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handoutMasterIdLst>
    <p:handoutMasterId r:id="rId60"/>
  </p:handoutMasterIdLst>
  <p:sldIdLst>
    <p:sldId id="473" r:id="rId2"/>
    <p:sldId id="944" r:id="rId3"/>
    <p:sldId id="912" r:id="rId4"/>
    <p:sldId id="913" r:id="rId5"/>
    <p:sldId id="914" r:id="rId6"/>
    <p:sldId id="915" r:id="rId7"/>
    <p:sldId id="921" r:id="rId8"/>
    <p:sldId id="922" r:id="rId9"/>
    <p:sldId id="923" r:id="rId10"/>
    <p:sldId id="924" r:id="rId11"/>
    <p:sldId id="940" r:id="rId12"/>
    <p:sldId id="941" r:id="rId13"/>
    <p:sldId id="942" r:id="rId14"/>
    <p:sldId id="948" r:id="rId15"/>
    <p:sldId id="949" r:id="rId16"/>
    <p:sldId id="950" r:id="rId17"/>
    <p:sldId id="951" r:id="rId18"/>
    <p:sldId id="952" r:id="rId19"/>
    <p:sldId id="953" r:id="rId20"/>
    <p:sldId id="954" r:id="rId21"/>
    <p:sldId id="955" r:id="rId22"/>
    <p:sldId id="956" r:id="rId23"/>
    <p:sldId id="957" r:id="rId24"/>
    <p:sldId id="958" r:id="rId25"/>
    <p:sldId id="959" r:id="rId26"/>
    <p:sldId id="960" r:id="rId27"/>
    <p:sldId id="961" r:id="rId28"/>
    <p:sldId id="962" r:id="rId29"/>
    <p:sldId id="963" r:id="rId30"/>
    <p:sldId id="964" r:id="rId31"/>
    <p:sldId id="965" r:id="rId32"/>
    <p:sldId id="966" r:id="rId33"/>
    <p:sldId id="967" r:id="rId34"/>
    <p:sldId id="947" r:id="rId35"/>
    <p:sldId id="943" r:id="rId36"/>
    <p:sldId id="946" r:id="rId37"/>
    <p:sldId id="971" r:id="rId38"/>
    <p:sldId id="972" r:id="rId39"/>
    <p:sldId id="973" r:id="rId40"/>
    <p:sldId id="974" r:id="rId41"/>
    <p:sldId id="975" r:id="rId42"/>
    <p:sldId id="976" r:id="rId43"/>
    <p:sldId id="977" r:id="rId44"/>
    <p:sldId id="978" r:id="rId45"/>
    <p:sldId id="979" r:id="rId46"/>
    <p:sldId id="980" r:id="rId47"/>
    <p:sldId id="981" r:id="rId48"/>
    <p:sldId id="982" r:id="rId49"/>
    <p:sldId id="983" r:id="rId50"/>
    <p:sldId id="984" r:id="rId51"/>
    <p:sldId id="985" r:id="rId52"/>
    <p:sldId id="987" r:id="rId53"/>
    <p:sldId id="969" r:id="rId54"/>
    <p:sldId id="970" r:id="rId55"/>
    <p:sldId id="865" r:id="rId56"/>
    <p:sldId id="989" r:id="rId57"/>
    <p:sldId id="990" r:id="rId58"/>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CC0000"/>
    <a:srgbClr val="006699"/>
    <a:srgbClr val="0000FF"/>
    <a:srgbClr val="0066FF"/>
    <a:srgbClr val="DD0111"/>
    <a:srgbClr val="990033"/>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549" autoAdjust="0"/>
    <p:restoredTop sz="94624" autoAdjust="0"/>
  </p:normalViewPr>
  <p:slideViewPr>
    <p:cSldViewPr snapToGrid="0">
      <p:cViewPr varScale="1">
        <p:scale>
          <a:sx n="96" d="100"/>
          <a:sy n="96" d="100"/>
        </p:scale>
        <p:origin x="-102"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lvl1pPr defTabSz="933450">
              <a:defRPr sz="1200"/>
            </a:lvl1pPr>
          </a:lstStyle>
          <a:p>
            <a:pPr>
              <a:defRPr/>
            </a:pPr>
            <a:endParaRPr lang="en-US"/>
          </a:p>
        </p:txBody>
      </p:sp>
      <p:sp>
        <p:nvSpPr>
          <p:cNvPr id="24781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lvl1pPr algn="r" defTabSz="933450">
              <a:defRPr sz="1200"/>
            </a:lvl1pPr>
          </a:lstStyle>
          <a:p>
            <a:pPr>
              <a:defRPr/>
            </a:pPr>
            <a:endParaRPr lang="en-US"/>
          </a:p>
        </p:txBody>
      </p:sp>
      <p:sp>
        <p:nvSpPr>
          <p:cNvPr id="24781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406" tIns="46703" rIns="93406" bIns="46703" numCol="1" anchor="b" anchorCtr="0" compatLnSpc="1">
            <a:prstTxWarp prst="textNoShape">
              <a:avLst/>
            </a:prstTxWarp>
          </a:bodyPr>
          <a:lstStyle>
            <a:lvl1pPr defTabSz="933450">
              <a:defRPr sz="1200"/>
            </a:lvl1pPr>
          </a:lstStyle>
          <a:p>
            <a:pPr>
              <a:defRPr/>
            </a:pPr>
            <a:endParaRPr lang="en-US"/>
          </a:p>
        </p:txBody>
      </p:sp>
      <p:sp>
        <p:nvSpPr>
          <p:cNvPr id="24781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406" tIns="46703" rIns="93406" bIns="46703" numCol="1" anchor="b" anchorCtr="0" compatLnSpc="1">
            <a:prstTxWarp prst="textNoShape">
              <a:avLst/>
            </a:prstTxWarp>
          </a:bodyPr>
          <a:lstStyle>
            <a:lvl1pPr algn="r" defTabSz="933450">
              <a:defRPr sz="1200"/>
            </a:lvl1pPr>
          </a:lstStyle>
          <a:p>
            <a:pPr>
              <a:defRPr/>
            </a:pPr>
            <a:fld id="{D42F05DE-E923-401A-9510-D7D76E36A94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lvl1pPr defTabSz="933450">
              <a:defRPr sz="1200"/>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lvl1pPr algn="r" defTabSz="933450">
              <a:defRPr sz="1200"/>
            </a:lvl1pPr>
          </a:lstStyle>
          <a:p>
            <a:pPr>
              <a:defRPr/>
            </a:pPr>
            <a:endParaRPr lang="en-US"/>
          </a:p>
        </p:txBody>
      </p:sp>
      <p:sp>
        <p:nvSpPr>
          <p:cNvPr id="41988" name="Rectangle 4"/>
          <p:cNvSpPr>
            <a:spLocks noRo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406" tIns="46703" rIns="93406" bIns="46703" numCol="1" anchor="b" anchorCtr="0" compatLnSpc="1">
            <a:prstTxWarp prst="textNoShape">
              <a:avLst/>
            </a:prstTxWarp>
          </a:bodyPr>
          <a:lstStyle>
            <a:lvl1pPr defTabSz="933450">
              <a:defRPr sz="1200"/>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406" tIns="46703" rIns="93406" bIns="46703" numCol="1" anchor="b" anchorCtr="0" compatLnSpc="1">
            <a:prstTxWarp prst="textNoShape">
              <a:avLst/>
            </a:prstTxWarp>
          </a:bodyPr>
          <a:lstStyle>
            <a:lvl1pPr algn="r" defTabSz="933450">
              <a:defRPr sz="1200"/>
            </a:lvl1pPr>
          </a:lstStyle>
          <a:p>
            <a:pPr>
              <a:defRPr/>
            </a:pPr>
            <a:fld id="{4BDB1BBB-C983-460D-8B7A-B87C6A6D802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C5EB7704-6028-4108-8E37-1AB08D13A89C}" type="slidenum">
              <a:rPr lang="en-US" altLang="zh-CN" smtClean="0">
                <a:latin typeface="Arial" pitchFamily="34" charset="0"/>
                <a:ea typeface="SimSun" pitchFamily="2" charset="-122"/>
              </a:rPr>
              <a:pPr/>
              <a:t>37</a:t>
            </a:fld>
            <a:endParaRPr lang="en-US" altLang="zh-CN" smtClean="0">
              <a:latin typeface="Arial" pitchFamily="34" charset="0"/>
              <a:ea typeface="SimSun" pitchFamily="2" charset="-122"/>
            </a:endParaRPr>
          </a:p>
        </p:txBody>
      </p:sp>
      <p:sp>
        <p:nvSpPr>
          <p:cNvPr id="95235" name="Rectangle 2"/>
          <p:cNvSpPr>
            <a:spLocks noRot="1" noChangeArrowheads="1" noTextEdit="1"/>
          </p:cNvSpPr>
          <p:nvPr>
            <p:ph type="sldImg"/>
          </p:nvPr>
        </p:nvSpPr>
        <p:spPr>
          <a:xfrm>
            <a:off x="1187450" y="703263"/>
            <a:ext cx="4624388" cy="3468687"/>
          </a:xfrm>
          <a:ln/>
        </p:spPr>
      </p:sp>
      <p:sp>
        <p:nvSpPr>
          <p:cNvPr id="95236" name="Rectangle 3"/>
          <p:cNvSpPr>
            <a:spLocks noGrp="1" noChangeArrowheads="1"/>
          </p:cNvSpPr>
          <p:nvPr>
            <p:ph type="body" idx="1"/>
          </p:nvPr>
        </p:nvSpPr>
        <p:spPr>
          <a:xfrm>
            <a:off x="933027" y="4408146"/>
            <a:ext cx="5131647" cy="4177665"/>
          </a:xfrm>
          <a:noFill/>
          <a:ln/>
        </p:spPr>
        <p:txBody>
          <a:bodyPr/>
          <a:lstStyle/>
          <a:p>
            <a:pPr eaLnBrk="1" hangingPunct="1"/>
            <a:r>
              <a:rPr lang="en-US" altLang="zh-CN" smtClean="0">
                <a:latin typeface="Arial" pitchFamily="34" charset="0"/>
              </a:rPr>
              <a:t>Obtain a network, and use the same network to illustrate the shortest path problem for communication networks, the max flow problem, the minimum cost flow problem, and the multicommodity flow problem.  This will be a very efficient way of introducing the four problems.  (Perhaps under 10 minutes of class time.)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2636125-BAA2-44B3-A8D4-FAC8CBA0DE06}" type="slidenum">
              <a:rPr lang="en-US" altLang="zh-CN" smtClean="0">
                <a:latin typeface="Arial" pitchFamily="34" charset="0"/>
                <a:ea typeface="SimSun" pitchFamily="2" charset="-122"/>
              </a:rPr>
              <a:pPr/>
              <a:t>44</a:t>
            </a:fld>
            <a:endParaRPr lang="en-US" altLang="zh-CN" smtClean="0">
              <a:latin typeface="Arial" pitchFamily="34" charset="0"/>
              <a:ea typeface="SimSun" pitchFamily="2" charset="-122"/>
            </a:endParaRPr>
          </a:p>
        </p:txBody>
      </p:sp>
      <p:sp>
        <p:nvSpPr>
          <p:cNvPr id="96259" name="Rectangle 2"/>
          <p:cNvSpPr>
            <a:spLocks noRot="1" noChangeArrowheads="1" noTextEdit="1"/>
          </p:cNvSpPr>
          <p:nvPr>
            <p:ph type="sldImg"/>
          </p:nvPr>
        </p:nvSpPr>
        <p:spPr>
          <a:xfrm>
            <a:off x="1176002" y="702725"/>
            <a:ext cx="4647316" cy="3468493"/>
          </a:xfrm>
          <a:ln/>
        </p:spPr>
      </p:sp>
      <p:sp>
        <p:nvSpPr>
          <p:cNvPr id="96260" name="Rectangle 3"/>
          <p:cNvSpPr>
            <a:spLocks noGrp="1" noChangeArrowheads="1"/>
          </p:cNvSpPr>
          <p:nvPr>
            <p:ph type="body" idx="1"/>
          </p:nvPr>
        </p:nvSpPr>
        <p:spPr>
          <a:xfrm>
            <a:off x="933027" y="4408146"/>
            <a:ext cx="5131647" cy="4177665"/>
          </a:xfrm>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CBEE6AE-1627-4C34-AA8E-48260B443F1E}" type="slidenum">
              <a:rPr lang="en-US" altLang="zh-CN" smtClean="0">
                <a:latin typeface="Arial" pitchFamily="34" charset="0"/>
                <a:ea typeface="SimSun" pitchFamily="2" charset="-122"/>
              </a:rPr>
              <a:pPr/>
              <a:t>45</a:t>
            </a:fld>
            <a:endParaRPr lang="en-US" altLang="zh-CN" smtClean="0">
              <a:latin typeface="Arial" pitchFamily="34" charset="0"/>
              <a:ea typeface="SimSun" pitchFamily="2" charset="-122"/>
            </a:endParaRPr>
          </a:p>
        </p:txBody>
      </p:sp>
      <p:sp>
        <p:nvSpPr>
          <p:cNvPr id="97283" name="Rectangle 2"/>
          <p:cNvSpPr>
            <a:spLocks noRot="1" noChangeArrowheads="1" noTextEdit="1"/>
          </p:cNvSpPr>
          <p:nvPr>
            <p:ph type="sldImg"/>
          </p:nvPr>
        </p:nvSpPr>
        <p:spPr>
          <a:xfrm>
            <a:off x="1176002" y="702725"/>
            <a:ext cx="4647316" cy="3468493"/>
          </a:xfrm>
          <a:ln/>
        </p:spPr>
      </p:sp>
      <p:sp>
        <p:nvSpPr>
          <p:cNvPr id="97284" name="Rectangle 3"/>
          <p:cNvSpPr>
            <a:spLocks noGrp="1" noChangeArrowheads="1"/>
          </p:cNvSpPr>
          <p:nvPr>
            <p:ph type="body" idx="1"/>
          </p:nvPr>
        </p:nvSpPr>
        <p:spPr>
          <a:xfrm>
            <a:off x="933027" y="4408146"/>
            <a:ext cx="5131647" cy="4177665"/>
          </a:xfrm>
          <a:noFill/>
          <a:ln/>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0F672F90-C47C-438C-874D-2ED37A5157A4}" type="slidenum">
              <a:rPr lang="en-US" altLang="zh-CN" smtClean="0">
                <a:latin typeface="Arial" pitchFamily="34" charset="0"/>
                <a:ea typeface="SimSun" pitchFamily="2" charset="-122"/>
              </a:rPr>
              <a:pPr/>
              <a:t>46</a:t>
            </a:fld>
            <a:endParaRPr lang="en-US" altLang="zh-CN" smtClean="0">
              <a:latin typeface="Arial" pitchFamily="34" charset="0"/>
              <a:ea typeface="SimSun" pitchFamily="2" charset="-122"/>
            </a:endParaRPr>
          </a:p>
        </p:txBody>
      </p:sp>
      <p:sp>
        <p:nvSpPr>
          <p:cNvPr id="98307" name="Rectangle 2"/>
          <p:cNvSpPr>
            <a:spLocks noRot="1" noChangeArrowheads="1" noTextEdit="1"/>
          </p:cNvSpPr>
          <p:nvPr>
            <p:ph type="sldImg"/>
          </p:nvPr>
        </p:nvSpPr>
        <p:spPr>
          <a:xfrm>
            <a:off x="1176002" y="702725"/>
            <a:ext cx="4647316" cy="3468493"/>
          </a:xfrm>
          <a:ln/>
        </p:spPr>
      </p:sp>
      <p:sp>
        <p:nvSpPr>
          <p:cNvPr id="98308" name="Rectangle 3"/>
          <p:cNvSpPr>
            <a:spLocks noGrp="1" noChangeArrowheads="1"/>
          </p:cNvSpPr>
          <p:nvPr>
            <p:ph type="body" idx="1"/>
          </p:nvPr>
        </p:nvSpPr>
        <p:spPr>
          <a:xfrm>
            <a:off x="933027" y="4408146"/>
            <a:ext cx="5131647" cy="4177665"/>
          </a:xfrm>
          <a:noFill/>
          <a:ln/>
        </p:spPr>
        <p:txBody>
          <a:bodyPr/>
          <a:lstStyle/>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AD678A9-3DB6-4283-BD6E-5A6E99795FBD}" type="slidenum">
              <a:rPr lang="en-US" altLang="zh-CN" smtClean="0">
                <a:latin typeface="Arial" pitchFamily="34" charset="0"/>
                <a:ea typeface="SimSun" pitchFamily="2" charset="-122"/>
              </a:rPr>
              <a:pPr/>
              <a:t>47</a:t>
            </a:fld>
            <a:endParaRPr lang="en-US" altLang="zh-CN" smtClean="0">
              <a:latin typeface="Arial" pitchFamily="34" charset="0"/>
              <a:ea typeface="SimSun" pitchFamily="2" charset="-122"/>
            </a:endParaRPr>
          </a:p>
        </p:txBody>
      </p:sp>
      <p:sp>
        <p:nvSpPr>
          <p:cNvPr id="99331" name="Rectangle 2"/>
          <p:cNvSpPr>
            <a:spLocks noRot="1" noChangeArrowheads="1" noTextEdit="1"/>
          </p:cNvSpPr>
          <p:nvPr>
            <p:ph type="sldImg"/>
          </p:nvPr>
        </p:nvSpPr>
        <p:spPr>
          <a:xfrm>
            <a:off x="1176002" y="702725"/>
            <a:ext cx="4647316" cy="3468493"/>
          </a:xfrm>
          <a:ln/>
        </p:spPr>
      </p:sp>
      <p:sp>
        <p:nvSpPr>
          <p:cNvPr id="99332" name="Rectangle 3"/>
          <p:cNvSpPr>
            <a:spLocks noGrp="1" noChangeArrowheads="1"/>
          </p:cNvSpPr>
          <p:nvPr>
            <p:ph type="body" idx="1"/>
          </p:nvPr>
        </p:nvSpPr>
        <p:spPr>
          <a:xfrm>
            <a:off x="933027" y="4408146"/>
            <a:ext cx="5131647" cy="4177665"/>
          </a:xfrm>
          <a:noFill/>
          <a:ln/>
        </p:spPr>
        <p:txBody>
          <a:bodyPr/>
          <a:lstStyle/>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2080791-387D-433C-9BB9-E352D52D4366}" type="slidenum">
              <a:rPr lang="en-US" altLang="zh-CN" smtClean="0">
                <a:latin typeface="Arial" pitchFamily="34" charset="0"/>
                <a:ea typeface="SimSun" pitchFamily="2" charset="-122"/>
              </a:rPr>
              <a:pPr/>
              <a:t>48</a:t>
            </a:fld>
            <a:endParaRPr lang="en-US" altLang="zh-CN" smtClean="0">
              <a:latin typeface="Arial" pitchFamily="34" charset="0"/>
              <a:ea typeface="SimSun" pitchFamily="2" charset="-122"/>
            </a:endParaRPr>
          </a:p>
        </p:txBody>
      </p:sp>
      <p:sp>
        <p:nvSpPr>
          <p:cNvPr id="100355" name="Rectangle 2"/>
          <p:cNvSpPr>
            <a:spLocks noRot="1" noChangeArrowheads="1" noTextEdit="1"/>
          </p:cNvSpPr>
          <p:nvPr>
            <p:ph type="sldImg"/>
          </p:nvPr>
        </p:nvSpPr>
        <p:spPr>
          <a:xfrm>
            <a:off x="1187450" y="703263"/>
            <a:ext cx="4624388" cy="3468687"/>
          </a:xfrm>
          <a:ln/>
        </p:spPr>
      </p:sp>
      <p:sp>
        <p:nvSpPr>
          <p:cNvPr id="100356" name="Rectangle 3"/>
          <p:cNvSpPr>
            <a:spLocks noGrp="1" noChangeArrowheads="1"/>
          </p:cNvSpPr>
          <p:nvPr>
            <p:ph type="body" idx="1"/>
          </p:nvPr>
        </p:nvSpPr>
        <p:spPr>
          <a:xfrm>
            <a:off x="933027" y="4408146"/>
            <a:ext cx="5131647" cy="4177665"/>
          </a:xfrm>
          <a:noFill/>
          <a:ln/>
        </p:spPr>
        <p:txBody>
          <a:bodyPr/>
          <a:lstStyle/>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97DAD106-2EB5-406C-ADDF-D757DB620629}" type="slidenum">
              <a:rPr lang="en-US" altLang="zh-CN" smtClean="0">
                <a:latin typeface="Arial" pitchFamily="34" charset="0"/>
                <a:ea typeface="SimSun" pitchFamily="2" charset="-122"/>
              </a:rPr>
              <a:pPr/>
              <a:t>49</a:t>
            </a:fld>
            <a:endParaRPr lang="en-US" altLang="zh-CN" smtClean="0">
              <a:latin typeface="Arial" pitchFamily="34" charset="0"/>
              <a:ea typeface="SimSun" pitchFamily="2" charset="-122"/>
            </a:endParaRPr>
          </a:p>
        </p:txBody>
      </p:sp>
      <p:sp>
        <p:nvSpPr>
          <p:cNvPr id="101379" name="Rectangle 2"/>
          <p:cNvSpPr>
            <a:spLocks noRot="1" noChangeArrowheads="1" noTextEdit="1"/>
          </p:cNvSpPr>
          <p:nvPr>
            <p:ph type="sldImg"/>
          </p:nvPr>
        </p:nvSpPr>
        <p:spPr>
          <a:xfrm>
            <a:off x="1187450" y="703263"/>
            <a:ext cx="4624388" cy="3468687"/>
          </a:xfrm>
          <a:ln/>
        </p:spPr>
      </p:sp>
      <p:sp>
        <p:nvSpPr>
          <p:cNvPr id="101380" name="Rectangle 3"/>
          <p:cNvSpPr>
            <a:spLocks noGrp="1" noChangeArrowheads="1"/>
          </p:cNvSpPr>
          <p:nvPr>
            <p:ph type="body" idx="1"/>
          </p:nvPr>
        </p:nvSpPr>
        <p:spPr>
          <a:xfrm>
            <a:off x="933027" y="4408146"/>
            <a:ext cx="5131647" cy="4177665"/>
          </a:xfrm>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327025" y="3671888"/>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p>
        </p:txBody>
      </p:sp>
      <p:sp>
        <p:nvSpPr>
          <p:cNvPr id="7170"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Rectangle 6"/>
          <p:cNvSpPr>
            <a:spLocks noGrp="1" noChangeArrowheads="1"/>
          </p:cNvSpPr>
          <p:nvPr>
            <p:ph type="sldNum" sz="quarter" idx="11"/>
          </p:nvPr>
        </p:nvSpPr>
        <p:spPr>
          <a:xfrm>
            <a:off x="6553200" y="6245225"/>
            <a:ext cx="2133600" cy="476250"/>
          </a:xfrm>
        </p:spPr>
        <p:txBody>
          <a:bodyPr/>
          <a:lstStyle>
            <a:lvl1pPr>
              <a:defRPr/>
            </a:lvl1pPr>
          </a:lstStyle>
          <a:p>
            <a:pPr>
              <a:defRPr/>
            </a:pPr>
            <a:fld id="{CCD37C95-10C1-4641-A5B1-6DC234C0EA4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D702D8A-1772-4C84-9AE1-9C10E2D449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100013"/>
            <a:ext cx="2058988" cy="619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1313" y="100013"/>
            <a:ext cx="6027737" cy="619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8CF3399-D8D6-4D98-8696-B2A0F12B4FC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41838" y="1214438"/>
            <a:ext cx="40386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41838" y="3829050"/>
            <a:ext cx="4038600" cy="2462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6"/>
          <p:cNvSpPr>
            <a:spLocks noGrp="1" noChangeArrowheads="1"/>
          </p:cNvSpPr>
          <p:nvPr>
            <p:ph type="sldNum" sz="quarter" idx="11"/>
          </p:nvPr>
        </p:nvSpPr>
        <p:spPr>
          <a:ln/>
        </p:spPr>
        <p:txBody>
          <a:bodyPr/>
          <a:lstStyle>
            <a:lvl1pPr>
              <a:defRPr/>
            </a:lvl1pPr>
          </a:lstStyle>
          <a:p>
            <a:pPr>
              <a:defRPr/>
            </a:pPr>
            <a:fld id="{BAA6431D-7369-4141-AAA7-B3EED78E9FA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8C157E9A-44B4-4987-92FF-D7A8ED80156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7D75EC2-165D-4405-8818-B2DB004B6A8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E311522-B9ED-48D5-85BA-7D11237D350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0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3C57C365-95CF-4AB1-9645-105EE184BD9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DD433F4A-AEE6-4598-AAD0-E8C5F8B49D7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454F6DC4-8B85-4A38-92D9-A54C98FEFFD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034618A4-9E01-44C4-834D-06BCEE33E97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6AC849BD-09B5-4081-9247-2D6C79C2269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E536017-6D84-42AD-AD0D-A14B3D5055C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41313" y="100013"/>
            <a:ext cx="8229600" cy="9064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350838" y="1214438"/>
            <a:ext cx="8229600" cy="5076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30" name="Rectangle 6"/>
          <p:cNvSpPr>
            <a:spLocks noGrp="1" noChangeArrowheads="1"/>
          </p:cNvSpPr>
          <p:nvPr>
            <p:ph type="sldNum" sz="quarter" idx="4"/>
          </p:nvPr>
        </p:nvSpPr>
        <p:spPr bwMode="auto">
          <a:xfrm>
            <a:off x="6553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8C9BF80-BB52-4F6C-90C5-A870F9447F90}" type="slidenum">
              <a:rPr lang="en-US"/>
              <a:pPr>
                <a:defRPr/>
              </a:pPr>
              <a:t>‹#›</a:t>
            </a:fld>
            <a:endParaRPr lang="en-US"/>
          </a:p>
        </p:txBody>
      </p:sp>
      <p:sp>
        <p:nvSpPr>
          <p:cNvPr id="1035" name="AutoShape 11"/>
          <p:cNvSpPr>
            <a:spLocks noChangeArrowheads="1"/>
          </p:cNvSpPr>
          <p:nvPr userDrawn="1"/>
        </p:nvSpPr>
        <p:spPr bwMode="auto">
          <a:xfrm>
            <a:off x="327025" y="989013"/>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17"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hf hd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itchFamily="34" charset="0"/>
        </a:defRPr>
      </a:lvl2pPr>
      <a:lvl3pPr algn="ctr" rtl="0" eaLnBrk="0" fontAlgn="base" hangingPunct="0">
        <a:spcBef>
          <a:spcPct val="0"/>
        </a:spcBef>
        <a:spcAft>
          <a:spcPct val="0"/>
        </a:spcAft>
        <a:defRPr sz="4000">
          <a:solidFill>
            <a:schemeClr val="tx2"/>
          </a:solidFill>
          <a:latin typeface="Arial" pitchFamily="34" charset="0"/>
        </a:defRPr>
      </a:lvl3pPr>
      <a:lvl4pPr algn="ctr" rtl="0" eaLnBrk="0" fontAlgn="base" hangingPunct="0">
        <a:spcBef>
          <a:spcPct val="0"/>
        </a:spcBef>
        <a:spcAft>
          <a:spcPct val="0"/>
        </a:spcAft>
        <a:defRPr sz="4000">
          <a:solidFill>
            <a:schemeClr val="tx2"/>
          </a:solidFill>
          <a:latin typeface="Arial" pitchFamily="34" charset="0"/>
        </a:defRPr>
      </a:lvl4pPr>
      <a:lvl5pPr algn="ctr" rtl="0" eaLnBrk="0" fontAlgn="base" hangingPunct="0">
        <a:spcBef>
          <a:spcPct val="0"/>
        </a:spcBef>
        <a:spcAft>
          <a:spcPct val="0"/>
        </a:spcAft>
        <a:defRPr sz="4000">
          <a:solidFill>
            <a:schemeClr val="tx2"/>
          </a:solidFill>
          <a:latin typeface="Arial" pitchFamily="34" charset="0"/>
        </a:defRPr>
      </a:lvl5pPr>
      <a:lvl6pPr marL="457200" algn="ctr" rtl="0" fontAlgn="base">
        <a:spcBef>
          <a:spcPct val="0"/>
        </a:spcBef>
        <a:spcAft>
          <a:spcPct val="0"/>
        </a:spcAft>
        <a:defRPr sz="4000">
          <a:solidFill>
            <a:schemeClr val="tx2"/>
          </a:solidFill>
          <a:latin typeface="Arial" pitchFamily="34" charset="0"/>
        </a:defRPr>
      </a:lvl6pPr>
      <a:lvl7pPr marL="914400" algn="ctr" rtl="0" fontAlgn="base">
        <a:spcBef>
          <a:spcPct val="0"/>
        </a:spcBef>
        <a:spcAft>
          <a:spcPct val="0"/>
        </a:spcAft>
        <a:defRPr sz="4000">
          <a:solidFill>
            <a:schemeClr val="tx2"/>
          </a:solidFill>
          <a:latin typeface="Arial" pitchFamily="34" charset="0"/>
        </a:defRPr>
      </a:lvl7pPr>
      <a:lvl8pPr marL="1371600" algn="ctr" rtl="0" fontAlgn="base">
        <a:spcBef>
          <a:spcPct val="0"/>
        </a:spcBef>
        <a:spcAft>
          <a:spcPct val="0"/>
        </a:spcAft>
        <a:defRPr sz="4000">
          <a:solidFill>
            <a:schemeClr val="tx2"/>
          </a:solidFill>
          <a:latin typeface="Arial" pitchFamily="34" charset="0"/>
        </a:defRPr>
      </a:lvl8pPr>
      <a:lvl9pPr marL="1828800" algn="ctr" rtl="0" fontAlgn="base">
        <a:spcBef>
          <a:spcPct val="0"/>
        </a:spcBef>
        <a:spcAft>
          <a:spcPct val="0"/>
        </a:spcAft>
        <a:defRPr sz="40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accent2"/>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371600"/>
            <a:ext cx="7772400" cy="2228850"/>
          </a:xfrm>
        </p:spPr>
        <p:txBody>
          <a:bodyPr/>
          <a:lstStyle/>
          <a:p>
            <a:pPr eaLnBrk="1" hangingPunct="1"/>
            <a:r>
              <a:rPr lang="en-US" smtClean="0"/>
              <a:t>CSE245 – Algorithms</a:t>
            </a:r>
          </a:p>
        </p:txBody>
      </p:sp>
      <p:sp>
        <p:nvSpPr>
          <p:cNvPr id="5123" name="Rectangle 3"/>
          <p:cNvSpPr>
            <a:spLocks noGrp="1" noChangeArrowheads="1"/>
          </p:cNvSpPr>
          <p:nvPr>
            <p:ph type="subTitle" idx="1"/>
          </p:nvPr>
        </p:nvSpPr>
        <p:spPr/>
        <p:txBody>
          <a:bodyPr/>
          <a:lstStyle/>
          <a:p>
            <a:pPr eaLnBrk="1" hangingPunct="1"/>
            <a:r>
              <a:rPr lang="en-US" dirty="0" smtClean="0"/>
              <a:t>Single Source Shortest Path</a:t>
            </a:r>
          </a:p>
          <a:p>
            <a:pPr eaLnBrk="1" hangingPunct="1"/>
            <a:r>
              <a:rPr lang="en-US" dirty="0" smtClean="0"/>
              <a:t>(</a:t>
            </a:r>
            <a:r>
              <a:rPr lang="en-US" dirty="0" err="1" smtClean="0"/>
              <a:t>Dijkstra’s</a:t>
            </a:r>
            <a:r>
              <a:rPr lang="en-US" dirty="0" smtClean="0"/>
              <a:t> Algorithm</a:t>
            </a:r>
            <a:r>
              <a:rPr lang="en-US" dirty="0" smtClean="0"/>
              <a:t>)</a:t>
            </a:r>
          </a:p>
          <a:p>
            <a:pPr eaLnBrk="1" hangingPunct="1"/>
            <a:r>
              <a:rPr lang="en-US" dirty="0" smtClean="0"/>
              <a:t>Md. Shamsujjoha</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1"/>
          </p:nvPr>
        </p:nvSpPr>
        <p:spPr>
          <a:noFill/>
        </p:spPr>
        <p:txBody>
          <a:bodyPr/>
          <a:lstStyle/>
          <a:p>
            <a:fld id="{914ADE1C-38B9-44AB-9DFD-7E2D03768AF1}" type="slidenum">
              <a:rPr lang="en-US" smtClean="0"/>
              <a:pPr/>
              <a:t>10</a:t>
            </a:fld>
            <a:endParaRPr lang="en-US" smtClean="0"/>
          </a:p>
        </p:txBody>
      </p:sp>
      <p:sp>
        <p:nvSpPr>
          <p:cNvPr id="13315" name="Rectangle 2"/>
          <p:cNvSpPr>
            <a:spLocks noGrp="1" noChangeArrowheads="1"/>
          </p:cNvSpPr>
          <p:nvPr>
            <p:ph type="title"/>
          </p:nvPr>
        </p:nvSpPr>
        <p:spPr/>
        <p:txBody>
          <a:bodyPr/>
          <a:lstStyle/>
          <a:p>
            <a:pPr eaLnBrk="1" hangingPunct="1"/>
            <a:r>
              <a:rPr lang="en-US" smtClean="0"/>
              <a:t>RELAX(u, v, w)</a:t>
            </a:r>
          </a:p>
        </p:txBody>
      </p:sp>
      <p:sp>
        <p:nvSpPr>
          <p:cNvPr id="13316" name="Rectangle 3"/>
          <p:cNvSpPr>
            <a:spLocks noGrp="1" noChangeArrowheads="1"/>
          </p:cNvSpPr>
          <p:nvPr>
            <p:ph type="body" idx="1"/>
          </p:nvPr>
        </p:nvSpPr>
        <p:spPr/>
        <p:txBody>
          <a:bodyPr/>
          <a:lstStyle/>
          <a:p>
            <a:pPr marL="533400" indent="-533400" eaLnBrk="1" hangingPunct="1">
              <a:buFontTx/>
              <a:buAutoNum type="arabicPeriod"/>
            </a:pPr>
            <a:r>
              <a:rPr lang="en-US" b="1" smtClean="0"/>
              <a:t>if </a:t>
            </a:r>
            <a:r>
              <a:rPr lang="en-US" smtClean="0">
                <a:latin typeface="Comic Sans MS" pitchFamily="66" charset="0"/>
              </a:rPr>
              <a:t>d[v] &gt; d[u] + w(u, v)</a:t>
            </a:r>
          </a:p>
          <a:p>
            <a:pPr marL="533400" indent="-533400" eaLnBrk="1" hangingPunct="1">
              <a:buFontTx/>
              <a:buAutoNum type="arabicPeriod"/>
            </a:pPr>
            <a:r>
              <a:rPr lang="en-US" b="1" smtClean="0"/>
              <a:t>   then </a:t>
            </a:r>
            <a:r>
              <a:rPr lang="en-US" smtClean="0">
                <a:latin typeface="Comic Sans MS" pitchFamily="66" charset="0"/>
              </a:rPr>
              <a:t>d[v] ← d[u] + w(u, v)</a:t>
            </a:r>
          </a:p>
          <a:p>
            <a:pPr marL="533400" indent="-533400" eaLnBrk="1" hangingPunct="1">
              <a:buFontTx/>
              <a:buAutoNum type="arabicPeriod"/>
            </a:pPr>
            <a:r>
              <a:rPr lang="en-US" smtClean="0"/>
              <a:t>            </a:t>
            </a:r>
            <a:r>
              <a:rPr lang="en-US" smtClean="0">
                <a:latin typeface="Comic Sans MS" pitchFamily="66" charset="0"/>
                <a:sym typeface="Symbol" pitchFamily="18" charset="2"/>
              </a:rPr>
              <a:t></a:t>
            </a:r>
            <a:r>
              <a:rPr lang="en-US" smtClean="0">
                <a:latin typeface="Comic Sans MS" pitchFamily="66" charset="0"/>
              </a:rPr>
              <a:t>[v] ← u</a:t>
            </a:r>
          </a:p>
          <a:p>
            <a:pPr marL="533400" indent="-533400" eaLnBrk="1" hangingPunct="1"/>
            <a:endParaRPr lang="en-US" smtClean="0"/>
          </a:p>
          <a:p>
            <a:pPr marL="533400" indent="-533400" eaLnBrk="1" hangingPunct="1"/>
            <a:r>
              <a:rPr lang="en-US" smtClean="0"/>
              <a:t>All the single-source shortest-paths algorithms </a:t>
            </a:r>
          </a:p>
          <a:p>
            <a:pPr marL="914400" lvl="1" indent="-457200" eaLnBrk="1" hangingPunct="1"/>
            <a:r>
              <a:rPr lang="en-US" smtClean="0"/>
              <a:t>start by calling INIT-SINGLE-SOURCE</a:t>
            </a:r>
          </a:p>
          <a:p>
            <a:pPr marL="914400" lvl="1" indent="-457200" eaLnBrk="1" hangingPunct="1"/>
            <a:r>
              <a:rPr lang="en-US" smtClean="0"/>
              <a:t>then relax edges</a:t>
            </a:r>
          </a:p>
          <a:p>
            <a:pPr marL="533400" indent="-533400" eaLnBrk="1" hangingPunct="1"/>
            <a:r>
              <a:rPr lang="en-US" smtClean="0"/>
              <a:t>The algorithms differ in the order and how many times they relax each edge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1"/>
          </p:nvPr>
        </p:nvSpPr>
        <p:spPr>
          <a:noFill/>
        </p:spPr>
        <p:txBody>
          <a:bodyPr/>
          <a:lstStyle/>
          <a:p>
            <a:fld id="{A45E7B1A-CD07-457B-B56A-E4DF78BCC475}" type="slidenum">
              <a:rPr lang="en-US" smtClean="0"/>
              <a:pPr/>
              <a:t>11</a:t>
            </a:fld>
            <a:endParaRPr lang="en-US" smtClean="0"/>
          </a:p>
        </p:txBody>
      </p:sp>
      <p:sp>
        <p:nvSpPr>
          <p:cNvPr id="14339" name="Rectangle 2"/>
          <p:cNvSpPr>
            <a:spLocks noGrp="1" noChangeArrowheads="1"/>
          </p:cNvSpPr>
          <p:nvPr>
            <p:ph type="title"/>
          </p:nvPr>
        </p:nvSpPr>
        <p:spPr/>
        <p:txBody>
          <a:bodyPr/>
          <a:lstStyle/>
          <a:p>
            <a:pPr eaLnBrk="1" hangingPunct="1"/>
            <a:r>
              <a:rPr lang="en-US" smtClean="0"/>
              <a:t>Dijkstra’s Algorithm</a:t>
            </a:r>
          </a:p>
        </p:txBody>
      </p:sp>
      <p:sp>
        <p:nvSpPr>
          <p:cNvPr id="803843" name="Rectangle 3"/>
          <p:cNvSpPr>
            <a:spLocks noGrp="1" noChangeArrowheads="1"/>
          </p:cNvSpPr>
          <p:nvPr>
            <p:ph type="body" idx="1"/>
          </p:nvPr>
        </p:nvSpPr>
        <p:spPr/>
        <p:txBody>
          <a:bodyPr/>
          <a:lstStyle/>
          <a:p>
            <a:pPr eaLnBrk="1" hangingPunct="1">
              <a:lnSpc>
                <a:spcPct val="130000"/>
              </a:lnSpc>
            </a:pPr>
            <a:r>
              <a:rPr lang="en-US" smtClean="0"/>
              <a:t>Single-source shortest path problem:</a:t>
            </a:r>
          </a:p>
          <a:p>
            <a:pPr lvl="1" eaLnBrk="1" hangingPunct="1">
              <a:lnSpc>
                <a:spcPct val="130000"/>
              </a:lnSpc>
            </a:pPr>
            <a:r>
              <a:rPr lang="en-US" smtClean="0"/>
              <a:t>No negative-weight edges: w(u, v) &gt; 0 </a:t>
            </a:r>
            <a:r>
              <a:rPr lang="en-US" smtClean="0">
                <a:sym typeface="Symbol" pitchFamily="18" charset="2"/>
              </a:rPr>
              <a:t> (u, v)  E</a:t>
            </a:r>
          </a:p>
          <a:p>
            <a:pPr eaLnBrk="1" hangingPunct="1">
              <a:lnSpc>
                <a:spcPct val="130000"/>
              </a:lnSpc>
            </a:pPr>
            <a:r>
              <a:rPr lang="en-US" smtClean="0"/>
              <a:t>Maintains two sets of vertices:</a:t>
            </a:r>
          </a:p>
          <a:p>
            <a:pPr lvl="1" eaLnBrk="1" hangingPunct="1">
              <a:lnSpc>
                <a:spcPct val="130000"/>
              </a:lnSpc>
            </a:pPr>
            <a:r>
              <a:rPr lang="en-US" smtClean="0"/>
              <a:t>S = vertices whose final shortest-path weights have already been determined</a:t>
            </a:r>
          </a:p>
          <a:p>
            <a:pPr lvl="1" eaLnBrk="1" hangingPunct="1">
              <a:lnSpc>
                <a:spcPct val="130000"/>
              </a:lnSpc>
            </a:pPr>
            <a:r>
              <a:rPr lang="en-US" smtClean="0"/>
              <a:t>Q = vertices in V – S: min-priority queue</a:t>
            </a:r>
          </a:p>
          <a:p>
            <a:pPr lvl="2" eaLnBrk="1" hangingPunct="1">
              <a:lnSpc>
                <a:spcPct val="130000"/>
              </a:lnSpc>
            </a:pPr>
            <a:r>
              <a:rPr lang="en-US" smtClean="0"/>
              <a:t>Keys in Q are estimates of shortest-path weights (d[v])</a:t>
            </a:r>
          </a:p>
          <a:p>
            <a:pPr eaLnBrk="1" hangingPunct="1">
              <a:lnSpc>
                <a:spcPct val="130000"/>
              </a:lnSpc>
            </a:pPr>
            <a:r>
              <a:rPr lang="en-US" smtClean="0"/>
              <a:t>Repeatedly select a vertex u </a:t>
            </a:r>
            <a:r>
              <a:rPr lang="en-US" smtClean="0">
                <a:sym typeface="Symbol" pitchFamily="18" charset="2"/>
              </a:rPr>
              <a:t> V – S, with the minimum shortest-path estimate </a:t>
            </a:r>
            <a:r>
              <a:rPr lang="en-US" smtClean="0"/>
              <a:t>d[v]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38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38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384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384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1"/>
          </p:nvPr>
        </p:nvSpPr>
        <p:spPr>
          <a:noFill/>
        </p:spPr>
        <p:txBody>
          <a:bodyPr/>
          <a:lstStyle/>
          <a:p>
            <a:fld id="{44361831-7235-4C59-99B8-01BD7648C520}" type="slidenum">
              <a:rPr lang="en-US" smtClean="0"/>
              <a:pPr/>
              <a:t>12</a:t>
            </a:fld>
            <a:endParaRPr lang="en-US" smtClean="0"/>
          </a:p>
        </p:txBody>
      </p:sp>
      <p:sp>
        <p:nvSpPr>
          <p:cNvPr id="15363" name="Rectangle 2"/>
          <p:cNvSpPr>
            <a:spLocks noGrp="1" noChangeArrowheads="1"/>
          </p:cNvSpPr>
          <p:nvPr>
            <p:ph type="title"/>
          </p:nvPr>
        </p:nvSpPr>
        <p:spPr/>
        <p:txBody>
          <a:bodyPr/>
          <a:lstStyle/>
          <a:p>
            <a:pPr eaLnBrk="1" hangingPunct="1"/>
            <a:r>
              <a:rPr lang="en-US" smtClean="0"/>
              <a:t>Dijkstra (G, w, s)</a:t>
            </a:r>
          </a:p>
        </p:txBody>
      </p:sp>
      <p:sp>
        <p:nvSpPr>
          <p:cNvPr id="804867" name="Rectangle 3"/>
          <p:cNvSpPr>
            <a:spLocks noGrp="1" noChangeArrowheads="1"/>
          </p:cNvSpPr>
          <p:nvPr>
            <p:ph type="body" idx="1"/>
          </p:nvPr>
        </p:nvSpPr>
        <p:spPr>
          <a:xfrm>
            <a:off x="150813" y="1214438"/>
            <a:ext cx="8229600" cy="5076825"/>
          </a:xfrm>
        </p:spPr>
        <p:txBody>
          <a:bodyPr/>
          <a:lstStyle/>
          <a:p>
            <a:pPr marL="533400" indent="-533400" eaLnBrk="1" hangingPunct="1">
              <a:lnSpc>
                <a:spcPct val="120000"/>
              </a:lnSpc>
              <a:buFontTx/>
              <a:buAutoNum type="arabicPeriod"/>
            </a:pPr>
            <a:r>
              <a:rPr lang="en-US" smtClean="0"/>
              <a:t> INITIALIZE-SINGLE-SOURCE(</a:t>
            </a:r>
            <a:r>
              <a:rPr lang="en-US" smtClean="0">
                <a:latin typeface="Comic Sans MS" pitchFamily="66" charset="0"/>
              </a:rPr>
              <a:t>V, s</a:t>
            </a:r>
            <a:r>
              <a:rPr lang="en-US" smtClean="0"/>
              <a:t>)</a:t>
            </a:r>
          </a:p>
          <a:p>
            <a:pPr marL="533400" indent="-533400" eaLnBrk="1" hangingPunct="1">
              <a:lnSpc>
                <a:spcPct val="120000"/>
              </a:lnSpc>
              <a:buFontTx/>
              <a:buAutoNum type="arabicPeriod"/>
            </a:pPr>
            <a:r>
              <a:rPr lang="en-US" smtClean="0"/>
              <a:t> S ←  </a:t>
            </a:r>
            <a:r>
              <a:rPr lang="en-US" smtClean="0">
                <a:sym typeface="Symbol" pitchFamily="18" charset="2"/>
              </a:rPr>
              <a:t> </a:t>
            </a:r>
          </a:p>
          <a:p>
            <a:pPr marL="533400" indent="-533400" eaLnBrk="1" hangingPunct="1">
              <a:lnSpc>
                <a:spcPct val="120000"/>
              </a:lnSpc>
              <a:buFontTx/>
              <a:buAutoNum type="arabicPeriod"/>
            </a:pPr>
            <a:r>
              <a:rPr lang="en-US" smtClean="0"/>
              <a:t> Q ← V[G]</a:t>
            </a:r>
          </a:p>
          <a:p>
            <a:pPr marL="533400" indent="-533400" eaLnBrk="1" hangingPunct="1">
              <a:lnSpc>
                <a:spcPct val="120000"/>
              </a:lnSpc>
              <a:buFontTx/>
              <a:buAutoNum type="arabicPeriod"/>
            </a:pPr>
            <a:r>
              <a:rPr lang="en-US" smtClean="0"/>
              <a:t> </a:t>
            </a:r>
            <a:r>
              <a:rPr lang="en-US" b="1" smtClean="0"/>
              <a:t>while </a:t>
            </a:r>
            <a:r>
              <a:rPr lang="en-US" smtClean="0"/>
              <a:t>Q </a:t>
            </a:r>
            <a:r>
              <a:rPr lang="en-US" smtClean="0">
                <a:sym typeface="Symbol" pitchFamily="18" charset="2"/>
              </a:rPr>
              <a:t></a:t>
            </a:r>
            <a:r>
              <a:rPr lang="en-US" smtClean="0"/>
              <a:t> </a:t>
            </a:r>
            <a:r>
              <a:rPr lang="en-US" smtClean="0">
                <a:sym typeface="Symbol" pitchFamily="18" charset="2"/>
              </a:rPr>
              <a:t></a:t>
            </a:r>
            <a:endParaRPr lang="en-US" b="1" smtClean="0"/>
          </a:p>
          <a:p>
            <a:pPr marL="533400" indent="-533400" eaLnBrk="1" hangingPunct="1">
              <a:lnSpc>
                <a:spcPct val="120000"/>
              </a:lnSpc>
              <a:buFontTx/>
              <a:buAutoNum type="arabicPeriod"/>
            </a:pPr>
            <a:r>
              <a:rPr lang="en-US" smtClean="0"/>
              <a:t>      </a:t>
            </a:r>
            <a:r>
              <a:rPr lang="en-US" b="1" smtClean="0"/>
              <a:t>do</a:t>
            </a:r>
            <a:r>
              <a:rPr lang="en-US" smtClean="0"/>
              <a:t> </a:t>
            </a:r>
            <a:r>
              <a:rPr lang="en-US" smtClean="0">
                <a:latin typeface="Comic Sans MS" pitchFamily="66" charset="0"/>
              </a:rPr>
              <a:t>u</a:t>
            </a:r>
            <a:r>
              <a:rPr lang="en-US" smtClean="0"/>
              <a:t> ← EXTRACT-MIN(Q)</a:t>
            </a:r>
          </a:p>
          <a:p>
            <a:pPr marL="533400" indent="-533400" eaLnBrk="1" hangingPunct="1">
              <a:lnSpc>
                <a:spcPct val="120000"/>
              </a:lnSpc>
              <a:buFontTx/>
              <a:buAutoNum type="arabicPeriod"/>
            </a:pPr>
            <a:r>
              <a:rPr lang="en-US" smtClean="0"/>
              <a:t>           S ← S </a:t>
            </a:r>
            <a:r>
              <a:rPr lang="en-US" smtClean="0">
                <a:sym typeface="Symbol" pitchFamily="18" charset="2"/>
              </a:rPr>
              <a:t></a:t>
            </a:r>
            <a:r>
              <a:rPr lang="en-US" smtClean="0"/>
              <a:t> {</a:t>
            </a:r>
            <a:r>
              <a:rPr lang="en-US" smtClean="0">
                <a:latin typeface="Comic Sans MS" pitchFamily="66" charset="0"/>
              </a:rPr>
              <a:t>u</a:t>
            </a:r>
            <a:r>
              <a:rPr lang="en-US" smtClean="0"/>
              <a:t>} </a:t>
            </a:r>
          </a:p>
          <a:p>
            <a:pPr marL="533400" indent="-533400" eaLnBrk="1" hangingPunct="1">
              <a:lnSpc>
                <a:spcPct val="120000"/>
              </a:lnSpc>
              <a:buFontTx/>
              <a:buAutoNum type="arabicPeriod"/>
            </a:pPr>
            <a:r>
              <a:rPr lang="en-US" smtClean="0"/>
              <a:t>           </a:t>
            </a:r>
            <a:r>
              <a:rPr lang="en-US" b="1" smtClean="0"/>
              <a:t>for </a:t>
            </a:r>
            <a:r>
              <a:rPr lang="en-US" smtClean="0"/>
              <a:t>each vertex </a:t>
            </a:r>
            <a:r>
              <a:rPr lang="en-US" smtClean="0">
                <a:latin typeface="Comic Sans MS" pitchFamily="66" charset="0"/>
              </a:rPr>
              <a:t>v </a:t>
            </a:r>
            <a:r>
              <a:rPr lang="en-US" smtClean="0">
                <a:latin typeface="Comic Sans MS" pitchFamily="66" charset="0"/>
                <a:sym typeface="Symbol" pitchFamily="18" charset="2"/>
              </a:rPr>
              <a:t></a:t>
            </a:r>
            <a:r>
              <a:rPr lang="en-US" smtClean="0">
                <a:latin typeface="Comic Sans MS" pitchFamily="66" charset="0"/>
              </a:rPr>
              <a:t> Adj[u]</a:t>
            </a:r>
          </a:p>
          <a:p>
            <a:pPr marL="533400" indent="-533400" eaLnBrk="1" hangingPunct="1">
              <a:lnSpc>
                <a:spcPct val="120000"/>
              </a:lnSpc>
              <a:buFontTx/>
              <a:buAutoNum type="arabicPeriod"/>
            </a:pPr>
            <a:r>
              <a:rPr lang="en-US" smtClean="0"/>
              <a:t>                 </a:t>
            </a:r>
            <a:r>
              <a:rPr lang="en-US" b="1" smtClean="0"/>
              <a:t>do </a:t>
            </a:r>
            <a:r>
              <a:rPr lang="en-US" smtClean="0"/>
              <a:t>RELAX(</a:t>
            </a:r>
            <a:r>
              <a:rPr lang="en-US" smtClean="0">
                <a:latin typeface="Comic Sans MS" pitchFamily="66" charset="0"/>
              </a:rPr>
              <a:t>u, v, w</a:t>
            </a:r>
            <a:r>
              <a:rPr lang="en-US" smtClean="0"/>
              <a:t>)</a:t>
            </a:r>
          </a:p>
        </p:txBody>
      </p:sp>
      <p:grpSp>
        <p:nvGrpSpPr>
          <p:cNvPr id="15365" name="Group 4"/>
          <p:cNvGrpSpPr>
            <a:grpSpLocks/>
          </p:cNvGrpSpPr>
          <p:nvPr/>
        </p:nvGrpSpPr>
        <p:grpSpPr bwMode="auto">
          <a:xfrm>
            <a:off x="6099175" y="1090613"/>
            <a:ext cx="2882900" cy="2528887"/>
            <a:chOff x="1370" y="1413"/>
            <a:chExt cx="1816" cy="1593"/>
          </a:xfrm>
        </p:grpSpPr>
        <p:sp>
          <p:nvSpPr>
            <p:cNvPr id="15403" name="Oval 5"/>
            <p:cNvSpPr>
              <a:spLocks noChangeArrowheads="1"/>
            </p:cNvSpPr>
            <p:nvPr/>
          </p:nvSpPr>
          <p:spPr bwMode="auto">
            <a:xfrm>
              <a:off x="1547" y="2084"/>
              <a:ext cx="266" cy="265"/>
            </a:xfrm>
            <a:prstGeom prst="ellipse">
              <a:avLst/>
            </a:prstGeom>
            <a:solidFill>
              <a:srgbClr val="EAEAEA"/>
            </a:solidFill>
            <a:ln w="31750">
              <a:solidFill>
                <a:schemeClr val="tx1"/>
              </a:solidFill>
              <a:round/>
              <a:headEnd/>
              <a:tailEnd/>
            </a:ln>
          </p:spPr>
          <p:txBody>
            <a:bodyPr wrap="none" anchor="ctr"/>
            <a:lstStyle/>
            <a:p>
              <a:pPr algn="ctr"/>
              <a:r>
                <a:rPr lang="en-US"/>
                <a:t>0</a:t>
              </a:r>
            </a:p>
          </p:txBody>
        </p:sp>
        <p:sp>
          <p:nvSpPr>
            <p:cNvPr id="15404" name="Oval 6"/>
            <p:cNvSpPr>
              <a:spLocks noChangeArrowheads="1"/>
            </p:cNvSpPr>
            <p:nvPr/>
          </p:nvSpPr>
          <p:spPr bwMode="auto">
            <a:xfrm>
              <a:off x="1976" y="161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5405" name="Oval 7"/>
            <p:cNvSpPr>
              <a:spLocks noChangeArrowheads="1"/>
            </p:cNvSpPr>
            <p:nvPr/>
          </p:nvSpPr>
          <p:spPr bwMode="auto">
            <a:xfrm>
              <a:off x="2808" y="161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5406" name="Oval 8"/>
            <p:cNvSpPr>
              <a:spLocks noChangeArrowheads="1"/>
            </p:cNvSpPr>
            <p:nvPr/>
          </p:nvSpPr>
          <p:spPr bwMode="auto">
            <a:xfrm>
              <a:off x="1976" y="2550"/>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5407" name="Oval 9"/>
            <p:cNvSpPr>
              <a:spLocks noChangeArrowheads="1"/>
            </p:cNvSpPr>
            <p:nvPr/>
          </p:nvSpPr>
          <p:spPr bwMode="auto">
            <a:xfrm>
              <a:off x="2808" y="2550"/>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5408" name="Line 10"/>
            <p:cNvSpPr>
              <a:spLocks noChangeShapeType="1"/>
            </p:cNvSpPr>
            <p:nvPr/>
          </p:nvSpPr>
          <p:spPr bwMode="auto">
            <a:xfrm flipV="1">
              <a:off x="1754" y="1846"/>
              <a:ext cx="261" cy="261"/>
            </a:xfrm>
            <a:prstGeom prst="line">
              <a:avLst/>
            </a:prstGeom>
            <a:noFill/>
            <a:ln w="19050">
              <a:solidFill>
                <a:schemeClr val="tx1"/>
              </a:solidFill>
              <a:round/>
              <a:headEnd/>
              <a:tailEnd type="triangle" w="med" len="med"/>
            </a:ln>
          </p:spPr>
          <p:txBody>
            <a:bodyPr/>
            <a:lstStyle/>
            <a:p>
              <a:endParaRPr lang="en-US"/>
            </a:p>
          </p:txBody>
        </p:sp>
        <p:sp>
          <p:nvSpPr>
            <p:cNvPr id="15409" name="Line 11"/>
            <p:cNvSpPr>
              <a:spLocks noChangeShapeType="1"/>
            </p:cNvSpPr>
            <p:nvPr/>
          </p:nvSpPr>
          <p:spPr bwMode="auto">
            <a:xfrm>
              <a:off x="1755" y="2314"/>
              <a:ext cx="256" cy="270"/>
            </a:xfrm>
            <a:prstGeom prst="line">
              <a:avLst/>
            </a:prstGeom>
            <a:noFill/>
            <a:ln w="19050">
              <a:solidFill>
                <a:schemeClr val="tx1"/>
              </a:solidFill>
              <a:round/>
              <a:headEnd/>
              <a:tailEnd type="triangle" w="med" len="med"/>
            </a:ln>
          </p:spPr>
          <p:txBody>
            <a:bodyPr/>
            <a:lstStyle/>
            <a:p>
              <a:endParaRPr lang="en-US"/>
            </a:p>
          </p:txBody>
        </p:sp>
        <p:sp>
          <p:nvSpPr>
            <p:cNvPr id="15410" name="Text Box 12"/>
            <p:cNvSpPr txBox="1">
              <a:spLocks noChangeArrowheads="1"/>
            </p:cNvSpPr>
            <p:nvPr/>
          </p:nvSpPr>
          <p:spPr bwMode="auto">
            <a:xfrm>
              <a:off x="1667" y="1819"/>
              <a:ext cx="258" cy="212"/>
            </a:xfrm>
            <a:prstGeom prst="rect">
              <a:avLst/>
            </a:prstGeom>
            <a:noFill/>
            <a:ln w="9525">
              <a:noFill/>
              <a:miter lim="800000"/>
              <a:headEnd/>
              <a:tailEnd/>
            </a:ln>
          </p:spPr>
          <p:txBody>
            <a:bodyPr wrap="none">
              <a:spAutoFit/>
            </a:bodyPr>
            <a:lstStyle/>
            <a:p>
              <a:r>
                <a:rPr lang="en-US" sz="1600"/>
                <a:t>10</a:t>
              </a:r>
            </a:p>
          </p:txBody>
        </p:sp>
        <p:sp>
          <p:nvSpPr>
            <p:cNvPr id="15411" name="Text Box 13"/>
            <p:cNvSpPr txBox="1">
              <a:spLocks noChangeArrowheads="1"/>
            </p:cNvSpPr>
            <p:nvPr/>
          </p:nvSpPr>
          <p:spPr bwMode="auto">
            <a:xfrm>
              <a:off x="2419" y="1482"/>
              <a:ext cx="187" cy="212"/>
            </a:xfrm>
            <a:prstGeom prst="rect">
              <a:avLst/>
            </a:prstGeom>
            <a:noFill/>
            <a:ln w="9525">
              <a:noFill/>
              <a:miter lim="800000"/>
              <a:headEnd/>
              <a:tailEnd/>
            </a:ln>
          </p:spPr>
          <p:txBody>
            <a:bodyPr wrap="none">
              <a:spAutoFit/>
            </a:bodyPr>
            <a:lstStyle/>
            <a:p>
              <a:r>
                <a:rPr lang="en-US" sz="1600"/>
                <a:t>1</a:t>
              </a:r>
            </a:p>
          </p:txBody>
        </p:sp>
        <p:sp>
          <p:nvSpPr>
            <p:cNvPr id="15412" name="Text Box 14"/>
            <p:cNvSpPr txBox="1">
              <a:spLocks noChangeArrowheads="1"/>
            </p:cNvSpPr>
            <p:nvPr/>
          </p:nvSpPr>
          <p:spPr bwMode="auto">
            <a:xfrm>
              <a:off x="1744" y="2381"/>
              <a:ext cx="187" cy="212"/>
            </a:xfrm>
            <a:prstGeom prst="rect">
              <a:avLst/>
            </a:prstGeom>
            <a:noFill/>
            <a:ln w="9525">
              <a:noFill/>
              <a:miter lim="800000"/>
              <a:headEnd/>
              <a:tailEnd/>
            </a:ln>
          </p:spPr>
          <p:txBody>
            <a:bodyPr wrap="none">
              <a:spAutoFit/>
            </a:bodyPr>
            <a:lstStyle/>
            <a:p>
              <a:r>
                <a:rPr lang="en-US" sz="1600"/>
                <a:t>5</a:t>
              </a:r>
            </a:p>
          </p:txBody>
        </p:sp>
        <p:sp>
          <p:nvSpPr>
            <p:cNvPr id="15413" name="Text Box 15"/>
            <p:cNvSpPr txBox="1">
              <a:spLocks noChangeArrowheads="1"/>
            </p:cNvSpPr>
            <p:nvPr/>
          </p:nvSpPr>
          <p:spPr bwMode="auto">
            <a:xfrm>
              <a:off x="2439" y="2661"/>
              <a:ext cx="187" cy="212"/>
            </a:xfrm>
            <a:prstGeom prst="rect">
              <a:avLst/>
            </a:prstGeom>
            <a:noFill/>
            <a:ln w="9525">
              <a:noFill/>
              <a:miter lim="800000"/>
              <a:headEnd/>
              <a:tailEnd/>
            </a:ln>
          </p:spPr>
          <p:txBody>
            <a:bodyPr wrap="none">
              <a:spAutoFit/>
            </a:bodyPr>
            <a:lstStyle/>
            <a:p>
              <a:r>
                <a:rPr lang="en-US" sz="1600"/>
                <a:t>2</a:t>
              </a:r>
            </a:p>
          </p:txBody>
        </p:sp>
        <p:sp>
          <p:nvSpPr>
            <p:cNvPr id="15414" name="Text Box 16"/>
            <p:cNvSpPr txBox="1">
              <a:spLocks noChangeArrowheads="1"/>
            </p:cNvSpPr>
            <p:nvPr/>
          </p:nvSpPr>
          <p:spPr bwMode="auto">
            <a:xfrm>
              <a:off x="1370" y="2096"/>
              <a:ext cx="188" cy="231"/>
            </a:xfrm>
            <a:prstGeom prst="rect">
              <a:avLst/>
            </a:prstGeom>
            <a:noFill/>
            <a:ln w="9525">
              <a:noFill/>
              <a:miter lim="800000"/>
              <a:headEnd/>
              <a:tailEnd/>
            </a:ln>
          </p:spPr>
          <p:txBody>
            <a:bodyPr wrap="none">
              <a:spAutoFit/>
            </a:bodyPr>
            <a:lstStyle/>
            <a:p>
              <a:r>
                <a:rPr lang="en-US"/>
                <a:t>s</a:t>
              </a:r>
            </a:p>
          </p:txBody>
        </p:sp>
        <p:sp>
          <p:nvSpPr>
            <p:cNvPr id="15415" name="Text Box 17"/>
            <p:cNvSpPr txBox="1">
              <a:spLocks noChangeArrowheads="1"/>
            </p:cNvSpPr>
            <p:nvPr/>
          </p:nvSpPr>
          <p:spPr bwMode="auto">
            <a:xfrm>
              <a:off x="2031" y="1413"/>
              <a:ext cx="156" cy="231"/>
            </a:xfrm>
            <a:prstGeom prst="rect">
              <a:avLst/>
            </a:prstGeom>
            <a:noFill/>
            <a:ln w="9525">
              <a:noFill/>
              <a:miter lim="800000"/>
              <a:headEnd/>
              <a:tailEnd/>
            </a:ln>
          </p:spPr>
          <p:txBody>
            <a:bodyPr wrap="none">
              <a:spAutoFit/>
            </a:bodyPr>
            <a:lstStyle/>
            <a:p>
              <a:r>
                <a:rPr lang="en-US"/>
                <a:t>t</a:t>
              </a:r>
            </a:p>
          </p:txBody>
        </p:sp>
        <p:sp>
          <p:nvSpPr>
            <p:cNvPr id="15416" name="Text Box 18"/>
            <p:cNvSpPr txBox="1">
              <a:spLocks noChangeArrowheads="1"/>
            </p:cNvSpPr>
            <p:nvPr/>
          </p:nvSpPr>
          <p:spPr bwMode="auto">
            <a:xfrm>
              <a:off x="2853" y="1413"/>
              <a:ext cx="188" cy="231"/>
            </a:xfrm>
            <a:prstGeom prst="rect">
              <a:avLst/>
            </a:prstGeom>
            <a:noFill/>
            <a:ln w="9525">
              <a:noFill/>
              <a:miter lim="800000"/>
              <a:headEnd/>
              <a:tailEnd/>
            </a:ln>
          </p:spPr>
          <p:txBody>
            <a:bodyPr wrap="none">
              <a:spAutoFit/>
            </a:bodyPr>
            <a:lstStyle/>
            <a:p>
              <a:r>
                <a:rPr lang="en-US"/>
                <a:t>x</a:t>
              </a:r>
            </a:p>
          </p:txBody>
        </p:sp>
        <p:sp>
          <p:nvSpPr>
            <p:cNvPr id="15417" name="Text Box 19"/>
            <p:cNvSpPr txBox="1">
              <a:spLocks noChangeArrowheads="1"/>
            </p:cNvSpPr>
            <p:nvPr/>
          </p:nvSpPr>
          <p:spPr bwMode="auto">
            <a:xfrm>
              <a:off x="2015" y="2775"/>
              <a:ext cx="188" cy="231"/>
            </a:xfrm>
            <a:prstGeom prst="rect">
              <a:avLst/>
            </a:prstGeom>
            <a:noFill/>
            <a:ln w="9525">
              <a:noFill/>
              <a:miter lim="800000"/>
              <a:headEnd/>
              <a:tailEnd/>
            </a:ln>
          </p:spPr>
          <p:txBody>
            <a:bodyPr wrap="none">
              <a:spAutoFit/>
            </a:bodyPr>
            <a:lstStyle/>
            <a:p>
              <a:r>
                <a:rPr lang="en-US"/>
                <a:t>y</a:t>
              </a:r>
            </a:p>
          </p:txBody>
        </p:sp>
        <p:sp>
          <p:nvSpPr>
            <p:cNvPr id="15418" name="Text Box 20"/>
            <p:cNvSpPr txBox="1">
              <a:spLocks noChangeArrowheads="1"/>
            </p:cNvSpPr>
            <p:nvPr/>
          </p:nvSpPr>
          <p:spPr bwMode="auto">
            <a:xfrm>
              <a:off x="2869" y="2775"/>
              <a:ext cx="188" cy="231"/>
            </a:xfrm>
            <a:prstGeom prst="rect">
              <a:avLst/>
            </a:prstGeom>
            <a:noFill/>
            <a:ln w="9525">
              <a:noFill/>
              <a:miter lim="800000"/>
              <a:headEnd/>
              <a:tailEnd/>
            </a:ln>
          </p:spPr>
          <p:txBody>
            <a:bodyPr wrap="none">
              <a:spAutoFit/>
            </a:bodyPr>
            <a:lstStyle/>
            <a:p>
              <a:r>
                <a:rPr lang="en-US"/>
                <a:t>z</a:t>
              </a:r>
            </a:p>
          </p:txBody>
        </p:sp>
        <p:sp>
          <p:nvSpPr>
            <p:cNvPr id="15419" name="Line 21"/>
            <p:cNvSpPr>
              <a:spLocks noChangeShapeType="1"/>
            </p:cNvSpPr>
            <p:nvPr/>
          </p:nvSpPr>
          <p:spPr bwMode="auto">
            <a:xfrm flipV="1">
              <a:off x="2246" y="2691"/>
              <a:ext cx="572" cy="0"/>
            </a:xfrm>
            <a:prstGeom prst="line">
              <a:avLst/>
            </a:prstGeom>
            <a:noFill/>
            <a:ln w="19050">
              <a:solidFill>
                <a:schemeClr val="tx1"/>
              </a:solidFill>
              <a:round/>
              <a:headEnd/>
              <a:tailEnd type="triangle" w="med" len="med"/>
            </a:ln>
          </p:spPr>
          <p:txBody>
            <a:bodyPr/>
            <a:lstStyle/>
            <a:p>
              <a:endParaRPr lang="en-US"/>
            </a:p>
          </p:txBody>
        </p:sp>
        <p:sp>
          <p:nvSpPr>
            <p:cNvPr id="15420" name="Line 22"/>
            <p:cNvSpPr>
              <a:spLocks noChangeShapeType="1"/>
            </p:cNvSpPr>
            <p:nvPr/>
          </p:nvSpPr>
          <p:spPr bwMode="auto">
            <a:xfrm flipV="1">
              <a:off x="2177" y="1837"/>
              <a:ext cx="670" cy="725"/>
            </a:xfrm>
            <a:prstGeom prst="line">
              <a:avLst/>
            </a:prstGeom>
            <a:noFill/>
            <a:ln w="19050">
              <a:solidFill>
                <a:schemeClr val="tx1"/>
              </a:solidFill>
              <a:round/>
              <a:headEnd/>
              <a:tailEnd type="triangle" w="med" len="med"/>
            </a:ln>
          </p:spPr>
          <p:txBody>
            <a:bodyPr/>
            <a:lstStyle/>
            <a:p>
              <a:endParaRPr lang="en-US"/>
            </a:p>
          </p:txBody>
        </p:sp>
        <p:sp>
          <p:nvSpPr>
            <p:cNvPr id="15421" name="Line 23"/>
            <p:cNvSpPr>
              <a:spLocks noChangeShapeType="1"/>
            </p:cNvSpPr>
            <p:nvPr/>
          </p:nvSpPr>
          <p:spPr bwMode="auto">
            <a:xfrm flipH="1" flipV="1">
              <a:off x="1799" y="2265"/>
              <a:ext cx="1031" cy="364"/>
            </a:xfrm>
            <a:prstGeom prst="line">
              <a:avLst/>
            </a:prstGeom>
            <a:noFill/>
            <a:ln w="19050">
              <a:solidFill>
                <a:schemeClr val="tx1"/>
              </a:solidFill>
              <a:round/>
              <a:headEnd/>
              <a:tailEnd type="triangle" w="med" len="med"/>
            </a:ln>
          </p:spPr>
          <p:txBody>
            <a:bodyPr/>
            <a:lstStyle/>
            <a:p>
              <a:endParaRPr lang="en-US"/>
            </a:p>
          </p:txBody>
        </p:sp>
        <p:sp>
          <p:nvSpPr>
            <p:cNvPr id="15422" name="Text Box 24"/>
            <p:cNvSpPr txBox="1">
              <a:spLocks noChangeArrowheads="1"/>
            </p:cNvSpPr>
            <p:nvPr/>
          </p:nvSpPr>
          <p:spPr bwMode="auto">
            <a:xfrm>
              <a:off x="1864" y="2029"/>
              <a:ext cx="187" cy="212"/>
            </a:xfrm>
            <a:prstGeom prst="rect">
              <a:avLst/>
            </a:prstGeom>
            <a:noFill/>
            <a:ln w="9525">
              <a:noFill/>
              <a:miter lim="800000"/>
              <a:headEnd/>
              <a:tailEnd/>
            </a:ln>
          </p:spPr>
          <p:txBody>
            <a:bodyPr wrap="none">
              <a:spAutoFit/>
            </a:bodyPr>
            <a:lstStyle/>
            <a:p>
              <a:r>
                <a:rPr lang="en-US" sz="1600"/>
                <a:t>2</a:t>
              </a:r>
            </a:p>
          </p:txBody>
        </p:sp>
        <p:sp>
          <p:nvSpPr>
            <p:cNvPr id="15423" name="Text Box 25"/>
            <p:cNvSpPr txBox="1">
              <a:spLocks noChangeArrowheads="1"/>
            </p:cNvSpPr>
            <p:nvPr/>
          </p:nvSpPr>
          <p:spPr bwMode="auto">
            <a:xfrm>
              <a:off x="2165" y="2049"/>
              <a:ext cx="187" cy="212"/>
            </a:xfrm>
            <a:prstGeom prst="rect">
              <a:avLst/>
            </a:prstGeom>
            <a:noFill/>
            <a:ln w="9525">
              <a:noFill/>
              <a:miter lim="800000"/>
              <a:headEnd/>
              <a:tailEnd/>
            </a:ln>
          </p:spPr>
          <p:txBody>
            <a:bodyPr wrap="none">
              <a:spAutoFit/>
            </a:bodyPr>
            <a:lstStyle/>
            <a:p>
              <a:r>
                <a:rPr lang="en-US" sz="1600"/>
                <a:t>3</a:t>
              </a:r>
            </a:p>
          </p:txBody>
        </p:sp>
        <p:sp>
          <p:nvSpPr>
            <p:cNvPr id="15424" name="Text Box 26"/>
            <p:cNvSpPr txBox="1">
              <a:spLocks noChangeArrowheads="1"/>
            </p:cNvSpPr>
            <p:nvPr/>
          </p:nvSpPr>
          <p:spPr bwMode="auto">
            <a:xfrm>
              <a:off x="2578" y="1813"/>
              <a:ext cx="187" cy="212"/>
            </a:xfrm>
            <a:prstGeom prst="rect">
              <a:avLst/>
            </a:prstGeom>
            <a:noFill/>
            <a:ln w="9525">
              <a:noFill/>
              <a:miter lim="800000"/>
              <a:headEnd/>
              <a:tailEnd/>
            </a:ln>
          </p:spPr>
          <p:txBody>
            <a:bodyPr wrap="none">
              <a:spAutoFit/>
            </a:bodyPr>
            <a:lstStyle/>
            <a:p>
              <a:r>
                <a:rPr lang="en-US" sz="1600"/>
                <a:t>9</a:t>
              </a:r>
            </a:p>
          </p:txBody>
        </p:sp>
        <p:sp>
          <p:nvSpPr>
            <p:cNvPr id="15425" name="Text Box 27"/>
            <p:cNvSpPr txBox="1">
              <a:spLocks noChangeArrowheads="1"/>
            </p:cNvSpPr>
            <p:nvPr/>
          </p:nvSpPr>
          <p:spPr bwMode="auto">
            <a:xfrm>
              <a:off x="2478" y="2358"/>
              <a:ext cx="187" cy="212"/>
            </a:xfrm>
            <a:prstGeom prst="rect">
              <a:avLst/>
            </a:prstGeom>
            <a:noFill/>
            <a:ln w="9525">
              <a:noFill/>
              <a:miter lim="800000"/>
              <a:headEnd/>
              <a:tailEnd/>
            </a:ln>
          </p:spPr>
          <p:txBody>
            <a:bodyPr wrap="none">
              <a:spAutoFit/>
            </a:bodyPr>
            <a:lstStyle/>
            <a:p>
              <a:r>
                <a:rPr lang="en-US" sz="1600"/>
                <a:t>7</a:t>
              </a:r>
            </a:p>
          </p:txBody>
        </p:sp>
        <p:sp>
          <p:nvSpPr>
            <p:cNvPr id="15426" name="Freeform 28"/>
            <p:cNvSpPr>
              <a:spLocks/>
            </p:cNvSpPr>
            <p:nvPr/>
          </p:nvSpPr>
          <p:spPr bwMode="auto">
            <a:xfrm rot="5400000">
              <a:off x="1820" y="2191"/>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5427" name="Freeform 29"/>
            <p:cNvSpPr>
              <a:spLocks/>
            </p:cNvSpPr>
            <p:nvPr/>
          </p:nvSpPr>
          <p:spPr bwMode="auto">
            <a:xfrm rot="5400000" flipH="1" flipV="1">
              <a:off x="1692" y="2191"/>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5428" name="Line 30"/>
            <p:cNvSpPr>
              <a:spLocks noChangeShapeType="1"/>
            </p:cNvSpPr>
            <p:nvPr/>
          </p:nvSpPr>
          <p:spPr bwMode="auto">
            <a:xfrm flipV="1">
              <a:off x="2264" y="1749"/>
              <a:ext cx="572" cy="0"/>
            </a:xfrm>
            <a:prstGeom prst="line">
              <a:avLst/>
            </a:prstGeom>
            <a:noFill/>
            <a:ln w="19050">
              <a:solidFill>
                <a:schemeClr val="tx1"/>
              </a:solidFill>
              <a:round/>
              <a:headEnd/>
              <a:tailEnd type="triangle" w="med" len="med"/>
            </a:ln>
          </p:spPr>
          <p:txBody>
            <a:bodyPr/>
            <a:lstStyle/>
            <a:p>
              <a:endParaRPr lang="en-US"/>
            </a:p>
          </p:txBody>
        </p:sp>
        <p:sp>
          <p:nvSpPr>
            <p:cNvPr id="15429" name="Text Box 31"/>
            <p:cNvSpPr txBox="1">
              <a:spLocks noChangeArrowheads="1"/>
            </p:cNvSpPr>
            <p:nvPr/>
          </p:nvSpPr>
          <p:spPr bwMode="auto">
            <a:xfrm>
              <a:off x="2698" y="2029"/>
              <a:ext cx="187" cy="212"/>
            </a:xfrm>
            <a:prstGeom prst="rect">
              <a:avLst/>
            </a:prstGeom>
            <a:noFill/>
            <a:ln w="9525">
              <a:noFill/>
              <a:miter lim="800000"/>
              <a:headEnd/>
              <a:tailEnd/>
            </a:ln>
          </p:spPr>
          <p:txBody>
            <a:bodyPr wrap="none">
              <a:spAutoFit/>
            </a:bodyPr>
            <a:lstStyle/>
            <a:p>
              <a:r>
                <a:rPr lang="en-US" sz="1600"/>
                <a:t>4</a:t>
              </a:r>
            </a:p>
          </p:txBody>
        </p:sp>
        <p:sp>
          <p:nvSpPr>
            <p:cNvPr id="15430" name="Text Box 32"/>
            <p:cNvSpPr txBox="1">
              <a:spLocks noChangeArrowheads="1"/>
            </p:cNvSpPr>
            <p:nvPr/>
          </p:nvSpPr>
          <p:spPr bwMode="auto">
            <a:xfrm>
              <a:off x="2999" y="2049"/>
              <a:ext cx="187" cy="212"/>
            </a:xfrm>
            <a:prstGeom prst="rect">
              <a:avLst/>
            </a:prstGeom>
            <a:noFill/>
            <a:ln w="9525">
              <a:noFill/>
              <a:miter lim="800000"/>
              <a:headEnd/>
              <a:tailEnd/>
            </a:ln>
          </p:spPr>
          <p:txBody>
            <a:bodyPr wrap="none">
              <a:spAutoFit/>
            </a:bodyPr>
            <a:lstStyle/>
            <a:p>
              <a:r>
                <a:rPr lang="en-US" sz="1600"/>
                <a:t>6</a:t>
              </a:r>
            </a:p>
          </p:txBody>
        </p:sp>
        <p:sp>
          <p:nvSpPr>
            <p:cNvPr id="15431" name="Freeform 33"/>
            <p:cNvSpPr>
              <a:spLocks/>
            </p:cNvSpPr>
            <p:nvPr/>
          </p:nvSpPr>
          <p:spPr bwMode="auto">
            <a:xfrm rot="5400000">
              <a:off x="2654" y="2191"/>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5432" name="Freeform 34"/>
            <p:cNvSpPr>
              <a:spLocks/>
            </p:cNvSpPr>
            <p:nvPr/>
          </p:nvSpPr>
          <p:spPr bwMode="auto">
            <a:xfrm rot="5400000" flipH="1" flipV="1">
              <a:off x="2526" y="2191"/>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grpSp>
      <p:grpSp>
        <p:nvGrpSpPr>
          <p:cNvPr id="3" name="Group 35"/>
          <p:cNvGrpSpPr>
            <a:grpSpLocks/>
          </p:cNvGrpSpPr>
          <p:nvPr/>
        </p:nvGrpSpPr>
        <p:grpSpPr bwMode="auto">
          <a:xfrm>
            <a:off x="6099175" y="3576638"/>
            <a:ext cx="2882900" cy="2528887"/>
            <a:chOff x="1370" y="1413"/>
            <a:chExt cx="1816" cy="1593"/>
          </a:xfrm>
        </p:grpSpPr>
        <p:sp>
          <p:nvSpPr>
            <p:cNvPr id="15373" name="Oval 36"/>
            <p:cNvSpPr>
              <a:spLocks noChangeArrowheads="1"/>
            </p:cNvSpPr>
            <p:nvPr/>
          </p:nvSpPr>
          <p:spPr bwMode="auto">
            <a:xfrm>
              <a:off x="1547" y="2084"/>
              <a:ext cx="266" cy="265"/>
            </a:xfrm>
            <a:prstGeom prst="ellipse">
              <a:avLst/>
            </a:prstGeom>
            <a:solidFill>
              <a:srgbClr val="EAEAEA"/>
            </a:solidFill>
            <a:ln w="31750">
              <a:solidFill>
                <a:schemeClr val="tx1"/>
              </a:solidFill>
              <a:round/>
              <a:headEnd/>
              <a:tailEnd/>
            </a:ln>
          </p:spPr>
          <p:txBody>
            <a:bodyPr wrap="none" anchor="ctr"/>
            <a:lstStyle/>
            <a:p>
              <a:pPr algn="ctr"/>
              <a:r>
                <a:rPr lang="en-US"/>
                <a:t>0</a:t>
              </a:r>
            </a:p>
          </p:txBody>
        </p:sp>
        <p:sp>
          <p:nvSpPr>
            <p:cNvPr id="15374" name="Oval 37"/>
            <p:cNvSpPr>
              <a:spLocks noChangeArrowheads="1"/>
            </p:cNvSpPr>
            <p:nvPr/>
          </p:nvSpPr>
          <p:spPr bwMode="auto">
            <a:xfrm>
              <a:off x="1976" y="161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5375" name="Oval 38"/>
            <p:cNvSpPr>
              <a:spLocks noChangeArrowheads="1"/>
            </p:cNvSpPr>
            <p:nvPr/>
          </p:nvSpPr>
          <p:spPr bwMode="auto">
            <a:xfrm>
              <a:off x="2808" y="161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5376" name="Oval 39"/>
            <p:cNvSpPr>
              <a:spLocks noChangeArrowheads="1"/>
            </p:cNvSpPr>
            <p:nvPr/>
          </p:nvSpPr>
          <p:spPr bwMode="auto">
            <a:xfrm>
              <a:off x="1976" y="2550"/>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5377" name="Oval 40"/>
            <p:cNvSpPr>
              <a:spLocks noChangeArrowheads="1"/>
            </p:cNvSpPr>
            <p:nvPr/>
          </p:nvSpPr>
          <p:spPr bwMode="auto">
            <a:xfrm>
              <a:off x="2808" y="2550"/>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5378" name="Line 41"/>
            <p:cNvSpPr>
              <a:spLocks noChangeShapeType="1"/>
            </p:cNvSpPr>
            <p:nvPr/>
          </p:nvSpPr>
          <p:spPr bwMode="auto">
            <a:xfrm flipV="1">
              <a:off x="1754" y="1846"/>
              <a:ext cx="261" cy="261"/>
            </a:xfrm>
            <a:prstGeom prst="line">
              <a:avLst/>
            </a:prstGeom>
            <a:noFill/>
            <a:ln w="19050">
              <a:solidFill>
                <a:schemeClr val="tx1"/>
              </a:solidFill>
              <a:round/>
              <a:headEnd/>
              <a:tailEnd type="triangle" w="med" len="med"/>
            </a:ln>
          </p:spPr>
          <p:txBody>
            <a:bodyPr/>
            <a:lstStyle/>
            <a:p>
              <a:endParaRPr lang="en-US"/>
            </a:p>
          </p:txBody>
        </p:sp>
        <p:sp>
          <p:nvSpPr>
            <p:cNvPr id="15379" name="Line 42"/>
            <p:cNvSpPr>
              <a:spLocks noChangeShapeType="1"/>
            </p:cNvSpPr>
            <p:nvPr/>
          </p:nvSpPr>
          <p:spPr bwMode="auto">
            <a:xfrm>
              <a:off x="1755" y="2314"/>
              <a:ext cx="256" cy="270"/>
            </a:xfrm>
            <a:prstGeom prst="line">
              <a:avLst/>
            </a:prstGeom>
            <a:noFill/>
            <a:ln w="19050">
              <a:solidFill>
                <a:schemeClr val="tx1"/>
              </a:solidFill>
              <a:round/>
              <a:headEnd/>
              <a:tailEnd type="triangle" w="med" len="med"/>
            </a:ln>
          </p:spPr>
          <p:txBody>
            <a:bodyPr/>
            <a:lstStyle/>
            <a:p>
              <a:endParaRPr lang="en-US"/>
            </a:p>
          </p:txBody>
        </p:sp>
        <p:sp>
          <p:nvSpPr>
            <p:cNvPr id="15380" name="Text Box 43"/>
            <p:cNvSpPr txBox="1">
              <a:spLocks noChangeArrowheads="1"/>
            </p:cNvSpPr>
            <p:nvPr/>
          </p:nvSpPr>
          <p:spPr bwMode="auto">
            <a:xfrm>
              <a:off x="1667" y="1819"/>
              <a:ext cx="258" cy="212"/>
            </a:xfrm>
            <a:prstGeom prst="rect">
              <a:avLst/>
            </a:prstGeom>
            <a:noFill/>
            <a:ln w="9525">
              <a:noFill/>
              <a:miter lim="800000"/>
              <a:headEnd/>
              <a:tailEnd/>
            </a:ln>
          </p:spPr>
          <p:txBody>
            <a:bodyPr wrap="none">
              <a:spAutoFit/>
            </a:bodyPr>
            <a:lstStyle/>
            <a:p>
              <a:r>
                <a:rPr lang="en-US" sz="1600"/>
                <a:t>10</a:t>
              </a:r>
            </a:p>
          </p:txBody>
        </p:sp>
        <p:sp>
          <p:nvSpPr>
            <p:cNvPr id="15381" name="Text Box 44"/>
            <p:cNvSpPr txBox="1">
              <a:spLocks noChangeArrowheads="1"/>
            </p:cNvSpPr>
            <p:nvPr/>
          </p:nvSpPr>
          <p:spPr bwMode="auto">
            <a:xfrm>
              <a:off x="2419" y="1482"/>
              <a:ext cx="187" cy="212"/>
            </a:xfrm>
            <a:prstGeom prst="rect">
              <a:avLst/>
            </a:prstGeom>
            <a:noFill/>
            <a:ln w="9525">
              <a:noFill/>
              <a:miter lim="800000"/>
              <a:headEnd/>
              <a:tailEnd/>
            </a:ln>
          </p:spPr>
          <p:txBody>
            <a:bodyPr wrap="none">
              <a:spAutoFit/>
            </a:bodyPr>
            <a:lstStyle/>
            <a:p>
              <a:r>
                <a:rPr lang="en-US" sz="1600"/>
                <a:t>1</a:t>
              </a:r>
            </a:p>
          </p:txBody>
        </p:sp>
        <p:sp>
          <p:nvSpPr>
            <p:cNvPr id="15382" name="Text Box 45"/>
            <p:cNvSpPr txBox="1">
              <a:spLocks noChangeArrowheads="1"/>
            </p:cNvSpPr>
            <p:nvPr/>
          </p:nvSpPr>
          <p:spPr bwMode="auto">
            <a:xfrm>
              <a:off x="1744" y="2381"/>
              <a:ext cx="187" cy="212"/>
            </a:xfrm>
            <a:prstGeom prst="rect">
              <a:avLst/>
            </a:prstGeom>
            <a:noFill/>
            <a:ln w="9525">
              <a:noFill/>
              <a:miter lim="800000"/>
              <a:headEnd/>
              <a:tailEnd/>
            </a:ln>
          </p:spPr>
          <p:txBody>
            <a:bodyPr wrap="none">
              <a:spAutoFit/>
            </a:bodyPr>
            <a:lstStyle/>
            <a:p>
              <a:r>
                <a:rPr lang="en-US" sz="1600"/>
                <a:t>5</a:t>
              </a:r>
            </a:p>
          </p:txBody>
        </p:sp>
        <p:sp>
          <p:nvSpPr>
            <p:cNvPr id="15383" name="Text Box 46"/>
            <p:cNvSpPr txBox="1">
              <a:spLocks noChangeArrowheads="1"/>
            </p:cNvSpPr>
            <p:nvPr/>
          </p:nvSpPr>
          <p:spPr bwMode="auto">
            <a:xfrm>
              <a:off x="2439" y="2661"/>
              <a:ext cx="187" cy="212"/>
            </a:xfrm>
            <a:prstGeom prst="rect">
              <a:avLst/>
            </a:prstGeom>
            <a:noFill/>
            <a:ln w="9525">
              <a:noFill/>
              <a:miter lim="800000"/>
              <a:headEnd/>
              <a:tailEnd/>
            </a:ln>
          </p:spPr>
          <p:txBody>
            <a:bodyPr wrap="none">
              <a:spAutoFit/>
            </a:bodyPr>
            <a:lstStyle/>
            <a:p>
              <a:r>
                <a:rPr lang="en-US" sz="1600"/>
                <a:t>2</a:t>
              </a:r>
            </a:p>
          </p:txBody>
        </p:sp>
        <p:sp>
          <p:nvSpPr>
            <p:cNvPr id="15384" name="Text Box 47"/>
            <p:cNvSpPr txBox="1">
              <a:spLocks noChangeArrowheads="1"/>
            </p:cNvSpPr>
            <p:nvPr/>
          </p:nvSpPr>
          <p:spPr bwMode="auto">
            <a:xfrm>
              <a:off x="1370" y="2096"/>
              <a:ext cx="188" cy="231"/>
            </a:xfrm>
            <a:prstGeom prst="rect">
              <a:avLst/>
            </a:prstGeom>
            <a:noFill/>
            <a:ln w="9525">
              <a:noFill/>
              <a:miter lim="800000"/>
              <a:headEnd/>
              <a:tailEnd/>
            </a:ln>
          </p:spPr>
          <p:txBody>
            <a:bodyPr wrap="none">
              <a:spAutoFit/>
            </a:bodyPr>
            <a:lstStyle/>
            <a:p>
              <a:r>
                <a:rPr lang="en-US"/>
                <a:t>s</a:t>
              </a:r>
            </a:p>
          </p:txBody>
        </p:sp>
        <p:sp>
          <p:nvSpPr>
            <p:cNvPr id="15385" name="Text Box 48"/>
            <p:cNvSpPr txBox="1">
              <a:spLocks noChangeArrowheads="1"/>
            </p:cNvSpPr>
            <p:nvPr/>
          </p:nvSpPr>
          <p:spPr bwMode="auto">
            <a:xfrm>
              <a:off x="2031" y="1413"/>
              <a:ext cx="156" cy="231"/>
            </a:xfrm>
            <a:prstGeom prst="rect">
              <a:avLst/>
            </a:prstGeom>
            <a:noFill/>
            <a:ln w="9525">
              <a:noFill/>
              <a:miter lim="800000"/>
              <a:headEnd/>
              <a:tailEnd/>
            </a:ln>
          </p:spPr>
          <p:txBody>
            <a:bodyPr wrap="none">
              <a:spAutoFit/>
            </a:bodyPr>
            <a:lstStyle/>
            <a:p>
              <a:r>
                <a:rPr lang="en-US"/>
                <a:t>t</a:t>
              </a:r>
            </a:p>
          </p:txBody>
        </p:sp>
        <p:sp>
          <p:nvSpPr>
            <p:cNvPr id="15386" name="Text Box 49"/>
            <p:cNvSpPr txBox="1">
              <a:spLocks noChangeArrowheads="1"/>
            </p:cNvSpPr>
            <p:nvPr/>
          </p:nvSpPr>
          <p:spPr bwMode="auto">
            <a:xfrm>
              <a:off x="2853" y="1413"/>
              <a:ext cx="188" cy="231"/>
            </a:xfrm>
            <a:prstGeom prst="rect">
              <a:avLst/>
            </a:prstGeom>
            <a:noFill/>
            <a:ln w="9525">
              <a:noFill/>
              <a:miter lim="800000"/>
              <a:headEnd/>
              <a:tailEnd/>
            </a:ln>
          </p:spPr>
          <p:txBody>
            <a:bodyPr wrap="none">
              <a:spAutoFit/>
            </a:bodyPr>
            <a:lstStyle/>
            <a:p>
              <a:r>
                <a:rPr lang="en-US"/>
                <a:t>x</a:t>
              </a:r>
            </a:p>
          </p:txBody>
        </p:sp>
        <p:sp>
          <p:nvSpPr>
            <p:cNvPr id="15387" name="Text Box 50"/>
            <p:cNvSpPr txBox="1">
              <a:spLocks noChangeArrowheads="1"/>
            </p:cNvSpPr>
            <p:nvPr/>
          </p:nvSpPr>
          <p:spPr bwMode="auto">
            <a:xfrm>
              <a:off x="2015" y="2775"/>
              <a:ext cx="188" cy="231"/>
            </a:xfrm>
            <a:prstGeom prst="rect">
              <a:avLst/>
            </a:prstGeom>
            <a:noFill/>
            <a:ln w="9525">
              <a:noFill/>
              <a:miter lim="800000"/>
              <a:headEnd/>
              <a:tailEnd/>
            </a:ln>
          </p:spPr>
          <p:txBody>
            <a:bodyPr wrap="none">
              <a:spAutoFit/>
            </a:bodyPr>
            <a:lstStyle/>
            <a:p>
              <a:r>
                <a:rPr lang="en-US"/>
                <a:t>y</a:t>
              </a:r>
            </a:p>
          </p:txBody>
        </p:sp>
        <p:sp>
          <p:nvSpPr>
            <p:cNvPr id="15388" name="Text Box 51"/>
            <p:cNvSpPr txBox="1">
              <a:spLocks noChangeArrowheads="1"/>
            </p:cNvSpPr>
            <p:nvPr/>
          </p:nvSpPr>
          <p:spPr bwMode="auto">
            <a:xfrm>
              <a:off x="2869" y="2775"/>
              <a:ext cx="188" cy="231"/>
            </a:xfrm>
            <a:prstGeom prst="rect">
              <a:avLst/>
            </a:prstGeom>
            <a:noFill/>
            <a:ln w="9525">
              <a:noFill/>
              <a:miter lim="800000"/>
              <a:headEnd/>
              <a:tailEnd/>
            </a:ln>
          </p:spPr>
          <p:txBody>
            <a:bodyPr wrap="none">
              <a:spAutoFit/>
            </a:bodyPr>
            <a:lstStyle/>
            <a:p>
              <a:r>
                <a:rPr lang="en-US"/>
                <a:t>z</a:t>
              </a:r>
            </a:p>
          </p:txBody>
        </p:sp>
        <p:sp>
          <p:nvSpPr>
            <p:cNvPr id="15389" name="Line 52"/>
            <p:cNvSpPr>
              <a:spLocks noChangeShapeType="1"/>
            </p:cNvSpPr>
            <p:nvPr/>
          </p:nvSpPr>
          <p:spPr bwMode="auto">
            <a:xfrm flipV="1">
              <a:off x="2246" y="2691"/>
              <a:ext cx="572" cy="0"/>
            </a:xfrm>
            <a:prstGeom prst="line">
              <a:avLst/>
            </a:prstGeom>
            <a:noFill/>
            <a:ln w="19050">
              <a:solidFill>
                <a:schemeClr val="tx1"/>
              </a:solidFill>
              <a:round/>
              <a:headEnd/>
              <a:tailEnd type="triangle" w="med" len="med"/>
            </a:ln>
          </p:spPr>
          <p:txBody>
            <a:bodyPr/>
            <a:lstStyle/>
            <a:p>
              <a:endParaRPr lang="en-US"/>
            </a:p>
          </p:txBody>
        </p:sp>
        <p:sp>
          <p:nvSpPr>
            <p:cNvPr id="15390" name="Line 53"/>
            <p:cNvSpPr>
              <a:spLocks noChangeShapeType="1"/>
            </p:cNvSpPr>
            <p:nvPr/>
          </p:nvSpPr>
          <p:spPr bwMode="auto">
            <a:xfrm flipV="1">
              <a:off x="2177" y="1837"/>
              <a:ext cx="670" cy="725"/>
            </a:xfrm>
            <a:prstGeom prst="line">
              <a:avLst/>
            </a:prstGeom>
            <a:noFill/>
            <a:ln w="19050">
              <a:solidFill>
                <a:schemeClr val="tx1"/>
              </a:solidFill>
              <a:round/>
              <a:headEnd/>
              <a:tailEnd type="triangle" w="med" len="med"/>
            </a:ln>
          </p:spPr>
          <p:txBody>
            <a:bodyPr/>
            <a:lstStyle/>
            <a:p>
              <a:endParaRPr lang="en-US"/>
            </a:p>
          </p:txBody>
        </p:sp>
        <p:sp>
          <p:nvSpPr>
            <p:cNvPr id="15391" name="Line 54"/>
            <p:cNvSpPr>
              <a:spLocks noChangeShapeType="1"/>
            </p:cNvSpPr>
            <p:nvPr/>
          </p:nvSpPr>
          <p:spPr bwMode="auto">
            <a:xfrm flipH="1" flipV="1">
              <a:off x="1799" y="2265"/>
              <a:ext cx="1031" cy="364"/>
            </a:xfrm>
            <a:prstGeom prst="line">
              <a:avLst/>
            </a:prstGeom>
            <a:noFill/>
            <a:ln w="19050">
              <a:solidFill>
                <a:schemeClr val="tx1"/>
              </a:solidFill>
              <a:round/>
              <a:headEnd/>
              <a:tailEnd type="triangle" w="med" len="med"/>
            </a:ln>
          </p:spPr>
          <p:txBody>
            <a:bodyPr/>
            <a:lstStyle/>
            <a:p>
              <a:endParaRPr lang="en-US"/>
            </a:p>
          </p:txBody>
        </p:sp>
        <p:sp>
          <p:nvSpPr>
            <p:cNvPr id="15392" name="Text Box 55"/>
            <p:cNvSpPr txBox="1">
              <a:spLocks noChangeArrowheads="1"/>
            </p:cNvSpPr>
            <p:nvPr/>
          </p:nvSpPr>
          <p:spPr bwMode="auto">
            <a:xfrm>
              <a:off x="1864" y="2029"/>
              <a:ext cx="187" cy="212"/>
            </a:xfrm>
            <a:prstGeom prst="rect">
              <a:avLst/>
            </a:prstGeom>
            <a:noFill/>
            <a:ln w="9525">
              <a:noFill/>
              <a:miter lim="800000"/>
              <a:headEnd/>
              <a:tailEnd/>
            </a:ln>
          </p:spPr>
          <p:txBody>
            <a:bodyPr wrap="none">
              <a:spAutoFit/>
            </a:bodyPr>
            <a:lstStyle/>
            <a:p>
              <a:r>
                <a:rPr lang="en-US" sz="1600"/>
                <a:t>2</a:t>
              </a:r>
            </a:p>
          </p:txBody>
        </p:sp>
        <p:sp>
          <p:nvSpPr>
            <p:cNvPr id="15393" name="Text Box 56"/>
            <p:cNvSpPr txBox="1">
              <a:spLocks noChangeArrowheads="1"/>
            </p:cNvSpPr>
            <p:nvPr/>
          </p:nvSpPr>
          <p:spPr bwMode="auto">
            <a:xfrm>
              <a:off x="2165" y="2049"/>
              <a:ext cx="187" cy="212"/>
            </a:xfrm>
            <a:prstGeom prst="rect">
              <a:avLst/>
            </a:prstGeom>
            <a:noFill/>
            <a:ln w="9525">
              <a:noFill/>
              <a:miter lim="800000"/>
              <a:headEnd/>
              <a:tailEnd/>
            </a:ln>
          </p:spPr>
          <p:txBody>
            <a:bodyPr wrap="none">
              <a:spAutoFit/>
            </a:bodyPr>
            <a:lstStyle/>
            <a:p>
              <a:r>
                <a:rPr lang="en-US" sz="1600"/>
                <a:t>3</a:t>
              </a:r>
            </a:p>
          </p:txBody>
        </p:sp>
        <p:sp>
          <p:nvSpPr>
            <p:cNvPr id="15394" name="Text Box 57"/>
            <p:cNvSpPr txBox="1">
              <a:spLocks noChangeArrowheads="1"/>
            </p:cNvSpPr>
            <p:nvPr/>
          </p:nvSpPr>
          <p:spPr bwMode="auto">
            <a:xfrm>
              <a:off x="2578" y="1813"/>
              <a:ext cx="187" cy="212"/>
            </a:xfrm>
            <a:prstGeom prst="rect">
              <a:avLst/>
            </a:prstGeom>
            <a:noFill/>
            <a:ln w="9525">
              <a:noFill/>
              <a:miter lim="800000"/>
              <a:headEnd/>
              <a:tailEnd/>
            </a:ln>
          </p:spPr>
          <p:txBody>
            <a:bodyPr wrap="none">
              <a:spAutoFit/>
            </a:bodyPr>
            <a:lstStyle/>
            <a:p>
              <a:r>
                <a:rPr lang="en-US" sz="1600"/>
                <a:t>9</a:t>
              </a:r>
            </a:p>
          </p:txBody>
        </p:sp>
        <p:sp>
          <p:nvSpPr>
            <p:cNvPr id="15395" name="Text Box 58"/>
            <p:cNvSpPr txBox="1">
              <a:spLocks noChangeArrowheads="1"/>
            </p:cNvSpPr>
            <p:nvPr/>
          </p:nvSpPr>
          <p:spPr bwMode="auto">
            <a:xfrm>
              <a:off x="2478" y="2358"/>
              <a:ext cx="187" cy="212"/>
            </a:xfrm>
            <a:prstGeom prst="rect">
              <a:avLst/>
            </a:prstGeom>
            <a:noFill/>
            <a:ln w="9525">
              <a:noFill/>
              <a:miter lim="800000"/>
              <a:headEnd/>
              <a:tailEnd/>
            </a:ln>
          </p:spPr>
          <p:txBody>
            <a:bodyPr wrap="none">
              <a:spAutoFit/>
            </a:bodyPr>
            <a:lstStyle/>
            <a:p>
              <a:r>
                <a:rPr lang="en-US" sz="1600"/>
                <a:t>7</a:t>
              </a:r>
            </a:p>
          </p:txBody>
        </p:sp>
        <p:sp>
          <p:nvSpPr>
            <p:cNvPr id="15396" name="Freeform 59"/>
            <p:cNvSpPr>
              <a:spLocks/>
            </p:cNvSpPr>
            <p:nvPr/>
          </p:nvSpPr>
          <p:spPr bwMode="auto">
            <a:xfrm rot="5400000">
              <a:off x="1820" y="2191"/>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5397" name="Freeform 60"/>
            <p:cNvSpPr>
              <a:spLocks/>
            </p:cNvSpPr>
            <p:nvPr/>
          </p:nvSpPr>
          <p:spPr bwMode="auto">
            <a:xfrm rot="5400000" flipH="1" flipV="1">
              <a:off x="1692" y="2191"/>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5398" name="Line 61"/>
            <p:cNvSpPr>
              <a:spLocks noChangeShapeType="1"/>
            </p:cNvSpPr>
            <p:nvPr/>
          </p:nvSpPr>
          <p:spPr bwMode="auto">
            <a:xfrm flipV="1">
              <a:off x="2264" y="1749"/>
              <a:ext cx="572" cy="0"/>
            </a:xfrm>
            <a:prstGeom prst="line">
              <a:avLst/>
            </a:prstGeom>
            <a:noFill/>
            <a:ln w="19050">
              <a:solidFill>
                <a:schemeClr val="tx1"/>
              </a:solidFill>
              <a:round/>
              <a:headEnd/>
              <a:tailEnd type="triangle" w="med" len="med"/>
            </a:ln>
          </p:spPr>
          <p:txBody>
            <a:bodyPr/>
            <a:lstStyle/>
            <a:p>
              <a:endParaRPr lang="en-US"/>
            </a:p>
          </p:txBody>
        </p:sp>
        <p:sp>
          <p:nvSpPr>
            <p:cNvPr id="15399" name="Text Box 62"/>
            <p:cNvSpPr txBox="1">
              <a:spLocks noChangeArrowheads="1"/>
            </p:cNvSpPr>
            <p:nvPr/>
          </p:nvSpPr>
          <p:spPr bwMode="auto">
            <a:xfrm>
              <a:off x="2698" y="2029"/>
              <a:ext cx="187" cy="212"/>
            </a:xfrm>
            <a:prstGeom prst="rect">
              <a:avLst/>
            </a:prstGeom>
            <a:noFill/>
            <a:ln w="9525">
              <a:noFill/>
              <a:miter lim="800000"/>
              <a:headEnd/>
              <a:tailEnd/>
            </a:ln>
          </p:spPr>
          <p:txBody>
            <a:bodyPr wrap="none">
              <a:spAutoFit/>
            </a:bodyPr>
            <a:lstStyle/>
            <a:p>
              <a:r>
                <a:rPr lang="en-US" sz="1600"/>
                <a:t>4</a:t>
              </a:r>
            </a:p>
          </p:txBody>
        </p:sp>
        <p:sp>
          <p:nvSpPr>
            <p:cNvPr id="15400" name="Text Box 63"/>
            <p:cNvSpPr txBox="1">
              <a:spLocks noChangeArrowheads="1"/>
            </p:cNvSpPr>
            <p:nvPr/>
          </p:nvSpPr>
          <p:spPr bwMode="auto">
            <a:xfrm>
              <a:off x="2999" y="2049"/>
              <a:ext cx="187" cy="212"/>
            </a:xfrm>
            <a:prstGeom prst="rect">
              <a:avLst/>
            </a:prstGeom>
            <a:noFill/>
            <a:ln w="9525">
              <a:noFill/>
              <a:miter lim="800000"/>
              <a:headEnd/>
              <a:tailEnd/>
            </a:ln>
          </p:spPr>
          <p:txBody>
            <a:bodyPr wrap="none">
              <a:spAutoFit/>
            </a:bodyPr>
            <a:lstStyle/>
            <a:p>
              <a:r>
                <a:rPr lang="en-US" sz="1600"/>
                <a:t>6</a:t>
              </a:r>
            </a:p>
          </p:txBody>
        </p:sp>
        <p:sp>
          <p:nvSpPr>
            <p:cNvPr id="15401" name="Freeform 64"/>
            <p:cNvSpPr>
              <a:spLocks/>
            </p:cNvSpPr>
            <p:nvPr/>
          </p:nvSpPr>
          <p:spPr bwMode="auto">
            <a:xfrm rot="5400000">
              <a:off x="2654" y="2191"/>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5402" name="Freeform 65"/>
            <p:cNvSpPr>
              <a:spLocks/>
            </p:cNvSpPr>
            <p:nvPr/>
          </p:nvSpPr>
          <p:spPr bwMode="auto">
            <a:xfrm rot="5400000" flipH="1" flipV="1">
              <a:off x="2526" y="2191"/>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grpSp>
      <p:grpSp>
        <p:nvGrpSpPr>
          <p:cNvPr id="4" name="Group 66"/>
          <p:cNvGrpSpPr>
            <a:grpSpLocks/>
          </p:cNvGrpSpPr>
          <p:nvPr/>
        </p:nvGrpSpPr>
        <p:grpSpPr bwMode="auto">
          <a:xfrm>
            <a:off x="6699250" y="3962400"/>
            <a:ext cx="738188" cy="695325"/>
            <a:chOff x="4220" y="2496"/>
            <a:chExt cx="465" cy="438"/>
          </a:xfrm>
        </p:grpSpPr>
        <p:sp>
          <p:nvSpPr>
            <p:cNvPr id="15371" name="Line 67"/>
            <p:cNvSpPr>
              <a:spLocks noChangeShapeType="1"/>
            </p:cNvSpPr>
            <p:nvPr/>
          </p:nvSpPr>
          <p:spPr bwMode="auto">
            <a:xfrm flipV="1">
              <a:off x="4220" y="2676"/>
              <a:ext cx="282" cy="258"/>
            </a:xfrm>
            <a:prstGeom prst="line">
              <a:avLst/>
            </a:prstGeom>
            <a:noFill/>
            <a:ln w="57150">
              <a:solidFill>
                <a:srgbClr val="808080"/>
              </a:solidFill>
              <a:round/>
              <a:headEnd/>
              <a:tailEnd type="triangle" w="med" len="med"/>
            </a:ln>
          </p:spPr>
          <p:txBody>
            <a:bodyPr/>
            <a:lstStyle/>
            <a:p>
              <a:endParaRPr lang="en-US"/>
            </a:p>
          </p:txBody>
        </p:sp>
        <p:sp>
          <p:nvSpPr>
            <p:cNvPr id="15372" name="Oval 68"/>
            <p:cNvSpPr>
              <a:spLocks noChangeArrowheads="1"/>
            </p:cNvSpPr>
            <p:nvPr/>
          </p:nvSpPr>
          <p:spPr bwMode="auto">
            <a:xfrm>
              <a:off x="4465" y="2496"/>
              <a:ext cx="220" cy="198"/>
            </a:xfrm>
            <a:prstGeom prst="ellipse">
              <a:avLst/>
            </a:prstGeom>
            <a:solidFill>
              <a:schemeClr val="bg1"/>
            </a:solidFill>
            <a:ln w="9525">
              <a:noFill/>
              <a:round/>
              <a:headEnd/>
              <a:tailEnd/>
            </a:ln>
          </p:spPr>
          <p:txBody>
            <a:bodyPr wrap="none" anchor="ctr"/>
            <a:lstStyle/>
            <a:p>
              <a:pPr algn="ctr"/>
              <a:r>
                <a:rPr lang="en-US"/>
                <a:t>10</a:t>
              </a:r>
            </a:p>
          </p:txBody>
        </p:sp>
      </p:grpSp>
      <p:grpSp>
        <p:nvGrpSpPr>
          <p:cNvPr id="5" name="Group 69"/>
          <p:cNvGrpSpPr>
            <a:grpSpLocks/>
          </p:cNvGrpSpPr>
          <p:nvPr/>
        </p:nvGrpSpPr>
        <p:grpSpPr bwMode="auto">
          <a:xfrm>
            <a:off x="6727825" y="5010150"/>
            <a:ext cx="709613" cy="752475"/>
            <a:chOff x="4238" y="3156"/>
            <a:chExt cx="447" cy="474"/>
          </a:xfrm>
        </p:grpSpPr>
        <p:sp>
          <p:nvSpPr>
            <p:cNvPr id="15369" name="Line 70"/>
            <p:cNvSpPr>
              <a:spLocks noChangeShapeType="1"/>
            </p:cNvSpPr>
            <p:nvPr/>
          </p:nvSpPr>
          <p:spPr bwMode="auto">
            <a:xfrm rot="5400000" flipV="1">
              <a:off x="4226" y="3168"/>
              <a:ext cx="282" cy="258"/>
            </a:xfrm>
            <a:prstGeom prst="line">
              <a:avLst/>
            </a:prstGeom>
            <a:noFill/>
            <a:ln w="57150">
              <a:solidFill>
                <a:srgbClr val="808080"/>
              </a:solidFill>
              <a:round/>
              <a:headEnd/>
              <a:tailEnd type="triangle" w="med" len="med"/>
            </a:ln>
          </p:spPr>
          <p:txBody>
            <a:bodyPr/>
            <a:lstStyle/>
            <a:p>
              <a:endParaRPr lang="en-US"/>
            </a:p>
          </p:txBody>
        </p:sp>
        <p:sp>
          <p:nvSpPr>
            <p:cNvPr id="15370" name="Oval 71"/>
            <p:cNvSpPr>
              <a:spLocks noChangeArrowheads="1"/>
            </p:cNvSpPr>
            <p:nvPr/>
          </p:nvSpPr>
          <p:spPr bwMode="auto">
            <a:xfrm>
              <a:off x="4465" y="3432"/>
              <a:ext cx="220" cy="198"/>
            </a:xfrm>
            <a:prstGeom prst="ellipse">
              <a:avLst/>
            </a:prstGeom>
            <a:solidFill>
              <a:schemeClr val="bg1"/>
            </a:solidFill>
            <a:ln w="9525">
              <a:noFill/>
              <a:round/>
              <a:headEnd/>
              <a:tailEnd/>
            </a:ln>
          </p:spPr>
          <p:txBody>
            <a:bodyPr wrap="none" anchor="ctr"/>
            <a:lstStyle/>
            <a:p>
              <a:pPr algn="ctr"/>
              <a:r>
                <a:rPr lang="en-US"/>
                <a:t>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4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4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4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4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48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48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48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1"/>
          </p:nvPr>
        </p:nvSpPr>
        <p:spPr>
          <a:noFill/>
        </p:spPr>
        <p:txBody>
          <a:bodyPr/>
          <a:lstStyle/>
          <a:p>
            <a:fld id="{2A2D7D75-E28D-4A19-91E7-4D6954F000E7}" type="slidenum">
              <a:rPr lang="en-US" smtClean="0"/>
              <a:pPr/>
              <a:t>13</a:t>
            </a:fld>
            <a:endParaRPr lang="en-US" smtClean="0"/>
          </a:p>
        </p:txBody>
      </p:sp>
      <p:sp>
        <p:nvSpPr>
          <p:cNvPr id="16387" name="Rectangle 2"/>
          <p:cNvSpPr>
            <a:spLocks noGrp="1" noChangeArrowheads="1"/>
          </p:cNvSpPr>
          <p:nvPr>
            <p:ph type="title"/>
          </p:nvPr>
        </p:nvSpPr>
        <p:spPr/>
        <p:txBody>
          <a:bodyPr/>
          <a:lstStyle/>
          <a:p>
            <a:pPr eaLnBrk="1" hangingPunct="1"/>
            <a:r>
              <a:rPr lang="en-US" smtClean="0"/>
              <a:t>Example</a:t>
            </a:r>
          </a:p>
        </p:txBody>
      </p:sp>
      <p:grpSp>
        <p:nvGrpSpPr>
          <p:cNvPr id="16388" name="Group 3"/>
          <p:cNvGrpSpPr>
            <a:grpSpLocks/>
          </p:cNvGrpSpPr>
          <p:nvPr/>
        </p:nvGrpSpPr>
        <p:grpSpPr bwMode="auto">
          <a:xfrm>
            <a:off x="869950" y="1204913"/>
            <a:ext cx="2882900" cy="2528887"/>
            <a:chOff x="200" y="759"/>
            <a:chExt cx="1816" cy="1593"/>
          </a:xfrm>
        </p:grpSpPr>
        <p:sp>
          <p:nvSpPr>
            <p:cNvPr id="16517" name="Oval 4"/>
            <p:cNvSpPr>
              <a:spLocks noChangeArrowheads="1"/>
            </p:cNvSpPr>
            <p:nvPr/>
          </p:nvSpPr>
          <p:spPr bwMode="auto">
            <a:xfrm>
              <a:off x="377" y="1430"/>
              <a:ext cx="266" cy="265"/>
            </a:xfrm>
            <a:prstGeom prst="ellipse">
              <a:avLst/>
            </a:prstGeom>
            <a:solidFill>
              <a:srgbClr val="EAEAEA"/>
            </a:solidFill>
            <a:ln w="19050">
              <a:solidFill>
                <a:schemeClr val="tx1"/>
              </a:solidFill>
              <a:round/>
              <a:headEnd/>
              <a:tailEnd/>
            </a:ln>
          </p:spPr>
          <p:txBody>
            <a:bodyPr wrap="none" anchor="ctr"/>
            <a:lstStyle/>
            <a:p>
              <a:pPr algn="ctr"/>
              <a:r>
                <a:rPr lang="en-US"/>
                <a:t>0</a:t>
              </a:r>
            </a:p>
          </p:txBody>
        </p:sp>
        <p:sp>
          <p:nvSpPr>
            <p:cNvPr id="16518" name="Oval 5"/>
            <p:cNvSpPr>
              <a:spLocks noChangeArrowheads="1"/>
            </p:cNvSpPr>
            <p:nvPr/>
          </p:nvSpPr>
          <p:spPr bwMode="auto">
            <a:xfrm>
              <a:off x="806" y="96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10</a:t>
              </a:r>
            </a:p>
          </p:txBody>
        </p:sp>
        <p:sp>
          <p:nvSpPr>
            <p:cNvPr id="16519" name="Oval 6"/>
            <p:cNvSpPr>
              <a:spLocks noChangeArrowheads="1"/>
            </p:cNvSpPr>
            <p:nvPr/>
          </p:nvSpPr>
          <p:spPr bwMode="auto">
            <a:xfrm>
              <a:off x="1638" y="96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6520" name="Oval 7"/>
            <p:cNvSpPr>
              <a:spLocks noChangeArrowheads="1"/>
            </p:cNvSpPr>
            <p:nvPr/>
          </p:nvSpPr>
          <p:spPr bwMode="auto">
            <a:xfrm>
              <a:off x="806" y="1896"/>
              <a:ext cx="266" cy="265"/>
            </a:xfrm>
            <a:prstGeom prst="ellipse">
              <a:avLst/>
            </a:prstGeom>
            <a:solidFill>
              <a:srgbClr val="EAEAEA"/>
            </a:solidFill>
            <a:ln w="31750">
              <a:solidFill>
                <a:schemeClr val="tx1"/>
              </a:solidFill>
              <a:round/>
              <a:headEnd/>
              <a:tailEnd/>
            </a:ln>
          </p:spPr>
          <p:txBody>
            <a:bodyPr wrap="none" anchor="ctr"/>
            <a:lstStyle/>
            <a:p>
              <a:pPr algn="ctr"/>
              <a:r>
                <a:rPr lang="en-US">
                  <a:sym typeface="Symbol" pitchFamily="18" charset="2"/>
                </a:rPr>
                <a:t>5</a:t>
              </a:r>
              <a:endParaRPr lang="en-US"/>
            </a:p>
          </p:txBody>
        </p:sp>
        <p:sp>
          <p:nvSpPr>
            <p:cNvPr id="16521" name="Oval 8"/>
            <p:cNvSpPr>
              <a:spLocks noChangeArrowheads="1"/>
            </p:cNvSpPr>
            <p:nvPr/>
          </p:nvSpPr>
          <p:spPr bwMode="auto">
            <a:xfrm>
              <a:off x="1638" y="189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6522" name="Line 9"/>
            <p:cNvSpPr>
              <a:spLocks noChangeShapeType="1"/>
            </p:cNvSpPr>
            <p:nvPr/>
          </p:nvSpPr>
          <p:spPr bwMode="auto">
            <a:xfrm flipV="1">
              <a:off x="584" y="1192"/>
              <a:ext cx="261" cy="261"/>
            </a:xfrm>
            <a:prstGeom prst="line">
              <a:avLst/>
            </a:prstGeom>
            <a:noFill/>
            <a:ln w="19050">
              <a:solidFill>
                <a:schemeClr val="tx1"/>
              </a:solidFill>
              <a:round/>
              <a:headEnd/>
              <a:tailEnd type="triangle" w="med" len="med"/>
            </a:ln>
          </p:spPr>
          <p:txBody>
            <a:bodyPr/>
            <a:lstStyle/>
            <a:p>
              <a:endParaRPr lang="en-US"/>
            </a:p>
          </p:txBody>
        </p:sp>
        <p:sp>
          <p:nvSpPr>
            <p:cNvPr id="16523" name="Line 10"/>
            <p:cNvSpPr>
              <a:spLocks noChangeShapeType="1"/>
            </p:cNvSpPr>
            <p:nvPr/>
          </p:nvSpPr>
          <p:spPr bwMode="auto">
            <a:xfrm>
              <a:off x="585" y="1660"/>
              <a:ext cx="256" cy="270"/>
            </a:xfrm>
            <a:prstGeom prst="line">
              <a:avLst/>
            </a:prstGeom>
            <a:noFill/>
            <a:ln w="19050">
              <a:solidFill>
                <a:schemeClr val="tx1"/>
              </a:solidFill>
              <a:round/>
              <a:headEnd/>
              <a:tailEnd type="triangle" w="med" len="med"/>
            </a:ln>
          </p:spPr>
          <p:txBody>
            <a:bodyPr/>
            <a:lstStyle/>
            <a:p>
              <a:endParaRPr lang="en-US"/>
            </a:p>
          </p:txBody>
        </p:sp>
        <p:sp>
          <p:nvSpPr>
            <p:cNvPr id="16524" name="Text Box 11"/>
            <p:cNvSpPr txBox="1">
              <a:spLocks noChangeArrowheads="1"/>
            </p:cNvSpPr>
            <p:nvPr/>
          </p:nvSpPr>
          <p:spPr bwMode="auto">
            <a:xfrm>
              <a:off x="497" y="1165"/>
              <a:ext cx="258" cy="212"/>
            </a:xfrm>
            <a:prstGeom prst="rect">
              <a:avLst/>
            </a:prstGeom>
            <a:noFill/>
            <a:ln w="9525">
              <a:noFill/>
              <a:miter lim="800000"/>
              <a:headEnd/>
              <a:tailEnd/>
            </a:ln>
          </p:spPr>
          <p:txBody>
            <a:bodyPr wrap="none">
              <a:spAutoFit/>
            </a:bodyPr>
            <a:lstStyle/>
            <a:p>
              <a:r>
                <a:rPr lang="en-US" sz="1600"/>
                <a:t>10</a:t>
              </a:r>
            </a:p>
          </p:txBody>
        </p:sp>
        <p:sp>
          <p:nvSpPr>
            <p:cNvPr id="16525" name="Text Box 12"/>
            <p:cNvSpPr txBox="1">
              <a:spLocks noChangeArrowheads="1"/>
            </p:cNvSpPr>
            <p:nvPr/>
          </p:nvSpPr>
          <p:spPr bwMode="auto">
            <a:xfrm>
              <a:off x="1249" y="828"/>
              <a:ext cx="187" cy="212"/>
            </a:xfrm>
            <a:prstGeom prst="rect">
              <a:avLst/>
            </a:prstGeom>
            <a:noFill/>
            <a:ln w="9525">
              <a:noFill/>
              <a:miter lim="800000"/>
              <a:headEnd/>
              <a:tailEnd/>
            </a:ln>
          </p:spPr>
          <p:txBody>
            <a:bodyPr wrap="none">
              <a:spAutoFit/>
            </a:bodyPr>
            <a:lstStyle/>
            <a:p>
              <a:r>
                <a:rPr lang="en-US" sz="1600"/>
                <a:t>1</a:t>
              </a:r>
            </a:p>
          </p:txBody>
        </p:sp>
        <p:sp>
          <p:nvSpPr>
            <p:cNvPr id="16526" name="Text Box 13"/>
            <p:cNvSpPr txBox="1">
              <a:spLocks noChangeArrowheads="1"/>
            </p:cNvSpPr>
            <p:nvPr/>
          </p:nvSpPr>
          <p:spPr bwMode="auto">
            <a:xfrm>
              <a:off x="574" y="1727"/>
              <a:ext cx="187" cy="212"/>
            </a:xfrm>
            <a:prstGeom prst="rect">
              <a:avLst/>
            </a:prstGeom>
            <a:noFill/>
            <a:ln w="9525">
              <a:noFill/>
              <a:miter lim="800000"/>
              <a:headEnd/>
              <a:tailEnd/>
            </a:ln>
          </p:spPr>
          <p:txBody>
            <a:bodyPr wrap="none">
              <a:spAutoFit/>
            </a:bodyPr>
            <a:lstStyle/>
            <a:p>
              <a:r>
                <a:rPr lang="en-US" sz="1600"/>
                <a:t>5</a:t>
              </a:r>
            </a:p>
          </p:txBody>
        </p:sp>
        <p:sp>
          <p:nvSpPr>
            <p:cNvPr id="16527" name="Text Box 14"/>
            <p:cNvSpPr txBox="1">
              <a:spLocks noChangeArrowheads="1"/>
            </p:cNvSpPr>
            <p:nvPr/>
          </p:nvSpPr>
          <p:spPr bwMode="auto">
            <a:xfrm>
              <a:off x="1269" y="2007"/>
              <a:ext cx="187" cy="212"/>
            </a:xfrm>
            <a:prstGeom prst="rect">
              <a:avLst/>
            </a:prstGeom>
            <a:noFill/>
            <a:ln w="9525">
              <a:noFill/>
              <a:miter lim="800000"/>
              <a:headEnd/>
              <a:tailEnd/>
            </a:ln>
          </p:spPr>
          <p:txBody>
            <a:bodyPr wrap="none">
              <a:spAutoFit/>
            </a:bodyPr>
            <a:lstStyle/>
            <a:p>
              <a:r>
                <a:rPr lang="en-US" sz="1600"/>
                <a:t>2</a:t>
              </a:r>
            </a:p>
          </p:txBody>
        </p:sp>
        <p:sp>
          <p:nvSpPr>
            <p:cNvPr id="16528" name="Text Box 15"/>
            <p:cNvSpPr txBox="1">
              <a:spLocks noChangeArrowheads="1"/>
            </p:cNvSpPr>
            <p:nvPr/>
          </p:nvSpPr>
          <p:spPr bwMode="auto">
            <a:xfrm>
              <a:off x="200" y="1442"/>
              <a:ext cx="188" cy="231"/>
            </a:xfrm>
            <a:prstGeom prst="rect">
              <a:avLst/>
            </a:prstGeom>
            <a:noFill/>
            <a:ln w="9525">
              <a:noFill/>
              <a:miter lim="800000"/>
              <a:headEnd/>
              <a:tailEnd/>
            </a:ln>
          </p:spPr>
          <p:txBody>
            <a:bodyPr wrap="none">
              <a:spAutoFit/>
            </a:bodyPr>
            <a:lstStyle/>
            <a:p>
              <a:r>
                <a:rPr lang="en-US"/>
                <a:t>s</a:t>
              </a:r>
            </a:p>
          </p:txBody>
        </p:sp>
        <p:sp>
          <p:nvSpPr>
            <p:cNvPr id="16529" name="Text Box 16"/>
            <p:cNvSpPr txBox="1">
              <a:spLocks noChangeArrowheads="1"/>
            </p:cNvSpPr>
            <p:nvPr/>
          </p:nvSpPr>
          <p:spPr bwMode="auto">
            <a:xfrm>
              <a:off x="861" y="759"/>
              <a:ext cx="156" cy="231"/>
            </a:xfrm>
            <a:prstGeom prst="rect">
              <a:avLst/>
            </a:prstGeom>
            <a:noFill/>
            <a:ln w="9525">
              <a:noFill/>
              <a:miter lim="800000"/>
              <a:headEnd/>
              <a:tailEnd/>
            </a:ln>
          </p:spPr>
          <p:txBody>
            <a:bodyPr wrap="none">
              <a:spAutoFit/>
            </a:bodyPr>
            <a:lstStyle/>
            <a:p>
              <a:r>
                <a:rPr lang="en-US"/>
                <a:t>t</a:t>
              </a:r>
            </a:p>
          </p:txBody>
        </p:sp>
        <p:sp>
          <p:nvSpPr>
            <p:cNvPr id="16530" name="Text Box 17"/>
            <p:cNvSpPr txBox="1">
              <a:spLocks noChangeArrowheads="1"/>
            </p:cNvSpPr>
            <p:nvPr/>
          </p:nvSpPr>
          <p:spPr bwMode="auto">
            <a:xfrm>
              <a:off x="1683" y="759"/>
              <a:ext cx="188" cy="231"/>
            </a:xfrm>
            <a:prstGeom prst="rect">
              <a:avLst/>
            </a:prstGeom>
            <a:noFill/>
            <a:ln w="9525">
              <a:noFill/>
              <a:miter lim="800000"/>
              <a:headEnd/>
              <a:tailEnd/>
            </a:ln>
          </p:spPr>
          <p:txBody>
            <a:bodyPr wrap="none">
              <a:spAutoFit/>
            </a:bodyPr>
            <a:lstStyle/>
            <a:p>
              <a:r>
                <a:rPr lang="en-US"/>
                <a:t>x</a:t>
              </a:r>
            </a:p>
          </p:txBody>
        </p:sp>
        <p:sp>
          <p:nvSpPr>
            <p:cNvPr id="16531" name="Text Box 18"/>
            <p:cNvSpPr txBox="1">
              <a:spLocks noChangeArrowheads="1"/>
            </p:cNvSpPr>
            <p:nvPr/>
          </p:nvSpPr>
          <p:spPr bwMode="auto">
            <a:xfrm>
              <a:off x="845" y="2121"/>
              <a:ext cx="188" cy="231"/>
            </a:xfrm>
            <a:prstGeom prst="rect">
              <a:avLst/>
            </a:prstGeom>
            <a:noFill/>
            <a:ln w="9525">
              <a:noFill/>
              <a:miter lim="800000"/>
              <a:headEnd/>
              <a:tailEnd/>
            </a:ln>
          </p:spPr>
          <p:txBody>
            <a:bodyPr wrap="none">
              <a:spAutoFit/>
            </a:bodyPr>
            <a:lstStyle/>
            <a:p>
              <a:r>
                <a:rPr lang="en-US"/>
                <a:t>y</a:t>
              </a:r>
            </a:p>
          </p:txBody>
        </p:sp>
        <p:sp>
          <p:nvSpPr>
            <p:cNvPr id="16532" name="Text Box 19"/>
            <p:cNvSpPr txBox="1">
              <a:spLocks noChangeArrowheads="1"/>
            </p:cNvSpPr>
            <p:nvPr/>
          </p:nvSpPr>
          <p:spPr bwMode="auto">
            <a:xfrm>
              <a:off x="1699" y="2121"/>
              <a:ext cx="188" cy="231"/>
            </a:xfrm>
            <a:prstGeom prst="rect">
              <a:avLst/>
            </a:prstGeom>
            <a:noFill/>
            <a:ln w="9525">
              <a:noFill/>
              <a:miter lim="800000"/>
              <a:headEnd/>
              <a:tailEnd/>
            </a:ln>
          </p:spPr>
          <p:txBody>
            <a:bodyPr wrap="none">
              <a:spAutoFit/>
            </a:bodyPr>
            <a:lstStyle/>
            <a:p>
              <a:r>
                <a:rPr lang="en-US"/>
                <a:t>z</a:t>
              </a:r>
            </a:p>
          </p:txBody>
        </p:sp>
        <p:sp>
          <p:nvSpPr>
            <p:cNvPr id="16533" name="Line 20"/>
            <p:cNvSpPr>
              <a:spLocks noChangeShapeType="1"/>
            </p:cNvSpPr>
            <p:nvPr/>
          </p:nvSpPr>
          <p:spPr bwMode="auto">
            <a:xfrm flipV="1">
              <a:off x="1076" y="2037"/>
              <a:ext cx="572" cy="0"/>
            </a:xfrm>
            <a:prstGeom prst="line">
              <a:avLst/>
            </a:prstGeom>
            <a:noFill/>
            <a:ln w="19050">
              <a:solidFill>
                <a:schemeClr val="tx1"/>
              </a:solidFill>
              <a:round/>
              <a:headEnd/>
              <a:tailEnd type="triangle" w="med" len="med"/>
            </a:ln>
          </p:spPr>
          <p:txBody>
            <a:bodyPr/>
            <a:lstStyle/>
            <a:p>
              <a:endParaRPr lang="en-US"/>
            </a:p>
          </p:txBody>
        </p:sp>
        <p:sp>
          <p:nvSpPr>
            <p:cNvPr id="16534" name="Line 21"/>
            <p:cNvSpPr>
              <a:spLocks noChangeShapeType="1"/>
            </p:cNvSpPr>
            <p:nvPr/>
          </p:nvSpPr>
          <p:spPr bwMode="auto">
            <a:xfrm flipV="1">
              <a:off x="1007" y="1183"/>
              <a:ext cx="670" cy="725"/>
            </a:xfrm>
            <a:prstGeom prst="line">
              <a:avLst/>
            </a:prstGeom>
            <a:noFill/>
            <a:ln w="19050">
              <a:solidFill>
                <a:schemeClr val="tx1"/>
              </a:solidFill>
              <a:round/>
              <a:headEnd/>
              <a:tailEnd type="triangle" w="med" len="med"/>
            </a:ln>
          </p:spPr>
          <p:txBody>
            <a:bodyPr/>
            <a:lstStyle/>
            <a:p>
              <a:endParaRPr lang="en-US"/>
            </a:p>
          </p:txBody>
        </p:sp>
        <p:sp>
          <p:nvSpPr>
            <p:cNvPr id="16535" name="Line 22"/>
            <p:cNvSpPr>
              <a:spLocks noChangeShapeType="1"/>
            </p:cNvSpPr>
            <p:nvPr/>
          </p:nvSpPr>
          <p:spPr bwMode="auto">
            <a:xfrm flipH="1" flipV="1">
              <a:off x="629" y="1611"/>
              <a:ext cx="1031" cy="364"/>
            </a:xfrm>
            <a:prstGeom prst="line">
              <a:avLst/>
            </a:prstGeom>
            <a:noFill/>
            <a:ln w="19050">
              <a:solidFill>
                <a:schemeClr val="tx1"/>
              </a:solidFill>
              <a:round/>
              <a:headEnd/>
              <a:tailEnd type="triangle" w="med" len="med"/>
            </a:ln>
          </p:spPr>
          <p:txBody>
            <a:bodyPr/>
            <a:lstStyle/>
            <a:p>
              <a:endParaRPr lang="en-US"/>
            </a:p>
          </p:txBody>
        </p:sp>
        <p:sp>
          <p:nvSpPr>
            <p:cNvPr id="16536" name="Text Box 23"/>
            <p:cNvSpPr txBox="1">
              <a:spLocks noChangeArrowheads="1"/>
            </p:cNvSpPr>
            <p:nvPr/>
          </p:nvSpPr>
          <p:spPr bwMode="auto">
            <a:xfrm>
              <a:off x="694" y="1375"/>
              <a:ext cx="187" cy="212"/>
            </a:xfrm>
            <a:prstGeom prst="rect">
              <a:avLst/>
            </a:prstGeom>
            <a:noFill/>
            <a:ln w="9525">
              <a:noFill/>
              <a:miter lim="800000"/>
              <a:headEnd/>
              <a:tailEnd/>
            </a:ln>
          </p:spPr>
          <p:txBody>
            <a:bodyPr wrap="none">
              <a:spAutoFit/>
            </a:bodyPr>
            <a:lstStyle/>
            <a:p>
              <a:r>
                <a:rPr lang="en-US" sz="1600"/>
                <a:t>2</a:t>
              </a:r>
            </a:p>
          </p:txBody>
        </p:sp>
        <p:sp>
          <p:nvSpPr>
            <p:cNvPr id="16537" name="Text Box 24"/>
            <p:cNvSpPr txBox="1">
              <a:spLocks noChangeArrowheads="1"/>
            </p:cNvSpPr>
            <p:nvPr/>
          </p:nvSpPr>
          <p:spPr bwMode="auto">
            <a:xfrm>
              <a:off x="995" y="1395"/>
              <a:ext cx="187" cy="212"/>
            </a:xfrm>
            <a:prstGeom prst="rect">
              <a:avLst/>
            </a:prstGeom>
            <a:noFill/>
            <a:ln w="9525">
              <a:noFill/>
              <a:miter lim="800000"/>
              <a:headEnd/>
              <a:tailEnd/>
            </a:ln>
          </p:spPr>
          <p:txBody>
            <a:bodyPr wrap="none">
              <a:spAutoFit/>
            </a:bodyPr>
            <a:lstStyle/>
            <a:p>
              <a:r>
                <a:rPr lang="en-US" sz="1600"/>
                <a:t>3</a:t>
              </a:r>
            </a:p>
          </p:txBody>
        </p:sp>
        <p:sp>
          <p:nvSpPr>
            <p:cNvPr id="16538" name="Text Box 25"/>
            <p:cNvSpPr txBox="1">
              <a:spLocks noChangeArrowheads="1"/>
            </p:cNvSpPr>
            <p:nvPr/>
          </p:nvSpPr>
          <p:spPr bwMode="auto">
            <a:xfrm>
              <a:off x="1408" y="1159"/>
              <a:ext cx="187" cy="212"/>
            </a:xfrm>
            <a:prstGeom prst="rect">
              <a:avLst/>
            </a:prstGeom>
            <a:noFill/>
            <a:ln w="9525">
              <a:noFill/>
              <a:miter lim="800000"/>
              <a:headEnd/>
              <a:tailEnd/>
            </a:ln>
          </p:spPr>
          <p:txBody>
            <a:bodyPr wrap="none">
              <a:spAutoFit/>
            </a:bodyPr>
            <a:lstStyle/>
            <a:p>
              <a:r>
                <a:rPr lang="en-US" sz="1600"/>
                <a:t>9</a:t>
              </a:r>
            </a:p>
          </p:txBody>
        </p:sp>
        <p:sp>
          <p:nvSpPr>
            <p:cNvPr id="16539" name="Text Box 26"/>
            <p:cNvSpPr txBox="1">
              <a:spLocks noChangeArrowheads="1"/>
            </p:cNvSpPr>
            <p:nvPr/>
          </p:nvSpPr>
          <p:spPr bwMode="auto">
            <a:xfrm>
              <a:off x="1308" y="1704"/>
              <a:ext cx="187" cy="212"/>
            </a:xfrm>
            <a:prstGeom prst="rect">
              <a:avLst/>
            </a:prstGeom>
            <a:noFill/>
            <a:ln w="9525">
              <a:noFill/>
              <a:miter lim="800000"/>
              <a:headEnd/>
              <a:tailEnd/>
            </a:ln>
          </p:spPr>
          <p:txBody>
            <a:bodyPr wrap="none">
              <a:spAutoFit/>
            </a:bodyPr>
            <a:lstStyle/>
            <a:p>
              <a:r>
                <a:rPr lang="en-US" sz="1600"/>
                <a:t>7</a:t>
              </a:r>
            </a:p>
          </p:txBody>
        </p:sp>
        <p:sp>
          <p:nvSpPr>
            <p:cNvPr id="16540" name="Freeform 27"/>
            <p:cNvSpPr>
              <a:spLocks/>
            </p:cNvSpPr>
            <p:nvPr/>
          </p:nvSpPr>
          <p:spPr bwMode="auto">
            <a:xfrm rot="5400000">
              <a:off x="650" y="153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6541" name="Freeform 28"/>
            <p:cNvSpPr>
              <a:spLocks/>
            </p:cNvSpPr>
            <p:nvPr/>
          </p:nvSpPr>
          <p:spPr bwMode="auto">
            <a:xfrm rot="5400000" flipH="1" flipV="1">
              <a:off x="522" y="153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6542" name="Line 29"/>
            <p:cNvSpPr>
              <a:spLocks noChangeShapeType="1"/>
            </p:cNvSpPr>
            <p:nvPr/>
          </p:nvSpPr>
          <p:spPr bwMode="auto">
            <a:xfrm flipV="1">
              <a:off x="1094" y="1095"/>
              <a:ext cx="572" cy="0"/>
            </a:xfrm>
            <a:prstGeom prst="line">
              <a:avLst/>
            </a:prstGeom>
            <a:noFill/>
            <a:ln w="19050">
              <a:solidFill>
                <a:schemeClr val="tx1"/>
              </a:solidFill>
              <a:round/>
              <a:headEnd/>
              <a:tailEnd type="triangle" w="med" len="med"/>
            </a:ln>
          </p:spPr>
          <p:txBody>
            <a:bodyPr/>
            <a:lstStyle/>
            <a:p>
              <a:endParaRPr lang="en-US"/>
            </a:p>
          </p:txBody>
        </p:sp>
        <p:sp>
          <p:nvSpPr>
            <p:cNvPr id="16543" name="Text Box 30"/>
            <p:cNvSpPr txBox="1">
              <a:spLocks noChangeArrowheads="1"/>
            </p:cNvSpPr>
            <p:nvPr/>
          </p:nvSpPr>
          <p:spPr bwMode="auto">
            <a:xfrm>
              <a:off x="1528" y="1375"/>
              <a:ext cx="187" cy="212"/>
            </a:xfrm>
            <a:prstGeom prst="rect">
              <a:avLst/>
            </a:prstGeom>
            <a:noFill/>
            <a:ln w="9525">
              <a:noFill/>
              <a:miter lim="800000"/>
              <a:headEnd/>
              <a:tailEnd/>
            </a:ln>
          </p:spPr>
          <p:txBody>
            <a:bodyPr wrap="none">
              <a:spAutoFit/>
            </a:bodyPr>
            <a:lstStyle/>
            <a:p>
              <a:r>
                <a:rPr lang="en-US" sz="1600"/>
                <a:t>4</a:t>
              </a:r>
            </a:p>
          </p:txBody>
        </p:sp>
        <p:sp>
          <p:nvSpPr>
            <p:cNvPr id="16544" name="Text Box 31"/>
            <p:cNvSpPr txBox="1">
              <a:spLocks noChangeArrowheads="1"/>
            </p:cNvSpPr>
            <p:nvPr/>
          </p:nvSpPr>
          <p:spPr bwMode="auto">
            <a:xfrm>
              <a:off x="1829" y="1395"/>
              <a:ext cx="187" cy="212"/>
            </a:xfrm>
            <a:prstGeom prst="rect">
              <a:avLst/>
            </a:prstGeom>
            <a:noFill/>
            <a:ln w="9525">
              <a:noFill/>
              <a:miter lim="800000"/>
              <a:headEnd/>
              <a:tailEnd/>
            </a:ln>
          </p:spPr>
          <p:txBody>
            <a:bodyPr wrap="none">
              <a:spAutoFit/>
            </a:bodyPr>
            <a:lstStyle/>
            <a:p>
              <a:r>
                <a:rPr lang="en-US" sz="1600"/>
                <a:t>6</a:t>
              </a:r>
            </a:p>
          </p:txBody>
        </p:sp>
        <p:sp>
          <p:nvSpPr>
            <p:cNvPr id="16545" name="Freeform 32"/>
            <p:cNvSpPr>
              <a:spLocks/>
            </p:cNvSpPr>
            <p:nvPr/>
          </p:nvSpPr>
          <p:spPr bwMode="auto">
            <a:xfrm rot="5400000">
              <a:off x="1484" y="153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6546" name="Freeform 33"/>
            <p:cNvSpPr>
              <a:spLocks/>
            </p:cNvSpPr>
            <p:nvPr/>
          </p:nvSpPr>
          <p:spPr bwMode="auto">
            <a:xfrm rot="5400000" flipH="1" flipV="1">
              <a:off x="1356" y="153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6547" name="Line 34"/>
            <p:cNvSpPr>
              <a:spLocks noChangeShapeType="1"/>
            </p:cNvSpPr>
            <p:nvPr/>
          </p:nvSpPr>
          <p:spPr bwMode="auto">
            <a:xfrm rot="5400000" flipV="1">
              <a:off x="584" y="1674"/>
              <a:ext cx="282" cy="258"/>
            </a:xfrm>
            <a:prstGeom prst="line">
              <a:avLst/>
            </a:prstGeom>
            <a:noFill/>
            <a:ln w="57150">
              <a:solidFill>
                <a:srgbClr val="808080"/>
              </a:solidFill>
              <a:round/>
              <a:headEnd/>
              <a:tailEnd type="triangle" w="med" len="med"/>
            </a:ln>
          </p:spPr>
          <p:txBody>
            <a:bodyPr/>
            <a:lstStyle/>
            <a:p>
              <a:endParaRPr lang="en-US"/>
            </a:p>
          </p:txBody>
        </p:sp>
      </p:grpSp>
      <p:sp>
        <p:nvSpPr>
          <p:cNvPr id="805923" name="Line 35"/>
          <p:cNvSpPr>
            <a:spLocks noChangeShapeType="1"/>
          </p:cNvSpPr>
          <p:nvPr/>
        </p:nvSpPr>
        <p:spPr bwMode="auto">
          <a:xfrm flipV="1">
            <a:off x="1470025" y="1885950"/>
            <a:ext cx="447675" cy="409575"/>
          </a:xfrm>
          <a:prstGeom prst="line">
            <a:avLst/>
          </a:prstGeom>
          <a:noFill/>
          <a:ln w="57150">
            <a:solidFill>
              <a:srgbClr val="808080"/>
            </a:solidFill>
            <a:round/>
            <a:headEnd/>
            <a:tailEnd type="triangle" w="med" len="med"/>
          </a:ln>
        </p:spPr>
        <p:txBody>
          <a:bodyPr/>
          <a:lstStyle/>
          <a:p>
            <a:endParaRPr lang="en-US"/>
          </a:p>
        </p:txBody>
      </p:sp>
      <p:grpSp>
        <p:nvGrpSpPr>
          <p:cNvPr id="3" name="Group 36"/>
          <p:cNvGrpSpPr>
            <a:grpSpLocks/>
          </p:cNvGrpSpPr>
          <p:nvPr/>
        </p:nvGrpSpPr>
        <p:grpSpPr bwMode="auto">
          <a:xfrm>
            <a:off x="1868488" y="1571625"/>
            <a:ext cx="349250" cy="1431925"/>
            <a:chOff x="829" y="1002"/>
            <a:chExt cx="220" cy="902"/>
          </a:xfrm>
        </p:grpSpPr>
        <p:sp>
          <p:nvSpPr>
            <p:cNvPr id="16515" name="Freeform 37"/>
            <p:cNvSpPr>
              <a:spLocks/>
            </p:cNvSpPr>
            <p:nvPr/>
          </p:nvSpPr>
          <p:spPr bwMode="auto">
            <a:xfrm rot="5400000">
              <a:off x="650" y="1531"/>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57150">
              <a:solidFill>
                <a:srgbClr val="808080"/>
              </a:solidFill>
              <a:round/>
              <a:headEnd type="triangle" w="med" len="med"/>
              <a:tailEnd/>
            </a:ln>
          </p:spPr>
          <p:txBody>
            <a:bodyPr/>
            <a:lstStyle/>
            <a:p>
              <a:endParaRPr lang="en-US"/>
            </a:p>
          </p:txBody>
        </p:sp>
        <p:sp>
          <p:nvSpPr>
            <p:cNvPr id="16516" name="Oval 38"/>
            <p:cNvSpPr>
              <a:spLocks noChangeArrowheads="1"/>
            </p:cNvSpPr>
            <p:nvPr/>
          </p:nvSpPr>
          <p:spPr bwMode="auto">
            <a:xfrm>
              <a:off x="829" y="1002"/>
              <a:ext cx="220" cy="198"/>
            </a:xfrm>
            <a:prstGeom prst="ellipse">
              <a:avLst/>
            </a:prstGeom>
            <a:solidFill>
              <a:schemeClr val="bg1"/>
            </a:solidFill>
            <a:ln w="9525">
              <a:noFill/>
              <a:round/>
              <a:headEnd/>
              <a:tailEnd/>
            </a:ln>
          </p:spPr>
          <p:txBody>
            <a:bodyPr wrap="none" anchor="ctr"/>
            <a:lstStyle/>
            <a:p>
              <a:pPr algn="ctr"/>
              <a:r>
                <a:rPr lang="en-US"/>
                <a:t>8</a:t>
              </a:r>
            </a:p>
          </p:txBody>
        </p:sp>
      </p:grpSp>
      <p:sp>
        <p:nvSpPr>
          <p:cNvPr id="805927" name="Line 39"/>
          <p:cNvSpPr>
            <a:spLocks noChangeShapeType="1"/>
          </p:cNvSpPr>
          <p:nvPr/>
        </p:nvSpPr>
        <p:spPr bwMode="auto">
          <a:xfrm flipV="1">
            <a:off x="1460500" y="1895475"/>
            <a:ext cx="447675" cy="409575"/>
          </a:xfrm>
          <a:prstGeom prst="line">
            <a:avLst/>
          </a:prstGeom>
          <a:noFill/>
          <a:ln w="76200">
            <a:solidFill>
              <a:schemeClr val="tx1"/>
            </a:solidFill>
            <a:prstDash val="sysDot"/>
            <a:round/>
            <a:headEnd/>
            <a:tailEnd type="triangle" w="med" len="med"/>
          </a:ln>
        </p:spPr>
        <p:txBody>
          <a:bodyPr/>
          <a:lstStyle/>
          <a:p>
            <a:endParaRPr lang="en-US"/>
          </a:p>
        </p:txBody>
      </p:sp>
      <p:grpSp>
        <p:nvGrpSpPr>
          <p:cNvPr id="4" name="Group 40"/>
          <p:cNvGrpSpPr>
            <a:grpSpLocks/>
          </p:cNvGrpSpPr>
          <p:nvPr/>
        </p:nvGrpSpPr>
        <p:grpSpPr bwMode="auto">
          <a:xfrm>
            <a:off x="2160588" y="1571625"/>
            <a:ext cx="1381125" cy="1419225"/>
            <a:chOff x="1013" y="1002"/>
            <a:chExt cx="870" cy="894"/>
          </a:xfrm>
        </p:grpSpPr>
        <p:sp>
          <p:nvSpPr>
            <p:cNvPr id="16513" name="Line 41"/>
            <p:cNvSpPr>
              <a:spLocks noChangeShapeType="1"/>
            </p:cNvSpPr>
            <p:nvPr/>
          </p:nvSpPr>
          <p:spPr bwMode="auto">
            <a:xfrm flipV="1">
              <a:off x="1013" y="1171"/>
              <a:ext cx="670" cy="725"/>
            </a:xfrm>
            <a:prstGeom prst="line">
              <a:avLst/>
            </a:prstGeom>
            <a:noFill/>
            <a:ln w="57150">
              <a:solidFill>
                <a:srgbClr val="808080"/>
              </a:solidFill>
              <a:round/>
              <a:headEnd/>
              <a:tailEnd type="triangle" w="med" len="med"/>
            </a:ln>
          </p:spPr>
          <p:txBody>
            <a:bodyPr/>
            <a:lstStyle/>
            <a:p>
              <a:endParaRPr lang="en-US"/>
            </a:p>
          </p:txBody>
        </p:sp>
        <p:sp>
          <p:nvSpPr>
            <p:cNvPr id="16514" name="Oval 42"/>
            <p:cNvSpPr>
              <a:spLocks noChangeArrowheads="1"/>
            </p:cNvSpPr>
            <p:nvPr/>
          </p:nvSpPr>
          <p:spPr bwMode="auto">
            <a:xfrm>
              <a:off x="1663" y="1002"/>
              <a:ext cx="220" cy="198"/>
            </a:xfrm>
            <a:prstGeom prst="ellipse">
              <a:avLst/>
            </a:prstGeom>
            <a:solidFill>
              <a:schemeClr val="bg1"/>
            </a:solidFill>
            <a:ln w="9525">
              <a:noFill/>
              <a:round/>
              <a:headEnd/>
              <a:tailEnd/>
            </a:ln>
          </p:spPr>
          <p:txBody>
            <a:bodyPr wrap="none" anchor="ctr"/>
            <a:lstStyle/>
            <a:p>
              <a:pPr algn="ctr"/>
              <a:r>
                <a:rPr lang="en-US"/>
                <a:t>14</a:t>
              </a:r>
            </a:p>
          </p:txBody>
        </p:sp>
      </p:grpSp>
      <p:grpSp>
        <p:nvGrpSpPr>
          <p:cNvPr id="5" name="Group 43"/>
          <p:cNvGrpSpPr>
            <a:grpSpLocks/>
          </p:cNvGrpSpPr>
          <p:nvPr/>
        </p:nvGrpSpPr>
        <p:grpSpPr bwMode="auto">
          <a:xfrm>
            <a:off x="2279650" y="3048000"/>
            <a:ext cx="1271588" cy="314325"/>
            <a:chOff x="1088" y="1932"/>
            <a:chExt cx="801" cy="198"/>
          </a:xfrm>
        </p:grpSpPr>
        <p:sp>
          <p:nvSpPr>
            <p:cNvPr id="16511" name="Line 44"/>
            <p:cNvSpPr>
              <a:spLocks noChangeShapeType="1"/>
            </p:cNvSpPr>
            <p:nvPr/>
          </p:nvSpPr>
          <p:spPr bwMode="auto">
            <a:xfrm flipV="1">
              <a:off x="1088" y="2037"/>
              <a:ext cx="572" cy="0"/>
            </a:xfrm>
            <a:prstGeom prst="line">
              <a:avLst/>
            </a:prstGeom>
            <a:noFill/>
            <a:ln w="57150">
              <a:solidFill>
                <a:srgbClr val="808080"/>
              </a:solidFill>
              <a:round/>
              <a:headEnd/>
              <a:tailEnd type="triangle" w="med" len="med"/>
            </a:ln>
          </p:spPr>
          <p:txBody>
            <a:bodyPr/>
            <a:lstStyle/>
            <a:p>
              <a:endParaRPr lang="en-US"/>
            </a:p>
          </p:txBody>
        </p:sp>
        <p:sp>
          <p:nvSpPr>
            <p:cNvPr id="16512" name="Oval 45"/>
            <p:cNvSpPr>
              <a:spLocks noChangeArrowheads="1"/>
            </p:cNvSpPr>
            <p:nvPr/>
          </p:nvSpPr>
          <p:spPr bwMode="auto">
            <a:xfrm>
              <a:off x="1669" y="1932"/>
              <a:ext cx="220" cy="198"/>
            </a:xfrm>
            <a:prstGeom prst="ellipse">
              <a:avLst/>
            </a:prstGeom>
            <a:solidFill>
              <a:schemeClr val="bg1"/>
            </a:solidFill>
            <a:ln w="9525">
              <a:noFill/>
              <a:round/>
              <a:headEnd/>
              <a:tailEnd/>
            </a:ln>
          </p:spPr>
          <p:txBody>
            <a:bodyPr wrap="none" anchor="ctr"/>
            <a:lstStyle/>
            <a:p>
              <a:pPr algn="ctr"/>
              <a:r>
                <a:rPr lang="en-US"/>
                <a:t>7</a:t>
              </a:r>
            </a:p>
          </p:txBody>
        </p:sp>
      </p:grpSp>
      <p:sp>
        <p:nvSpPr>
          <p:cNvPr id="805934" name="Line 46"/>
          <p:cNvSpPr>
            <a:spLocks noChangeShapeType="1"/>
          </p:cNvSpPr>
          <p:nvPr/>
        </p:nvSpPr>
        <p:spPr bwMode="auto">
          <a:xfrm flipV="1">
            <a:off x="6018213" y="1849438"/>
            <a:ext cx="1063625" cy="1150937"/>
          </a:xfrm>
          <a:prstGeom prst="line">
            <a:avLst/>
          </a:prstGeom>
          <a:noFill/>
          <a:ln w="57150">
            <a:solidFill>
              <a:srgbClr val="808080"/>
            </a:solidFill>
            <a:round/>
            <a:headEnd/>
            <a:tailEnd type="triangle" w="med" len="med"/>
          </a:ln>
        </p:spPr>
        <p:txBody>
          <a:bodyPr/>
          <a:lstStyle/>
          <a:p>
            <a:endParaRPr lang="en-US"/>
          </a:p>
        </p:txBody>
      </p:sp>
      <p:grpSp>
        <p:nvGrpSpPr>
          <p:cNvPr id="6" name="Group 47"/>
          <p:cNvGrpSpPr>
            <a:grpSpLocks/>
          </p:cNvGrpSpPr>
          <p:nvPr/>
        </p:nvGrpSpPr>
        <p:grpSpPr bwMode="auto">
          <a:xfrm>
            <a:off x="4727575" y="1195388"/>
            <a:ext cx="2882900" cy="2528887"/>
            <a:chOff x="2222" y="813"/>
            <a:chExt cx="1816" cy="1593"/>
          </a:xfrm>
        </p:grpSpPr>
        <p:grpSp>
          <p:nvGrpSpPr>
            <p:cNvPr id="16477" name="Group 48"/>
            <p:cNvGrpSpPr>
              <a:grpSpLocks/>
            </p:cNvGrpSpPr>
            <p:nvPr/>
          </p:nvGrpSpPr>
          <p:grpSpPr bwMode="auto">
            <a:xfrm>
              <a:off x="2222" y="813"/>
              <a:ext cx="1816" cy="1593"/>
              <a:chOff x="200" y="759"/>
              <a:chExt cx="1816" cy="1593"/>
            </a:xfrm>
          </p:grpSpPr>
          <p:sp>
            <p:nvSpPr>
              <p:cNvPr id="16480" name="Oval 49"/>
              <p:cNvSpPr>
                <a:spLocks noChangeArrowheads="1"/>
              </p:cNvSpPr>
              <p:nvPr/>
            </p:nvSpPr>
            <p:spPr bwMode="auto">
              <a:xfrm>
                <a:off x="377" y="1430"/>
                <a:ext cx="266" cy="265"/>
              </a:xfrm>
              <a:prstGeom prst="ellipse">
                <a:avLst/>
              </a:prstGeom>
              <a:solidFill>
                <a:srgbClr val="EAEAEA"/>
              </a:solidFill>
              <a:ln w="19050">
                <a:solidFill>
                  <a:schemeClr val="tx1"/>
                </a:solidFill>
                <a:round/>
                <a:headEnd/>
                <a:tailEnd/>
              </a:ln>
            </p:spPr>
            <p:txBody>
              <a:bodyPr wrap="none" anchor="ctr"/>
              <a:lstStyle/>
              <a:p>
                <a:pPr algn="ctr"/>
                <a:r>
                  <a:rPr lang="en-US"/>
                  <a:t>0</a:t>
                </a:r>
              </a:p>
            </p:txBody>
          </p:sp>
          <p:sp>
            <p:nvSpPr>
              <p:cNvPr id="16481" name="Oval 50"/>
              <p:cNvSpPr>
                <a:spLocks noChangeArrowheads="1"/>
              </p:cNvSpPr>
              <p:nvPr/>
            </p:nvSpPr>
            <p:spPr bwMode="auto">
              <a:xfrm>
                <a:off x="806" y="96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8</a:t>
                </a:r>
              </a:p>
            </p:txBody>
          </p:sp>
          <p:sp>
            <p:nvSpPr>
              <p:cNvPr id="16482" name="Oval 51"/>
              <p:cNvSpPr>
                <a:spLocks noChangeArrowheads="1"/>
              </p:cNvSpPr>
              <p:nvPr/>
            </p:nvSpPr>
            <p:spPr bwMode="auto">
              <a:xfrm>
                <a:off x="1638" y="96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14</a:t>
                </a:r>
              </a:p>
            </p:txBody>
          </p:sp>
          <p:sp>
            <p:nvSpPr>
              <p:cNvPr id="16483" name="Oval 52"/>
              <p:cNvSpPr>
                <a:spLocks noChangeArrowheads="1"/>
              </p:cNvSpPr>
              <p:nvPr/>
            </p:nvSpPr>
            <p:spPr bwMode="auto">
              <a:xfrm>
                <a:off x="806" y="1896"/>
                <a:ext cx="266" cy="265"/>
              </a:xfrm>
              <a:prstGeom prst="ellipse">
                <a:avLst/>
              </a:prstGeom>
              <a:solidFill>
                <a:srgbClr val="EAEAEA"/>
              </a:solidFill>
              <a:ln w="19050">
                <a:solidFill>
                  <a:schemeClr val="tx1"/>
                </a:solidFill>
                <a:round/>
                <a:headEnd/>
                <a:tailEnd/>
              </a:ln>
            </p:spPr>
            <p:txBody>
              <a:bodyPr wrap="none" anchor="ctr"/>
              <a:lstStyle/>
              <a:p>
                <a:pPr algn="ctr"/>
                <a:r>
                  <a:rPr lang="en-US">
                    <a:sym typeface="Symbol" pitchFamily="18" charset="2"/>
                  </a:rPr>
                  <a:t>5</a:t>
                </a:r>
                <a:endParaRPr lang="en-US"/>
              </a:p>
            </p:txBody>
          </p:sp>
          <p:sp>
            <p:nvSpPr>
              <p:cNvPr id="16484" name="Oval 53"/>
              <p:cNvSpPr>
                <a:spLocks noChangeArrowheads="1"/>
              </p:cNvSpPr>
              <p:nvPr/>
            </p:nvSpPr>
            <p:spPr bwMode="auto">
              <a:xfrm>
                <a:off x="1638" y="1896"/>
                <a:ext cx="266" cy="265"/>
              </a:xfrm>
              <a:prstGeom prst="ellipse">
                <a:avLst/>
              </a:prstGeom>
              <a:solidFill>
                <a:srgbClr val="EAEAEA"/>
              </a:solidFill>
              <a:ln w="31750">
                <a:solidFill>
                  <a:schemeClr val="tx1"/>
                </a:solidFill>
                <a:round/>
                <a:headEnd/>
                <a:tailEnd/>
              </a:ln>
            </p:spPr>
            <p:txBody>
              <a:bodyPr wrap="none" anchor="ctr"/>
              <a:lstStyle/>
              <a:p>
                <a:pPr algn="ctr"/>
                <a:r>
                  <a:rPr lang="en-US">
                    <a:sym typeface="Symbol" pitchFamily="18" charset="2"/>
                  </a:rPr>
                  <a:t>7</a:t>
                </a:r>
                <a:endParaRPr lang="en-US"/>
              </a:p>
            </p:txBody>
          </p:sp>
          <p:sp>
            <p:nvSpPr>
              <p:cNvPr id="16485" name="Line 54"/>
              <p:cNvSpPr>
                <a:spLocks noChangeShapeType="1"/>
              </p:cNvSpPr>
              <p:nvPr/>
            </p:nvSpPr>
            <p:spPr bwMode="auto">
              <a:xfrm flipV="1">
                <a:off x="584" y="1192"/>
                <a:ext cx="261" cy="261"/>
              </a:xfrm>
              <a:prstGeom prst="line">
                <a:avLst/>
              </a:prstGeom>
              <a:noFill/>
              <a:ln w="19050">
                <a:solidFill>
                  <a:schemeClr val="tx1"/>
                </a:solidFill>
                <a:round/>
                <a:headEnd/>
                <a:tailEnd type="triangle" w="med" len="med"/>
              </a:ln>
            </p:spPr>
            <p:txBody>
              <a:bodyPr/>
              <a:lstStyle/>
              <a:p>
                <a:endParaRPr lang="en-US"/>
              </a:p>
            </p:txBody>
          </p:sp>
          <p:sp>
            <p:nvSpPr>
              <p:cNvPr id="16486" name="Line 55"/>
              <p:cNvSpPr>
                <a:spLocks noChangeShapeType="1"/>
              </p:cNvSpPr>
              <p:nvPr/>
            </p:nvSpPr>
            <p:spPr bwMode="auto">
              <a:xfrm>
                <a:off x="585" y="1660"/>
                <a:ext cx="256" cy="270"/>
              </a:xfrm>
              <a:prstGeom prst="line">
                <a:avLst/>
              </a:prstGeom>
              <a:noFill/>
              <a:ln w="19050">
                <a:solidFill>
                  <a:schemeClr val="tx1"/>
                </a:solidFill>
                <a:round/>
                <a:headEnd/>
                <a:tailEnd type="triangle" w="med" len="med"/>
              </a:ln>
            </p:spPr>
            <p:txBody>
              <a:bodyPr/>
              <a:lstStyle/>
              <a:p>
                <a:endParaRPr lang="en-US"/>
              </a:p>
            </p:txBody>
          </p:sp>
          <p:sp>
            <p:nvSpPr>
              <p:cNvPr id="16487" name="Text Box 56"/>
              <p:cNvSpPr txBox="1">
                <a:spLocks noChangeArrowheads="1"/>
              </p:cNvSpPr>
              <p:nvPr/>
            </p:nvSpPr>
            <p:spPr bwMode="auto">
              <a:xfrm>
                <a:off x="497" y="1165"/>
                <a:ext cx="258" cy="212"/>
              </a:xfrm>
              <a:prstGeom prst="rect">
                <a:avLst/>
              </a:prstGeom>
              <a:noFill/>
              <a:ln w="9525">
                <a:noFill/>
                <a:miter lim="800000"/>
                <a:headEnd/>
                <a:tailEnd/>
              </a:ln>
            </p:spPr>
            <p:txBody>
              <a:bodyPr wrap="none">
                <a:spAutoFit/>
              </a:bodyPr>
              <a:lstStyle/>
              <a:p>
                <a:r>
                  <a:rPr lang="en-US" sz="1600"/>
                  <a:t>10</a:t>
                </a:r>
              </a:p>
            </p:txBody>
          </p:sp>
          <p:sp>
            <p:nvSpPr>
              <p:cNvPr id="16488" name="Text Box 57"/>
              <p:cNvSpPr txBox="1">
                <a:spLocks noChangeArrowheads="1"/>
              </p:cNvSpPr>
              <p:nvPr/>
            </p:nvSpPr>
            <p:spPr bwMode="auto">
              <a:xfrm>
                <a:off x="1249" y="828"/>
                <a:ext cx="187" cy="212"/>
              </a:xfrm>
              <a:prstGeom prst="rect">
                <a:avLst/>
              </a:prstGeom>
              <a:noFill/>
              <a:ln w="9525">
                <a:noFill/>
                <a:miter lim="800000"/>
                <a:headEnd/>
                <a:tailEnd/>
              </a:ln>
            </p:spPr>
            <p:txBody>
              <a:bodyPr wrap="none">
                <a:spAutoFit/>
              </a:bodyPr>
              <a:lstStyle/>
              <a:p>
                <a:r>
                  <a:rPr lang="en-US" sz="1600"/>
                  <a:t>1</a:t>
                </a:r>
              </a:p>
            </p:txBody>
          </p:sp>
          <p:sp>
            <p:nvSpPr>
              <p:cNvPr id="16489" name="Text Box 58"/>
              <p:cNvSpPr txBox="1">
                <a:spLocks noChangeArrowheads="1"/>
              </p:cNvSpPr>
              <p:nvPr/>
            </p:nvSpPr>
            <p:spPr bwMode="auto">
              <a:xfrm>
                <a:off x="574" y="1727"/>
                <a:ext cx="187" cy="212"/>
              </a:xfrm>
              <a:prstGeom prst="rect">
                <a:avLst/>
              </a:prstGeom>
              <a:noFill/>
              <a:ln w="9525">
                <a:noFill/>
                <a:miter lim="800000"/>
                <a:headEnd/>
                <a:tailEnd/>
              </a:ln>
            </p:spPr>
            <p:txBody>
              <a:bodyPr wrap="none">
                <a:spAutoFit/>
              </a:bodyPr>
              <a:lstStyle/>
              <a:p>
                <a:r>
                  <a:rPr lang="en-US" sz="1600"/>
                  <a:t>5</a:t>
                </a:r>
              </a:p>
            </p:txBody>
          </p:sp>
          <p:sp>
            <p:nvSpPr>
              <p:cNvPr id="16490" name="Text Box 59"/>
              <p:cNvSpPr txBox="1">
                <a:spLocks noChangeArrowheads="1"/>
              </p:cNvSpPr>
              <p:nvPr/>
            </p:nvSpPr>
            <p:spPr bwMode="auto">
              <a:xfrm>
                <a:off x="1269" y="2007"/>
                <a:ext cx="187" cy="212"/>
              </a:xfrm>
              <a:prstGeom prst="rect">
                <a:avLst/>
              </a:prstGeom>
              <a:noFill/>
              <a:ln w="9525">
                <a:noFill/>
                <a:miter lim="800000"/>
                <a:headEnd/>
                <a:tailEnd/>
              </a:ln>
            </p:spPr>
            <p:txBody>
              <a:bodyPr wrap="none">
                <a:spAutoFit/>
              </a:bodyPr>
              <a:lstStyle/>
              <a:p>
                <a:r>
                  <a:rPr lang="en-US" sz="1600"/>
                  <a:t>2</a:t>
                </a:r>
              </a:p>
            </p:txBody>
          </p:sp>
          <p:sp>
            <p:nvSpPr>
              <p:cNvPr id="16491" name="Text Box 60"/>
              <p:cNvSpPr txBox="1">
                <a:spLocks noChangeArrowheads="1"/>
              </p:cNvSpPr>
              <p:nvPr/>
            </p:nvSpPr>
            <p:spPr bwMode="auto">
              <a:xfrm>
                <a:off x="200" y="1442"/>
                <a:ext cx="188" cy="231"/>
              </a:xfrm>
              <a:prstGeom prst="rect">
                <a:avLst/>
              </a:prstGeom>
              <a:noFill/>
              <a:ln w="9525">
                <a:noFill/>
                <a:miter lim="800000"/>
                <a:headEnd/>
                <a:tailEnd/>
              </a:ln>
            </p:spPr>
            <p:txBody>
              <a:bodyPr wrap="none">
                <a:spAutoFit/>
              </a:bodyPr>
              <a:lstStyle/>
              <a:p>
                <a:r>
                  <a:rPr lang="en-US"/>
                  <a:t>s</a:t>
                </a:r>
              </a:p>
            </p:txBody>
          </p:sp>
          <p:sp>
            <p:nvSpPr>
              <p:cNvPr id="16492" name="Text Box 61"/>
              <p:cNvSpPr txBox="1">
                <a:spLocks noChangeArrowheads="1"/>
              </p:cNvSpPr>
              <p:nvPr/>
            </p:nvSpPr>
            <p:spPr bwMode="auto">
              <a:xfrm>
                <a:off x="861" y="759"/>
                <a:ext cx="156" cy="231"/>
              </a:xfrm>
              <a:prstGeom prst="rect">
                <a:avLst/>
              </a:prstGeom>
              <a:noFill/>
              <a:ln w="9525">
                <a:noFill/>
                <a:miter lim="800000"/>
                <a:headEnd/>
                <a:tailEnd/>
              </a:ln>
            </p:spPr>
            <p:txBody>
              <a:bodyPr wrap="none">
                <a:spAutoFit/>
              </a:bodyPr>
              <a:lstStyle/>
              <a:p>
                <a:r>
                  <a:rPr lang="en-US"/>
                  <a:t>t</a:t>
                </a:r>
              </a:p>
            </p:txBody>
          </p:sp>
          <p:sp>
            <p:nvSpPr>
              <p:cNvPr id="16493" name="Text Box 62"/>
              <p:cNvSpPr txBox="1">
                <a:spLocks noChangeArrowheads="1"/>
              </p:cNvSpPr>
              <p:nvPr/>
            </p:nvSpPr>
            <p:spPr bwMode="auto">
              <a:xfrm>
                <a:off x="1683" y="759"/>
                <a:ext cx="188" cy="231"/>
              </a:xfrm>
              <a:prstGeom prst="rect">
                <a:avLst/>
              </a:prstGeom>
              <a:noFill/>
              <a:ln w="9525">
                <a:noFill/>
                <a:miter lim="800000"/>
                <a:headEnd/>
                <a:tailEnd/>
              </a:ln>
            </p:spPr>
            <p:txBody>
              <a:bodyPr wrap="none">
                <a:spAutoFit/>
              </a:bodyPr>
              <a:lstStyle/>
              <a:p>
                <a:r>
                  <a:rPr lang="en-US"/>
                  <a:t>x</a:t>
                </a:r>
              </a:p>
            </p:txBody>
          </p:sp>
          <p:sp>
            <p:nvSpPr>
              <p:cNvPr id="16494" name="Text Box 63"/>
              <p:cNvSpPr txBox="1">
                <a:spLocks noChangeArrowheads="1"/>
              </p:cNvSpPr>
              <p:nvPr/>
            </p:nvSpPr>
            <p:spPr bwMode="auto">
              <a:xfrm>
                <a:off x="845" y="2121"/>
                <a:ext cx="188" cy="231"/>
              </a:xfrm>
              <a:prstGeom prst="rect">
                <a:avLst/>
              </a:prstGeom>
              <a:noFill/>
              <a:ln w="9525">
                <a:noFill/>
                <a:miter lim="800000"/>
                <a:headEnd/>
                <a:tailEnd/>
              </a:ln>
            </p:spPr>
            <p:txBody>
              <a:bodyPr wrap="none">
                <a:spAutoFit/>
              </a:bodyPr>
              <a:lstStyle/>
              <a:p>
                <a:r>
                  <a:rPr lang="en-US"/>
                  <a:t>y</a:t>
                </a:r>
              </a:p>
            </p:txBody>
          </p:sp>
          <p:sp>
            <p:nvSpPr>
              <p:cNvPr id="16495" name="Text Box 64"/>
              <p:cNvSpPr txBox="1">
                <a:spLocks noChangeArrowheads="1"/>
              </p:cNvSpPr>
              <p:nvPr/>
            </p:nvSpPr>
            <p:spPr bwMode="auto">
              <a:xfrm>
                <a:off x="1699" y="2121"/>
                <a:ext cx="188" cy="231"/>
              </a:xfrm>
              <a:prstGeom prst="rect">
                <a:avLst/>
              </a:prstGeom>
              <a:noFill/>
              <a:ln w="9525">
                <a:noFill/>
                <a:miter lim="800000"/>
                <a:headEnd/>
                <a:tailEnd/>
              </a:ln>
            </p:spPr>
            <p:txBody>
              <a:bodyPr wrap="none">
                <a:spAutoFit/>
              </a:bodyPr>
              <a:lstStyle/>
              <a:p>
                <a:r>
                  <a:rPr lang="en-US"/>
                  <a:t>z</a:t>
                </a:r>
              </a:p>
            </p:txBody>
          </p:sp>
          <p:sp>
            <p:nvSpPr>
              <p:cNvPr id="16496" name="Line 65"/>
              <p:cNvSpPr>
                <a:spLocks noChangeShapeType="1"/>
              </p:cNvSpPr>
              <p:nvPr/>
            </p:nvSpPr>
            <p:spPr bwMode="auto">
              <a:xfrm flipV="1">
                <a:off x="1076" y="2037"/>
                <a:ext cx="572" cy="0"/>
              </a:xfrm>
              <a:prstGeom prst="line">
                <a:avLst/>
              </a:prstGeom>
              <a:noFill/>
              <a:ln w="19050">
                <a:solidFill>
                  <a:schemeClr val="tx1"/>
                </a:solidFill>
                <a:round/>
                <a:headEnd/>
                <a:tailEnd type="triangle" w="med" len="med"/>
              </a:ln>
            </p:spPr>
            <p:txBody>
              <a:bodyPr/>
              <a:lstStyle/>
              <a:p>
                <a:endParaRPr lang="en-US"/>
              </a:p>
            </p:txBody>
          </p:sp>
          <p:sp>
            <p:nvSpPr>
              <p:cNvPr id="16497" name="Line 66"/>
              <p:cNvSpPr>
                <a:spLocks noChangeShapeType="1"/>
              </p:cNvSpPr>
              <p:nvPr/>
            </p:nvSpPr>
            <p:spPr bwMode="auto">
              <a:xfrm flipV="1">
                <a:off x="1007" y="1183"/>
                <a:ext cx="670" cy="725"/>
              </a:xfrm>
              <a:prstGeom prst="line">
                <a:avLst/>
              </a:prstGeom>
              <a:noFill/>
              <a:ln w="19050">
                <a:solidFill>
                  <a:schemeClr val="tx1"/>
                </a:solidFill>
                <a:round/>
                <a:headEnd/>
                <a:tailEnd type="triangle" w="med" len="med"/>
              </a:ln>
            </p:spPr>
            <p:txBody>
              <a:bodyPr/>
              <a:lstStyle/>
              <a:p>
                <a:endParaRPr lang="en-US"/>
              </a:p>
            </p:txBody>
          </p:sp>
          <p:sp>
            <p:nvSpPr>
              <p:cNvPr id="16498" name="Line 67"/>
              <p:cNvSpPr>
                <a:spLocks noChangeShapeType="1"/>
              </p:cNvSpPr>
              <p:nvPr/>
            </p:nvSpPr>
            <p:spPr bwMode="auto">
              <a:xfrm flipH="1" flipV="1">
                <a:off x="629" y="1611"/>
                <a:ext cx="1031" cy="364"/>
              </a:xfrm>
              <a:prstGeom prst="line">
                <a:avLst/>
              </a:prstGeom>
              <a:noFill/>
              <a:ln w="19050">
                <a:solidFill>
                  <a:schemeClr val="tx1"/>
                </a:solidFill>
                <a:round/>
                <a:headEnd/>
                <a:tailEnd type="triangle" w="med" len="med"/>
              </a:ln>
            </p:spPr>
            <p:txBody>
              <a:bodyPr/>
              <a:lstStyle/>
              <a:p>
                <a:endParaRPr lang="en-US"/>
              </a:p>
            </p:txBody>
          </p:sp>
          <p:sp>
            <p:nvSpPr>
              <p:cNvPr id="16499" name="Text Box 68"/>
              <p:cNvSpPr txBox="1">
                <a:spLocks noChangeArrowheads="1"/>
              </p:cNvSpPr>
              <p:nvPr/>
            </p:nvSpPr>
            <p:spPr bwMode="auto">
              <a:xfrm>
                <a:off x="694" y="1375"/>
                <a:ext cx="187" cy="212"/>
              </a:xfrm>
              <a:prstGeom prst="rect">
                <a:avLst/>
              </a:prstGeom>
              <a:noFill/>
              <a:ln w="9525">
                <a:noFill/>
                <a:miter lim="800000"/>
                <a:headEnd/>
                <a:tailEnd/>
              </a:ln>
            </p:spPr>
            <p:txBody>
              <a:bodyPr wrap="none">
                <a:spAutoFit/>
              </a:bodyPr>
              <a:lstStyle/>
              <a:p>
                <a:r>
                  <a:rPr lang="en-US" sz="1600"/>
                  <a:t>2</a:t>
                </a:r>
              </a:p>
            </p:txBody>
          </p:sp>
          <p:sp>
            <p:nvSpPr>
              <p:cNvPr id="16500" name="Text Box 69"/>
              <p:cNvSpPr txBox="1">
                <a:spLocks noChangeArrowheads="1"/>
              </p:cNvSpPr>
              <p:nvPr/>
            </p:nvSpPr>
            <p:spPr bwMode="auto">
              <a:xfrm>
                <a:off x="995" y="1395"/>
                <a:ext cx="187" cy="212"/>
              </a:xfrm>
              <a:prstGeom prst="rect">
                <a:avLst/>
              </a:prstGeom>
              <a:noFill/>
              <a:ln w="9525">
                <a:noFill/>
                <a:miter lim="800000"/>
                <a:headEnd/>
                <a:tailEnd/>
              </a:ln>
            </p:spPr>
            <p:txBody>
              <a:bodyPr wrap="none">
                <a:spAutoFit/>
              </a:bodyPr>
              <a:lstStyle/>
              <a:p>
                <a:r>
                  <a:rPr lang="en-US" sz="1600"/>
                  <a:t>3</a:t>
                </a:r>
              </a:p>
            </p:txBody>
          </p:sp>
          <p:sp>
            <p:nvSpPr>
              <p:cNvPr id="16501" name="Text Box 70"/>
              <p:cNvSpPr txBox="1">
                <a:spLocks noChangeArrowheads="1"/>
              </p:cNvSpPr>
              <p:nvPr/>
            </p:nvSpPr>
            <p:spPr bwMode="auto">
              <a:xfrm>
                <a:off x="1408" y="1159"/>
                <a:ext cx="187" cy="212"/>
              </a:xfrm>
              <a:prstGeom prst="rect">
                <a:avLst/>
              </a:prstGeom>
              <a:noFill/>
              <a:ln w="9525">
                <a:noFill/>
                <a:miter lim="800000"/>
                <a:headEnd/>
                <a:tailEnd/>
              </a:ln>
            </p:spPr>
            <p:txBody>
              <a:bodyPr wrap="none">
                <a:spAutoFit/>
              </a:bodyPr>
              <a:lstStyle/>
              <a:p>
                <a:r>
                  <a:rPr lang="en-US" sz="1600"/>
                  <a:t>9</a:t>
                </a:r>
              </a:p>
            </p:txBody>
          </p:sp>
          <p:sp>
            <p:nvSpPr>
              <p:cNvPr id="16502" name="Text Box 71"/>
              <p:cNvSpPr txBox="1">
                <a:spLocks noChangeArrowheads="1"/>
              </p:cNvSpPr>
              <p:nvPr/>
            </p:nvSpPr>
            <p:spPr bwMode="auto">
              <a:xfrm>
                <a:off x="1308" y="1704"/>
                <a:ext cx="187" cy="212"/>
              </a:xfrm>
              <a:prstGeom prst="rect">
                <a:avLst/>
              </a:prstGeom>
              <a:noFill/>
              <a:ln w="9525">
                <a:noFill/>
                <a:miter lim="800000"/>
                <a:headEnd/>
                <a:tailEnd/>
              </a:ln>
            </p:spPr>
            <p:txBody>
              <a:bodyPr wrap="none">
                <a:spAutoFit/>
              </a:bodyPr>
              <a:lstStyle/>
              <a:p>
                <a:r>
                  <a:rPr lang="en-US" sz="1600"/>
                  <a:t>7</a:t>
                </a:r>
              </a:p>
            </p:txBody>
          </p:sp>
          <p:sp>
            <p:nvSpPr>
              <p:cNvPr id="16503" name="Freeform 72"/>
              <p:cNvSpPr>
                <a:spLocks/>
              </p:cNvSpPr>
              <p:nvPr/>
            </p:nvSpPr>
            <p:spPr bwMode="auto">
              <a:xfrm rot="5400000">
                <a:off x="650" y="153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6504" name="Freeform 73"/>
              <p:cNvSpPr>
                <a:spLocks/>
              </p:cNvSpPr>
              <p:nvPr/>
            </p:nvSpPr>
            <p:spPr bwMode="auto">
              <a:xfrm rot="5400000" flipH="1" flipV="1">
                <a:off x="522" y="153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6505" name="Line 74"/>
              <p:cNvSpPr>
                <a:spLocks noChangeShapeType="1"/>
              </p:cNvSpPr>
              <p:nvPr/>
            </p:nvSpPr>
            <p:spPr bwMode="auto">
              <a:xfrm flipV="1">
                <a:off x="1094" y="1095"/>
                <a:ext cx="572" cy="0"/>
              </a:xfrm>
              <a:prstGeom prst="line">
                <a:avLst/>
              </a:prstGeom>
              <a:noFill/>
              <a:ln w="19050">
                <a:solidFill>
                  <a:schemeClr val="tx1"/>
                </a:solidFill>
                <a:round/>
                <a:headEnd/>
                <a:tailEnd type="triangle" w="med" len="med"/>
              </a:ln>
            </p:spPr>
            <p:txBody>
              <a:bodyPr/>
              <a:lstStyle/>
              <a:p>
                <a:endParaRPr lang="en-US"/>
              </a:p>
            </p:txBody>
          </p:sp>
          <p:sp>
            <p:nvSpPr>
              <p:cNvPr id="16506" name="Text Box 75"/>
              <p:cNvSpPr txBox="1">
                <a:spLocks noChangeArrowheads="1"/>
              </p:cNvSpPr>
              <p:nvPr/>
            </p:nvSpPr>
            <p:spPr bwMode="auto">
              <a:xfrm>
                <a:off x="1528" y="1375"/>
                <a:ext cx="187" cy="212"/>
              </a:xfrm>
              <a:prstGeom prst="rect">
                <a:avLst/>
              </a:prstGeom>
              <a:noFill/>
              <a:ln w="9525">
                <a:noFill/>
                <a:miter lim="800000"/>
                <a:headEnd/>
                <a:tailEnd/>
              </a:ln>
            </p:spPr>
            <p:txBody>
              <a:bodyPr wrap="none">
                <a:spAutoFit/>
              </a:bodyPr>
              <a:lstStyle/>
              <a:p>
                <a:r>
                  <a:rPr lang="en-US" sz="1600"/>
                  <a:t>4</a:t>
                </a:r>
              </a:p>
            </p:txBody>
          </p:sp>
          <p:sp>
            <p:nvSpPr>
              <p:cNvPr id="16507" name="Text Box 76"/>
              <p:cNvSpPr txBox="1">
                <a:spLocks noChangeArrowheads="1"/>
              </p:cNvSpPr>
              <p:nvPr/>
            </p:nvSpPr>
            <p:spPr bwMode="auto">
              <a:xfrm>
                <a:off x="1829" y="1395"/>
                <a:ext cx="187" cy="212"/>
              </a:xfrm>
              <a:prstGeom prst="rect">
                <a:avLst/>
              </a:prstGeom>
              <a:noFill/>
              <a:ln w="9525">
                <a:noFill/>
                <a:miter lim="800000"/>
                <a:headEnd/>
                <a:tailEnd/>
              </a:ln>
            </p:spPr>
            <p:txBody>
              <a:bodyPr wrap="none">
                <a:spAutoFit/>
              </a:bodyPr>
              <a:lstStyle/>
              <a:p>
                <a:r>
                  <a:rPr lang="en-US" sz="1600"/>
                  <a:t>6</a:t>
                </a:r>
              </a:p>
            </p:txBody>
          </p:sp>
          <p:sp>
            <p:nvSpPr>
              <p:cNvPr id="16508" name="Freeform 77"/>
              <p:cNvSpPr>
                <a:spLocks/>
              </p:cNvSpPr>
              <p:nvPr/>
            </p:nvSpPr>
            <p:spPr bwMode="auto">
              <a:xfrm rot="5400000">
                <a:off x="1484" y="153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6509" name="Freeform 78"/>
              <p:cNvSpPr>
                <a:spLocks/>
              </p:cNvSpPr>
              <p:nvPr/>
            </p:nvSpPr>
            <p:spPr bwMode="auto">
              <a:xfrm rot="5400000" flipH="1" flipV="1">
                <a:off x="1356" y="153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6510" name="Line 79"/>
              <p:cNvSpPr>
                <a:spLocks noChangeShapeType="1"/>
              </p:cNvSpPr>
              <p:nvPr/>
            </p:nvSpPr>
            <p:spPr bwMode="auto">
              <a:xfrm rot="5400000" flipV="1">
                <a:off x="584" y="1674"/>
                <a:ext cx="282" cy="258"/>
              </a:xfrm>
              <a:prstGeom prst="line">
                <a:avLst/>
              </a:prstGeom>
              <a:noFill/>
              <a:ln w="57150">
                <a:solidFill>
                  <a:srgbClr val="808080"/>
                </a:solidFill>
                <a:round/>
                <a:headEnd/>
                <a:tailEnd type="triangle" w="med" len="med"/>
              </a:ln>
            </p:spPr>
            <p:txBody>
              <a:bodyPr/>
              <a:lstStyle/>
              <a:p>
                <a:endParaRPr lang="en-US"/>
              </a:p>
            </p:txBody>
          </p:sp>
        </p:grpSp>
        <p:sp>
          <p:nvSpPr>
            <p:cNvPr id="16478" name="Freeform 80"/>
            <p:cNvSpPr>
              <a:spLocks/>
            </p:cNvSpPr>
            <p:nvPr/>
          </p:nvSpPr>
          <p:spPr bwMode="auto">
            <a:xfrm rot="5400000">
              <a:off x="2672" y="1585"/>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57150">
              <a:solidFill>
                <a:srgbClr val="808080"/>
              </a:solidFill>
              <a:round/>
              <a:headEnd type="triangle" w="med" len="med"/>
              <a:tailEnd/>
            </a:ln>
          </p:spPr>
          <p:txBody>
            <a:bodyPr/>
            <a:lstStyle/>
            <a:p>
              <a:endParaRPr lang="en-US"/>
            </a:p>
          </p:txBody>
        </p:sp>
        <p:sp>
          <p:nvSpPr>
            <p:cNvPr id="16479" name="Line 81"/>
            <p:cNvSpPr>
              <a:spLocks noChangeShapeType="1"/>
            </p:cNvSpPr>
            <p:nvPr/>
          </p:nvSpPr>
          <p:spPr bwMode="auto">
            <a:xfrm flipV="1">
              <a:off x="3110" y="2091"/>
              <a:ext cx="572" cy="0"/>
            </a:xfrm>
            <a:prstGeom prst="line">
              <a:avLst/>
            </a:prstGeom>
            <a:noFill/>
            <a:ln w="57150">
              <a:solidFill>
                <a:srgbClr val="808080"/>
              </a:solidFill>
              <a:round/>
              <a:headEnd/>
              <a:tailEnd type="triangle" w="med" len="med"/>
            </a:ln>
          </p:spPr>
          <p:txBody>
            <a:bodyPr/>
            <a:lstStyle/>
            <a:p>
              <a:endParaRPr lang="en-US"/>
            </a:p>
          </p:txBody>
        </p:sp>
      </p:grpSp>
      <p:sp>
        <p:nvSpPr>
          <p:cNvPr id="805970" name="Line 82"/>
          <p:cNvSpPr>
            <a:spLocks noChangeShapeType="1"/>
          </p:cNvSpPr>
          <p:nvPr/>
        </p:nvSpPr>
        <p:spPr bwMode="auto">
          <a:xfrm flipV="1">
            <a:off x="6018213" y="1858963"/>
            <a:ext cx="1063625" cy="1150937"/>
          </a:xfrm>
          <a:prstGeom prst="line">
            <a:avLst/>
          </a:prstGeom>
          <a:noFill/>
          <a:ln w="76200">
            <a:solidFill>
              <a:schemeClr val="tx1"/>
            </a:solidFill>
            <a:prstDash val="sysDot"/>
            <a:round/>
            <a:headEnd/>
            <a:tailEnd type="triangle" w="med" len="med"/>
          </a:ln>
        </p:spPr>
        <p:txBody>
          <a:bodyPr/>
          <a:lstStyle/>
          <a:p>
            <a:endParaRPr lang="en-US"/>
          </a:p>
        </p:txBody>
      </p:sp>
      <p:grpSp>
        <p:nvGrpSpPr>
          <p:cNvPr id="8" name="Group 83"/>
          <p:cNvGrpSpPr>
            <a:grpSpLocks/>
          </p:cNvGrpSpPr>
          <p:nvPr/>
        </p:nvGrpSpPr>
        <p:grpSpPr bwMode="auto">
          <a:xfrm>
            <a:off x="7059613" y="1571625"/>
            <a:ext cx="349250" cy="1450975"/>
            <a:chOff x="3691" y="1050"/>
            <a:chExt cx="220" cy="914"/>
          </a:xfrm>
        </p:grpSpPr>
        <p:sp>
          <p:nvSpPr>
            <p:cNvPr id="16475" name="Freeform 84"/>
            <p:cNvSpPr>
              <a:spLocks/>
            </p:cNvSpPr>
            <p:nvPr/>
          </p:nvSpPr>
          <p:spPr bwMode="auto">
            <a:xfrm rot="5400000">
              <a:off x="3512" y="1591"/>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57150">
              <a:solidFill>
                <a:srgbClr val="808080"/>
              </a:solidFill>
              <a:round/>
              <a:headEnd type="triangle" w="med" len="med"/>
              <a:tailEnd/>
            </a:ln>
          </p:spPr>
          <p:txBody>
            <a:bodyPr/>
            <a:lstStyle/>
            <a:p>
              <a:endParaRPr lang="en-US"/>
            </a:p>
          </p:txBody>
        </p:sp>
        <p:sp>
          <p:nvSpPr>
            <p:cNvPr id="16476" name="Oval 85"/>
            <p:cNvSpPr>
              <a:spLocks noChangeArrowheads="1"/>
            </p:cNvSpPr>
            <p:nvPr/>
          </p:nvSpPr>
          <p:spPr bwMode="auto">
            <a:xfrm>
              <a:off x="3691" y="1050"/>
              <a:ext cx="220" cy="198"/>
            </a:xfrm>
            <a:prstGeom prst="ellipse">
              <a:avLst/>
            </a:prstGeom>
            <a:solidFill>
              <a:schemeClr val="bg1"/>
            </a:solidFill>
            <a:ln w="9525">
              <a:noFill/>
              <a:round/>
              <a:headEnd/>
              <a:tailEnd/>
            </a:ln>
          </p:spPr>
          <p:txBody>
            <a:bodyPr wrap="none" anchor="ctr"/>
            <a:lstStyle/>
            <a:p>
              <a:pPr algn="ctr"/>
              <a:r>
                <a:rPr lang="en-US"/>
                <a:t>13</a:t>
              </a:r>
            </a:p>
          </p:txBody>
        </p:sp>
      </p:grpSp>
      <p:grpSp>
        <p:nvGrpSpPr>
          <p:cNvPr id="9" name="Group 86"/>
          <p:cNvGrpSpPr>
            <a:grpSpLocks/>
          </p:cNvGrpSpPr>
          <p:nvPr/>
        </p:nvGrpSpPr>
        <p:grpSpPr bwMode="auto">
          <a:xfrm>
            <a:off x="860425" y="3919538"/>
            <a:ext cx="2882900" cy="2528887"/>
            <a:chOff x="224" y="2451"/>
            <a:chExt cx="1816" cy="1593"/>
          </a:xfrm>
        </p:grpSpPr>
        <p:grpSp>
          <p:nvGrpSpPr>
            <p:cNvPr id="16441" name="Group 87"/>
            <p:cNvGrpSpPr>
              <a:grpSpLocks/>
            </p:cNvGrpSpPr>
            <p:nvPr/>
          </p:nvGrpSpPr>
          <p:grpSpPr bwMode="auto">
            <a:xfrm>
              <a:off x="224" y="2451"/>
              <a:ext cx="1816" cy="1593"/>
              <a:chOff x="200" y="759"/>
              <a:chExt cx="1816" cy="1593"/>
            </a:xfrm>
          </p:grpSpPr>
          <p:sp>
            <p:nvSpPr>
              <p:cNvPr id="16444" name="Oval 88"/>
              <p:cNvSpPr>
                <a:spLocks noChangeArrowheads="1"/>
              </p:cNvSpPr>
              <p:nvPr/>
            </p:nvSpPr>
            <p:spPr bwMode="auto">
              <a:xfrm>
                <a:off x="377" y="1430"/>
                <a:ext cx="266" cy="265"/>
              </a:xfrm>
              <a:prstGeom prst="ellipse">
                <a:avLst/>
              </a:prstGeom>
              <a:solidFill>
                <a:srgbClr val="EAEAEA"/>
              </a:solidFill>
              <a:ln w="19050">
                <a:solidFill>
                  <a:schemeClr val="tx1"/>
                </a:solidFill>
                <a:round/>
                <a:headEnd/>
                <a:tailEnd/>
              </a:ln>
            </p:spPr>
            <p:txBody>
              <a:bodyPr wrap="none" anchor="ctr"/>
              <a:lstStyle/>
              <a:p>
                <a:pPr algn="ctr"/>
                <a:r>
                  <a:rPr lang="en-US"/>
                  <a:t>0</a:t>
                </a:r>
              </a:p>
            </p:txBody>
          </p:sp>
          <p:sp>
            <p:nvSpPr>
              <p:cNvPr id="16445" name="Oval 89"/>
              <p:cNvSpPr>
                <a:spLocks noChangeArrowheads="1"/>
              </p:cNvSpPr>
              <p:nvPr/>
            </p:nvSpPr>
            <p:spPr bwMode="auto">
              <a:xfrm>
                <a:off x="806" y="965"/>
                <a:ext cx="266" cy="265"/>
              </a:xfrm>
              <a:prstGeom prst="ellipse">
                <a:avLst/>
              </a:prstGeom>
              <a:solidFill>
                <a:srgbClr val="EAEAEA"/>
              </a:solidFill>
              <a:ln w="31750">
                <a:solidFill>
                  <a:schemeClr val="tx1"/>
                </a:solidFill>
                <a:round/>
                <a:headEnd/>
                <a:tailEnd/>
              </a:ln>
            </p:spPr>
            <p:txBody>
              <a:bodyPr wrap="none" anchor="ctr"/>
              <a:lstStyle/>
              <a:p>
                <a:pPr algn="ctr"/>
                <a:r>
                  <a:rPr lang="en-US">
                    <a:sym typeface="Symbol" pitchFamily="18" charset="2"/>
                  </a:rPr>
                  <a:t>8</a:t>
                </a:r>
              </a:p>
            </p:txBody>
          </p:sp>
          <p:sp>
            <p:nvSpPr>
              <p:cNvPr id="16446" name="Oval 90"/>
              <p:cNvSpPr>
                <a:spLocks noChangeArrowheads="1"/>
              </p:cNvSpPr>
              <p:nvPr/>
            </p:nvSpPr>
            <p:spPr bwMode="auto">
              <a:xfrm>
                <a:off x="1638" y="96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13</a:t>
                </a:r>
              </a:p>
            </p:txBody>
          </p:sp>
          <p:sp>
            <p:nvSpPr>
              <p:cNvPr id="16447" name="Oval 91"/>
              <p:cNvSpPr>
                <a:spLocks noChangeArrowheads="1"/>
              </p:cNvSpPr>
              <p:nvPr/>
            </p:nvSpPr>
            <p:spPr bwMode="auto">
              <a:xfrm>
                <a:off x="806" y="1896"/>
                <a:ext cx="266" cy="265"/>
              </a:xfrm>
              <a:prstGeom prst="ellipse">
                <a:avLst/>
              </a:prstGeom>
              <a:solidFill>
                <a:srgbClr val="EAEAEA"/>
              </a:solidFill>
              <a:ln w="19050">
                <a:solidFill>
                  <a:schemeClr val="tx1"/>
                </a:solidFill>
                <a:round/>
                <a:headEnd/>
                <a:tailEnd/>
              </a:ln>
            </p:spPr>
            <p:txBody>
              <a:bodyPr wrap="none" anchor="ctr"/>
              <a:lstStyle/>
              <a:p>
                <a:pPr algn="ctr"/>
                <a:r>
                  <a:rPr lang="en-US">
                    <a:sym typeface="Symbol" pitchFamily="18" charset="2"/>
                  </a:rPr>
                  <a:t>5</a:t>
                </a:r>
                <a:endParaRPr lang="en-US"/>
              </a:p>
            </p:txBody>
          </p:sp>
          <p:sp>
            <p:nvSpPr>
              <p:cNvPr id="16448" name="Oval 92"/>
              <p:cNvSpPr>
                <a:spLocks noChangeArrowheads="1"/>
              </p:cNvSpPr>
              <p:nvPr/>
            </p:nvSpPr>
            <p:spPr bwMode="auto">
              <a:xfrm>
                <a:off x="1638" y="1896"/>
                <a:ext cx="266" cy="265"/>
              </a:xfrm>
              <a:prstGeom prst="ellipse">
                <a:avLst/>
              </a:prstGeom>
              <a:solidFill>
                <a:srgbClr val="EAEAEA"/>
              </a:solid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6449" name="Line 93"/>
              <p:cNvSpPr>
                <a:spLocks noChangeShapeType="1"/>
              </p:cNvSpPr>
              <p:nvPr/>
            </p:nvSpPr>
            <p:spPr bwMode="auto">
              <a:xfrm flipV="1">
                <a:off x="584" y="1192"/>
                <a:ext cx="261" cy="261"/>
              </a:xfrm>
              <a:prstGeom prst="line">
                <a:avLst/>
              </a:prstGeom>
              <a:noFill/>
              <a:ln w="19050">
                <a:solidFill>
                  <a:schemeClr val="tx1"/>
                </a:solidFill>
                <a:round/>
                <a:headEnd/>
                <a:tailEnd type="triangle" w="med" len="med"/>
              </a:ln>
            </p:spPr>
            <p:txBody>
              <a:bodyPr/>
              <a:lstStyle/>
              <a:p>
                <a:endParaRPr lang="en-US"/>
              </a:p>
            </p:txBody>
          </p:sp>
          <p:sp>
            <p:nvSpPr>
              <p:cNvPr id="16450" name="Line 94"/>
              <p:cNvSpPr>
                <a:spLocks noChangeShapeType="1"/>
              </p:cNvSpPr>
              <p:nvPr/>
            </p:nvSpPr>
            <p:spPr bwMode="auto">
              <a:xfrm>
                <a:off x="585" y="1660"/>
                <a:ext cx="256" cy="270"/>
              </a:xfrm>
              <a:prstGeom prst="line">
                <a:avLst/>
              </a:prstGeom>
              <a:noFill/>
              <a:ln w="19050">
                <a:solidFill>
                  <a:schemeClr val="tx1"/>
                </a:solidFill>
                <a:round/>
                <a:headEnd/>
                <a:tailEnd type="triangle" w="med" len="med"/>
              </a:ln>
            </p:spPr>
            <p:txBody>
              <a:bodyPr/>
              <a:lstStyle/>
              <a:p>
                <a:endParaRPr lang="en-US"/>
              </a:p>
            </p:txBody>
          </p:sp>
          <p:sp>
            <p:nvSpPr>
              <p:cNvPr id="16451" name="Text Box 95"/>
              <p:cNvSpPr txBox="1">
                <a:spLocks noChangeArrowheads="1"/>
              </p:cNvSpPr>
              <p:nvPr/>
            </p:nvSpPr>
            <p:spPr bwMode="auto">
              <a:xfrm>
                <a:off x="497" y="1165"/>
                <a:ext cx="258" cy="212"/>
              </a:xfrm>
              <a:prstGeom prst="rect">
                <a:avLst/>
              </a:prstGeom>
              <a:noFill/>
              <a:ln w="9525">
                <a:noFill/>
                <a:miter lim="800000"/>
                <a:headEnd/>
                <a:tailEnd/>
              </a:ln>
            </p:spPr>
            <p:txBody>
              <a:bodyPr wrap="none">
                <a:spAutoFit/>
              </a:bodyPr>
              <a:lstStyle/>
              <a:p>
                <a:r>
                  <a:rPr lang="en-US" sz="1600"/>
                  <a:t>10</a:t>
                </a:r>
              </a:p>
            </p:txBody>
          </p:sp>
          <p:sp>
            <p:nvSpPr>
              <p:cNvPr id="16452" name="Text Box 96"/>
              <p:cNvSpPr txBox="1">
                <a:spLocks noChangeArrowheads="1"/>
              </p:cNvSpPr>
              <p:nvPr/>
            </p:nvSpPr>
            <p:spPr bwMode="auto">
              <a:xfrm>
                <a:off x="1249" y="828"/>
                <a:ext cx="187" cy="212"/>
              </a:xfrm>
              <a:prstGeom prst="rect">
                <a:avLst/>
              </a:prstGeom>
              <a:noFill/>
              <a:ln w="9525">
                <a:noFill/>
                <a:miter lim="800000"/>
                <a:headEnd/>
                <a:tailEnd/>
              </a:ln>
            </p:spPr>
            <p:txBody>
              <a:bodyPr wrap="none">
                <a:spAutoFit/>
              </a:bodyPr>
              <a:lstStyle/>
              <a:p>
                <a:r>
                  <a:rPr lang="en-US" sz="1600"/>
                  <a:t>1</a:t>
                </a:r>
              </a:p>
            </p:txBody>
          </p:sp>
          <p:sp>
            <p:nvSpPr>
              <p:cNvPr id="16453" name="Text Box 97"/>
              <p:cNvSpPr txBox="1">
                <a:spLocks noChangeArrowheads="1"/>
              </p:cNvSpPr>
              <p:nvPr/>
            </p:nvSpPr>
            <p:spPr bwMode="auto">
              <a:xfrm>
                <a:off x="574" y="1727"/>
                <a:ext cx="187" cy="212"/>
              </a:xfrm>
              <a:prstGeom prst="rect">
                <a:avLst/>
              </a:prstGeom>
              <a:noFill/>
              <a:ln w="9525">
                <a:noFill/>
                <a:miter lim="800000"/>
                <a:headEnd/>
                <a:tailEnd/>
              </a:ln>
            </p:spPr>
            <p:txBody>
              <a:bodyPr wrap="none">
                <a:spAutoFit/>
              </a:bodyPr>
              <a:lstStyle/>
              <a:p>
                <a:r>
                  <a:rPr lang="en-US" sz="1600"/>
                  <a:t>5</a:t>
                </a:r>
              </a:p>
            </p:txBody>
          </p:sp>
          <p:sp>
            <p:nvSpPr>
              <p:cNvPr id="16454" name="Text Box 98"/>
              <p:cNvSpPr txBox="1">
                <a:spLocks noChangeArrowheads="1"/>
              </p:cNvSpPr>
              <p:nvPr/>
            </p:nvSpPr>
            <p:spPr bwMode="auto">
              <a:xfrm>
                <a:off x="1269" y="2007"/>
                <a:ext cx="187" cy="212"/>
              </a:xfrm>
              <a:prstGeom prst="rect">
                <a:avLst/>
              </a:prstGeom>
              <a:noFill/>
              <a:ln w="9525">
                <a:noFill/>
                <a:miter lim="800000"/>
                <a:headEnd/>
                <a:tailEnd/>
              </a:ln>
            </p:spPr>
            <p:txBody>
              <a:bodyPr wrap="none">
                <a:spAutoFit/>
              </a:bodyPr>
              <a:lstStyle/>
              <a:p>
                <a:r>
                  <a:rPr lang="en-US" sz="1600"/>
                  <a:t>2</a:t>
                </a:r>
              </a:p>
            </p:txBody>
          </p:sp>
          <p:sp>
            <p:nvSpPr>
              <p:cNvPr id="16455" name="Text Box 99"/>
              <p:cNvSpPr txBox="1">
                <a:spLocks noChangeArrowheads="1"/>
              </p:cNvSpPr>
              <p:nvPr/>
            </p:nvSpPr>
            <p:spPr bwMode="auto">
              <a:xfrm>
                <a:off x="200" y="1442"/>
                <a:ext cx="188" cy="231"/>
              </a:xfrm>
              <a:prstGeom prst="rect">
                <a:avLst/>
              </a:prstGeom>
              <a:noFill/>
              <a:ln w="9525">
                <a:noFill/>
                <a:miter lim="800000"/>
                <a:headEnd/>
                <a:tailEnd/>
              </a:ln>
            </p:spPr>
            <p:txBody>
              <a:bodyPr wrap="none">
                <a:spAutoFit/>
              </a:bodyPr>
              <a:lstStyle/>
              <a:p>
                <a:r>
                  <a:rPr lang="en-US"/>
                  <a:t>s</a:t>
                </a:r>
              </a:p>
            </p:txBody>
          </p:sp>
          <p:sp>
            <p:nvSpPr>
              <p:cNvPr id="16456" name="Text Box 100"/>
              <p:cNvSpPr txBox="1">
                <a:spLocks noChangeArrowheads="1"/>
              </p:cNvSpPr>
              <p:nvPr/>
            </p:nvSpPr>
            <p:spPr bwMode="auto">
              <a:xfrm>
                <a:off x="861" y="759"/>
                <a:ext cx="156" cy="231"/>
              </a:xfrm>
              <a:prstGeom prst="rect">
                <a:avLst/>
              </a:prstGeom>
              <a:noFill/>
              <a:ln w="9525">
                <a:noFill/>
                <a:miter lim="800000"/>
                <a:headEnd/>
                <a:tailEnd/>
              </a:ln>
            </p:spPr>
            <p:txBody>
              <a:bodyPr wrap="none">
                <a:spAutoFit/>
              </a:bodyPr>
              <a:lstStyle/>
              <a:p>
                <a:r>
                  <a:rPr lang="en-US"/>
                  <a:t>t</a:t>
                </a:r>
              </a:p>
            </p:txBody>
          </p:sp>
          <p:sp>
            <p:nvSpPr>
              <p:cNvPr id="16457" name="Text Box 101"/>
              <p:cNvSpPr txBox="1">
                <a:spLocks noChangeArrowheads="1"/>
              </p:cNvSpPr>
              <p:nvPr/>
            </p:nvSpPr>
            <p:spPr bwMode="auto">
              <a:xfrm>
                <a:off x="1683" y="759"/>
                <a:ext cx="188" cy="231"/>
              </a:xfrm>
              <a:prstGeom prst="rect">
                <a:avLst/>
              </a:prstGeom>
              <a:noFill/>
              <a:ln w="9525">
                <a:noFill/>
                <a:miter lim="800000"/>
                <a:headEnd/>
                <a:tailEnd/>
              </a:ln>
            </p:spPr>
            <p:txBody>
              <a:bodyPr wrap="none">
                <a:spAutoFit/>
              </a:bodyPr>
              <a:lstStyle/>
              <a:p>
                <a:r>
                  <a:rPr lang="en-US"/>
                  <a:t>x</a:t>
                </a:r>
              </a:p>
            </p:txBody>
          </p:sp>
          <p:sp>
            <p:nvSpPr>
              <p:cNvPr id="16458" name="Text Box 102"/>
              <p:cNvSpPr txBox="1">
                <a:spLocks noChangeArrowheads="1"/>
              </p:cNvSpPr>
              <p:nvPr/>
            </p:nvSpPr>
            <p:spPr bwMode="auto">
              <a:xfrm>
                <a:off x="845" y="2121"/>
                <a:ext cx="188" cy="231"/>
              </a:xfrm>
              <a:prstGeom prst="rect">
                <a:avLst/>
              </a:prstGeom>
              <a:noFill/>
              <a:ln w="9525">
                <a:noFill/>
                <a:miter lim="800000"/>
                <a:headEnd/>
                <a:tailEnd/>
              </a:ln>
            </p:spPr>
            <p:txBody>
              <a:bodyPr wrap="none">
                <a:spAutoFit/>
              </a:bodyPr>
              <a:lstStyle/>
              <a:p>
                <a:r>
                  <a:rPr lang="en-US"/>
                  <a:t>y</a:t>
                </a:r>
              </a:p>
            </p:txBody>
          </p:sp>
          <p:sp>
            <p:nvSpPr>
              <p:cNvPr id="16459" name="Text Box 103"/>
              <p:cNvSpPr txBox="1">
                <a:spLocks noChangeArrowheads="1"/>
              </p:cNvSpPr>
              <p:nvPr/>
            </p:nvSpPr>
            <p:spPr bwMode="auto">
              <a:xfrm>
                <a:off x="1699" y="2121"/>
                <a:ext cx="188" cy="231"/>
              </a:xfrm>
              <a:prstGeom prst="rect">
                <a:avLst/>
              </a:prstGeom>
              <a:noFill/>
              <a:ln w="9525">
                <a:noFill/>
                <a:miter lim="800000"/>
                <a:headEnd/>
                <a:tailEnd/>
              </a:ln>
            </p:spPr>
            <p:txBody>
              <a:bodyPr wrap="none">
                <a:spAutoFit/>
              </a:bodyPr>
              <a:lstStyle/>
              <a:p>
                <a:r>
                  <a:rPr lang="en-US"/>
                  <a:t>z</a:t>
                </a:r>
              </a:p>
            </p:txBody>
          </p:sp>
          <p:sp>
            <p:nvSpPr>
              <p:cNvPr id="16460" name="Line 104"/>
              <p:cNvSpPr>
                <a:spLocks noChangeShapeType="1"/>
              </p:cNvSpPr>
              <p:nvPr/>
            </p:nvSpPr>
            <p:spPr bwMode="auto">
              <a:xfrm flipV="1">
                <a:off x="1076" y="2037"/>
                <a:ext cx="572" cy="0"/>
              </a:xfrm>
              <a:prstGeom prst="line">
                <a:avLst/>
              </a:prstGeom>
              <a:noFill/>
              <a:ln w="19050">
                <a:solidFill>
                  <a:schemeClr val="tx1"/>
                </a:solidFill>
                <a:round/>
                <a:headEnd/>
                <a:tailEnd type="triangle" w="med" len="med"/>
              </a:ln>
            </p:spPr>
            <p:txBody>
              <a:bodyPr/>
              <a:lstStyle/>
              <a:p>
                <a:endParaRPr lang="en-US"/>
              </a:p>
            </p:txBody>
          </p:sp>
          <p:sp>
            <p:nvSpPr>
              <p:cNvPr id="16461" name="Line 105"/>
              <p:cNvSpPr>
                <a:spLocks noChangeShapeType="1"/>
              </p:cNvSpPr>
              <p:nvPr/>
            </p:nvSpPr>
            <p:spPr bwMode="auto">
              <a:xfrm flipV="1">
                <a:off x="1007" y="1183"/>
                <a:ext cx="670" cy="725"/>
              </a:xfrm>
              <a:prstGeom prst="line">
                <a:avLst/>
              </a:prstGeom>
              <a:noFill/>
              <a:ln w="19050">
                <a:solidFill>
                  <a:schemeClr val="tx1"/>
                </a:solidFill>
                <a:round/>
                <a:headEnd/>
                <a:tailEnd type="triangle" w="med" len="med"/>
              </a:ln>
            </p:spPr>
            <p:txBody>
              <a:bodyPr/>
              <a:lstStyle/>
              <a:p>
                <a:endParaRPr lang="en-US"/>
              </a:p>
            </p:txBody>
          </p:sp>
          <p:sp>
            <p:nvSpPr>
              <p:cNvPr id="16462" name="Line 106"/>
              <p:cNvSpPr>
                <a:spLocks noChangeShapeType="1"/>
              </p:cNvSpPr>
              <p:nvPr/>
            </p:nvSpPr>
            <p:spPr bwMode="auto">
              <a:xfrm flipH="1" flipV="1">
                <a:off x="629" y="1611"/>
                <a:ext cx="1031" cy="364"/>
              </a:xfrm>
              <a:prstGeom prst="line">
                <a:avLst/>
              </a:prstGeom>
              <a:noFill/>
              <a:ln w="19050">
                <a:solidFill>
                  <a:schemeClr val="tx1"/>
                </a:solidFill>
                <a:round/>
                <a:headEnd/>
                <a:tailEnd type="triangle" w="med" len="med"/>
              </a:ln>
            </p:spPr>
            <p:txBody>
              <a:bodyPr/>
              <a:lstStyle/>
              <a:p>
                <a:endParaRPr lang="en-US"/>
              </a:p>
            </p:txBody>
          </p:sp>
          <p:sp>
            <p:nvSpPr>
              <p:cNvPr id="16463" name="Text Box 107"/>
              <p:cNvSpPr txBox="1">
                <a:spLocks noChangeArrowheads="1"/>
              </p:cNvSpPr>
              <p:nvPr/>
            </p:nvSpPr>
            <p:spPr bwMode="auto">
              <a:xfrm>
                <a:off x="694" y="1375"/>
                <a:ext cx="187" cy="212"/>
              </a:xfrm>
              <a:prstGeom prst="rect">
                <a:avLst/>
              </a:prstGeom>
              <a:noFill/>
              <a:ln w="9525">
                <a:noFill/>
                <a:miter lim="800000"/>
                <a:headEnd/>
                <a:tailEnd/>
              </a:ln>
            </p:spPr>
            <p:txBody>
              <a:bodyPr wrap="none">
                <a:spAutoFit/>
              </a:bodyPr>
              <a:lstStyle/>
              <a:p>
                <a:r>
                  <a:rPr lang="en-US" sz="1600"/>
                  <a:t>2</a:t>
                </a:r>
              </a:p>
            </p:txBody>
          </p:sp>
          <p:sp>
            <p:nvSpPr>
              <p:cNvPr id="16464" name="Text Box 108"/>
              <p:cNvSpPr txBox="1">
                <a:spLocks noChangeArrowheads="1"/>
              </p:cNvSpPr>
              <p:nvPr/>
            </p:nvSpPr>
            <p:spPr bwMode="auto">
              <a:xfrm>
                <a:off x="995" y="1395"/>
                <a:ext cx="187" cy="212"/>
              </a:xfrm>
              <a:prstGeom prst="rect">
                <a:avLst/>
              </a:prstGeom>
              <a:noFill/>
              <a:ln w="9525">
                <a:noFill/>
                <a:miter lim="800000"/>
                <a:headEnd/>
                <a:tailEnd/>
              </a:ln>
            </p:spPr>
            <p:txBody>
              <a:bodyPr wrap="none">
                <a:spAutoFit/>
              </a:bodyPr>
              <a:lstStyle/>
              <a:p>
                <a:r>
                  <a:rPr lang="en-US" sz="1600"/>
                  <a:t>3</a:t>
                </a:r>
              </a:p>
            </p:txBody>
          </p:sp>
          <p:sp>
            <p:nvSpPr>
              <p:cNvPr id="16465" name="Text Box 109"/>
              <p:cNvSpPr txBox="1">
                <a:spLocks noChangeArrowheads="1"/>
              </p:cNvSpPr>
              <p:nvPr/>
            </p:nvSpPr>
            <p:spPr bwMode="auto">
              <a:xfrm>
                <a:off x="1408" y="1159"/>
                <a:ext cx="187" cy="212"/>
              </a:xfrm>
              <a:prstGeom prst="rect">
                <a:avLst/>
              </a:prstGeom>
              <a:noFill/>
              <a:ln w="9525">
                <a:noFill/>
                <a:miter lim="800000"/>
                <a:headEnd/>
                <a:tailEnd/>
              </a:ln>
            </p:spPr>
            <p:txBody>
              <a:bodyPr wrap="none">
                <a:spAutoFit/>
              </a:bodyPr>
              <a:lstStyle/>
              <a:p>
                <a:r>
                  <a:rPr lang="en-US" sz="1600"/>
                  <a:t>9</a:t>
                </a:r>
              </a:p>
            </p:txBody>
          </p:sp>
          <p:sp>
            <p:nvSpPr>
              <p:cNvPr id="16466" name="Text Box 110"/>
              <p:cNvSpPr txBox="1">
                <a:spLocks noChangeArrowheads="1"/>
              </p:cNvSpPr>
              <p:nvPr/>
            </p:nvSpPr>
            <p:spPr bwMode="auto">
              <a:xfrm>
                <a:off x="1308" y="1704"/>
                <a:ext cx="187" cy="212"/>
              </a:xfrm>
              <a:prstGeom prst="rect">
                <a:avLst/>
              </a:prstGeom>
              <a:noFill/>
              <a:ln w="9525">
                <a:noFill/>
                <a:miter lim="800000"/>
                <a:headEnd/>
                <a:tailEnd/>
              </a:ln>
            </p:spPr>
            <p:txBody>
              <a:bodyPr wrap="none">
                <a:spAutoFit/>
              </a:bodyPr>
              <a:lstStyle/>
              <a:p>
                <a:r>
                  <a:rPr lang="en-US" sz="1600"/>
                  <a:t>7</a:t>
                </a:r>
              </a:p>
            </p:txBody>
          </p:sp>
          <p:sp>
            <p:nvSpPr>
              <p:cNvPr id="16467" name="Freeform 111"/>
              <p:cNvSpPr>
                <a:spLocks/>
              </p:cNvSpPr>
              <p:nvPr/>
            </p:nvSpPr>
            <p:spPr bwMode="auto">
              <a:xfrm rot="5400000">
                <a:off x="650" y="153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6468" name="Freeform 112"/>
              <p:cNvSpPr>
                <a:spLocks/>
              </p:cNvSpPr>
              <p:nvPr/>
            </p:nvSpPr>
            <p:spPr bwMode="auto">
              <a:xfrm rot="5400000" flipH="1" flipV="1">
                <a:off x="522" y="153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6469" name="Line 113"/>
              <p:cNvSpPr>
                <a:spLocks noChangeShapeType="1"/>
              </p:cNvSpPr>
              <p:nvPr/>
            </p:nvSpPr>
            <p:spPr bwMode="auto">
              <a:xfrm flipV="1">
                <a:off x="1094" y="1095"/>
                <a:ext cx="572" cy="0"/>
              </a:xfrm>
              <a:prstGeom prst="line">
                <a:avLst/>
              </a:prstGeom>
              <a:noFill/>
              <a:ln w="19050">
                <a:solidFill>
                  <a:schemeClr val="tx1"/>
                </a:solidFill>
                <a:round/>
                <a:headEnd/>
                <a:tailEnd type="triangle" w="med" len="med"/>
              </a:ln>
            </p:spPr>
            <p:txBody>
              <a:bodyPr/>
              <a:lstStyle/>
              <a:p>
                <a:endParaRPr lang="en-US"/>
              </a:p>
            </p:txBody>
          </p:sp>
          <p:sp>
            <p:nvSpPr>
              <p:cNvPr id="16470" name="Text Box 114"/>
              <p:cNvSpPr txBox="1">
                <a:spLocks noChangeArrowheads="1"/>
              </p:cNvSpPr>
              <p:nvPr/>
            </p:nvSpPr>
            <p:spPr bwMode="auto">
              <a:xfrm>
                <a:off x="1528" y="1375"/>
                <a:ext cx="187" cy="212"/>
              </a:xfrm>
              <a:prstGeom prst="rect">
                <a:avLst/>
              </a:prstGeom>
              <a:noFill/>
              <a:ln w="9525">
                <a:noFill/>
                <a:miter lim="800000"/>
                <a:headEnd/>
                <a:tailEnd/>
              </a:ln>
            </p:spPr>
            <p:txBody>
              <a:bodyPr wrap="none">
                <a:spAutoFit/>
              </a:bodyPr>
              <a:lstStyle/>
              <a:p>
                <a:r>
                  <a:rPr lang="en-US" sz="1600"/>
                  <a:t>4</a:t>
                </a:r>
              </a:p>
            </p:txBody>
          </p:sp>
          <p:sp>
            <p:nvSpPr>
              <p:cNvPr id="16471" name="Text Box 115"/>
              <p:cNvSpPr txBox="1">
                <a:spLocks noChangeArrowheads="1"/>
              </p:cNvSpPr>
              <p:nvPr/>
            </p:nvSpPr>
            <p:spPr bwMode="auto">
              <a:xfrm>
                <a:off x="1829" y="1395"/>
                <a:ext cx="187" cy="212"/>
              </a:xfrm>
              <a:prstGeom prst="rect">
                <a:avLst/>
              </a:prstGeom>
              <a:noFill/>
              <a:ln w="9525">
                <a:noFill/>
                <a:miter lim="800000"/>
                <a:headEnd/>
                <a:tailEnd/>
              </a:ln>
            </p:spPr>
            <p:txBody>
              <a:bodyPr wrap="none">
                <a:spAutoFit/>
              </a:bodyPr>
              <a:lstStyle/>
              <a:p>
                <a:r>
                  <a:rPr lang="en-US" sz="1600"/>
                  <a:t>6</a:t>
                </a:r>
              </a:p>
            </p:txBody>
          </p:sp>
          <p:sp>
            <p:nvSpPr>
              <p:cNvPr id="16472" name="Freeform 116"/>
              <p:cNvSpPr>
                <a:spLocks/>
              </p:cNvSpPr>
              <p:nvPr/>
            </p:nvSpPr>
            <p:spPr bwMode="auto">
              <a:xfrm rot="5400000">
                <a:off x="1484" y="153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6473" name="Freeform 117"/>
              <p:cNvSpPr>
                <a:spLocks/>
              </p:cNvSpPr>
              <p:nvPr/>
            </p:nvSpPr>
            <p:spPr bwMode="auto">
              <a:xfrm rot="5400000" flipH="1" flipV="1">
                <a:off x="1356" y="153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6474" name="Line 118"/>
              <p:cNvSpPr>
                <a:spLocks noChangeShapeType="1"/>
              </p:cNvSpPr>
              <p:nvPr/>
            </p:nvSpPr>
            <p:spPr bwMode="auto">
              <a:xfrm rot="5400000" flipV="1">
                <a:off x="584" y="1674"/>
                <a:ext cx="282" cy="258"/>
              </a:xfrm>
              <a:prstGeom prst="line">
                <a:avLst/>
              </a:prstGeom>
              <a:noFill/>
              <a:ln w="57150">
                <a:solidFill>
                  <a:srgbClr val="808080"/>
                </a:solidFill>
                <a:round/>
                <a:headEnd/>
                <a:tailEnd type="triangle" w="med" len="med"/>
              </a:ln>
            </p:spPr>
            <p:txBody>
              <a:bodyPr/>
              <a:lstStyle/>
              <a:p>
                <a:endParaRPr lang="en-US"/>
              </a:p>
            </p:txBody>
          </p:sp>
        </p:grpSp>
        <p:sp>
          <p:nvSpPr>
            <p:cNvPr id="16442" name="Freeform 119"/>
            <p:cNvSpPr>
              <a:spLocks/>
            </p:cNvSpPr>
            <p:nvPr/>
          </p:nvSpPr>
          <p:spPr bwMode="auto">
            <a:xfrm rot="5400000">
              <a:off x="674" y="3223"/>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57150">
              <a:solidFill>
                <a:srgbClr val="808080"/>
              </a:solidFill>
              <a:round/>
              <a:headEnd type="triangle" w="med" len="med"/>
              <a:tailEnd/>
            </a:ln>
          </p:spPr>
          <p:txBody>
            <a:bodyPr/>
            <a:lstStyle/>
            <a:p>
              <a:endParaRPr lang="en-US"/>
            </a:p>
          </p:txBody>
        </p:sp>
        <p:sp>
          <p:nvSpPr>
            <p:cNvPr id="16443" name="Line 120"/>
            <p:cNvSpPr>
              <a:spLocks noChangeShapeType="1"/>
            </p:cNvSpPr>
            <p:nvPr/>
          </p:nvSpPr>
          <p:spPr bwMode="auto">
            <a:xfrm flipV="1">
              <a:off x="1112" y="3729"/>
              <a:ext cx="572" cy="0"/>
            </a:xfrm>
            <a:prstGeom prst="line">
              <a:avLst/>
            </a:prstGeom>
            <a:noFill/>
            <a:ln w="57150">
              <a:solidFill>
                <a:srgbClr val="808080"/>
              </a:solidFill>
              <a:round/>
              <a:headEnd/>
              <a:tailEnd type="triangle" w="med" len="med"/>
            </a:ln>
          </p:spPr>
          <p:txBody>
            <a:bodyPr/>
            <a:lstStyle/>
            <a:p>
              <a:endParaRPr lang="en-US"/>
            </a:p>
          </p:txBody>
        </p:sp>
      </p:grpSp>
      <p:sp>
        <p:nvSpPr>
          <p:cNvPr id="806009" name="Freeform 121"/>
          <p:cNvSpPr>
            <a:spLocks/>
          </p:cNvSpPr>
          <p:nvPr/>
        </p:nvSpPr>
        <p:spPr bwMode="auto">
          <a:xfrm rot="5400000">
            <a:off x="2908301" y="5154612"/>
            <a:ext cx="1104900" cy="79375"/>
          </a:xfrm>
          <a:custGeom>
            <a:avLst/>
            <a:gdLst>
              <a:gd name="T0" fmla="*/ 2147483647 w 582"/>
              <a:gd name="T1" fmla="*/ 2147483647 h 50"/>
              <a:gd name="T2" fmla="*/ 2147483647 w 582"/>
              <a:gd name="T3" fmla="*/ 2147483647 h 50"/>
              <a:gd name="T4" fmla="*/ 2147483647 w 582"/>
              <a:gd name="T5" fmla="*/ 2147483647 h 50"/>
              <a:gd name="T6" fmla="*/ 2147483647 w 582"/>
              <a:gd name="T7" fmla="*/ 2147483647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57150">
            <a:solidFill>
              <a:srgbClr val="808080"/>
            </a:solidFill>
            <a:round/>
            <a:headEnd type="triangle" w="med" len="med"/>
            <a:tailEnd/>
          </a:ln>
        </p:spPr>
        <p:txBody>
          <a:bodyPr/>
          <a:lstStyle/>
          <a:p>
            <a:endParaRPr lang="en-US"/>
          </a:p>
        </p:txBody>
      </p:sp>
      <p:sp>
        <p:nvSpPr>
          <p:cNvPr id="806010" name="Freeform 122"/>
          <p:cNvSpPr>
            <a:spLocks/>
          </p:cNvSpPr>
          <p:nvPr/>
        </p:nvSpPr>
        <p:spPr bwMode="auto">
          <a:xfrm rot="5400000">
            <a:off x="2908301" y="5126037"/>
            <a:ext cx="1104900" cy="79375"/>
          </a:xfrm>
          <a:custGeom>
            <a:avLst/>
            <a:gdLst>
              <a:gd name="T0" fmla="*/ 2147483647 w 582"/>
              <a:gd name="T1" fmla="*/ 2147483647 h 50"/>
              <a:gd name="T2" fmla="*/ 2147483647 w 582"/>
              <a:gd name="T3" fmla="*/ 2147483647 h 50"/>
              <a:gd name="T4" fmla="*/ 2147483647 w 582"/>
              <a:gd name="T5" fmla="*/ 2147483647 h 50"/>
              <a:gd name="T6" fmla="*/ 2147483647 w 582"/>
              <a:gd name="T7" fmla="*/ 2147483647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76200">
            <a:solidFill>
              <a:schemeClr val="tx1"/>
            </a:solidFill>
            <a:prstDash val="sysDot"/>
            <a:round/>
            <a:headEnd type="triangle" w="med" len="med"/>
            <a:tailEnd/>
          </a:ln>
        </p:spPr>
        <p:txBody>
          <a:bodyPr/>
          <a:lstStyle/>
          <a:p>
            <a:endParaRPr lang="en-US"/>
          </a:p>
        </p:txBody>
      </p:sp>
      <p:grpSp>
        <p:nvGrpSpPr>
          <p:cNvPr id="11" name="Group 123"/>
          <p:cNvGrpSpPr>
            <a:grpSpLocks/>
          </p:cNvGrpSpPr>
          <p:nvPr/>
        </p:nvGrpSpPr>
        <p:grpSpPr bwMode="auto">
          <a:xfrm>
            <a:off x="2260600" y="4305300"/>
            <a:ext cx="1262063" cy="314325"/>
            <a:chOff x="1106" y="2688"/>
            <a:chExt cx="795" cy="198"/>
          </a:xfrm>
        </p:grpSpPr>
        <p:sp>
          <p:nvSpPr>
            <p:cNvPr id="16439" name="Line 124"/>
            <p:cNvSpPr>
              <a:spLocks noChangeShapeType="1"/>
            </p:cNvSpPr>
            <p:nvPr/>
          </p:nvSpPr>
          <p:spPr bwMode="auto">
            <a:xfrm flipV="1">
              <a:off x="1106" y="2781"/>
              <a:ext cx="572" cy="0"/>
            </a:xfrm>
            <a:prstGeom prst="line">
              <a:avLst/>
            </a:prstGeom>
            <a:noFill/>
            <a:ln w="57150">
              <a:solidFill>
                <a:srgbClr val="808080"/>
              </a:solidFill>
              <a:round/>
              <a:headEnd/>
              <a:tailEnd type="triangle" w="med" len="med"/>
            </a:ln>
          </p:spPr>
          <p:txBody>
            <a:bodyPr/>
            <a:lstStyle/>
            <a:p>
              <a:endParaRPr lang="en-US"/>
            </a:p>
          </p:txBody>
        </p:sp>
        <p:sp>
          <p:nvSpPr>
            <p:cNvPr id="16440" name="Oval 125"/>
            <p:cNvSpPr>
              <a:spLocks noChangeArrowheads="1"/>
            </p:cNvSpPr>
            <p:nvPr/>
          </p:nvSpPr>
          <p:spPr bwMode="auto">
            <a:xfrm>
              <a:off x="1681" y="2688"/>
              <a:ext cx="220" cy="198"/>
            </a:xfrm>
            <a:prstGeom prst="ellipse">
              <a:avLst/>
            </a:prstGeom>
            <a:solidFill>
              <a:schemeClr val="bg1"/>
            </a:solidFill>
            <a:ln w="9525">
              <a:noFill/>
              <a:round/>
              <a:headEnd/>
              <a:tailEnd/>
            </a:ln>
          </p:spPr>
          <p:txBody>
            <a:bodyPr wrap="none" anchor="ctr"/>
            <a:lstStyle/>
            <a:p>
              <a:pPr algn="ctr"/>
              <a:r>
                <a:rPr lang="en-US"/>
                <a:t>9</a:t>
              </a:r>
            </a:p>
          </p:txBody>
        </p:sp>
      </p:grpSp>
      <p:grpSp>
        <p:nvGrpSpPr>
          <p:cNvPr id="12" name="Group 126"/>
          <p:cNvGrpSpPr>
            <a:grpSpLocks/>
          </p:cNvGrpSpPr>
          <p:nvPr/>
        </p:nvGrpSpPr>
        <p:grpSpPr bwMode="auto">
          <a:xfrm>
            <a:off x="4765675" y="3833813"/>
            <a:ext cx="2882900" cy="2528887"/>
            <a:chOff x="3002" y="2415"/>
            <a:chExt cx="1816" cy="1593"/>
          </a:xfrm>
        </p:grpSpPr>
        <p:grpSp>
          <p:nvGrpSpPr>
            <p:cNvPr id="16403" name="Group 127"/>
            <p:cNvGrpSpPr>
              <a:grpSpLocks/>
            </p:cNvGrpSpPr>
            <p:nvPr/>
          </p:nvGrpSpPr>
          <p:grpSpPr bwMode="auto">
            <a:xfrm>
              <a:off x="3002" y="2415"/>
              <a:ext cx="1816" cy="1593"/>
              <a:chOff x="200" y="759"/>
              <a:chExt cx="1816" cy="1593"/>
            </a:xfrm>
          </p:grpSpPr>
          <p:sp>
            <p:nvSpPr>
              <p:cNvPr id="16408" name="Oval 128"/>
              <p:cNvSpPr>
                <a:spLocks noChangeArrowheads="1"/>
              </p:cNvSpPr>
              <p:nvPr/>
            </p:nvSpPr>
            <p:spPr bwMode="auto">
              <a:xfrm>
                <a:off x="377" y="1430"/>
                <a:ext cx="266" cy="265"/>
              </a:xfrm>
              <a:prstGeom prst="ellipse">
                <a:avLst/>
              </a:prstGeom>
              <a:solidFill>
                <a:srgbClr val="EAEAEA"/>
              </a:solidFill>
              <a:ln w="19050">
                <a:solidFill>
                  <a:schemeClr val="tx1"/>
                </a:solidFill>
                <a:round/>
                <a:headEnd/>
                <a:tailEnd/>
              </a:ln>
            </p:spPr>
            <p:txBody>
              <a:bodyPr wrap="none" anchor="ctr"/>
              <a:lstStyle/>
              <a:p>
                <a:pPr algn="ctr"/>
                <a:r>
                  <a:rPr lang="en-US"/>
                  <a:t>0</a:t>
                </a:r>
              </a:p>
            </p:txBody>
          </p:sp>
          <p:sp>
            <p:nvSpPr>
              <p:cNvPr id="16409" name="Oval 129"/>
              <p:cNvSpPr>
                <a:spLocks noChangeArrowheads="1"/>
              </p:cNvSpPr>
              <p:nvPr/>
            </p:nvSpPr>
            <p:spPr bwMode="auto">
              <a:xfrm>
                <a:off x="806" y="965"/>
                <a:ext cx="266" cy="265"/>
              </a:xfrm>
              <a:prstGeom prst="ellipse">
                <a:avLst/>
              </a:prstGeom>
              <a:solidFill>
                <a:srgbClr val="EAEAEA"/>
              </a:solidFill>
              <a:ln w="19050">
                <a:solidFill>
                  <a:schemeClr val="tx1"/>
                </a:solidFill>
                <a:round/>
                <a:headEnd/>
                <a:tailEnd/>
              </a:ln>
            </p:spPr>
            <p:txBody>
              <a:bodyPr wrap="none" anchor="ctr"/>
              <a:lstStyle/>
              <a:p>
                <a:pPr algn="ctr"/>
                <a:r>
                  <a:rPr lang="en-US">
                    <a:sym typeface="Symbol" pitchFamily="18" charset="2"/>
                  </a:rPr>
                  <a:t>8</a:t>
                </a:r>
              </a:p>
            </p:txBody>
          </p:sp>
          <p:sp>
            <p:nvSpPr>
              <p:cNvPr id="16410" name="Oval 130"/>
              <p:cNvSpPr>
                <a:spLocks noChangeArrowheads="1"/>
              </p:cNvSpPr>
              <p:nvPr/>
            </p:nvSpPr>
            <p:spPr bwMode="auto">
              <a:xfrm>
                <a:off x="1638" y="965"/>
                <a:ext cx="266" cy="265"/>
              </a:xfrm>
              <a:prstGeom prst="ellipse">
                <a:avLst/>
              </a:prstGeom>
              <a:solidFill>
                <a:srgbClr val="EAEAEA"/>
              </a:solidFill>
              <a:ln w="31750">
                <a:solidFill>
                  <a:schemeClr val="tx1"/>
                </a:solidFill>
                <a:round/>
                <a:headEnd/>
                <a:tailEnd/>
              </a:ln>
            </p:spPr>
            <p:txBody>
              <a:bodyPr wrap="none" anchor="ctr"/>
              <a:lstStyle/>
              <a:p>
                <a:pPr algn="ctr"/>
                <a:r>
                  <a:rPr lang="en-US">
                    <a:sym typeface="Symbol" pitchFamily="18" charset="2"/>
                  </a:rPr>
                  <a:t>9</a:t>
                </a:r>
              </a:p>
            </p:txBody>
          </p:sp>
          <p:sp>
            <p:nvSpPr>
              <p:cNvPr id="16411" name="Oval 131"/>
              <p:cNvSpPr>
                <a:spLocks noChangeArrowheads="1"/>
              </p:cNvSpPr>
              <p:nvPr/>
            </p:nvSpPr>
            <p:spPr bwMode="auto">
              <a:xfrm>
                <a:off x="806" y="1896"/>
                <a:ext cx="266" cy="265"/>
              </a:xfrm>
              <a:prstGeom prst="ellipse">
                <a:avLst/>
              </a:prstGeom>
              <a:solidFill>
                <a:srgbClr val="EAEAEA"/>
              </a:solidFill>
              <a:ln w="19050">
                <a:solidFill>
                  <a:schemeClr val="tx1"/>
                </a:solidFill>
                <a:round/>
                <a:headEnd/>
                <a:tailEnd/>
              </a:ln>
            </p:spPr>
            <p:txBody>
              <a:bodyPr wrap="none" anchor="ctr"/>
              <a:lstStyle/>
              <a:p>
                <a:pPr algn="ctr"/>
                <a:r>
                  <a:rPr lang="en-US">
                    <a:sym typeface="Symbol" pitchFamily="18" charset="2"/>
                  </a:rPr>
                  <a:t>5</a:t>
                </a:r>
                <a:endParaRPr lang="en-US"/>
              </a:p>
            </p:txBody>
          </p:sp>
          <p:sp>
            <p:nvSpPr>
              <p:cNvPr id="16412" name="Oval 132"/>
              <p:cNvSpPr>
                <a:spLocks noChangeArrowheads="1"/>
              </p:cNvSpPr>
              <p:nvPr/>
            </p:nvSpPr>
            <p:spPr bwMode="auto">
              <a:xfrm>
                <a:off x="1638" y="1896"/>
                <a:ext cx="266" cy="265"/>
              </a:xfrm>
              <a:prstGeom prst="ellipse">
                <a:avLst/>
              </a:prstGeom>
              <a:solidFill>
                <a:srgbClr val="EAEAEA"/>
              </a:solid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6413" name="Line 133"/>
              <p:cNvSpPr>
                <a:spLocks noChangeShapeType="1"/>
              </p:cNvSpPr>
              <p:nvPr/>
            </p:nvSpPr>
            <p:spPr bwMode="auto">
              <a:xfrm flipV="1">
                <a:off x="584" y="1192"/>
                <a:ext cx="261" cy="261"/>
              </a:xfrm>
              <a:prstGeom prst="line">
                <a:avLst/>
              </a:prstGeom>
              <a:noFill/>
              <a:ln w="19050">
                <a:solidFill>
                  <a:schemeClr val="tx1"/>
                </a:solidFill>
                <a:round/>
                <a:headEnd/>
                <a:tailEnd type="triangle" w="med" len="med"/>
              </a:ln>
            </p:spPr>
            <p:txBody>
              <a:bodyPr/>
              <a:lstStyle/>
              <a:p>
                <a:endParaRPr lang="en-US"/>
              </a:p>
            </p:txBody>
          </p:sp>
          <p:sp>
            <p:nvSpPr>
              <p:cNvPr id="16414" name="Line 134"/>
              <p:cNvSpPr>
                <a:spLocks noChangeShapeType="1"/>
              </p:cNvSpPr>
              <p:nvPr/>
            </p:nvSpPr>
            <p:spPr bwMode="auto">
              <a:xfrm>
                <a:off x="585" y="1660"/>
                <a:ext cx="256" cy="270"/>
              </a:xfrm>
              <a:prstGeom prst="line">
                <a:avLst/>
              </a:prstGeom>
              <a:noFill/>
              <a:ln w="19050">
                <a:solidFill>
                  <a:schemeClr val="tx1"/>
                </a:solidFill>
                <a:round/>
                <a:headEnd/>
                <a:tailEnd type="triangle" w="med" len="med"/>
              </a:ln>
            </p:spPr>
            <p:txBody>
              <a:bodyPr/>
              <a:lstStyle/>
              <a:p>
                <a:endParaRPr lang="en-US"/>
              </a:p>
            </p:txBody>
          </p:sp>
          <p:sp>
            <p:nvSpPr>
              <p:cNvPr id="16415" name="Text Box 135"/>
              <p:cNvSpPr txBox="1">
                <a:spLocks noChangeArrowheads="1"/>
              </p:cNvSpPr>
              <p:nvPr/>
            </p:nvSpPr>
            <p:spPr bwMode="auto">
              <a:xfrm>
                <a:off x="497" y="1165"/>
                <a:ext cx="258" cy="212"/>
              </a:xfrm>
              <a:prstGeom prst="rect">
                <a:avLst/>
              </a:prstGeom>
              <a:noFill/>
              <a:ln w="9525">
                <a:noFill/>
                <a:miter lim="800000"/>
                <a:headEnd/>
                <a:tailEnd/>
              </a:ln>
            </p:spPr>
            <p:txBody>
              <a:bodyPr wrap="none">
                <a:spAutoFit/>
              </a:bodyPr>
              <a:lstStyle/>
              <a:p>
                <a:r>
                  <a:rPr lang="en-US" sz="1600"/>
                  <a:t>10</a:t>
                </a:r>
              </a:p>
            </p:txBody>
          </p:sp>
          <p:sp>
            <p:nvSpPr>
              <p:cNvPr id="16416" name="Text Box 136"/>
              <p:cNvSpPr txBox="1">
                <a:spLocks noChangeArrowheads="1"/>
              </p:cNvSpPr>
              <p:nvPr/>
            </p:nvSpPr>
            <p:spPr bwMode="auto">
              <a:xfrm>
                <a:off x="1249" y="828"/>
                <a:ext cx="187" cy="212"/>
              </a:xfrm>
              <a:prstGeom prst="rect">
                <a:avLst/>
              </a:prstGeom>
              <a:noFill/>
              <a:ln w="9525">
                <a:noFill/>
                <a:miter lim="800000"/>
                <a:headEnd/>
                <a:tailEnd/>
              </a:ln>
            </p:spPr>
            <p:txBody>
              <a:bodyPr wrap="none">
                <a:spAutoFit/>
              </a:bodyPr>
              <a:lstStyle/>
              <a:p>
                <a:r>
                  <a:rPr lang="en-US" sz="1600"/>
                  <a:t>1</a:t>
                </a:r>
              </a:p>
            </p:txBody>
          </p:sp>
          <p:sp>
            <p:nvSpPr>
              <p:cNvPr id="16417" name="Text Box 137"/>
              <p:cNvSpPr txBox="1">
                <a:spLocks noChangeArrowheads="1"/>
              </p:cNvSpPr>
              <p:nvPr/>
            </p:nvSpPr>
            <p:spPr bwMode="auto">
              <a:xfrm>
                <a:off x="574" y="1727"/>
                <a:ext cx="187" cy="212"/>
              </a:xfrm>
              <a:prstGeom prst="rect">
                <a:avLst/>
              </a:prstGeom>
              <a:noFill/>
              <a:ln w="9525">
                <a:noFill/>
                <a:miter lim="800000"/>
                <a:headEnd/>
                <a:tailEnd/>
              </a:ln>
            </p:spPr>
            <p:txBody>
              <a:bodyPr wrap="none">
                <a:spAutoFit/>
              </a:bodyPr>
              <a:lstStyle/>
              <a:p>
                <a:r>
                  <a:rPr lang="en-US" sz="1600"/>
                  <a:t>5</a:t>
                </a:r>
              </a:p>
            </p:txBody>
          </p:sp>
          <p:sp>
            <p:nvSpPr>
              <p:cNvPr id="16418" name="Text Box 138"/>
              <p:cNvSpPr txBox="1">
                <a:spLocks noChangeArrowheads="1"/>
              </p:cNvSpPr>
              <p:nvPr/>
            </p:nvSpPr>
            <p:spPr bwMode="auto">
              <a:xfrm>
                <a:off x="1269" y="2007"/>
                <a:ext cx="187" cy="212"/>
              </a:xfrm>
              <a:prstGeom prst="rect">
                <a:avLst/>
              </a:prstGeom>
              <a:noFill/>
              <a:ln w="9525">
                <a:noFill/>
                <a:miter lim="800000"/>
                <a:headEnd/>
                <a:tailEnd/>
              </a:ln>
            </p:spPr>
            <p:txBody>
              <a:bodyPr wrap="none">
                <a:spAutoFit/>
              </a:bodyPr>
              <a:lstStyle/>
              <a:p>
                <a:r>
                  <a:rPr lang="en-US" sz="1600"/>
                  <a:t>2</a:t>
                </a:r>
              </a:p>
            </p:txBody>
          </p:sp>
          <p:sp>
            <p:nvSpPr>
              <p:cNvPr id="16419" name="Text Box 139"/>
              <p:cNvSpPr txBox="1">
                <a:spLocks noChangeArrowheads="1"/>
              </p:cNvSpPr>
              <p:nvPr/>
            </p:nvSpPr>
            <p:spPr bwMode="auto">
              <a:xfrm>
                <a:off x="200" y="1442"/>
                <a:ext cx="188" cy="231"/>
              </a:xfrm>
              <a:prstGeom prst="rect">
                <a:avLst/>
              </a:prstGeom>
              <a:noFill/>
              <a:ln w="9525">
                <a:noFill/>
                <a:miter lim="800000"/>
                <a:headEnd/>
                <a:tailEnd/>
              </a:ln>
            </p:spPr>
            <p:txBody>
              <a:bodyPr wrap="none">
                <a:spAutoFit/>
              </a:bodyPr>
              <a:lstStyle/>
              <a:p>
                <a:r>
                  <a:rPr lang="en-US"/>
                  <a:t>s</a:t>
                </a:r>
              </a:p>
            </p:txBody>
          </p:sp>
          <p:sp>
            <p:nvSpPr>
              <p:cNvPr id="16420" name="Text Box 140"/>
              <p:cNvSpPr txBox="1">
                <a:spLocks noChangeArrowheads="1"/>
              </p:cNvSpPr>
              <p:nvPr/>
            </p:nvSpPr>
            <p:spPr bwMode="auto">
              <a:xfrm>
                <a:off x="861" y="759"/>
                <a:ext cx="156" cy="231"/>
              </a:xfrm>
              <a:prstGeom prst="rect">
                <a:avLst/>
              </a:prstGeom>
              <a:noFill/>
              <a:ln w="9525">
                <a:noFill/>
                <a:miter lim="800000"/>
                <a:headEnd/>
                <a:tailEnd/>
              </a:ln>
            </p:spPr>
            <p:txBody>
              <a:bodyPr wrap="none">
                <a:spAutoFit/>
              </a:bodyPr>
              <a:lstStyle/>
              <a:p>
                <a:r>
                  <a:rPr lang="en-US"/>
                  <a:t>t</a:t>
                </a:r>
              </a:p>
            </p:txBody>
          </p:sp>
          <p:sp>
            <p:nvSpPr>
              <p:cNvPr id="16421" name="Text Box 141"/>
              <p:cNvSpPr txBox="1">
                <a:spLocks noChangeArrowheads="1"/>
              </p:cNvSpPr>
              <p:nvPr/>
            </p:nvSpPr>
            <p:spPr bwMode="auto">
              <a:xfrm>
                <a:off x="1683" y="759"/>
                <a:ext cx="188" cy="231"/>
              </a:xfrm>
              <a:prstGeom prst="rect">
                <a:avLst/>
              </a:prstGeom>
              <a:noFill/>
              <a:ln w="9525">
                <a:noFill/>
                <a:miter lim="800000"/>
                <a:headEnd/>
                <a:tailEnd/>
              </a:ln>
            </p:spPr>
            <p:txBody>
              <a:bodyPr wrap="none">
                <a:spAutoFit/>
              </a:bodyPr>
              <a:lstStyle/>
              <a:p>
                <a:r>
                  <a:rPr lang="en-US"/>
                  <a:t>x</a:t>
                </a:r>
              </a:p>
            </p:txBody>
          </p:sp>
          <p:sp>
            <p:nvSpPr>
              <p:cNvPr id="16422" name="Text Box 142"/>
              <p:cNvSpPr txBox="1">
                <a:spLocks noChangeArrowheads="1"/>
              </p:cNvSpPr>
              <p:nvPr/>
            </p:nvSpPr>
            <p:spPr bwMode="auto">
              <a:xfrm>
                <a:off x="845" y="2121"/>
                <a:ext cx="188" cy="231"/>
              </a:xfrm>
              <a:prstGeom prst="rect">
                <a:avLst/>
              </a:prstGeom>
              <a:noFill/>
              <a:ln w="9525">
                <a:noFill/>
                <a:miter lim="800000"/>
                <a:headEnd/>
                <a:tailEnd/>
              </a:ln>
            </p:spPr>
            <p:txBody>
              <a:bodyPr wrap="none">
                <a:spAutoFit/>
              </a:bodyPr>
              <a:lstStyle/>
              <a:p>
                <a:r>
                  <a:rPr lang="en-US"/>
                  <a:t>y</a:t>
                </a:r>
              </a:p>
            </p:txBody>
          </p:sp>
          <p:sp>
            <p:nvSpPr>
              <p:cNvPr id="16423" name="Text Box 143"/>
              <p:cNvSpPr txBox="1">
                <a:spLocks noChangeArrowheads="1"/>
              </p:cNvSpPr>
              <p:nvPr/>
            </p:nvSpPr>
            <p:spPr bwMode="auto">
              <a:xfrm>
                <a:off x="1699" y="2121"/>
                <a:ext cx="188" cy="231"/>
              </a:xfrm>
              <a:prstGeom prst="rect">
                <a:avLst/>
              </a:prstGeom>
              <a:noFill/>
              <a:ln w="9525">
                <a:noFill/>
                <a:miter lim="800000"/>
                <a:headEnd/>
                <a:tailEnd/>
              </a:ln>
            </p:spPr>
            <p:txBody>
              <a:bodyPr wrap="none">
                <a:spAutoFit/>
              </a:bodyPr>
              <a:lstStyle/>
              <a:p>
                <a:r>
                  <a:rPr lang="en-US"/>
                  <a:t>z</a:t>
                </a:r>
              </a:p>
            </p:txBody>
          </p:sp>
          <p:sp>
            <p:nvSpPr>
              <p:cNvPr id="16424" name="Line 144"/>
              <p:cNvSpPr>
                <a:spLocks noChangeShapeType="1"/>
              </p:cNvSpPr>
              <p:nvPr/>
            </p:nvSpPr>
            <p:spPr bwMode="auto">
              <a:xfrm flipV="1">
                <a:off x="1076" y="2037"/>
                <a:ext cx="572" cy="0"/>
              </a:xfrm>
              <a:prstGeom prst="line">
                <a:avLst/>
              </a:prstGeom>
              <a:noFill/>
              <a:ln w="19050">
                <a:solidFill>
                  <a:schemeClr val="tx1"/>
                </a:solidFill>
                <a:round/>
                <a:headEnd/>
                <a:tailEnd type="triangle" w="med" len="med"/>
              </a:ln>
            </p:spPr>
            <p:txBody>
              <a:bodyPr/>
              <a:lstStyle/>
              <a:p>
                <a:endParaRPr lang="en-US"/>
              </a:p>
            </p:txBody>
          </p:sp>
          <p:sp>
            <p:nvSpPr>
              <p:cNvPr id="16425" name="Line 145"/>
              <p:cNvSpPr>
                <a:spLocks noChangeShapeType="1"/>
              </p:cNvSpPr>
              <p:nvPr/>
            </p:nvSpPr>
            <p:spPr bwMode="auto">
              <a:xfrm flipV="1">
                <a:off x="1007" y="1183"/>
                <a:ext cx="670" cy="725"/>
              </a:xfrm>
              <a:prstGeom prst="line">
                <a:avLst/>
              </a:prstGeom>
              <a:noFill/>
              <a:ln w="19050">
                <a:solidFill>
                  <a:schemeClr val="tx1"/>
                </a:solidFill>
                <a:round/>
                <a:headEnd/>
                <a:tailEnd type="triangle" w="med" len="med"/>
              </a:ln>
            </p:spPr>
            <p:txBody>
              <a:bodyPr/>
              <a:lstStyle/>
              <a:p>
                <a:endParaRPr lang="en-US"/>
              </a:p>
            </p:txBody>
          </p:sp>
          <p:sp>
            <p:nvSpPr>
              <p:cNvPr id="16426" name="Line 146"/>
              <p:cNvSpPr>
                <a:spLocks noChangeShapeType="1"/>
              </p:cNvSpPr>
              <p:nvPr/>
            </p:nvSpPr>
            <p:spPr bwMode="auto">
              <a:xfrm flipH="1" flipV="1">
                <a:off x="629" y="1611"/>
                <a:ext cx="1031" cy="364"/>
              </a:xfrm>
              <a:prstGeom prst="line">
                <a:avLst/>
              </a:prstGeom>
              <a:noFill/>
              <a:ln w="19050">
                <a:solidFill>
                  <a:schemeClr val="tx1"/>
                </a:solidFill>
                <a:round/>
                <a:headEnd/>
                <a:tailEnd type="triangle" w="med" len="med"/>
              </a:ln>
            </p:spPr>
            <p:txBody>
              <a:bodyPr/>
              <a:lstStyle/>
              <a:p>
                <a:endParaRPr lang="en-US"/>
              </a:p>
            </p:txBody>
          </p:sp>
          <p:sp>
            <p:nvSpPr>
              <p:cNvPr id="16427" name="Text Box 147"/>
              <p:cNvSpPr txBox="1">
                <a:spLocks noChangeArrowheads="1"/>
              </p:cNvSpPr>
              <p:nvPr/>
            </p:nvSpPr>
            <p:spPr bwMode="auto">
              <a:xfrm>
                <a:off x="694" y="1375"/>
                <a:ext cx="187" cy="212"/>
              </a:xfrm>
              <a:prstGeom prst="rect">
                <a:avLst/>
              </a:prstGeom>
              <a:noFill/>
              <a:ln w="9525">
                <a:noFill/>
                <a:miter lim="800000"/>
                <a:headEnd/>
                <a:tailEnd/>
              </a:ln>
            </p:spPr>
            <p:txBody>
              <a:bodyPr wrap="none">
                <a:spAutoFit/>
              </a:bodyPr>
              <a:lstStyle/>
              <a:p>
                <a:r>
                  <a:rPr lang="en-US" sz="1600"/>
                  <a:t>2</a:t>
                </a:r>
              </a:p>
            </p:txBody>
          </p:sp>
          <p:sp>
            <p:nvSpPr>
              <p:cNvPr id="16428" name="Text Box 148"/>
              <p:cNvSpPr txBox="1">
                <a:spLocks noChangeArrowheads="1"/>
              </p:cNvSpPr>
              <p:nvPr/>
            </p:nvSpPr>
            <p:spPr bwMode="auto">
              <a:xfrm>
                <a:off x="995" y="1395"/>
                <a:ext cx="187" cy="212"/>
              </a:xfrm>
              <a:prstGeom prst="rect">
                <a:avLst/>
              </a:prstGeom>
              <a:noFill/>
              <a:ln w="9525">
                <a:noFill/>
                <a:miter lim="800000"/>
                <a:headEnd/>
                <a:tailEnd/>
              </a:ln>
            </p:spPr>
            <p:txBody>
              <a:bodyPr wrap="none">
                <a:spAutoFit/>
              </a:bodyPr>
              <a:lstStyle/>
              <a:p>
                <a:r>
                  <a:rPr lang="en-US" sz="1600"/>
                  <a:t>3</a:t>
                </a:r>
              </a:p>
            </p:txBody>
          </p:sp>
          <p:sp>
            <p:nvSpPr>
              <p:cNvPr id="16429" name="Text Box 149"/>
              <p:cNvSpPr txBox="1">
                <a:spLocks noChangeArrowheads="1"/>
              </p:cNvSpPr>
              <p:nvPr/>
            </p:nvSpPr>
            <p:spPr bwMode="auto">
              <a:xfrm>
                <a:off x="1408" y="1159"/>
                <a:ext cx="187" cy="212"/>
              </a:xfrm>
              <a:prstGeom prst="rect">
                <a:avLst/>
              </a:prstGeom>
              <a:noFill/>
              <a:ln w="9525">
                <a:noFill/>
                <a:miter lim="800000"/>
                <a:headEnd/>
                <a:tailEnd/>
              </a:ln>
            </p:spPr>
            <p:txBody>
              <a:bodyPr wrap="none">
                <a:spAutoFit/>
              </a:bodyPr>
              <a:lstStyle/>
              <a:p>
                <a:r>
                  <a:rPr lang="en-US" sz="1600"/>
                  <a:t>9</a:t>
                </a:r>
              </a:p>
            </p:txBody>
          </p:sp>
          <p:sp>
            <p:nvSpPr>
              <p:cNvPr id="16430" name="Text Box 150"/>
              <p:cNvSpPr txBox="1">
                <a:spLocks noChangeArrowheads="1"/>
              </p:cNvSpPr>
              <p:nvPr/>
            </p:nvSpPr>
            <p:spPr bwMode="auto">
              <a:xfrm>
                <a:off x="1308" y="1704"/>
                <a:ext cx="187" cy="212"/>
              </a:xfrm>
              <a:prstGeom prst="rect">
                <a:avLst/>
              </a:prstGeom>
              <a:noFill/>
              <a:ln w="9525">
                <a:noFill/>
                <a:miter lim="800000"/>
                <a:headEnd/>
                <a:tailEnd/>
              </a:ln>
            </p:spPr>
            <p:txBody>
              <a:bodyPr wrap="none">
                <a:spAutoFit/>
              </a:bodyPr>
              <a:lstStyle/>
              <a:p>
                <a:r>
                  <a:rPr lang="en-US" sz="1600"/>
                  <a:t>7</a:t>
                </a:r>
              </a:p>
            </p:txBody>
          </p:sp>
          <p:sp>
            <p:nvSpPr>
              <p:cNvPr id="16431" name="Freeform 151"/>
              <p:cNvSpPr>
                <a:spLocks/>
              </p:cNvSpPr>
              <p:nvPr/>
            </p:nvSpPr>
            <p:spPr bwMode="auto">
              <a:xfrm rot="5400000">
                <a:off x="650" y="153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6432" name="Freeform 152"/>
              <p:cNvSpPr>
                <a:spLocks/>
              </p:cNvSpPr>
              <p:nvPr/>
            </p:nvSpPr>
            <p:spPr bwMode="auto">
              <a:xfrm rot="5400000" flipH="1" flipV="1">
                <a:off x="522" y="153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6433" name="Line 153"/>
              <p:cNvSpPr>
                <a:spLocks noChangeShapeType="1"/>
              </p:cNvSpPr>
              <p:nvPr/>
            </p:nvSpPr>
            <p:spPr bwMode="auto">
              <a:xfrm flipV="1">
                <a:off x="1094" y="1095"/>
                <a:ext cx="572" cy="0"/>
              </a:xfrm>
              <a:prstGeom prst="line">
                <a:avLst/>
              </a:prstGeom>
              <a:noFill/>
              <a:ln w="19050">
                <a:solidFill>
                  <a:schemeClr val="tx1"/>
                </a:solidFill>
                <a:round/>
                <a:headEnd/>
                <a:tailEnd type="triangle" w="med" len="med"/>
              </a:ln>
            </p:spPr>
            <p:txBody>
              <a:bodyPr/>
              <a:lstStyle/>
              <a:p>
                <a:endParaRPr lang="en-US"/>
              </a:p>
            </p:txBody>
          </p:sp>
          <p:sp>
            <p:nvSpPr>
              <p:cNvPr id="16434" name="Text Box 154"/>
              <p:cNvSpPr txBox="1">
                <a:spLocks noChangeArrowheads="1"/>
              </p:cNvSpPr>
              <p:nvPr/>
            </p:nvSpPr>
            <p:spPr bwMode="auto">
              <a:xfrm>
                <a:off x="1528" y="1375"/>
                <a:ext cx="187" cy="212"/>
              </a:xfrm>
              <a:prstGeom prst="rect">
                <a:avLst/>
              </a:prstGeom>
              <a:noFill/>
              <a:ln w="9525">
                <a:noFill/>
                <a:miter lim="800000"/>
                <a:headEnd/>
                <a:tailEnd/>
              </a:ln>
            </p:spPr>
            <p:txBody>
              <a:bodyPr wrap="none">
                <a:spAutoFit/>
              </a:bodyPr>
              <a:lstStyle/>
              <a:p>
                <a:r>
                  <a:rPr lang="en-US" sz="1600"/>
                  <a:t>4</a:t>
                </a:r>
              </a:p>
            </p:txBody>
          </p:sp>
          <p:sp>
            <p:nvSpPr>
              <p:cNvPr id="16435" name="Text Box 155"/>
              <p:cNvSpPr txBox="1">
                <a:spLocks noChangeArrowheads="1"/>
              </p:cNvSpPr>
              <p:nvPr/>
            </p:nvSpPr>
            <p:spPr bwMode="auto">
              <a:xfrm>
                <a:off x="1829" y="1395"/>
                <a:ext cx="187" cy="212"/>
              </a:xfrm>
              <a:prstGeom prst="rect">
                <a:avLst/>
              </a:prstGeom>
              <a:noFill/>
              <a:ln w="9525">
                <a:noFill/>
                <a:miter lim="800000"/>
                <a:headEnd/>
                <a:tailEnd/>
              </a:ln>
            </p:spPr>
            <p:txBody>
              <a:bodyPr wrap="none">
                <a:spAutoFit/>
              </a:bodyPr>
              <a:lstStyle/>
              <a:p>
                <a:r>
                  <a:rPr lang="en-US" sz="1600"/>
                  <a:t>6</a:t>
                </a:r>
              </a:p>
            </p:txBody>
          </p:sp>
          <p:sp>
            <p:nvSpPr>
              <p:cNvPr id="16436" name="Freeform 156"/>
              <p:cNvSpPr>
                <a:spLocks/>
              </p:cNvSpPr>
              <p:nvPr/>
            </p:nvSpPr>
            <p:spPr bwMode="auto">
              <a:xfrm rot="5400000">
                <a:off x="1484" y="153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6437" name="Freeform 157"/>
              <p:cNvSpPr>
                <a:spLocks/>
              </p:cNvSpPr>
              <p:nvPr/>
            </p:nvSpPr>
            <p:spPr bwMode="auto">
              <a:xfrm rot="5400000" flipH="1" flipV="1">
                <a:off x="1356" y="153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type="triangle" w="med" len="med"/>
                <a:tailEnd/>
              </a:ln>
            </p:spPr>
            <p:txBody>
              <a:bodyPr/>
              <a:lstStyle/>
              <a:p>
                <a:endParaRPr lang="en-US"/>
              </a:p>
            </p:txBody>
          </p:sp>
          <p:sp>
            <p:nvSpPr>
              <p:cNvPr id="16438" name="Line 158"/>
              <p:cNvSpPr>
                <a:spLocks noChangeShapeType="1"/>
              </p:cNvSpPr>
              <p:nvPr/>
            </p:nvSpPr>
            <p:spPr bwMode="auto">
              <a:xfrm rot="5400000" flipV="1">
                <a:off x="584" y="1674"/>
                <a:ext cx="282" cy="258"/>
              </a:xfrm>
              <a:prstGeom prst="line">
                <a:avLst/>
              </a:prstGeom>
              <a:noFill/>
              <a:ln w="57150">
                <a:solidFill>
                  <a:srgbClr val="808080"/>
                </a:solidFill>
                <a:round/>
                <a:headEnd/>
                <a:tailEnd type="triangle" w="med" len="med"/>
              </a:ln>
            </p:spPr>
            <p:txBody>
              <a:bodyPr/>
              <a:lstStyle/>
              <a:p>
                <a:endParaRPr lang="en-US"/>
              </a:p>
            </p:txBody>
          </p:sp>
        </p:grpSp>
        <p:grpSp>
          <p:nvGrpSpPr>
            <p:cNvPr id="16404" name="Group 159"/>
            <p:cNvGrpSpPr>
              <a:grpSpLocks/>
            </p:cNvGrpSpPr>
            <p:nvPr/>
          </p:nvGrpSpPr>
          <p:grpSpPr bwMode="auto">
            <a:xfrm>
              <a:off x="3775" y="2751"/>
              <a:ext cx="687" cy="942"/>
              <a:chOff x="3073" y="2781"/>
              <a:chExt cx="687" cy="942"/>
            </a:xfrm>
          </p:grpSpPr>
          <p:sp>
            <p:nvSpPr>
              <p:cNvPr id="16405" name="Freeform 160"/>
              <p:cNvSpPr>
                <a:spLocks/>
              </p:cNvSpPr>
              <p:nvPr/>
            </p:nvSpPr>
            <p:spPr bwMode="auto">
              <a:xfrm rot="5400000">
                <a:off x="2750" y="3217"/>
                <a:ext cx="696" cy="50"/>
              </a:xfrm>
              <a:custGeom>
                <a:avLst/>
                <a:gdLst>
                  <a:gd name="T0" fmla="*/ 26 w 582"/>
                  <a:gd name="T1" fmla="*/ 50 h 50"/>
                  <a:gd name="T2" fmla="*/ 80 w 582"/>
                  <a:gd name="T3" fmla="*/ 37 h 50"/>
                  <a:gd name="T4" fmla="*/ 512 w 582"/>
                  <a:gd name="T5" fmla="*/ 1 h 50"/>
                  <a:gd name="T6" fmla="*/ 995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57150">
                <a:solidFill>
                  <a:srgbClr val="808080"/>
                </a:solidFill>
                <a:round/>
                <a:headEnd type="triangle" w="med" len="med"/>
                <a:tailEnd/>
              </a:ln>
            </p:spPr>
            <p:txBody>
              <a:bodyPr/>
              <a:lstStyle/>
              <a:p>
                <a:endParaRPr lang="en-US"/>
              </a:p>
            </p:txBody>
          </p:sp>
          <p:sp>
            <p:nvSpPr>
              <p:cNvPr id="16406" name="Line 161"/>
              <p:cNvSpPr>
                <a:spLocks noChangeShapeType="1"/>
              </p:cNvSpPr>
              <p:nvPr/>
            </p:nvSpPr>
            <p:spPr bwMode="auto">
              <a:xfrm flipV="1">
                <a:off x="3188" y="3723"/>
                <a:ext cx="572" cy="0"/>
              </a:xfrm>
              <a:prstGeom prst="line">
                <a:avLst/>
              </a:prstGeom>
              <a:noFill/>
              <a:ln w="57150">
                <a:solidFill>
                  <a:srgbClr val="808080"/>
                </a:solidFill>
                <a:round/>
                <a:headEnd/>
                <a:tailEnd type="triangle" w="med" len="med"/>
              </a:ln>
            </p:spPr>
            <p:txBody>
              <a:bodyPr/>
              <a:lstStyle/>
              <a:p>
                <a:endParaRPr lang="en-US"/>
              </a:p>
            </p:txBody>
          </p:sp>
          <p:sp>
            <p:nvSpPr>
              <p:cNvPr id="16407" name="Line 162"/>
              <p:cNvSpPr>
                <a:spLocks noChangeShapeType="1"/>
              </p:cNvSpPr>
              <p:nvPr/>
            </p:nvSpPr>
            <p:spPr bwMode="auto">
              <a:xfrm flipV="1">
                <a:off x="3182" y="2781"/>
                <a:ext cx="572" cy="0"/>
              </a:xfrm>
              <a:prstGeom prst="line">
                <a:avLst/>
              </a:prstGeom>
              <a:noFill/>
              <a:ln w="57150">
                <a:solidFill>
                  <a:srgbClr val="808080"/>
                </a:solidFill>
                <a:round/>
                <a:headEnd/>
                <a:tailEnd type="triangle" w="med" len="med"/>
              </a:ln>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3" presetClass="exit" presetSubtype="10" fill="hold" grpId="0" nodeType="withEffect">
                                  <p:stCondLst>
                                    <p:cond delay="0"/>
                                  </p:stCondLst>
                                  <p:childTnLst>
                                    <p:animEffect transition="out" filter="blinds(horizontal)">
                                      <p:cBhvr>
                                        <p:cTn id="8" dur="500"/>
                                        <p:tgtEl>
                                          <p:spTgt spid="805923"/>
                                        </p:tgtEl>
                                      </p:cBhvr>
                                    </p:animEffect>
                                    <p:set>
                                      <p:cBhvr>
                                        <p:cTn id="9" dur="1" fill="hold">
                                          <p:stCondLst>
                                            <p:cond delay="499"/>
                                          </p:stCondLst>
                                        </p:cTn>
                                        <p:tgtEl>
                                          <p:spTgt spid="805923"/>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8059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0593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par>
                                <p:cTn id="30" presetID="3" presetClass="exit" presetSubtype="10" fill="hold" grpId="1" nodeType="withEffect">
                                  <p:stCondLst>
                                    <p:cond delay="0"/>
                                  </p:stCondLst>
                                  <p:childTnLst>
                                    <p:animEffect transition="out" filter="blinds(horizontal)">
                                      <p:cBhvr>
                                        <p:cTn id="31" dur="500"/>
                                        <p:tgtEl>
                                          <p:spTgt spid="805934"/>
                                        </p:tgtEl>
                                      </p:cBhvr>
                                    </p:animEffect>
                                    <p:set>
                                      <p:cBhvr>
                                        <p:cTn id="32" dur="1" fill="hold">
                                          <p:stCondLst>
                                            <p:cond delay="499"/>
                                          </p:stCondLst>
                                        </p:cTn>
                                        <p:tgtEl>
                                          <p:spTgt spid="805934"/>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8059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600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3" presetClass="exit" presetSubtype="10" fill="hold" grpId="1" nodeType="withEffect">
                                  <p:stCondLst>
                                    <p:cond delay="0"/>
                                  </p:stCondLst>
                                  <p:childTnLst>
                                    <p:animEffect transition="out" filter="blinds(horizontal)">
                                      <p:cBhvr>
                                        <p:cTn id="46" dur="500"/>
                                        <p:tgtEl>
                                          <p:spTgt spid="806009"/>
                                        </p:tgtEl>
                                      </p:cBhvr>
                                    </p:animEffect>
                                    <p:set>
                                      <p:cBhvr>
                                        <p:cTn id="47" dur="1" fill="hold">
                                          <p:stCondLst>
                                            <p:cond delay="499"/>
                                          </p:stCondLst>
                                        </p:cTn>
                                        <p:tgtEl>
                                          <p:spTgt spid="806009"/>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80601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923" grpId="0" animBg="1"/>
      <p:bldP spid="805927" grpId="0" animBg="1"/>
      <p:bldP spid="805934" grpId="0" animBg="1"/>
      <p:bldP spid="805934" grpId="1" animBg="1"/>
      <p:bldP spid="805970" grpId="0" animBg="1"/>
      <p:bldP spid="806009" grpId="0" animBg="1"/>
      <p:bldP spid="806009" grpId="1" animBg="1"/>
      <p:bldP spid="8060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1"/>
          </p:nvPr>
        </p:nvSpPr>
        <p:spPr>
          <a:xfrm>
            <a:off x="457200" y="6397625"/>
            <a:ext cx="2133600" cy="323850"/>
          </a:xfrm>
          <a:solidFill>
            <a:schemeClr val="bg1"/>
          </a:solidFill>
        </p:spPr>
        <p:txBody>
          <a:bodyPr/>
          <a:lstStyle/>
          <a:p>
            <a:pPr algn="l"/>
            <a:fld id="{0912EB92-1F0F-4BA0-AAA5-6C4D6686DFFE}" type="slidenum">
              <a:rPr lang="en-US" smtClean="0"/>
              <a:pPr algn="l"/>
              <a:t>14</a:t>
            </a:fld>
            <a:endParaRPr lang="en-US" smtClean="0"/>
          </a:p>
        </p:txBody>
      </p:sp>
      <p:sp>
        <p:nvSpPr>
          <p:cNvPr id="17411" name="Rectangle 58"/>
          <p:cNvSpPr>
            <a:spLocks noGrp="1" noChangeArrowheads="1"/>
          </p:cNvSpPr>
          <p:nvPr>
            <p:ph type="title"/>
          </p:nvPr>
        </p:nvSpPr>
        <p:spPr>
          <a:solidFill>
            <a:schemeClr val="bg1"/>
          </a:solidFill>
        </p:spPr>
        <p:txBody>
          <a:bodyPr/>
          <a:lstStyle/>
          <a:p>
            <a:r>
              <a:rPr lang="en-US" smtClean="0"/>
              <a:t>Dijkstra's Shortest Path Algorithm</a:t>
            </a:r>
          </a:p>
        </p:txBody>
      </p:sp>
      <p:sp>
        <p:nvSpPr>
          <p:cNvPr id="17412" name="Rectangle 59"/>
          <p:cNvSpPr>
            <a:spLocks noGrp="1" noChangeArrowheads="1"/>
          </p:cNvSpPr>
          <p:nvPr>
            <p:ph type="body" idx="1"/>
          </p:nvPr>
        </p:nvSpPr>
        <p:spPr>
          <a:solidFill>
            <a:schemeClr val="bg1"/>
          </a:solidFill>
        </p:spPr>
        <p:txBody>
          <a:bodyPr/>
          <a:lstStyle/>
          <a:p>
            <a:r>
              <a:rPr lang="en-US" smtClean="0"/>
              <a:t>Find shortest path from s to t.</a:t>
            </a:r>
          </a:p>
        </p:txBody>
      </p:sp>
      <p:sp>
        <p:nvSpPr>
          <p:cNvPr id="17413" name="Oval 3"/>
          <p:cNvSpPr>
            <a:spLocks noChangeArrowheads="1"/>
          </p:cNvSpPr>
          <p:nvPr/>
        </p:nvSpPr>
        <p:spPr bwMode="auto">
          <a:xfrm>
            <a:off x="300038" y="3400425"/>
            <a:ext cx="301625" cy="301625"/>
          </a:xfrm>
          <a:prstGeom prst="ellipse">
            <a:avLst/>
          </a:prstGeom>
          <a:solidFill>
            <a:schemeClr val="bg1"/>
          </a:solidFill>
          <a:ln w="15875">
            <a:solidFill>
              <a:schemeClr val="tx1"/>
            </a:solidFill>
            <a:round/>
            <a:headEnd/>
            <a:tailEnd/>
          </a:ln>
        </p:spPr>
        <p:txBody>
          <a:bodyPr wrap="none" lIns="92075" tIns="46038" rIns="92075" bIns="46038" anchor="ctr"/>
          <a:lstStyle/>
          <a:p>
            <a:pPr algn="ctr"/>
            <a:r>
              <a:rPr lang="en-US" sz="1600"/>
              <a:t>s</a:t>
            </a:r>
          </a:p>
        </p:txBody>
      </p:sp>
      <p:sp>
        <p:nvSpPr>
          <p:cNvPr id="17414" name="Oval 4"/>
          <p:cNvSpPr>
            <a:spLocks noChangeArrowheads="1"/>
          </p:cNvSpPr>
          <p:nvPr/>
        </p:nvSpPr>
        <p:spPr bwMode="auto">
          <a:xfrm>
            <a:off x="7967663" y="2906713"/>
            <a:ext cx="301625" cy="301625"/>
          </a:xfrm>
          <a:prstGeom prst="ellipse">
            <a:avLst/>
          </a:prstGeom>
          <a:solidFill>
            <a:schemeClr val="bg1"/>
          </a:solidFill>
          <a:ln w="15875">
            <a:solidFill>
              <a:schemeClr val="tx1"/>
            </a:solidFill>
            <a:round/>
            <a:headEnd/>
            <a:tailEnd/>
          </a:ln>
        </p:spPr>
        <p:txBody>
          <a:bodyPr wrap="none" lIns="92075" tIns="46038" rIns="92075" bIns="46038" anchor="ctr"/>
          <a:lstStyle/>
          <a:p>
            <a:pPr algn="ctr"/>
            <a:r>
              <a:rPr lang="en-US" sz="1600"/>
              <a:t>3</a:t>
            </a:r>
          </a:p>
        </p:txBody>
      </p:sp>
      <p:sp>
        <p:nvSpPr>
          <p:cNvPr id="17415" name="Oval 5"/>
          <p:cNvSpPr>
            <a:spLocks noChangeArrowheads="1"/>
          </p:cNvSpPr>
          <p:nvPr/>
        </p:nvSpPr>
        <p:spPr bwMode="auto">
          <a:xfrm>
            <a:off x="8278813" y="5907088"/>
            <a:ext cx="301625" cy="301625"/>
          </a:xfrm>
          <a:prstGeom prst="ellipse">
            <a:avLst/>
          </a:prstGeom>
          <a:solidFill>
            <a:schemeClr val="bg1"/>
          </a:solidFill>
          <a:ln w="15875">
            <a:solidFill>
              <a:schemeClr val="tx1"/>
            </a:solidFill>
            <a:round/>
            <a:headEnd/>
            <a:tailEnd/>
          </a:ln>
        </p:spPr>
        <p:txBody>
          <a:bodyPr wrap="none" lIns="92075" tIns="46038" rIns="92075" bIns="46038" anchor="ctr"/>
          <a:lstStyle/>
          <a:p>
            <a:pPr algn="ctr"/>
            <a:r>
              <a:rPr lang="en-US" sz="1600"/>
              <a:t>t</a:t>
            </a:r>
          </a:p>
        </p:txBody>
      </p:sp>
      <p:sp>
        <p:nvSpPr>
          <p:cNvPr id="17416" name="Oval 6"/>
          <p:cNvSpPr>
            <a:spLocks noChangeArrowheads="1"/>
          </p:cNvSpPr>
          <p:nvPr/>
        </p:nvSpPr>
        <p:spPr bwMode="auto">
          <a:xfrm>
            <a:off x="2076450" y="2906713"/>
            <a:ext cx="301625" cy="301625"/>
          </a:xfrm>
          <a:prstGeom prst="ellipse">
            <a:avLst/>
          </a:prstGeom>
          <a:solidFill>
            <a:schemeClr val="bg1"/>
          </a:solidFill>
          <a:ln w="15875">
            <a:solidFill>
              <a:schemeClr val="tx1"/>
            </a:solidFill>
            <a:round/>
            <a:headEnd/>
            <a:tailEnd/>
          </a:ln>
        </p:spPr>
        <p:txBody>
          <a:bodyPr wrap="none" lIns="92075" tIns="46038" rIns="92075" bIns="46038" anchor="ctr"/>
          <a:lstStyle/>
          <a:p>
            <a:pPr algn="ctr"/>
            <a:r>
              <a:rPr lang="en-US" sz="1600"/>
              <a:t>2</a:t>
            </a:r>
          </a:p>
        </p:txBody>
      </p:sp>
      <p:sp>
        <p:nvSpPr>
          <p:cNvPr id="17417" name="Oval 7"/>
          <p:cNvSpPr>
            <a:spLocks noChangeArrowheads="1"/>
          </p:cNvSpPr>
          <p:nvPr/>
        </p:nvSpPr>
        <p:spPr bwMode="auto">
          <a:xfrm>
            <a:off x="2882900" y="4076700"/>
            <a:ext cx="301625" cy="301625"/>
          </a:xfrm>
          <a:prstGeom prst="ellipse">
            <a:avLst/>
          </a:prstGeom>
          <a:solidFill>
            <a:schemeClr val="bg1"/>
          </a:solidFill>
          <a:ln w="15875">
            <a:solidFill>
              <a:schemeClr val="tx1"/>
            </a:solidFill>
            <a:round/>
            <a:headEnd/>
            <a:tailEnd/>
          </a:ln>
        </p:spPr>
        <p:txBody>
          <a:bodyPr wrap="none" lIns="92075" tIns="46038" rIns="92075" bIns="46038" anchor="ctr"/>
          <a:lstStyle/>
          <a:p>
            <a:pPr algn="ctr"/>
            <a:r>
              <a:rPr lang="en-US" sz="1600"/>
              <a:t>6</a:t>
            </a:r>
          </a:p>
        </p:txBody>
      </p:sp>
      <p:sp>
        <p:nvSpPr>
          <p:cNvPr id="17418" name="Oval 8"/>
          <p:cNvSpPr>
            <a:spLocks noChangeArrowheads="1"/>
          </p:cNvSpPr>
          <p:nvPr/>
        </p:nvSpPr>
        <p:spPr bwMode="auto">
          <a:xfrm>
            <a:off x="2138363" y="6019800"/>
            <a:ext cx="301625" cy="301625"/>
          </a:xfrm>
          <a:prstGeom prst="ellipse">
            <a:avLst/>
          </a:prstGeom>
          <a:solidFill>
            <a:schemeClr val="bg1"/>
          </a:solidFill>
          <a:ln w="15875">
            <a:solidFill>
              <a:schemeClr val="tx1"/>
            </a:solidFill>
            <a:round/>
            <a:headEnd/>
            <a:tailEnd/>
          </a:ln>
        </p:spPr>
        <p:txBody>
          <a:bodyPr wrap="none" lIns="92075" tIns="46038" rIns="92075" bIns="46038" anchor="ctr"/>
          <a:lstStyle/>
          <a:p>
            <a:pPr algn="ctr"/>
            <a:r>
              <a:rPr lang="en-US" sz="1600"/>
              <a:t>7</a:t>
            </a:r>
          </a:p>
        </p:txBody>
      </p:sp>
      <p:sp>
        <p:nvSpPr>
          <p:cNvPr id="17419" name="Oval 9"/>
          <p:cNvSpPr>
            <a:spLocks noChangeArrowheads="1"/>
          </p:cNvSpPr>
          <p:nvPr/>
        </p:nvSpPr>
        <p:spPr bwMode="auto">
          <a:xfrm>
            <a:off x="7024688" y="4425950"/>
            <a:ext cx="301625" cy="301625"/>
          </a:xfrm>
          <a:prstGeom prst="ellipse">
            <a:avLst/>
          </a:prstGeom>
          <a:solidFill>
            <a:schemeClr val="bg1"/>
          </a:solidFill>
          <a:ln w="15875">
            <a:solidFill>
              <a:schemeClr val="tx1"/>
            </a:solidFill>
            <a:round/>
            <a:headEnd/>
            <a:tailEnd/>
          </a:ln>
        </p:spPr>
        <p:txBody>
          <a:bodyPr wrap="none" lIns="92075" tIns="46038" rIns="92075" bIns="46038" anchor="ctr"/>
          <a:lstStyle/>
          <a:p>
            <a:pPr algn="ctr"/>
            <a:r>
              <a:rPr lang="en-US" sz="1600"/>
              <a:t>4</a:t>
            </a:r>
          </a:p>
        </p:txBody>
      </p:sp>
      <p:sp>
        <p:nvSpPr>
          <p:cNvPr id="17420" name="Oval 10"/>
          <p:cNvSpPr>
            <a:spLocks noChangeArrowheads="1"/>
          </p:cNvSpPr>
          <p:nvPr/>
        </p:nvSpPr>
        <p:spPr bwMode="auto">
          <a:xfrm>
            <a:off x="4289425" y="4768850"/>
            <a:ext cx="301625" cy="301625"/>
          </a:xfrm>
          <a:prstGeom prst="ellipse">
            <a:avLst/>
          </a:prstGeom>
          <a:solidFill>
            <a:schemeClr val="bg1"/>
          </a:solidFill>
          <a:ln w="15875">
            <a:solidFill>
              <a:schemeClr val="tx1"/>
            </a:solidFill>
            <a:round/>
            <a:headEnd/>
            <a:tailEnd/>
          </a:ln>
        </p:spPr>
        <p:txBody>
          <a:bodyPr wrap="none" lIns="92075" tIns="46038" rIns="92075" bIns="46038" anchor="ctr"/>
          <a:lstStyle/>
          <a:p>
            <a:pPr algn="ctr"/>
            <a:r>
              <a:rPr lang="en-US" sz="1600"/>
              <a:t>5</a:t>
            </a:r>
          </a:p>
        </p:txBody>
      </p:sp>
      <p:cxnSp>
        <p:nvCxnSpPr>
          <p:cNvPr id="17421" name="AutoShape 11"/>
          <p:cNvCxnSpPr>
            <a:cxnSpLocks noChangeShapeType="1"/>
            <a:stCxn id="17413" idx="7"/>
            <a:endCxn id="17416" idx="2"/>
          </p:cNvCxnSpPr>
          <p:nvPr/>
        </p:nvCxnSpPr>
        <p:spPr bwMode="auto">
          <a:xfrm flipV="1">
            <a:off x="557213" y="3057525"/>
            <a:ext cx="1511300" cy="379413"/>
          </a:xfrm>
          <a:prstGeom prst="straightConnector1">
            <a:avLst/>
          </a:prstGeom>
          <a:noFill/>
          <a:ln w="15875">
            <a:solidFill>
              <a:schemeClr val="tx1"/>
            </a:solidFill>
            <a:round/>
            <a:headEnd/>
            <a:tailEnd type="triangle" w="med" len="med"/>
          </a:ln>
        </p:spPr>
      </p:cxnSp>
      <p:cxnSp>
        <p:nvCxnSpPr>
          <p:cNvPr id="17422" name="AutoShape 12"/>
          <p:cNvCxnSpPr>
            <a:cxnSpLocks noChangeShapeType="1"/>
            <a:stCxn id="17413" idx="6"/>
            <a:endCxn id="17417" idx="1"/>
          </p:cNvCxnSpPr>
          <p:nvPr/>
        </p:nvCxnSpPr>
        <p:spPr bwMode="auto">
          <a:xfrm>
            <a:off x="609600" y="3551238"/>
            <a:ext cx="2317750" cy="561975"/>
          </a:xfrm>
          <a:prstGeom prst="straightConnector1">
            <a:avLst/>
          </a:prstGeom>
          <a:noFill/>
          <a:ln w="15875">
            <a:solidFill>
              <a:schemeClr val="tx1"/>
            </a:solidFill>
            <a:round/>
            <a:headEnd/>
            <a:tailEnd type="triangle" w="med" len="med"/>
          </a:ln>
        </p:spPr>
      </p:cxnSp>
      <p:cxnSp>
        <p:nvCxnSpPr>
          <p:cNvPr id="17423" name="AutoShape 13"/>
          <p:cNvCxnSpPr>
            <a:cxnSpLocks noChangeShapeType="1"/>
            <a:stCxn id="17413" idx="5"/>
            <a:endCxn id="17418" idx="0"/>
          </p:cNvCxnSpPr>
          <p:nvPr/>
        </p:nvCxnSpPr>
        <p:spPr bwMode="auto">
          <a:xfrm>
            <a:off x="557213" y="3665538"/>
            <a:ext cx="1731962" cy="2346325"/>
          </a:xfrm>
          <a:prstGeom prst="straightConnector1">
            <a:avLst/>
          </a:prstGeom>
          <a:noFill/>
          <a:ln w="15875">
            <a:solidFill>
              <a:schemeClr val="tx1"/>
            </a:solidFill>
            <a:round/>
            <a:headEnd/>
            <a:tailEnd type="triangle" w="med" len="med"/>
          </a:ln>
        </p:spPr>
      </p:cxnSp>
      <p:cxnSp>
        <p:nvCxnSpPr>
          <p:cNvPr id="17424" name="AutoShape 14"/>
          <p:cNvCxnSpPr>
            <a:cxnSpLocks noChangeShapeType="1"/>
            <a:stCxn id="17417" idx="7"/>
            <a:endCxn id="17414"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p:spPr>
      </p:cxnSp>
      <p:cxnSp>
        <p:nvCxnSpPr>
          <p:cNvPr id="17425" name="AutoShape 15"/>
          <p:cNvCxnSpPr>
            <a:cxnSpLocks noChangeShapeType="1"/>
            <a:stCxn id="17419" idx="7"/>
            <a:endCxn id="17414"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17426" name="AutoShape 16"/>
          <p:cNvCxnSpPr>
            <a:cxnSpLocks noChangeShapeType="1"/>
            <a:stCxn id="17417" idx="5"/>
            <a:endCxn id="17420"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17427" name="AutoShape 17"/>
          <p:cNvCxnSpPr>
            <a:cxnSpLocks noChangeShapeType="1"/>
            <a:stCxn id="17420" idx="5"/>
            <a:endCxn id="17415" idx="2"/>
          </p:cNvCxnSpPr>
          <p:nvPr/>
        </p:nvCxnSpPr>
        <p:spPr bwMode="auto">
          <a:xfrm>
            <a:off x="4546600" y="5033963"/>
            <a:ext cx="3724275" cy="1023937"/>
          </a:xfrm>
          <a:prstGeom prst="straightConnector1">
            <a:avLst/>
          </a:prstGeom>
          <a:noFill/>
          <a:ln w="15875">
            <a:solidFill>
              <a:schemeClr val="tx1"/>
            </a:solidFill>
            <a:round/>
            <a:headEnd/>
            <a:tailEnd type="triangle" w="med" len="med"/>
          </a:ln>
        </p:spPr>
      </p:cxnSp>
      <p:cxnSp>
        <p:nvCxnSpPr>
          <p:cNvPr id="17428" name="AutoShape 18"/>
          <p:cNvCxnSpPr>
            <a:cxnSpLocks noChangeShapeType="1"/>
            <a:stCxn id="17420" idx="6"/>
            <a:endCxn id="17419"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p:spPr>
      </p:cxnSp>
      <p:cxnSp>
        <p:nvCxnSpPr>
          <p:cNvPr id="17429" name="AutoShape 19"/>
          <p:cNvCxnSpPr>
            <a:cxnSpLocks noChangeShapeType="1"/>
            <a:stCxn id="17419" idx="4"/>
            <a:endCxn id="17415"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17430" name="AutoShape 20"/>
          <p:cNvCxnSpPr>
            <a:cxnSpLocks noChangeShapeType="1"/>
            <a:stCxn id="17414" idx="3"/>
            <a:endCxn id="17420"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p:spPr>
      </p:cxnSp>
      <p:cxnSp>
        <p:nvCxnSpPr>
          <p:cNvPr id="17431" name="AutoShape 21"/>
          <p:cNvCxnSpPr>
            <a:cxnSpLocks noChangeShapeType="1"/>
            <a:stCxn id="17417" idx="4"/>
            <a:endCxn id="17418"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17432" name="AutoShape 22"/>
          <p:cNvCxnSpPr>
            <a:cxnSpLocks noChangeShapeType="1"/>
            <a:stCxn id="17418" idx="6"/>
            <a:endCxn id="17420"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17433" name="AutoShape 23"/>
          <p:cNvCxnSpPr>
            <a:cxnSpLocks noChangeShapeType="1"/>
            <a:stCxn id="17416" idx="6"/>
            <a:endCxn id="17414" idx="1"/>
          </p:cNvCxnSpPr>
          <p:nvPr/>
        </p:nvCxnSpPr>
        <p:spPr bwMode="auto">
          <a:xfrm flipV="1">
            <a:off x="2386013" y="2943225"/>
            <a:ext cx="5626100" cy="114300"/>
          </a:xfrm>
          <a:prstGeom prst="straightConnector1">
            <a:avLst/>
          </a:prstGeom>
          <a:noFill/>
          <a:ln w="15875">
            <a:solidFill>
              <a:schemeClr val="tx1"/>
            </a:solidFill>
            <a:round/>
            <a:headEnd/>
            <a:tailEnd type="triangle" w="med" len="med"/>
          </a:ln>
        </p:spPr>
      </p:cxnSp>
      <p:cxnSp>
        <p:nvCxnSpPr>
          <p:cNvPr id="17434" name="AutoShape 24"/>
          <p:cNvCxnSpPr>
            <a:cxnSpLocks noChangeShapeType="1"/>
            <a:stCxn id="17418" idx="6"/>
            <a:endCxn id="17415"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17435" name="AutoShape 25"/>
          <p:cNvCxnSpPr>
            <a:cxnSpLocks noChangeShapeType="1"/>
            <a:stCxn id="17414" idx="5"/>
            <a:endCxn id="17415" idx="0"/>
          </p:cNvCxnSpPr>
          <p:nvPr/>
        </p:nvCxnSpPr>
        <p:spPr bwMode="auto">
          <a:xfrm>
            <a:off x="8224838" y="3171825"/>
            <a:ext cx="204787" cy="2727325"/>
          </a:xfrm>
          <a:prstGeom prst="straightConnector1">
            <a:avLst/>
          </a:prstGeom>
          <a:noFill/>
          <a:ln w="15875">
            <a:solidFill>
              <a:schemeClr val="tx1"/>
            </a:solidFill>
            <a:round/>
            <a:headEnd/>
            <a:tailEnd type="triangle" w="med" len="med"/>
          </a:ln>
        </p:spPr>
      </p:cxnSp>
      <p:sp>
        <p:nvSpPr>
          <p:cNvPr id="17436" name="Text Box 26"/>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17437"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17438"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17439"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17440"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17441"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17442"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17443"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17444"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17445"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17446"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17447"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17448"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17449"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17450"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1"/>
          </p:nvPr>
        </p:nvSpPr>
        <p:spPr>
          <a:xfrm>
            <a:off x="457200" y="6397625"/>
            <a:ext cx="2133600" cy="323850"/>
          </a:xfrm>
          <a:noFill/>
        </p:spPr>
        <p:txBody>
          <a:bodyPr/>
          <a:lstStyle/>
          <a:p>
            <a:pPr algn="l"/>
            <a:fld id="{06D16E12-A8C3-45FD-8B63-91AE14632EE6}" type="slidenum">
              <a:rPr lang="en-US" smtClean="0"/>
              <a:pPr algn="l"/>
              <a:t>15</a:t>
            </a:fld>
            <a:endParaRPr lang="en-US" smtClean="0"/>
          </a:p>
        </p:txBody>
      </p:sp>
      <p:sp>
        <p:nvSpPr>
          <p:cNvPr id="18435" name="Rectangle 2"/>
          <p:cNvSpPr>
            <a:spLocks noGrp="1" noChangeArrowheads="1"/>
          </p:cNvSpPr>
          <p:nvPr>
            <p:ph type="title"/>
          </p:nvPr>
        </p:nvSpPr>
        <p:spPr/>
        <p:txBody>
          <a:bodyPr/>
          <a:lstStyle/>
          <a:p>
            <a:r>
              <a:rPr lang="en-US" smtClean="0"/>
              <a:t>Dijkstra's Shortest Path Algorithm</a:t>
            </a:r>
          </a:p>
        </p:txBody>
      </p:sp>
      <p:sp>
        <p:nvSpPr>
          <p:cNvPr id="18436" name="Oval 3"/>
          <p:cNvSpPr>
            <a:spLocks noChangeArrowheads="1"/>
          </p:cNvSpPr>
          <p:nvPr/>
        </p:nvSpPr>
        <p:spPr bwMode="auto">
          <a:xfrm>
            <a:off x="300038" y="3400425"/>
            <a:ext cx="301625" cy="301625"/>
          </a:xfrm>
          <a:prstGeom prst="ellipse">
            <a:avLst/>
          </a:prstGeom>
          <a:solidFill>
            <a:schemeClr val="bg1"/>
          </a:solidFill>
          <a:ln w="15875">
            <a:solidFill>
              <a:schemeClr val="tx1"/>
            </a:solidFill>
            <a:round/>
            <a:headEnd/>
            <a:tailEnd/>
          </a:ln>
        </p:spPr>
        <p:txBody>
          <a:bodyPr wrap="none" lIns="92075" tIns="46038" rIns="92075" bIns="46038" anchor="ctr"/>
          <a:lstStyle/>
          <a:p>
            <a:pPr algn="ctr"/>
            <a:r>
              <a:rPr lang="en-US" sz="1600"/>
              <a:t>s</a:t>
            </a:r>
          </a:p>
        </p:txBody>
      </p:sp>
      <p:sp>
        <p:nvSpPr>
          <p:cNvPr id="18437" name="Oval 4"/>
          <p:cNvSpPr>
            <a:spLocks noChangeArrowheads="1"/>
          </p:cNvSpPr>
          <p:nvPr/>
        </p:nvSpPr>
        <p:spPr bwMode="auto">
          <a:xfrm>
            <a:off x="7967663" y="2906713"/>
            <a:ext cx="301625" cy="301625"/>
          </a:xfrm>
          <a:prstGeom prst="ellipse">
            <a:avLst/>
          </a:prstGeom>
          <a:solidFill>
            <a:schemeClr val="bg1"/>
          </a:solidFill>
          <a:ln w="15875">
            <a:solidFill>
              <a:schemeClr val="tx1"/>
            </a:solidFill>
            <a:round/>
            <a:headEnd/>
            <a:tailEnd/>
          </a:ln>
        </p:spPr>
        <p:txBody>
          <a:bodyPr wrap="none" lIns="92075" tIns="46038" rIns="92075" bIns="46038" anchor="ctr"/>
          <a:lstStyle/>
          <a:p>
            <a:pPr algn="ctr"/>
            <a:r>
              <a:rPr lang="en-US" sz="1600"/>
              <a:t>3</a:t>
            </a:r>
          </a:p>
        </p:txBody>
      </p:sp>
      <p:sp>
        <p:nvSpPr>
          <p:cNvPr id="18438" name="Oval 5"/>
          <p:cNvSpPr>
            <a:spLocks noChangeArrowheads="1"/>
          </p:cNvSpPr>
          <p:nvPr/>
        </p:nvSpPr>
        <p:spPr bwMode="auto">
          <a:xfrm>
            <a:off x="8278813" y="5907088"/>
            <a:ext cx="301625" cy="301625"/>
          </a:xfrm>
          <a:prstGeom prst="ellipse">
            <a:avLst/>
          </a:prstGeom>
          <a:solidFill>
            <a:schemeClr val="bg1"/>
          </a:solidFill>
          <a:ln w="15875">
            <a:solidFill>
              <a:schemeClr val="tx1"/>
            </a:solidFill>
            <a:round/>
            <a:headEnd/>
            <a:tailEnd/>
          </a:ln>
        </p:spPr>
        <p:txBody>
          <a:bodyPr wrap="none" lIns="92075" tIns="46038" rIns="92075" bIns="46038" anchor="ctr"/>
          <a:lstStyle/>
          <a:p>
            <a:pPr algn="ctr"/>
            <a:r>
              <a:rPr lang="en-US" sz="1600"/>
              <a:t>t</a:t>
            </a:r>
          </a:p>
        </p:txBody>
      </p:sp>
      <p:sp>
        <p:nvSpPr>
          <p:cNvPr id="18439" name="Oval 6"/>
          <p:cNvSpPr>
            <a:spLocks noChangeArrowheads="1"/>
          </p:cNvSpPr>
          <p:nvPr/>
        </p:nvSpPr>
        <p:spPr bwMode="auto">
          <a:xfrm>
            <a:off x="2076450" y="2906713"/>
            <a:ext cx="301625" cy="301625"/>
          </a:xfrm>
          <a:prstGeom prst="ellipse">
            <a:avLst/>
          </a:prstGeom>
          <a:solidFill>
            <a:schemeClr val="bg1"/>
          </a:solidFill>
          <a:ln w="15875">
            <a:solidFill>
              <a:schemeClr val="tx1"/>
            </a:solidFill>
            <a:round/>
            <a:headEnd/>
            <a:tailEnd/>
          </a:ln>
        </p:spPr>
        <p:txBody>
          <a:bodyPr wrap="none" lIns="92075" tIns="46038" rIns="92075" bIns="46038" anchor="ctr"/>
          <a:lstStyle/>
          <a:p>
            <a:pPr algn="ctr"/>
            <a:r>
              <a:rPr lang="en-US" sz="1600"/>
              <a:t>2</a:t>
            </a:r>
          </a:p>
        </p:txBody>
      </p:sp>
      <p:sp>
        <p:nvSpPr>
          <p:cNvPr id="18440" name="Oval 7"/>
          <p:cNvSpPr>
            <a:spLocks noChangeArrowheads="1"/>
          </p:cNvSpPr>
          <p:nvPr/>
        </p:nvSpPr>
        <p:spPr bwMode="auto">
          <a:xfrm>
            <a:off x="2882900" y="4076700"/>
            <a:ext cx="301625" cy="301625"/>
          </a:xfrm>
          <a:prstGeom prst="ellipse">
            <a:avLst/>
          </a:prstGeom>
          <a:solidFill>
            <a:schemeClr val="bg1"/>
          </a:solidFill>
          <a:ln w="15875">
            <a:solidFill>
              <a:schemeClr val="tx1"/>
            </a:solidFill>
            <a:round/>
            <a:headEnd/>
            <a:tailEnd/>
          </a:ln>
        </p:spPr>
        <p:txBody>
          <a:bodyPr wrap="none" lIns="92075" tIns="46038" rIns="92075" bIns="46038" anchor="ctr"/>
          <a:lstStyle/>
          <a:p>
            <a:pPr algn="ctr"/>
            <a:r>
              <a:rPr lang="en-US" sz="1600"/>
              <a:t>6</a:t>
            </a:r>
          </a:p>
        </p:txBody>
      </p:sp>
      <p:sp>
        <p:nvSpPr>
          <p:cNvPr id="18441" name="Oval 8"/>
          <p:cNvSpPr>
            <a:spLocks noChangeArrowheads="1"/>
          </p:cNvSpPr>
          <p:nvPr/>
        </p:nvSpPr>
        <p:spPr bwMode="auto">
          <a:xfrm>
            <a:off x="2138363" y="6019800"/>
            <a:ext cx="301625" cy="301625"/>
          </a:xfrm>
          <a:prstGeom prst="ellipse">
            <a:avLst/>
          </a:prstGeom>
          <a:solidFill>
            <a:schemeClr val="bg1"/>
          </a:solidFill>
          <a:ln w="15875">
            <a:solidFill>
              <a:schemeClr val="tx1"/>
            </a:solidFill>
            <a:round/>
            <a:headEnd/>
            <a:tailEnd/>
          </a:ln>
        </p:spPr>
        <p:txBody>
          <a:bodyPr wrap="none" lIns="92075" tIns="46038" rIns="92075" bIns="46038" anchor="ctr"/>
          <a:lstStyle/>
          <a:p>
            <a:pPr algn="ctr"/>
            <a:r>
              <a:rPr lang="en-US" sz="1600"/>
              <a:t>7</a:t>
            </a:r>
          </a:p>
        </p:txBody>
      </p:sp>
      <p:sp>
        <p:nvSpPr>
          <p:cNvPr id="18442" name="Oval 9"/>
          <p:cNvSpPr>
            <a:spLocks noChangeArrowheads="1"/>
          </p:cNvSpPr>
          <p:nvPr/>
        </p:nvSpPr>
        <p:spPr bwMode="auto">
          <a:xfrm>
            <a:off x="7024688" y="4425950"/>
            <a:ext cx="301625" cy="301625"/>
          </a:xfrm>
          <a:prstGeom prst="ellipse">
            <a:avLst/>
          </a:prstGeom>
          <a:solidFill>
            <a:schemeClr val="bg1"/>
          </a:solidFill>
          <a:ln w="15875">
            <a:solidFill>
              <a:schemeClr val="tx1"/>
            </a:solidFill>
            <a:round/>
            <a:headEnd/>
            <a:tailEnd/>
          </a:ln>
        </p:spPr>
        <p:txBody>
          <a:bodyPr wrap="none" lIns="92075" tIns="46038" rIns="92075" bIns="46038" anchor="ctr"/>
          <a:lstStyle/>
          <a:p>
            <a:pPr algn="ctr"/>
            <a:r>
              <a:rPr lang="en-US" sz="1600"/>
              <a:t>4</a:t>
            </a:r>
          </a:p>
        </p:txBody>
      </p:sp>
      <p:sp>
        <p:nvSpPr>
          <p:cNvPr id="18443" name="Oval 10"/>
          <p:cNvSpPr>
            <a:spLocks noChangeArrowheads="1"/>
          </p:cNvSpPr>
          <p:nvPr/>
        </p:nvSpPr>
        <p:spPr bwMode="auto">
          <a:xfrm>
            <a:off x="4289425" y="4768850"/>
            <a:ext cx="301625" cy="301625"/>
          </a:xfrm>
          <a:prstGeom prst="ellipse">
            <a:avLst/>
          </a:prstGeom>
          <a:solidFill>
            <a:schemeClr val="bg1"/>
          </a:solidFill>
          <a:ln w="15875">
            <a:solidFill>
              <a:schemeClr val="tx1"/>
            </a:solidFill>
            <a:round/>
            <a:headEnd/>
            <a:tailEnd/>
          </a:ln>
        </p:spPr>
        <p:txBody>
          <a:bodyPr wrap="none" lIns="92075" tIns="46038" rIns="92075" bIns="46038" anchor="ctr"/>
          <a:lstStyle/>
          <a:p>
            <a:pPr algn="ctr"/>
            <a:r>
              <a:rPr lang="en-US" sz="1600"/>
              <a:t>5</a:t>
            </a:r>
          </a:p>
        </p:txBody>
      </p:sp>
      <p:cxnSp>
        <p:nvCxnSpPr>
          <p:cNvPr id="18444" name="AutoShape 11"/>
          <p:cNvCxnSpPr>
            <a:cxnSpLocks noChangeShapeType="1"/>
            <a:stCxn id="18436" idx="7"/>
            <a:endCxn id="18439" idx="2"/>
          </p:cNvCxnSpPr>
          <p:nvPr/>
        </p:nvCxnSpPr>
        <p:spPr bwMode="auto">
          <a:xfrm flipV="1">
            <a:off x="557213" y="3057525"/>
            <a:ext cx="1511300" cy="379413"/>
          </a:xfrm>
          <a:prstGeom prst="straightConnector1">
            <a:avLst/>
          </a:prstGeom>
          <a:noFill/>
          <a:ln w="15875">
            <a:solidFill>
              <a:schemeClr val="tx1"/>
            </a:solidFill>
            <a:round/>
            <a:headEnd/>
            <a:tailEnd type="triangle" w="med" len="med"/>
          </a:ln>
        </p:spPr>
      </p:cxnSp>
      <p:cxnSp>
        <p:nvCxnSpPr>
          <p:cNvPr id="18445" name="AutoShape 12"/>
          <p:cNvCxnSpPr>
            <a:cxnSpLocks noChangeShapeType="1"/>
            <a:stCxn id="18436" idx="6"/>
            <a:endCxn id="18440" idx="1"/>
          </p:cNvCxnSpPr>
          <p:nvPr/>
        </p:nvCxnSpPr>
        <p:spPr bwMode="auto">
          <a:xfrm>
            <a:off x="609600" y="3551238"/>
            <a:ext cx="2317750" cy="561975"/>
          </a:xfrm>
          <a:prstGeom prst="straightConnector1">
            <a:avLst/>
          </a:prstGeom>
          <a:noFill/>
          <a:ln w="15875">
            <a:solidFill>
              <a:schemeClr val="tx1"/>
            </a:solidFill>
            <a:round/>
            <a:headEnd/>
            <a:tailEnd type="triangle" w="med" len="med"/>
          </a:ln>
        </p:spPr>
      </p:cxnSp>
      <p:cxnSp>
        <p:nvCxnSpPr>
          <p:cNvPr id="18446" name="AutoShape 13"/>
          <p:cNvCxnSpPr>
            <a:cxnSpLocks noChangeShapeType="1"/>
            <a:stCxn id="18436" idx="5"/>
            <a:endCxn id="18441" idx="0"/>
          </p:cNvCxnSpPr>
          <p:nvPr/>
        </p:nvCxnSpPr>
        <p:spPr bwMode="auto">
          <a:xfrm>
            <a:off x="557213" y="3665538"/>
            <a:ext cx="1731962" cy="2346325"/>
          </a:xfrm>
          <a:prstGeom prst="straightConnector1">
            <a:avLst/>
          </a:prstGeom>
          <a:noFill/>
          <a:ln w="15875">
            <a:solidFill>
              <a:schemeClr val="tx1"/>
            </a:solidFill>
            <a:round/>
            <a:headEnd/>
            <a:tailEnd type="triangle" w="med" len="med"/>
          </a:ln>
        </p:spPr>
      </p:cxnSp>
      <p:cxnSp>
        <p:nvCxnSpPr>
          <p:cNvPr id="18447" name="AutoShape 14"/>
          <p:cNvCxnSpPr>
            <a:cxnSpLocks noChangeShapeType="1"/>
            <a:stCxn id="18440" idx="7"/>
            <a:endCxn id="18437"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p:spPr>
      </p:cxnSp>
      <p:cxnSp>
        <p:nvCxnSpPr>
          <p:cNvPr id="18448" name="AutoShape 15"/>
          <p:cNvCxnSpPr>
            <a:cxnSpLocks noChangeShapeType="1"/>
            <a:stCxn id="18442" idx="7"/>
            <a:endCxn id="18437"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18449" name="AutoShape 16"/>
          <p:cNvCxnSpPr>
            <a:cxnSpLocks noChangeShapeType="1"/>
            <a:stCxn id="18440" idx="5"/>
            <a:endCxn id="18443"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18450" name="AutoShape 17"/>
          <p:cNvCxnSpPr>
            <a:cxnSpLocks noChangeShapeType="1"/>
            <a:stCxn id="18443" idx="5"/>
            <a:endCxn id="18438" idx="2"/>
          </p:cNvCxnSpPr>
          <p:nvPr/>
        </p:nvCxnSpPr>
        <p:spPr bwMode="auto">
          <a:xfrm>
            <a:off x="4546600" y="5033963"/>
            <a:ext cx="3724275" cy="1023937"/>
          </a:xfrm>
          <a:prstGeom prst="straightConnector1">
            <a:avLst/>
          </a:prstGeom>
          <a:noFill/>
          <a:ln w="15875">
            <a:solidFill>
              <a:schemeClr val="tx1"/>
            </a:solidFill>
            <a:round/>
            <a:headEnd/>
            <a:tailEnd type="triangle" w="med" len="med"/>
          </a:ln>
        </p:spPr>
      </p:cxnSp>
      <p:cxnSp>
        <p:nvCxnSpPr>
          <p:cNvPr id="18451" name="AutoShape 18"/>
          <p:cNvCxnSpPr>
            <a:cxnSpLocks noChangeShapeType="1"/>
            <a:stCxn id="18443" idx="6"/>
            <a:endCxn id="18442"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p:spPr>
      </p:cxnSp>
      <p:cxnSp>
        <p:nvCxnSpPr>
          <p:cNvPr id="18452" name="AutoShape 19"/>
          <p:cNvCxnSpPr>
            <a:cxnSpLocks noChangeShapeType="1"/>
            <a:stCxn id="18442" idx="4"/>
            <a:endCxn id="18438"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18453" name="AutoShape 20"/>
          <p:cNvCxnSpPr>
            <a:cxnSpLocks noChangeShapeType="1"/>
            <a:stCxn id="18437" idx="3"/>
            <a:endCxn id="18443"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p:spPr>
      </p:cxnSp>
      <p:cxnSp>
        <p:nvCxnSpPr>
          <p:cNvPr id="18454" name="AutoShape 21"/>
          <p:cNvCxnSpPr>
            <a:cxnSpLocks noChangeShapeType="1"/>
            <a:stCxn id="18440" idx="4"/>
            <a:endCxn id="18441"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18455" name="AutoShape 22"/>
          <p:cNvCxnSpPr>
            <a:cxnSpLocks noChangeShapeType="1"/>
            <a:stCxn id="18441" idx="6"/>
            <a:endCxn id="18443"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18456" name="AutoShape 23"/>
          <p:cNvCxnSpPr>
            <a:cxnSpLocks noChangeShapeType="1"/>
            <a:stCxn id="18439" idx="6"/>
            <a:endCxn id="18437" idx="1"/>
          </p:cNvCxnSpPr>
          <p:nvPr/>
        </p:nvCxnSpPr>
        <p:spPr bwMode="auto">
          <a:xfrm flipV="1">
            <a:off x="2386013" y="2943225"/>
            <a:ext cx="5626100" cy="114300"/>
          </a:xfrm>
          <a:prstGeom prst="straightConnector1">
            <a:avLst/>
          </a:prstGeom>
          <a:noFill/>
          <a:ln w="15875">
            <a:solidFill>
              <a:schemeClr val="tx1"/>
            </a:solidFill>
            <a:round/>
            <a:headEnd/>
            <a:tailEnd type="triangle" w="med" len="med"/>
          </a:ln>
        </p:spPr>
      </p:cxnSp>
      <p:cxnSp>
        <p:nvCxnSpPr>
          <p:cNvPr id="18457" name="AutoShape 24"/>
          <p:cNvCxnSpPr>
            <a:cxnSpLocks noChangeShapeType="1"/>
            <a:stCxn id="18441" idx="6"/>
            <a:endCxn id="18438"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18458" name="AutoShape 25"/>
          <p:cNvCxnSpPr>
            <a:cxnSpLocks noChangeShapeType="1"/>
            <a:stCxn id="18437" idx="5"/>
            <a:endCxn id="18438" idx="0"/>
          </p:cNvCxnSpPr>
          <p:nvPr/>
        </p:nvCxnSpPr>
        <p:spPr bwMode="auto">
          <a:xfrm>
            <a:off x="8224838" y="3171825"/>
            <a:ext cx="204787" cy="2727325"/>
          </a:xfrm>
          <a:prstGeom prst="straightConnector1">
            <a:avLst/>
          </a:prstGeom>
          <a:noFill/>
          <a:ln w="15875">
            <a:solidFill>
              <a:schemeClr val="tx1"/>
            </a:solidFill>
            <a:round/>
            <a:headEnd/>
            <a:tailEnd type="triangle" w="med" len="med"/>
          </a:ln>
        </p:spPr>
      </p:cxnSp>
      <p:sp>
        <p:nvSpPr>
          <p:cNvPr id="18459" name="Text Box 26"/>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18460"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18461"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18462"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18463"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18464"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18465"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18466"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18467"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18468"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18469"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18470"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18471"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18472"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18473"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18474" name="Text Box 41"/>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18475" name="Text Box 42"/>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18476" name="Text Box 43"/>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18477" name="Text Box 44"/>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18478" name="Text Box 45"/>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18479" name="Text Box 46"/>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18480" name="Text Box 47"/>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18481" name="Text Box 48"/>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b="1">
                <a:solidFill>
                  <a:srgbClr val="006600"/>
                </a:solidFill>
              </a:rPr>
              <a:t> </a:t>
            </a:r>
            <a:r>
              <a:rPr lang="en-US" sz="1600" b="1">
                <a:solidFill>
                  <a:srgbClr val="006600"/>
                </a:solidFill>
                <a:sym typeface="Symbol" pitchFamily="18" charset="2"/>
              </a:rPr>
              <a:t>0</a:t>
            </a:r>
            <a:endParaRPr lang="en-US" sz="1600" b="1">
              <a:solidFill>
                <a:srgbClr val="006600"/>
              </a:solidFill>
            </a:endParaRPr>
          </a:p>
        </p:txBody>
      </p:sp>
      <p:sp>
        <p:nvSpPr>
          <p:cNvPr id="18482" name="Text Box 49"/>
          <p:cNvSpPr txBox="1">
            <a:spLocks noChangeArrowheads="1"/>
          </p:cNvSpPr>
          <p:nvPr/>
        </p:nvSpPr>
        <p:spPr bwMode="auto">
          <a:xfrm>
            <a:off x="84138" y="6319838"/>
            <a:ext cx="1552575"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distance label</a:t>
            </a:r>
            <a:endParaRPr lang="en-US" sz="1600">
              <a:solidFill>
                <a:srgbClr val="006600"/>
              </a:solidFill>
            </a:endParaRPr>
          </a:p>
        </p:txBody>
      </p:sp>
      <p:sp>
        <p:nvSpPr>
          <p:cNvPr id="18483" name="AutoShape 50"/>
          <p:cNvSpPr>
            <a:spLocks noChangeArrowheads="1"/>
          </p:cNvSpPr>
          <p:nvPr/>
        </p:nvSpPr>
        <p:spPr bwMode="auto">
          <a:xfrm>
            <a:off x="1703388" y="6426200"/>
            <a:ext cx="276225" cy="138113"/>
          </a:xfrm>
          <a:prstGeom prst="rightArrow">
            <a:avLst>
              <a:gd name="adj1" fmla="val 50000"/>
              <a:gd name="adj2" fmla="val 50000"/>
            </a:avLst>
          </a:prstGeom>
          <a:solidFill>
            <a:srgbClr val="006600"/>
          </a:solidFill>
          <a:ln w="15875">
            <a:solidFill>
              <a:schemeClr val="tx1"/>
            </a:solidFill>
            <a:miter lim="800000"/>
            <a:headEnd/>
            <a:tailEnd/>
          </a:ln>
        </p:spPr>
        <p:txBody>
          <a:bodyPr wrap="none" lIns="92075" tIns="46038" rIns="92075" bIns="46038" anchor="ctr"/>
          <a:lstStyle/>
          <a:p>
            <a:endParaRPr lang="en-US"/>
          </a:p>
        </p:txBody>
      </p:sp>
      <p:sp>
        <p:nvSpPr>
          <p:cNvPr id="18484" name="Text Box 51"/>
          <p:cNvSpPr txBox="1">
            <a:spLocks noChangeArrowheads="1"/>
          </p:cNvSpPr>
          <p:nvPr/>
        </p:nvSpPr>
        <p:spPr bwMode="auto">
          <a:xfrm>
            <a:off x="836613" y="1236663"/>
            <a:ext cx="3368675" cy="793750"/>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a:t>
            </a:r>
          </a:p>
          <a:p>
            <a:pPr>
              <a:spcBef>
                <a:spcPct val="20000"/>
              </a:spcBef>
              <a:buClr>
                <a:srgbClr val="003399"/>
              </a:buClr>
              <a:buSzPct val="50000"/>
              <a:buFont typeface="Monotype Sorts" charset="2"/>
              <a:buNone/>
            </a:pPr>
            <a:r>
              <a:rPr lang="en-US"/>
              <a:t>PQ = { s, 2, 3, 4, 5, 6, 7, 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1"/>
          </p:nvPr>
        </p:nvSpPr>
        <p:spPr>
          <a:xfrm>
            <a:off x="457200" y="6397625"/>
            <a:ext cx="2133600" cy="323850"/>
          </a:xfrm>
          <a:noFill/>
        </p:spPr>
        <p:txBody>
          <a:bodyPr/>
          <a:lstStyle/>
          <a:p>
            <a:pPr algn="l"/>
            <a:fld id="{F72C6B8F-03DD-4446-9664-7C125E97CDCB}" type="slidenum">
              <a:rPr lang="en-US" smtClean="0"/>
              <a:pPr algn="l"/>
              <a:t>16</a:t>
            </a:fld>
            <a:endParaRPr lang="en-US" smtClean="0"/>
          </a:p>
        </p:txBody>
      </p:sp>
      <p:sp>
        <p:nvSpPr>
          <p:cNvPr id="19459" name="Rectangle 2"/>
          <p:cNvSpPr>
            <a:spLocks noGrp="1" noChangeArrowheads="1"/>
          </p:cNvSpPr>
          <p:nvPr>
            <p:ph type="title"/>
          </p:nvPr>
        </p:nvSpPr>
        <p:spPr/>
        <p:txBody>
          <a:bodyPr/>
          <a:lstStyle/>
          <a:p>
            <a:r>
              <a:rPr lang="en-US" smtClean="0"/>
              <a:t>Dijkstra's Shortest Path Algorithm</a:t>
            </a:r>
          </a:p>
        </p:txBody>
      </p:sp>
      <p:sp>
        <p:nvSpPr>
          <p:cNvPr id="19460"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19461"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19462" name="Oval 5"/>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19463"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19464"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19465"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19466"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19467"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19468" name="AutoShape 11"/>
          <p:cNvCxnSpPr>
            <a:cxnSpLocks noChangeShapeType="1"/>
            <a:stCxn id="19460" idx="7"/>
            <a:endCxn id="19463" idx="2"/>
          </p:cNvCxnSpPr>
          <p:nvPr/>
        </p:nvCxnSpPr>
        <p:spPr bwMode="auto">
          <a:xfrm flipV="1">
            <a:off x="557213" y="3057525"/>
            <a:ext cx="1511300" cy="379413"/>
          </a:xfrm>
          <a:prstGeom prst="straightConnector1">
            <a:avLst/>
          </a:prstGeom>
          <a:noFill/>
          <a:ln w="15875">
            <a:solidFill>
              <a:schemeClr val="tx1"/>
            </a:solidFill>
            <a:round/>
            <a:headEnd/>
            <a:tailEnd type="triangle" w="med" len="med"/>
          </a:ln>
        </p:spPr>
      </p:cxnSp>
      <p:cxnSp>
        <p:nvCxnSpPr>
          <p:cNvPr id="19469" name="AutoShape 12"/>
          <p:cNvCxnSpPr>
            <a:cxnSpLocks noChangeShapeType="1"/>
            <a:stCxn id="19460" idx="6"/>
            <a:endCxn id="19464" idx="1"/>
          </p:cNvCxnSpPr>
          <p:nvPr/>
        </p:nvCxnSpPr>
        <p:spPr bwMode="auto">
          <a:xfrm>
            <a:off x="609600" y="3551238"/>
            <a:ext cx="2317750" cy="561975"/>
          </a:xfrm>
          <a:prstGeom prst="straightConnector1">
            <a:avLst/>
          </a:prstGeom>
          <a:noFill/>
          <a:ln w="15875">
            <a:solidFill>
              <a:schemeClr val="tx1"/>
            </a:solidFill>
            <a:round/>
            <a:headEnd/>
            <a:tailEnd type="triangle" w="med" len="med"/>
          </a:ln>
        </p:spPr>
      </p:cxnSp>
      <p:cxnSp>
        <p:nvCxnSpPr>
          <p:cNvPr id="19470" name="AutoShape 13"/>
          <p:cNvCxnSpPr>
            <a:cxnSpLocks noChangeShapeType="1"/>
            <a:stCxn id="19460" idx="5"/>
            <a:endCxn id="19465" idx="0"/>
          </p:cNvCxnSpPr>
          <p:nvPr/>
        </p:nvCxnSpPr>
        <p:spPr bwMode="auto">
          <a:xfrm>
            <a:off x="557213" y="3665538"/>
            <a:ext cx="1731962" cy="2346325"/>
          </a:xfrm>
          <a:prstGeom prst="straightConnector1">
            <a:avLst/>
          </a:prstGeom>
          <a:noFill/>
          <a:ln w="15875">
            <a:solidFill>
              <a:schemeClr val="tx1"/>
            </a:solidFill>
            <a:round/>
            <a:headEnd/>
            <a:tailEnd type="triangle" w="med" len="med"/>
          </a:ln>
        </p:spPr>
      </p:cxnSp>
      <p:cxnSp>
        <p:nvCxnSpPr>
          <p:cNvPr id="19471" name="AutoShape 14"/>
          <p:cNvCxnSpPr>
            <a:cxnSpLocks noChangeShapeType="1"/>
            <a:stCxn id="19464" idx="7"/>
            <a:endCxn id="19461"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p:spPr>
      </p:cxnSp>
      <p:cxnSp>
        <p:nvCxnSpPr>
          <p:cNvPr id="19472" name="AutoShape 15"/>
          <p:cNvCxnSpPr>
            <a:cxnSpLocks noChangeShapeType="1"/>
            <a:stCxn id="19466" idx="7"/>
            <a:endCxn id="19461"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19473" name="AutoShape 16"/>
          <p:cNvCxnSpPr>
            <a:cxnSpLocks noChangeShapeType="1"/>
            <a:stCxn id="19464" idx="5"/>
            <a:endCxn id="19467"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19474" name="AutoShape 17"/>
          <p:cNvCxnSpPr>
            <a:cxnSpLocks noChangeShapeType="1"/>
            <a:stCxn id="19467" idx="5"/>
            <a:endCxn id="19462" idx="2"/>
          </p:cNvCxnSpPr>
          <p:nvPr/>
        </p:nvCxnSpPr>
        <p:spPr bwMode="auto">
          <a:xfrm>
            <a:off x="4546600" y="5033963"/>
            <a:ext cx="3724275" cy="1023937"/>
          </a:xfrm>
          <a:prstGeom prst="straightConnector1">
            <a:avLst/>
          </a:prstGeom>
          <a:noFill/>
          <a:ln w="15875">
            <a:solidFill>
              <a:schemeClr val="tx1"/>
            </a:solidFill>
            <a:round/>
            <a:headEnd/>
            <a:tailEnd type="triangle" w="med" len="med"/>
          </a:ln>
        </p:spPr>
      </p:cxnSp>
      <p:cxnSp>
        <p:nvCxnSpPr>
          <p:cNvPr id="19475" name="AutoShape 18"/>
          <p:cNvCxnSpPr>
            <a:cxnSpLocks noChangeShapeType="1"/>
            <a:stCxn id="19467" idx="6"/>
            <a:endCxn id="19466"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p:spPr>
      </p:cxnSp>
      <p:cxnSp>
        <p:nvCxnSpPr>
          <p:cNvPr id="19476" name="AutoShape 19"/>
          <p:cNvCxnSpPr>
            <a:cxnSpLocks noChangeShapeType="1"/>
            <a:stCxn id="19466" idx="4"/>
            <a:endCxn id="19462"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19477" name="AutoShape 20"/>
          <p:cNvCxnSpPr>
            <a:cxnSpLocks noChangeShapeType="1"/>
            <a:stCxn id="19461" idx="3"/>
            <a:endCxn id="19467"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p:spPr>
      </p:cxnSp>
      <p:cxnSp>
        <p:nvCxnSpPr>
          <p:cNvPr id="19478" name="AutoShape 21"/>
          <p:cNvCxnSpPr>
            <a:cxnSpLocks noChangeShapeType="1"/>
            <a:stCxn id="19464" idx="4"/>
            <a:endCxn id="19465"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19479" name="AutoShape 22"/>
          <p:cNvCxnSpPr>
            <a:cxnSpLocks noChangeShapeType="1"/>
            <a:stCxn id="19465" idx="6"/>
            <a:endCxn id="19467"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19480" name="AutoShape 23"/>
          <p:cNvCxnSpPr>
            <a:cxnSpLocks noChangeShapeType="1"/>
            <a:stCxn id="19463" idx="6"/>
            <a:endCxn id="19461" idx="1"/>
          </p:cNvCxnSpPr>
          <p:nvPr/>
        </p:nvCxnSpPr>
        <p:spPr bwMode="auto">
          <a:xfrm flipV="1">
            <a:off x="2386013" y="2943225"/>
            <a:ext cx="5626100" cy="114300"/>
          </a:xfrm>
          <a:prstGeom prst="straightConnector1">
            <a:avLst/>
          </a:prstGeom>
          <a:noFill/>
          <a:ln w="15875">
            <a:solidFill>
              <a:schemeClr val="tx1"/>
            </a:solidFill>
            <a:round/>
            <a:headEnd/>
            <a:tailEnd type="triangle" w="med" len="med"/>
          </a:ln>
        </p:spPr>
      </p:cxnSp>
      <p:cxnSp>
        <p:nvCxnSpPr>
          <p:cNvPr id="19481" name="AutoShape 24"/>
          <p:cNvCxnSpPr>
            <a:cxnSpLocks noChangeShapeType="1"/>
            <a:stCxn id="19465" idx="6"/>
            <a:endCxn id="19462"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19482" name="AutoShape 25"/>
          <p:cNvCxnSpPr>
            <a:cxnSpLocks noChangeShapeType="1"/>
            <a:stCxn id="19461" idx="5"/>
            <a:endCxn id="19462" idx="0"/>
          </p:cNvCxnSpPr>
          <p:nvPr/>
        </p:nvCxnSpPr>
        <p:spPr bwMode="auto">
          <a:xfrm>
            <a:off x="8224838" y="3171825"/>
            <a:ext cx="204787" cy="2727325"/>
          </a:xfrm>
          <a:prstGeom prst="straightConnector1">
            <a:avLst/>
          </a:prstGeom>
          <a:noFill/>
          <a:ln w="15875">
            <a:solidFill>
              <a:schemeClr val="tx1"/>
            </a:solidFill>
            <a:round/>
            <a:headEnd/>
            <a:tailEnd type="triangle" w="med" len="med"/>
          </a:ln>
        </p:spPr>
      </p:cxnSp>
      <p:sp>
        <p:nvSpPr>
          <p:cNvPr id="19483" name="Text Box 26"/>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19484"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19485"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19486"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19487"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19488"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19489"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19490"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19491"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19492"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19493"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19494"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19495"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19496"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19497"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19498" name="Text Box 41"/>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19499" name="Text Box 42"/>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19500" name="Text Box 43"/>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19501" name="Text Box 44"/>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19502" name="Text Box 45"/>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19503" name="Text Box 46"/>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19504" name="Text Box 47"/>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19505" name="Text Box 48"/>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b="1">
                <a:solidFill>
                  <a:srgbClr val="006600"/>
                </a:solidFill>
              </a:rPr>
              <a:t> </a:t>
            </a:r>
            <a:r>
              <a:rPr lang="en-US" sz="1600" b="1">
                <a:solidFill>
                  <a:srgbClr val="006600"/>
                </a:solidFill>
                <a:sym typeface="Symbol" pitchFamily="18" charset="2"/>
              </a:rPr>
              <a:t>0</a:t>
            </a:r>
            <a:endParaRPr lang="en-US" sz="1600" b="1">
              <a:solidFill>
                <a:srgbClr val="006600"/>
              </a:solidFill>
            </a:endParaRPr>
          </a:p>
        </p:txBody>
      </p:sp>
      <p:sp>
        <p:nvSpPr>
          <p:cNvPr id="19506" name="Text Box 49"/>
          <p:cNvSpPr txBox="1">
            <a:spLocks noChangeArrowheads="1"/>
          </p:cNvSpPr>
          <p:nvPr/>
        </p:nvSpPr>
        <p:spPr bwMode="auto">
          <a:xfrm>
            <a:off x="84138" y="6319838"/>
            <a:ext cx="1552575"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distance label</a:t>
            </a:r>
            <a:endParaRPr lang="en-US" sz="1600">
              <a:solidFill>
                <a:srgbClr val="006600"/>
              </a:solidFill>
            </a:endParaRPr>
          </a:p>
        </p:txBody>
      </p:sp>
      <p:sp>
        <p:nvSpPr>
          <p:cNvPr id="19507" name="AutoShape 50"/>
          <p:cNvSpPr>
            <a:spLocks noChangeArrowheads="1"/>
          </p:cNvSpPr>
          <p:nvPr/>
        </p:nvSpPr>
        <p:spPr bwMode="auto">
          <a:xfrm>
            <a:off x="1703388" y="6426200"/>
            <a:ext cx="276225" cy="138113"/>
          </a:xfrm>
          <a:prstGeom prst="rightArrow">
            <a:avLst>
              <a:gd name="adj1" fmla="val 50000"/>
              <a:gd name="adj2" fmla="val 50000"/>
            </a:avLst>
          </a:prstGeom>
          <a:solidFill>
            <a:srgbClr val="006600"/>
          </a:solidFill>
          <a:ln w="15875">
            <a:solidFill>
              <a:schemeClr val="tx1"/>
            </a:solidFill>
            <a:miter lim="800000"/>
            <a:headEnd/>
            <a:tailEnd/>
          </a:ln>
        </p:spPr>
        <p:txBody>
          <a:bodyPr wrap="none" lIns="92075" tIns="46038" rIns="92075" bIns="46038" anchor="ctr"/>
          <a:lstStyle/>
          <a:p>
            <a:endParaRPr lang="en-US"/>
          </a:p>
        </p:txBody>
      </p:sp>
      <p:sp>
        <p:nvSpPr>
          <p:cNvPr id="19508" name="AutoShape 52"/>
          <p:cNvSpPr>
            <a:spLocks noChangeArrowheads="1"/>
          </p:cNvSpPr>
          <p:nvPr/>
        </p:nvSpPr>
        <p:spPr bwMode="auto">
          <a:xfrm>
            <a:off x="376238" y="2667000"/>
            <a:ext cx="174625" cy="314325"/>
          </a:xfrm>
          <a:prstGeom prst="downArrow">
            <a:avLst>
              <a:gd name="adj1" fmla="val 50000"/>
              <a:gd name="adj2" fmla="val 45000"/>
            </a:avLst>
          </a:prstGeom>
          <a:solidFill>
            <a:schemeClr val="accent1"/>
          </a:solidFill>
          <a:ln w="15875">
            <a:solidFill>
              <a:schemeClr val="tx1"/>
            </a:solidFill>
            <a:miter lim="800000"/>
            <a:headEnd/>
            <a:tailEnd/>
          </a:ln>
        </p:spPr>
        <p:txBody>
          <a:bodyPr wrap="none" lIns="92075" tIns="46038" rIns="92075" bIns="46038" anchor="ctr"/>
          <a:lstStyle/>
          <a:p>
            <a:endParaRPr lang="en-US"/>
          </a:p>
        </p:txBody>
      </p:sp>
      <p:sp>
        <p:nvSpPr>
          <p:cNvPr id="19509" name="Text Box 53"/>
          <p:cNvSpPr txBox="1">
            <a:spLocks noChangeArrowheads="1"/>
          </p:cNvSpPr>
          <p:nvPr/>
        </p:nvSpPr>
        <p:spPr bwMode="auto">
          <a:xfrm>
            <a:off x="120650" y="2279650"/>
            <a:ext cx="1098550" cy="374650"/>
          </a:xfrm>
          <a:prstGeom prst="rect">
            <a:avLst/>
          </a:prstGeom>
          <a:noFill/>
          <a:ln w="15875">
            <a:noFill/>
            <a:miter lim="800000"/>
            <a:headEnd/>
            <a:tailEnd/>
          </a:ln>
        </p:spPr>
        <p:txBody>
          <a:bodyPr lIns="92075" tIns="46038" rIns="92075" bIns="46038">
            <a:spAutoFit/>
          </a:bodyPr>
          <a:lstStyle/>
          <a:p>
            <a:pPr>
              <a:spcBef>
                <a:spcPct val="50000"/>
              </a:spcBef>
            </a:pPr>
            <a:r>
              <a:rPr lang="en-US" sz="1600">
                <a:solidFill>
                  <a:schemeClr val="accent1"/>
                </a:solidFill>
              </a:rPr>
              <a:t>delmin</a:t>
            </a:r>
          </a:p>
        </p:txBody>
      </p:sp>
      <p:sp>
        <p:nvSpPr>
          <p:cNvPr id="19510" name="Text Box 51"/>
          <p:cNvSpPr txBox="1">
            <a:spLocks noChangeArrowheads="1"/>
          </p:cNvSpPr>
          <p:nvPr/>
        </p:nvSpPr>
        <p:spPr bwMode="auto">
          <a:xfrm>
            <a:off x="836613" y="1236663"/>
            <a:ext cx="3368675" cy="793750"/>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a:t>
            </a:r>
          </a:p>
          <a:p>
            <a:pPr>
              <a:spcBef>
                <a:spcPct val="20000"/>
              </a:spcBef>
              <a:buClr>
                <a:srgbClr val="003399"/>
              </a:buClr>
              <a:buSzPct val="50000"/>
              <a:buFont typeface="Monotype Sorts" charset="2"/>
              <a:buNone/>
            </a:pPr>
            <a:r>
              <a:rPr lang="en-US"/>
              <a:t>PQ = { s, 2, 3, 4, 5, 6, 7, 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1"/>
          </p:nvPr>
        </p:nvSpPr>
        <p:spPr>
          <a:xfrm>
            <a:off x="457200" y="6397625"/>
            <a:ext cx="2133600" cy="323850"/>
          </a:xfrm>
          <a:noFill/>
        </p:spPr>
        <p:txBody>
          <a:bodyPr/>
          <a:lstStyle/>
          <a:p>
            <a:pPr algn="l"/>
            <a:fld id="{C65F9705-B0AE-4017-831A-3B8528E3C67B}" type="slidenum">
              <a:rPr lang="en-US" smtClean="0"/>
              <a:pPr algn="l"/>
              <a:t>17</a:t>
            </a:fld>
            <a:endParaRPr lang="en-US" smtClean="0"/>
          </a:p>
        </p:txBody>
      </p:sp>
      <p:sp>
        <p:nvSpPr>
          <p:cNvPr id="20483" name="Rectangle 2"/>
          <p:cNvSpPr>
            <a:spLocks noGrp="1" noChangeArrowheads="1"/>
          </p:cNvSpPr>
          <p:nvPr>
            <p:ph type="title"/>
          </p:nvPr>
        </p:nvSpPr>
        <p:spPr/>
        <p:txBody>
          <a:bodyPr/>
          <a:lstStyle/>
          <a:p>
            <a:r>
              <a:rPr lang="en-US" smtClean="0"/>
              <a:t>Dijkstra's Shortest Path Algorithm</a:t>
            </a:r>
          </a:p>
        </p:txBody>
      </p:sp>
      <p:sp>
        <p:nvSpPr>
          <p:cNvPr id="20484" name="Oval 4"/>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20485" name="Oval 5"/>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20486" name="Oval 6"/>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20487" name="Oval 7"/>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20488" name="Oval 8"/>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20489" name="Oval 9"/>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20490" name="Oval 10"/>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20491" name="Oval 11"/>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20492" name="AutoShape 12"/>
          <p:cNvCxnSpPr>
            <a:cxnSpLocks noChangeShapeType="1"/>
            <a:stCxn id="20484" idx="7"/>
            <a:endCxn id="20487" idx="2"/>
          </p:cNvCxnSpPr>
          <p:nvPr/>
        </p:nvCxnSpPr>
        <p:spPr bwMode="auto">
          <a:xfrm flipV="1">
            <a:off x="557213" y="3057525"/>
            <a:ext cx="1511300" cy="379413"/>
          </a:xfrm>
          <a:prstGeom prst="straightConnector1">
            <a:avLst/>
          </a:prstGeom>
          <a:noFill/>
          <a:ln w="25400">
            <a:solidFill>
              <a:srgbClr val="006600"/>
            </a:solidFill>
            <a:round/>
            <a:headEnd/>
            <a:tailEnd type="triangle" w="med" len="med"/>
          </a:ln>
        </p:spPr>
      </p:cxnSp>
      <p:cxnSp>
        <p:nvCxnSpPr>
          <p:cNvPr id="20493" name="AutoShape 13"/>
          <p:cNvCxnSpPr>
            <a:cxnSpLocks noChangeShapeType="1"/>
            <a:stCxn id="20484" idx="6"/>
            <a:endCxn id="20488" idx="1"/>
          </p:cNvCxnSpPr>
          <p:nvPr/>
        </p:nvCxnSpPr>
        <p:spPr bwMode="auto">
          <a:xfrm>
            <a:off x="609600" y="3551238"/>
            <a:ext cx="2317750" cy="561975"/>
          </a:xfrm>
          <a:prstGeom prst="straightConnector1">
            <a:avLst/>
          </a:prstGeom>
          <a:noFill/>
          <a:ln w="25400">
            <a:solidFill>
              <a:srgbClr val="006600"/>
            </a:solidFill>
            <a:round/>
            <a:headEnd/>
            <a:tailEnd type="triangle" w="med" len="med"/>
          </a:ln>
        </p:spPr>
      </p:cxnSp>
      <p:cxnSp>
        <p:nvCxnSpPr>
          <p:cNvPr id="20494" name="AutoShape 14"/>
          <p:cNvCxnSpPr>
            <a:cxnSpLocks noChangeShapeType="1"/>
            <a:stCxn id="20484" idx="5"/>
            <a:endCxn id="20489" idx="0"/>
          </p:cNvCxnSpPr>
          <p:nvPr/>
        </p:nvCxnSpPr>
        <p:spPr bwMode="auto">
          <a:xfrm>
            <a:off x="557213" y="3665538"/>
            <a:ext cx="1731962" cy="2346325"/>
          </a:xfrm>
          <a:prstGeom prst="straightConnector1">
            <a:avLst/>
          </a:prstGeom>
          <a:noFill/>
          <a:ln w="25400">
            <a:solidFill>
              <a:srgbClr val="006600"/>
            </a:solidFill>
            <a:round/>
            <a:headEnd/>
            <a:tailEnd type="triangle" w="med" len="med"/>
          </a:ln>
        </p:spPr>
      </p:cxnSp>
      <p:cxnSp>
        <p:nvCxnSpPr>
          <p:cNvPr id="20495" name="AutoShape 15"/>
          <p:cNvCxnSpPr>
            <a:cxnSpLocks noChangeShapeType="1"/>
            <a:stCxn id="20488" idx="7"/>
            <a:endCxn id="20485"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p:spPr>
      </p:cxnSp>
      <p:cxnSp>
        <p:nvCxnSpPr>
          <p:cNvPr id="20496" name="AutoShape 16"/>
          <p:cNvCxnSpPr>
            <a:cxnSpLocks noChangeShapeType="1"/>
            <a:stCxn id="20490" idx="7"/>
            <a:endCxn id="20485"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20497" name="AutoShape 17"/>
          <p:cNvCxnSpPr>
            <a:cxnSpLocks noChangeShapeType="1"/>
            <a:stCxn id="20488" idx="5"/>
            <a:endCxn id="20491"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20498" name="AutoShape 18"/>
          <p:cNvCxnSpPr>
            <a:cxnSpLocks noChangeShapeType="1"/>
            <a:stCxn id="20491" idx="5"/>
            <a:endCxn id="20486" idx="2"/>
          </p:cNvCxnSpPr>
          <p:nvPr/>
        </p:nvCxnSpPr>
        <p:spPr bwMode="auto">
          <a:xfrm>
            <a:off x="4546600" y="5033963"/>
            <a:ext cx="3724275" cy="1023937"/>
          </a:xfrm>
          <a:prstGeom prst="straightConnector1">
            <a:avLst/>
          </a:prstGeom>
          <a:noFill/>
          <a:ln w="15875">
            <a:solidFill>
              <a:schemeClr val="tx1"/>
            </a:solidFill>
            <a:round/>
            <a:headEnd/>
            <a:tailEnd type="triangle" w="med" len="med"/>
          </a:ln>
        </p:spPr>
      </p:cxnSp>
      <p:cxnSp>
        <p:nvCxnSpPr>
          <p:cNvPr id="20499" name="AutoShape 19"/>
          <p:cNvCxnSpPr>
            <a:cxnSpLocks noChangeShapeType="1"/>
            <a:stCxn id="20491" idx="6"/>
            <a:endCxn id="20490"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p:spPr>
      </p:cxnSp>
      <p:cxnSp>
        <p:nvCxnSpPr>
          <p:cNvPr id="20500" name="AutoShape 20"/>
          <p:cNvCxnSpPr>
            <a:cxnSpLocks noChangeShapeType="1"/>
            <a:stCxn id="20490" idx="4"/>
            <a:endCxn id="20486"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20501" name="AutoShape 21"/>
          <p:cNvCxnSpPr>
            <a:cxnSpLocks noChangeShapeType="1"/>
            <a:stCxn id="20485" idx="3"/>
            <a:endCxn id="20491"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p:spPr>
      </p:cxnSp>
      <p:cxnSp>
        <p:nvCxnSpPr>
          <p:cNvPr id="20502" name="AutoShape 22"/>
          <p:cNvCxnSpPr>
            <a:cxnSpLocks noChangeShapeType="1"/>
            <a:stCxn id="20488" idx="4"/>
            <a:endCxn id="20489"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20503" name="AutoShape 23"/>
          <p:cNvCxnSpPr>
            <a:cxnSpLocks noChangeShapeType="1"/>
            <a:stCxn id="20489" idx="6"/>
            <a:endCxn id="20491"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20504" name="AutoShape 24"/>
          <p:cNvCxnSpPr>
            <a:cxnSpLocks noChangeShapeType="1"/>
            <a:stCxn id="20487" idx="6"/>
            <a:endCxn id="20485" idx="1"/>
          </p:cNvCxnSpPr>
          <p:nvPr/>
        </p:nvCxnSpPr>
        <p:spPr bwMode="auto">
          <a:xfrm flipV="1">
            <a:off x="2386013" y="2943225"/>
            <a:ext cx="5626100" cy="114300"/>
          </a:xfrm>
          <a:prstGeom prst="straightConnector1">
            <a:avLst/>
          </a:prstGeom>
          <a:noFill/>
          <a:ln w="15875">
            <a:solidFill>
              <a:schemeClr val="tx1"/>
            </a:solidFill>
            <a:round/>
            <a:headEnd/>
            <a:tailEnd type="triangle" w="med" len="med"/>
          </a:ln>
        </p:spPr>
      </p:cxnSp>
      <p:cxnSp>
        <p:nvCxnSpPr>
          <p:cNvPr id="20505" name="AutoShape 25"/>
          <p:cNvCxnSpPr>
            <a:cxnSpLocks noChangeShapeType="1"/>
            <a:stCxn id="20489" idx="6"/>
            <a:endCxn id="20486"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20506" name="AutoShape 26"/>
          <p:cNvCxnSpPr>
            <a:cxnSpLocks noChangeShapeType="1"/>
            <a:stCxn id="20485" idx="5"/>
            <a:endCxn id="20486" idx="0"/>
          </p:cNvCxnSpPr>
          <p:nvPr/>
        </p:nvCxnSpPr>
        <p:spPr bwMode="auto">
          <a:xfrm>
            <a:off x="8224838" y="3171825"/>
            <a:ext cx="204787" cy="2727325"/>
          </a:xfrm>
          <a:prstGeom prst="straightConnector1">
            <a:avLst/>
          </a:prstGeom>
          <a:noFill/>
          <a:ln w="15875">
            <a:solidFill>
              <a:schemeClr val="tx1"/>
            </a:solidFill>
            <a:round/>
            <a:headEnd/>
            <a:tailEnd type="triangle" w="med" len="med"/>
          </a:ln>
        </p:spPr>
      </p:cxnSp>
      <p:sp>
        <p:nvSpPr>
          <p:cNvPr id="20507" name="Text Box 27"/>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20508" name="Text Box 28"/>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20509" name="Text Box 29"/>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20510" name="Text Box 30"/>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20511" name="Text Box 31"/>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20512" name="Text Box 32"/>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20513" name="Text Box 33"/>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20514" name="Text Box 34"/>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20515" name="Text Box 35"/>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20516" name="Text Box 36"/>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20517" name="Text Box 37"/>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20518" name="Text Box 38"/>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20519" name="Text Box 39"/>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0520" name="Text Box 40"/>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20521" name="Text Box 41"/>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0522" name="Text Box 43"/>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b="1">
                <a:solidFill>
                  <a:srgbClr val="006600"/>
                </a:solidFill>
              </a:rPr>
              <a:t> </a:t>
            </a:r>
            <a:r>
              <a:rPr lang="en-US" sz="1600" b="1">
                <a:solidFill>
                  <a:srgbClr val="006600"/>
                </a:solidFill>
                <a:sym typeface="Symbol" pitchFamily="18" charset="2"/>
              </a:rPr>
              <a:t>15</a:t>
            </a:r>
            <a:endParaRPr lang="en-US" sz="1600" b="1">
              <a:solidFill>
                <a:srgbClr val="006600"/>
              </a:solidFill>
            </a:endParaRPr>
          </a:p>
        </p:txBody>
      </p:sp>
      <p:sp>
        <p:nvSpPr>
          <p:cNvPr id="20523" name="Text Box 44"/>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20524" name="Text Box 45"/>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0525" name="Text Box 46"/>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0526" name="Text Box 47"/>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0527" name="Text Box 48"/>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20528" name="Text Box 49"/>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0529" name="Text Box 50"/>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b="1">
                <a:solidFill>
                  <a:srgbClr val="006600"/>
                </a:solidFill>
              </a:rPr>
              <a:t> </a:t>
            </a:r>
            <a:r>
              <a:rPr lang="en-US" sz="1600" b="1">
                <a:solidFill>
                  <a:srgbClr val="006600"/>
                </a:solidFill>
                <a:sym typeface="Symbol" pitchFamily="18" charset="2"/>
              </a:rPr>
              <a:t>0</a:t>
            </a:r>
            <a:endParaRPr lang="en-US" sz="1600" b="1">
              <a:solidFill>
                <a:srgbClr val="006600"/>
              </a:solidFill>
            </a:endParaRPr>
          </a:p>
        </p:txBody>
      </p:sp>
      <p:sp>
        <p:nvSpPr>
          <p:cNvPr id="20530" name="Text Box 51"/>
          <p:cNvSpPr txBox="1">
            <a:spLocks noChangeArrowheads="1"/>
          </p:cNvSpPr>
          <p:nvPr/>
        </p:nvSpPr>
        <p:spPr bwMode="auto">
          <a:xfrm>
            <a:off x="84138" y="6319838"/>
            <a:ext cx="1552575"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distance label</a:t>
            </a:r>
            <a:endParaRPr lang="en-US" sz="1600">
              <a:solidFill>
                <a:srgbClr val="006600"/>
              </a:solidFill>
            </a:endParaRPr>
          </a:p>
        </p:txBody>
      </p:sp>
      <p:sp>
        <p:nvSpPr>
          <p:cNvPr id="20531" name="AutoShape 52"/>
          <p:cNvSpPr>
            <a:spLocks noChangeArrowheads="1"/>
          </p:cNvSpPr>
          <p:nvPr/>
        </p:nvSpPr>
        <p:spPr bwMode="auto">
          <a:xfrm>
            <a:off x="1703388" y="6426200"/>
            <a:ext cx="276225" cy="138113"/>
          </a:xfrm>
          <a:prstGeom prst="rightArrow">
            <a:avLst>
              <a:gd name="adj1" fmla="val 50000"/>
              <a:gd name="adj2" fmla="val 50000"/>
            </a:avLst>
          </a:prstGeom>
          <a:solidFill>
            <a:srgbClr val="006600"/>
          </a:solidFill>
          <a:ln w="15875">
            <a:solidFill>
              <a:schemeClr val="tx1"/>
            </a:solidFill>
            <a:miter lim="800000"/>
            <a:headEnd/>
            <a:tailEnd/>
          </a:ln>
        </p:spPr>
        <p:txBody>
          <a:bodyPr wrap="none" lIns="92075" tIns="46038" rIns="92075" bIns="46038" anchor="ctr"/>
          <a:lstStyle/>
          <a:p>
            <a:endParaRPr lang="en-US"/>
          </a:p>
        </p:txBody>
      </p:sp>
      <p:sp>
        <p:nvSpPr>
          <p:cNvPr id="20532" name="AutoShape 55"/>
          <p:cNvSpPr>
            <a:spLocks noChangeArrowheads="1"/>
          </p:cNvSpPr>
          <p:nvPr/>
        </p:nvSpPr>
        <p:spPr bwMode="auto">
          <a:xfrm rot="-3296093">
            <a:off x="1827213" y="2303463"/>
            <a:ext cx="174625" cy="314325"/>
          </a:xfrm>
          <a:prstGeom prst="downArrow">
            <a:avLst>
              <a:gd name="adj1" fmla="val 50000"/>
              <a:gd name="adj2" fmla="val 45000"/>
            </a:avLst>
          </a:prstGeom>
          <a:solidFill>
            <a:srgbClr val="006600"/>
          </a:solidFill>
          <a:ln w="15875">
            <a:solidFill>
              <a:schemeClr val="tx1"/>
            </a:solidFill>
            <a:miter lim="800000"/>
            <a:headEnd/>
            <a:tailEnd/>
          </a:ln>
        </p:spPr>
        <p:txBody>
          <a:bodyPr wrap="none" lIns="92075" tIns="46038" rIns="92075" bIns="46038" anchor="ctr"/>
          <a:lstStyle/>
          <a:p>
            <a:endParaRPr lang="en-US"/>
          </a:p>
        </p:txBody>
      </p:sp>
      <p:sp>
        <p:nvSpPr>
          <p:cNvPr id="20533" name="Text Box 56"/>
          <p:cNvSpPr txBox="1">
            <a:spLocks noChangeArrowheads="1"/>
          </p:cNvSpPr>
          <p:nvPr/>
        </p:nvSpPr>
        <p:spPr bwMode="auto">
          <a:xfrm>
            <a:off x="1225550" y="1979613"/>
            <a:ext cx="1652588" cy="374650"/>
          </a:xfrm>
          <a:prstGeom prst="rect">
            <a:avLst/>
          </a:prstGeom>
          <a:noFill/>
          <a:ln w="15875">
            <a:noFill/>
            <a:miter lim="800000"/>
            <a:headEnd/>
            <a:tailEnd/>
          </a:ln>
        </p:spPr>
        <p:txBody>
          <a:bodyPr lIns="92075" tIns="46038" rIns="92075" bIns="46038">
            <a:spAutoFit/>
          </a:bodyPr>
          <a:lstStyle/>
          <a:p>
            <a:pPr>
              <a:spcBef>
                <a:spcPct val="50000"/>
              </a:spcBef>
            </a:pPr>
            <a:r>
              <a:rPr lang="en-US" sz="1600">
                <a:solidFill>
                  <a:srgbClr val="006600"/>
                </a:solidFill>
              </a:rPr>
              <a:t>decrease key</a:t>
            </a:r>
          </a:p>
        </p:txBody>
      </p:sp>
      <p:sp>
        <p:nvSpPr>
          <p:cNvPr id="20534" name="Text Box 58"/>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0535" name="Text Box 62"/>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0536" name="Text Box 63"/>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0537" name="Text Box 64"/>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0538" name="Text Box 65"/>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0539" name="Text Box 66"/>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0540"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a:t>
            </a:r>
          </a:p>
          <a:p>
            <a:pPr>
              <a:spcBef>
                <a:spcPct val="20000"/>
              </a:spcBef>
              <a:buClr>
                <a:srgbClr val="003399"/>
              </a:buClr>
              <a:buSzPct val="50000"/>
              <a:buFont typeface="Monotype Sorts" charset="2"/>
              <a:buNone/>
            </a:pPr>
            <a:r>
              <a:rPr lang="en-US"/>
              <a:t>PQ = { 2, 3, 4, 5, 6, 7, t }</a:t>
            </a:r>
          </a:p>
        </p:txBody>
      </p:sp>
      <p:sp>
        <p:nvSpPr>
          <p:cNvPr id="20541" name="Freeform 42"/>
          <p:cNvSpPr>
            <a:spLocks/>
          </p:cNvSpPr>
          <p:nvPr/>
        </p:nvSpPr>
        <p:spPr bwMode="auto">
          <a:xfrm>
            <a:off x="100013" y="3068638"/>
            <a:ext cx="1027112" cy="914400"/>
          </a:xfrm>
          <a:custGeom>
            <a:avLst/>
            <a:gdLst>
              <a:gd name="T0" fmla="*/ 142 w 647"/>
              <a:gd name="T1" fmla="*/ 489 h 576"/>
              <a:gd name="T2" fmla="*/ 71 w 647"/>
              <a:gd name="T3" fmla="*/ 465 h 576"/>
              <a:gd name="T4" fmla="*/ 47 w 647"/>
              <a:gd name="T5" fmla="*/ 457 h 576"/>
              <a:gd name="T6" fmla="*/ 0 w 647"/>
              <a:gd name="T7" fmla="*/ 386 h 576"/>
              <a:gd name="T8" fmla="*/ 8 w 647"/>
              <a:gd name="T9" fmla="*/ 205 h 576"/>
              <a:gd name="T10" fmla="*/ 55 w 647"/>
              <a:gd name="T11" fmla="*/ 134 h 576"/>
              <a:gd name="T12" fmla="*/ 118 w 647"/>
              <a:gd name="T13" fmla="*/ 39 h 576"/>
              <a:gd name="T14" fmla="*/ 150 w 647"/>
              <a:gd name="T15" fmla="*/ 31 h 576"/>
              <a:gd name="T16" fmla="*/ 316 w 647"/>
              <a:gd name="T17" fmla="*/ 8 h 576"/>
              <a:gd name="T18" fmla="*/ 505 w 647"/>
              <a:gd name="T19" fmla="*/ 15 h 576"/>
              <a:gd name="T20" fmla="*/ 576 w 647"/>
              <a:gd name="T21" fmla="*/ 94 h 576"/>
              <a:gd name="T22" fmla="*/ 623 w 647"/>
              <a:gd name="T23" fmla="*/ 165 h 576"/>
              <a:gd name="T24" fmla="*/ 639 w 647"/>
              <a:gd name="T25" fmla="*/ 213 h 576"/>
              <a:gd name="T26" fmla="*/ 647 w 647"/>
              <a:gd name="T27" fmla="*/ 315 h 576"/>
              <a:gd name="T28" fmla="*/ 639 w 647"/>
              <a:gd name="T29" fmla="*/ 449 h 576"/>
              <a:gd name="T30" fmla="*/ 466 w 647"/>
              <a:gd name="T31" fmla="*/ 576 h 576"/>
              <a:gd name="T32" fmla="*/ 292 w 647"/>
              <a:gd name="T33" fmla="*/ 568 h 576"/>
              <a:gd name="T34" fmla="*/ 268 w 647"/>
              <a:gd name="T35" fmla="*/ 552 h 576"/>
              <a:gd name="T36" fmla="*/ 166 w 647"/>
              <a:gd name="T37" fmla="*/ 513 h 576"/>
              <a:gd name="T38" fmla="*/ 142 w 647"/>
              <a:gd name="T39" fmla="*/ 489 h 5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7"/>
              <a:gd name="T61" fmla="*/ 0 h 576"/>
              <a:gd name="T62" fmla="*/ 647 w 647"/>
              <a:gd name="T63" fmla="*/ 576 h 5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7" h="576">
                <a:moveTo>
                  <a:pt x="142" y="489"/>
                </a:moveTo>
                <a:cubicBezTo>
                  <a:pt x="87" y="470"/>
                  <a:pt x="111" y="478"/>
                  <a:pt x="71" y="465"/>
                </a:cubicBezTo>
                <a:cubicBezTo>
                  <a:pt x="63" y="462"/>
                  <a:pt x="47" y="457"/>
                  <a:pt x="47" y="457"/>
                </a:cubicBezTo>
                <a:cubicBezTo>
                  <a:pt x="24" y="434"/>
                  <a:pt x="10" y="417"/>
                  <a:pt x="0" y="386"/>
                </a:cubicBezTo>
                <a:cubicBezTo>
                  <a:pt x="3" y="326"/>
                  <a:pt x="3" y="265"/>
                  <a:pt x="8" y="205"/>
                </a:cubicBezTo>
                <a:cubicBezTo>
                  <a:pt x="10" y="174"/>
                  <a:pt x="38" y="156"/>
                  <a:pt x="55" y="134"/>
                </a:cubicBezTo>
                <a:cubicBezTo>
                  <a:pt x="78" y="104"/>
                  <a:pt x="98" y="71"/>
                  <a:pt x="118" y="39"/>
                </a:cubicBezTo>
                <a:cubicBezTo>
                  <a:pt x="124" y="30"/>
                  <a:pt x="139" y="34"/>
                  <a:pt x="150" y="31"/>
                </a:cubicBezTo>
                <a:cubicBezTo>
                  <a:pt x="247" y="1"/>
                  <a:pt x="150" y="18"/>
                  <a:pt x="316" y="8"/>
                </a:cubicBezTo>
                <a:cubicBezTo>
                  <a:pt x="379" y="10"/>
                  <a:pt x="444" y="0"/>
                  <a:pt x="505" y="15"/>
                </a:cubicBezTo>
                <a:cubicBezTo>
                  <a:pt x="533" y="22"/>
                  <a:pt x="530" y="81"/>
                  <a:pt x="576" y="94"/>
                </a:cubicBezTo>
                <a:cubicBezTo>
                  <a:pt x="592" y="118"/>
                  <a:pt x="614" y="138"/>
                  <a:pt x="623" y="165"/>
                </a:cubicBezTo>
                <a:cubicBezTo>
                  <a:pt x="628" y="181"/>
                  <a:pt x="639" y="213"/>
                  <a:pt x="639" y="213"/>
                </a:cubicBezTo>
                <a:cubicBezTo>
                  <a:pt x="642" y="247"/>
                  <a:pt x="647" y="281"/>
                  <a:pt x="647" y="315"/>
                </a:cubicBezTo>
                <a:cubicBezTo>
                  <a:pt x="647" y="360"/>
                  <a:pt x="644" y="404"/>
                  <a:pt x="639" y="449"/>
                </a:cubicBezTo>
                <a:cubicBezTo>
                  <a:pt x="633" y="508"/>
                  <a:pt x="516" y="558"/>
                  <a:pt x="466" y="576"/>
                </a:cubicBezTo>
                <a:cubicBezTo>
                  <a:pt x="408" y="573"/>
                  <a:pt x="350" y="575"/>
                  <a:pt x="292" y="568"/>
                </a:cubicBezTo>
                <a:cubicBezTo>
                  <a:pt x="282" y="567"/>
                  <a:pt x="277" y="556"/>
                  <a:pt x="268" y="552"/>
                </a:cubicBezTo>
                <a:cubicBezTo>
                  <a:pt x="239" y="539"/>
                  <a:pt x="197" y="520"/>
                  <a:pt x="166" y="513"/>
                </a:cubicBezTo>
                <a:cubicBezTo>
                  <a:pt x="149" y="487"/>
                  <a:pt x="160" y="489"/>
                  <a:pt x="142" y="489"/>
                </a:cubicBezTo>
                <a:close/>
              </a:path>
            </a:pathLst>
          </a:custGeom>
          <a:solidFill>
            <a:srgbClr val="003399">
              <a:alpha val="50195"/>
            </a:srgbClr>
          </a:solidFill>
          <a:ln w="15875">
            <a:noFill/>
            <a:round/>
            <a:headEnd/>
            <a:tailEnd/>
          </a:ln>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1"/>
          </p:nvPr>
        </p:nvSpPr>
        <p:spPr>
          <a:xfrm>
            <a:off x="457200" y="6397625"/>
            <a:ext cx="2133600" cy="323850"/>
          </a:xfrm>
          <a:noFill/>
        </p:spPr>
        <p:txBody>
          <a:bodyPr/>
          <a:lstStyle/>
          <a:p>
            <a:pPr algn="l"/>
            <a:fld id="{2ADA15DF-F074-4130-8D34-AFEFCA43224F}" type="slidenum">
              <a:rPr lang="en-US" smtClean="0"/>
              <a:pPr algn="l"/>
              <a:t>18</a:t>
            </a:fld>
            <a:endParaRPr lang="en-US" smtClean="0"/>
          </a:p>
        </p:txBody>
      </p:sp>
      <p:sp>
        <p:nvSpPr>
          <p:cNvPr id="21507" name="Rectangle 2"/>
          <p:cNvSpPr>
            <a:spLocks noGrp="1" noChangeArrowheads="1"/>
          </p:cNvSpPr>
          <p:nvPr>
            <p:ph type="title"/>
          </p:nvPr>
        </p:nvSpPr>
        <p:spPr/>
        <p:txBody>
          <a:bodyPr/>
          <a:lstStyle/>
          <a:p>
            <a:r>
              <a:rPr lang="en-US" smtClean="0"/>
              <a:t>Dijkstra's Shortest Path Algorithm</a:t>
            </a:r>
          </a:p>
        </p:txBody>
      </p:sp>
      <p:sp>
        <p:nvSpPr>
          <p:cNvPr id="21508"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21509"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21510" name="Oval 5"/>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p:spPr>
        <p:txBody>
          <a:bodyPr wrap="none" lIns="92075" tIns="46038" rIns="92075" bIns="46038" anchor="ctr"/>
          <a:lstStyle/>
          <a:p>
            <a:pPr algn="ctr"/>
            <a:r>
              <a:rPr lang="en-US" sz="1600"/>
              <a:t>t</a:t>
            </a:r>
          </a:p>
        </p:txBody>
      </p:sp>
      <p:sp>
        <p:nvSpPr>
          <p:cNvPr id="21511"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21512"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21513"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21514"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21515"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21516" name="AutoShape 11"/>
          <p:cNvCxnSpPr>
            <a:cxnSpLocks noChangeShapeType="1"/>
            <a:stCxn id="21508" idx="7"/>
            <a:endCxn id="21511"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p:spPr>
      </p:cxnSp>
      <p:cxnSp>
        <p:nvCxnSpPr>
          <p:cNvPr id="21517" name="AutoShape 12"/>
          <p:cNvCxnSpPr>
            <a:cxnSpLocks noChangeShapeType="1"/>
            <a:stCxn id="21508" idx="6"/>
            <a:endCxn id="21512" idx="1"/>
          </p:cNvCxnSpPr>
          <p:nvPr/>
        </p:nvCxnSpPr>
        <p:spPr bwMode="auto">
          <a:xfrm>
            <a:off x="609600" y="3551238"/>
            <a:ext cx="2317750" cy="561975"/>
          </a:xfrm>
          <a:prstGeom prst="straightConnector1">
            <a:avLst/>
          </a:prstGeom>
          <a:noFill/>
          <a:ln w="25400">
            <a:solidFill>
              <a:srgbClr val="006600"/>
            </a:solidFill>
            <a:round/>
            <a:headEnd/>
            <a:tailEnd type="triangle" w="med" len="med"/>
          </a:ln>
        </p:spPr>
      </p:cxnSp>
      <p:cxnSp>
        <p:nvCxnSpPr>
          <p:cNvPr id="21518" name="AutoShape 13"/>
          <p:cNvCxnSpPr>
            <a:cxnSpLocks noChangeShapeType="1"/>
            <a:stCxn id="21508" idx="5"/>
            <a:endCxn id="21513" idx="0"/>
          </p:cNvCxnSpPr>
          <p:nvPr/>
        </p:nvCxnSpPr>
        <p:spPr bwMode="auto">
          <a:xfrm>
            <a:off x="557213" y="3665538"/>
            <a:ext cx="1731962" cy="2346325"/>
          </a:xfrm>
          <a:prstGeom prst="straightConnector1">
            <a:avLst/>
          </a:prstGeom>
          <a:noFill/>
          <a:ln w="25400">
            <a:solidFill>
              <a:srgbClr val="006600"/>
            </a:solidFill>
            <a:round/>
            <a:headEnd/>
            <a:tailEnd type="triangle" w="med" len="med"/>
          </a:ln>
        </p:spPr>
      </p:cxnSp>
      <p:cxnSp>
        <p:nvCxnSpPr>
          <p:cNvPr id="21519" name="AutoShape 14"/>
          <p:cNvCxnSpPr>
            <a:cxnSpLocks noChangeShapeType="1"/>
            <a:stCxn id="21512" idx="7"/>
            <a:endCxn id="21509"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p:spPr>
      </p:cxnSp>
      <p:cxnSp>
        <p:nvCxnSpPr>
          <p:cNvPr id="21520" name="AutoShape 15"/>
          <p:cNvCxnSpPr>
            <a:cxnSpLocks noChangeShapeType="1"/>
            <a:stCxn id="21514" idx="7"/>
            <a:endCxn id="21509"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21521" name="AutoShape 16"/>
          <p:cNvCxnSpPr>
            <a:cxnSpLocks noChangeShapeType="1"/>
            <a:stCxn id="21512" idx="5"/>
            <a:endCxn id="21515"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21522" name="AutoShape 17"/>
          <p:cNvCxnSpPr>
            <a:cxnSpLocks noChangeShapeType="1"/>
            <a:stCxn id="21515" idx="5"/>
            <a:endCxn id="21510" idx="2"/>
          </p:cNvCxnSpPr>
          <p:nvPr/>
        </p:nvCxnSpPr>
        <p:spPr bwMode="auto">
          <a:xfrm>
            <a:off x="4546600" y="5033963"/>
            <a:ext cx="3724275" cy="1023937"/>
          </a:xfrm>
          <a:prstGeom prst="straightConnector1">
            <a:avLst/>
          </a:prstGeom>
          <a:noFill/>
          <a:ln w="15875">
            <a:solidFill>
              <a:schemeClr val="tx1"/>
            </a:solidFill>
            <a:round/>
            <a:headEnd/>
            <a:tailEnd type="triangle" w="med" len="med"/>
          </a:ln>
        </p:spPr>
      </p:cxnSp>
      <p:cxnSp>
        <p:nvCxnSpPr>
          <p:cNvPr id="21523" name="AutoShape 18"/>
          <p:cNvCxnSpPr>
            <a:cxnSpLocks noChangeShapeType="1"/>
            <a:stCxn id="21515" idx="6"/>
            <a:endCxn id="21514"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p:spPr>
      </p:cxnSp>
      <p:cxnSp>
        <p:nvCxnSpPr>
          <p:cNvPr id="21524" name="AutoShape 19"/>
          <p:cNvCxnSpPr>
            <a:cxnSpLocks noChangeShapeType="1"/>
            <a:stCxn id="21514" idx="4"/>
            <a:endCxn id="21510"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21525" name="AutoShape 20"/>
          <p:cNvCxnSpPr>
            <a:cxnSpLocks noChangeShapeType="1"/>
            <a:stCxn id="21509" idx="3"/>
            <a:endCxn id="21515"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p:spPr>
      </p:cxnSp>
      <p:cxnSp>
        <p:nvCxnSpPr>
          <p:cNvPr id="21526" name="AutoShape 21"/>
          <p:cNvCxnSpPr>
            <a:cxnSpLocks noChangeShapeType="1"/>
            <a:stCxn id="21512" idx="4"/>
            <a:endCxn id="21513"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21527" name="AutoShape 22"/>
          <p:cNvCxnSpPr>
            <a:cxnSpLocks noChangeShapeType="1"/>
            <a:stCxn id="21513" idx="6"/>
            <a:endCxn id="21515"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21528" name="AutoShape 23"/>
          <p:cNvCxnSpPr>
            <a:cxnSpLocks noChangeShapeType="1"/>
            <a:stCxn id="21511" idx="6"/>
            <a:endCxn id="21509" idx="1"/>
          </p:cNvCxnSpPr>
          <p:nvPr/>
        </p:nvCxnSpPr>
        <p:spPr bwMode="auto">
          <a:xfrm flipV="1">
            <a:off x="2386013" y="2943225"/>
            <a:ext cx="5626100" cy="114300"/>
          </a:xfrm>
          <a:prstGeom prst="straightConnector1">
            <a:avLst/>
          </a:prstGeom>
          <a:noFill/>
          <a:ln w="15875">
            <a:solidFill>
              <a:schemeClr val="tx1"/>
            </a:solidFill>
            <a:round/>
            <a:headEnd/>
            <a:tailEnd type="triangle" w="med" len="med"/>
          </a:ln>
        </p:spPr>
      </p:cxnSp>
      <p:cxnSp>
        <p:nvCxnSpPr>
          <p:cNvPr id="21529" name="AutoShape 24"/>
          <p:cNvCxnSpPr>
            <a:cxnSpLocks noChangeShapeType="1"/>
            <a:stCxn id="21513" idx="6"/>
            <a:endCxn id="21510"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21530" name="AutoShape 25"/>
          <p:cNvCxnSpPr>
            <a:cxnSpLocks noChangeShapeType="1"/>
            <a:stCxn id="21509" idx="5"/>
            <a:endCxn id="21510" idx="0"/>
          </p:cNvCxnSpPr>
          <p:nvPr/>
        </p:nvCxnSpPr>
        <p:spPr bwMode="auto">
          <a:xfrm>
            <a:off x="8224838" y="3171825"/>
            <a:ext cx="204787" cy="2727325"/>
          </a:xfrm>
          <a:prstGeom prst="straightConnector1">
            <a:avLst/>
          </a:prstGeom>
          <a:noFill/>
          <a:ln w="15875">
            <a:solidFill>
              <a:schemeClr val="tx1"/>
            </a:solidFill>
            <a:round/>
            <a:headEnd/>
            <a:tailEnd type="triangle" w="med" len="med"/>
          </a:ln>
        </p:spPr>
      </p:cxnSp>
      <p:sp>
        <p:nvSpPr>
          <p:cNvPr id="21531" name="Text Box 26"/>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21532"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21533"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21534"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21535"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21536"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21537"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21538"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21539"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21540"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21541"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21542"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21543"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1544"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21545"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1546" name="Text Box 42"/>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b="1">
                <a:solidFill>
                  <a:srgbClr val="006600"/>
                </a:solidFill>
              </a:rPr>
              <a:t> </a:t>
            </a:r>
            <a:r>
              <a:rPr lang="en-US" sz="1600" b="1">
                <a:solidFill>
                  <a:srgbClr val="006600"/>
                </a:solidFill>
                <a:sym typeface="Symbol" pitchFamily="18" charset="2"/>
              </a:rPr>
              <a:t>15</a:t>
            </a:r>
            <a:endParaRPr lang="en-US" sz="1600" b="1">
              <a:solidFill>
                <a:srgbClr val="006600"/>
              </a:solidFill>
            </a:endParaRPr>
          </a:p>
        </p:txBody>
      </p:sp>
      <p:sp>
        <p:nvSpPr>
          <p:cNvPr id="21547" name="Text Box 43"/>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21548" name="Text Box 44"/>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1549" name="Text Box 45"/>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1550" name="Text Box 46"/>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1551" name="Text Box 47"/>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21552" name="Text Box 48"/>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1553" name="Text Box 49"/>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b="1">
                <a:solidFill>
                  <a:srgbClr val="006600"/>
                </a:solidFill>
              </a:rPr>
              <a:t> </a:t>
            </a:r>
            <a:r>
              <a:rPr lang="en-US" sz="1600" b="1">
                <a:solidFill>
                  <a:srgbClr val="006600"/>
                </a:solidFill>
                <a:sym typeface="Symbol" pitchFamily="18" charset="2"/>
              </a:rPr>
              <a:t>0</a:t>
            </a:r>
            <a:endParaRPr lang="en-US" sz="1600" b="1">
              <a:solidFill>
                <a:srgbClr val="006600"/>
              </a:solidFill>
            </a:endParaRPr>
          </a:p>
        </p:txBody>
      </p:sp>
      <p:sp>
        <p:nvSpPr>
          <p:cNvPr id="21554" name="Text Box 50"/>
          <p:cNvSpPr txBox="1">
            <a:spLocks noChangeArrowheads="1"/>
          </p:cNvSpPr>
          <p:nvPr/>
        </p:nvSpPr>
        <p:spPr bwMode="auto">
          <a:xfrm>
            <a:off x="84138" y="6319838"/>
            <a:ext cx="1552575"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distance label</a:t>
            </a:r>
            <a:endParaRPr lang="en-US" sz="1600">
              <a:solidFill>
                <a:srgbClr val="006600"/>
              </a:solidFill>
            </a:endParaRPr>
          </a:p>
        </p:txBody>
      </p:sp>
      <p:sp>
        <p:nvSpPr>
          <p:cNvPr id="21555" name="AutoShape 51"/>
          <p:cNvSpPr>
            <a:spLocks noChangeArrowheads="1"/>
          </p:cNvSpPr>
          <p:nvPr/>
        </p:nvSpPr>
        <p:spPr bwMode="auto">
          <a:xfrm>
            <a:off x="1703388" y="6426200"/>
            <a:ext cx="276225" cy="138113"/>
          </a:xfrm>
          <a:prstGeom prst="rightArrow">
            <a:avLst>
              <a:gd name="adj1" fmla="val 50000"/>
              <a:gd name="adj2" fmla="val 50000"/>
            </a:avLst>
          </a:prstGeom>
          <a:solidFill>
            <a:srgbClr val="006600"/>
          </a:solidFill>
          <a:ln w="15875">
            <a:solidFill>
              <a:schemeClr val="tx1"/>
            </a:solidFill>
            <a:miter lim="800000"/>
            <a:headEnd/>
            <a:tailEnd/>
          </a:ln>
        </p:spPr>
        <p:txBody>
          <a:bodyPr wrap="none" lIns="92075" tIns="46038" rIns="92075" bIns="46038" anchor="ctr"/>
          <a:lstStyle/>
          <a:p>
            <a:endParaRPr lang="en-US"/>
          </a:p>
        </p:txBody>
      </p:sp>
      <p:sp>
        <p:nvSpPr>
          <p:cNvPr id="21556" name="Text Box 55"/>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1557" name="Text Box 56"/>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1558" name="Text Box 57"/>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1559" name="Text Box 58"/>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1560" name="Text Box 59"/>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1561" name="Text Box 60"/>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1562" name="AutoShape 61"/>
          <p:cNvSpPr>
            <a:spLocks noChangeArrowheads="1"/>
          </p:cNvSpPr>
          <p:nvPr/>
        </p:nvSpPr>
        <p:spPr bwMode="auto">
          <a:xfrm rot="2984085">
            <a:off x="2659063" y="2317750"/>
            <a:ext cx="174625" cy="314325"/>
          </a:xfrm>
          <a:prstGeom prst="downArrow">
            <a:avLst>
              <a:gd name="adj1" fmla="val 50000"/>
              <a:gd name="adj2" fmla="val 45000"/>
            </a:avLst>
          </a:prstGeom>
          <a:solidFill>
            <a:schemeClr val="accent1"/>
          </a:solidFill>
          <a:ln w="15875">
            <a:solidFill>
              <a:schemeClr val="tx1"/>
            </a:solidFill>
            <a:miter lim="800000"/>
            <a:headEnd/>
            <a:tailEnd/>
          </a:ln>
        </p:spPr>
        <p:txBody>
          <a:bodyPr wrap="none" lIns="92075" tIns="46038" rIns="92075" bIns="46038" anchor="ctr"/>
          <a:lstStyle/>
          <a:p>
            <a:endParaRPr lang="en-US"/>
          </a:p>
        </p:txBody>
      </p:sp>
      <p:sp>
        <p:nvSpPr>
          <p:cNvPr id="21563" name="Text Box 62"/>
          <p:cNvSpPr txBox="1">
            <a:spLocks noChangeArrowheads="1"/>
          </p:cNvSpPr>
          <p:nvPr/>
        </p:nvSpPr>
        <p:spPr bwMode="auto">
          <a:xfrm>
            <a:off x="2982913" y="2192338"/>
            <a:ext cx="1277937" cy="374650"/>
          </a:xfrm>
          <a:prstGeom prst="rect">
            <a:avLst/>
          </a:prstGeom>
          <a:noFill/>
          <a:ln w="15875">
            <a:noFill/>
            <a:miter lim="800000"/>
            <a:headEnd/>
            <a:tailEnd/>
          </a:ln>
        </p:spPr>
        <p:txBody>
          <a:bodyPr lIns="92075" tIns="46038" rIns="92075" bIns="46038">
            <a:spAutoFit/>
          </a:bodyPr>
          <a:lstStyle/>
          <a:p>
            <a:pPr>
              <a:spcBef>
                <a:spcPct val="50000"/>
              </a:spcBef>
            </a:pPr>
            <a:r>
              <a:rPr lang="en-US" sz="1600">
                <a:solidFill>
                  <a:schemeClr val="accent1"/>
                </a:solidFill>
              </a:rPr>
              <a:t>delmin</a:t>
            </a:r>
          </a:p>
        </p:txBody>
      </p:sp>
      <p:sp>
        <p:nvSpPr>
          <p:cNvPr id="21564"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a:t>
            </a:r>
          </a:p>
          <a:p>
            <a:pPr>
              <a:spcBef>
                <a:spcPct val="20000"/>
              </a:spcBef>
              <a:buClr>
                <a:srgbClr val="003399"/>
              </a:buClr>
              <a:buSzPct val="50000"/>
              <a:buFont typeface="Monotype Sorts" charset="2"/>
              <a:buNone/>
            </a:pPr>
            <a:r>
              <a:rPr lang="en-US"/>
              <a:t>PQ = { 2, 3, 4, 5, 6, 7, t }</a:t>
            </a:r>
          </a:p>
        </p:txBody>
      </p:sp>
      <p:sp>
        <p:nvSpPr>
          <p:cNvPr id="21565" name="Freeform 41"/>
          <p:cNvSpPr>
            <a:spLocks/>
          </p:cNvSpPr>
          <p:nvPr/>
        </p:nvSpPr>
        <p:spPr bwMode="auto">
          <a:xfrm>
            <a:off x="100013" y="3068638"/>
            <a:ext cx="1027112" cy="914400"/>
          </a:xfrm>
          <a:custGeom>
            <a:avLst/>
            <a:gdLst>
              <a:gd name="T0" fmla="*/ 142 w 647"/>
              <a:gd name="T1" fmla="*/ 489 h 576"/>
              <a:gd name="T2" fmla="*/ 71 w 647"/>
              <a:gd name="T3" fmla="*/ 465 h 576"/>
              <a:gd name="T4" fmla="*/ 47 w 647"/>
              <a:gd name="T5" fmla="*/ 457 h 576"/>
              <a:gd name="T6" fmla="*/ 0 w 647"/>
              <a:gd name="T7" fmla="*/ 386 h 576"/>
              <a:gd name="T8" fmla="*/ 8 w 647"/>
              <a:gd name="T9" fmla="*/ 205 h 576"/>
              <a:gd name="T10" fmla="*/ 55 w 647"/>
              <a:gd name="T11" fmla="*/ 134 h 576"/>
              <a:gd name="T12" fmla="*/ 118 w 647"/>
              <a:gd name="T13" fmla="*/ 39 h 576"/>
              <a:gd name="T14" fmla="*/ 150 w 647"/>
              <a:gd name="T15" fmla="*/ 31 h 576"/>
              <a:gd name="T16" fmla="*/ 316 w 647"/>
              <a:gd name="T17" fmla="*/ 8 h 576"/>
              <a:gd name="T18" fmla="*/ 505 w 647"/>
              <a:gd name="T19" fmla="*/ 15 h 576"/>
              <a:gd name="T20" fmla="*/ 576 w 647"/>
              <a:gd name="T21" fmla="*/ 94 h 576"/>
              <a:gd name="T22" fmla="*/ 623 w 647"/>
              <a:gd name="T23" fmla="*/ 165 h 576"/>
              <a:gd name="T24" fmla="*/ 639 w 647"/>
              <a:gd name="T25" fmla="*/ 213 h 576"/>
              <a:gd name="T26" fmla="*/ 647 w 647"/>
              <a:gd name="T27" fmla="*/ 315 h 576"/>
              <a:gd name="T28" fmla="*/ 639 w 647"/>
              <a:gd name="T29" fmla="*/ 449 h 576"/>
              <a:gd name="T30" fmla="*/ 466 w 647"/>
              <a:gd name="T31" fmla="*/ 576 h 576"/>
              <a:gd name="T32" fmla="*/ 292 w 647"/>
              <a:gd name="T33" fmla="*/ 568 h 576"/>
              <a:gd name="T34" fmla="*/ 268 w 647"/>
              <a:gd name="T35" fmla="*/ 552 h 576"/>
              <a:gd name="T36" fmla="*/ 166 w 647"/>
              <a:gd name="T37" fmla="*/ 513 h 576"/>
              <a:gd name="T38" fmla="*/ 142 w 647"/>
              <a:gd name="T39" fmla="*/ 489 h 5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7"/>
              <a:gd name="T61" fmla="*/ 0 h 576"/>
              <a:gd name="T62" fmla="*/ 647 w 647"/>
              <a:gd name="T63" fmla="*/ 576 h 5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7" h="576">
                <a:moveTo>
                  <a:pt x="142" y="489"/>
                </a:moveTo>
                <a:cubicBezTo>
                  <a:pt x="87" y="470"/>
                  <a:pt x="111" y="478"/>
                  <a:pt x="71" y="465"/>
                </a:cubicBezTo>
                <a:cubicBezTo>
                  <a:pt x="63" y="462"/>
                  <a:pt x="47" y="457"/>
                  <a:pt x="47" y="457"/>
                </a:cubicBezTo>
                <a:cubicBezTo>
                  <a:pt x="24" y="434"/>
                  <a:pt x="10" y="417"/>
                  <a:pt x="0" y="386"/>
                </a:cubicBezTo>
                <a:cubicBezTo>
                  <a:pt x="3" y="326"/>
                  <a:pt x="3" y="265"/>
                  <a:pt x="8" y="205"/>
                </a:cubicBezTo>
                <a:cubicBezTo>
                  <a:pt x="10" y="174"/>
                  <a:pt x="38" y="156"/>
                  <a:pt x="55" y="134"/>
                </a:cubicBezTo>
                <a:cubicBezTo>
                  <a:pt x="78" y="104"/>
                  <a:pt x="98" y="71"/>
                  <a:pt x="118" y="39"/>
                </a:cubicBezTo>
                <a:cubicBezTo>
                  <a:pt x="124" y="30"/>
                  <a:pt x="139" y="34"/>
                  <a:pt x="150" y="31"/>
                </a:cubicBezTo>
                <a:cubicBezTo>
                  <a:pt x="247" y="1"/>
                  <a:pt x="150" y="18"/>
                  <a:pt x="316" y="8"/>
                </a:cubicBezTo>
                <a:cubicBezTo>
                  <a:pt x="379" y="10"/>
                  <a:pt x="444" y="0"/>
                  <a:pt x="505" y="15"/>
                </a:cubicBezTo>
                <a:cubicBezTo>
                  <a:pt x="533" y="22"/>
                  <a:pt x="530" y="81"/>
                  <a:pt x="576" y="94"/>
                </a:cubicBezTo>
                <a:cubicBezTo>
                  <a:pt x="592" y="118"/>
                  <a:pt x="614" y="138"/>
                  <a:pt x="623" y="165"/>
                </a:cubicBezTo>
                <a:cubicBezTo>
                  <a:pt x="628" y="181"/>
                  <a:pt x="639" y="213"/>
                  <a:pt x="639" y="213"/>
                </a:cubicBezTo>
                <a:cubicBezTo>
                  <a:pt x="642" y="247"/>
                  <a:pt x="647" y="281"/>
                  <a:pt x="647" y="315"/>
                </a:cubicBezTo>
                <a:cubicBezTo>
                  <a:pt x="647" y="360"/>
                  <a:pt x="644" y="404"/>
                  <a:pt x="639" y="449"/>
                </a:cubicBezTo>
                <a:cubicBezTo>
                  <a:pt x="633" y="508"/>
                  <a:pt x="516" y="558"/>
                  <a:pt x="466" y="576"/>
                </a:cubicBezTo>
                <a:cubicBezTo>
                  <a:pt x="408" y="573"/>
                  <a:pt x="350" y="575"/>
                  <a:pt x="292" y="568"/>
                </a:cubicBezTo>
                <a:cubicBezTo>
                  <a:pt x="282" y="567"/>
                  <a:pt x="277" y="556"/>
                  <a:pt x="268" y="552"/>
                </a:cubicBezTo>
                <a:cubicBezTo>
                  <a:pt x="239" y="539"/>
                  <a:pt x="197" y="520"/>
                  <a:pt x="166" y="513"/>
                </a:cubicBezTo>
                <a:cubicBezTo>
                  <a:pt x="149" y="487"/>
                  <a:pt x="160" y="489"/>
                  <a:pt x="142" y="489"/>
                </a:cubicBezTo>
                <a:close/>
              </a:path>
            </a:pathLst>
          </a:custGeom>
          <a:solidFill>
            <a:srgbClr val="003399">
              <a:alpha val="50195"/>
            </a:srgbClr>
          </a:solidFill>
          <a:ln w="15875">
            <a:noFill/>
            <a:round/>
            <a:headEnd/>
            <a:tailEnd/>
          </a:ln>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1"/>
          </p:nvPr>
        </p:nvSpPr>
        <p:spPr>
          <a:xfrm>
            <a:off x="457200" y="6397625"/>
            <a:ext cx="2133600" cy="323850"/>
          </a:xfrm>
          <a:noFill/>
        </p:spPr>
        <p:txBody>
          <a:bodyPr/>
          <a:lstStyle/>
          <a:p>
            <a:pPr algn="l"/>
            <a:fld id="{E2B53C7F-0FD3-450B-A96C-BD83DF6D2A5C}" type="slidenum">
              <a:rPr lang="en-US" smtClean="0"/>
              <a:pPr algn="l"/>
              <a:t>19</a:t>
            </a:fld>
            <a:endParaRPr lang="en-US" smtClean="0"/>
          </a:p>
        </p:txBody>
      </p:sp>
      <p:sp>
        <p:nvSpPr>
          <p:cNvPr id="22531" name="Rectangle 2"/>
          <p:cNvSpPr>
            <a:spLocks noGrp="1" noChangeArrowheads="1"/>
          </p:cNvSpPr>
          <p:nvPr>
            <p:ph type="title"/>
          </p:nvPr>
        </p:nvSpPr>
        <p:spPr/>
        <p:txBody>
          <a:bodyPr/>
          <a:lstStyle/>
          <a:p>
            <a:r>
              <a:rPr lang="en-US" smtClean="0"/>
              <a:t>Dijkstra's Shortest Path Algorithm</a:t>
            </a:r>
          </a:p>
        </p:txBody>
      </p:sp>
      <p:sp>
        <p:nvSpPr>
          <p:cNvPr id="22532"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22533"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22534" name="Oval 5"/>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22535"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22536"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22537"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22538"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22539"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22540" name="AutoShape 11"/>
          <p:cNvCxnSpPr>
            <a:cxnSpLocks noChangeShapeType="1"/>
            <a:stCxn id="22532" idx="7"/>
            <a:endCxn id="22535"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p:spPr>
      </p:cxnSp>
      <p:cxnSp>
        <p:nvCxnSpPr>
          <p:cNvPr id="22541" name="AutoShape 12"/>
          <p:cNvCxnSpPr>
            <a:cxnSpLocks noChangeShapeType="1"/>
            <a:stCxn id="22532" idx="6"/>
            <a:endCxn id="22536" idx="1"/>
          </p:cNvCxnSpPr>
          <p:nvPr/>
        </p:nvCxnSpPr>
        <p:spPr bwMode="auto">
          <a:xfrm>
            <a:off x="609600" y="3551238"/>
            <a:ext cx="2317750" cy="561975"/>
          </a:xfrm>
          <a:prstGeom prst="straightConnector1">
            <a:avLst/>
          </a:prstGeom>
          <a:noFill/>
          <a:ln w="25400">
            <a:solidFill>
              <a:srgbClr val="006600"/>
            </a:solidFill>
            <a:round/>
            <a:headEnd/>
            <a:tailEnd type="triangle" w="med" len="med"/>
          </a:ln>
        </p:spPr>
      </p:cxnSp>
      <p:cxnSp>
        <p:nvCxnSpPr>
          <p:cNvPr id="22542" name="AutoShape 13"/>
          <p:cNvCxnSpPr>
            <a:cxnSpLocks noChangeShapeType="1"/>
            <a:stCxn id="22532" idx="5"/>
            <a:endCxn id="22537" idx="0"/>
          </p:cNvCxnSpPr>
          <p:nvPr/>
        </p:nvCxnSpPr>
        <p:spPr bwMode="auto">
          <a:xfrm>
            <a:off x="557213" y="3665538"/>
            <a:ext cx="1731962" cy="2346325"/>
          </a:xfrm>
          <a:prstGeom prst="straightConnector1">
            <a:avLst/>
          </a:prstGeom>
          <a:noFill/>
          <a:ln w="25400">
            <a:solidFill>
              <a:srgbClr val="006600"/>
            </a:solidFill>
            <a:round/>
            <a:headEnd/>
            <a:tailEnd type="triangle" w="med" len="med"/>
          </a:ln>
        </p:spPr>
      </p:cxnSp>
      <p:cxnSp>
        <p:nvCxnSpPr>
          <p:cNvPr id="22543" name="AutoShape 14"/>
          <p:cNvCxnSpPr>
            <a:cxnSpLocks noChangeShapeType="1"/>
            <a:stCxn id="22536" idx="7"/>
            <a:endCxn id="22533"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p:spPr>
      </p:cxnSp>
      <p:cxnSp>
        <p:nvCxnSpPr>
          <p:cNvPr id="22544" name="AutoShape 15"/>
          <p:cNvCxnSpPr>
            <a:cxnSpLocks noChangeShapeType="1"/>
            <a:stCxn id="22538" idx="7"/>
            <a:endCxn id="22533"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22545" name="AutoShape 16"/>
          <p:cNvCxnSpPr>
            <a:cxnSpLocks noChangeShapeType="1"/>
            <a:stCxn id="22536" idx="5"/>
            <a:endCxn id="22539"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22546" name="AutoShape 17"/>
          <p:cNvCxnSpPr>
            <a:cxnSpLocks noChangeShapeType="1"/>
            <a:stCxn id="22539" idx="5"/>
            <a:endCxn id="22534" idx="2"/>
          </p:cNvCxnSpPr>
          <p:nvPr/>
        </p:nvCxnSpPr>
        <p:spPr bwMode="auto">
          <a:xfrm>
            <a:off x="4546600" y="5033963"/>
            <a:ext cx="3724275" cy="1023937"/>
          </a:xfrm>
          <a:prstGeom prst="straightConnector1">
            <a:avLst/>
          </a:prstGeom>
          <a:noFill/>
          <a:ln w="15875">
            <a:solidFill>
              <a:schemeClr val="tx1"/>
            </a:solidFill>
            <a:round/>
            <a:headEnd/>
            <a:tailEnd type="triangle" w="med" len="med"/>
          </a:ln>
        </p:spPr>
      </p:cxnSp>
      <p:cxnSp>
        <p:nvCxnSpPr>
          <p:cNvPr id="22547" name="AutoShape 18"/>
          <p:cNvCxnSpPr>
            <a:cxnSpLocks noChangeShapeType="1"/>
            <a:stCxn id="22539" idx="6"/>
            <a:endCxn id="22538"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p:spPr>
      </p:cxnSp>
      <p:cxnSp>
        <p:nvCxnSpPr>
          <p:cNvPr id="22548" name="AutoShape 19"/>
          <p:cNvCxnSpPr>
            <a:cxnSpLocks noChangeShapeType="1"/>
            <a:stCxn id="22538" idx="4"/>
            <a:endCxn id="22534"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22549" name="AutoShape 20"/>
          <p:cNvCxnSpPr>
            <a:cxnSpLocks noChangeShapeType="1"/>
            <a:stCxn id="22533" idx="3"/>
            <a:endCxn id="22539"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p:spPr>
      </p:cxnSp>
      <p:cxnSp>
        <p:nvCxnSpPr>
          <p:cNvPr id="22550" name="AutoShape 21"/>
          <p:cNvCxnSpPr>
            <a:cxnSpLocks noChangeShapeType="1"/>
            <a:stCxn id="22536" idx="4"/>
            <a:endCxn id="22537"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22551" name="AutoShape 22"/>
          <p:cNvCxnSpPr>
            <a:cxnSpLocks noChangeShapeType="1"/>
            <a:stCxn id="22537" idx="6"/>
            <a:endCxn id="22539"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22552" name="AutoShape 23"/>
          <p:cNvCxnSpPr>
            <a:cxnSpLocks noChangeShapeType="1"/>
            <a:stCxn id="22535" idx="6"/>
            <a:endCxn id="22533" idx="1"/>
          </p:cNvCxnSpPr>
          <p:nvPr/>
        </p:nvCxnSpPr>
        <p:spPr bwMode="auto">
          <a:xfrm flipV="1">
            <a:off x="2386013" y="2943225"/>
            <a:ext cx="5626100" cy="114300"/>
          </a:xfrm>
          <a:prstGeom prst="straightConnector1">
            <a:avLst/>
          </a:prstGeom>
          <a:noFill/>
          <a:ln w="15875">
            <a:solidFill>
              <a:schemeClr val="tx1"/>
            </a:solidFill>
            <a:round/>
            <a:headEnd/>
            <a:tailEnd type="triangle" w="med" len="med"/>
          </a:ln>
        </p:spPr>
      </p:cxnSp>
      <p:cxnSp>
        <p:nvCxnSpPr>
          <p:cNvPr id="22553" name="AutoShape 24"/>
          <p:cNvCxnSpPr>
            <a:cxnSpLocks noChangeShapeType="1"/>
            <a:stCxn id="22537" idx="6"/>
            <a:endCxn id="22534"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22554" name="AutoShape 25"/>
          <p:cNvCxnSpPr>
            <a:cxnSpLocks noChangeShapeType="1"/>
            <a:stCxn id="22533" idx="5"/>
            <a:endCxn id="22534" idx="0"/>
          </p:cNvCxnSpPr>
          <p:nvPr/>
        </p:nvCxnSpPr>
        <p:spPr bwMode="auto">
          <a:xfrm>
            <a:off x="8224838" y="3171825"/>
            <a:ext cx="204787" cy="2727325"/>
          </a:xfrm>
          <a:prstGeom prst="straightConnector1">
            <a:avLst/>
          </a:prstGeom>
          <a:noFill/>
          <a:ln w="15875">
            <a:solidFill>
              <a:schemeClr val="tx1"/>
            </a:solidFill>
            <a:round/>
            <a:headEnd/>
            <a:tailEnd type="triangle" w="med" len="med"/>
          </a:ln>
        </p:spPr>
      </p:cxnSp>
      <p:sp>
        <p:nvSpPr>
          <p:cNvPr id="22555" name="Text Box 26"/>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22556"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22557"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22558"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22559"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22560"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22561"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22562"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22563"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22564"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22565"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22566"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22567"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2568"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22569"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2570" name="Text Box 42"/>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b="1">
                <a:solidFill>
                  <a:srgbClr val="006600"/>
                </a:solidFill>
              </a:rPr>
              <a:t> </a:t>
            </a:r>
            <a:r>
              <a:rPr lang="en-US" sz="1600" b="1">
                <a:solidFill>
                  <a:srgbClr val="006600"/>
                </a:solidFill>
                <a:sym typeface="Symbol" pitchFamily="18" charset="2"/>
              </a:rPr>
              <a:t>15</a:t>
            </a:r>
            <a:endParaRPr lang="en-US" sz="1600" b="1">
              <a:solidFill>
                <a:srgbClr val="006600"/>
              </a:solidFill>
            </a:endParaRPr>
          </a:p>
        </p:txBody>
      </p:sp>
      <p:sp>
        <p:nvSpPr>
          <p:cNvPr id="22571" name="Text Box 43"/>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22572" name="Text Box 44"/>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2573" name="Text Box 45"/>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2574" name="Text Box 46"/>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2575" name="Text Box 47"/>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22576" name="Text Box 48"/>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2577" name="Text Box 49"/>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0</a:t>
            </a:r>
            <a:endParaRPr lang="en-US" sz="1600">
              <a:solidFill>
                <a:srgbClr val="006600"/>
              </a:solidFill>
            </a:endParaRPr>
          </a:p>
        </p:txBody>
      </p:sp>
      <p:sp>
        <p:nvSpPr>
          <p:cNvPr id="22578" name="Text Box 53"/>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2579" name="Text Box 54"/>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2580" name="Text Box 55"/>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2581" name="Text Box 56"/>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2582" name="Text Box 57"/>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2583" name="Text Box 58"/>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2584"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2 }</a:t>
            </a:r>
          </a:p>
          <a:p>
            <a:pPr>
              <a:spcBef>
                <a:spcPct val="20000"/>
              </a:spcBef>
              <a:buClr>
                <a:srgbClr val="003399"/>
              </a:buClr>
              <a:buSzPct val="50000"/>
              <a:buFont typeface="Monotype Sorts" charset="2"/>
              <a:buNone/>
            </a:pPr>
            <a:r>
              <a:rPr lang="en-US"/>
              <a:t>PQ = { 3, 4, 5, 6, 7, t }</a:t>
            </a:r>
          </a:p>
        </p:txBody>
      </p:sp>
      <p:sp>
        <p:nvSpPr>
          <p:cNvPr id="22585" name="Freeform 61"/>
          <p:cNvSpPr>
            <a:spLocks/>
          </p:cNvSpPr>
          <p:nvPr/>
        </p:nvSpPr>
        <p:spPr bwMode="auto">
          <a:xfrm>
            <a:off x="133350" y="2224088"/>
            <a:ext cx="3113088" cy="1858962"/>
          </a:xfrm>
          <a:custGeom>
            <a:avLst/>
            <a:gdLst>
              <a:gd name="T0" fmla="*/ 3 w 1961"/>
              <a:gd name="T1" fmla="*/ 824 h 1171"/>
              <a:gd name="T2" fmla="*/ 34 w 1961"/>
              <a:gd name="T3" fmla="*/ 666 h 1171"/>
              <a:gd name="T4" fmla="*/ 121 w 1961"/>
              <a:gd name="T5" fmla="*/ 469 h 1171"/>
              <a:gd name="T6" fmla="*/ 153 w 1961"/>
              <a:gd name="T7" fmla="*/ 414 h 1171"/>
              <a:gd name="T8" fmla="*/ 271 w 1961"/>
              <a:gd name="T9" fmla="*/ 359 h 1171"/>
              <a:gd name="T10" fmla="*/ 350 w 1961"/>
              <a:gd name="T11" fmla="*/ 295 h 1171"/>
              <a:gd name="T12" fmla="*/ 500 w 1961"/>
              <a:gd name="T13" fmla="*/ 177 h 1171"/>
              <a:gd name="T14" fmla="*/ 650 w 1961"/>
              <a:gd name="T15" fmla="*/ 130 h 1171"/>
              <a:gd name="T16" fmla="*/ 950 w 1961"/>
              <a:gd name="T17" fmla="*/ 75 h 1171"/>
              <a:gd name="T18" fmla="*/ 1131 w 1961"/>
              <a:gd name="T19" fmla="*/ 43 h 1171"/>
              <a:gd name="T20" fmla="*/ 1565 w 1961"/>
              <a:gd name="T21" fmla="*/ 43 h 1171"/>
              <a:gd name="T22" fmla="*/ 1754 w 1961"/>
              <a:gd name="T23" fmla="*/ 82 h 1171"/>
              <a:gd name="T24" fmla="*/ 1786 w 1961"/>
              <a:gd name="T25" fmla="*/ 98 h 1171"/>
              <a:gd name="T26" fmla="*/ 1833 w 1961"/>
              <a:gd name="T27" fmla="*/ 114 h 1171"/>
              <a:gd name="T28" fmla="*/ 1920 w 1961"/>
              <a:gd name="T29" fmla="*/ 240 h 1171"/>
              <a:gd name="T30" fmla="*/ 1841 w 1961"/>
              <a:gd name="T31" fmla="*/ 603 h 1171"/>
              <a:gd name="T32" fmla="*/ 1747 w 1961"/>
              <a:gd name="T33" fmla="*/ 698 h 1171"/>
              <a:gd name="T34" fmla="*/ 1612 w 1961"/>
              <a:gd name="T35" fmla="*/ 769 h 1171"/>
              <a:gd name="T36" fmla="*/ 1455 w 1961"/>
              <a:gd name="T37" fmla="*/ 800 h 1171"/>
              <a:gd name="T38" fmla="*/ 1036 w 1961"/>
              <a:gd name="T39" fmla="*/ 840 h 1171"/>
              <a:gd name="T40" fmla="*/ 879 w 1961"/>
              <a:gd name="T41" fmla="*/ 871 h 1171"/>
              <a:gd name="T42" fmla="*/ 673 w 1961"/>
              <a:gd name="T43" fmla="*/ 1037 h 1171"/>
              <a:gd name="T44" fmla="*/ 547 w 1961"/>
              <a:gd name="T45" fmla="*/ 1132 h 1171"/>
              <a:gd name="T46" fmla="*/ 271 w 1961"/>
              <a:gd name="T47" fmla="*/ 1171 h 1171"/>
              <a:gd name="T48" fmla="*/ 121 w 1961"/>
              <a:gd name="T49" fmla="*/ 1124 h 1171"/>
              <a:gd name="T50" fmla="*/ 50 w 1961"/>
              <a:gd name="T51" fmla="*/ 982 h 1171"/>
              <a:gd name="T52" fmla="*/ 34 w 1961"/>
              <a:gd name="T53" fmla="*/ 919 h 1171"/>
              <a:gd name="T54" fmla="*/ 3 w 1961"/>
              <a:gd name="T55" fmla="*/ 824 h 11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61"/>
              <a:gd name="T85" fmla="*/ 0 h 1171"/>
              <a:gd name="T86" fmla="*/ 1961 w 1961"/>
              <a:gd name="T87" fmla="*/ 1171 h 11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61" h="1171">
                <a:moveTo>
                  <a:pt x="3" y="824"/>
                </a:moveTo>
                <a:cubicBezTo>
                  <a:pt x="9" y="747"/>
                  <a:pt x="0" y="721"/>
                  <a:pt x="34" y="666"/>
                </a:cubicBezTo>
                <a:cubicBezTo>
                  <a:pt x="53" y="592"/>
                  <a:pt x="84" y="534"/>
                  <a:pt x="121" y="469"/>
                </a:cubicBezTo>
                <a:cubicBezTo>
                  <a:pt x="128" y="456"/>
                  <a:pt x="140" y="425"/>
                  <a:pt x="153" y="414"/>
                </a:cubicBezTo>
                <a:cubicBezTo>
                  <a:pt x="189" y="383"/>
                  <a:pt x="227" y="372"/>
                  <a:pt x="271" y="359"/>
                </a:cubicBezTo>
                <a:cubicBezTo>
                  <a:pt x="332" y="297"/>
                  <a:pt x="301" y="311"/>
                  <a:pt x="350" y="295"/>
                </a:cubicBezTo>
                <a:cubicBezTo>
                  <a:pt x="402" y="258"/>
                  <a:pt x="447" y="213"/>
                  <a:pt x="500" y="177"/>
                </a:cubicBezTo>
                <a:cubicBezTo>
                  <a:pt x="545" y="147"/>
                  <a:pt x="600" y="145"/>
                  <a:pt x="650" y="130"/>
                </a:cubicBezTo>
                <a:cubicBezTo>
                  <a:pt x="750" y="100"/>
                  <a:pt x="845" y="83"/>
                  <a:pt x="950" y="75"/>
                </a:cubicBezTo>
                <a:cubicBezTo>
                  <a:pt x="1011" y="65"/>
                  <a:pt x="1070" y="52"/>
                  <a:pt x="1131" y="43"/>
                </a:cubicBezTo>
                <a:cubicBezTo>
                  <a:pt x="1260" y="0"/>
                  <a:pt x="1469" y="39"/>
                  <a:pt x="1565" y="43"/>
                </a:cubicBezTo>
                <a:cubicBezTo>
                  <a:pt x="1628" y="56"/>
                  <a:pt x="1691" y="68"/>
                  <a:pt x="1754" y="82"/>
                </a:cubicBezTo>
                <a:cubicBezTo>
                  <a:pt x="1765" y="87"/>
                  <a:pt x="1775" y="94"/>
                  <a:pt x="1786" y="98"/>
                </a:cubicBezTo>
                <a:cubicBezTo>
                  <a:pt x="1801" y="104"/>
                  <a:pt x="1833" y="114"/>
                  <a:pt x="1833" y="114"/>
                </a:cubicBezTo>
                <a:cubicBezTo>
                  <a:pt x="1862" y="157"/>
                  <a:pt x="1890" y="197"/>
                  <a:pt x="1920" y="240"/>
                </a:cubicBezTo>
                <a:cubicBezTo>
                  <a:pt x="1916" y="374"/>
                  <a:pt x="1961" y="523"/>
                  <a:pt x="1841" y="603"/>
                </a:cubicBezTo>
                <a:cubicBezTo>
                  <a:pt x="1814" y="640"/>
                  <a:pt x="1785" y="672"/>
                  <a:pt x="1747" y="698"/>
                </a:cubicBezTo>
                <a:cubicBezTo>
                  <a:pt x="1717" y="742"/>
                  <a:pt x="1663" y="759"/>
                  <a:pt x="1612" y="769"/>
                </a:cubicBezTo>
                <a:cubicBezTo>
                  <a:pt x="1561" y="790"/>
                  <a:pt x="1509" y="789"/>
                  <a:pt x="1455" y="800"/>
                </a:cubicBezTo>
                <a:cubicBezTo>
                  <a:pt x="1310" y="831"/>
                  <a:pt x="1188" y="835"/>
                  <a:pt x="1036" y="840"/>
                </a:cubicBezTo>
                <a:cubicBezTo>
                  <a:pt x="982" y="847"/>
                  <a:pt x="931" y="855"/>
                  <a:pt x="879" y="871"/>
                </a:cubicBezTo>
                <a:cubicBezTo>
                  <a:pt x="809" y="923"/>
                  <a:pt x="740" y="980"/>
                  <a:pt x="673" y="1037"/>
                </a:cubicBezTo>
                <a:cubicBezTo>
                  <a:pt x="646" y="1060"/>
                  <a:pt x="582" y="1123"/>
                  <a:pt x="547" y="1132"/>
                </a:cubicBezTo>
                <a:cubicBezTo>
                  <a:pt x="453" y="1156"/>
                  <a:pt x="370" y="1165"/>
                  <a:pt x="271" y="1171"/>
                </a:cubicBezTo>
                <a:cubicBezTo>
                  <a:pt x="207" y="1165"/>
                  <a:pt x="172" y="1158"/>
                  <a:pt x="121" y="1124"/>
                </a:cubicBezTo>
                <a:cubicBezTo>
                  <a:pt x="103" y="1072"/>
                  <a:pt x="74" y="1030"/>
                  <a:pt x="50" y="982"/>
                </a:cubicBezTo>
                <a:cubicBezTo>
                  <a:pt x="41" y="964"/>
                  <a:pt x="38" y="937"/>
                  <a:pt x="34" y="919"/>
                </a:cubicBezTo>
                <a:cubicBezTo>
                  <a:pt x="26" y="887"/>
                  <a:pt x="13" y="855"/>
                  <a:pt x="3" y="824"/>
                </a:cubicBezTo>
                <a:close/>
              </a:path>
            </a:pathLst>
          </a:custGeom>
          <a:solidFill>
            <a:srgbClr val="003399">
              <a:alpha val="50195"/>
            </a:srgbClr>
          </a:solidFill>
          <a:ln w="15875">
            <a:noFill/>
            <a:round/>
            <a:headEnd/>
            <a:tailEnd/>
          </a:ln>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250825" y="620713"/>
            <a:ext cx="8281988" cy="4114800"/>
          </a:xfrm>
        </p:spPr>
        <p:txBody>
          <a:bodyPr/>
          <a:lstStyle/>
          <a:p>
            <a:pPr eaLnBrk="1" hangingPunct="1"/>
            <a:endParaRPr lang="en-US" b="1" smtClean="0">
              <a:solidFill>
                <a:schemeClr val="tx2"/>
              </a:solidFill>
            </a:endParaRPr>
          </a:p>
          <a:p>
            <a:pPr eaLnBrk="1" hangingPunct="1"/>
            <a:r>
              <a:rPr lang="tr-TR" b="1" smtClean="0">
                <a:solidFill>
                  <a:schemeClr val="tx2"/>
                </a:solidFill>
              </a:rPr>
              <a:t> </a:t>
            </a:r>
            <a:r>
              <a:rPr lang="tr-TR" b="1" smtClean="0">
                <a:solidFill>
                  <a:srgbClr val="FF3300"/>
                </a:solidFill>
              </a:rPr>
              <a:t>What is s</a:t>
            </a:r>
            <a:r>
              <a:rPr lang="en-US" b="1" smtClean="0">
                <a:solidFill>
                  <a:srgbClr val="FF3300"/>
                </a:solidFill>
              </a:rPr>
              <a:t>hortest path </a:t>
            </a:r>
            <a:r>
              <a:rPr lang="tr-TR" b="1" smtClean="0">
                <a:solidFill>
                  <a:srgbClr val="FF3300"/>
                </a:solidFill>
              </a:rPr>
              <a:t>?</a:t>
            </a:r>
            <a:endParaRPr lang="en-US" b="1" smtClean="0">
              <a:solidFill>
                <a:srgbClr val="FF3300"/>
              </a:solidFill>
            </a:endParaRPr>
          </a:p>
          <a:p>
            <a:pPr lvl="1" eaLnBrk="1" hangingPunct="1">
              <a:buClr>
                <a:schemeClr val="accent1"/>
              </a:buClr>
              <a:buFont typeface="Wingdings" pitchFamily="2" charset="2"/>
              <a:buChar char="§"/>
            </a:pPr>
            <a:r>
              <a:rPr lang="en-US" u="sng" smtClean="0">
                <a:solidFill>
                  <a:schemeClr val="tx2"/>
                </a:solidFill>
              </a:rPr>
              <a:t>shortest </a:t>
            </a:r>
            <a:r>
              <a:rPr lang="en-US" u="sng" smtClean="0">
                <a:solidFill>
                  <a:schemeClr val="tx2"/>
                </a:solidFill>
                <a:latin typeface="TimesNewRomanPSMT;TimesNewRoman"/>
              </a:rPr>
              <a:t>length </a:t>
            </a:r>
            <a:r>
              <a:rPr lang="en-US" u="sng" smtClean="0">
                <a:solidFill>
                  <a:schemeClr val="tx2"/>
                </a:solidFill>
              </a:rPr>
              <a:t>between two vertices</a:t>
            </a:r>
            <a:r>
              <a:rPr lang="tr-TR" b="1" smtClean="0">
                <a:solidFill>
                  <a:schemeClr val="tx2"/>
                </a:solidFill>
              </a:rPr>
              <a:t> </a:t>
            </a:r>
            <a:r>
              <a:rPr lang="tr-TR" smtClean="0">
                <a:solidFill>
                  <a:schemeClr val="tx2"/>
                </a:solidFill>
              </a:rPr>
              <a:t>for </a:t>
            </a:r>
            <a:r>
              <a:rPr lang="en-US" smtClean="0">
                <a:solidFill>
                  <a:schemeClr val="tx2"/>
                </a:solidFill>
              </a:rPr>
              <a:t>an unweighted graph: </a:t>
            </a:r>
          </a:p>
          <a:p>
            <a:pPr lvl="1" eaLnBrk="1" hangingPunct="1">
              <a:buClr>
                <a:schemeClr val="accent1"/>
              </a:buClr>
              <a:buFont typeface="Wingdings" pitchFamily="2" charset="2"/>
              <a:buChar char="§"/>
            </a:pPr>
            <a:r>
              <a:rPr lang="en-US" u="sng" smtClean="0">
                <a:solidFill>
                  <a:schemeClr val="tx2"/>
                </a:solidFill>
              </a:rPr>
              <a:t>smallest cost between two vertices</a:t>
            </a:r>
            <a:r>
              <a:rPr lang="tr-TR" i="1" smtClean="0">
                <a:solidFill>
                  <a:schemeClr val="tx2"/>
                </a:solidFill>
              </a:rPr>
              <a:t> for</a:t>
            </a:r>
            <a:r>
              <a:rPr lang="en-US" smtClean="0">
                <a:solidFill>
                  <a:schemeClr val="tx2"/>
                </a:solidFill>
              </a:rPr>
              <a:t> a weighted graph: </a:t>
            </a:r>
            <a:endParaRPr lang="en-US" b="1" smtClean="0">
              <a:solidFill>
                <a:schemeClr val="tx2"/>
              </a:solidFill>
            </a:endParaRPr>
          </a:p>
          <a:p>
            <a:pPr eaLnBrk="1" hangingPunct="1"/>
            <a:endParaRPr lang="tr-TR" b="1" smtClean="0">
              <a:solidFill>
                <a:schemeClr val="tx2"/>
              </a:solidFill>
            </a:endParaRPr>
          </a:p>
        </p:txBody>
      </p:sp>
      <p:sp>
        <p:nvSpPr>
          <p:cNvPr id="6147" name="Oval 4"/>
          <p:cNvSpPr>
            <a:spLocks noChangeArrowheads="1"/>
          </p:cNvSpPr>
          <p:nvPr/>
        </p:nvSpPr>
        <p:spPr bwMode="auto">
          <a:xfrm>
            <a:off x="3348038" y="3068638"/>
            <a:ext cx="528637"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B</a:t>
            </a:r>
            <a:endParaRPr lang="en-US" sz="2400"/>
          </a:p>
        </p:txBody>
      </p:sp>
      <p:sp>
        <p:nvSpPr>
          <p:cNvPr id="6148" name="Oval 5"/>
          <p:cNvSpPr>
            <a:spLocks noChangeArrowheads="1"/>
          </p:cNvSpPr>
          <p:nvPr/>
        </p:nvSpPr>
        <p:spPr bwMode="auto">
          <a:xfrm>
            <a:off x="3262313" y="5770563"/>
            <a:ext cx="528637"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D</a:t>
            </a:r>
            <a:endParaRPr lang="en-US" sz="2400"/>
          </a:p>
        </p:txBody>
      </p:sp>
      <p:sp>
        <p:nvSpPr>
          <p:cNvPr id="6149" name="Oval 6"/>
          <p:cNvSpPr>
            <a:spLocks noChangeArrowheads="1"/>
          </p:cNvSpPr>
          <p:nvPr/>
        </p:nvSpPr>
        <p:spPr bwMode="auto">
          <a:xfrm>
            <a:off x="2195513" y="5084763"/>
            <a:ext cx="528637"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C</a:t>
            </a:r>
            <a:endParaRPr lang="en-US" sz="2400"/>
          </a:p>
        </p:txBody>
      </p:sp>
      <p:sp>
        <p:nvSpPr>
          <p:cNvPr id="6150" name="Oval 7"/>
          <p:cNvSpPr>
            <a:spLocks noChangeArrowheads="1"/>
          </p:cNvSpPr>
          <p:nvPr/>
        </p:nvSpPr>
        <p:spPr bwMode="auto">
          <a:xfrm>
            <a:off x="2195513" y="3789363"/>
            <a:ext cx="528637"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A</a:t>
            </a:r>
            <a:endParaRPr lang="en-US" sz="2400"/>
          </a:p>
        </p:txBody>
      </p:sp>
      <p:sp>
        <p:nvSpPr>
          <p:cNvPr id="6151" name="Oval 8"/>
          <p:cNvSpPr>
            <a:spLocks noChangeArrowheads="1"/>
          </p:cNvSpPr>
          <p:nvPr/>
        </p:nvSpPr>
        <p:spPr bwMode="auto">
          <a:xfrm>
            <a:off x="1258888" y="6021388"/>
            <a:ext cx="528637"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E</a:t>
            </a:r>
            <a:endParaRPr lang="en-US" sz="2400"/>
          </a:p>
        </p:txBody>
      </p:sp>
      <p:sp>
        <p:nvSpPr>
          <p:cNvPr id="6152" name="Line 9"/>
          <p:cNvSpPr>
            <a:spLocks noChangeShapeType="1"/>
          </p:cNvSpPr>
          <p:nvPr/>
        </p:nvSpPr>
        <p:spPr bwMode="auto">
          <a:xfrm flipV="1">
            <a:off x="3529013" y="3573463"/>
            <a:ext cx="106362" cy="21939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53" name="Line 10"/>
          <p:cNvSpPr>
            <a:spLocks noChangeShapeType="1"/>
          </p:cNvSpPr>
          <p:nvPr/>
        </p:nvSpPr>
        <p:spPr bwMode="auto">
          <a:xfrm flipV="1">
            <a:off x="2628900" y="3284538"/>
            <a:ext cx="719138" cy="5603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54" name="Line 11"/>
          <p:cNvSpPr>
            <a:spLocks noChangeShapeType="1"/>
          </p:cNvSpPr>
          <p:nvPr/>
        </p:nvSpPr>
        <p:spPr bwMode="auto">
          <a:xfrm>
            <a:off x="2647950" y="4233863"/>
            <a:ext cx="881063" cy="15335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55" name="Line 12"/>
          <p:cNvSpPr>
            <a:spLocks noChangeShapeType="1"/>
          </p:cNvSpPr>
          <p:nvPr/>
        </p:nvSpPr>
        <p:spPr bwMode="auto">
          <a:xfrm flipV="1">
            <a:off x="2452688" y="4313238"/>
            <a:ext cx="0" cy="7810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56" name="Line 13"/>
          <p:cNvSpPr>
            <a:spLocks noChangeShapeType="1"/>
          </p:cNvSpPr>
          <p:nvPr/>
        </p:nvSpPr>
        <p:spPr bwMode="auto">
          <a:xfrm flipV="1">
            <a:off x="1692275" y="5551488"/>
            <a:ext cx="588963" cy="5413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57" name="Line 14"/>
          <p:cNvSpPr>
            <a:spLocks noChangeShapeType="1"/>
          </p:cNvSpPr>
          <p:nvPr/>
        </p:nvSpPr>
        <p:spPr bwMode="auto">
          <a:xfrm>
            <a:off x="2700338" y="5484813"/>
            <a:ext cx="600075" cy="3905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58" name="Oval 32"/>
          <p:cNvSpPr>
            <a:spLocks noChangeArrowheads="1"/>
          </p:cNvSpPr>
          <p:nvPr/>
        </p:nvSpPr>
        <p:spPr bwMode="auto">
          <a:xfrm>
            <a:off x="6948488" y="3068638"/>
            <a:ext cx="528637"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B</a:t>
            </a:r>
            <a:endParaRPr lang="en-US" sz="2400"/>
          </a:p>
        </p:txBody>
      </p:sp>
      <p:sp>
        <p:nvSpPr>
          <p:cNvPr id="6159" name="Oval 33"/>
          <p:cNvSpPr>
            <a:spLocks noChangeArrowheads="1"/>
          </p:cNvSpPr>
          <p:nvPr/>
        </p:nvSpPr>
        <p:spPr bwMode="auto">
          <a:xfrm>
            <a:off x="6835775" y="5789613"/>
            <a:ext cx="528638"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D</a:t>
            </a:r>
            <a:endParaRPr lang="en-US" sz="2400"/>
          </a:p>
        </p:txBody>
      </p:sp>
      <p:sp>
        <p:nvSpPr>
          <p:cNvPr id="6160" name="Oval 34"/>
          <p:cNvSpPr>
            <a:spLocks noChangeArrowheads="1"/>
          </p:cNvSpPr>
          <p:nvPr/>
        </p:nvSpPr>
        <p:spPr bwMode="auto">
          <a:xfrm>
            <a:off x="5768975" y="5103813"/>
            <a:ext cx="528638"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C</a:t>
            </a:r>
            <a:endParaRPr lang="en-US" sz="2400"/>
          </a:p>
        </p:txBody>
      </p:sp>
      <p:sp>
        <p:nvSpPr>
          <p:cNvPr id="6161" name="Oval 35"/>
          <p:cNvSpPr>
            <a:spLocks noChangeArrowheads="1"/>
          </p:cNvSpPr>
          <p:nvPr/>
        </p:nvSpPr>
        <p:spPr bwMode="auto">
          <a:xfrm>
            <a:off x="5768975" y="3808413"/>
            <a:ext cx="528638"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A</a:t>
            </a:r>
            <a:endParaRPr lang="en-US" sz="2400"/>
          </a:p>
        </p:txBody>
      </p:sp>
      <p:sp>
        <p:nvSpPr>
          <p:cNvPr id="6162" name="Oval 36"/>
          <p:cNvSpPr>
            <a:spLocks noChangeArrowheads="1"/>
          </p:cNvSpPr>
          <p:nvPr/>
        </p:nvSpPr>
        <p:spPr bwMode="auto">
          <a:xfrm>
            <a:off x="4787900" y="6021388"/>
            <a:ext cx="528638"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E</a:t>
            </a:r>
            <a:endParaRPr lang="en-US" sz="2400"/>
          </a:p>
        </p:txBody>
      </p:sp>
      <p:sp>
        <p:nvSpPr>
          <p:cNvPr id="6163" name="Line 37"/>
          <p:cNvSpPr>
            <a:spLocks noChangeShapeType="1"/>
          </p:cNvSpPr>
          <p:nvPr/>
        </p:nvSpPr>
        <p:spPr bwMode="auto">
          <a:xfrm flipV="1">
            <a:off x="7102475" y="3573463"/>
            <a:ext cx="133350" cy="22129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64" name="Line 38"/>
          <p:cNvSpPr>
            <a:spLocks noChangeShapeType="1"/>
          </p:cNvSpPr>
          <p:nvPr/>
        </p:nvSpPr>
        <p:spPr bwMode="auto">
          <a:xfrm flipV="1">
            <a:off x="6202363" y="3357563"/>
            <a:ext cx="746125" cy="5064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65" name="Line 39"/>
          <p:cNvSpPr>
            <a:spLocks noChangeShapeType="1"/>
          </p:cNvSpPr>
          <p:nvPr/>
        </p:nvSpPr>
        <p:spPr bwMode="auto">
          <a:xfrm>
            <a:off x="6221413" y="4252913"/>
            <a:ext cx="881062" cy="15335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66" name="Line 40"/>
          <p:cNvSpPr>
            <a:spLocks noChangeShapeType="1"/>
          </p:cNvSpPr>
          <p:nvPr/>
        </p:nvSpPr>
        <p:spPr bwMode="auto">
          <a:xfrm flipV="1">
            <a:off x="6026150" y="4332288"/>
            <a:ext cx="0" cy="7810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67" name="Line 41"/>
          <p:cNvSpPr>
            <a:spLocks noChangeShapeType="1"/>
          </p:cNvSpPr>
          <p:nvPr/>
        </p:nvSpPr>
        <p:spPr bwMode="auto">
          <a:xfrm flipV="1">
            <a:off x="5219700" y="5570538"/>
            <a:ext cx="635000" cy="5222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68" name="Line 42"/>
          <p:cNvSpPr>
            <a:spLocks noChangeShapeType="1"/>
          </p:cNvSpPr>
          <p:nvPr/>
        </p:nvSpPr>
        <p:spPr bwMode="auto">
          <a:xfrm>
            <a:off x="6273800" y="5503863"/>
            <a:ext cx="600075" cy="3905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69" name="Text Box 43"/>
          <p:cNvSpPr txBox="1">
            <a:spLocks noChangeArrowheads="1"/>
          </p:cNvSpPr>
          <p:nvPr/>
        </p:nvSpPr>
        <p:spPr bwMode="auto">
          <a:xfrm>
            <a:off x="5076825" y="5589588"/>
            <a:ext cx="527050" cy="366712"/>
          </a:xfrm>
          <a:prstGeom prst="rect">
            <a:avLst/>
          </a:prstGeom>
          <a:noFill/>
          <a:ln w="12700">
            <a:noFill/>
            <a:miter lim="800000"/>
            <a:headEnd type="none" w="sm" len="sm"/>
            <a:tailEnd type="none" w="sm" len="sm"/>
          </a:ln>
        </p:spPr>
        <p:txBody>
          <a:bodyPr wrap="none">
            <a:spAutoFit/>
          </a:bodyPr>
          <a:lstStyle/>
          <a:p>
            <a:pPr eaLnBrk="0" hangingPunct="0"/>
            <a:r>
              <a:rPr lang="en-US">
                <a:latin typeface="Times New Roman" pitchFamily="18" charset="0"/>
              </a:rPr>
              <a:t>200</a:t>
            </a:r>
          </a:p>
        </p:txBody>
      </p:sp>
      <p:sp>
        <p:nvSpPr>
          <p:cNvPr id="6170" name="Text Box 44"/>
          <p:cNvSpPr txBox="1">
            <a:spLocks noChangeArrowheads="1"/>
          </p:cNvSpPr>
          <p:nvPr/>
        </p:nvSpPr>
        <p:spPr bwMode="auto">
          <a:xfrm>
            <a:off x="5618163" y="4573588"/>
            <a:ext cx="412750" cy="366712"/>
          </a:xfrm>
          <a:prstGeom prst="rect">
            <a:avLst/>
          </a:prstGeom>
          <a:noFill/>
          <a:ln w="12700">
            <a:noFill/>
            <a:miter lim="800000"/>
            <a:headEnd type="none" w="sm" len="sm"/>
            <a:tailEnd type="none" w="sm" len="sm"/>
          </a:ln>
        </p:spPr>
        <p:txBody>
          <a:bodyPr wrap="none">
            <a:spAutoFit/>
          </a:bodyPr>
          <a:lstStyle/>
          <a:p>
            <a:pPr eaLnBrk="0" hangingPunct="0"/>
            <a:r>
              <a:rPr lang="en-US">
                <a:latin typeface="Times New Roman" pitchFamily="18" charset="0"/>
              </a:rPr>
              <a:t>60</a:t>
            </a:r>
          </a:p>
        </p:txBody>
      </p:sp>
      <p:sp>
        <p:nvSpPr>
          <p:cNvPr id="6171" name="Text Box 45"/>
          <p:cNvSpPr txBox="1">
            <a:spLocks noChangeArrowheads="1"/>
          </p:cNvSpPr>
          <p:nvPr/>
        </p:nvSpPr>
        <p:spPr bwMode="auto">
          <a:xfrm>
            <a:off x="6135688" y="5659438"/>
            <a:ext cx="527050" cy="366712"/>
          </a:xfrm>
          <a:prstGeom prst="rect">
            <a:avLst/>
          </a:prstGeom>
          <a:noFill/>
          <a:ln w="12700">
            <a:noFill/>
            <a:miter lim="800000"/>
            <a:headEnd type="none" w="sm" len="sm"/>
            <a:tailEnd type="none" w="sm" len="sm"/>
          </a:ln>
        </p:spPr>
        <p:txBody>
          <a:bodyPr wrap="none">
            <a:spAutoFit/>
          </a:bodyPr>
          <a:lstStyle/>
          <a:p>
            <a:pPr eaLnBrk="0" hangingPunct="0"/>
            <a:r>
              <a:rPr lang="en-US">
                <a:latin typeface="Times New Roman" pitchFamily="18" charset="0"/>
              </a:rPr>
              <a:t>130</a:t>
            </a:r>
          </a:p>
        </p:txBody>
      </p:sp>
      <p:sp>
        <p:nvSpPr>
          <p:cNvPr id="6172" name="Text Box 46"/>
          <p:cNvSpPr txBox="1">
            <a:spLocks noChangeArrowheads="1"/>
          </p:cNvSpPr>
          <p:nvPr/>
        </p:nvSpPr>
        <p:spPr bwMode="auto">
          <a:xfrm>
            <a:off x="6453188" y="4478338"/>
            <a:ext cx="527050" cy="366712"/>
          </a:xfrm>
          <a:prstGeom prst="rect">
            <a:avLst/>
          </a:prstGeom>
          <a:noFill/>
          <a:ln w="12700">
            <a:noFill/>
            <a:miter lim="800000"/>
            <a:headEnd type="none" w="sm" len="sm"/>
            <a:tailEnd type="none" w="sm" len="sm"/>
          </a:ln>
        </p:spPr>
        <p:txBody>
          <a:bodyPr wrap="none">
            <a:spAutoFit/>
          </a:bodyPr>
          <a:lstStyle/>
          <a:p>
            <a:pPr eaLnBrk="0" hangingPunct="0"/>
            <a:r>
              <a:rPr lang="en-US">
                <a:latin typeface="Times New Roman" pitchFamily="18" charset="0"/>
              </a:rPr>
              <a:t>190</a:t>
            </a:r>
          </a:p>
        </p:txBody>
      </p:sp>
      <p:sp>
        <p:nvSpPr>
          <p:cNvPr id="6173" name="Text Box 47"/>
          <p:cNvSpPr txBox="1">
            <a:spLocks noChangeArrowheads="1"/>
          </p:cNvSpPr>
          <p:nvPr/>
        </p:nvSpPr>
        <p:spPr bwMode="auto">
          <a:xfrm>
            <a:off x="7177088" y="4195763"/>
            <a:ext cx="527050" cy="366712"/>
          </a:xfrm>
          <a:prstGeom prst="rect">
            <a:avLst/>
          </a:prstGeom>
          <a:noFill/>
          <a:ln w="12700">
            <a:noFill/>
            <a:miter lim="800000"/>
            <a:headEnd type="none" w="sm" len="sm"/>
            <a:tailEnd type="none" w="sm" len="sm"/>
          </a:ln>
        </p:spPr>
        <p:txBody>
          <a:bodyPr wrap="none">
            <a:spAutoFit/>
          </a:bodyPr>
          <a:lstStyle/>
          <a:p>
            <a:pPr eaLnBrk="0" hangingPunct="0"/>
            <a:r>
              <a:rPr lang="en-US">
                <a:latin typeface="Times New Roman" pitchFamily="18" charset="0"/>
              </a:rPr>
              <a:t>450</a:t>
            </a:r>
          </a:p>
        </p:txBody>
      </p:sp>
      <p:sp>
        <p:nvSpPr>
          <p:cNvPr id="6174" name="Text Box 48"/>
          <p:cNvSpPr txBox="1">
            <a:spLocks noChangeArrowheads="1"/>
          </p:cNvSpPr>
          <p:nvPr/>
        </p:nvSpPr>
        <p:spPr bwMode="auto">
          <a:xfrm>
            <a:off x="6242050" y="3208338"/>
            <a:ext cx="527050" cy="366712"/>
          </a:xfrm>
          <a:prstGeom prst="rect">
            <a:avLst/>
          </a:prstGeom>
          <a:noFill/>
          <a:ln w="12700">
            <a:noFill/>
            <a:miter lim="800000"/>
            <a:headEnd type="none" w="sm" len="sm"/>
            <a:tailEnd type="none" w="sm" len="sm"/>
          </a:ln>
        </p:spPr>
        <p:txBody>
          <a:bodyPr wrap="none">
            <a:spAutoFit/>
          </a:bodyPr>
          <a:lstStyle/>
          <a:p>
            <a:pPr eaLnBrk="0" hangingPunct="0"/>
            <a:r>
              <a:rPr lang="en-US">
                <a:latin typeface="Times New Roman" pitchFamily="18" charset="0"/>
              </a:rPr>
              <a:t>210</a:t>
            </a:r>
          </a:p>
        </p:txBody>
      </p:sp>
      <p:sp>
        <p:nvSpPr>
          <p:cNvPr id="6175" name="Text Box 49"/>
          <p:cNvSpPr txBox="1">
            <a:spLocks noChangeArrowheads="1"/>
          </p:cNvSpPr>
          <p:nvPr/>
        </p:nvSpPr>
        <p:spPr bwMode="auto">
          <a:xfrm>
            <a:off x="7380288" y="5157788"/>
            <a:ext cx="1439862" cy="641350"/>
          </a:xfrm>
          <a:prstGeom prst="rect">
            <a:avLst/>
          </a:prstGeom>
          <a:noFill/>
          <a:ln w="9525">
            <a:noFill/>
            <a:miter lim="800000"/>
            <a:headEnd/>
            <a:tailEnd/>
          </a:ln>
        </p:spPr>
        <p:txBody>
          <a:bodyPr>
            <a:spAutoFit/>
          </a:bodyPr>
          <a:lstStyle/>
          <a:p>
            <a:pPr>
              <a:spcBef>
                <a:spcPct val="50000"/>
              </a:spcBef>
            </a:pPr>
            <a:r>
              <a:rPr lang="en-US" b="1"/>
              <a:t>weighted </a:t>
            </a:r>
            <a:r>
              <a:rPr lang="tr-TR" b="1"/>
              <a:t>graph</a:t>
            </a:r>
          </a:p>
        </p:txBody>
      </p:sp>
      <p:sp>
        <p:nvSpPr>
          <p:cNvPr id="6176" name="Text Box 50"/>
          <p:cNvSpPr txBox="1">
            <a:spLocks noChangeArrowheads="1"/>
          </p:cNvSpPr>
          <p:nvPr/>
        </p:nvSpPr>
        <p:spPr bwMode="auto">
          <a:xfrm>
            <a:off x="3708400" y="5157788"/>
            <a:ext cx="1511300" cy="641350"/>
          </a:xfrm>
          <a:prstGeom prst="rect">
            <a:avLst/>
          </a:prstGeom>
          <a:noFill/>
          <a:ln w="9525">
            <a:noFill/>
            <a:miter lim="800000"/>
            <a:headEnd/>
            <a:tailEnd/>
          </a:ln>
        </p:spPr>
        <p:txBody>
          <a:bodyPr>
            <a:spAutoFit/>
          </a:bodyPr>
          <a:lstStyle/>
          <a:p>
            <a:pPr>
              <a:spcBef>
                <a:spcPct val="50000"/>
              </a:spcBef>
            </a:pPr>
            <a:r>
              <a:rPr lang="tr-TR" b="1"/>
              <a:t>un</a:t>
            </a:r>
            <a:r>
              <a:rPr lang="en-US" b="1"/>
              <a:t>weighte</a:t>
            </a:r>
            <a:r>
              <a:rPr lang="tr-TR" b="1"/>
              <a:t>d graph</a:t>
            </a:r>
          </a:p>
        </p:txBody>
      </p:sp>
      <p:sp>
        <p:nvSpPr>
          <p:cNvPr id="6177" name="Rectangle 2"/>
          <p:cNvSpPr>
            <a:spLocks noGrp="1" noChangeArrowheads="1"/>
          </p:cNvSpPr>
          <p:nvPr>
            <p:ph type="title"/>
          </p:nvPr>
        </p:nvSpPr>
        <p:spPr/>
        <p:txBody>
          <a:bodyPr/>
          <a:lstStyle/>
          <a:p>
            <a:pPr eaLnBrk="1" hangingPunct="1"/>
            <a:r>
              <a:rPr lang="en-US" smtClean="0"/>
              <a:t>Shortest Path 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7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1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6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6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6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16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1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17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1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7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8" grpId="0" animBg="1"/>
      <p:bldP spid="6149" grpId="0" animBg="1"/>
      <p:bldP spid="6150" grpId="0" animBg="1"/>
      <p:bldP spid="6151" grpId="0" animBg="1"/>
      <p:bldP spid="6152" grpId="0" animBg="1"/>
      <p:bldP spid="6153" grpId="0" animBg="1"/>
      <p:bldP spid="6154" grpId="0" animBg="1"/>
      <p:bldP spid="6155" grpId="0" animBg="1"/>
      <p:bldP spid="6156" grpId="0" animBg="1"/>
      <p:bldP spid="6157" grpId="0" animBg="1"/>
      <p:bldP spid="6158" grpId="0" animBg="1"/>
      <p:bldP spid="6159" grpId="0" animBg="1"/>
      <p:bldP spid="6160" grpId="0" animBg="1"/>
      <p:bldP spid="6161" grpId="0" animBg="1"/>
      <p:bldP spid="6162" grpId="0" animBg="1"/>
      <p:bldP spid="6163" grpId="0" animBg="1"/>
      <p:bldP spid="6164" grpId="0" animBg="1"/>
      <p:bldP spid="6165" grpId="0" animBg="1"/>
      <p:bldP spid="6166" grpId="0" animBg="1"/>
      <p:bldP spid="6167" grpId="0" animBg="1"/>
      <p:bldP spid="6168" grpId="0" animBg="1"/>
      <p:bldP spid="6169" grpId="0"/>
      <p:bldP spid="6170" grpId="0"/>
      <p:bldP spid="6171" grpId="0"/>
      <p:bldP spid="6172" grpId="0"/>
      <p:bldP spid="6173" grpId="0"/>
      <p:bldP spid="6174" grpId="0"/>
      <p:bldP spid="6175" grpId="0"/>
      <p:bldP spid="617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1"/>
          </p:nvPr>
        </p:nvSpPr>
        <p:spPr>
          <a:xfrm>
            <a:off x="457200" y="6397625"/>
            <a:ext cx="2133600" cy="323850"/>
          </a:xfrm>
          <a:noFill/>
        </p:spPr>
        <p:txBody>
          <a:bodyPr/>
          <a:lstStyle/>
          <a:p>
            <a:pPr algn="l"/>
            <a:fld id="{1F8D928E-F7FB-4522-89D2-5EC9F6AC20DC}" type="slidenum">
              <a:rPr lang="en-US" smtClean="0"/>
              <a:pPr algn="l"/>
              <a:t>20</a:t>
            </a:fld>
            <a:endParaRPr lang="en-US" smtClean="0"/>
          </a:p>
        </p:txBody>
      </p:sp>
      <p:sp>
        <p:nvSpPr>
          <p:cNvPr id="23555" name="Rectangle 2"/>
          <p:cNvSpPr>
            <a:spLocks noGrp="1" noChangeArrowheads="1"/>
          </p:cNvSpPr>
          <p:nvPr>
            <p:ph type="title"/>
          </p:nvPr>
        </p:nvSpPr>
        <p:spPr/>
        <p:txBody>
          <a:bodyPr/>
          <a:lstStyle/>
          <a:p>
            <a:r>
              <a:rPr lang="en-US" smtClean="0"/>
              <a:t>Dijkstra's Shortest Path Algorithm</a:t>
            </a:r>
          </a:p>
        </p:txBody>
      </p:sp>
      <p:sp>
        <p:nvSpPr>
          <p:cNvPr id="23556"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23557"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23558" name="Oval 5"/>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23559"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23560"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23561"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23562"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23563"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23564" name="AutoShape 11"/>
          <p:cNvCxnSpPr>
            <a:cxnSpLocks noChangeShapeType="1"/>
            <a:stCxn id="23556" idx="7"/>
            <a:endCxn id="23559"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p:spPr>
      </p:cxnSp>
      <p:cxnSp>
        <p:nvCxnSpPr>
          <p:cNvPr id="23565" name="AutoShape 12"/>
          <p:cNvCxnSpPr>
            <a:cxnSpLocks noChangeShapeType="1"/>
            <a:stCxn id="23556" idx="6"/>
            <a:endCxn id="23560" idx="1"/>
          </p:cNvCxnSpPr>
          <p:nvPr/>
        </p:nvCxnSpPr>
        <p:spPr bwMode="auto">
          <a:xfrm>
            <a:off x="609600" y="3551238"/>
            <a:ext cx="2317750" cy="561975"/>
          </a:xfrm>
          <a:prstGeom prst="straightConnector1">
            <a:avLst/>
          </a:prstGeom>
          <a:noFill/>
          <a:ln w="25400">
            <a:solidFill>
              <a:srgbClr val="006600"/>
            </a:solidFill>
            <a:round/>
            <a:headEnd/>
            <a:tailEnd type="triangle" w="med" len="med"/>
          </a:ln>
        </p:spPr>
      </p:cxnSp>
      <p:cxnSp>
        <p:nvCxnSpPr>
          <p:cNvPr id="23566" name="AutoShape 13"/>
          <p:cNvCxnSpPr>
            <a:cxnSpLocks noChangeShapeType="1"/>
            <a:stCxn id="23556" idx="5"/>
            <a:endCxn id="23561" idx="0"/>
          </p:cNvCxnSpPr>
          <p:nvPr/>
        </p:nvCxnSpPr>
        <p:spPr bwMode="auto">
          <a:xfrm>
            <a:off x="557213" y="3665538"/>
            <a:ext cx="1731962" cy="2346325"/>
          </a:xfrm>
          <a:prstGeom prst="straightConnector1">
            <a:avLst/>
          </a:prstGeom>
          <a:noFill/>
          <a:ln w="25400">
            <a:solidFill>
              <a:srgbClr val="006600"/>
            </a:solidFill>
            <a:round/>
            <a:headEnd/>
            <a:tailEnd type="triangle" w="med" len="med"/>
          </a:ln>
        </p:spPr>
      </p:cxnSp>
      <p:cxnSp>
        <p:nvCxnSpPr>
          <p:cNvPr id="23567" name="AutoShape 14"/>
          <p:cNvCxnSpPr>
            <a:cxnSpLocks noChangeShapeType="1"/>
            <a:stCxn id="23560" idx="7"/>
            <a:endCxn id="23557"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p:spPr>
      </p:cxnSp>
      <p:cxnSp>
        <p:nvCxnSpPr>
          <p:cNvPr id="23568" name="AutoShape 15"/>
          <p:cNvCxnSpPr>
            <a:cxnSpLocks noChangeShapeType="1"/>
            <a:stCxn id="23562" idx="7"/>
            <a:endCxn id="23557"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23569" name="AutoShape 16"/>
          <p:cNvCxnSpPr>
            <a:cxnSpLocks noChangeShapeType="1"/>
            <a:stCxn id="23560" idx="5"/>
            <a:endCxn id="23563"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23570" name="AutoShape 17"/>
          <p:cNvCxnSpPr>
            <a:cxnSpLocks noChangeShapeType="1"/>
            <a:stCxn id="23563" idx="5"/>
            <a:endCxn id="23558" idx="2"/>
          </p:cNvCxnSpPr>
          <p:nvPr/>
        </p:nvCxnSpPr>
        <p:spPr bwMode="auto">
          <a:xfrm>
            <a:off x="4546600" y="5033963"/>
            <a:ext cx="3724275" cy="1023937"/>
          </a:xfrm>
          <a:prstGeom prst="straightConnector1">
            <a:avLst/>
          </a:prstGeom>
          <a:noFill/>
          <a:ln w="15875">
            <a:solidFill>
              <a:schemeClr val="tx1"/>
            </a:solidFill>
            <a:round/>
            <a:headEnd/>
            <a:tailEnd type="triangle" w="med" len="med"/>
          </a:ln>
        </p:spPr>
      </p:cxnSp>
      <p:cxnSp>
        <p:nvCxnSpPr>
          <p:cNvPr id="23571" name="AutoShape 18"/>
          <p:cNvCxnSpPr>
            <a:cxnSpLocks noChangeShapeType="1"/>
            <a:stCxn id="23563" idx="6"/>
            <a:endCxn id="23562"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p:spPr>
      </p:cxnSp>
      <p:cxnSp>
        <p:nvCxnSpPr>
          <p:cNvPr id="23572" name="AutoShape 19"/>
          <p:cNvCxnSpPr>
            <a:cxnSpLocks noChangeShapeType="1"/>
            <a:stCxn id="23562" idx="4"/>
            <a:endCxn id="23558"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23573" name="AutoShape 20"/>
          <p:cNvCxnSpPr>
            <a:cxnSpLocks noChangeShapeType="1"/>
            <a:stCxn id="23557" idx="3"/>
            <a:endCxn id="23563"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p:spPr>
      </p:cxnSp>
      <p:cxnSp>
        <p:nvCxnSpPr>
          <p:cNvPr id="23574" name="AutoShape 21"/>
          <p:cNvCxnSpPr>
            <a:cxnSpLocks noChangeShapeType="1"/>
            <a:stCxn id="23560" idx="4"/>
            <a:endCxn id="23561"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23575" name="AutoShape 22"/>
          <p:cNvCxnSpPr>
            <a:cxnSpLocks noChangeShapeType="1"/>
            <a:stCxn id="23561" idx="6"/>
            <a:endCxn id="23563"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23576" name="AutoShape 23"/>
          <p:cNvCxnSpPr>
            <a:cxnSpLocks noChangeShapeType="1"/>
            <a:stCxn id="23559" idx="6"/>
            <a:endCxn id="23557"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p:spPr>
      </p:cxnSp>
      <p:cxnSp>
        <p:nvCxnSpPr>
          <p:cNvPr id="23577" name="AutoShape 24"/>
          <p:cNvCxnSpPr>
            <a:cxnSpLocks noChangeShapeType="1"/>
            <a:stCxn id="23561" idx="6"/>
            <a:endCxn id="23558"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23578" name="AutoShape 25"/>
          <p:cNvCxnSpPr>
            <a:cxnSpLocks noChangeShapeType="1"/>
            <a:stCxn id="23557" idx="5"/>
            <a:endCxn id="23558" idx="0"/>
          </p:cNvCxnSpPr>
          <p:nvPr/>
        </p:nvCxnSpPr>
        <p:spPr bwMode="auto">
          <a:xfrm>
            <a:off x="8224838" y="3171825"/>
            <a:ext cx="204787" cy="2727325"/>
          </a:xfrm>
          <a:prstGeom prst="straightConnector1">
            <a:avLst/>
          </a:prstGeom>
          <a:noFill/>
          <a:ln w="15875">
            <a:solidFill>
              <a:schemeClr val="tx1"/>
            </a:solidFill>
            <a:round/>
            <a:headEnd/>
            <a:tailEnd type="triangle" w="med" len="med"/>
          </a:ln>
        </p:spPr>
      </p:cxnSp>
      <p:sp>
        <p:nvSpPr>
          <p:cNvPr id="23579" name="Text Box 26"/>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23580"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23581"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23582"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23583"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23584"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23585"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23586"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23587"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23588"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23589"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23590"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23591"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3592"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23593"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3594" name="Text Box 41"/>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b="1">
                <a:solidFill>
                  <a:srgbClr val="006600"/>
                </a:solidFill>
              </a:rPr>
              <a:t> </a:t>
            </a:r>
            <a:r>
              <a:rPr lang="en-US" sz="1600" b="1">
                <a:solidFill>
                  <a:srgbClr val="006600"/>
                </a:solidFill>
                <a:sym typeface="Symbol" pitchFamily="18" charset="2"/>
              </a:rPr>
              <a:t>15</a:t>
            </a:r>
            <a:endParaRPr lang="en-US" sz="1600" b="1">
              <a:solidFill>
                <a:srgbClr val="006600"/>
              </a:solidFill>
            </a:endParaRPr>
          </a:p>
        </p:txBody>
      </p:sp>
      <p:sp>
        <p:nvSpPr>
          <p:cNvPr id="23595" name="Text Box 42"/>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23596" name="Text Box 43"/>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3597" name="Text Box 44"/>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3598" name="Text Box 45"/>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3599" name="Text Box 46"/>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23600" name="Text Box 47"/>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3601" name="Text Box 48"/>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0</a:t>
            </a:r>
            <a:endParaRPr lang="en-US" sz="1600">
              <a:solidFill>
                <a:srgbClr val="006600"/>
              </a:solidFill>
            </a:endParaRPr>
          </a:p>
        </p:txBody>
      </p:sp>
      <p:sp>
        <p:nvSpPr>
          <p:cNvPr id="23602" name="Text Box 50"/>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3603" name="Text Box 51"/>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3604" name="Text Box 52"/>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3605" name="Text Box 53"/>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3606" name="Text Box 54"/>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3607" name="Text Box 55"/>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3608" name="AutoShape 60"/>
          <p:cNvSpPr>
            <a:spLocks noChangeArrowheads="1"/>
          </p:cNvSpPr>
          <p:nvPr/>
        </p:nvSpPr>
        <p:spPr bwMode="auto">
          <a:xfrm rot="-3296093">
            <a:off x="7707313" y="2176463"/>
            <a:ext cx="174625" cy="314325"/>
          </a:xfrm>
          <a:prstGeom prst="downArrow">
            <a:avLst>
              <a:gd name="adj1" fmla="val 50000"/>
              <a:gd name="adj2" fmla="val 45000"/>
            </a:avLst>
          </a:prstGeom>
          <a:solidFill>
            <a:srgbClr val="006600"/>
          </a:solidFill>
          <a:ln w="15875">
            <a:solidFill>
              <a:schemeClr val="tx1"/>
            </a:solidFill>
            <a:miter lim="800000"/>
            <a:headEnd/>
            <a:tailEnd/>
          </a:ln>
        </p:spPr>
        <p:txBody>
          <a:bodyPr wrap="none" lIns="92075" tIns="46038" rIns="92075" bIns="46038" anchor="ctr"/>
          <a:lstStyle/>
          <a:p>
            <a:endParaRPr lang="en-US"/>
          </a:p>
        </p:txBody>
      </p:sp>
      <p:sp>
        <p:nvSpPr>
          <p:cNvPr id="23609" name="Text Box 61"/>
          <p:cNvSpPr txBox="1">
            <a:spLocks noChangeArrowheads="1"/>
          </p:cNvSpPr>
          <p:nvPr/>
        </p:nvSpPr>
        <p:spPr bwMode="auto">
          <a:xfrm>
            <a:off x="7105650" y="1852613"/>
            <a:ext cx="1652588" cy="374650"/>
          </a:xfrm>
          <a:prstGeom prst="rect">
            <a:avLst/>
          </a:prstGeom>
          <a:noFill/>
          <a:ln w="15875">
            <a:noFill/>
            <a:miter lim="800000"/>
            <a:headEnd/>
            <a:tailEnd/>
          </a:ln>
        </p:spPr>
        <p:txBody>
          <a:bodyPr lIns="92075" tIns="46038" rIns="92075" bIns="46038">
            <a:spAutoFit/>
          </a:bodyPr>
          <a:lstStyle/>
          <a:p>
            <a:pPr>
              <a:spcBef>
                <a:spcPct val="50000"/>
              </a:spcBef>
            </a:pPr>
            <a:r>
              <a:rPr lang="en-US" sz="1600">
                <a:solidFill>
                  <a:srgbClr val="006600"/>
                </a:solidFill>
              </a:rPr>
              <a:t>decrease key</a:t>
            </a:r>
          </a:p>
        </p:txBody>
      </p:sp>
      <p:sp>
        <p:nvSpPr>
          <p:cNvPr id="23610" name="Text Box 62"/>
          <p:cNvSpPr txBox="1">
            <a:spLocks noChangeArrowheads="1"/>
          </p:cNvSpPr>
          <p:nvPr/>
        </p:nvSpPr>
        <p:spPr bwMode="auto">
          <a:xfrm>
            <a:off x="8012113" y="2428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3611" name="Text Box 63"/>
          <p:cNvSpPr txBox="1">
            <a:spLocks noChangeArrowheads="1"/>
          </p:cNvSpPr>
          <p:nvPr/>
        </p:nvSpPr>
        <p:spPr bwMode="auto">
          <a:xfrm>
            <a:off x="8108950" y="23860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33</a:t>
            </a:r>
            <a:endParaRPr lang="en-US" sz="1600">
              <a:solidFill>
                <a:srgbClr val="006600"/>
              </a:solidFill>
            </a:endParaRPr>
          </a:p>
        </p:txBody>
      </p:sp>
      <p:sp>
        <p:nvSpPr>
          <p:cNvPr id="23612"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2 }</a:t>
            </a:r>
          </a:p>
          <a:p>
            <a:pPr>
              <a:spcBef>
                <a:spcPct val="20000"/>
              </a:spcBef>
              <a:buClr>
                <a:srgbClr val="003399"/>
              </a:buClr>
              <a:buSzPct val="50000"/>
              <a:buFont typeface="Monotype Sorts" charset="2"/>
              <a:buNone/>
            </a:pPr>
            <a:r>
              <a:rPr lang="en-US"/>
              <a:t>PQ = { 3, 4, 5, 6, 7, t }</a:t>
            </a:r>
          </a:p>
        </p:txBody>
      </p:sp>
      <p:sp>
        <p:nvSpPr>
          <p:cNvPr id="23613" name="Freeform 56"/>
          <p:cNvSpPr>
            <a:spLocks/>
          </p:cNvSpPr>
          <p:nvPr/>
        </p:nvSpPr>
        <p:spPr bwMode="auto">
          <a:xfrm>
            <a:off x="133350" y="2224088"/>
            <a:ext cx="3113088" cy="1858962"/>
          </a:xfrm>
          <a:custGeom>
            <a:avLst/>
            <a:gdLst>
              <a:gd name="T0" fmla="*/ 3 w 1961"/>
              <a:gd name="T1" fmla="*/ 824 h 1171"/>
              <a:gd name="T2" fmla="*/ 34 w 1961"/>
              <a:gd name="T3" fmla="*/ 666 h 1171"/>
              <a:gd name="T4" fmla="*/ 121 w 1961"/>
              <a:gd name="T5" fmla="*/ 469 h 1171"/>
              <a:gd name="T6" fmla="*/ 153 w 1961"/>
              <a:gd name="T7" fmla="*/ 414 h 1171"/>
              <a:gd name="T8" fmla="*/ 271 w 1961"/>
              <a:gd name="T9" fmla="*/ 359 h 1171"/>
              <a:gd name="T10" fmla="*/ 350 w 1961"/>
              <a:gd name="T11" fmla="*/ 295 h 1171"/>
              <a:gd name="T12" fmla="*/ 500 w 1961"/>
              <a:gd name="T13" fmla="*/ 177 h 1171"/>
              <a:gd name="T14" fmla="*/ 650 w 1961"/>
              <a:gd name="T15" fmla="*/ 130 h 1171"/>
              <a:gd name="T16" fmla="*/ 950 w 1961"/>
              <a:gd name="T17" fmla="*/ 75 h 1171"/>
              <a:gd name="T18" fmla="*/ 1131 w 1961"/>
              <a:gd name="T19" fmla="*/ 43 h 1171"/>
              <a:gd name="T20" fmla="*/ 1565 w 1961"/>
              <a:gd name="T21" fmla="*/ 43 h 1171"/>
              <a:gd name="T22" fmla="*/ 1754 w 1961"/>
              <a:gd name="T23" fmla="*/ 82 h 1171"/>
              <a:gd name="T24" fmla="*/ 1786 w 1961"/>
              <a:gd name="T25" fmla="*/ 98 h 1171"/>
              <a:gd name="T26" fmla="*/ 1833 w 1961"/>
              <a:gd name="T27" fmla="*/ 114 h 1171"/>
              <a:gd name="T28" fmla="*/ 1920 w 1961"/>
              <a:gd name="T29" fmla="*/ 240 h 1171"/>
              <a:gd name="T30" fmla="*/ 1841 w 1961"/>
              <a:gd name="T31" fmla="*/ 603 h 1171"/>
              <a:gd name="T32" fmla="*/ 1747 w 1961"/>
              <a:gd name="T33" fmla="*/ 698 h 1171"/>
              <a:gd name="T34" fmla="*/ 1612 w 1961"/>
              <a:gd name="T35" fmla="*/ 769 h 1171"/>
              <a:gd name="T36" fmla="*/ 1455 w 1961"/>
              <a:gd name="T37" fmla="*/ 800 h 1171"/>
              <a:gd name="T38" fmla="*/ 1036 w 1961"/>
              <a:gd name="T39" fmla="*/ 840 h 1171"/>
              <a:gd name="T40" fmla="*/ 879 w 1961"/>
              <a:gd name="T41" fmla="*/ 871 h 1171"/>
              <a:gd name="T42" fmla="*/ 673 w 1961"/>
              <a:gd name="T43" fmla="*/ 1037 h 1171"/>
              <a:gd name="T44" fmla="*/ 547 w 1961"/>
              <a:gd name="T45" fmla="*/ 1132 h 1171"/>
              <a:gd name="T46" fmla="*/ 271 w 1961"/>
              <a:gd name="T47" fmla="*/ 1171 h 1171"/>
              <a:gd name="T48" fmla="*/ 121 w 1961"/>
              <a:gd name="T49" fmla="*/ 1124 h 1171"/>
              <a:gd name="T50" fmla="*/ 50 w 1961"/>
              <a:gd name="T51" fmla="*/ 982 h 1171"/>
              <a:gd name="T52" fmla="*/ 34 w 1961"/>
              <a:gd name="T53" fmla="*/ 919 h 1171"/>
              <a:gd name="T54" fmla="*/ 3 w 1961"/>
              <a:gd name="T55" fmla="*/ 824 h 11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61"/>
              <a:gd name="T85" fmla="*/ 0 h 1171"/>
              <a:gd name="T86" fmla="*/ 1961 w 1961"/>
              <a:gd name="T87" fmla="*/ 1171 h 11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61" h="1171">
                <a:moveTo>
                  <a:pt x="3" y="824"/>
                </a:moveTo>
                <a:cubicBezTo>
                  <a:pt x="9" y="747"/>
                  <a:pt x="0" y="721"/>
                  <a:pt x="34" y="666"/>
                </a:cubicBezTo>
                <a:cubicBezTo>
                  <a:pt x="53" y="592"/>
                  <a:pt x="84" y="534"/>
                  <a:pt x="121" y="469"/>
                </a:cubicBezTo>
                <a:cubicBezTo>
                  <a:pt x="128" y="456"/>
                  <a:pt x="140" y="425"/>
                  <a:pt x="153" y="414"/>
                </a:cubicBezTo>
                <a:cubicBezTo>
                  <a:pt x="189" y="383"/>
                  <a:pt x="227" y="372"/>
                  <a:pt x="271" y="359"/>
                </a:cubicBezTo>
                <a:cubicBezTo>
                  <a:pt x="332" y="297"/>
                  <a:pt x="301" y="311"/>
                  <a:pt x="350" y="295"/>
                </a:cubicBezTo>
                <a:cubicBezTo>
                  <a:pt x="402" y="258"/>
                  <a:pt x="447" y="213"/>
                  <a:pt x="500" y="177"/>
                </a:cubicBezTo>
                <a:cubicBezTo>
                  <a:pt x="545" y="147"/>
                  <a:pt x="600" y="145"/>
                  <a:pt x="650" y="130"/>
                </a:cubicBezTo>
                <a:cubicBezTo>
                  <a:pt x="750" y="100"/>
                  <a:pt x="845" y="83"/>
                  <a:pt x="950" y="75"/>
                </a:cubicBezTo>
                <a:cubicBezTo>
                  <a:pt x="1011" y="65"/>
                  <a:pt x="1070" y="52"/>
                  <a:pt x="1131" y="43"/>
                </a:cubicBezTo>
                <a:cubicBezTo>
                  <a:pt x="1260" y="0"/>
                  <a:pt x="1469" y="39"/>
                  <a:pt x="1565" y="43"/>
                </a:cubicBezTo>
                <a:cubicBezTo>
                  <a:pt x="1628" y="56"/>
                  <a:pt x="1691" y="68"/>
                  <a:pt x="1754" y="82"/>
                </a:cubicBezTo>
                <a:cubicBezTo>
                  <a:pt x="1765" y="87"/>
                  <a:pt x="1775" y="94"/>
                  <a:pt x="1786" y="98"/>
                </a:cubicBezTo>
                <a:cubicBezTo>
                  <a:pt x="1801" y="104"/>
                  <a:pt x="1833" y="114"/>
                  <a:pt x="1833" y="114"/>
                </a:cubicBezTo>
                <a:cubicBezTo>
                  <a:pt x="1862" y="157"/>
                  <a:pt x="1890" y="197"/>
                  <a:pt x="1920" y="240"/>
                </a:cubicBezTo>
                <a:cubicBezTo>
                  <a:pt x="1916" y="374"/>
                  <a:pt x="1961" y="523"/>
                  <a:pt x="1841" y="603"/>
                </a:cubicBezTo>
                <a:cubicBezTo>
                  <a:pt x="1814" y="640"/>
                  <a:pt x="1785" y="672"/>
                  <a:pt x="1747" y="698"/>
                </a:cubicBezTo>
                <a:cubicBezTo>
                  <a:pt x="1717" y="742"/>
                  <a:pt x="1663" y="759"/>
                  <a:pt x="1612" y="769"/>
                </a:cubicBezTo>
                <a:cubicBezTo>
                  <a:pt x="1561" y="790"/>
                  <a:pt x="1509" y="789"/>
                  <a:pt x="1455" y="800"/>
                </a:cubicBezTo>
                <a:cubicBezTo>
                  <a:pt x="1310" y="831"/>
                  <a:pt x="1188" y="835"/>
                  <a:pt x="1036" y="840"/>
                </a:cubicBezTo>
                <a:cubicBezTo>
                  <a:pt x="982" y="847"/>
                  <a:pt x="931" y="855"/>
                  <a:pt x="879" y="871"/>
                </a:cubicBezTo>
                <a:cubicBezTo>
                  <a:pt x="809" y="923"/>
                  <a:pt x="740" y="980"/>
                  <a:pt x="673" y="1037"/>
                </a:cubicBezTo>
                <a:cubicBezTo>
                  <a:pt x="646" y="1060"/>
                  <a:pt x="582" y="1123"/>
                  <a:pt x="547" y="1132"/>
                </a:cubicBezTo>
                <a:cubicBezTo>
                  <a:pt x="453" y="1156"/>
                  <a:pt x="370" y="1165"/>
                  <a:pt x="271" y="1171"/>
                </a:cubicBezTo>
                <a:cubicBezTo>
                  <a:pt x="207" y="1165"/>
                  <a:pt x="172" y="1158"/>
                  <a:pt x="121" y="1124"/>
                </a:cubicBezTo>
                <a:cubicBezTo>
                  <a:pt x="103" y="1072"/>
                  <a:pt x="74" y="1030"/>
                  <a:pt x="50" y="982"/>
                </a:cubicBezTo>
                <a:cubicBezTo>
                  <a:pt x="41" y="964"/>
                  <a:pt x="38" y="937"/>
                  <a:pt x="34" y="919"/>
                </a:cubicBezTo>
                <a:cubicBezTo>
                  <a:pt x="26" y="887"/>
                  <a:pt x="13" y="855"/>
                  <a:pt x="3" y="824"/>
                </a:cubicBezTo>
                <a:close/>
              </a:path>
            </a:pathLst>
          </a:custGeom>
          <a:solidFill>
            <a:srgbClr val="003399">
              <a:alpha val="50195"/>
            </a:srgbClr>
          </a:solidFill>
          <a:ln w="15875">
            <a:noFill/>
            <a:round/>
            <a:headEnd/>
            <a:tailEnd/>
          </a:ln>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1"/>
          </p:nvPr>
        </p:nvSpPr>
        <p:spPr>
          <a:xfrm>
            <a:off x="457200" y="6397625"/>
            <a:ext cx="2133600" cy="323850"/>
          </a:xfrm>
          <a:noFill/>
        </p:spPr>
        <p:txBody>
          <a:bodyPr/>
          <a:lstStyle/>
          <a:p>
            <a:pPr algn="l"/>
            <a:fld id="{C5FB7C1C-F29C-4855-9749-D3B4A3AAC088}" type="slidenum">
              <a:rPr lang="en-US" smtClean="0"/>
              <a:pPr algn="l"/>
              <a:t>21</a:t>
            </a:fld>
            <a:endParaRPr lang="en-US" smtClean="0"/>
          </a:p>
        </p:txBody>
      </p:sp>
      <p:sp>
        <p:nvSpPr>
          <p:cNvPr id="24579" name="Rectangle 2"/>
          <p:cNvSpPr>
            <a:spLocks noGrp="1" noChangeArrowheads="1"/>
          </p:cNvSpPr>
          <p:nvPr>
            <p:ph type="title"/>
          </p:nvPr>
        </p:nvSpPr>
        <p:spPr/>
        <p:txBody>
          <a:bodyPr/>
          <a:lstStyle/>
          <a:p>
            <a:r>
              <a:rPr lang="en-US" smtClean="0"/>
              <a:t>Dijkstra's Shortest Path Algorithm</a:t>
            </a:r>
          </a:p>
        </p:txBody>
      </p:sp>
      <p:sp>
        <p:nvSpPr>
          <p:cNvPr id="24580"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24581"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24582" name="Oval 5"/>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24583"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24584"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24585"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24586"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24587"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24588" name="AutoShape 11"/>
          <p:cNvCxnSpPr>
            <a:cxnSpLocks noChangeShapeType="1"/>
            <a:stCxn id="24580" idx="7"/>
            <a:endCxn id="24583"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p:spPr>
      </p:cxnSp>
      <p:cxnSp>
        <p:nvCxnSpPr>
          <p:cNvPr id="24589" name="AutoShape 12"/>
          <p:cNvCxnSpPr>
            <a:cxnSpLocks noChangeShapeType="1"/>
            <a:stCxn id="24580" idx="6"/>
            <a:endCxn id="24584" idx="1"/>
          </p:cNvCxnSpPr>
          <p:nvPr/>
        </p:nvCxnSpPr>
        <p:spPr bwMode="auto">
          <a:xfrm>
            <a:off x="609600" y="3551238"/>
            <a:ext cx="2317750" cy="561975"/>
          </a:xfrm>
          <a:prstGeom prst="straightConnector1">
            <a:avLst/>
          </a:prstGeom>
          <a:noFill/>
          <a:ln w="25400">
            <a:solidFill>
              <a:srgbClr val="006600"/>
            </a:solidFill>
            <a:round/>
            <a:headEnd/>
            <a:tailEnd type="triangle" w="med" len="med"/>
          </a:ln>
        </p:spPr>
      </p:cxnSp>
      <p:cxnSp>
        <p:nvCxnSpPr>
          <p:cNvPr id="24590" name="AutoShape 13"/>
          <p:cNvCxnSpPr>
            <a:cxnSpLocks noChangeShapeType="1"/>
            <a:stCxn id="24580" idx="5"/>
            <a:endCxn id="24585" idx="0"/>
          </p:cNvCxnSpPr>
          <p:nvPr/>
        </p:nvCxnSpPr>
        <p:spPr bwMode="auto">
          <a:xfrm>
            <a:off x="557213" y="3665538"/>
            <a:ext cx="1731962" cy="2346325"/>
          </a:xfrm>
          <a:prstGeom prst="straightConnector1">
            <a:avLst/>
          </a:prstGeom>
          <a:noFill/>
          <a:ln w="25400">
            <a:solidFill>
              <a:srgbClr val="006600"/>
            </a:solidFill>
            <a:round/>
            <a:headEnd/>
            <a:tailEnd type="triangle" w="med" len="med"/>
          </a:ln>
        </p:spPr>
      </p:cxnSp>
      <p:cxnSp>
        <p:nvCxnSpPr>
          <p:cNvPr id="24591" name="AutoShape 14"/>
          <p:cNvCxnSpPr>
            <a:cxnSpLocks noChangeShapeType="1"/>
            <a:stCxn id="24584" idx="7"/>
            <a:endCxn id="24581"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p:spPr>
      </p:cxnSp>
      <p:cxnSp>
        <p:nvCxnSpPr>
          <p:cNvPr id="24592" name="AutoShape 15"/>
          <p:cNvCxnSpPr>
            <a:cxnSpLocks noChangeShapeType="1"/>
            <a:stCxn id="24586" idx="7"/>
            <a:endCxn id="24581"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24593" name="AutoShape 16"/>
          <p:cNvCxnSpPr>
            <a:cxnSpLocks noChangeShapeType="1"/>
            <a:stCxn id="24584" idx="5"/>
            <a:endCxn id="24587"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24594" name="AutoShape 17"/>
          <p:cNvCxnSpPr>
            <a:cxnSpLocks noChangeShapeType="1"/>
            <a:stCxn id="24587" idx="5"/>
            <a:endCxn id="24582" idx="2"/>
          </p:cNvCxnSpPr>
          <p:nvPr/>
        </p:nvCxnSpPr>
        <p:spPr bwMode="auto">
          <a:xfrm>
            <a:off x="4546600" y="5033963"/>
            <a:ext cx="3724275" cy="1023937"/>
          </a:xfrm>
          <a:prstGeom prst="straightConnector1">
            <a:avLst/>
          </a:prstGeom>
          <a:noFill/>
          <a:ln w="15875">
            <a:solidFill>
              <a:schemeClr val="tx1"/>
            </a:solidFill>
            <a:round/>
            <a:headEnd/>
            <a:tailEnd type="triangle" w="med" len="med"/>
          </a:ln>
        </p:spPr>
      </p:cxnSp>
      <p:cxnSp>
        <p:nvCxnSpPr>
          <p:cNvPr id="24595" name="AutoShape 18"/>
          <p:cNvCxnSpPr>
            <a:cxnSpLocks noChangeShapeType="1"/>
            <a:stCxn id="24587" idx="6"/>
            <a:endCxn id="24586"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p:spPr>
      </p:cxnSp>
      <p:cxnSp>
        <p:nvCxnSpPr>
          <p:cNvPr id="24596" name="AutoShape 19"/>
          <p:cNvCxnSpPr>
            <a:cxnSpLocks noChangeShapeType="1"/>
            <a:stCxn id="24586" idx="4"/>
            <a:endCxn id="24582"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24597" name="AutoShape 20"/>
          <p:cNvCxnSpPr>
            <a:cxnSpLocks noChangeShapeType="1"/>
            <a:stCxn id="24581" idx="3"/>
            <a:endCxn id="24587"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p:spPr>
      </p:cxnSp>
      <p:cxnSp>
        <p:nvCxnSpPr>
          <p:cNvPr id="24598" name="AutoShape 21"/>
          <p:cNvCxnSpPr>
            <a:cxnSpLocks noChangeShapeType="1"/>
            <a:stCxn id="24584" idx="4"/>
            <a:endCxn id="24585"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24599" name="AutoShape 22"/>
          <p:cNvCxnSpPr>
            <a:cxnSpLocks noChangeShapeType="1"/>
            <a:stCxn id="24585" idx="6"/>
            <a:endCxn id="24587"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24600" name="AutoShape 23"/>
          <p:cNvCxnSpPr>
            <a:cxnSpLocks noChangeShapeType="1"/>
            <a:stCxn id="24583" idx="6"/>
            <a:endCxn id="24581"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p:spPr>
      </p:cxnSp>
      <p:cxnSp>
        <p:nvCxnSpPr>
          <p:cNvPr id="24601" name="AutoShape 24"/>
          <p:cNvCxnSpPr>
            <a:cxnSpLocks noChangeShapeType="1"/>
            <a:stCxn id="24585" idx="6"/>
            <a:endCxn id="24582"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24602" name="AutoShape 25"/>
          <p:cNvCxnSpPr>
            <a:cxnSpLocks noChangeShapeType="1"/>
            <a:stCxn id="24581" idx="5"/>
            <a:endCxn id="24582" idx="0"/>
          </p:cNvCxnSpPr>
          <p:nvPr/>
        </p:nvCxnSpPr>
        <p:spPr bwMode="auto">
          <a:xfrm>
            <a:off x="8224838" y="3171825"/>
            <a:ext cx="204787" cy="2727325"/>
          </a:xfrm>
          <a:prstGeom prst="straightConnector1">
            <a:avLst/>
          </a:prstGeom>
          <a:noFill/>
          <a:ln w="15875">
            <a:solidFill>
              <a:schemeClr val="tx1"/>
            </a:solidFill>
            <a:round/>
            <a:headEnd/>
            <a:tailEnd type="triangle" w="med" len="med"/>
          </a:ln>
        </p:spPr>
      </p:cxnSp>
      <p:sp>
        <p:nvSpPr>
          <p:cNvPr id="24603" name="Text Box 26"/>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24604"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24605"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24606"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24607"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24608"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24609"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24610"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24611"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24612"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24613"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24614"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24615"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4616"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24617"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4618" name="Text Box 41"/>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b="1">
                <a:solidFill>
                  <a:srgbClr val="006600"/>
                </a:solidFill>
              </a:rPr>
              <a:t> </a:t>
            </a:r>
            <a:r>
              <a:rPr lang="en-US" sz="1600" b="1">
                <a:solidFill>
                  <a:srgbClr val="006600"/>
                </a:solidFill>
                <a:sym typeface="Symbol" pitchFamily="18" charset="2"/>
              </a:rPr>
              <a:t>15</a:t>
            </a:r>
            <a:endParaRPr lang="en-US" sz="1600" b="1">
              <a:solidFill>
                <a:srgbClr val="006600"/>
              </a:solidFill>
            </a:endParaRPr>
          </a:p>
        </p:txBody>
      </p:sp>
      <p:sp>
        <p:nvSpPr>
          <p:cNvPr id="24619" name="Text Box 42"/>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24620" name="Text Box 43"/>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4621" name="Text Box 44"/>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4622" name="Text Box 45"/>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4623" name="Text Box 46"/>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24624" name="Text Box 47"/>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4625" name="Text Box 48"/>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0</a:t>
            </a:r>
            <a:endParaRPr lang="en-US" sz="1600">
              <a:solidFill>
                <a:srgbClr val="006600"/>
              </a:solidFill>
            </a:endParaRPr>
          </a:p>
        </p:txBody>
      </p:sp>
      <p:sp>
        <p:nvSpPr>
          <p:cNvPr id="24626" name="Text Box 50"/>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4627" name="Text Box 51"/>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4628" name="Text Box 52"/>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4629" name="Text Box 53"/>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4630" name="Text Box 54"/>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4631" name="Text Box 55"/>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4632" name="Text Box 58"/>
          <p:cNvSpPr txBox="1">
            <a:spLocks noChangeArrowheads="1"/>
          </p:cNvSpPr>
          <p:nvPr/>
        </p:nvSpPr>
        <p:spPr bwMode="auto">
          <a:xfrm>
            <a:off x="8012113" y="2428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4633" name="Text Box 59"/>
          <p:cNvSpPr txBox="1">
            <a:spLocks noChangeArrowheads="1"/>
          </p:cNvSpPr>
          <p:nvPr/>
        </p:nvSpPr>
        <p:spPr bwMode="auto">
          <a:xfrm>
            <a:off x="8108950" y="23860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33</a:t>
            </a:r>
            <a:endParaRPr lang="en-US" sz="1600">
              <a:solidFill>
                <a:srgbClr val="006600"/>
              </a:solidFill>
            </a:endParaRPr>
          </a:p>
        </p:txBody>
      </p:sp>
      <p:sp>
        <p:nvSpPr>
          <p:cNvPr id="24634" name="AutoShape 61"/>
          <p:cNvSpPr>
            <a:spLocks noChangeArrowheads="1"/>
          </p:cNvSpPr>
          <p:nvPr/>
        </p:nvSpPr>
        <p:spPr bwMode="auto">
          <a:xfrm rot="2984085">
            <a:off x="3509963" y="3498850"/>
            <a:ext cx="174625" cy="314325"/>
          </a:xfrm>
          <a:prstGeom prst="downArrow">
            <a:avLst>
              <a:gd name="adj1" fmla="val 50000"/>
              <a:gd name="adj2" fmla="val 45000"/>
            </a:avLst>
          </a:prstGeom>
          <a:solidFill>
            <a:schemeClr val="accent1"/>
          </a:solidFill>
          <a:ln w="15875">
            <a:solidFill>
              <a:schemeClr val="tx1"/>
            </a:solidFill>
            <a:miter lim="800000"/>
            <a:headEnd/>
            <a:tailEnd/>
          </a:ln>
        </p:spPr>
        <p:txBody>
          <a:bodyPr wrap="none" lIns="92075" tIns="46038" rIns="92075" bIns="46038" anchor="ctr"/>
          <a:lstStyle/>
          <a:p>
            <a:endParaRPr lang="en-US"/>
          </a:p>
        </p:txBody>
      </p:sp>
      <p:sp>
        <p:nvSpPr>
          <p:cNvPr id="24635" name="Text Box 62"/>
          <p:cNvSpPr txBox="1">
            <a:spLocks noChangeArrowheads="1"/>
          </p:cNvSpPr>
          <p:nvPr/>
        </p:nvSpPr>
        <p:spPr bwMode="auto">
          <a:xfrm>
            <a:off x="3465513" y="3195638"/>
            <a:ext cx="1277937" cy="374650"/>
          </a:xfrm>
          <a:prstGeom prst="rect">
            <a:avLst/>
          </a:prstGeom>
          <a:noFill/>
          <a:ln w="15875">
            <a:noFill/>
            <a:miter lim="800000"/>
            <a:headEnd/>
            <a:tailEnd/>
          </a:ln>
        </p:spPr>
        <p:txBody>
          <a:bodyPr lIns="92075" tIns="46038" rIns="92075" bIns="46038">
            <a:spAutoFit/>
          </a:bodyPr>
          <a:lstStyle/>
          <a:p>
            <a:pPr>
              <a:spcBef>
                <a:spcPct val="50000"/>
              </a:spcBef>
            </a:pPr>
            <a:r>
              <a:rPr lang="en-US" sz="1600">
                <a:solidFill>
                  <a:schemeClr val="accent1"/>
                </a:solidFill>
              </a:rPr>
              <a:t>delmin</a:t>
            </a:r>
          </a:p>
        </p:txBody>
      </p:sp>
      <p:sp>
        <p:nvSpPr>
          <p:cNvPr id="24636"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2 }</a:t>
            </a:r>
          </a:p>
          <a:p>
            <a:pPr>
              <a:spcBef>
                <a:spcPct val="20000"/>
              </a:spcBef>
              <a:buClr>
                <a:srgbClr val="003399"/>
              </a:buClr>
              <a:buSzPct val="50000"/>
              <a:buFont typeface="Monotype Sorts" charset="2"/>
              <a:buNone/>
            </a:pPr>
            <a:r>
              <a:rPr lang="en-US"/>
              <a:t>PQ = { 3, 4, 5, 6, 7, t }</a:t>
            </a:r>
          </a:p>
        </p:txBody>
      </p:sp>
      <p:sp>
        <p:nvSpPr>
          <p:cNvPr id="24637" name="Freeform 60"/>
          <p:cNvSpPr>
            <a:spLocks/>
          </p:cNvSpPr>
          <p:nvPr/>
        </p:nvSpPr>
        <p:spPr bwMode="auto">
          <a:xfrm>
            <a:off x="133350" y="2224088"/>
            <a:ext cx="3113088" cy="1858962"/>
          </a:xfrm>
          <a:custGeom>
            <a:avLst/>
            <a:gdLst>
              <a:gd name="T0" fmla="*/ 3 w 1961"/>
              <a:gd name="T1" fmla="*/ 824 h 1171"/>
              <a:gd name="T2" fmla="*/ 34 w 1961"/>
              <a:gd name="T3" fmla="*/ 666 h 1171"/>
              <a:gd name="T4" fmla="*/ 121 w 1961"/>
              <a:gd name="T5" fmla="*/ 469 h 1171"/>
              <a:gd name="T6" fmla="*/ 153 w 1961"/>
              <a:gd name="T7" fmla="*/ 414 h 1171"/>
              <a:gd name="T8" fmla="*/ 271 w 1961"/>
              <a:gd name="T9" fmla="*/ 359 h 1171"/>
              <a:gd name="T10" fmla="*/ 350 w 1961"/>
              <a:gd name="T11" fmla="*/ 295 h 1171"/>
              <a:gd name="T12" fmla="*/ 500 w 1961"/>
              <a:gd name="T13" fmla="*/ 177 h 1171"/>
              <a:gd name="T14" fmla="*/ 650 w 1961"/>
              <a:gd name="T15" fmla="*/ 130 h 1171"/>
              <a:gd name="T16" fmla="*/ 950 w 1961"/>
              <a:gd name="T17" fmla="*/ 75 h 1171"/>
              <a:gd name="T18" fmla="*/ 1131 w 1961"/>
              <a:gd name="T19" fmla="*/ 43 h 1171"/>
              <a:gd name="T20" fmla="*/ 1565 w 1961"/>
              <a:gd name="T21" fmla="*/ 43 h 1171"/>
              <a:gd name="T22" fmla="*/ 1754 w 1961"/>
              <a:gd name="T23" fmla="*/ 82 h 1171"/>
              <a:gd name="T24" fmla="*/ 1786 w 1961"/>
              <a:gd name="T25" fmla="*/ 98 h 1171"/>
              <a:gd name="T26" fmla="*/ 1833 w 1961"/>
              <a:gd name="T27" fmla="*/ 114 h 1171"/>
              <a:gd name="T28" fmla="*/ 1920 w 1961"/>
              <a:gd name="T29" fmla="*/ 240 h 1171"/>
              <a:gd name="T30" fmla="*/ 1841 w 1961"/>
              <a:gd name="T31" fmla="*/ 603 h 1171"/>
              <a:gd name="T32" fmla="*/ 1747 w 1961"/>
              <a:gd name="T33" fmla="*/ 698 h 1171"/>
              <a:gd name="T34" fmla="*/ 1612 w 1961"/>
              <a:gd name="T35" fmla="*/ 769 h 1171"/>
              <a:gd name="T36" fmla="*/ 1455 w 1961"/>
              <a:gd name="T37" fmla="*/ 800 h 1171"/>
              <a:gd name="T38" fmla="*/ 1036 w 1961"/>
              <a:gd name="T39" fmla="*/ 840 h 1171"/>
              <a:gd name="T40" fmla="*/ 879 w 1961"/>
              <a:gd name="T41" fmla="*/ 871 h 1171"/>
              <a:gd name="T42" fmla="*/ 673 w 1961"/>
              <a:gd name="T43" fmla="*/ 1037 h 1171"/>
              <a:gd name="T44" fmla="*/ 547 w 1961"/>
              <a:gd name="T45" fmla="*/ 1132 h 1171"/>
              <a:gd name="T46" fmla="*/ 271 w 1961"/>
              <a:gd name="T47" fmla="*/ 1171 h 1171"/>
              <a:gd name="T48" fmla="*/ 121 w 1961"/>
              <a:gd name="T49" fmla="*/ 1124 h 1171"/>
              <a:gd name="T50" fmla="*/ 50 w 1961"/>
              <a:gd name="T51" fmla="*/ 982 h 1171"/>
              <a:gd name="T52" fmla="*/ 34 w 1961"/>
              <a:gd name="T53" fmla="*/ 919 h 1171"/>
              <a:gd name="T54" fmla="*/ 3 w 1961"/>
              <a:gd name="T55" fmla="*/ 824 h 11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61"/>
              <a:gd name="T85" fmla="*/ 0 h 1171"/>
              <a:gd name="T86" fmla="*/ 1961 w 1961"/>
              <a:gd name="T87" fmla="*/ 1171 h 11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61" h="1171">
                <a:moveTo>
                  <a:pt x="3" y="824"/>
                </a:moveTo>
                <a:cubicBezTo>
                  <a:pt x="9" y="747"/>
                  <a:pt x="0" y="721"/>
                  <a:pt x="34" y="666"/>
                </a:cubicBezTo>
                <a:cubicBezTo>
                  <a:pt x="53" y="592"/>
                  <a:pt x="84" y="534"/>
                  <a:pt x="121" y="469"/>
                </a:cubicBezTo>
                <a:cubicBezTo>
                  <a:pt x="128" y="456"/>
                  <a:pt x="140" y="425"/>
                  <a:pt x="153" y="414"/>
                </a:cubicBezTo>
                <a:cubicBezTo>
                  <a:pt x="189" y="383"/>
                  <a:pt x="227" y="372"/>
                  <a:pt x="271" y="359"/>
                </a:cubicBezTo>
                <a:cubicBezTo>
                  <a:pt x="332" y="297"/>
                  <a:pt x="301" y="311"/>
                  <a:pt x="350" y="295"/>
                </a:cubicBezTo>
                <a:cubicBezTo>
                  <a:pt x="402" y="258"/>
                  <a:pt x="447" y="213"/>
                  <a:pt x="500" y="177"/>
                </a:cubicBezTo>
                <a:cubicBezTo>
                  <a:pt x="545" y="147"/>
                  <a:pt x="600" y="145"/>
                  <a:pt x="650" y="130"/>
                </a:cubicBezTo>
                <a:cubicBezTo>
                  <a:pt x="750" y="100"/>
                  <a:pt x="845" y="83"/>
                  <a:pt x="950" y="75"/>
                </a:cubicBezTo>
                <a:cubicBezTo>
                  <a:pt x="1011" y="65"/>
                  <a:pt x="1070" y="52"/>
                  <a:pt x="1131" y="43"/>
                </a:cubicBezTo>
                <a:cubicBezTo>
                  <a:pt x="1260" y="0"/>
                  <a:pt x="1469" y="39"/>
                  <a:pt x="1565" y="43"/>
                </a:cubicBezTo>
                <a:cubicBezTo>
                  <a:pt x="1628" y="56"/>
                  <a:pt x="1691" y="68"/>
                  <a:pt x="1754" y="82"/>
                </a:cubicBezTo>
                <a:cubicBezTo>
                  <a:pt x="1765" y="87"/>
                  <a:pt x="1775" y="94"/>
                  <a:pt x="1786" y="98"/>
                </a:cubicBezTo>
                <a:cubicBezTo>
                  <a:pt x="1801" y="104"/>
                  <a:pt x="1833" y="114"/>
                  <a:pt x="1833" y="114"/>
                </a:cubicBezTo>
                <a:cubicBezTo>
                  <a:pt x="1862" y="157"/>
                  <a:pt x="1890" y="197"/>
                  <a:pt x="1920" y="240"/>
                </a:cubicBezTo>
                <a:cubicBezTo>
                  <a:pt x="1916" y="374"/>
                  <a:pt x="1961" y="523"/>
                  <a:pt x="1841" y="603"/>
                </a:cubicBezTo>
                <a:cubicBezTo>
                  <a:pt x="1814" y="640"/>
                  <a:pt x="1785" y="672"/>
                  <a:pt x="1747" y="698"/>
                </a:cubicBezTo>
                <a:cubicBezTo>
                  <a:pt x="1717" y="742"/>
                  <a:pt x="1663" y="759"/>
                  <a:pt x="1612" y="769"/>
                </a:cubicBezTo>
                <a:cubicBezTo>
                  <a:pt x="1561" y="790"/>
                  <a:pt x="1509" y="789"/>
                  <a:pt x="1455" y="800"/>
                </a:cubicBezTo>
                <a:cubicBezTo>
                  <a:pt x="1310" y="831"/>
                  <a:pt x="1188" y="835"/>
                  <a:pt x="1036" y="840"/>
                </a:cubicBezTo>
                <a:cubicBezTo>
                  <a:pt x="982" y="847"/>
                  <a:pt x="931" y="855"/>
                  <a:pt x="879" y="871"/>
                </a:cubicBezTo>
                <a:cubicBezTo>
                  <a:pt x="809" y="923"/>
                  <a:pt x="740" y="980"/>
                  <a:pt x="673" y="1037"/>
                </a:cubicBezTo>
                <a:cubicBezTo>
                  <a:pt x="646" y="1060"/>
                  <a:pt x="582" y="1123"/>
                  <a:pt x="547" y="1132"/>
                </a:cubicBezTo>
                <a:cubicBezTo>
                  <a:pt x="453" y="1156"/>
                  <a:pt x="370" y="1165"/>
                  <a:pt x="271" y="1171"/>
                </a:cubicBezTo>
                <a:cubicBezTo>
                  <a:pt x="207" y="1165"/>
                  <a:pt x="172" y="1158"/>
                  <a:pt x="121" y="1124"/>
                </a:cubicBezTo>
                <a:cubicBezTo>
                  <a:pt x="103" y="1072"/>
                  <a:pt x="74" y="1030"/>
                  <a:pt x="50" y="982"/>
                </a:cubicBezTo>
                <a:cubicBezTo>
                  <a:pt x="41" y="964"/>
                  <a:pt x="38" y="937"/>
                  <a:pt x="34" y="919"/>
                </a:cubicBezTo>
                <a:cubicBezTo>
                  <a:pt x="26" y="887"/>
                  <a:pt x="13" y="855"/>
                  <a:pt x="3" y="824"/>
                </a:cubicBezTo>
                <a:close/>
              </a:path>
            </a:pathLst>
          </a:custGeom>
          <a:solidFill>
            <a:srgbClr val="003399">
              <a:alpha val="50195"/>
            </a:srgbClr>
          </a:solidFill>
          <a:ln w="15875">
            <a:noFill/>
            <a:round/>
            <a:headEnd/>
            <a:tailEnd/>
          </a:ln>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1"/>
          </p:nvPr>
        </p:nvSpPr>
        <p:spPr>
          <a:xfrm>
            <a:off x="457200" y="6397625"/>
            <a:ext cx="2133600" cy="323850"/>
          </a:xfrm>
          <a:noFill/>
        </p:spPr>
        <p:txBody>
          <a:bodyPr/>
          <a:lstStyle/>
          <a:p>
            <a:pPr algn="l"/>
            <a:fld id="{1C167942-EE52-4616-9387-D5EBDCC062EC}" type="slidenum">
              <a:rPr lang="en-US" smtClean="0"/>
              <a:pPr algn="l"/>
              <a:t>22</a:t>
            </a:fld>
            <a:endParaRPr lang="en-US" smtClean="0"/>
          </a:p>
        </p:txBody>
      </p:sp>
      <p:sp>
        <p:nvSpPr>
          <p:cNvPr id="25603" name="Rectangle 2"/>
          <p:cNvSpPr>
            <a:spLocks noGrp="1" noChangeArrowheads="1"/>
          </p:cNvSpPr>
          <p:nvPr>
            <p:ph type="title"/>
          </p:nvPr>
        </p:nvSpPr>
        <p:spPr/>
        <p:txBody>
          <a:bodyPr/>
          <a:lstStyle/>
          <a:p>
            <a:r>
              <a:rPr lang="en-US" smtClean="0"/>
              <a:t>Dijkstra's Shortest Path Algorithm</a:t>
            </a:r>
          </a:p>
        </p:txBody>
      </p:sp>
      <p:sp>
        <p:nvSpPr>
          <p:cNvPr id="25604"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25605"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25606" name="Oval 5"/>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25607"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25608"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25609"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25610"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25611"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25612" name="AutoShape 11"/>
          <p:cNvCxnSpPr>
            <a:cxnSpLocks noChangeShapeType="1"/>
            <a:stCxn id="25604" idx="7"/>
            <a:endCxn id="25607"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p:spPr>
      </p:cxnSp>
      <p:cxnSp>
        <p:nvCxnSpPr>
          <p:cNvPr id="25613" name="AutoShape 12"/>
          <p:cNvCxnSpPr>
            <a:cxnSpLocks noChangeShapeType="1"/>
            <a:stCxn id="25604" idx="6"/>
            <a:endCxn id="25608" idx="1"/>
          </p:cNvCxnSpPr>
          <p:nvPr/>
        </p:nvCxnSpPr>
        <p:spPr bwMode="auto">
          <a:xfrm>
            <a:off x="609600" y="3551238"/>
            <a:ext cx="2317750" cy="561975"/>
          </a:xfrm>
          <a:prstGeom prst="straightConnector1">
            <a:avLst/>
          </a:prstGeom>
          <a:noFill/>
          <a:ln w="50800">
            <a:solidFill>
              <a:srgbClr val="003399"/>
            </a:solidFill>
            <a:round/>
            <a:headEnd/>
            <a:tailEnd type="triangle" w="med" len="med"/>
          </a:ln>
        </p:spPr>
      </p:cxnSp>
      <p:cxnSp>
        <p:nvCxnSpPr>
          <p:cNvPr id="25614" name="AutoShape 13"/>
          <p:cNvCxnSpPr>
            <a:cxnSpLocks noChangeShapeType="1"/>
            <a:stCxn id="25604" idx="5"/>
            <a:endCxn id="25609" idx="0"/>
          </p:cNvCxnSpPr>
          <p:nvPr/>
        </p:nvCxnSpPr>
        <p:spPr bwMode="auto">
          <a:xfrm>
            <a:off x="557213" y="3665538"/>
            <a:ext cx="1731962" cy="2346325"/>
          </a:xfrm>
          <a:prstGeom prst="straightConnector1">
            <a:avLst/>
          </a:prstGeom>
          <a:noFill/>
          <a:ln w="25400">
            <a:solidFill>
              <a:srgbClr val="006600"/>
            </a:solidFill>
            <a:round/>
            <a:headEnd/>
            <a:tailEnd type="triangle" w="med" len="med"/>
          </a:ln>
        </p:spPr>
      </p:cxnSp>
      <p:cxnSp>
        <p:nvCxnSpPr>
          <p:cNvPr id="25615" name="AutoShape 14"/>
          <p:cNvCxnSpPr>
            <a:cxnSpLocks noChangeShapeType="1"/>
            <a:stCxn id="25608" idx="7"/>
            <a:endCxn id="25605"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p:spPr>
      </p:cxnSp>
      <p:cxnSp>
        <p:nvCxnSpPr>
          <p:cNvPr id="25616" name="AutoShape 15"/>
          <p:cNvCxnSpPr>
            <a:cxnSpLocks noChangeShapeType="1"/>
            <a:stCxn id="25610" idx="7"/>
            <a:endCxn id="25605"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25617" name="AutoShape 16"/>
          <p:cNvCxnSpPr>
            <a:cxnSpLocks noChangeShapeType="1"/>
            <a:stCxn id="25608" idx="5"/>
            <a:endCxn id="25611" idx="1"/>
          </p:cNvCxnSpPr>
          <p:nvPr/>
        </p:nvCxnSpPr>
        <p:spPr bwMode="auto">
          <a:xfrm>
            <a:off x="3140075" y="4341813"/>
            <a:ext cx="1193800" cy="463550"/>
          </a:xfrm>
          <a:prstGeom prst="straightConnector1">
            <a:avLst/>
          </a:prstGeom>
          <a:noFill/>
          <a:ln w="25400">
            <a:solidFill>
              <a:srgbClr val="006600"/>
            </a:solidFill>
            <a:round/>
            <a:headEnd/>
            <a:tailEnd type="triangle" w="med" len="med"/>
          </a:ln>
        </p:spPr>
      </p:cxnSp>
      <p:cxnSp>
        <p:nvCxnSpPr>
          <p:cNvPr id="25618" name="AutoShape 17"/>
          <p:cNvCxnSpPr>
            <a:cxnSpLocks noChangeShapeType="1"/>
            <a:stCxn id="25611" idx="5"/>
            <a:endCxn id="25606" idx="2"/>
          </p:cNvCxnSpPr>
          <p:nvPr/>
        </p:nvCxnSpPr>
        <p:spPr bwMode="auto">
          <a:xfrm>
            <a:off x="4546600" y="5033963"/>
            <a:ext cx="3724275" cy="1023937"/>
          </a:xfrm>
          <a:prstGeom prst="straightConnector1">
            <a:avLst/>
          </a:prstGeom>
          <a:noFill/>
          <a:ln w="15875">
            <a:solidFill>
              <a:schemeClr val="tx1"/>
            </a:solidFill>
            <a:round/>
            <a:headEnd/>
            <a:tailEnd type="triangle" w="med" len="med"/>
          </a:ln>
        </p:spPr>
      </p:cxnSp>
      <p:cxnSp>
        <p:nvCxnSpPr>
          <p:cNvPr id="25619" name="AutoShape 18"/>
          <p:cNvCxnSpPr>
            <a:cxnSpLocks noChangeShapeType="1"/>
            <a:stCxn id="25611" idx="6"/>
            <a:endCxn id="25610"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p:spPr>
      </p:cxnSp>
      <p:cxnSp>
        <p:nvCxnSpPr>
          <p:cNvPr id="25620" name="AutoShape 19"/>
          <p:cNvCxnSpPr>
            <a:cxnSpLocks noChangeShapeType="1"/>
            <a:stCxn id="25610" idx="4"/>
            <a:endCxn id="25606"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25621" name="AutoShape 20"/>
          <p:cNvCxnSpPr>
            <a:cxnSpLocks noChangeShapeType="1"/>
            <a:stCxn id="25605" idx="3"/>
            <a:endCxn id="25611"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p:spPr>
      </p:cxnSp>
      <p:cxnSp>
        <p:nvCxnSpPr>
          <p:cNvPr id="25622" name="AutoShape 21"/>
          <p:cNvCxnSpPr>
            <a:cxnSpLocks noChangeShapeType="1"/>
            <a:stCxn id="25608" idx="4"/>
            <a:endCxn id="25609"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25623" name="AutoShape 22"/>
          <p:cNvCxnSpPr>
            <a:cxnSpLocks noChangeShapeType="1"/>
            <a:stCxn id="25609" idx="6"/>
            <a:endCxn id="25611"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25624" name="AutoShape 23"/>
          <p:cNvCxnSpPr>
            <a:cxnSpLocks noChangeShapeType="1"/>
            <a:stCxn id="25607" idx="6"/>
            <a:endCxn id="25605"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p:spPr>
      </p:cxnSp>
      <p:cxnSp>
        <p:nvCxnSpPr>
          <p:cNvPr id="25625" name="AutoShape 24"/>
          <p:cNvCxnSpPr>
            <a:cxnSpLocks noChangeShapeType="1"/>
            <a:stCxn id="25609" idx="6"/>
            <a:endCxn id="25606"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25626" name="AutoShape 25"/>
          <p:cNvCxnSpPr>
            <a:cxnSpLocks noChangeShapeType="1"/>
            <a:stCxn id="25605" idx="5"/>
            <a:endCxn id="25606" idx="0"/>
          </p:cNvCxnSpPr>
          <p:nvPr/>
        </p:nvCxnSpPr>
        <p:spPr bwMode="auto">
          <a:xfrm>
            <a:off x="8224838" y="3171825"/>
            <a:ext cx="204787" cy="2727325"/>
          </a:xfrm>
          <a:prstGeom prst="straightConnector1">
            <a:avLst/>
          </a:prstGeom>
          <a:noFill/>
          <a:ln w="15875">
            <a:solidFill>
              <a:schemeClr val="tx1"/>
            </a:solidFill>
            <a:round/>
            <a:headEnd/>
            <a:tailEnd type="triangle" w="med" len="med"/>
          </a:ln>
        </p:spPr>
      </p:cxnSp>
      <p:sp>
        <p:nvSpPr>
          <p:cNvPr id="25627" name="Text Box 26"/>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25628"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25629"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25630"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25631"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25632"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25633"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25634"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25635"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25636"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25637"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25638"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25639"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5640"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25641"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5642" name="Text Box 41"/>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b="1">
                <a:solidFill>
                  <a:srgbClr val="006600"/>
                </a:solidFill>
              </a:rPr>
              <a:t> </a:t>
            </a:r>
            <a:r>
              <a:rPr lang="en-US" sz="1600" b="1">
                <a:solidFill>
                  <a:srgbClr val="006600"/>
                </a:solidFill>
                <a:sym typeface="Symbol" pitchFamily="18" charset="2"/>
              </a:rPr>
              <a:t>15</a:t>
            </a:r>
            <a:endParaRPr lang="en-US" sz="1600" b="1">
              <a:solidFill>
                <a:srgbClr val="006600"/>
              </a:solidFill>
            </a:endParaRPr>
          </a:p>
        </p:txBody>
      </p:sp>
      <p:sp>
        <p:nvSpPr>
          <p:cNvPr id="25643" name="Text Box 42"/>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25644" name="Text Box 43"/>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5645" name="Text Box 44"/>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5646" name="Text Box 45"/>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5647" name="Text Box 46"/>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25648" name="Text Box 47"/>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5649" name="Text Box 48"/>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0</a:t>
            </a:r>
            <a:endParaRPr lang="en-US" sz="1600">
              <a:solidFill>
                <a:srgbClr val="006600"/>
              </a:solidFill>
            </a:endParaRPr>
          </a:p>
        </p:txBody>
      </p:sp>
      <p:sp>
        <p:nvSpPr>
          <p:cNvPr id="25650" name="Text Box 50"/>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5651" name="Text Box 51"/>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5652" name="Text Box 52"/>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5653" name="Text Box 53"/>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5654" name="Text Box 54"/>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5655" name="Text Box 55"/>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5656" name="Text Box 58"/>
          <p:cNvSpPr txBox="1">
            <a:spLocks noChangeArrowheads="1"/>
          </p:cNvSpPr>
          <p:nvPr/>
        </p:nvSpPr>
        <p:spPr bwMode="auto">
          <a:xfrm>
            <a:off x="8012113" y="2428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5657" name="Text Box 59"/>
          <p:cNvSpPr txBox="1">
            <a:spLocks noChangeArrowheads="1"/>
          </p:cNvSpPr>
          <p:nvPr/>
        </p:nvSpPr>
        <p:spPr bwMode="auto">
          <a:xfrm>
            <a:off x="8108950" y="23860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33</a:t>
            </a:r>
            <a:endParaRPr lang="en-US" sz="1600">
              <a:solidFill>
                <a:srgbClr val="006600"/>
              </a:solidFill>
            </a:endParaRPr>
          </a:p>
        </p:txBody>
      </p:sp>
      <p:sp>
        <p:nvSpPr>
          <p:cNvPr id="25658" name="Text Box 65"/>
          <p:cNvSpPr txBox="1">
            <a:spLocks noChangeArrowheads="1"/>
          </p:cNvSpPr>
          <p:nvPr/>
        </p:nvSpPr>
        <p:spPr bwMode="auto">
          <a:xfrm>
            <a:off x="4121150" y="42021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44</a:t>
            </a:r>
            <a:endParaRPr lang="en-US" sz="1600">
              <a:solidFill>
                <a:srgbClr val="006600"/>
              </a:solidFill>
            </a:endParaRPr>
          </a:p>
        </p:txBody>
      </p:sp>
      <p:sp>
        <p:nvSpPr>
          <p:cNvPr id="25659" name="Text Box 66"/>
          <p:cNvSpPr txBox="1">
            <a:spLocks noChangeArrowheads="1"/>
          </p:cNvSpPr>
          <p:nvPr/>
        </p:nvSpPr>
        <p:spPr bwMode="auto">
          <a:xfrm>
            <a:off x="4346575" y="44751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5660" name="Text Box 67"/>
          <p:cNvSpPr txBox="1">
            <a:spLocks noChangeArrowheads="1"/>
          </p:cNvSpPr>
          <p:nvPr/>
        </p:nvSpPr>
        <p:spPr bwMode="auto">
          <a:xfrm>
            <a:off x="8382000" y="24384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5661" name="Text Box 68"/>
          <p:cNvSpPr txBox="1">
            <a:spLocks noChangeArrowheads="1"/>
          </p:cNvSpPr>
          <p:nvPr/>
        </p:nvSpPr>
        <p:spPr bwMode="auto">
          <a:xfrm>
            <a:off x="8001000" y="205740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32</a:t>
            </a:r>
            <a:endParaRPr lang="en-US" sz="1600">
              <a:solidFill>
                <a:srgbClr val="006600"/>
              </a:solidFill>
            </a:endParaRPr>
          </a:p>
        </p:txBody>
      </p:sp>
      <p:sp>
        <p:nvSpPr>
          <p:cNvPr id="25662"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2, 6 }</a:t>
            </a:r>
          </a:p>
          <a:p>
            <a:pPr>
              <a:spcBef>
                <a:spcPct val="20000"/>
              </a:spcBef>
              <a:buClr>
                <a:srgbClr val="003399"/>
              </a:buClr>
              <a:buSzPct val="50000"/>
              <a:buFont typeface="Monotype Sorts" charset="2"/>
              <a:buNone/>
            </a:pPr>
            <a:r>
              <a:rPr lang="en-US"/>
              <a:t>PQ = { 3, 4, 5, 7, t }</a:t>
            </a:r>
          </a:p>
        </p:txBody>
      </p:sp>
      <p:sp>
        <p:nvSpPr>
          <p:cNvPr id="25663" name="Freeform 64"/>
          <p:cNvSpPr>
            <a:spLocks/>
          </p:cNvSpPr>
          <p:nvPr/>
        </p:nvSpPr>
        <p:spPr bwMode="auto">
          <a:xfrm>
            <a:off x="165100" y="2273300"/>
            <a:ext cx="3670300" cy="2419350"/>
          </a:xfrm>
          <a:custGeom>
            <a:avLst/>
            <a:gdLst>
              <a:gd name="T0" fmla="*/ 0 w 2312"/>
              <a:gd name="T1" fmla="*/ 704 h 1524"/>
              <a:gd name="T2" fmla="*/ 72 w 2312"/>
              <a:gd name="T3" fmla="*/ 528 h 1524"/>
              <a:gd name="T4" fmla="*/ 168 w 2312"/>
              <a:gd name="T5" fmla="*/ 456 h 1524"/>
              <a:gd name="T6" fmla="*/ 232 w 2312"/>
              <a:gd name="T7" fmla="*/ 416 h 1524"/>
              <a:gd name="T8" fmla="*/ 360 w 2312"/>
              <a:gd name="T9" fmla="*/ 384 h 1524"/>
              <a:gd name="T10" fmla="*/ 496 w 2312"/>
              <a:gd name="T11" fmla="*/ 344 h 1524"/>
              <a:gd name="T12" fmla="*/ 608 w 2312"/>
              <a:gd name="T13" fmla="*/ 312 h 1524"/>
              <a:gd name="T14" fmla="*/ 760 w 2312"/>
              <a:gd name="T15" fmla="*/ 288 h 1524"/>
              <a:gd name="T16" fmla="*/ 928 w 2312"/>
              <a:gd name="T17" fmla="*/ 256 h 1524"/>
              <a:gd name="T18" fmla="*/ 1056 w 2312"/>
              <a:gd name="T19" fmla="*/ 152 h 1524"/>
              <a:gd name="T20" fmla="*/ 1328 w 2312"/>
              <a:gd name="T21" fmla="*/ 32 h 1524"/>
              <a:gd name="T22" fmla="*/ 1416 w 2312"/>
              <a:gd name="T23" fmla="*/ 0 h 1524"/>
              <a:gd name="T24" fmla="*/ 1648 w 2312"/>
              <a:gd name="T25" fmla="*/ 16 h 1524"/>
              <a:gd name="T26" fmla="*/ 1704 w 2312"/>
              <a:gd name="T27" fmla="*/ 24 h 1524"/>
              <a:gd name="T28" fmla="*/ 1752 w 2312"/>
              <a:gd name="T29" fmla="*/ 56 h 1524"/>
              <a:gd name="T30" fmla="*/ 1840 w 2312"/>
              <a:gd name="T31" fmla="*/ 88 h 1524"/>
              <a:gd name="T32" fmla="*/ 1984 w 2312"/>
              <a:gd name="T33" fmla="*/ 152 h 1524"/>
              <a:gd name="T34" fmla="*/ 2072 w 2312"/>
              <a:gd name="T35" fmla="*/ 264 h 1524"/>
              <a:gd name="T36" fmla="*/ 2176 w 2312"/>
              <a:gd name="T37" fmla="*/ 344 h 1524"/>
              <a:gd name="T38" fmla="*/ 2280 w 2312"/>
              <a:gd name="T39" fmla="*/ 512 h 1524"/>
              <a:gd name="T40" fmla="*/ 2312 w 2312"/>
              <a:gd name="T41" fmla="*/ 704 h 1524"/>
              <a:gd name="T42" fmla="*/ 2304 w 2312"/>
              <a:gd name="T43" fmla="*/ 1072 h 1524"/>
              <a:gd name="T44" fmla="*/ 2280 w 2312"/>
              <a:gd name="T45" fmla="*/ 1168 h 1524"/>
              <a:gd name="T46" fmla="*/ 2152 w 2312"/>
              <a:gd name="T47" fmla="*/ 1296 h 1524"/>
              <a:gd name="T48" fmla="*/ 2104 w 2312"/>
              <a:gd name="T49" fmla="*/ 1328 h 1524"/>
              <a:gd name="T50" fmla="*/ 2080 w 2312"/>
              <a:gd name="T51" fmla="*/ 1344 h 1524"/>
              <a:gd name="T52" fmla="*/ 1960 w 2312"/>
              <a:gd name="T53" fmla="*/ 1472 h 1524"/>
              <a:gd name="T54" fmla="*/ 1904 w 2312"/>
              <a:gd name="T55" fmla="*/ 1496 h 1524"/>
              <a:gd name="T56" fmla="*/ 1840 w 2312"/>
              <a:gd name="T57" fmla="*/ 1512 h 1524"/>
              <a:gd name="T58" fmla="*/ 1472 w 2312"/>
              <a:gd name="T59" fmla="*/ 1496 h 1524"/>
              <a:gd name="T60" fmla="*/ 1424 w 2312"/>
              <a:gd name="T61" fmla="*/ 1464 h 1524"/>
              <a:gd name="T62" fmla="*/ 1176 w 2312"/>
              <a:gd name="T63" fmla="*/ 1424 h 1524"/>
              <a:gd name="T64" fmla="*/ 1080 w 2312"/>
              <a:gd name="T65" fmla="*/ 1328 h 1524"/>
              <a:gd name="T66" fmla="*/ 864 w 2312"/>
              <a:gd name="T67" fmla="*/ 1264 h 1524"/>
              <a:gd name="T68" fmla="*/ 608 w 2312"/>
              <a:gd name="T69" fmla="*/ 1216 h 1524"/>
              <a:gd name="T70" fmla="*/ 440 w 2312"/>
              <a:gd name="T71" fmla="*/ 1176 h 1524"/>
              <a:gd name="T72" fmla="*/ 296 w 2312"/>
              <a:gd name="T73" fmla="*/ 1144 h 1524"/>
              <a:gd name="T74" fmla="*/ 232 w 2312"/>
              <a:gd name="T75" fmla="*/ 1088 h 1524"/>
              <a:gd name="T76" fmla="*/ 160 w 2312"/>
              <a:gd name="T77" fmla="*/ 1032 h 1524"/>
              <a:gd name="T78" fmla="*/ 64 w 2312"/>
              <a:gd name="T79" fmla="*/ 952 h 1524"/>
              <a:gd name="T80" fmla="*/ 0 w 2312"/>
              <a:gd name="T81" fmla="*/ 704 h 15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12"/>
              <a:gd name="T124" fmla="*/ 0 h 1524"/>
              <a:gd name="T125" fmla="*/ 2312 w 2312"/>
              <a:gd name="T126" fmla="*/ 1524 h 15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12" h="1524">
                <a:moveTo>
                  <a:pt x="0" y="704"/>
                </a:moveTo>
                <a:cubicBezTo>
                  <a:pt x="21" y="641"/>
                  <a:pt x="35" y="583"/>
                  <a:pt x="72" y="528"/>
                </a:cubicBezTo>
                <a:cubicBezTo>
                  <a:pt x="94" y="495"/>
                  <a:pt x="136" y="477"/>
                  <a:pt x="168" y="456"/>
                </a:cubicBezTo>
                <a:cubicBezTo>
                  <a:pt x="205" y="431"/>
                  <a:pt x="184" y="445"/>
                  <a:pt x="232" y="416"/>
                </a:cubicBezTo>
                <a:cubicBezTo>
                  <a:pt x="264" y="397"/>
                  <a:pt x="328" y="400"/>
                  <a:pt x="360" y="384"/>
                </a:cubicBezTo>
                <a:cubicBezTo>
                  <a:pt x="404" y="362"/>
                  <a:pt x="449" y="356"/>
                  <a:pt x="496" y="344"/>
                </a:cubicBezTo>
                <a:cubicBezTo>
                  <a:pt x="533" y="335"/>
                  <a:pt x="570" y="319"/>
                  <a:pt x="608" y="312"/>
                </a:cubicBezTo>
                <a:cubicBezTo>
                  <a:pt x="658" y="303"/>
                  <a:pt x="709" y="295"/>
                  <a:pt x="760" y="288"/>
                </a:cubicBezTo>
                <a:cubicBezTo>
                  <a:pt x="797" y="283"/>
                  <a:pt x="884" y="278"/>
                  <a:pt x="928" y="256"/>
                </a:cubicBezTo>
                <a:cubicBezTo>
                  <a:pt x="974" y="233"/>
                  <a:pt x="1012" y="182"/>
                  <a:pt x="1056" y="152"/>
                </a:cubicBezTo>
                <a:cubicBezTo>
                  <a:pt x="1140" y="96"/>
                  <a:pt x="1233" y="64"/>
                  <a:pt x="1328" y="32"/>
                </a:cubicBezTo>
                <a:cubicBezTo>
                  <a:pt x="1359" y="22"/>
                  <a:pt x="1384" y="8"/>
                  <a:pt x="1416" y="0"/>
                </a:cubicBezTo>
                <a:cubicBezTo>
                  <a:pt x="1493" y="5"/>
                  <a:pt x="1571" y="10"/>
                  <a:pt x="1648" y="16"/>
                </a:cubicBezTo>
                <a:cubicBezTo>
                  <a:pt x="1667" y="18"/>
                  <a:pt x="1686" y="17"/>
                  <a:pt x="1704" y="24"/>
                </a:cubicBezTo>
                <a:cubicBezTo>
                  <a:pt x="1722" y="31"/>
                  <a:pt x="1736" y="45"/>
                  <a:pt x="1752" y="56"/>
                </a:cubicBezTo>
                <a:cubicBezTo>
                  <a:pt x="1775" y="71"/>
                  <a:pt x="1815" y="75"/>
                  <a:pt x="1840" y="88"/>
                </a:cubicBezTo>
                <a:cubicBezTo>
                  <a:pt x="1887" y="111"/>
                  <a:pt x="1934" y="135"/>
                  <a:pt x="1984" y="152"/>
                </a:cubicBezTo>
                <a:cubicBezTo>
                  <a:pt x="2019" y="187"/>
                  <a:pt x="2044" y="225"/>
                  <a:pt x="2072" y="264"/>
                </a:cubicBezTo>
                <a:cubicBezTo>
                  <a:pt x="2096" y="297"/>
                  <a:pt x="2143" y="322"/>
                  <a:pt x="2176" y="344"/>
                </a:cubicBezTo>
                <a:cubicBezTo>
                  <a:pt x="2205" y="403"/>
                  <a:pt x="2250" y="453"/>
                  <a:pt x="2280" y="512"/>
                </a:cubicBezTo>
                <a:cubicBezTo>
                  <a:pt x="2308" y="568"/>
                  <a:pt x="2305" y="644"/>
                  <a:pt x="2312" y="704"/>
                </a:cubicBezTo>
                <a:cubicBezTo>
                  <a:pt x="2309" y="827"/>
                  <a:pt x="2309" y="949"/>
                  <a:pt x="2304" y="1072"/>
                </a:cubicBezTo>
                <a:cubicBezTo>
                  <a:pt x="2303" y="1098"/>
                  <a:pt x="2293" y="1145"/>
                  <a:pt x="2280" y="1168"/>
                </a:cubicBezTo>
                <a:cubicBezTo>
                  <a:pt x="2248" y="1225"/>
                  <a:pt x="2205" y="1261"/>
                  <a:pt x="2152" y="1296"/>
                </a:cubicBezTo>
                <a:cubicBezTo>
                  <a:pt x="2136" y="1307"/>
                  <a:pt x="2120" y="1317"/>
                  <a:pt x="2104" y="1328"/>
                </a:cubicBezTo>
                <a:cubicBezTo>
                  <a:pt x="2096" y="1333"/>
                  <a:pt x="2080" y="1344"/>
                  <a:pt x="2080" y="1344"/>
                </a:cubicBezTo>
                <a:cubicBezTo>
                  <a:pt x="2040" y="1405"/>
                  <a:pt x="2021" y="1431"/>
                  <a:pt x="1960" y="1472"/>
                </a:cubicBezTo>
                <a:cubicBezTo>
                  <a:pt x="1943" y="1483"/>
                  <a:pt x="1923" y="1490"/>
                  <a:pt x="1904" y="1496"/>
                </a:cubicBezTo>
                <a:cubicBezTo>
                  <a:pt x="1883" y="1503"/>
                  <a:pt x="1840" y="1512"/>
                  <a:pt x="1840" y="1512"/>
                </a:cubicBezTo>
                <a:cubicBezTo>
                  <a:pt x="1717" y="1508"/>
                  <a:pt x="1591" y="1524"/>
                  <a:pt x="1472" y="1496"/>
                </a:cubicBezTo>
                <a:cubicBezTo>
                  <a:pt x="1453" y="1492"/>
                  <a:pt x="1443" y="1469"/>
                  <a:pt x="1424" y="1464"/>
                </a:cubicBezTo>
                <a:cubicBezTo>
                  <a:pt x="1343" y="1444"/>
                  <a:pt x="1259" y="1436"/>
                  <a:pt x="1176" y="1424"/>
                </a:cubicBezTo>
                <a:cubicBezTo>
                  <a:pt x="1137" y="1398"/>
                  <a:pt x="1120" y="1355"/>
                  <a:pt x="1080" y="1328"/>
                </a:cubicBezTo>
                <a:cubicBezTo>
                  <a:pt x="1016" y="1285"/>
                  <a:pt x="939" y="1273"/>
                  <a:pt x="864" y="1264"/>
                </a:cubicBezTo>
                <a:cubicBezTo>
                  <a:pt x="779" y="1236"/>
                  <a:pt x="697" y="1226"/>
                  <a:pt x="608" y="1216"/>
                </a:cubicBezTo>
                <a:cubicBezTo>
                  <a:pt x="551" y="1209"/>
                  <a:pt x="496" y="1189"/>
                  <a:pt x="440" y="1176"/>
                </a:cubicBezTo>
                <a:cubicBezTo>
                  <a:pt x="392" y="1165"/>
                  <a:pt x="342" y="1159"/>
                  <a:pt x="296" y="1144"/>
                </a:cubicBezTo>
                <a:cubicBezTo>
                  <a:pt x="277" y="1116"/>
                  <a:pt x="264" y="1099"/>
                  <a:pt x="232" y="1088"/>
                </a:cubicBezTo>
                <a:cubicBezTo>
                  <a:pt x="194" y="1050"/>
                  <a:pt x="217" y="1070"/>
                  <a:pt x="160" y="1032"/>
                </a:cubicBezTo>
                <a:cubicBezTo>
                  <a:pt x="118" y="1004"/>
                  <a:pt x="110" y="967"/>
                  <a:pt x="64" y="952"/>
                </a:cubicBezTo>
                <a:cubicBezTo>
                  <a:pt x="17" y="881"/>
                  <a:pt x="20" y="785"/>
                  <a:pt x="0" y="704"/>
                </a:cubicBezTo>
                <a:close/>
              </a:path>
            </a:pathLst>
          </a:custGeom>
          <a:solidFill>
            <a:srgbClr val="003399">
              <a:alpha val="50195"/>
            </a:srgbClr>
          </a:solidFill>
          <a:ln w="15875">
            <a:noFill/>
            <a:round/>
            <a:headEnd/>
            <a:tailEnd/>
          </a:ln>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1"/>
          </p:nvPr>
        </p:nvSpPr>
        <p:spPr>
          <a:xfrm>
            <a:off x="457200" y="6397625"/>
            <a:ext cx="2133600" cy="323850"/>
          </a:xfrm>
          <a:noFill/>
        </p:spPr>
        <p:txBody>
          <a:bodyPr/>
          <a:lstStyle/>
          <a:p>
            <a:pPr algn="l"/>
            <a:fld id="{BF74E12D-2286-4971-AE1E-172702D494B0}" type="slidenum">
              <a:rPr lang="en-US" smtClean="0"/>
              <a:pPr algn="l"/>
              <a:t>23</a:t>
            </a:fld>
            <a:endParaRPr lang="en-US" smtClean="0"/>
          </a:p>
        </p:txBody>
      </p:sp>
      <p:sp>
        <p:nvSpPr>
          <p:cNvPr id="26627" name="Rectangle 2"/>
          <p:cNvSpPr>
            <a:spLocks noGrp="1" noChangeArrowheads="1"/>
          </p:cNvSpPr>
          <p:nvPr>
            <p:ph type="title"/>
          </p:nvPr>
        </p:nvSpPr>
        <p:spPr/>
        <p:txBody>
          <a:bodyPr/>
          <a:lstStyle/>
          <a:p>
            <a:r>
              <a:rPr lang="en-US" smtClean="0"/>
              <a:t>Dijkstra's Shortest Path Algorithm</a:t>
            </a:r>
          </a:p>
        </p:txBody>
      </p:sp>
      <p:sp>
        <p:nvSpPr>
          <p:cNvPr id="26628"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26629"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26630" name="Oval 5"/>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26631"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26632"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26633"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26634"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26635"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26636" name="AutoShape 11"/>
          <p:cNvCxnSpPr>
            <a:cxnSpLocks noChangeShapeType="1"/>
            <a:stCxn id="26628" idx="7"/>
            <a:endCxn id="26631"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p:spPr>
      </p:cxnSp>
      <p:cxnSp>
        <p:nvCxnSpPr>
          <p:cNvPr id="26637" name="AutoShape 12"/>
          <p:cNvCxnSpPr>
            <a:cxnSpLocks noChangeShapeType="1"/>
            <a:stCxn id="26628" idx="6"/>
            <a:endCxn id="26632" idx="1"/>
          </p:cNvCxnSpPr>
          <p:nvPr/>
        </p:nvCxnSpPr>
        <p:spPr bwMode="auto">
          <a:xfrm>
            <a:off x="609600" y="3551238"/>
            <a:ext cx="2317750" cy="561975"/>
          </a:xfrm>
          <a:prstGeom prst="straightConnector1">
            <a:avLst/>
          </a:prstGeom>
          <a:noFill/>
          <a:ln w="50800">
            <a:solidFill>
              <a:srgbClr val="003399"/>
            </a:solidFill>
            <a:round/>
            <a:headEnd/>
            <a:tailEnd type="triangle" w="med" len="med"/>
          </a:ln>
        </p:spPr>
      </p:cxnSp>
      <p:cxnSp>
        <p:nvCxnSpPr>
          <p:cNvPr id="26638" name="AutoShape 13"/>
          <p:cNvCxnSpPr>
            <a:cxnSpLocks noChangeShapeType="1"/>
            <a:stCxn id="26628" idx="5"/>
            <a:endCxn id="26633" idx="0"/>
          </p:cNvCxnSpPr>
          <p:nvPr/>
        </p:nvCxnSpPr>
        <p:spPr bwMode="auto">
          <a:xfrm>
            <a:off x="557213" y="3665538"/>
            <a:ext cx="1731962" cy="2346325"/>
          </a:xfrm>
          <a:prstGeom prst="straightConnector1">
            <a:avLst/>
          </a:prstGeom>
          <a:noFill/>
          <a:ln w="25400">
            <a:solidFill>
              <a:srgbClr val="006600"/>
            </a:solidFill>
            <a:round/>
            <a:headEnd/>
            <a:tailEnd type="triangle" w="med" len="med"/>
          </a:ln>
        </p:spPr>
      </p:cxnSp>
      <p:cxnSp>
        <p:nvCxnSpPr>
          <p:cNvPr id="26639" name="AutoShape 14"/>
          <p:cNvCxnSpPr>
            <a:cxnSpLocks noChangeShapeType="1"/>
            <a:stCxn id="26632" idx="7"/>
            <a:endCxn id="26629"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p:spPr>
      </p:cxnSp>
      <p:cxnSp>
        <p:nvCxnSpPr>
          <p:cNvPr id="26640" name="AutoShape 15"/>
          <p:cNvCxnSpPr>
            <a:cxnSpLocks noChangeShapeType="1"/>
            <a:stCxn id="26634" idx="7"/>
            <a:endCxn id="26629"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26641" name="AutoShape 16"/>
          <p:cNvCxnSpPr>
            <a:cxnSpLocks noChangeShapeType="1"/>
            <a:stCxn id="26632" idx="5"/>
            <a:endCxn id="26635" idx="1"/>
          </p:cNvCxnSpPr>
          <p:nvPr/>
        </p:nvCxnSpPr>
        <p:spPr bwMode="auto">
          <a:xfrm>
            <a:off x="3140075" y="4341813"/>
            <a:ext cx="1193800" cy="463550"/>
          </a:xfrm>
          <a:prstGeom prst="straightConnector1">
            <a:avLst/>
          </a:prstGeom>
          <a:noFill/>
          <a:ln w="25400">
            <a:solidFill>
              <a:srgbClr val="006600"/>
            </a:solidFill>
            <a:round/>
            <a:headEnd/>
            <a:tailEnd type="triangle" w="med" len="med"/>
          </a:ln>
        </p:spPr>
      </p:cxnSp>
      <p:cxnSp>
        <p:nvCxnSpPr>
          <p:cNvPr id="26642" name="AutoShape 17"/>
          <p:cNvCxnSpPr>
            <a:cxnSpLocks noChangeShapeType="1"/>
            <a:stCxn id="26635" idx="5"/>
            <a:endCxn id="26630" idx="2"/>
          </p:cNvCxnSpPr>
          <p:nvPr/>
        </p:nvCxnSpPr>
        <p:spPr bwMode="auto">
          <a:xfrm>
            <a:off x="4546600" y="5033963"/>
            <a:ext cx="3724275" cy="1023937"/>
          </a:xfrm>
          <a:prstGeom prst="straightConnector1">
            <a:avLst/>
          </a:prstGeom>
          <a:noFill/>
          <a:ln w="15875">
            <a:solidFill>
              <a:schemeClr val="tx1"/>
            </a:solidFill>
            <a:round/>
            <a:headEnd/>
            <a:tailEnd type="triangle" w="med" len="med"/>
          </a:ln>
        </p:spPr>
      </p:cxnSp>
      <p:cxnSp>
        <p:nvCxnSpPr>
          <p:cNvPr id="26643" name="AutoShape 18"/>
          <p:cNvCxnSpPr>
            <a:cxnSpLocks noChangeShapeType="1"/>
            <a:stCxn id="26635" idx="6"/>
            <a:endCxn id="26634"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p:spPr>
      </p:cxnSp>
      <p:cxnSp>
        <p:nvCxnSpPr>
          <p:cNvPr id="26644" name="AutoShape 19"/>
          <p:cNvCxnSpPr>
            <a:cxnSpLocks noChangeShapeType="1"/>
            <a:stCxn id="26634" idx="4"/>
            <a:endCxn id="26630"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26645" name="AutoShape 20"/>
          <p:cNvCxnSpPr>
            <a:cxnSpLocks noChangeShapeType="1"/>
            <a:stCxn id="26629" idx="3"/>
            <a:endCxn id="26635"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p:spPr>
      </p:cxnSp>
      <p:cxnSp>
        <p:nvCxnSpPr>
          <p:cNvPr id="26646" name="AutoShape 21"/>
          <p:cNvCxnSpPr>
            <a:cxnSpLocks noChangeShapeType="1"/>
            <a:stCxn id="26632" idx="4"/>
            <a:endCxn id="26633"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26647" name="AutoShape 22"/>
          <p:cNvCxnSpPr>
            <a:cxnSpLocks noChangeShapeType="1"/>
            <a:stCxn id="26633" idx="6"/>
            <a:endCxn id="26635"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26648" name="AutoShape 23"/>
          <p:cNvCxnSpPr>
            <a:cxnSpLocks noChangeShapeType="1"/>
            <a:stCxn id="26631" idx="6"/>
            <a:endCxn id="26629"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p:spPr>
      </p:cxnSp>
      <p:cxnSp>
        <p:nvCxnSpPr>
          <p:cNvPr id="26649" name="AutoShape 24"/>
          <p:cNvCxnSpPr>
            <a:cxnSpLocks noChangeShapeType="1"/>
            <a:stCxn id="26633" idx="6"/>
            <a:endCxn id="26630"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26650" name="AutoShape 25"/>
          <p:cNvCxnSpPr>
            <a:cxnSpLocks noChangeShapeType="1"/>
            <a:stCxn id="26629" idx="5"/>
            <a:endCxn id="26630" idx="0"/>
          </p:cNvCxnSpPr>
          <p:nvPr/>
        </p:nvCxnSpPr>
        <p:spPr bwMode="auto">
          <a:xfrm>
            <a:off x="8224838" y="3171825"/>
            <a:ext cx="204787" cy="2727325"/>
          </a:xfrm>
          <a:prstGeom prst="straightConnector1">
            <a:avLst/>
          </a:prstGeom>
          <a:noFill/>
          <a:ln w="15875">
            <a:solidFill>
              <a:schemeClr val="tx1"/>
            </a:solidFill>
            <a:round/>
            <a:headEnd/>
            <a:tailEnd type="triangle" w="med" len="med"/>
          </a:ln>
        </p:spPr>
      </p:cxnSp>
      <p:sp>
        <p:nvSpPr>
          <p:cNvPr id="26651" name="Text Box 26"/>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26652"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26653"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26654"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26655"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26656"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26657"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26658"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26659"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26660"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26661"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26662"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26663"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6664"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26665"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6666" name="Text Box 41"/>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b="1">
                <a:solidFill>
                  <a:srgbClr val="006600"/>
                </a:solidFill>
              </a:rPr>
              <a:t> </a:t>
            </a:r>
            <a:r>
              <a:rPr lang="en-US" sz="1600" b="1">
                <a:solidFill>
                  <a:srgbClr val="006600"/>
                </a:solidFill>
                <a:sym typeface="Symbol" pitchFamily="18" charset="2"/>
              </a:rPr>
              <a:t>15</a:t>
            </a:r>
            <a:endParaRPr lang="en-US" sz="1600" b="1">
              <a:solidFill>
                <a:srgbClr val="006600"/>
              </a:solidFill>
            </a:endParaRPr>
          </a:p>
        </p:txBody>
      </p:sp>
      <p:sp>
        <p:nvSpPr>
          <p:cNvPr id="26667" name="Text Box 42"/>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26668" name="Text Box 44"/>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6669" name="Text Box 45"/>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6670" name="Text Box 46"/>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26671" name="Text Box 47"/>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6672" name="Text Box 48"/>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0</a:t>
            </a:r>
            <a:endParaRPr lang="en-US" sz="1600">
              <a:solidFill>
                <a:srgbClr val="006600"/>
              </a:solidFill>
            </a:endParaRPr>
          </a:p>
        </p:txBody>
      </p:sp>
      <p:sp>
        <p:nvSpPr>
          <p:cNvPr id="26673" name="Text Box 50"/>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6674" name="Text Box 51"/>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6675" name="Text Box 52"/>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b="1">
                <a:solidFill>
                  <a:srgbClr val="006600"/>
                </a:solidFill>
              </a:rPr>
              <a:t> </a:t>
            </a:r>
            <a:r>
              <a:rPr lang="en-US" b="1">
                <a:solidFill>
                  <a:srgbClr val="006600"/>
                </a:solidFill>
                <a:sym typeface="Symbol" pitchFamily="18" charset="2"/>
              </a:rPr>
              <a:t></a:t>
            </a:r>
            <a:endParaRPr lang="en-US" b="1">
              <a:solidFill>
                <a:srgbClr val="006600"/>
              </a:solidFill>
            </a:endParaRPr>
          </a:p>
        </p:txBody>
      </p:sp>
      <p:sp>
        <p:nvSpPr>
          <p:cNvPr id="26676" name="Text Box 53"/>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6677" name="Text Box 54"/>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6678" name="Text Box 55"/>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6679" name="Text Box 59"/>
          <p:cNvSpPr txBox="1">
            <a:spLocks noChangeArrowheads="1"/>
          </p:cNvSpPr>
          <p:nvPr/>
        </p:nvSpPr>
        <p:spPr bwMode="auto">
          <a:xfrm>
            <a:off x="4121150" y="42021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44</a:t>
            </a:r>
            <a:endParaRPr lang="en-US" sz="1600">
              <a:solidFill>
                <a:srgbClr val="006600"/>
              </a:solidFill>
            </a:endParaRPr>
          </a:p>
        </p:txBody>
      </p:sp>
      <p:sp>
        <p:nvSpPr>
          <p:cNvPr id="26680" name="Text Box 60"/>
          <p:cNvSpPr txBox="1">
            <a:spLocks noChangeArrowheads="1"/>
          </p:cNvSpPr>
          <p:nvPr/>
        </p:nvSpPr>
        <p:spPr bwMode="auto">
          <a:xfrm>
            <a:off x="4346575" y="44751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6681" name="AutoShape 61"/>
          <p:cNvSpPr>
            <a:spLocks noChangeArrowheads="1"/>
          </p:cNvSpPr>
          <p:nvPr/>
        </p:nvSpPr>
        <p:spPr bwMode="auto">
          <a:xfrm rot="5400000">
            <a:off x="2951163" y="6381750"/>
            <a:ext cx="174625" cy="314325"/>
          </a:xfrm>
          <a:prstGeom prst="downArrow">
            <a:avLst>
              <a:gd name="adj1" fmla="val 50000"/>
              <a:gd name="adj2" fmla="val 45000"/>
            </a:avLst>
          </a:prstGeom>
          <a:solidFill>
            <a:schemeClr val="accent1"/>
          </a:solidFill>
          <a:ln w="15875">
            <a:solidFill>
              <a:schemeClr val="tx1"/>
            </a:solidFill>
            <a:miter lim="800000"/>
            <a:headEnd/>
            <a:tailEnd/>
          </a:ln>
        </p:spPr>
        <p:txBody>
          <a:bodyPr wrap="none" lIns="92075" tIns="46038" rIns="92075" bIns="46038" anchor="ctr"/>
          <a:lstStyle/>
          <a:p>
            <a:endParaRPr lang="en-US"/>
          </a:p>
        </p:txBody>
      </p:sp>
      <p:sp>
        <p:nvSpPr>
          <p:cNvPr id="26682" name="Text Box 62"/>
          <p:cNvSpPr txBox="1">
            <a:spLocks noChangeArrowheads="1"/>
          </p:cNvSpPr>
          <p:nvPr/>
        </p:nvSpPr>
        <p:spPr bwMode="auto">
          <a:xfrm>
            <a:off x="3224213" y="6324600"/>
            <a:ext cx="1277937" cy="374650"/>
          </a:xfrm>
          <a:prstGeom prst="rect">
            <a:avLst/>
          </a:prstGeom>
          <a:noFill/>
          <a:ln w="15875">
            <a:noFill/>
            <a:miter lim="800000"/>
            <a:headEnd/>
            <a:tailEnd/>
          </a:ln>
        </p:spPr>
        <p:txBody>
          <a:bodyPr lIns="92075" tIns="46038" rIns="92075" bIns="46038">
            <a:spAutoFit/>
          </a:bodyPr>
          <a:lstStyle/>
          <a:p>
            <a:pPr>
              <a:spcBef>
                <a:spcPct val="50000"/>
              </a:spcBef>
            </a:pPr>
            <a:r>
              <a:rPr lang="en-US" sz="1600">
                <a:solidFill>
                  <a:schemeClr val="accent1"/>
                </a:solidFill>
              </a:rPr>
              <a:t>delmin</a:t>
            </a:r>
          </a:p>
        </p:txBody>
      </p:sp>
      <p:sp>
        <p:nvSpPr>
          <p:cNvPr id="26683" name="Text Box 68"/>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6684" name="Text Box 69"/>
          <p:cNvSpPr txBox="1">
            <a:spLocks noChangeArrowheads="1"/>
          </p:cNvSpPr>
          <p:nvPr/>
        </p:nvSpPr>
        <p:spPr bwMode="auto">
          <a:xfrm>
            <a:off x="8012113" y="2428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6685" name="Text Box 70"/>
          <p:cNvSpPr txBox="1">
            <a:spLocks noChangeArrowheads="1"/>
          </p:cNvSpPr>
          <p:nvPr/>
        </p:nvSpPr>
        <p:spPr bwMode="auto">
          <a:xfrm>
            <a:off x="8108950" y="23860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33</a:t>
            </a:r>
            <a:endParaRPr lang="en-US" sz="1600">
              <a:solidFill>
                <a:srgbClr val="006600"/>
              </a:solidFill>
            </a:endParaRPr>
          </a:p>
        </p:txBody>
      </p:sp>
      <p:sp>
        <p:nvSpPr>
          <p:cNvPr id="26686" name="Text Box 71"/>
          <p:cNvSpPr txBox="1">
            <a:spLocks noChangeArrowheads="1"/>
          </p:cNvSpPr>
          <p:nvPr/>
        </p:nvSpPr>
        <p:spPr bwMode="auto">
          <a:xfrm>
            <a:off x="8382000" y="24384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6687" name="Text Box 72"/>
          <p:cNvSpPr txBox="1">
            <a:spLocks noChangeArrowheads="1"/>
          </p:cNvSpPr>
          <p:nvPr/>
        </p:nvSpPr>
        <p:spPr bwMode="auto">
          <a:xfrm>
            <a:off x="8001000" y="205740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32</a:t>
            </a:r>
            <a:endParaRPr lang="en-US" sz="1600">
              <a:solidFill>
                <a:srgbClr val="006600"/>
              </a:solidFill>
            </a:endParaRPr>
          </a:p>
        </p:txBody>
      </p:sp>
      <p:sp>
        <p:nvSpPr>
          <p:cNvPr id="26688"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2, 6, 7 }</a:t>
            </a:r>
          </a:p>
          <a:p>
            <a:pPr>
              <a:spcBef>
                <a:spcPct val="20000"/>
              </a:spcBef>
              <a:buClr>
                <a:srgbClr val="003399"/>
              </a:buClr>
              <a:buSzPct val="50000"/>
              <a:buFont typeface="Monotype Sorts" charset="2"/>
              <a:buNone/>
            </a:pPr>
            <a:r>
              <a:rPr lang="en-US"/>
              <a:t>PQ = { 3, 4, 5, t }</a:t>
            </a:r>
          </a:p>
        </p:txBody>
      </p:sp>
      <p:sp>
        <p:nvSpPr>
          <p:cNvPr id="26689" name="Freeform 58"/>
          <p:cNvSpPr>
            <a:spLocks/>
          </p:cNvSpPr>
          <p:nvPr/>
        </p:nvSpPr>
        <p:spPr bwMode="auto">
          <a:xfrm>
            <a:off x="165100" y="2273300"/>
            <a:ext cx="3670300" cy="2419350"/>
          </a:xfrm>
          <a:custGeom>
            <a:avLst/>
            <a:gdLst>
              <a:gd name="T0" fmla="*/ 0 w 2312"/>
              <a:gd name="T1" fmla="*/ 704 h 1524"/>
              <a:gd name="T2" fmla="*/ 72 w 2312"/>
              <a:gd name="T3" fmla="*/ 528 h 1524"/>
              <a:gd name="T4" fmla="*/ 168 w 2312"/>
              <a:gd name="T5" fmla="*/ 456 h 1524"/>
              <a:gd name="T6" fmla="*/ 232 w 2312"/>
              <a:gd name="T7" fmla="*/ 416 h 1524"/>
              <a:gd name="T8" fmla="*/ 360 w 2312"/>
              <a:gd name="T9" fmla="*/ 384 h 1524"/>
              <a:gd name="T10" fmla="*/ 496 w 2312"/>
              <a:gd name="T11" fmla="*/ 344 h 1524"/>
              <a:gd name="T12" fmla="*/ 608 w 2312"/>
              <a:gd name="T13" fmla="*/ 312 h 1524"/>
              <a:gd name="T14" fmla="*/ 760 w 2312"/>
              <a:gd name="T15" fmla="*/ 288 h 1524"/>
              <a:gd name="T16" fmla="*/ 928 w 2312"/>
              <a:gd name="T17" fmla="*/ 256 h 1524"/>
              <a:gd name="T18" fmla="*/ 1056 w 2312"/>
              <a:gd name="T19" fmla="*/ 152 h 1524"/>
              <a:gd name="T20" fmla="*/ 1328 w 2312"/>
              <a:gd name="T21" fmla="*/ 32 h 1524"/>
              <a:gd name="T22" fmla="*/ 1416 w 2312"/>
              <a:gd name="T23" fmla="*/ 0 h 1524"/>
              <a:gd name="T24" fmla="*/ 1648 w 2312"/>
              <a:gd name="T25" fmla="*/ 16 h 1524"/>
              <a:gd name="T26" fmla="*/ 1704 w 2312"/>
              <a:gd name="T27" fmla="*/ 24 h 1524"/>
              <a:gd name="T28" fmla="*/ 1752 w 2312"/>
              <a:gd name="T29" fmla="*/ 56 h 1524"/>
              <a:gd name="T30" fmla="*/ 1840 w 2312"/>
              <a:gd name="T31" fmla="*/ 88 h 1524"/>
              <a:gd name="T32" fmla="*/ 1984 w 2312"/>
              <a:gd name="T33" fmla="*/ 152 h 1524"/>
              <a:gd name="T34" fmla="*/ 2072 w 2312"/>
              <a:gd name="T35" fmla="*/ 264 h 1524"/>
              <a:gd name="T36" fmla="*/ 2176 w 2312"/>
              <a:gd name="T37" fmla="*/ 344 h 1524"/>
              <a:gd name="T38" fmla="*/ 2280 w 2312"/>
              <a:gd name="T39" fmla="*/ 512 h 1524"/>
              <a:gd name="T40" fmla="*/ 2312 w 2312"/>
              <a:gd name="T41" fmla="*/ 704 h 1524"/>
              <a:gd name="T42" fmla="*/ 2304 w 2312"/>
              <a:gd name="T43" fmla="*/ 1072 h 1524"/>
              <a:gd name="T44" fmla="*/ 2280 w 2312"/>
              <a:gd name="T45" fmla="*/ 1168 h 1524"/>
              <a:gd name="T46" fmla="*/ 2152 w 2312"/>
              <a:gd name="T47" fmla="*/ 1296 h 1524"/>
              <a:gd name="T48" fmla="*/ 2104 w 2312"/>
              <a:gd name="T49" fmla="*/ 1328 h 1524"/>
              <a:gd name="T50" fmla="*/ 2080 w 2312"/>
              <a:gd name="T51" fmla="*/ 1344 h 1524"/>
              <a:gd name="T52" fmla="*/ 1960 w 2312"/>
              <a:gd name="T53" fmla="*/ 1472 h 1524"/>
              <a:gd name="T54" fmla="*/ 1904 w 2312"/>
              <a:gd name="T55" fmla="*/ 1496 h 1524"/>
              <a:gd name="T56" fmla="*/ 1840 w 2312"/>
              <a:gd name="T57" fmla="*/ 1512 h 1524"/>
              <a:gd name="T58" fmla="*/ 1472 w 2312"/>
              <a:gd name="T59" fmla="*/ 1496 h 1524"/>
              <a:gd name="T60" fmla="*/ 1424 w 2312"/>
              <a:gd name="T61" fmla="*/ 1464 h 1524"/>
              <a:gd name="T62" fmla="*/ 1176 w 2312"/>
              <a:gd name="T63" fmla="*/ 1424 h 1524"/>
              <a:gd name="T64" fmla="*/ 1080 w 2312"/>
              <a:gd name="T65" fmla="*/ 1328 h 1524"/>
              <a:gd name="T66" fmla="*/ 864 w 2312"/>
              <a:gd name="T67" fmla="*/ 1264 h 1524"/>
              <a:gd name="T68" fmla="*/ 608 w 2312"/>
              <a:gd name="T69" fmla="*/ 1216 h 1524"/>
              <a:gd name="T70" fmla="*/ 440 w 2312"/>
              <a:gd name="T71" fmla="*/ 1176 h 1524"/>
              <a:gd name="T72" fmla="*/ 296 w 2312"/>
              <a:gd name="T73" fmla="*/ 1144 h 1524"/>
              <a:gd name="T74" fmla="*/ 232 w 2312"/>
              <a:gd name="T75" fmla="*/ 1088 h 1524"/>
              <a:gd name="T76" fmla="*/ 160 w 2312"/>
              <a:gd name="T77" fmla="*/ 1032 h 1524"/>
              <a:gd name="T78" fmla="*/ 64 w 2312"/>
              <a:gd name="T79" fmla="*/ 952 h 1524"/>
              <a:gd name="T80" fmla="*/ 0 w 2312"/>
              <a:gd name="T81" fmla="*/ 704 h 15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12"/>
              <a:gd name="T124" fmla="*/ 0 h 1524"/>
              <a:gd name="T125" fmla="*/ 2312 w 2312"/>
              <a:gd name="T126" fmla="*/ 1524 h 15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12" h="1524">
                <a:moveTo>
                  <a:pt x="0" y="704"/>
                </a:moveTo>
                <a:cubicBezTo>
                  <a:pt x="21" y="641"/>
                  <a:pt x="35" y="583"/>
                  <a:pt x="72" y="528"/>
                </a:cubicBezTo>
                <a:cubicBezTo>
                  <a:pt x="94" y="495"/>
                  <a:pt x="136" y="477"/>
                  <a:pt x="168" y="456"/>
                </a:cubicBezTo>
                <a:cubicBezTo>
                  <a:pt x="205" y="431"/>
                  <a:pt x="184" y="445"/>
                  <a:pt x="232" y="416"/>
                </a:cubicBezTo>
                <a:cubicBezTo>
                  <a:pt x="264" y="397"/>
                  <a:pt x="328" y="400"/>
                  <a:pt x="360" y="384"/>
                </a:cubicBezTo>
                <a:cubicBezTo>
                  <a:pt x="404" y="362"/>
                  <a:pt x="449" y="356"/>
                  <a:pt x="496" y="344"/>
                </a:cubicBezTo>
                <a:cubicBezTo>
                  <a:pt x="533" y="335"/>
                  <a:pt x="570" y="319"/>
                  <a:pt x="608" y="312"/>
                </a:cubicBezTo>
                <a:cubicBezTo>
                  <a:pt x="658" y="303"/>
                  <a:pt x="709" y="295"/>
                  <a:pt x="760" y="288"/>
                </a:cubicBezTo>
                <a:cubicBezTo>
                  <a:pt x="797" y="283"/>
                  <a:pt x="884" y="278"/>
                  <a:pt x="928" y="256"/>
                </a:cubicBezTo>
                <a:cubicBezTo>
                  <a:pt x="974" y="233"/>
                  <a:pt x="1012" y="182"/>
                  <a:pt x="1056" y="152"/>
                </a:cubicBezTo>
                <a:cubicBezTo>
                  <a:pt x="1140" y="96"/>
                  <a:pt x="1233" y="64"/>
                  <a:pt x="1328" y="32"/>
                </a:cubicBezTo>
                <a:cubicBezTo>
                  <a:pt x="1359" y="22"/>
                  <a:pt x="1384" y="8"/>
                  <a:pt x="1416" y="0"/>
                </a:cubicBezTo>
                <a:cubicBezTo>
                  <a:pt x="1493" y="5"/>
                  <a:pt x="1571" y="10"/>
                  <a:pt x="1648" y="16"/>
                </a:cubicBezTo>
                <a:cubicBezTo>
                  <a:pt x="1667" y="18"/>
                  <a:pt x="1686" y="17"/>
                  <a:pt x="1704" y="24"/>
                </a:cubicBezTo>
                <a:cubicBezTo>
                  <a:pt x="1722" y="31"/>
                  <a:pt x="1736" y="45"/>
                  <a:pt x="1752" y="56"/>
                </a:cubicBezTo>
                <a:cubicBezTo>
                  <a:pt x="1775" y="71"/>
                  <a:pt x="1815" y="75"/>
                  <a:pt x="1840" y="88"/>
                </a:cubicBezTo>
                <a:cubicBezTo>
                  <a:pt x="1887" y="111"/>
                  <a:pt x="1934" y="135"/>
                  <a:pt x="1984" y="152"/>
                </a:cubicBezTo>
                <a:cubicBezTo>
                  <a:pt x="2019" y="187"/>
                  <a:pt x="2044" y="225"/>
                  <a:pt x="2072" y="264"/>
                </a:cubicBezTo>
                <a:cubicBezTo>
                  <a:pt x="2096" y="297"/>
                  <a:pt x="2143" y="322"/>
                  <a:pt x="2176" y="344"/>
                </a:cubicBezTo>
                <a:cubicBezTo>
                  <a:pt x="2205" y="403"/>
                  <a:pt x="2250" y="453"/>
                  <a:pt x="2280" y="512"/>
                </a:cubicBezTo>
                <a:cubicBezTo>
                  <a:pt x="2308" y="568"/>
                  <a:pt x="2305" y="644"/>
                  <a:pt x="2312" y="704"/>
                </a:cubicBezTo>
                <a:cubicBezTo>
                  <a:pt x="2309" y="827"/>
                  <a:pt x="2309" y="949"/>
                  <a:pt x="2304" y="1072"/>
                </a:cubicBezTo>
                <a:cubicBezTo>
                  <a:pt x="2303" y="1098"/>
                  <a:pt x="2293" y="1145"/>
                  <a:pt x="2280" y="1168"/>
                </a:cubicBezTo>
                <a:cubicBezTo>
                  <a:pt x="2248" y="1225"/>
                  <a:pt x="2205" y="1261"/>
                  <a:pt x="2152" y="1296"/>
                </a:cubicBezTo>
                <a:cubicBezTo>
                  <a:pt x="2136" y="1307"/>
                  <a:pt x="2120" y="1317"/>
                  <a:pt x="2104" y="1328"/>
                </a:cubicBezTo>
                <a:cubicBezTo>
                  <a:pt x="2096" y="1333"/>
                  <a:pt x="2080" y="1344"/>
                  <a:pt x="2080" y="1344"/>
                </a:cubicBezTo>
                <a:cubicBezTo>
                  <a:pt x="2040" y="1405"/>
                  <a:pt x="2021" y="1431"/>
                  <a:pt x="1960" y="1472"/>
                </a:cubicBezTo>
                <a:cubicBezTo>
                  <a:pt x="1943" y="1483"/>
                  <a:pt x="1923" y="1490"/>
                  <a:pt x="1904" y="1496"/>
                </a:cubicBezTo>
                <a:cubicBezTo>
                  <a:pt x="1883" y="1503"/>
                  <a:pt x="1840" y="1512"/>
                  <a:pt x="1840" y="1512"/>
                </a:cubicBezTo>
                <a:cubicBezTo>
                  <a:pt x="1717" y="1508"/>
                  <a:pt x="1591" y="1524"/>
                  <a:pt x="1472" y="1496"/>
                </a:cubicBezTo>
                <a:cubicBezTo>
                  <a:pt x="1453" y="1492"/>
                  <a:pt x="1443" y="1469"/>
                  <a:pt x="1424" y="1464"/>
                </a:cubicBezTo>
                <a:cubicBezTo>
                  <a:pt x="1343" y="1444"/>
                  <a:pt x="1259" y="1436"/>
                  <a:pt x="1176" y="1424"/>
                </a:cubicBezTo>
                <a:cubicBezTo>
                  <a:pt x="1137" y="1398"/>
                  <a:pt x="1120" y="1355"/>
                  <a:pt x="1080" y="1328"/>
                </a:cubicBezTo>
                <a:cubicBezTo>
                  <a:pt x="1016" y="1285"/>
                  <a:pt x="939" y="1273"/>
                  <a:pt x="864" y="1264"/>
                </a:cubicBezTo>
                <a:cubicBezTo>
                  <a:pt x="779" y="1236"/>
                  <a:pt x="697" y="1226"/>
                  <a:pt x="608" y="1216"/>
                </a:cubicBezTo>
                <a:cubicBezTo>
                  <a:pt x="551" y="1209"/>
                  <a:pt x="496" y="1189"/>
                  <a:pt x="440" y="1176"/>
                </a:cubicBezTo>
                <a:cubicBezTo>
                  <a:pt x="392" y="1165"/>
                  <a:pt x="342" y="1159"/>
                  <a:pt x="296" y="1144"/>
                </a:cubicBezTo>
                <a:cubicBezTo>
                  <a:pt x="277" y="1116"/>
                  <a:pt x="264" y="1099"/>
                  <a:pt x="232" y="1088"/>
                </a:cubicBezTo>
                <a:cubicBezTo>
                  <a:pt x="194" y="1050"/>
                  <a:pt x="217" y="1070"/>
                  <a:pt x="160" y="1032"/>
                </a:cubicBezTo>
                <a:cubicBezTo>
                  <a:pt x="118" y="1004"/>
                  <a:pt x="110" y="967"/>
                  <a:pt x="64" y="952"/>
                </a:cubicBezTo>
                <a:cubicBezTo>
                  <a:pt x="17" y="881"/>
                  <a:pt x="20" y="785"/>
                  <a:pt x="0" y="704"/>
                </a:cubicBezTo>
                <a:close/>
              </a:path>
            </a:pathLst>
          </a:custGeom>
          <a:solidFill>
            <a:srgbClr val="003399">
              <a:alpha val="50195"/>
            </a:srgbClr>
          </a:solidFill>
          <a:ln w="15875">
            <a:noFill/>
            <a:round/>
            <a:headEnd/>
            <a:tailEnd/>
          </a:ln>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1"/>
          </p:nvPr>
        </p:nvSpPr>
        <p:spPr>
          <a:xfrm>
            <a:off x="457200" y="6397625"/>
            <a:ext cx="2133600" cy="323850"/>
          </a:xfrm>
          <a:noFill/>
        </p:spPr>
        <p:txBody>
          <a:bodyPr/>
          <a:lstStyle/>
          <a:p>
            <a:pPr algn="l"/>
            <a:fld id="{E02F00E0-54D3-4A27-BFD8-C35A4BCE287A}" type="slidenum">
              <a:rPr lang="en-US" smtClean="0"/>
              <a:pPr algn="l"/>
              <a:t>24</a:t>
            </a:fld>
            <a:endParaRPr lang="en-US" smtClean="0"/>
          </a:p>
        </p:txBody>
      </p:sp>
      <p:sp>
        <p:nvSpPr>
          <p:cNvPr id="27651" name="Rectangle 2"/>
          <p:cNvSpPr>
            <a:spLocks noGrp="1" noChangeArrowheads="1"/>
          </p:cNvSpPr>
          <p:nvPr>
            <p:ph type="title"/>
          </p:nvPr>
        </p:nvSpPr>
        <p:spPr/>
        <p:txBody>
          <a:bodyPr/>
          <a:lstStyle/>
          <a:p>
            <a:r>
              <a:rPr lang="en-US" smtClean="0"/>
              <a:t>Dijkstra's Shortest Path Algorithm</a:t>
            </a:r>
          </a:p>
        </p:txBody>
      </p:sp>
      <p:sp>
        <p:nvSpPr>
          <p:cNvPr id="27652"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27653"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27654" name="Oval 5"/>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27655"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27656"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27657"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27658"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27659"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27660" name="AutoShape 11"/>
          <p:cNvCxnSpPr>
            <a:cxnSpLocks noChangeShapeType="1"/>
            <a:stCxn id="27652" idx="7"/>
            <a:endCxn id="27655"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p:spPr>
      </p:cxnSp>
      <p:cxnSp>
        <p:nvCxnSpPr>
          <p:cNvPr id="27661" name="AutoShape 12"/>
          <p:cNvCxnSpPr>
            <a:cxnSpLocks noChangeShapeType="1"/>
            <a:stCxn id="27652" idx="6"/>
            <a:endCxn id="27656" idx="1"/>
          </p:cNvCxnSpPr>
          <p:nvPr/>
        </p:nvCxnSpPr>
        <p:spPr bwMode="auto">
          <a:xfrm>
            <a:off x="609600" y="3551238"/>
            <a:ext cx="2317750" cy="561975"/>
          </a:xfrm>
          <a:prstGeom prst="straightConnector1">
            <a:avLst/>
          </a:prstGeom>
          <a:noFill/>
          <a:ln w="50800">
            <a:solidFill>
              <a:srgbClr val="003399"/>
            </a:solidFill>
            <a:round/>
            <a:headEnd/>
            <a:tailEnd type="triangle" w="med" len="med"/>
          </a:ln>
        </p:spPr>
      </p:cxnSp>
      <p:cxnSp>
        <p:nvCxnSpPr>
          <p:cNvPr id="27662" name="AutoShape 13"/>
          <p:cNvCxnSpPr>
            <a:cxnSpLocks noChangeShapeType="1"/>
            <a:stCxn id="27652" idx="5"/>
            <a:endCxn id="27657" idx="0"/>
          </p:cNvCxnSpPr>
          <p:nvPr/>
        </p:nvCxnSpPr>
        <p:spPr bwMode="auto">
          <a:xfrm>
            <a:off x="557213" y="3665538"/>
            <a:ext cx="1731962" cy="2346325"/>
          </a:xfrm>
          <a:prstGeom prst="straightConnector1">
            <a:avLst/>
          </a:prstGeom>
          <a:noFill/>
          <a:ln w="50800">
            <a:solidFill>
              <a:srgbClr val="003399"/>
            </a:solidFill>
            <a:round/>
            <a:headEnd/>
            <a:tailEnd type="triangle" w="med" len="med"/>
          </a:ln>
        </p:spPr>
      </p:cxnSp>
      <p:cxnSp>
        <p:nvCxnSpPr>
          <p:cNvPr id="27663" name="AutoShape 14"/>
          <p:cNvCxnSpPr>
            <a:cxnSpLocks noChangeShapeType="1"/>
            <a:stCxn id="27656" idx="7"/>
            <a:endCxn id="27653"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p:spPr>
      </p:cxnSp>
      <p:cxnSp>
        <p:nvCxnSpPr>
          <p:cNvPr id="27664" name="AutoShape 15"/>
          <p:cNvCxnSpPr>
            <a:cxnSpLocks noChangeShapeType="1"/>
            <a:stCxn id="27658" idx="7"/>
            <a:endCxn id="27653"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27665" name="AutoShape 16"/>
          <p:cNvCxnSpPr>
            <a:cxnSpLocks noChangeShapeType="1"/>
            <a:stCxn id="27656" idx="5"/>
            <a:endCxn id="27659"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27666" name="AutoShape 17"/>
          <p:cNvCxnSpPr>
            <a:cxnSpLocks noChangeShapeType="1"/>
            <a:stCxn id="27659" idx="5"/>
            <a:endCxn id="27654" idx="2"/>
          </p:cNvCxnSpPr>
          <p:nvPr/>
        </p:nvCxnSpPr>
        <p:spPr bwMode="auto">
          <a:xfrm>
            <a:off x="4546600" y="5033963"/>
            <a:ext cx="3724275" cy="1023937"/>
          </a:xfrm>
          <a:prstGeom prst="straightConnector1">
            <a:avLst/>
          </a:prstGeom>
          <a:noFill/>
          <a:ln w="15875">
            <a:solidFill>
              <a:schemeClr val="tx1"/>
            </a:solidFill>
            <a:round/>
            <a:headEnd/>
            <a:tailEnd type="triangle" w="med" len="med"/>
          </a:ln>
        </p:spPr>
      </p:cxnSp>
      <p:cxnSp>
        <p:nvCxnSpPr>
          <p:cNvPr id="27667" name="AutoShape 18"/>
          <p:cNvCxnSpPr>
            <a:cxnSpLocks noChangeShapeType="1"/>
            <a:stCxn id="27659" idx="6"/>
            <a:endCxn id="27658"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p:spPr>
      </p:cxnSp>
      <p:cxnSp>
        <p:nvCxnSpPr>
          <p:cNvPr id="27668" name="AutoShape 19"/>
          <p:cNvCxnSpPr>
            <a:cxnSpLocks noChangeShapeType="1"/>
            <a:stCxn id="27658" idx="4"/>
            <a:endCxn id="27654"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27669" name="AutoShape 20"/>
          <p:cNvCxnSpPr>
            <a:cxnSpLocks noChangeShapeType="1"/>
            <a:stCxn id="27653" idx="3"/>
            <a:endCxn id="27659"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p:spPr>
      </p:cxnSp>
      <p:cxnSp>
        <p:nvCxnSpPr>
          <p:cNvPr id="27670" name="AutoShape 21"/>
          <p:cNvCxnSpPr>
            <a:cxnSpLocks noChangeShapeType="1"/>
            <a:stCxn id="27656" idx="4"/>
            <a:endCxn id="27657"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27671" name="AutoShape 22"/>
          <p:cNvCxnSpPr>
            <a:cxnSpLocks noChangeShapeType="1"/>
            <a:stCxn id="27657" idx="6"/>
            <a:endCxn id="27659" idx="2"/>
          </p:cNvCxnSpPr>
          <p:nvPr/>
        </p:nvCxnSpPr>
        <p:spPr bwMode="auto">
          <a:xfrm flipV="1">
            <a:off x="2447925" y="4919663"/>
            <a:ext cx="1833563" cy="1250950"/>
          </a:xfrm>
          <a:prstGeom prst="straightConnector1">
            <a:avLst/>
          </a:prstGeom>
          <a:noFill/>
          <a:ln w="25400">
            <a:solidFill>
              <a:srgbClr val="006600"/>
            </a:solidFill>
            <a:round/>
            <a:headEnd/>
            <a:tailEnd type="triangle" w="med" len="med"/>
          </a:ln>
        </p:spPr>
      </p:cxnSp>
      <p:cxnSp>
        <p:nvCxnSpPr>
          <p:cNvPr id="27672" name="AutoShape 23"/>
          <p:cNvCxnSpPr>
            <a:cxnSpLocks noChangeShapeType="1"/>
            <a:stCxn id="27655" idx="6"/>
            <a:endCxn id="27653"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p:spPr>
      </p:cxnSp>
      <p:cxnSp>
        <p:nvCxnSpPr>
          <p:cNvPr id="27673" name="AutoShape 24"/>
          <p:cNvCxnSpPr>
            <a:cxnSpLocks noChangeShapeType="1"/>
            <a:stCxn id="27657" idx="6"/>
            <a:endCxn id="27654" idx="3"/>
          </p:cNvCxnSpPr>
          <p:nvPr/>
        </p:nvCxnSpPr>
        <p:spPr bwMode="auto">
          <a:xfrm>
            <a:off x="2447925" y="6170613"/>
            <a:ext cx="5875338" cy="1587"/>
          </a:xfrm>
          <a:prstGeom prst="straightConnector1">
            <a:avLst/>
          </a:prstGeom>
          <a:noFill/>
          <a:ln w="25400">
            <a:solidFill>
              <a:srgbClr val="006600"/>
            </a:solidFill>
            <a:round/>
            <a:headEnd/>
            <a:tailEnd type="triangle" w="med" len="med"/>
          </a:ln>
        </p:spPr>
      </p:cxnSp>
      <p:cxnSp>
        <p:nvCxnSpPr>
          <p:cNvPr id="27674" name="AutoShape 25"/>
          <p:cNvCxnSpPr>
            <a:cxnSpLocks noChangeShapeType="1"/>
            <a:stCxn id="27653" idx="5"/>
            <a:endCxn id="27654" idx="0"/>
          </p:cNvCxnSpPr>
          <p:nvPr/>
        </p:nvCxnSpPr>
        <p:spPr bwMode="auto">
          <a:xfrm>
            <a:off x="8224838" y="3171825"/>
            <a:ext cx="204787" cy="2727325"/>
          </a:xfrm>
          <a:prstGeom prst="straightConnector1">
            <a:avLst/>
          </a:prstGeom>
          <a:noFill/>
          <a:ln w="15875">
            <a:solidFill>
              <a:schemeClr val="tx1"/>
            </a:solidFill>
            <a:round/>
            <a:headEnd/>
            <a:tailEnd type="triangle" w="med" len="med"/>
          </a:ln>
        </p:spPr>
      </p:cxnSp>
      <p:sp>
        <p:nvSpPr>
          <p:cNvPr id="27675"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27676"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27677"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27678"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27679"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27680"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27681"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27682"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27683"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27684"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27685"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27686"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7687"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27688"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7689" name="Text Box 41"/>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15</a:t>
            </a:r>
            <a:endParaRPr lang="en-US" sz="1600">
              <a:solidFill>
                <a:srgbClr val="006600"/>
              </a:solidFill>
            </a:endParaRPr>
          </a:p>
        </p:txBody>
      </p:sp>
      <p:sp>
        <p:nvSpPr>
          <p:cNvPr id="27690" name="Text Box 42"/>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27691" name="Text Box 44"/>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7692" name="Text Box 45"/>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7693" name="Text Box 46"/>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27694" name="Text Box 47"/>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7695" name="Text Box 48"/>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0</a:t>
            </a:r>
            <a:endParaRPr lang="en-US" sz="1600">
              <a:solidFill>
                <a:srgbClr val="006600"/>
              </a:solidFill>
            </a:endParaRPr>
          </a:p>
        </p:txBody>
      </p:sp>
      <p:sp>
        <p:nvSpPr>
          <p:cNvPr id="27696" name="Text Box 50"/>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7697" name="Text Box 51"/>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7698" name="Text Box 52"/>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7699" name="Text Box 53"/>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7700" name="Text Box 54"/>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7701" name="Text Box 55"/>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7702" name="Text Box 59"/>
          <p:cNvSpPr txBox="1">
            <a:spLocks noChangeArrowheads="1"/>
          </p:cNvSpPr>
          <p:nvPr/>
        </p:nvSpPr>
        <p:spPr bwMode="auto">
          <a:xfrm>
            <a:off x="4121150" y="42021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44</a:t>
            </a:r>
            <a:endParaRPr lang="en-US" sz="1600">
              <a:solidFill>
                <a:srgbClr val="006600"/>
              </a:solidFill>
            </a:endParaRPr>
          </a:p>
        </p:txBody>
      </p:sp>
      <p:sp>
        <p:nvSpPr>
          <p:cNvPr id="27703" name="Text Box 60"/>
          <p:cNvSpPr txBox="1">
            <a:spLocks noChangeArrowheads="1"/>
          </p:cNvSpPr>
          <p:nvPr/>
        </p:nvSpPr>
        <p:spPr bwMode="auto">
          <a:xfrm>
            <a:off x="4346575" y="44751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7704" name="Text Box 63"/>
          <p:cNvSpPr txBox="1">
            <a:spLocks noChangeArrowheads="1"/>
          </p:cNvSpPr>
          <p:nvPr/>
        </p:nvSpPr>
        <p:spPr bwMode="auto">
          <a:xfrm>
            <a:off x="44386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35</a:t>
            </a:r>
            <a:endParaRPr lang="en-US" sz="1600">
              <a:solidFill>
                <a:srgbClr val="006600"/>
              </a:solidFill>
            </a:endParaRPr>
          </a:p>
        </p:txBody>
      </p:sp>
      <p:sp>
        <p:nvSpPr>
          <p:cNvPr id="27705" name="Text Box 64"/>
          <p:cNvSpPr txBox="1">
            <a:spLocks noChangeArrowheads="1"/>
          </p:cNvSpPr>
          <p:nvPr/>
        </p:nvSpPr>
        <p:spPr bwMode="auto">
          <a:xfrm>
            <a:off x="4359275" y="42465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27706" name="Text Box 67"/>
          <p:cNvSpPr txBox="1">
            <a:spLocks noChangeArrowheads="1"/>
          </p:cNvSpPr>
          <p:nvPr/>
        </p:nvSpPr>
        <p:spPr bwMode="auto">
          <a:xfrm>
            <a:off x="7829550" y="628015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59</a:t>
            </a:r>
            <a:endParaRPr lang="en-US" sz="1600">
              <a:solidFill>
                <a:srgbClr val="006600"/>
              </a:solidFill>
            </a:endParaRPr>
          </a:p>
        </p:txBody>
      </p:sp>
      <p:sp>
        <p:nvSpPr>
          <p:cNvPr id="27707" name="Text Box 68"/>
          <p:cNvSpPr txBox="1">
            <a:spLocks noChangeArrowheads="1"/>
          </p:cNvSpPr>
          <p:nvPr/>
        </p:nvSpPr>
        <p:spPr bwMode="auto">
          <a:xfrm>
            <a:off x="83470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7708" name="Text Box 71"/>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27709" name="Text Box 74"/>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7710" name="Text Box 75"/>
          <p:cNvSpPr txBox="1">
            <a:spLocks noChangeArrowheads="1"/>
          </p:cNvSpPr>
          <p:nvPr/>
        </p:nvSpPr>
        <p:spPr bwMode="auto">
          <a:xfrm>
            <a:off x="8012113" y="2428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7711" name="Text Box 76"/>
          <p:cNvSpPr txBox="1">
            <a:spLocks noChangeArrowheads="1"/>
          </p:cNvSpPr>
          <p:nvPr/>
        </p:nvSpPr>
        <p:spPr bwMode="auto">
          <a:xfrm>
            <a:off x="8108950" y="23860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33</a:t>
            </a:r>
            <a:endParaRPr lang="en-US" sz="1600">
              <a:solidFill>
                <a:srgbClr val="006600"/>
              </a:solidFill>
            </a:endParaRPr>
          </a:p>
        </p:txBody>
      </p:sp>
      <p:sp>
        <p:nvSpPr>
          <p:cNvPr id="27712" name="Text Box 77"/>
          <p:cNvSpPr txBox="1">
            <a:spLocks noChangeArrowheads="1"/>
          </p:cNvSpPr>
          <p:nvPr/>
        </p:nvSpPr>
        <p:spPr bwMode="auto">
          <a:xfrm>
            <a:off x="8382000" y="24384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7713" name="Text Box 78"/>
          <p:cNvSpPr txBox="1">
            <a:spLocks noChangeArrowheads="1"/>
          </p:cNvSpPr>
          <p:nvPr/>
        </p:nvSpPr>
        <p:spPr bwMode="auto">
          <a:xfrm>
            <a:off x="8001000" y="205740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32</a:t>
            </a:r>
            <a:endParaRPr lang="en-US" sz="1600">
              <a:solidFill>
                <a:srgbClr val="006600"/>
              </a:solidFill>
            </a:endParaRPr>
          </a:p>
        </p:txBody>
      </p:sp>
      <p:sp>
        <p:nvSpPr>
          <p:cNvPr id="27714"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2, 6, 7 }</a:t>
            </a:r>
          </a:p>
          <a:p>
            <a:pPr>
              <a:spcBef>
                <a:spcPct val="20000"/>
              </a:spcBef>
              <a:buClr>
                <a:srgbClr val="003399"/>
              </a:buClr>
              <a:buSzPct val="50000"/>
              <a:buFont typeface="Monotype Sorts" charset="2"/>
              <a:buNone/>
            </a:pPr>
            <a:r>
              <a:rPr lang="en-US"/>
              <a:t>PQ = { 3, 4, 5, t }</a:t>
            </a:r>
          </a:p>
        </p:txBody>
      </p:sp>
      <p:sp>
        <p:nvSpPr>
          <p:cNvPr id="27715" name="Freeform 70"/>
          <p:cNvSpPr>
            <a:spLocks/>
          </p:cNvSpPr>
          <p:nvPr/>
        </p:nvSpPr>
        <p:spPr bwMode="auto">
          <a:xfrm>
            <a:off x="190500" y="2298700"/>
            <a:ext cx="3632200" cy="4454525"/>
          </a:xfrm>
          <a:custGeom>
            <a:avLst/>
            <a:gdLst>
              <a:gd name="T0" fmla="*/ 0 w 2288"/>
              <a:gd name="T1" fmla="*/ 736 h 2806"/>
              <a:gd name="T2" fmla="*/ 32 w 2288"/>
              <a:gd name="T3" fmla="*/ 640 h 2806"/>
              <a:gd name="T4" fmla="*/ 248 w 2288"/>
              <a:gd name="T5" fmla="*/ 376 h 2806"/>
              <a:gd name="T6" fmla="*/ 304 w 2288"/>
              <a:gd name="T7" fmla="*/ 344 h 2806"/>
              <a:gd name="T8" fmla="*/ 336 w 2288"/>
              <a:gd name="T9" fmla="*/ 320 h 2806"/>
              <a:gd name="T10" fmla="*/ 544 w 2288"/>
              <a:gd name="T11" fmla="*/ 240 h 2806"/>
              <a:gd name="T12" fmla="*/ 728 w 2288"/>
              <a:gd name="T13" fmla="*/ 152 h 2806"/>
              <a:gd name="T14" fmla="*/ 880 w 2288"/>
              <a:gd name="T15" fmla="*/ 80 h 2806"/>
              <a:gd name="T16" fmla="*/ 1160 w 2288"/>
              <a:gd name="T17" fmla="*/ 0 h 2806"/>
              <a:gd name="T18" fmla="*/ 1608 w 2288"/>
              <a:gd name="T19" fmla="*/ 24 h 2806"/>
              <a:gd name="T20" fmla="*/ 1768 w 2288"/>
              <a:gd name="T21" fmla="*/ 88 h 2806"/>
              <a:gd name="T22" fmla="*/ 1872 w 2288"/>
              <a:gd name="T23" fmla="*/ 136 h 2806"/>
              <a:gd name="T24" fmla="*/ 1952 w 2288"/>
              <a:gd name="T25" fmla="*/ 208 h 2806"/>
              <a:gd name="T26" fmla="*/ 2016 w 2288"/>
              <a:gd name="T27" fmla="*/ 256 h 2806"/>
              <a:gd name="T28" fmla="*/ 2072 w 2288"/>
              <a:gd name="T29" fmla="*/ 328 h 2806"/>
              <a:gd name="T30" fmla="*/ 2152 w 2288"/>
              <a:gd name="T31" fmla="*/ 360 h 2806"/>
              <a:gd name="T32" fmla="*/ 2208 w 2288"/>
              <a:gd name="T33" fmla="*/ 464 h 2806"/>
              <a:gd name="T34" fmla="*/ 2232 w 2288"/>
              <a:gd name="T35" fmla="*/ 648 h 2806"/>
              <a:gd name="T36" fmla="*/ 2264 w 2288"/>
              <a:gd name="T37" fmla="*/ 728 h 2806"/>
              <a:gd name="T38" fmla="*/ 2288 w 2288"/>
              <a:gd name="T39" fmla="*/ 872 h 2806"/>
              <a:gd name="T40" fmla="*/ 2280 w 2288"/>
              <a:gd name="T41" fmla="*/ 984 h 2806"/>
              <a:gd name="T42" fmla="*/ 2232 w 2288"/>
              <a:gd name="T43" fmla="*/ 1064 h 2806"/>
              <a:gd name="T44" fmla="*/ 2168 w 2288"/>
              <a:gd name="T45" fmla="*/ 1184 h 2806"/>
              <a:gd name="T46" fmla="*/ 2152 w 2288"/>
              <a:gd name="T47" fmla="*/ 1304 h 2806"/>
              <a:gd name="T48" fmla="*/ 2112 w 2288"/>
              <a:gd name="T49" fmla="*/ 1336 h 2806"/>
              <a:gd name="T50" fmla="*/ 2016 w 2288"/>
              <a:gd name="T51" fmla="*/ 1392 h 2806"/>
              <a:gd name="T52" fmla="*/ 1976 w 2288"/>
              <a:gd name="T53" fmla="*/ 1432 h 2806"/>
              <a:gd name="T54" fmla="*/ 1928 w 2288"/>
              <a:gd name="T55" fmla="*/ 1480 h 2806"/>
              <a:gd name="T56" fmla="*/ 1864 w 2288"/>
              <a:gd name="T57" fmla="*/ 1520 h 2806"/>
              <a:gd name="T58" fmla="*/ 1808 w 2288"/>
              <a:gd name="T59" fmla="*/ 1592 h 2806"/>
              <a:gd name="T60" fmla="*/ 1704 w 2288"/>
              <a:gd name="T61" fmla="*/ 1936 h 2806"/>
              <a:gd name="T62" fmla="*/ 1696 w 2288"/>
              <a:gd name="T63" fmla="*/ 2576 h 2806"/>
              <a:gd name="T64" fmla="*/ 1624 w 2288"/>
              <a:gd name="T65" fmla="*/ 2752 h 2806"/>
              <a:gd name="T66" fmla="*/ 1552 w 2288"/>
              <a:gd name="T67" fmla="*/ 2792 h 2806"/>
              <a:gd name="T68" fmla="*/ 1528 w 2288"/>
              <a:gd name="T69" fmla="*/ 2800 h 2806"/>
              <a:gd name="T70" fmla="*/ 1208 w 2288"/>
              <a:gd name="T71" fmla="*/ 2760 h 2806"/>
              <a:gd name="T72" fmla="*/ 1056 w 2288"/>
              <a:gd name="T73" fmla="*/ 2672 h 2806"/>
              <a:gd name="T74" fmla="*/ 1000 w 2288"/>
              <a:gd name="T75" fmla="*/ 2560 h 2806"/>
              <a:gd name="T76" fmla="*/ 888 w 2288"/>
              <a:gd name="T77" fmla="*/ 2448 h 2806"/>
              <a:gd name="T78" fmla="*/ 760 w 2288"/>
              <a:gd name="T79" fmla="*/ 2280 h 2806"/>
              <a:gd name="T80" fmla="*/ 696 w 2288"/>
              <a:gd name="T81" fmla="*/ 2112 h 2806"/>
              <a:gd name="T82" fmla="*/ 672 w 2288"/>
              <a:gd name="T83" fmla="*/ 2032 h 2806"/>
              <a:gd name="T84" fmla="*/ 616 w 2288"/>
              <a:gd name="T85" fmla="*/ 1944 h 2806"/>
              <a:gd name="T86" fmla="*/ 592 w 2288"/>
              <a:gd name="T87" fmla="*/ 1832 h 2806"/>
              <a:gd name="T88" fmla="*/ 560 w 2288"/>
              <a:gd name="T89" fmla="*/ 1800 h 2806"/>
              <a:gd name="T90" fmla="*/ 472 w 2288"/>
              <a:gd name="T91" fmla="*/ 1608 h 2806"/>
              <a:gd name="T92" fmla="*/ 432 w 2288"/>
              <a:gd name="T93" fmla="*/ 1520 h 2806"/>
              <a:gd name="T94" fmla="*/ 392 w 2288"/>
              <a:gd name="T95" fmla="*/ 1432 h 2806"/>
              <a:gd name="T96" fmla="*/ 208 w 2288"/>
              <a:gd name="T97" fmla="*/ 1096 h 2806"/>
              <a:gd name="T98" fmla="*/ 152 w 2288"/>
              <a:gd name="T99" fmla="*/ 1000 h 2806"/>
              <a:gd name="T100" fmla="*/ 136 w 2288"/>
              <a:gd name="T101" fmla="*/ 952 h 2806"/>
              <a:gd name="T102" fmla="*/ 120 w 2288"/>
              <a:gd name="T103" fmla="*/ 928 h 2806"/>
              <a:gd name="T104" fmla="*/ 72 w 2288"/>
              <a:gd name="T105" fmla="*/ 896 h 2806"/>
              <a:gd name="T106" fmla="*/ 56 w 2288"/>
              <a:gd name="T107" fmla="*/ 872 h 2806"/>
              <a:gd name="T108" fmla="*/ 48 w 2288"/>
              <a:gd name="T109" fmla="*/ 848 h 2806"/>
              <a:gd name="T110" fmla="*/ 16 w 2288"/>
              <a:gd name="T111" fmla="*/ 800 h 2806"/>
              <a:gd name="T112" fmla="*/ 0 w 2288"/>
              <a:gd name="T113" fmla="*/ 736 h 28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88"/>
              <a:gd name="T172" fmla="*/ 0 h 2806"/>
              <a:gd name="T173" fmla="*/ 2288 w 2288"/>
              <a:gd name="T174" fmla="*/ 2806 h 28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88" h="2806">
                <a:moveTo>
                  <a:pt x="0" y="736"/>
                </a:moveTo>
                <a:cubicBezTo>
                  <a:pt x="7" y="699"/>
                  <a:pt x="11" y="671"/>
                  <a:pt x="32" y="640"/>
                </a:cubicBezTo>
                <a:cubicBezTo>
                  <a:pt x="57" y="542"/>
                  <a:pt x="149" y="409"/>
                  <a:pt x="248" y="376"/>
                </a:cubicBezTo>
                <a:cubicBezTo>
                  <a:pt x="302" y="322"/>
                  <a:pt x="240" y="376"/>
                  <a:pt x="304" y="344"/>
                </a:cubicBezTo>
                <a:cubicBezTo>
                  <a:pt x="316" y="338"/>
                  <a:pt x="324" y="327"/>
                  <a:pt x="336" y="320"/>
                </a:cubicBezTo>
                <a:cubicBezTo>
                  <a:pt x="400" y="283"/>
                  <a:pt x="471" y="255"/>
                  <a:pt x="544" y="240"/>
                </a:cubicBezTo>
                <a:cubicBezTo>
                  <a:pt x="602" y="211"/>
                  <a:pt x="667" y="172"/>
                  <a:pt x="728" y="152"/>
                </a:cubicBezTo>
                <a:cubicBezTo>
                  <a:pt x="762" y="118"/>
                  <a:pt x="833" y="89"/>
                  <a:pt x="880" y="80"/>
                </a:cubicBezTo>
                <a:cubicBezTo>
                  <a:pt x="972" y="34"/>
                  <a:pt x="1058" y="15"/>
                  <a:pt x="1160" y="0"/>
                </a:cubicBezTo>
                <a:cubicBezTo>
                  <a:pt x="1309" y="4"/>
                  <a:pt x="1460" y="3"/>
                  <a:pt x="1608" y="24"/>
                </a:cubicBezTo>
                <a:cubicBezTo>
                  <a:pt x="1662" y="42"/>
                  <a:pt x="1715" y="65"/>
                  <a:pt x="1768" y="88"/>
                </a:cubicBezTo>
                <a:cubicBezTo>
                  <a:pt x="1801" y="102"/>
                  <a:pt x="1844" y="111"/>
                  <a:pt x="1872" y="136"/>
                </a:cubicBezTo>
                <a:cubicBezTo>
                  <a:pt x="1926" y="184"/>
                  <a:pt x="1904" y="176"/>
                  <a:pt x="1952" y="208"/>
                </a:cubicBezTo>
                <a:cubicBezTo>
                  <a:pt x="1985" y="230"/>
                  <a:pt x="1993" y="227"/>
                  <a:pt x="2016" y="256"/>
                </a:cubicBezTo>
                <a:cubicBezTo>
                  <a:pt x="2027" y="270"/>
                  <a:pt x="2051" y="316"/>
                  <a:pt x="2072" y="328"/>
                </a:cubicBezTo>
                <a:cubicBezTo>
                  <a:pt x="2097" y="342"/>
                  <a:pt x="2126" y="347"/>
                  <a:pt x="2152" y="360"/>
                </a:cubicBezTo>
                <a:cubicBezTo>
                  <a:pt x="2175" y="391"/>
                  <a:pt x="2196" y="427"/>
                  <a:pt x="2208" y="464"/>
                </a:cubicBezTo>
                <a:cubicBezTo>
                  <a:pt x="2214" y="520"/>
                  <a:pt x="2215" y="593"/>
                  <a:pt x="2232" y="648"/>
                </a:cubicBezTo>
                <a:cubicBezTo>
                  <a:pt x="2240" y="675"/>
                  <a:pt x="2257" y="698"/>
                  <a:pt x="2264" y="728"/>
                </a:cubicBezTo>
                <a:cubicBezTo>
                  <a:pt x="2269" y="779"/>
                  <a:pt x="2272" y="824"/>
                  <a:pt x="2288" y="872"/>
                </a:cubicBezTo>
                <a:cubicBezTo>
                  <a:pt x="2285" y="909"/>
                  <a:pt x="2286" y="947"/>
                  <a:pt x="2280" y="984"/>
                </a:cubicBezTo>
                <a:cubicBezTo>
                  <a:pt x="2277" y="1000"/>
                  <a:pt x="2235" y="1059"/>
                  <a:pt x="2232" y="1064"/>
                </a:cubicBezTo>
                <a:cubicBezTo>
                  <a:pt x="2206" y="1103"/>
                  <a:pt x="2194" y="1145"/>
                  <a:pt x="2168" y="1184"/>
                </a:cubicBezTo>
                <a:cubicBezTo>
                  <a:pt x="2161" y="1224"/>
                  <a:pt x="2162" y="1265"/>
                  <a:pt x="2152" y="1304"/>
                </a:cubicBezTo>
                <a:cubicBezTo>
                  <a:pt x="2144" y="1336"/>
                  <a:pt x="2134" y="1324"/>
                  <a:pt x="2112" y="1336"/>
                </a:cubicBezTo>
                <a:cubicBezTo>
                  <a:pt x="2076" y="1356"/>
                  <a:pt x="2054" y="1379"/>
                  <a:pt x="2016" y="1392"/>
                </a:cubicBezTo>
                <a:cubicBezTo>
                  <a:pt x="2000" y="1439"/>
                  <a:pt x="2021" y="1396"/>
                  <a:pt x="1976" y="1432"/>
                </a:cubicBezTo>
                <a:cubicBezTo>
                  <a:pt x="1958" y="1446"/>
                  <a:pt x="1948" y="1470"/>
                  <a:pt x="1928" y="1480"/>
                </a:cubicBezTo>
                <a:cubicBezTo>
                  <a:pt x="1906" y="1491"/>
                  <a:pt x="1881" y="1501"/>
                  <a:pt x="1864" y="1520"/>
                </a:cubicBezTo>
                <a:cubicBezTo>
                  <a:pt x="1844" y="1543"/>
                  <a:pt x="1827" y="1569"/>
                  <a:pt x="1808" y="1592"/>
                </a:cubicBezTo>
                <a:cubicBezTo>
                  <a:pt x="1740" y="1674"/>
                  <a:pt x="1737" y="1836"/>
                  <a:pt x="1704" y="1936"/>
                </a:cubicBezTo>
                <a:cubicBezTo>
                  <a:pt x="1701" y="2149"/>
                  <a:pt x="1701" y="2363"/>
                  <a:pt x="1696" y="2576"/>
                </a:cubicBezTo>
                <a:cubicBezTo>
                  <a:pt x="1695" y="2616"/>
                  <a:pt x="1649" y="2722"/>
                  <a:pt x="1624" y="2752"/>
                </a:cubicBezTo>
                <a:cubicBezTo>
                  <a:pt x="1596" y="2785"/>
                  <a:pt x="1598" y="2777"/>
                  <a:pt x="1552" y="2792"/>
                </a:cubicBezTo>
                <a:cubicBezTo>
                  <a:pt x="1544" y="2795"/>
                  <a:pt x="1528" y="2800"/>
                  <a:pt x="1528" y="2800"/>
                </a:cubicBezTo>
                <a:cubicBezTo>
                  <a:pt x="1292" y="2792"/>
                  <a:pt x="1345" y="2806"/>
                  <a:pt x="1208" y="2760"/>
                </a:cubicBezTo>
                <a:cubicBezTo>
                  <a:pt x="1174" y="2709"/>
                  <a:pt x="1111" y="2694"/>
                  <a:pt x="1056" y="2672"/>
                </a:cubicBezTo>
                <a:cubicBezTo>
                  <a:pt x="1022" y="2638"/>
                  <a:pt x="1022" y="2600"/>
                  <a:pt x="1000" y="2560"/>
                </a:cubicBezTo>
                <a:cubicBezTo>
                  <a:pt x="973" y="2511"/>
                  <a:pt x="932" y="2481"/>
                  <a:pt x="888" y="2448"/>
                </a:cubicBezTo>
                <a:cubicBezTo>
                  <a:pt x="859" y="2360"/>
                  <a:pt x="834" y="2336"/>
                  <a:pt x="760" y="2280"/>
                </a:cubicBezTo>
                <a:cubicBezTo>
                  <a:pt x="745" y="2221"/>
                  <a:pt x="718" y="2168"/>
                  <a:pt x="696" y="2112"/>
                </a:cubicBezTo>
                <a:cubicBezTo>
                  <a:pt x="686" y="2086"/>
                  <a:pt x="683" y="2058"/>
                  <a:pt x="672" y="2032"/>
                </a:cubicBezTo>
                <a:cubicBezTo>
                  <a:pt x="659" y="2001"/>
                  <a:pt x="631" y="1975"/>
                  <a:pt x="616" y="1944"/>
                </a:cubicBezTo>
                <a:cubicBezTo>
                  <a:pt x="611" y="1918"/>
                  <a:pt x="603" y="1854"/>
                  <a:pt x="592" y="1832"/>
                </a:cubicBezTo>
                <a:cubicBezTo>
                  <a:pt x="585" y="1819"/>
                  <a:pt x="571" y="1811"/>
                  <a:pt x="560" y="1800"/>
                </a:cubicBezTo>
                <a:cubicBezTo>
                  <a:pt x="538" y="1735"/>
                  <a:pt x="503" y="1670"/>
                  <a:pt x="472" y="1608"/>
                </a:cubicBezTo>
                <a:cubicBezTo>
                  <a:pt x="454" y="1572"/>
                  <a:pt x="458" y="1555"/>
                  <a:pt x="432" y="1520"/>
                </a:cubicBezTo>
                <a:cubicBezTo>
                  <a:pt x="424" y="1486"/>
                  <a:pt x="411" y="1461"/>
                  <a:pt x="392" y="1432"/>
                </a:cubicBezTo>
                <a:cubicBezTo>
                  <a:pt x="361" y="1310"/>
                  <a:pt x="283" y="1196"/>
                  <a:pt x="208" y="1096"/>
                </a:cubicBezTo>
                <a:cubicBezTo>
                  <a:pt x="196" y="1060"/>
                  <a:pt x="173" y="1031"/>
                  <a:pt x="152" y="1000"/>
                </a:cubicBezTo>
                <a:cubicBezTo>
                  <a:pt x="143" y="986"/>
                  <a:pt x="145" y="966"/>
                  <a:pt x="136" y="952"/>
                </a:cubicBezTo>
                <a:cubicBezTo>
                  <a:pt x="131" y="944"/>
                  <a:pt x="127" y="934"/>
                  <a:pt x="120" y="928"/>
                </a:cubicBezTo>
                <a:cubicBezTo>
                  <a:pt x="106" y="915"/>
                  <a:pt x="72" y="896"/>
                  <a:pt x="72" y="896"/>
                </a:cubicBezTo>
                <a:cubicBezTo>
                  <a:pt x="67" y="888"/>
                  <a:pt x="60" y="881"/>
                  <a:pt x="56" y="872"/>
                </a:cubicBezTo>
                <a:cubicBezTo>
                  <a:pt x="52" y="864"/>
                  <a:pt x="52" y="855"/>
                  <a:pt x="48" y="848"/>
                </a:cubicBezTo>
                <a:cubicBezTo>
                  <a:pt x="39" y="831"/>
                  <a:pt x="16" y="800"/>
                  <a:pt x="16" y="800"/>
                </a:cubicBezTo>
                <a:cubicBezTo>
                  <a:pt x="8" y="724"/>
                  <a:pt x="25" y="711"/>
                  <a:pt x="0" y="736"/>
                </a:cubicBezTo>
                <a:close/>
              </a:path>
            </a:pathLst>
          </a:custGeom>
          <a:solidFill>
            <a:srgbClr val="003399">
              <a:alpha val="50195"/>
            </a:srgbClr>
          </a:solidFill>
          <a:ln w="15875">
            <a:noFill/>
            <a:round/>
            <a:headEnd/>
            <a:tailEnd/>
          </a:ln>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1"/>
          </p:nvPr>
        </p:nvSpPr>
        <p:spPr>
          <a:xfrm>
            <a:off x="457200" y="6397625"/>
            <a:ext cx="2133600" cy="323850"/>
          </a:xfrm>
          <a:noFill/>
        </p:spPr>
        <p:txBody>
          <a:bodyPr/>
          <a:lstStyle/>
          <a:p>
            <a:pPr algn="l"/>
            <a:fld id="{34065D2D-8773-45FD-A54A-28F76302DCFA}" type="slidenum">
              <a:rPr lang="en-US" smtClean="0"/>
              <a:pPr algn="l"/>
              <a:t>25</a:t>
            </a:fld>
            <a:endParaRPr lang="en-US" smtClean="0"/>
          </a:p>
        </p:txBody>
      </p:sp>
      <p:sp>
        <p:nvSpPr>
          <p:cNvPr id="28675" name="Rectangle 2"/>
          <p:cNvSpPr>
            <a:spLocks noGrp="1" noChangeArrowheads="1"/>
          </p:cNvSpPr>
          <p:nvPr>
            <p:ph type="title"/>
          </p:nvPr>
        </p:nvSpPr>
        <p:spPr/>
        <p:txBody>
          <a:bodyPr/>
          <a:lstStyle/>
          <a:p>
            <a:r>
              <a:rPr lang="en-US" smtClean="0"/>
              <a:t>Dijkstra's Shortest Path Algorithm</a:t>
            </a:r>
          </a:p>
        </p:txBody>
      </p:sp>
      <p:sp>
        <p:nvSpPr>
          <p:cNvPr id="28676"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28677"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28678" name="Oval 5"/>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28679"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28680"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28681"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28682"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28683"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28684" name="AutoShape 11"/>
          <p:cNvCxnSpPr>
            <a:cxnSpLocks noChangeShapeType="1"/>
            <a:stCxn id="28676" idx="7"/>
            <a:endCxn id="28679"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p:spPr>
      </p:cxnSp>
      <p:cxnSp>
        <p:nvCxnSpPr>
          <p:cNvPr id="28685" name="AutoShape 12"/>
          <p:cNvCxnSpPr>
            <a:cxnSpLocks noChangeShapeType="1"/>
            <a:stCxn id="28676" idx="6"/>
            <a:endCxn id="28680" idx="1"/>
          </p:cNvCxnSpPr>
          <p:nvPr/>
        </p:nvCxnSpPr>
        <p:spPr bwMode="auto">
          <a:xfrm>
            <a:off x="609600" y="3551238"/>
            <a:ext cx="2317750" cy="561975"/>
          </a:xfrm>
          <a:prstGeom prst="straightConnector1">
            <a:avLst/>
          </a:prstGeom>
          <a:noFill/>
          <a:ln w="50800">
            <a:solidFill>
              <a:srgbClr val="003399"/>
            </a:solidFill>
            <a:round/>
            <a:headEnd/>
            <a:tailEnd type="triangle" w="med" len="med"/>
          </a:ln>
        </p:spPr>
      </p:cxnSp>
      <p:cxnSp>
        <p:nvCxnSpPr>
          <p:cNvPr id="28686" name="AutoShape 13"/>
          <p:cNvCxnSpPr>
            <a:cxnSpLocks noChangeShapeType="1"/>
            <a:stCxn id="28676" idx="5"/>
            <a:endCxn id="28681" idx="0"/>
          </p:cNvCxnSpPr>
          <p:nvPr/>
        </p:nvCxnSpPr>
        <p:spPr bwMode="auto">
          <a:xfrm>
            <a:off x="557213" y="3665538"/>
            <a:ext cx="1731962" cy="2346325"/>
          </a:xfrm>
          <a:prstGeom prst="straightConnector1">
            <a:avLst/>
          </a:prstGeom>
          <a:noFill/>
          <a:ln w="50800">
            <a:solidFill>
              <a:srgbClr val="003399"/>
            </a:solidFill>
            <a:round/>
            <a:headEnd/>
            <a:tailEnd type="triangle" w="med" len="med"/>
          </a:ln>
        </p:spPr>
      </p:cxnSp>
      <p:cxnSp>
        <p:nvCxnSpPr>
          <p:cNvPr id="28687" name="AutoShape 14"/>
          <p:cNvCxnSpPr>
            <a:cxnSpLocks noChangeShapeType="1"/>
            <a:stCxn id="28680" idx="7"/>
            <a:endCxn id="28677"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p:spPr>
      </p:cxnSp>
      <p:cxnSp>
        <p:nvCxnSpPr>
          <p:cNvPr id="28688" name="AutoShape 15"/>
          <p:cNvCxnSpPr>
            <a:cxnSpLocks noChangeShapeType="1"/>
            <a:stCxn id="28682" idx="7"/>
            <a:endCxn id="28677"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28689" name="AutoShape 16"/>
          <p:cNvCxnSpPr>
            <a:cxnSpLocks noChangeShapeType="1"/>
            <a:stCxn id="28680" idx="5"/>
            <a:endCxn id="28683"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28690" name="AutoShape 17"/>
          <p:cNvCxnSpPr>
            <a:cxnSpLocks noChangeShapeType="1"/>
            <a:stCxn id="28683" idx="5"/>
            <a:endCxn id="28678" idx="2"/>
          </p:cNvCxnSpPr>
          <p:nvPr/>
        </p:nvCxnSpPr>
        <p:spPr bwMode="auto">
          <a:xfrm>
            <a:off x="4546600" y="5033963"/>
            <a:ext cx="3724275" cy="1023937"/>
          </a:xfrm>
          <a:prstGeom prst="straightConnector1">
            <a:avLst/>
          </a:prstGeom>
          <a:noFill/>
          <a:ln w="15875">
            <a:solidFill>
              <a:schemeClr val="tx1"/>
            </a:solidFill>
            <a:round/>
            <a:headEnd/>
            <a:tailEnd type="triangle" w="med" len="med"/>
          </a:ln>
        </p:spPr>
      </p:cxnSp>
      <p:cxnSp>
        <p:nvCxnSpPr>
          <p:cNvPr id="28691" name="AutoShape 18"/>
          <p:cNvCxnSpPr>
            <a:cxnSpLocks noChangeShapeType="1"/>
            <a:stCxn id="28683" idx="6"/>
            <a:endCxn id="28682"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p:spPr>
      </p:cxnSp>
      <p:cxnSp>
        <p:nvCxnSpPr>
          <p:cNvPr id="28692" name="AutoShape 19"/>
          <p:cNvCxnSpPr>
            <a:cxnSpLocks noChangeShapeType="1"/>
            <a:stCxn id="28682" idx="4"/>
            <a:endCxn id="28678"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28693" name="AutoShape 20"/>
          <p:cNvCxnSpPr>
            <a:cxnSpLocks noChangeShapeType="1"/>
            <a:stCxn id="28677" idx="3"/>
            <a:endCxn id="28683"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p:spPr>
      </p:cxnSp>
      <p:cxnSp>
        <p:nvCxnSpPr>
          <p:cNvPr id="28694" name="AutoShape 21"/>
          <p:cNvCxnSpPr>
            <a:cxnSpLocks noChangeShapeType="1"/>
            <a:stCxn id="28680" idx="4"/>
            <a:endCxn id="28681"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28695" name="AutoShape 22"/>
          <p:cNvCxnSpPr>
            <a:cxnSpLocks noChangeShapeType="1"/>
            <a:stCxn id="28681" idx="6"/>
            <a:endCxn id="28683" idx="2"/>
          </p:cNvCxnSpPr>
          <p:nvPr/>
        </p:nvCxnSpPr>
        <p:spPr bwMode="auto">
          <a:xfrm flipV="1">
            <a:off x="2447925" y="4919663"/>
            <a:ext cx="1833563" cy="1250950"/>
          </a:xfrm>
          <a:prstGeom prst="straightConnector1">
            <a:avLst/>
          </a:prstGeom>
          <a:noFill/>
          <a:ln w="25400">
            <a:solidFill>
              <a:srgbClr val="006600"/>
            </a:solidFill>
            <a:round/>
            <a:headEnd/>
            <a:tailEnd type="triangle" w="med" len="med"/>
          </a:ln>
        </p:spPr>
      </p:cxnSp>
      <p:cxnSp>
        <p:nvCxnSpPr>
          <p:cNvPr id="28696" name="AutoShape 23"/>
          <p:cNvCxnSpPr>
            <a:cxnSpLocks noChangeShapeType="1"/>
            <a:stCxn id="28679" idx="6"/>
            <a:endCxn id="28677"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p:spPr>
      </p:cxnSp>
      <p:cxnSp>
        <p:nvCxnSpPr>
          <p:cNvPr id="28697" name="AutoShape 24"/>
          <p:cNvCxnSpPr>
            <a:cxnSpLocks noChangeShapeType="1"/>
            <a:stCxn id="28681" idx="6"/>
            <a:endCxn id="28678" idx="3"/>
          </p:cNvCxnSpPr>
          <p:nvPr/>
        </p:nvCxnSpPr>
        <p:spPr bwMode="auto">
          <a:xfrm>
            <a:off x="2447925" y="6170613"/>
            <a:ext cx="5875338" cy="1587"/>
          </a:xfrm>
          <a:prstGeom prst="straightConnector1">
            <a:avLst/>
          </a:prstGeom>
          <a:noFill/>
          <a:ln w="25400">
            <a:solidFill>
              <a:srgbClr val="006600"/>
            </a:solidFill>
            <a:round/>
            <a:headEnd/>
            <a:tailEnd type="triangle" w="med" len="med"/>
          </a:ln>
        </p:spPr>
      </p:cxnSp>
      <p:cxnSp>
        <p:nvCxnSpPr>
          <p:cNvPr id="28698" name="AutoShape 25"/>
          <p:cNvCxnSpPr>
            <a:cxnSpLocks noChangeShapeType="1"/>
            <a:stCxn id="28677" idx="5"/>
            <a:endCxn id="28678" idx="0"/>
          </p:cNvCxnSpPr>
          <p:nvPr/>
        </p:nvCxnSpPr>
        <p:spPr bwMode="auto">
          <a:xfrm>
            <a:off x="8224838" y="3171825"/>
            <a:ext cx="204787" cy="2727325"/>
          </a:xfrm>
          <a:prstGeom prst="straightConnector1">
            <a:avLst/>
          </a:prstGeom>
          <a:noFill/>
          <a:ln w="15875">
            <a:solidFill>
              <a:schemeClr val="tx1"/>
            </a:solidFill>
            <a:round/>
            <a:headEnd/>
            <a:tailEnd type="triangle" w="med" len="med"/>
          </a:ln>
        </p:spPr>
      </p:cxnSp>
      <p:sp>
        <p:nvSpPr>
          <p:cNvPr id="28699" name="Text Box 26"/>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28700"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28701"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28702"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28703"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28704"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28705"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28706"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28707"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28708"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28709"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28710"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28711"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8712"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28713"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8714" name="Text Box 41"/>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15</a:t>
            </a:r>
            <a:endParaRPr lang="en-US" sz="1600">
              <a:solidFill>
                <a:srgbClr val="006600"/>
              </a:solidFill>
            </a:endParaRPr>
          </a:p>
        </p:txBody>
      </p:sp>
      <p:sp>
        <p:nvSpPr>
          <p:cNvPr id="28715" name="Text Box 42"/>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28716" name="Text Box 44"/>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8717" name="Text Box 45"/>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8718" name="Text Box 46"/>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28719" name="Text Box 47"/>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8720" name="Text Box 48"/>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0</a:t>
            </a:r>
            <a:endParaRPr lang="en-US" sz="1600">
              <a:solidFill>
                <a:srgbClr val="006600"/>
              </a:solidFill>
            </a:endParaRPr>
          </a:p>
        </p:txBody>
      </p:sp>
      <p:sp>
        <p:nvSpPr>
          <p:cNvPr id="28721" name="Text Box 50"/>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8722" name="Text Box 51"/>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8723" name="Text Box 52"/>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8724" name="Text Box 53"/>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8725" name="Text Box 54"/>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8726" name="Text Box 55"/>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8727" name="Text Box 58"/>
          <p:cNvSpPr txBox="1">
            <a:spLocks noChangeArrowheads="1"/>
          </p:cNvSpPr>
          <p:nvPr/>
        </p:nvSpPr>
        <p:spPr bwMode="auto">
          <a:xfrm>
            <a:off x="4121150" y="42021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44</a:t>
            </a:r>
            <a:endParaRPr lang="en-US" sz="1600">
              <a:solidFill>
                <a:srgbClr val="006600"/>
              </a:solidFill>
            </a:endParaRPr>
          </a:p>
        </p:txBody>
      </p:sp>
      <p:sp>
        <p:nvSpPr>
          <p:cNvPr id="28728" name="Text Box 59"/>
          <p:cNvSpPr txBox="1">
            <a:spLocks noChangeArrowheads="1"/>
          </p:cNvSpPr>
          <p:nvPr/>
        </p:nvSpPr>
        <p:spPr bwMode="auto">
          <a:xfrm>
            <a:off x="4346575" y="44751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8729" name="Text Box 60"/>
          <p:cNvSpPr txBox="1">
            <a:spLocks noChangeArrowheads="1"/>
          </p:cNvSpPr>
          <p:nvPr/>
        </p:nvSpPr>
        <p:spPr bwMode="auto">
          <a:xfrm>
            <a:off x="44386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35</a:t>
            </a:r>
            <a:endParaRPr lang="en-US" sz="1600">
              <a:solidFill>
                <a:srgbClr val="006600"/>
              </a:solidFill>
            </a:endParaRPr>
          </a:p>
        </p:txBody>
      </p:sp>
      <p:sp>
        <p:nvSpPr>
          <p:cNvPr id="28730" name="Text Box 61"/>
          <p:cNvSpPr txBox="1">
            <a:spLocks noChangeArrowheads="1"/>
          </p:cNvSpPr>
          <p:nvPr/>
        </p:nvSpPr>
        <p:spPr bwMode="auto">
          <a:xfrm>
            <a:off x="4359275" y="42465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28731" name="Text Box 62"/>
          <p:cNvSpPr txBox="1">
            <a:spLocks noChangeArrowheads="1"/>
          </p:cNvSpPr>
          <p:nvPr/>
        </p:nvSpPr>
        <p:spPr bwMode="auto">
          <a:xfrm>
            <a:off x="7829550" y="628015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59</a:t>
            </a:r>
            <a:endParaRPr lang="en-US" sz="1600">
              <a:solidFill>
                <a:srgbClr val="006600"/>
              </a:solidFill>
            </a:endParaRPr>
          </a:p>
        </p:txBody>
      </p:sp>
      <p:sp>
        <p:nvSpPr>
          <p:cNvPr id="28732" name="Text Box 63"/>
          <p:cNvSpPr txBox="1">
            <a:spLocks noChangeArrowheads="1"/>
          </p:cNvSpPr>
          <p:nvPr/>
        </p:nvSpPr>
        <p:spPr bwMode="auto">
          <a:xfrm>
            <a:off x="83470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8733" name="AutoShape 65"/>
          <p:cNvSpPr>
            <a:spLocks noChangeArrowheads="1"/>
          </p:cNvSpPr>
          <p:nvPr/>
        </p:nvSpPr>
        <p:spPr bwMode="auto">
          <a:xfrm rot="-2088649">
            <a:off x="8070850" y="1784350"/>
            <a:ext cx="174625" cy="314325"/>
          </a:xfrm>
          <a:prstGeom prst="downArrow">
            <a:avLst>
              <a:gd name="adj1" fmla="val 50000"/>
              <a:gd name="adj2" fmla="val 45000"/>
            </a:avLst>
          </a:prstGeom>
          <a:solidFill>
            <a:schemeClr val="accent1"/>
          </a:solidFill>
          <a:ln w="15875">
            <a:solidFill>
              <a:schemeClr val="tx1"/>
            </a:solidFill>
            <a:miter lim="800000"/>
            <a:headEnd/>
            <a:tailEnd/>
          </a:ln>
        </p:spPr>
        <p:txBody>
          <a:bodyPr wrap="none" lIns="92075" tIns="46038" rIns="92075" bIns="46038" anchor="ctr"/>
          <a:lstStyle/>
          <a:p>
            <a:endParaRPr lang="en-US"/>
          </a:p>
        </p:txBody>
      </p:sp>
      <p:sp>
        <p:nvSpPr>
          <p:cNvPr id="28734" name="Text Box 66"/>
          <p:cNvSpPr txBox="1">
            <a:spLocks noChangeArrowheads="1"/>
          </p:cNvSpPr>
          <p:nvPr/>
        </p:nvSpPr>
        <p:spPr bwMode="auto">
          <a:xfrm>
            <a:off x="7391400" y="1371600"/>
            <a:ext cx="1277938" cy="374650"/>
          </a:xfrm>
          <a:prstGeom prst="rect">
            <a:avLst/>
          </a:prstGeom>
          <a:noFill/>
          <a:ln w="15875">
            <a:noFill/>
            <a:miter lim="800000"/>
            <a:headEnd/>
            <a:tailEnd/>
          </a:ln>
        </p:spPr>
        <p:txBody>
          <a:bodyPr lIns="92075" tIns="46038" rIns="92075" bIns="46038">
            <a:spAutoFit/>
          </a:bodyPr>
          <a:lstStyle/>
          <a:p>
            <a:pPr>
              <a:spcBef>
                <a:spcPct val="50000"/>
              </a:spcBef>
            </a:pPr>
            <a:r>
              <a:rPr lang="en-US" sz="1600">
                <a:solidFill>
                  <a:schemeClr val="accent1"/>
                </a:solidFill>
              </a:rPr>
              <a:t>delmin</a:t>
            </a:r>
          </a:p>
        </p:txBody>
      </p:sp>
      <p:sp>
        <p:nvSpPr>
          <p:cNvPr id="28735" name="Text Box 72"/>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8736" name="Text Box 73"/>
          <p:cNvSpPr txBox="1">
            <a:spLocks noChangeArrowheads="1"/>
          </p:cNvSpPr>
          <p:nvPr/>
        </p:nvSpPr>
        <p:spPr bwMode="auto">
          <a:xfrm>
            <a:off x="8012113" y="2428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8737" name="Text Box 74"/>
          <p:cNvSpPr txBox="1">
            <a:spLocks noChangeArrowheads="1"/>
          </p:cNvSpPr>
          <p:nvPr/>
        </p:nvSpPr>
        <p:spPr bwMode="auto">
          <a:xfrm>
            <a:off x="8108950" y="23860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33</a:t>
            </a:r>
            <a:endParaRPr lang="en-US" sz="1600">
              <a:solidFill>
                <a:srgbClr val="006600"/>
              </a:solidFill>
            </a:endParaRPr>
          </a:p>
        </p:txBody>
      </p:sp>
      <p:sp>
        <p:nvSpPr>
          <p:cNvPr id="28738" name="Text Box 75"/>
          <p:cNvSpPr txBox="1">
            <a:spLocks noChangeArrowheads="1"/>
          </p:cNvSpPr>
          <p:nvPr/>
        </p:nvSpPr>
        <p:spPr bwMode="auto">
          <a:xfrm>
            <a:off x="8382000" y="24384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8739" name="Text Box 76"/>
          <p:cNvSpPr txBox="1">
            <a:spLocks noChangeArrowheads="1"/>
          </p:cNvSpPr>
          <p:nvPr/>
        </p:nvSpPr>
        <p:spPr bwMode="auto">
          <a:xfrm>
            <a:off x="8001000" y="205740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32</a:t>
            </a:r>
            <a:endParaRPr lang="en-US" sz="1600">
              <a:solidFill>
                <a:srgbClr val="006600"/>
              </a:solidFill>
            </a:endParaRPr>
          </a:p>
        </p:txBody>
      </p:sp>
      <p:sp>
        <p:nvSpPr>
          <p:cNvPr id="28740"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2, 6, 7 }</a:t>
            </a:r>
          </a:p>
          <a:p>
            <a:pPr>
              <a:spcBef>
                <a:spcPct val="20000"/>
              </a:spcBef>
              <a:buClr>
                <a:srgbClr val="003399"/>
              </a:buClr>
              <a:buSzPct val="50000"/>
              <a:buFont typeface="Monotype Sorts" charset="2"/>
              <a:buNone/>
            </a:pPr>
            <a:r>
              <a:rPr lang="en-US"/>
              <a:t>PQ = { 3, 4, 5, t }</a:t>
            </a:r>
          </a:p>
        </p:txBody>
      </p:sp>
      <p:sp>
        <p:nvSpPr>
          <p:cNvPr id="28741" name="Freeform 64"/>
          <p:cNvSpPr>
            <a:spLocks/>
          </p:cNvSpPr>
          <p:nvPr/>
        </p:nvSpPr>
        <p:spPr bwMode="auto">
          <a:xfrm>
            <a:off x="190500" y="2298700"/>
            <a:ext cx="3632200" cy="4454525"/>
          </a:xfrm>
          <a:custGeom>
            <a:avLst/>
            <a:gdLst>
              <a:gd name="T0" fmla="*/ 0 w 2288"/>
              <a:gd name="T1" fmla="*/ 736 h 2806"/>
              <a:gd name="T2" fmla="*/ 32 w 2288"/>
              <a:gd name="T3" fmla="*/ 640 h 2806"/>
              <a:gd name="T4" fmla="*/ 248 w 2288"/>
              <a:gd name="T5" fmla="*/ 376 h 2806"/>
              <a:gd name="T6" fmla="*/ 304 w 2288"/>
              <a:gd name="T7" fmla="*/ 344 h 2806"/>
              <a:gd name="T8" fmla="*/ 336 w 2288"/>
              <a:gd name="T9" fmla="*/ 320 h 2806"/>
              <a:gd name="T10" fmla="*/ 544 w 2288"/>
              <a:gd name="T11" fmla="*/ 240 h 2806"/>
              <a:gd name="T12" fmla="*/ 728 w 2288"/>
              <a:gd name="T13" fmla="*/ 152 h 2806"/>
              <a:gd name="T14" fmla="*/ 880 w 2288"/>
              <a:gd name="T15" fmla="*/ 80 h 2806"/>
              <a:gd name="T16" fmla="*/ 1160 w 2288"/>
              <a:gd name="T17" fmla="*/ 0 h 2806"/>
              <a:gd name="T18" fmla="*/ 1608 w 2288"/>
              <a:gd name="T19" fmla="*/ 24 h 2806"/>
              <a:gd name="T20" fmla="*/ 1768 w 2288"/>
              <a:gd name="T21" fmla="*/ 88 h 2806"/>
              <a:gd name="T22" fmla="*/ 1872 w 2288"/>
              <a:gd name="T23" fmla="*/ 136 h 2806"/>
              <a:gd name="T24" fmla="*/ 1952 w 2288"/>
              <a:gd name="T25" fmla="*/ 208 h 2806"/>
              <a:gd name="T26" fmla="*/ 2016 w 2288"/>
              <a:gd name="T27" fmla="*/ 256 h 2806"/>
              <a:gd name="T28" fmla="*/ 2072 w 2288"/>
              <a:gd name="T29" fmla="*/ 328 h 2806"/>
              <a:gd name="T30" fmla="*/ 2152 w 2288"/>
              <a:gd name="T31" fmla="*/ 360 h 2806"/>
              <a:gd name="T32" fmla="*/ 2208 w 2288"/>
              <a:gd name="T33" fmla="*/ 464 h 2806"/>
              <a:gd name="T34" fmla="*/ 2232 w 2288"/>
              <a:gd name="T35" fmla="*/ 648 h 2806"/>
              <a:gd name="T36" fmla="*/ 2264 w 2288"/>
              <a:gd name="T37" fmla="*/ 728 h 2806"/>
              <a:gd name="T38" fmla="*/ 2288 w 2288"/>
              <a:gd name="T39" fmla="*/ 872 h 2806"/>
              <a:gd name="T40" fmla="*/ 2280 w 2288"/>
              <a:gd name="T41" fmla="*/ 984 h 2806"/>
              <a:gd name="T42" fmla="*/ 2232 w 2288"/>
              <a:gd name="T43" fmla="*/ 1064 h 2806"/>
              <a:gd name="T44" fmla="*/ 2168 w 2288"/>
              <a:gd name="T45" fmla="*/ 1184 h 2806"/>
              <a:gd name="T46" fmla="*/ 2152 w 2288"/>
              <a:gd name="T47" fmla="*/ 1304 h 2806"/>
              <a:gd name="T48" fmla="*/ 2112 w 2288"/>
              <a:gd name="T49" fmla="*/ 1336 h 2806"/>
              <a:gd name="T50" fmla="*/ 2016 w 2288"/>
              <a:gd name="T51" fmla="*/ 1392 h 2806"/>
              <a:gd name="T52" fmla="*/ 1976 w 2288"/>
              <a:gd name="T53" fmla="*/ 1432 h 2806"/>
              <a:gd name="T54" fmla="*/ 1928 w 2288"/>
              <a:gd name="T55" fmla="*/ 1480 h 2806"/>
              <a:gd name="T56" fmla="*/ 1864 w 2288"/>
              <a:gd name="T57" fmla="*/ 1520 h 2806"/>
              <a:gd name="T58" fmla="*/ 1808 w 2288"/>
              <a:gd name="T59" fmla="*/ 1592 h 2806"/>
              <a:gd name="T60" fmla="*/ 1704 w 2288"/>
              <a:gd name="T61" fmla="*/ 1936 h 2806"/>
              <a:gd name="T62" fmla="*/ 1696 w 2288"/>
              <a:gd name="T63" fmla="*/ 2576 h 2806"/>
              <a:gd name="T64" fmla="*/ 1624 w 2288"/>
              <a:gd name="T65" fmla="*/ 2752 h 2806"/>
              <a:gd name="T66" fmla="*/ 1552 w 2288"/>
              <a:gd name="T67" fmla="*/ 2792 h 2806"/>
              <a:gd name="T68" fmla="*/ 1528 w 2288"/>
              <a:gd name="T69" fmla="*/ 2800 h 2806"/>
              <a:gd name="T70" fmla="*/ 1208 w 2288"/>
              <a:gd name="T71" fmla="*/ 2760 h 2806"/>
              <a:gd name="T72" fmla="*/ 1056 w 2288"/>
              <a:gd name="T73" fmla="*/ 2672 h 2806"/>
              <a:gd name="T74" fmla="*/ 1000 w 2288"/>
              <a:gd name="T75" fmla="*/ 2560 h 2806"/>
              <a:gd name="T76" fmla="*/ 888 w 2288"/>
              <a:gd name="T77" fmla="*/ 2448 h 2806"/>
              <a:gd name="T78" fmla="*/ 760 w 2288"/>
              <a:gd name="T79" fmla="*/ 2280 h 2806"/>
              <a:gd name="T80" fmla="*/ 696 w 2288"/>
              <a:gd name="T81" fmla="*/ 2112 h 2806"/>
              <a:gd name="T82" fmla="*/ 672 w 2288"/>
              <a:gd name="T83" fmla="*/ 2032 h 2806"/>
              <a:gd name="T84" fmla="*/ 616 w 2288"/>
              <a:gd name="T85" fmla="*/ 1944 h 2806"/>
              <a:gd name="T86" fmla="*/ 592 w 2288"/>
              <a:gd name="T87" fmla="*/ 1832 h 2806"/>
              <a:gd name="T88" fmla="*/ 560 w 2288"/>
              <a:gd name="T89" fmla="*/ 1800 h 2806"/>
              <a:gd name="T90" fmla="*/ 472 w 2288"/>
              <a:gd name="T91" fmla="*/ 1608 h 2806"/>
              <a:gd name="T92" fmla="*/ 432 w 2288"/>
              <a:gd name="T93" fmla="*/ 1520 h 2806"/>
              <a:gd name="T94" fmla="*/ 392 w 2288"/>
              <a:gd name="T95" fmla="*/ 1432 h 2806"/>
              <a:gd name="T96" fmla="*/ 208 w 2288"/>
              <a:gd name="T97" fmla="*/ 1096 h 2806"/>
              <a:gd name="T98" fmla="*/ 152 w 2288"/>
              <a:gd name="T99" fmla="*/ 1000 h 2806"/>
              <a:gd name="T100" fmla="*/ 136 w 2288"/>
              <a:gd name="T101" fmla="*/ 952 h 2806"/>
              <a:gd name="T102" fmla="*/ 120 w 2288"/>
              <a:gd name="T103" fmla="*/ 928 h 2806"/>
              <a:gd name="T104" fmla="*/ 72 w 2288"/>
              <a:gd name="T105" fmla="*/ 896 h 2806"/>
              <a:gd name="T106" fmla="*/ 56 w 2288"/>
              <a:gd name="T107" fmla="*/ 872 h 2806"/>
              <a:gd name="T108" fmla="*/ 48 w 2288"/>
              <a:gd name="T109" fmla="*/ 848 h 2806"/>
              <a:gd name="T110" fmla="*/ 16 w 2288"/>
              <a:gd name="T111" fmla="*/ 800 h 2806"/>
              <a:gd name="T112" fmla="*/ 0 w 2288"/>
              <a:gd name="T113" fmla="*/ 736 h 28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88"/>
              <a:gd name="T172" fmla="*/ 0 h 2806"/>
              <a:gd name="T173" fmla="*/ 2288 w 2288"/>
              <a:gd name="T174" fmla="*/ 2806 h 28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88" h="2806">
                <a:moveTo>
                  <a:pt x="0" y="736"/>
                </a:moveTo>
                <a:cubicBezTo>
                  <a:pt x="7" y="699"/>
                  <a:pt x="11" y="671"/>
                  <a:pt x="32" y="640"/>
                </a:cubicBezTo>
                <a:cubicBezTo>
                  <a:pt x="57" y="542"/>
                  <a:pt x="149" y="409"/>
                  <a:pt x="248" y="376"/>
                </a:cubicBezTo>
                <a:cubicBezTo>
                  <a:pt x="302" y="322"/>
                  <a:pt x="240" y="376"/>
                  <a:pt x="304" y="344"/>
                </a:cubicBezTo>
                <a:cubicBezTo>
                  <a:pt x="316" y="338"/>
                  <a:pt x="324" y="327"/>
                  <a:pt x="336" y="320"/>
                </a:cubicBezTo>
                <a:cubicBezTo>
                  <a:pt x="400" y="283"/>
                  <a:pt x="471" y="255"/>
                  <a:pt x="544" y="240"/>
                </a:cubicBezTo>
                <a:cubicBezTo>
                  <a:pt x="602" y="211"/>
                  <a:pt x="667" y="172"/>
                  <a:pt x="728" y="152"/>
                </a:cubicBezTo>
                <a:cubicBezTo>
                  <a:pt x="762" y="118"/>
                  <a:pt x="833" y="89"/>
                  <a:pt x="880" y="80"/>
                </a:cubicBezTo>
                <a:cubicBezTo>
                  <a:pt x="972" y="34"/>
                  <a:pt x="1058" y="15"/>
                  <a:pt x="1160" y="0"/>
                </a:cubicBezTo>
                <a:cubicBezTo>
                  <a:pt x="1309" y="4"/>
                  <a:pt x="1460" y="3"/>
                  <a:pt x="1608" y="24"/>
                </a:cubicBezTo>
                <a:cubicBezTo>
                  <a:pt x="1662" y="42"/>
                  <a:pt x="1715" y="65"/>
                  <a:pt x="1768" y="88"/>
                </a:cubicBezTo>
                <a:cubicBezTo>
                  <a:pt x="1801" y="102"/>
                  <a:pt x="1844" y="111"/>
                  <a:pt x="1872" y="136"/>
                </a:cubicBezTo>
                <a:cubicBezTo>
                  <a:pt x="1926" y="184"/>
                  <a:pt x="1904" y="176"/>
                  <a:pt x="1952" y="208"/>
                </a:cubicBezTo>
                <a:cubicBezTo>
                  <a:pt x="1985" y="230"/>
                  <a:pt x="1993" y="227"/>
                  <a:pt x="2016" y="256"/>
                </a:cubicBezTo>
                <a:cubicBezTo>
                  <a:pt x="2027" y="270"/>
                  <a:pt x="2051" y="316"/>
                  <a:pt x="2072" y="328"/>
                </a:cubicBezTo>
                <a:cubicBezTo>
                  <a:pt x="2097" y="342"/>
                  <a:pt x="2126" y="347"/>
                  <a:pt x="2152" y="360"/>
                </a:cubicBezTo>
                <a:cubicBezTo>
                  <a:pt x="2175" y="391"/>
                  <a:pt x="2196" y="427"/>
                  <a:pt x="2208" y="464"/>
                </a:cubicBezTo>
                <a:cubicBezTo>
                  <a:pt x="2214" y="520"/>
                  <a:pt x="2215" y="593"/>
                  <a:pt x="2232" y="648"/>
                </a:cubicBezTo>
                <a:cubicBezTo>
                  <a:pt x="2240" y="675"/>
                  <a:pt x="2257" y="698"/>
                  <a:pt x="2264" y="728"/>
                </a:cubicBezTo>
                <a:cubicBezTo>
                  <a:pt x="2269" y="779"/>
                  <a:pt x="2272" y="824"/>
                  <a:pt x="2288" y="872"/>
                </a:cubicBezTo>
                <a:cubicBezTo>
                  <a:pt x="2285" y="909"/>
                  <a:pt x="2286" y="947"/>
                  <a:pt x="2280" y="984"/>
                </a:cubicBezTo>
                <a:cubicBezTo>
                  <a:pt x="2277" y="1000"/>
                  <a:pt x="2235" y="1059"/>
                  <a:pt x="2232" y="1064"/>
                </a:cubicBezTo>
                <a:cubicBezTo>
                  <a:pt x="2206" y="1103"/>
                  <a:pt x="2194" y="1145"/>
                  <a:pt x="2168" y="1184"/>
                </a:cubicBezTo>
                <a:cubicBezTo>
                  <a:pt x="2161" y="1224"/>
                  <a:pt x="2162" y="1265"/>
                  <a:pt x="2152" y="1304"/>
                </a:cubicBezTo>
                <a:cubicBezTo>
                  <a:pt x="2144" y="1336"/>
                  <a:pt x="2134" y="1324"/>
                  <a:pt x="2112" y="1336"/>
                </a:cubicBezTo>
                <a:cubicBezTo>
                  <a:pt x="2076" y="1356"/>
                  <a:pt x="2054" y="1379"/>
                  <a:pt x="2016" y="1392"/>
                </a:cubicBezTo>
                <a:cubicBezTo>
                  <a:pt x="2000" y="1439"/>
                  <a:pt x="2021" y="1396"/>
                  <a:pt x="1976" y="1432"/>
                </a:cubicBezTo>
                <a:cubicBezTo>
                  <a:pt x="1958" y="1446"/>
                  <a:pt x="1948" y="1470"/>
                  <a:pt x="1928" y="1480"/>
                </a:cubicBezTo>
                <a:cubicBezTo>
                  <a:pt x="1906" y="1491"/>
                  <a:pt x="1881" y="1501"/>
                  <a:pt x="1864" y="1520"/>
                </a:cubicBezTo>
                <a:cubicBezTo>
                  <a:pt x="1844" y="1543"/>
                  <a:pt x="1827" y="1569"/>
                  <a:pt x="1808" y="1592"/>
                </a:cubicBezTo>
                <a:cubicBezTo>
                  <a:pt x="1740" y="1674"/>
                  <a:pt x="1737" y="1836"/>
                  <a:pt x="1704" y="1936"/>
                </a:cubicBezTo>
                <a:cubicBezTo>
                  <a:pt x="1701" y="2149"/>
                  <a:pt x="1701" y="2363"/>
                  <a:pt x="1696" y="2576"/>
                </a:cubicBezTo>
                <a:cubicBezTo>
                  <a:pt x="1695" y="2616"/>
                  <a:pt x="1649" y="2722"/>
                  <a:pt x="1624" y="2752"/>
                </a:cubicBezTo>
                <a:cubicBezTo>
                  <a:pt x="1596" y="2785"/>
                  <a:pt x="1598" y="2777"/>
                  <a:pt x="1552" y="2792"/>
                </a:cubicBezTo>
                <a:cubicBezTo>
                  <a:pt x="1544" y="2795"/>
                  <a:pt x="1528" y="2800"/>
                  <a:pt x="1528" y="2800"/>
                </a:cubicBezTo>
                <a:cubicBezTo>
                  <a:pt x="1292" y="2792"/>
                  <a:pt x="1345" y="2806"/>
                  <a:pt x="1208" y="2760"/>
                </a:cubicBezTo>
                <a:cubicBezTo>
                  <a:pt x="1174" y="2709"/>
                  <a:pt x="1111" y="2694"/>
                  <a:pt x="1056" y="2672"/>
                </a:cubicBezTo>
                <a:cubicBezTo>
                  <a:pt x="1022" y="2638"/>
                  <a:pt x="1022" y="2600"/>
                  <a:pt x="1000" y="2560"/>
                </a:cubicBezTo>
                <a:cubicBezTo>
                  <a:pt x="973" y="2511"/>
                  <a:pt x="932" y="2481"/>
                  <a:pt x="888" y="2448"/>
                </a:cubicBezTo>
                <a:cubicBezTo>
                  <a:pt x="859" y="2360"/>
                  <a:pt x="834" y="2336"/>
                  <a:pt x="760" y="2280"/>
                </a:cubicBezTo>
                <a:cubicBezTo>
                  <a:pt x="745" y="2221"/>
                  <a:pt x="718" y="2168"/>
                  <a:pt x="696" y="2112"/>
                </a:cubicBezTo>
                <a:cubicBezTo>
                  <a:pt x="686" y="2086"/>
                  <a:pt x="683" y="2058"/>
                  <a:pt x="672" y="2032"/>
                </a:cubicBezTo>
                <a:cubicBezTo>
                  <a:pt x="659" y="2001"/>
                  <a:pt x="631" y="1975"/>
                  <a:pt x="616" y="1944"/>
                </a:cubicBezTo>
                <a:cubicBezTo>
                  <a:pt x="611" y="1918"/>
                  <a:pt x="603" y="1854"/>
                  <a:pt x="592" y="1832"/>
                </a:cubicBezTo>
                <a:cubicBezTo>
                  <a:pt x="585" y="1819"/>
                  <a:pt x="571" y="1811"/>
                  <a:pt x="560" y="1800"/>
                </a:cubicBezTo>
                <a:cubicBezTo>
                  <a:pt x="538" y="1735"/>
                  <a:pt x="503" y="1670"/>
                  <a:pt x="472" y="1608"/>
                </a:cubicBezTo>
                <a:cubicBezTo>
                  <a:pt x="454" y="1572"/>
                  <a:pt x="458" y="1555"/>
                  <a:pt x="432" y="1520"/>
                </a:cubicBezTo>
                <a:cubicBezTo>
                  <a:pt x="424" y="1486"/>
                  <a:pt x="411" y="1461"/>
                  <a:pt x="392" y="1432"/>
                </a:cubicBezTo>
                <a:cubicBezTo>
                  <a:pt x="361" y="1310"/>
                  <a:pt x="283" y="1196"/>
                  <a:pt x="208" y="1096"/>
                </a:cubicBezTo>
                <a:cubicBezTo>
                  <a:pt x="196" y="1060"/>
                  <a:pt x="173" y="1031"/>
                  <a:pt x="152" y="1000"/>
                </a:cubicBezTo>
                <a:cubicBezTo>
                  <a:pt x="143" y="986"/>
                  <a:pt x="145" y="966"/>
                  <a:pt x="136" y="952"/>
                </a:cubicBezTo>
                <a:cubicBezTo>
                  <a:pt x="131" y="944"/>
                  <a:pt x="127" y="934"/>
                  <a:pt x="120" y="928"/>
                </a:cubicBezTo>
                <a:cubicBezTo>
                  <a:pt x="106" y="915"/>
                  <a:pt x="72" y="896"/>
                  <a:pt x="72" y="896"/>
                </a:cubicBezTo>
                <a:cubicBezTo>
                  <a:pt x="67" y="888"/>
                  <a:pt x="60" y="881"/>
                  <a:pt x="56" y="872"/>
                </a:cubicBezTo>
                <a:cubicBezTo>
                  <a:pt x="52" y="864"/>
                  <a:pt x="52" y="855"/>
                  <a:pt x="48" y="848"/>
                </a:cubicBezTo>
                <a:cubicBezTo>
                  <a:pt x="39" y="831"/>
                  <a:pt x="16" y="800"/>
                  <a:pt x="16" y="800"/>
                </a:cubicBezTo>
                <a:cubicBezTo>
                  <a:pt x="8" y="724"/>
                  <a:pt x="25" y="711"/>
                  <a:pt x="0" y="736"/>
                </a:cubicBezTo>
                <a:close/>
              </a:path>
            </a:pathLst>
          </a:custGeom>
          <a:solidFill>
            <a:srgbClr val="003399">
              <a:alpha val="50195"/>
            </a:srgbClr>
          </a:solidFill>
          <a:ln w="15875">
            <a:noFill/>
            <a:round/>
            <a:headEnd/>
            <a:tailEnd/>
          </a:ln>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1"/>
          </p:nvPr>
        </p:nvSpPr>
        <p:spPr>
          <a:xfrm>
            <a:off x="457200" y="6397625"/>
            <a:ext cx="2133600" cy="323850"/>
          </a:xfrm>
          <a:noFill/>
        </p:spPr>
        <p:txBody>
          <a:bodyPr/>
          <a:lstStyle/>
          <a:p>
            <a:pPr algn="l"/>
            <a:fld id="{D3C31FB6-FCD9-4582-93DB-60C9641AD404}" type="slidenum">
              <a:rPr lang="en-US" smtClean="0"/>
              <a:pPr algn="l"/>
              <a:t>26</a:t>
            </a:fld>
            <a:endParaRPr lang="en-US" smtClean="0"/>
          </a:p>
        </p:txBody>
      </p:sp>
      <p:sp>
        <p:nvSpPr>
          <p:cNvPr id="29699" name="Rectangle 2"/>
          <p:cNvSpPr>
            <a:spLocks noGrp="1" noChangeArrowheads="1"/>
          </p:cNvSpPr>
          <p:nvPr>
            <p:ph type="title"/>
          </p:nvPr>
        </p:nvSpPr>
        <p:spPr/>
        <p:txBody>
          <a:bodyPr/>
          <a:lstStyle/>
          <a:p>
            <a:r>
              <a:rPr lang="en-US" smtClean="0"/>
              <a:t>Dijkstra's Shortest Path Algorithm</a:t>
            </a:r>
          </a:p>
        </p:txBody>
      </p:sp>
      <p:sp>
        <p:nvSpPr>
          <p:cNvPr id="29700"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29701"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29702" name="Oval 5"/>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29703"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29704"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29705"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29706"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29707"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29708" name="AutoShape 11"/>
          <p:cNvCxnSpPr>
            <a:cxnSpLocks noChangeShapeType="1"/>
            <a:stCxn id="29700" idx="7"/>
            <a:endCxn id="29703"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p:spPr>
      </p:cxnSp>
      <p:cxnSp>
        <p:nvCxnSpPr>
          <p:cNvPr id="29709" name="AutoShape 12"/>
          <p:cNvCxnSpPr>
            <a:cxnSpLocks noChangeShapeType="1"/>
            <a:stCxn id="29700" idx="6"/>
            <a:endCxn id="29704" idx="1"/>
          </p:cNvCxnSpPr>
          <p:nvPr/>
        </p:nvCxnSpPr>
        <p:spPr bwMode="auto">
          <a:xfrm>
            <a:off x="609600" y="3551238"/>
            <a:ext cx="2317750" cy="561975"/>
          </a:xfrm>
          <a:prstGeom prst="straightConnector1">
            <a:avLst/>
          </a:prstGeom>
          <a:noFill/>
          <a:ln w="50800">
            <a:solidFill>
              <a:srgbClr val="003399"/>
            </a:solidFill>
            <a:round/>
            <a:headEnd/>
            <a:tailEnd type="triangle" w="med" len="med"/>
          </a:ln>
        </p:spPr>
      </p:cxnSp>
      <p:cxnSp>
        <p:nvCxnSpPr>
          <p:cNvPr id="29710" name="AutoShape 13"/>
          <p:cNvCxnSpPr>
            <a:cxnSpLocks noChangeShapeType="1"/>
            <a:stCxn id="29700" idx="5"/>
            <a:endCxn id="29705" idx="0"/>
          </p:cNvCxnSpPr>
          <p:nvPr/>
        </p:nvCxnSpPr>
        <p:spPr bwMode="auto">
          <a:xfrm>
            <a:off x="557213" y="3665538"/>
            <a:ext cx="1731962" cy="2346325"/>
          </a:xfrm>
          <a:prstGeom prst="straightConnector1">
            <a:avLst/>
          </a:prstGeom>
          <a:noFill/>
          <a:ln w="50800">
            <a:solidFill>
              <a:srgbClr val="003399"/>
            </a:solidFill>
            <a:round/>
            <a:headEnd/>
            <a:tailEnd type="triangle" w="med" len="med"/>
          </a:ln>
        </p:spPr>
      </p:cxnSp>
      <p:cxnSp>
        <p:nvCxnSpPr>
          <p:cNvPr id="29711" name="AutoShape 14"/>
          <p:cNvCxnSpPr>
            <a:cxnSpLocks noChangeShapeType="1"/>
            <a:stCxn id="29704" idx="7"/>
            <a:endCxn id="29701" idx="2"/>
          </p:cNvCxnSpPr>
          <p:nvPr/>
        </p:nvCxnSpPr>
        <p:spPr bwMode="auto">
          <a:xfrm flipV="1">
            <a:off x="3140075" y="3057525"/>
            <a:ext cx="4819650" cy="1055688"/>
          </a:xfrm>
          <a:prstGeom prst="straightConnector1">
            <a:avLst/>
          </a:prstGeom>
          <a:noFill/>
          <a:ln w="50800">
            <a:solidFill>
              <a:srgbClr val="003399"/>
            </a:solidFill>
            <a:round/>
            <a:headEnd/>
            <a:tailEnd type="triangle" w="med" len="med"/>
          </a:ln>
        </p:spPr>
      </p:cxnSp>
      <p:cxnSp>
        <p:nvCxnSpPr>
          <p:cNvPr id="29712" name="AutoShape 15"/>
          <p:cNvCxnSpPr>
            <a:cxnSpLocks noChangeShapeType="1"/>
            <a:stCxn id="29706" idx="7"/>
            <a:endCxn id="29701"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29713" name="AutoShape 16"/>
          <p:cNvCxnSpPr>
            <a:cxnSpLocks noChangeShapeType="1"/>
            <a:stCxn id="29704" idx="5"/>
            <a:endCxn id="29707"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29714" name="AutoShape 17"/>
          <p:cNvCxnSpPr>
            <a:cxnSpLocks noChangeShapeType="1"/>
            <a:stCxn id="29707" idx="5"/>
            <a:endCxn id="29702" idx="2"/>
          </p:cNvCxnSpPr>
          <p:nvPr/>
        </p:nvCxnSpPr>
        <p:spPr bwMode="auto">
          <a:xfrm>
            <a:off x="4546600" y="5033963"/>
            <a:ext cx="3724275" cy="1023937"/>
          </a:xfrm>
          <a:prstGeom prst="straightConnector1">
            <a:avLst/>
          </a:prstGeom>
          <a:noFill/>
          <a:ln w="15875">
            <a:solidFill>
              <a:schemeClr val="tx1"/>
            </a:solidFill>
            <a:round/>
            <a:headEnd/>
            <a:tailEnd type="triangle" w="med" len="med"/>
          </a:ln>
        </p:spPr>
      </p:cxnSp>
      <p:cxnSp>
        <p:nvCxnSpPr>
          <p:cNvPr id="29715" name="AutoShape 18"/>
          <p:cNvCxnSpPr>
            <a:cxnSpLocks noChangeShapeType="1"/>
            <a:stCxn id="29707" idx="6"/>
            <a:endCxn id="29706"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p:spPr>
      </p:cxnSp>
      <p:cxnSp>
        <p:nvCxnSpPr>
          <p:cNvPr id="29716" name="AutoShape 19"/>
          <p:cNvCxnSpPr>
            <a:cxnSpLocks noChangeShapeType="1"/>
            <a:stCxn id="29706" idx="4"/>
            <a:endCxn id="29702"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29717" name="AutoShape 20"/>
          <p:cNvCxnSpPr>
            <a:cxnSpLocks noChangeShapeType="1"/>
            <a:stCxn id="29701" idx="3"/>
            <a:endCxn id="29707" idx="7"/>
          </p:cNvCxnSpPr>
          <p:nvPr/>
        </p:nvCxnSpPr>
        <p:spPr bwMode="auto">
          <a:xfrm flipH="1">
            <a:off x="4546600" y="3171825"/>
            <a:ext cx="3465513" cy="1633538"/>
          </a:xfrm>
          <a:prstGeom prst="straightConnector1">
            <a:avLst/>
          </a:prstGeom>
          <a:noFill/>
          <a:ln w="25400">
            <a:solidFill>
              <a:srgbClr val="006600"/>
            </a:solidFill>
            <a:round/>
            <a:headEnd/>
            <a:tailEnd type="triangle" w="med" len="med"/>
          </a:ln>
        </p:spPr>
      </p:cxnSp>
      <p:cxnSp>
        <p:nvCxnSpPr>
          <p:cNvPr id="29718" name="AutoShape 21"/>
          <p:cNvCxnSpPr>
            <a:cxnSpLocks noChangeShapeType="1"/>
            <a:stCxn id="29704" idx="4"/>
            <a:endCxn id="29705"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29719" name="AutoShape 22"/>
          <p:cNvCxnSpPr>
            <a:cxnSpLocks noChangeShapeType="1"/>
            <a:stCxn id="29705" idx="6"/>
            <a:endCxn id="29707"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29720" name="AutoShape 23"/>
          <p:cNvCxnSpPr>
            <a:cxnSpLocks noChangeShapeType="1"/>
            <a:stCxn id="29703" idx="6"/>
            <a:endCxn id="29701"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p:spPr>
      </p:cxnSp>
      <p:cxnSp>
        <p:nvCxnSpPr>
          <p:cNvPr id="29721" name="AutoShape 24"/>
          <p:cNvCxnSpPr>
            <a:cxnSpLocks noChangeShapeType="1"/>
            <a:stCxn id="29705" idx="6"/>
            <a:endCxn id="29702"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29722" name="AutoShape 25"/>
          <p:cNvCxnSpPr>
            <a:cxnSpLocks noChangeShapeType="1"/>
            <a:stCxn id="29701" idx="5"/>
            <a:endCxn id="29702" idx="0"/>
          </p:cNvCxnSpPr>
          <p:nvPr/>
        </p:nvCxnSpPr>
        <p:spPr bwMode="auto">
          <a:xfrm>
            <a:off x="8224838" y="3171825"/>
            <a:ext cx="204787" cy="2727325"/>
          </a:xfrm>
          <a:prstGeom prst="straightConnector1">
            <a:avLst/>
          </a:prstGeom>
          <a:noFill/>
          <a:ln w="25400">
            <a:solidFill>
              <a:srgbClr val="006600"/>
            </a:solidFill>
            <a:round/>
            <a:headEnd/>
            <a:tailEnd type="triangle" w="med" len="med"/>
          </a:ln>
        </p:spPr>
      </p:cxnSp>
      <p:sp>
        <p:nvSpPr>
          <p:cNvPr id="29723" name="Text Box 26"/>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29724"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29725"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29726"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29727"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29728"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29729"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29730"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29731"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29732"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29733"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29734"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29735"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9736"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29737"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29738" name="Text Box 41"/>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15</a:t>
            </a:r>
            <a:endParaRPr lang="en-US" sz="1600">
              <a:solidFill>
                <a:srgbClr val="006600"/>
              </a:solidFill>
            </a:endParaRPr>
          </a:p>
        </p:txBody>
      </p:sp>
      <p:sp>
        <p:nvSpPr>
          <p:cNvPr id="29739" name="Text Box 42"/>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29740" name="Text Box 44"/>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9741" name="Text Box 45"/>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9742" name="Text Box 46"/>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29743" name="Text Box 47"/>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9744" name="Text Box 48"/>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0</a:t>
            </a:r>
            <a:endParaRPr lang="en-US" sz="1600">
              <a:solidFill>
                <a:srgbClr val="006600"/>
              </a:solidFill>
            </a:endParaRPr>
          </a:p>
        </p:txBody>
      </p:sp>
      <p:sp>
        <p:nvSpPr>
          <p:cNvPr id="29745" name="Text Box 50"/>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9746" name="Text Box 51"/>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9747" name="Text Box 52"/>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9748" name="Text Box 53"/>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9749" name="Text Box 54"/>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9750" name="Text Box 55"/>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9751" name="Text Box 58"/>
          <p:cNvSpPr txBox="1">
            <a:spLocks noChangeArrowheads="1"/>
          </p:cNvSpPr>
          <p:nvPr/>
        </p:nvSpPr>
        <p:spPr bwMode="auto">
          <a:xfrm>
            <a:off x="4121150" y="42021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44</a:t>
            </a:r>
            <a:endParaRPr lang="en-US" sz="1600">
              <a:solidFill>
                <a:srgbClr val="006600"/>
              </a:solidFill>
            </a:endParaRPr>
          </a:p>
        </p:txBody>
      </p:sp>
      <p:sp>
        <p:nvSpPr>
          <p:cNvPr id="29752" name="Text Box 59"/>
          <p:cNvSpPr txBox="1">
            <a:spLocks noChangeArrowheads="1"/>
          </p:cNvSpPr>
          <p:nvPr/>
        </p:nvSpPr>
        <p:spPr bwMode="auto">
          <a:xfrm>
            <a:off x="4346575" y="44751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9753" name="Text Box 60"/>
          <p:cNvSpPr txBox="1">
            <a:spLocks noChangeArrowheads="1"/>
          </p:cNvSpPr>
          <p:nvPr/>
        </p:nvSpPr>
        <p:spPr bwMode="auto">
          <a:xfrm>
            <a:off x="44386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35</a:t>
            </a:r>
            <a:endParaRPr lang="en-US" sz="1600">
              <a:solidFill>
                <a:srgbClr val="006600"/>
              </a:solidFill>
            </a:endParaRPr>
          </a:p>
        </p:txBody>
      </p:sp>
      <p:sp>
        <p:nvSpPr>
          <p:cNvPr id="29754" name="Text Box 61"/>
          <p:cNvSpPr txBox="1">
            <a:spLocks noChangeArrowheads="1"/>
          </p:cNvSpPr>
          <p:nvPr/>
        </p:nvSpPr>
        <p:spPr bwMode="auto">
          <a:xfrm>
            <a:off x="4359275" y="42465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29755" name="Text Box 62"/>
          <p:cNvSpPr txBox="1">
            <a:spLocks noChangeArrowheads="1"/>
          </p:cNvSpPr>
          <p:nvPr/>
        </p:nvSpPr>
        <p:spPr bwMode="auto">
          <a:xfrm>
            <a:off x="7829550" y="628015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59</a:t>
            </a:r>
            <a:endParaRPr lang="en-US" sz="1600">
              <a:solidFill>
                <a:srgbClr val="006600"/>
              </a:solidFill>
            </a:endParaRPr>
          </a:p>
        </p:txBody>
      </p:sp>
      <p:sp>
        <p:nvSpPr>
          <p:cNvPr id="29756" name="Text Box 63"/>
          <p:cNvSpPr txBox="1">
            <a:spLocks noChangeArrowheads="1"/>
          </p:cNvSpPr>
          <p:nvPr/>
        </p:nvSpPr>
        <p:spPr bwMode="auto">
          <a:xfrm>
            <a:off x="83470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9757" name="Text Box 68"/>
          <p:cNvSpPr txBox="1">
            <a:spLocks noChangeArrowheads="1"/>
          </p:cNvSpPr>
          <p:nvPr/>
        </p:nvSpPr>
        <p:spPr bwMode="auto">
          <a:xfrm>
            <a:off x="80676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9758" name="Text Box 69"/>
          <p:cNvSpPr txBox="1">
            <a:spLocks noChangeArrowheads="1"/>
          </p:cNvSpPr>
          <p:nvPr/>
        </p:nvSpPr>
        <p:spPr bwMode="auto">
          <a:xfrm>
            <a:off x="7486650" y="62722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51</a:t>
            </a:r>
            <a:endParaRPr lang="en-US" sz="1600">
              <a:solidFill>
                <a:srgbClr val="006600"/>
              </a:solidFill>
            </a:endParaRPr>
          </a:p>
        </p:txBody>
      </p:sp>
      <p:sp>
        <p:nvSpPr>
          <p:cNvPr id="29759" name="Text Box 70"/>
          <p:cNvSpPr txBox="1">
            <a:spLocks noChangeArrowheads="1"/>
          </p:cNvSpPr>
          <p:nvPr/>
        </p:nvSpPr>
        <p:spPr bwMode="auto">
          <a:xfrm>
            <a:off x="4651375" y="42338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29760" name="Text Box 71"/>
          <p:cNvSpPr txBox="1">
            <a:spLocks noChangeArrowheads="1"/>
          </p:cNvSpPr>
          <p:nvPr/>
        </p:nvSpPr>
        <p:spPr bwMode="auto">
          <a:xfrm>
            <a:off x="47561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34</a:t>
            </a:r>
            <a:endParaRPr lang="en-US" sz="1600">
              <a:solidFill>
                <a:srgbClr val="006600"/>
              </a:solidFill>
            </a:endParaRPr>
          </a:p>
        </p:txBody>
      </p:sp>
      <p:sp>
        <p:nvSpPr>
          <p:cNvPr id="29761" name="Text Box 72"/>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29762" name="Text Box 73"/>
          <p:cNvSpPr txBox="1">
            <a:spLocks noChangeArrowheads="1"/>
          </p:cNvSpPr>
          <p:nvPr/>
        </p:nvSpPr>
        <p:spPr bwMode="auto">
          <a:xfrm>
            <a:off x="8012113" y="2428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9763" name="Text Box 74"/>
          <p:cNvSpPr txBox="1">
            <a:spLocks noChangeArrowheads="1"/>
          </p:cNvSpPr>
          <p:nvPr/>
        </p:nvSpPr>
        <p:spPr bwMode="auto">
          <a:xfrm>
            <a:off x="8108950" y="23860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33</a:t>
            </a:r>
            <a:endParaRPr lang="en-US" sz="1600">
              <a:solidFill>
                <a:srgbClr val="006600"/>
              </a:solidFill>
            </a:endParaRPr>
          </a:p>
        </p:txBody>
      </p:sp>
      <p:sp>
        <p:nvSpPr>
          <p:cNvPr id="29764" name="Text Box 75"/>
          <p:cNvSpPr txBox="1">
            <a:spLocks noChangeArrowheads="1"/>
          </p:cNvSpPr>
          <p:nvPr/>
        </p:nvSpPr>
        <p:spPr bwMode="auto">
          <a:xfrm>
            <a:off x="8382000" y="24384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29765" name="Text Box 76"/>
          <p:cNvSpPr txBox="1">
            <a:spLocks noChangeArrowheads="1"/>
          </p:cNvSpPr>
          <p:nvPr/>
        </p:nvSpPr>
        <p:spPr bwMode="auto">
          <a:xfrm>
            <a:off x="8001000" y="205740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32</a:t>
            </a:r>
            <a:endParaRPr lang="en-US" sz="1600">
              <a:solidFill>
                <a:srgbClr val="006600"/>
              </a:solidFill>
            </a:endParaRPr>
          </a:p>
        </p:txBody>
      </p:sp>
      <p:sp>
        <p:nvSpPr>
          <p:cNvPr id="29766"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2, 3, 6, 7 }</a:t>
            </a:r>
          </a:p>
          <a:p>
            <a:pPr>
              <a:spcBef>
                <a:spcPct val="20000"/>
              </a:spcBef>
              <a:buClr>
                <a:srgbClr val="003399"/>
              </a:buClr>
              <a:buSzPct val="50000"/>
              <a:buFont typeface="Monotype Sorts" charset="2"/>
              <a:buNone/>
            </a:pPr>
            <a:r>
              <a:rPr lang="en-US"/>
              <a:t>PQ = { 4, 5, t }</a:t>
            </a:r>
          </a:p>
        </p:txBody>
      </p:sp>
      <p:sp>
        <p:nvSpPr>
          <p:cNvPr id="29767" name="Freeform 77"/>
          <p:cNvSpPr>
            <a:spLocks/>
          </p:cNvSpPr>
          <p:nvPr/>
        </p:nvSpPr>
        <p:spPr bwMode="auto">
          <a:xfrm>
            <a:off x="139700" y="1981200"/>
            <a:ext cx="8547100" cy="4737100"/>
          </a:xfrm>
          <a:custGeom>
            <a:avLst/>
            <a:gdLst>
              <a:gd name="T0" fmla="*/ 40 w 5384"/>
              <a:gd name="T1" fmla="*/ 776 h 2984"/>
              <a:gd name="T2" fmla="*/ 376 w 5384"/>
              <a:gd name="T3" fmla="*/ 544 h 2984"/>
              <a:gd name="T4" fmla="*/ 584 w 5384"/>
              <a:gd name="T5" fmla="*/ 464 h 2984"/>
              <a:gd name="T6" fmla="*/ 1440 w 5384"/>
              <a:gd name="T7" fmla="*/ 280 h 2984"/>
              <a:gd name="T8" fmla="*/ 2408 w 5384"/>
              <a:gd name="T9" fmla="*/ 264 h 2984"/>
              <a:gd name="T10" fmla="*/ 2664 w 5384"/>
              <a:gd name="T11" fmla="*/ 312 h 2984"/>
              <a:gd name="T12" fmla="*/ 3928 w 5384"/>
              <a:gd name="T13" fmla="*/ 336 h 2984"/>
              <a:gd name="T14" fmla="*/ 4632 w 5384"/>
              <a:gd name="T15" fmla="*/ 312 h 2984"/>
              <a:gd name="T16" fmla="*/ 4840 w 5384"/>
              <a:gd name="T17" fmla="*/ 243 h 2984"/>
              <a:gd name="T18" fmla="*/ 5128 w 5384"/>
              <a:gd name="T19" fmla="*/ 8 h 2984"/>
              <a:gd name="T20" fmla="*/ 5331 w 5384"/>
              <a:gd name="T21" fmla="*/ 181 h 2984"/>
              <a:gd name="T22" fmla="*/ 5384 w 5384"/>
              <a:gd name="T23" fmla="*/ 384 h 2984"/>
              <a:gd name="T24" fmla="*/ 5304 w 5384"/>
              <a:gd name="T25" fmla="*/ 824 h 2984"/>
              <a:gd name="T26" fmla="*/ 5032 w 5384"/>
              <a:gd name="T27" fmla="*/ 1024 h 2984"/>
              <a:gd name="T28" fmla="*/ 4528 w 5384"/>
              <a:gd name="T29" fmla="*/ 992 h 2984"/>
              <a:gd name="T30" fmla="*/ 4072 w 5384"/>
              <a:gd name="T31" fmla="*/ 1003 h 2984"/>
              <a:gd name="T32" fmla="*/ 3763 w 5384"/>
              <a:gd name="T33" fmla="*/ 1077 h 2984"/>
              <a:gd name="T34" fmla="*/ 3357 w 5384"/>
              <a:gd name="T35" fmla="*/ 1173 h 2984"/>
              <a:gd name="T36" fmla="*/ 3187 w 5384"/>
              <a:gd name="T37" fmla="*/ 1184 h 2984"/>
              <a:gd name="T38" fmla="*/ 2792 w 5384"/>
              <a:gd name="T39" fmla="*/ 1248 h 2984"/>
              <a:gd name="T40" fmla="*/ 2304 w 5384"/>
              <a:gd name="T41" fmla="*/ 1360 h 2984"/>
              <a:gd name="T42" fmla="*/ 1976 w 5384"/>
              <a:gd name="T43" fmla="*/ 1480 h 2984"/>
              <a:gd name="T44" fmla="*/ 1936 w 5384"/>
              <a:gd name="T45" fmla="*/ 1520 h 2984"/>
              <a:gd name="T46" fmla="*/ 1848 w 5384"/>
              <a:gd name="T47" fmla="*/ 1712 h 2984"/>
              <a:gd name="T48" fmla="*/ 1720 w 5384"/>
              <a:gd name="T49" fmla="*/ 2080 h 2984"/>
              <a:gd name="T50" fmla="*/ 1800 w 5384"/>
              <a:gd name="T51" fmla="*/ 2808 h 2984"/>
              <a:gd name="T52" fmla="*/ 1680 w 5384"/>
              <a:gd name="T53" fmla="*/ 2880 h 2984"/>
              <a:gd name="T54" fmla="*/ 1088 w 5384"/>
              <a:gd name="T55" fmla="*/ 2960 h 2984"/>
              <a:gd name="T56" fmla="*/ 960 w 5384"/>
              <a:gd name="T57" fmla="*/ 2912 h 2984"/>
              <a:gd name="T58" fmla="*/ 752 w 5384"/>
              <a:gd name="T59" fmla="*/ 2536 h 2984"/>
              <a:gd name="T60" fmla="*/ 664 w 5384"/>
              <a:gd name="T61" fmla="*/ 2280 h 2984"/>
              <a:gd name="T62" fmla="*/ 608 w 5384"/>
              <a:gd name="T63" fmla="*/ 2072 h 2984"/>
              <a:gd name="T64" fmla="*/ 464 w 5384"/>
              <a:gd name="T65" fmla="*/ 1808 h 2984"/>
              <a:gd name="T66" fmla="*/ 368 w 5384"/>
              <a:gd name="T67" fmla="*/ 1528 h 2984"/>
              <a:gd name="T68" fmla="*/ 240 w 5384"/>
              <a:gd name="T69" fmla="*/ 1328 h 2984"/>
              <a:gd name="T70" fmla="*/ 168 w 5384"/>
              <a:gd name="T71" fmla="*/ 1256 h 2984"/>
              <a:gd name="T72" fmla="*/ 136 w 5384"/>
              <a:gd name="T73" fmla="*/ 1208 h 2984"/>
              <a:gd name="T74" fmla="*/ 0 w 5384"/>
              <a:gd name="T75" fmla="*/ 992 h 29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384"/>
              <a:gd name="T115" fmla="*/ 0 h 2984"/>
              <a:gd name="T116" fmla="*/ 5384 w 5384"/>
              <a:gd name="T117" fmla="*/ 2984 h 29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384" h="2984">
                <a:moveTo>
                  <a:pt x="0" y="992"/>
                </a:moveTo>
                <a:cubicBezTo>
                  <a:pt x="12" y="932"/>
                  <a:pt x="8" y="824"/>
                  <a:pt x="40" y="776"/>
                </a:cubicBezTo>
                <a:cubicBezTo>
                  <a:pt x="95" y="694"/>
                  <a:pt x="199" y="659"/>
                  <a:pt x="280" y="608"/>
                </a:cubicBezTo>
                <a:cubicBezTo>
                  <a:pt x="312" y="587"/>
                  <a:pt x="346" y="569"/>
                  <a:pt x="376" y="544"/>
                </a:cubicBezTo>
                <a:cubicBezTo>
                  <a:pt x="385" y="537"/>
                  <a:pt x="390" y="526"/>
                  <a:pt x="400" y="520"/>
                </a:cubicBezTo>
                <a:cubicBezTo>
                  <a:pt x="458" y="485"/>
                  <a:pt x="523" y="488"/>
                  <a:pt x="584" y="464"/>
                </a:cubicBezTo>
                <a:cubicBezTo>
                  <a:pt x="772" y="389"/>
                  <a:pt x="964" y="328"/>
                  <a:pt x="1168" y="312"/>
                </a:cubicBezTo>
                <a:cubicBezTo>
                  <a:pt x="1259" y="297"/>
                  <a:pt x="1348" y="286"/>
                  <a:pt x="1440" y="280"/>
                </a:cubicBezTo>
                <a:cubicBezTo>
                  <a:pt x="1507" y="269"/>
                  <a:pt x="1574" y="269"/>
                  <a:pt x="1640" y="256"/>
                </a:cubicBezTo>
                <a:cubicBezTo>
                  <a:pt x="1896" y="259"/>
                  <a:pt x="2152" y="257"/>
                  <a:pt x="2408" y="264"/>
                </a:cubicBezTo>
                <a:cubicBezTo>
                  <a:pt x="2435" y="265"/>
                  <a:pt x="2488" y="280"/>
                  <a:pt x="2488" y="280"/>
                </a:cubicBezTo>
                <a:cubicBezTo>
                  <a:pt x="2543" y="317"/>
                  <a:pt x="2594" y="308"/>
                  <a:pt x="2664" y="312"/>
                </a:cubicBezTo>
                <a:cubicBezTo>
                  <a:pt x="2779" y="318"/>
                  <a:pt x="2893" y="322"/>
                  <a:pt x="3008" y="328"/>
                </a:cubicBezTo>
                <a:cubicBezTo>
                  <a:pt x="3277" y="395"/>
                  <a:pt x="3886" y="336"/>
                  <a:pt x="3928" y="336"/>
                </a:cubicBezTo>
                <a:cubicBezTo>
                  <a:pt x="4164" y="334"/>
                  <a:pt x="4305" y="322"/>
                  <a:pt x="4422" y="318"/>
                </a:cubicBezTo>
                <a:cubicBezTo>
                  <a:pt x="4539" y="314"/>
                  <a:pt x="4574" y="320"/>
                  <a:pt x="4632" y="312"/>
                </a:cubicBezTo>
                <a:cubicBezTo>
                  <a:pt x="4679" y="300"/>
                  <a:pt x="4722" y="287"/>
                  <a:pt x="4768" y="272"/>
                </a:cubicBezTo>
                <a:cubicBezTo>
                  <a:pt x="4804" y="260"/>
                  <a:pt x="4803" y="251"/>
                  <a:pt x="4840" y="243"/>
                </a:cubicBezTo>
                <a:cubicBezTo>
                  <a:pt x="4908" y="228"/>
                  <a:pt x="4912" y="89"/>
                  <a:pt x="4979" y="72"/>
                </a:cubicBezTo>
                <a:cubicBezTo>
                  <a:pt x="5003" y="75"/>
                  <a:pt x="5105" y="0"/>
                  <a:pt x="5128" y="8"/>
                </a:cubicBezTo>
                <a:cubicBezTo>
                  <a:pt x="5137" y="11"/>
                  <a:pt x="5258" y="62"/>
                  <a:pt x="5267" y="64"/>
                </a:cubicBezTo>
                <a:cubicBezTo>
                  <a:pt x="5309" y="73"/>
                  <a:pt x="5288" y="178"/>
                  <a:pt x="5331" y="181"/>
                </a:cubicBezTo>
                <a:cubicBezTo>
                  <a:pt x="5358" y="221"/>
                  <a:pt x="5324" y="299"/>
                  <a:pt x="5368" y="328"/>
                </a:cubicBezTo>
                <a:cubicBezTo>
                  <a:pt x="5372" y="339"/>
                  <a:pt x="5384" y="374"/>
                  <a:pt x="5384" y="384"/>
                </a:cubicBezTo>
                <a:cubicBezTo>
                  <a:pt x="5384" y="532"/>
                  <a:pt x="5383" y="642"/>
                  <a:pt x="5320" y="768"/>
                </a:cubicBezTo>
                <a:cubicBezTo>
                  <a:pt x="5310" y="787"/>
                  <a:pt x="5312" y="803"/>
                  <a:pt x="5304" y="824"/>
                </a:cubicBezTo>
                <a:cubicBezTo>
                  <a:pt x="5284" y="876"/>
                  <a:pt x="5228" y="915"/>
                  <a:pt x="5176" y="928"/>
                </a:cubicBezTo>
                <a:cubicBezTo>
                  <a:pt x="5135" y="969"/>
                  <a:pt x="5094" y="1019"/>
                  <a:pt x="5032" y="1024"/>
                </a:cubicBezTo>
                <a:cubicBezTo>
                  <a:pt x="4971" y="1029"/>
                  <a:pt x="4909" y="1029"/>
                  <a:pt x="4848" y="1032"/>
                </a:cubicBezTo>
                <a:cubicBezTo>
                  <a:pt x="4741" y="1019"/>
                  <a:pt x="4635" y="1005"/>
                  <a:pt x="4528" y="992"/>
                </a:cubicBezTo>
                <a:cubicBezTo>
                  <a:pt x="4455" y="968"/>
                  <a:pt x="4378" y="955"/>
                  <a:pt x="4304" y="936"/>
                </a:cubicBezTo>
                <a:cubicBezTo>
                  <a:pt x="4229" y="939"/>
                  <a:pt x="4146" y="996"/>
                  <a:pt x="4072" y="1003"/>
                </a:cubicBezTo>
                <a:cubicBezTo>
                  <a:pt x="4037" y="1006"/>
                  <a:pt x="3979" y="1051"/>
                  <a:pt x="3944" y="1056"/>
                </a:cubicBezTo>
                <a:cubicBezTo>
                  <a:pt x="3901" y="1070"/>
                  <a:pt x="3810" y="1070"/>
                  <a:pt x="3763" y="1077"/>
                </a:cubicBezTo>
                <a:cubicBezTo>
                  <a:pt x="3680" y="1089"/>
                  <a:pt x="3612" y="1117"/>
                  <a:pt x="3539" y="1120"/>
                </a:cubicBezTo>
                <a:cubicBezTo>
                  <a:pt x="3495" y="1127"/>
                  <a:pt x="3398" y="1153"/>
                  <a:pt x="3357" y="1173"/>
                </a:cubicBezTo>
                <a:cubicBezTo>
                  <a:pt x="3302" y="1201"/>
                  <a:pt x="3307" y="1156"/>
                  <a:pt x="3240" y="1173"/>
                </a:cubicBezTo>
                <a:cubicBezTo>
                  <a:pt x="3240" y="1162"/>
                  <a:pt x="3215" y="1181"/>
                  <a:pt x="3187" y="1184"/>
                </a:cubicBezTo>
                <a:cubicBezTo>
                  <a:pt x="3159" y="1187"/>
                  <a:pt x="3138" y="1181"/>
                  <a:pt x="3072" y="1192"/>
                </a:cubicBezTo>
                <a:cubicBezTo>
                  <a:pt x="2978" y="1215"/>
                  <a:pt x="2888" y="1239"/>
                  <a:pt x="2792" y="1248"/>
                </a:cubicBezTo>
                <a:cubicBezTo>
                  <a:pt x="2755" y="1257"/>
                  <a:pt x="2718" y="1275"/>
                  <a:pt x="2680" y="1280"/>
                </a:cubicBezTo>
                <a:cubicBezTo>
                  <a:pt x="2552" y="1298"/>
                  <a:pt x="2428" y="1323"/>
                  <a:pt x="2304" y="1360"/>
                </a:cubicBezTo>
                <a:cubicBezTo>
                  <a:pt x="2240" y="1379"/>
                  <a:pt x="2163" y="1394"/>
                  <a:pt x="2104" y="1424"/>
                </a:cubicBezTo>
                <a:cubicBezTo>
                  <a:pt x="2064" y="1444"/>
                  <a:pt x="2018" y="1466"/>
                  <a:pt x="1976" y="1480"/>
                </a:cubicBezTo>
                <a:cubicBezTo>
                  <a:pt x="1971" y="1488"/>
                  <a:pt x="1967" y="1497"/>
                  <a:pt x="1960" y="1504"/>
                </a:cubicBezTo>
                <a:cubicBezTo>
                  <a:pt x="1953" y="1511"/>
                  <a:pt x="1942" y="1513"/>
                  <a:pt x="1936" y="1520"/>
                </a:cubicBezTo>
                <a:cubicBezTo>
                  <a:pt x="1923" y="1534"/>
                  <a:pt x="1915" y="1552"/>
                  <a:pt x="1904" y="1568"/>
                </a:cubicBezTo>
                <a:cubicBezTo>
                  <a:pt x="1876" y="1610"/>
                  <a:pt x="1876" y="1671"/>
                  <a:pt x="1848" y="1712"/>
                </a:cubicBezTo>
                <a:cubicBezTo>
                  <a:pt x="1829" y="1740"/>
                  <a:pt x="1819" y="1768"/>
                  <a:pt x="1808" y="1800"/>
                </a:cubicBezTo>
                <a:cubicBezTo>
                  <a:pt x="1792" y="1911"/>
                  <a:pt x="1754" y="1978"/>
                  <a:pt x="1720" y="2080"/>
                </a:cubicBezTo>
                <a:cubicBezTo>
                  <a:pt x="1695" y="2255"/>
                  <a:pt x="1609" y="2517"/>
                  <a:pt x="1792" y="2608"/>
                </a:cubicBezTo>
                <a:cubicBezTo>
                  <a:pt x="1817" y="2682"/>
                  <a:pt x="1831" y="2706"/>
                  <a:pt x="1800" y="2808"/>
                </a:cubicBezTo>
                <a:cubicBezTo>
                  <a:pt x="1790" y="2841"/>
                  <a:pt x="1751" y="2835"/>
                  <a:pt x="1728" y="2848"/>
                </a:cubicBezTo>
                <a:cubicBezTo>
                  <a:pt x="1711" y="2857"/>
                  <a:pt x="1680" y="2880"/>
                  <a:pt x="1680" y="2880"/>
                </a:cubicBezTo>
                <a:cubicBezTo>
                  <a:pt x="1649" y="2926"/>
                  <a:pt x="1640" y="2965"/>
                  <a:pt x="1584" y="2984"/>
                </a:cubicBezTo>
                <a:cubicBezTo>
                  <a:pt x="1367" y="2979"/>
                  <a:pt x="1271" y="2973"/>
                  <a:pt x="1088" y="2960"/>
                </a:cubicBezTo>
                <a:cubicBezTo>
                  <a:pt x="1072" y="2957"/>
                  <a:pt x="1055" y="2958"/>
                  <a:pt x="1040" y="2952"/>
                </a:cubicBezTo>
                <a:cubicBezTo>
                  <a:pt x="1012" y="2942"/>
                  <a:pt x="960" y="2912"/>
                  <a:pt x="960" y="2912"/>
                </a:cubicBezTo>
                <a:cubicBezTo>
                  <a:pt x="915" y="2844"/>
                  <a:pt x="899" y="2774"/>
                  <a:pt x="864" y="2704"/>
                </a:cubicBezTo>
                <a:cubicBezTo>
                  <a:pt x="836" y="2649"/>
                  <a:pt x="784" y="2586"/>
                  <a:pt x="752" y="2536"/>
                </a:cubicBezTo>
                <a:cubicBezTo>
                  <a:pt x="746" y="2527"/>
                  <a:pt x="739" y="2487"/>
                  <a:pt x="736" y="2480"/>
                </a:cubicBezTo>
                <a:cubicBezTo>
                  <a:pt x="711" y="2413"/>
                  <a:pt x="701" y="2342"/>
                  <a:pt x="664" y="2280"/>
                </a:cubicBezTo>
                <a:cubicBezTo>
                  <a:pt x="641" y="2165"/>
                  <a:pt x="673" y="2307"/>
                  <a:pt x="640" y="2208"/>
                </a:cubicBezTo>
                <a:cubicBezTo>
                  <a:pt x="625" y="2164"/>
                  <a:pt x="623" y="2116"/>
                  <a:pt x="608" y="2072"/>
                </a:cubicBezTo>
                <a:cubicBezTo>
                  <a:pt x="587" y="2010"/>
                  <a:pt x="530" y="1952"/>
                  <a:pt x="496" y="1896"/>
                </a:cubicBezTo>
                <a:cubicBezTo>
                  <a:pt x="488" y="1865"/>
                  <a:pt x="471" y="1839"/>
                  <a:pt x="464" y="1808"/>
                </a:cubicBezTo>
                <a:cubicBezTo>
                  <a:pt x="447" y="1731"/>
                  <a:pt x="448" y="1655"/>
                  <a:pt x="408" y="1584"/>
                </a:cubicBezTo>
                <a:cubicBezTo>
                  <a:pt x="397" y="1564"/>
                  <a:pt x="383" y="1545"/>
                  <a:pt x="368" y="1528"/>
                </a:cubicBezTo>
                <a:cubicBezTo>
                  <a:pt x="350" y="1508"/>
                  <a:pt x="312" y="1472"/>
                  <a:pt x="312" y="1472"/>
                </a:cubicBezTo>
                <a:cubicBezTo>
                  <a:pt x="302" y="1434"/>
                  <a:pt x="269" y="1354"/>
                  <a:pt x="240" y="1328"/>
                </a:cubicBezTo>
                <a:cubicBezTo>
                  <a:pt x="226" y="1315"/>
                  <a:pt x="192" y="1296"/>
                  <a:pt x="192" y="1296"/>
                </a:cubicBezTo>
                <a:cubicBezTo>
                  <a:pt x="184" y="1283"/>
                  <a:pt x="177" y="1268"/>
                  <a:pt x="168" y="1256"/>
                </a:cubicBezTo>
                <a:cubicBezTo>
                  <a:pt x="161" y="1247"/>
                  <a:pt x="150" y="1241"/>
                  <a:pt x="144" y="1232"/>
                </a:cubicBezTo>
                <a:cubicBezTo>
                  <a:pt x="139" y="1225"/>
                  <a:pt x="140" y="1215"/>
                  <a:pt x="136" y="1208"/>
                </a:cubicBezTo>
                <a:cubicBezTo>
                  <a:pt x="112" y="1165"/>
                  <a:pt x="83" y="1123"/>
                  <a:pt x="48" y="1088"/>
                </a:cubicBezTo>
                <a:cubicBezTo>
                  <a:pt x="34" y="1046"/>
                  <a:pt x="24" y="1028"/>
                  <a:pt x="0" y="992"/>
                </a:cubicBezTo>
                <a:close/>
              </a:path>
            </a:pathLst>
          </a:custGeom>
          <a:solidFill>
            <a:srgbClr val="003399">
              <a:alpha val="50195"/>
            </a:srgbClr>
          </a:solidFill>
          <a:ln w="15875">
            <a:noFill/>
            <a:round/>
            <a:headEnd/>
            <a:tailEnd/>
          </a:ln>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1"/>
          </p:nvPr>
        </p:nvSpPr>
        <p:spPr>
          <a:xfrm>
            <a:off x="457200" y="6397625"/>
            <a:ext cx="2133600" cy="323850"/>
          </a:xfrm>
          <a:noFill/>
        </p:spPr>
        <p:txBody>
          <a:bodyPr/>
          <a:lstStyle/>
          <a:p>
            <a:pPr algn="l"/>
            <a:fld id="{65FE93FC-85DC-418E-AEE7-BB61D62B4CE1}" type="slidenum">
              <a:rPr lang="en-US" smtClean="0"/>
              <a:pPr algn="l"/>
              <a:t>27</a:t>
            </a:fld>
            <a:endParaRPr lang="en-US" smtClean="0"/>
          </a:p>
        </p:txBody>
      </p:sp>
      <p:sp>
        <p:nvSpPr>
          <p:cNvPr id="30723" name="Rectangle 2"/>
          <p:cNvSpPr>
            <a:spLocks noGrp="1" noChangeArrowheads="1"/>
          </p:cNvSpPr>
          <p:nvPr>
            <p:ph type="title"/>
          </p:nvPr>
        </p:nvSpPr>
        <p:spPr/>
        <p:txBody>
          <a:bodyPr/>
          <a:lstStyle/>
          <a:p>
            <a:r>
              <a:rPr lang="en-US" smtClean="0"/>
              <a:t>Dijkstra's Shortest Path Algorithm</a:t>
            </a:r>
          </a:p>
        </p:txBody>
      </p:sp>
      <p:sp>
        <p:nvSpPr>
          <p:cNvPr id="30724"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30725"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30726" name="Oval 5"/>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30727"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30728"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30729"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30730"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30731"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30732" name="AutoShape 11"/>
          <p:cNvCxnSpPr>
            <a:cxnSpLocks noChangeShapeType="1"/>
            <a:stCxn id="30724" idx="7"/>
            <a:endCxn id="30727"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p:spPr>
      </p:cxnSp>
      <p:cxnSp>
        <p:nvCxnSpPr>
          <p:cNvPr id="30733" name="AutoShape 12"/>
          <p:cNvCxnSpPr>
            <a:cxnSpLocks noChangeShapeType="1"/>
            <a:stCxn id="30724" idx="6"/>
            <a:endCxn id="30728" idx="1"/>
          </p:cNvCxnSpPr>
          <p:nvPr/>
        </p:nvCxnSpPr>
        <p:spPr bwMode="auto">
          <a:xfrm>
            <a:off x="609600" y="3551238"/>
            <a:ext cx="2317750" cy="561975"/>
          </a:xfrm>
          <a:prstGeom prst="straightConnector1">
            <a:avLst/>
          </a:prstGeom>
          <a:noFill/>
          <a:ln w="50800">
            <a:solidFill>
              <a:srgbClr val="003399"/>
            </a:solidFill>
            <a:round/>
            <a:headEnd/>
            <a:tailEnd type="triangle" w="med" len="med"/>
          </a:ln>
        </p:spPr>
      </p:cxnSp>
      <p:cxnSp>
        <p:nvCxnSpPr>
          <p:cNvPr id="30734" name="AutoShape 13"/>
          <p:cNvCxnSpPr>
            <a:cxnSpLocks noChangeShapeType="1"/>
            <a:stCxn id="30724" idx="5"/>
            <a:endCxn id="30729" idx="0"/>
          </p:cNvCxnSpPr>
          <p:nvPr/>
        </p:nvCxnSpPr>
        <p:spPr bwMode="auto">
          <a:xfrm>
            <a:off x="557213" y="3665538"/>
            <a:ext cx="1731962" cy="2346325"/>
          </a:xfrm>
          <a:prstGeom prst="straightConnector1">
            <a:avLst/>
          </a:prstGeom>
          <a:noFill/>
          <a:ln w="50800">
            <a:solidFill>
              <a:srgbClr val="003399"/>
            </a:solidFill>
            <a:round/>
            <a:headEnd/>
            <a:tailEnd type="triangle" w="med" len="med"/>
          </a:ln>
        </p:spPr>
      </p:cxnSp>
      <p:cxnSp>
        <p:nvCxnSpPr>
          <p:cNvPr id="30735" name="AutoShape 14"/>
          <p:cNvCxnSpPr>
            <a:cxnSpLocks noChangeShapeType="1"/>
            <a:stCxn id="30728" idx="7"/>
            <a:endCxn id="30725" idx="2"/>
          </p:cNvCxnSpPr>
          <p:nvPr/>
        </p:nvCxnSpPr>
        <p:spPr bwMode="auto">
          <a:xfrm flipV="1">
            <a:off x="3140075" y="3057525"/>
            <a:ext cx="4819650" cy="1055688"/>
          </a:xfrm>
          <a:prstGeom prst="straightConnector1">
            <a:avLst/>
          </a:prstGeom>
          <a:noFill/>
          <a:ln w="50800">
            <a:solidFill>
              <a:srgbClr val="003399"/>
            </a:solidFill>
            <a:round/>
            <a:headEnd/>
            <a:tailEnd type="triangle" w="med" len="med"/>
          </a:ln>
        </p:spPr>
      </p:cxnSp>
      <p:cxnSp>
        <p:nvCxnSpPr>
          <p:cNvPr id="30736" name="AutoShape 15"/>
          <p:cNvCxnSpPr>
            <a:cxnSpLocks noChangeShapeType="1"/>
            <a:stCxn id="30730" idx="7"/>
            <a:endCxn id="30725"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30737" name="AutoShape 16"/>
          <p:cNvCxnSpPr>
            <a:cxnSpLocks noChangeShapeType="1"/>
            <a:stCxn id="30728" idx="5"/>
            <a:endCxn id="30731"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30738" name="AutoShape 17"/>
          <p:cNvCxnSpPr>
            <a:cxnSpLocks noChangeShapeType="1"/>
            <a:stCxn id="30731" idx="5"/>
            <a:endCxn id="30726" idx="2"/>
          </p:cNvCxnSpPr>
          <p:nvPr/>
        </p:nvCxnSpPr>
        <p:spPr bwMode="auto">
          <a:xfrm>
            <a:off x="4546600" y="5033963"/>
            <a:ext cx="3724275" cy="1023937"/>
          </a:xfrm>
          <a:prstGeom prst="straightConnector1">
            <a:avLst/>
          </a:prstGeom>
          <a:noFill/>
          <a:ln w="15875">
            <a:solidFill>
              <a:schemeClr val="tx1"/>
            </a:solidFill>
            <a:round/>
            <a:headEnd/>
            <a:tailEnd type="triangle" w="med" len="med"/>
          </a:ln>
        </p:spPr>
      </p:cxnSp>
      <p:cxnSp>
        <p:nvCxnSpPr>
          <p:cNvPr id="30739" name="AutoShape 18"/>
          <p:cNvCxnSpPr>
            <a:cxnSpLocks noChangeShapeType="1"/>
            <a:stCxn id="30731" idx="6"/>
            <a:endCxn id="30730"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p:spPr>
      </p:cxnSp>
      <p:cxnSp>
        <p:nvCxnSpPr>
          <p:cNvPr id="30740" name="AutoShape 19"/>
          <p:cNvCxnSpPr>
            <a:cxnSpLocks noChangeShapeType="1"/>
            <a:stCxn id="30730" idx="4"/>
            <a:endCxn id="30726"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30741" name="AutoShape 20"/>
          <p:cNvCxnSpPr>
            <a:cxnSpLocks noChangeShapeType="1"/>
            <a:stCxn id="30725" idx="3"/>
            <a:endCxn id="30731" idx="7"/>
          </p:cNvCxnSpPr>
          <p:nvPr/>
        </p:nvCxnSpPr>
        <p:spPr bwMode="auto">
          <a:xfrm flipH="1">
            <a:off x="4546600" y="3171825"/>
            <a:ext cx="3465513" cy="1633538"/>
          </a:xfrm>
          <a:prstGeom prst="straightConnector1">
            <a:avLst/>
          </a:prstGeom>
          <a:noFill/>
          <a:ln w="25400">
            <a:solidFill>
              <a:srgbClr val="006600"/>
            </a:solidFill>
            <a:round/>
            <a:headEnd/>
            <a:tailEnd type="triangle" w="med" len="med"/>
          </a:ln>
        </p:spPr>
      </p:cxnSp>
      <p:cxnSp>
        <p:nvCxnSpPr>
          <p:cNvPr id="30742" name="AutoShape 21"/>
          <p:cNvCxnSpPr>
            <a:cxnSpLocks noChangeShapeType="1"/>
            <a:stCxn id="30728" idx="4"/>
            <a:endCxn id="30729"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30743" name="AutoShape 22"/>
          <p:cNvCxnSpPr>
            <a:cxnSpLocks noChangeShapeType="1"/>
            <a:stCxn id="30729" idx="6"/>
            <a:endCxn id="30731"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30744" name="AutoShape 23"/>
          <p:cNvCxnSpPr>
            <a:cxnSpLocks noChangeShapeType="1"/>
            <a:stCxn id="30727" idx="6"/>
            <a:endCxn id="30725"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p:spPr>
      </p:cxnSp>
      <p:cxnSp>
        <p:nvCxnSpPr>
          <p:cNvPr id="30745" name="AutoShape 24"/>
          <p:cNvCxnSpPr>
            <a:cxnSpLocks noChangeShapeType="1"/>
            <a:stCxn id="30729" idx="6"/>
            <a:endCxn id="30726"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30746" name="AutoShape 25"/>
          <p:cNvCxnSpPr>
            <a:cxnSpLocks noChangeShapeType="1"/>
            <a:stCxn id="30725" idx="5"/>
            <a:endCxn id="30726" idx="0"/>
          </p:cNvCxnSpPr>
          <p:nvPr/>
        </p:nvCxnSpPr>
        <p:spPr bwMode="auto">
          <a:xfrm>
            <a:off x="8224838" y="3171825"/>
            <a:ext cx="204787" cy="2727325"/>
          </a:xfrm>
          <a:prstGeom prst="straightConnector1">
            <a:avLst/>
          </a:prstGeom>
          <a:noFill/>
          <a:ln w="25400">
            <a:solidFill>
              <a:srgbClr val="006600"/>
            </a:solidFill>
            <a:round/>
            <a:headEnd/>
            <a:tailEnd type="triangle" w="med" len="med"/>
          </a:ln>
        </p:spPr>
      </p:cxnSp>
      <p:sp>
        <p:nvSpPr>
          <p:cNvPr id="30747"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30748"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30749"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30750"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30751"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30752"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30753"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30754"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30755"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30756"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30757"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30758"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30759"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30760"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30761" name="Text Box 41"/>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15</a:t>
            </a:r>
            <a:endParaRPr lang="en-US" sz="1600">
              <a:solidFill>
                <a:srgbClr val="006600"/>
              </a:solidFill>
            </a:endParaRPr>
          </a:p>
        </p:txBody>
      </p:sp>
      <p:sp>
        <p:nvSpPr>
          <p:cNvPr id="30762" name="Text Box 42"/>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30763" name="Text Box 44"/>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0764" name="Text Box 45"/>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0765" name="Text Box 46"/>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30766" name="Text Box 47"/>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0767" name="Text Box 48"/>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0</a:t>
            </a:r>
            <a:endParaRPr lang="en-US" sz="1600">
              <a:solidFill>
                <a:srgbClr val="006600"/>
              </a:solidFill>
            </a:endParaRPr>
          </a:p>
        </p:txBody>
      </p:sp>
      <p:sp>
        <p:nvSpPr>
          <p:cNvPr id="30768" name="Text Box 50"/>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0769" name="Text Box 51"/>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0770" name="Text Box 52"/>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0771" name="Text Box 53"/>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0772" name="Text Box 54"/>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0773" name="Text Box 55"/>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0774" name="Text Box 58"/>
          <p:cNvSpPr txBox="1">
            <a:spLocks noChangeArrowheads="1"/>
          </p:cNvSpPr>
          <p:nvPr/>
        </p:nvSpPr>
        <p:spPr bwMode="auto">
          <a:xfrm>
            <a:off x="4121150" y="42021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44</a:t>
            </a:r>
            <a:endParaRPr lang="en-US" sz="1600">
              <a:solidFill>
                <a:srgbClr val="006600"/>
              </a:solidFill>
            </a:endParaRPr>
          </a:p>
        </p:txBody>
      </p:sp>
      <p:sp>
        <p:nvSpPr>
          <p:cNvPr id="30775" name="Text Box 59"/>
          <p:cNvSpPr txBox="1">
            <a:spLocks noChangeArrowheads="1"/>
          </p:cNvSpPr>
          <p:nvPr/>
        </p:nvSpPr>
        <p:spPr bwMode="auto">
          <a:xfrm>
            <a:off x="4346575" y="44751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0776" name="Text Box 60"/>
          <p:cNvSpPr txBox="1">
            <a:spLocks noChangeArrowheads="1"/>
          </p:cNvSpPr>
          <p:nvPr/>
        </p:nvSpPr>
        <p:spPr bwMode="auto">
          <a:xfrm>
            <a:off x="44386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35</a:t>
            </a:r>
            <a:endParaRPr lang="en-US" sz="1600">
              <a:solidFill>
                <a:srgbClr val="006600"/>
              </a:solidFill>
            </a:endParaRPr>
          </a:p>
        </p:txBody>
      </p:sp>
      <p:sp>
        <p:nvSpPr>
          <p:cNvPr id="30777" name="Text Box 61"/>
          <p:cNvSpPr txBox="1">
            <a:spLocks noChangeArrowheads="1"/>
          </p:cNvSpPr>
          <p:nvPr/>
        </p:nvSpPr>
        <p:spPr bwMode="auto">
          <a:xfrm>
            <a:off x="4359275" y="42465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30778" name="Text Box 62"/>
          <p:cNvSpPr txBox="1">
            <a:spLocks noChangeArrowheads="1"/>
          </p:cNvSpPr>
          <p:nvPr/>
        </p:nvSpPr>
        <p:spPr bwMode="auto">
          <a:xfrm>
            <a:off x="7829550" y="628015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59</a:t>
            </a:r>
            <a:endParaRPr lang="en-US" sz="1600">
              <a:solidFill>
                <a:srgbClr val="006600"/>
              </a:solidFill>
            </a:endParaRPr>
          </a:p>
        </p:txBody>
      </p:sp>
      <p:sp>
        <p:nvSpPr>
          <p:cNvPr id="30779" name="Text Box 63"/>
          <p:cNvSpPr txBox="1">
            <a:spLocks noChangeArrowheads="1"/>
          </p:cNvSpPr>
          <p:nvPr/>
        </p:nvSpPr>
        <p:spPr bwMode="auto">
          <a:xfrm>
            <a:off x="83470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0780" name="Text Box 65"/>
          <p:cNvSpPr txBox="1">
            <a:spLocks noChangeArrowheads="1"/>
          </p:cNvSpPr>
          <p:nvPr/>
        </p:nvSpPr>
        <p:spPr bwMode="auto">
          <a:xfrm>
            <a:off x="80676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0781" name="Text Box 66"/>
          <p:cNvSpPr txBox="1">
            <a:spLocks noChangeArrowheads="1"/>
          </p:cNvSpPr>
          <p:nvPr/>
        </p:nvSpPr>
        <p:spPr bwMode="auto">
          <a:xfrm>
            <a:off x="7486650" y="62722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51</a:t>
            </a:r>
            <a:endParaRPr lang="en-US" sz="1600">
              <a:solidFill>
                <a:srgbClr val="006600"/>
              </a:solidFill>
            </a:endParaRPr>
          </a:p>
        </p:txBody>
      </p:sp>
      <p:sp>
        <p:nvSpPr>
          <p:cNvPr id="30782" name="Text Box 67"/>
          <p:cNvSpPr txBox="1">
            <a:spLocks noChangeArrowheads="1"/>
          </p:cNvSpPr>
          <p:nvPr/>
        </p:nvSpPr>
        <p:spPr bwMode="auto">
          <a:xfrm>
            <a:off x="4651375" y="42338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30783" name="Text Box 68"/>
          <p:cNvSpPr txBox="1">
            <a:spLocks noChangeArrowheads="1"/>
          </p:cNvSpPr>
          <p:nvPr/>
        </p:nvSpPr>
        <p:spPr bwMode="auto">
          <a:xfrm>
            <a:off x="47561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34</a:t>
            </a:r>
            <a:endParaRPr lang="en-US" sz="1600">
              <a:solidFill>
                <a:srgbClr val="006600"/>
              </a:solidFill>
            </a:endParaRPr>
          </a:p>
        </p:txBody>
      </p:sp>
      <p:sp>
        <p:nvSpPr>
          <p:cNvPr id="30784" name="AutoShape 69"/>
          <p:cNvSpPr>
            <a:spLocks noChangeArrowheads="1"/>
          </p:cNvSpPr>
          <p:nvPr/>
        </p:nvSpPr>
        <p:spPr bwMode="auto">
          <a:xfrm rot="10800000">
            <a:off x="4360863" y="5149850"/>
            <a:ext cx="174625" cy="314325"/>
          </a:xfrm>
          <a:prstGeom prst="downArrow">
            <a:avLst>
              <a:gd name="adj1" fmla="val 50000"/>
              <a:gd name="adj2" fmla="val 45000"/>
            </a:avLst>
          </a:prstGeom>
          <a:solidFill>
            <a:schemeClr val="accent1"/>
          </a:solidFill>
          <a:ln w="15875">
            <a:solidFill>
              <a:schemeClr val="tx1"/>
            </a:solidFill>
            <a:miter lim="800000"/>
            <a:headEnd/>
            <a:tailEnd/>
          </a:ln>
        </p:spPr>
        <p:txBody>
          <a:bodyPr wrap="none" lIns="92075" tIns="46038" rIns="92075" bIns="46038" anchor="ctr"/>
          <a:lstStyle/>
          <a:p>
            <a:endParaRPr lang="en-US"/>
          </a:p>
        </p:txBody>
      </p:sp>
      <p:sp>
        <p:nvSpPr>
          <p:cNvPr id="30785" name="Text Box 70"/>
          <p:cNvSpPr txBox="1">
            <a:spLocks noChangeArrowheads="1"/>
          </p:cNvSpPr>
          <p:nvPr/>
        </p:nvSpPr>
        <p:spPr bwMode="auto">
          <a:xfrm>
            <a:off x="4056063" y="5430838"/>
            <a:ext cx="1277937" cy="374650"/>
          </a:xfrm>
          <a:prstGeom prst="rect">
            <a:avLst/>
          </a:prstGeom>
          <a:noFill/>
          <a:ln w="15875">
            <a:noFill/>
            <a:miter lim="800000"/>
            <a:headEnd/>
            <a:tailEnd/>
          </a:ln>
        </p:spPr>
        <p:txBody>
          <a:bodyPr lIns="92075" tIns="46038" rIns="92075" bIns="46038">
            <a:spAutoFit/>
          </a:bodyPr>
          <a:lstStyle/>
          <a:p>
            <a:pPr>
              <a:spcBef>
                <a:spcPct val="50000"/>
              </a:spcBef>
            </a:pPr>
            <a:r>
              <a:rPr lang="en-US" sz="1600">
                <a:solidFill>
                  <a:schemeClr val="accent1"/>
                </a:solidFill>
              </a:rPr>
              <a:t>delmin</a:t>
            </a:r>
          </a:p>
        </p:txBody>
      </p:sp>
      <p:sp>
        <p:nvSpPr>
          <p:cNvPr id="30786" name="Text Box 71"/>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0787" name="Text Box 72"/>
          <p:cNvSpPr txBox="1">
            <a:spLocks noChangeArrowheads="1"/>
          </p:cNvSpPr>
          <p:nvPr/>
        </p:nvSpPr>
        <p:spPr bwMode="auto">
          <a:xfrm>
            <a:off x="8012113" y="2428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0788" name="Text Box 73"/>
          <p:cNvSpPr txBox="1">
            <a:spLocks noChangeArrowheads="1"/>
          </p:cNvSpPr>
          <p:nvPr/>
        </p:nvSpPr>
        <p:spPr bwMode="auto">
          <a:xfrm>
            <a:off x="8108950" y="23860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33</a:t>
            </a:r>
            <a:endParaRPr lang="en-US" sz="1600">
              <a:solidFill>
                <a:srgbClr val="006600"/>
              </a:solidFill>
            </a:endParaRPr>
          </a:p>
        </p:txBody>
      </p:sp>
      <p:sp>
        <p:nvSpPr>
          <p:cNvPr id="30789" name="Text Box 74"/>
          <p:cNvSpPr txBox="1">
            <a:spLocks noChangeArrowheads="1"/>
          </p:cNvSpPr>
          <p:nvPr/>
        </p:nvSpPr>
        <p:spPr bwMode="auto">
          <a:xfrm>
            <a:off x="8382000" y="24384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0790" name="Text Box 75"/>
          <p:cNvSpPr txBox="1">
            <a:spLocks noChangeArrowheads="1"/>
          </p:cNvSpPr>
          <p:nvPr/>
        </p:nvSpPr>
        <p:spPr bwMode="auto">
          <a:xfrm>
            <a:off x="8001000" y="205740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32</a:t>
            </a:r>
            <a:endParaRPr lang="en-US" sz="1600">
              <a:solidFill>
                <a:srgbClr val="006600"/>
              </a:solidFill>
            </a:endParaRPr>
          </a:p>
        </p:txBody>
      </p:sp>
      <p:sp>
        <p:nvSpPr>
          <p:cNvPr id="30791" name="Text Box 76"/>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30792"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2, 3, 6, 7 }</a:t>
            </a:r>
          </a:p>
          <a:p>
            <a:pPr>
              <a:spcBef>
                <a:spcPct val="20000"/>
              </a:spcBef>
              <a:buClr>
                <a:srgbClr val="003399"/>
              </a:buClr>
              <a:buSzPct val="50000"/>
              <a:buFont typeface="Monotype Sorts" charset="2"/>
              <a:buNone/>
            </a:pPr>
            <a:r>
              <a:rPr lang="en-US"/>
              <a:t>PQ = { 4, 5, t }</a:t>
            </a:r>
          </a:p>
        </p:txBody>
      </p:sp>
      <p:sp>
        <p:nvSpPr>
          <p:cNvPr id="30793" name="Freeform 77"/>
          <p:cNvSpPr>
            <a:spLocks/>
          </p:cNvSpPr>
          <p:nvPr/>
        </p:nvSpPr>
        <p:spPr bwMode="auto">
          <a:xfrm>
            <a:off x="139700" y="1981200"/>
            <a:ext cx="8547100" cy="4737100"/>
          </a:xfrm>
          <a:custGeom>
            <a:avLst/>
            <a:gdLst>
              <a:gd name="T0" fmla="*/ 40 w 5384"/>
              <a:gd name="T1" fmla="*/ 776 h 2984"/>
              <a:gd name="T2" fmla="*/ 376 w 5384"/>
              <a:gd name="T3" fmla="*/ 544 h 2984"/>
              <a:gd name="T4" fmla="*/ 584 w 5384"/>
              <a:gd name="T5" fmla="*/ 464 h 2984"/>
              <a:gd name="T6" fmla="*/ 1440 w 5384"/>
              <a:gd name="T7" fmla="*/ 280 h 2984"/>
              <a:gd name="T8" fmla="*/ 2408 w 5384"/>
              <a:gd name="T9" fmla="*/ 264 h 2984"/>
              <a:gd name="T10" fmla="*/ 2664 w 5384"/>
              <a:gd name="T11" fmla="*/ 312 h 2984"/>
              <a:gd name="T12" fmla="*/ 3928 w 5384"/>
              <a:gd name="T13" fmla="*/ 336 h 2984"/>
              <a:gd name="T14" fmla="*/ 4632 w 5384"/>
              <a:gd name="T15" fmla="*/ 312 h 2984"/>
              <a:gd name="T16" fmla="*/ 4840 w 5384"/>
              <a:gd name="T17" fmla="*/ 243 h 2984"/>
              <a:gd name="T18" fmla="*/ 5128 w 5384"/>
              <a:gd name="T19" fmla="*/ 8 h 2984"/>
              <a:gd name="T20" fmla="*/ 5331 w 5384"/>
              <a:gd name="T21" fmla="*/ 181 h 2984"/>
              <a:gd name="T22" fmla="*/ 5384 w 5384"/>
              <a:gd name="T23" fmla="*/ 384 h 2984"/>
              <a:gd name="T24" fmla="*/ 5304 w 5384"/>
              <a:gd name="T25" fmla="*/ 824 h 2984"/>
              <a:gd name="T26" fmla="*/ 5032 w 5384"/>
              <a:gd name="T27" fmla="*/ 1024 h 2984"/>
              <a:gd name="T28" fmla="*/ 4528 w 5384"/>
              <a:gd name="T29" fmla="*/ 992 h 2984"/>
              <a:gd name="T30" fmla="*/ 4072 w 5384"/>
              <a:gd name="T31" fmla="*/ 1003 h 2984"/>
              <a:gd name="T32" fmla="*/ 3763 w 5384"/>
              <a:gd name="T33" fmla="*/ 1077 h 2984"/>
              <a:gd name="T34" fmla="*/ 3357 w 5384"/>
              <a:gd name="T35" fmla="*/ 1173 h 2984"/>
              <a:gd name="T36" fmla="*/ 3187 w 5384"/>
              <a:gd name="T37" fmla="*/ 1184 h 2984"/>
              <a:gd name="T38" fmla="*/ 2792 w 5384"/>
              <a:gd name="T39" fmla="*/ 1248 h 2984"/>
              <a:gd name="T40" fmla="*/ 2304 w 5384"/>
              <a:gd name="T41" fmla="*/ 1360 h 2984"/>
              <a:gd name="T42" fmla="*/ 1976 w 5384"/>
              <a:gd name="T43" fmla="*/ 1480 h 2984"/>
              <a:gd name="T44" fmla="*/ 1936 w 5384"/>
              <a:gd name="T45" fmla="*/ 1520 h 2984"/>
              <a:gd name="T46" fmla="*/ 1848 w 5384"/>
              <a:gd name="T47" fmla="*/ 1712 h 2984"/>
              <a:gd name="T48" fmla="*/ 1720 w 5384"/>
              <a:gd name="T49" fmla="*/ 2080 h 2984"/>
              <a:gd name="T50" fmla="*/ 1800 w 5384"/>
              <a:gd name="T51" fmla="*/ 2808 h 2984"/>
              <a:gd name="T52" fmla="*/ 1680 w 5384"/>
              <a:gd name="T53" fmla="*/ 2880 h 2984"/>
              <a:gd name="T54" fmla="*/ 1088 w 5384"/>
              <a:gd name="T55" fmla="*/ 2960 h 2984"/>
              <a:gd name="T56" fmla="*/ 960 w 5384"/>
              <a:gd name="T57" fmla="*/ 2912 h 2984"/>
              <a:gd name="T58" fmla="*/ 752 w 5384"/>
              <a:gd name="T59" fmla="*/ 2536 h 2984"/>
              <a:gd name="T60" fmla="*/ 664 w 5384"/>
              <a:gd name="T61" fmla="*/ 2280 h 2984"/>
              <a:gd name="T62" fmla="*/ 608 w 5384"/>
              <a:gd name="T63" fmla="*/ 2072 h 2984"/>
              <a:gd name="T64" fmla="*/ 464 w 5384"/>
              <a:gd name="T65" fmla="*/ 1808 h 2984"/>
              <a:gd name="T66" fmla="*/ 368 w 5384"/>
              <a:gd name="T67" fmla="*/ 1528 h 2984"/>
              <a:gd name="T68" fmla="*/ 240 w 5384"/>
              <a:gd name="T69" fmla="*/ 1328 h 2984"/>
              <a:gd name="T70" fmla="*/ 168 w 5384"/>
              <a:gd name="T71" fmla="*/ 1256 h 2984"/>
              <a:gd name="T72" fmla="*/ 136 w 5384"/>
              <a:gd name="T73" fmla="*/ 1208 h 2984"/>
              <a:gd name="T74" fmla="*/ 0 w 5384"/>
              <a:gd name="T75" fmla="*/ 992 h 29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384"/>
              <a:gd name="T115" fmla="*/ 0 h 2984"/>
              <a:gd name="T116" fmla="*/ 5384 w 5384"/>
              <a:gd name="T117" fmla="*/ 2984 h 29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384" h="2984">
                <a:moveTo>
                  <a:pt x="0" y="992"/>
                </a:moveTo>
                <a:cubicBezTo>
                  <a:pt x="12" y="932"/>
                  <a:pt x="8" y="824"/>
                  <a:pt x="40" y="776"/>
                </a:cubicBezTo>
                <a:cubicBezTo>
                  <a:pt x="95" y="694"/>
                  <a:pt x="199" y="659"/>
                  <a:pt x="280" y="608"/>
                </a:cubicBezTo>
                <a:cubicBezTo>
                  <a:pt x="312" y="587"/>
                  <a:pt x="346" y="569"/>
                  <a:pt x="376" y="544"/>
                </a:cubicBezTo>
                <a:cubicBezTo>
                  <a:pt x="385" y="537"/>
                  <a:pt x="390" y="526"/>
                  <a:pt x="400" y="520"/>
                </a:cubicBezTo>
                <a:cubicBezTo>
                  <a:pt x="458" y="485"/>
                  <a:pt x="523" y="488"/>
                  <a:pt x="584" y="464"/>
                </a:cubicBezTo>
                <a:cubicBezTo>
                  <a:pt x="772" y="389"/>
                  <a:pt x="964" y="328"/>
                  <a:pt x="1168" y="312"/>
                </a:cubicBezTo>
                <a:cubicBezTo>
                  <a:pt x="1259" y="297"/>
                  <a:pt x="1348" y="286"/>
                  <a:pt x="1440" y="280"/>
                </a:cubicBezTo>
                <a:cubicBezTo>
                  <a:pt x="1507" y="269"/>
                  <a:pt x="1574" y="269"/>
                  <a:pt x="1640" y="256"/>
                </a:cubicBezTo>
                <a:cubicBezTo>
                  <a:pt x="1896" y="259"/>
                  <a:pt x="2152" y="257"/>
                  <a:pt x="2408" y="264"/>
                </a:cubicBezTo>
                <a:cubicBezTo>
                  <a:pt x="2435" y="265"/>
                  <a:pt x="2488" y="280"/>
                  <a:pt x="2488" y="280"/>
                </a:cubicBezTo>
                <a:cubicBezTo>
                  <a:pt x="2543" y="317"/>
                  <a:pt x="2594" y="308"/>
                  <a:pt x="2664" y="312"/>
                </a:cubicBezTo>
                <a:cubicBezTo>
                  <a:pt x="2779" y="318"/>
                  <a:pt x="2893" y="322"/>
                  <a:pt x="3008" y="328"/>
                </a:cubicBezTo>
                <a:cubicBezTo>
                  <a:pt x="3277" y="395"/>
                  <a:pt x="3886" y="336"/>
                  <a:pt x="3928" y="336"/>
                </a:cubicBezTo>
                <a:cubicBezTo>
                  <a:pt x="4164" y="334"/>
                  <a:pt x="4305" y="322"/>
                  <a:pt x="4422" y="318"/>
                </a:cubicBezTo>
                <a:cubicBezTo>
                  <a:pt x="4539" y="314"/>
                  <a:pt x="4574" y="320"/>
                  <a:pt x="4632" y="312"/>
                </a:cubicBezTo>
                <a:cubicBezTo>
                  <a:pt x="4679" y="300"/>
                  <a:pt x="4722" y="287"/>
                  <a:pt x="4768" y="272"/>
                </a:cubicBezTo>
                <a:cubicBezTo>
                  <a:pt x="4804" y="260"/>
                  <a:pt x="4803" y="251"/>
                  <a:pt x="4840" y="243"/>
                </a:cubicBezTo>
                <a:cubicBezTo>
                  <a:pt x="4908" y="228"/>
                  <a:pt x="4912" y="89"/>
                  <a:pt x="4979" y="72"/>
                </a:cubicBezTo>
                <a:cubicBezTo>
                  <a:pt x="5003" y="75"/>
                  <a:pt x="5105" y="0"/>
                  <a:pt x="5128" y="8"/>
                </a:cubicBezTo>
                <a:cubicBezTo>
                  <a:pt x="5137" y="11"/>
                  <a:pt x="5258" y="62"/>
                  <a:pt x="5267" y="64"/>
                </a:cubicBezTo>
                <a:cubicBezTo>
                  <a:pt x="5309" y="73"/>
                  <a:pt x="5288" y="178"/>
                  <a:pt x="5331" y="181"/>
                </a:cubicBezTo>
                <a:cubicBezTo>
                  <a:pt x="5358" y="221"/>
                  <a:pt x="5324" y="299"/>
                  <a:pt x="5368" y="328"/>
                </a:cubicBezTo>
                <a:cubicBezTo>
                  <a:pt x="5372" y="339"/>
                  <a:pt x="5384" y="374"/>
                  <a:pt x="5384" y="384"/>
                </a:cubicBezTo>
                <a:cubicBezTo>
                  <a:pt x="5384" y="532"/>
                  <a:pt x="5383" y="642"/>
                  <a:pt x="5320" y="768"/>
                </a:cubicBezTo>
                <a:cubicBezTo>
                  <a:pt x="5310" y="787"/>
                  <a:pt x="5312" y="803"/>
                  <a:pt x="5304" y="824"/>
                </a:cubicBezTo>
                <a:cubicBezTo>
                  <a:pt x="5284" y="876"/>
                  <a:pt x="5228" y="915"/>
                  <a:pt x="5176" y="928"/>
                </a:cubicBezTo>
                <a:cubicBezTo>
                  <a:pt x="5135" y="969"/>
                  <a:pt x="5094" y="1019"/>
                  <a:pt x="5032" y="1024"/>
                </a:cubicBezTo>
                <a:cubicBezTo>
                  <a:pt x="4971" y="1029"/>
                  <a:pt x="4909" y="1029"/>
                  <a:pt x="4848" y="1032"/>
                </a:cubicBezTo>
                <a:cubicBezTo>
                  <a:pt x="4741" y="1019"/>
                  <a:pt x="4635" y="1005"/>
                  <a:pt x="4528" y="992"/>
                </a:cubicBezTo>
                <a:cubicBezTo>
                  <a:pt x="4455" y="968"/>
                  <a:pt x="4378" y="955"/>
                  <a:pt x="4304" y="936"/>
                </a:cubicBezTo>
                <a:cubicBezTo>
                  <a:pt x="4229" y="939"/>
                  <a:pt x="4146" y="996"/>
                  <a:pt x="4072" y="1003"/>
                </a:cubicBezTo>
                <a:cubicBezTo>
                  <a:pt x="4037" y="1006"/>
                  <a:pt x="3979" y="1051"/>
                  <a:pt x="3944" y="1056"/>
                </a:cubicBezTo>
                <a:cubicBezTo>
                  <a:pt x="3901" y="1070"/>
                  <a:pt x="3810" y="1070"/>
                  <a:pt x="3763" y="1077"/>
                </a:cubicBezTo>
                <a:cubicBezTo>
                  <a:pt x="3680" y="1089"/>
                  <a:pt x="3612" y="1117"/>
                  <a:pt x="3539" y="1120"/>
                </a:cubicBezTo>
                <a:cubicBezTo>
                  <a:pt x="3495" y="1127"/>
                  <a:pt x="3398" y="1153"/>
                  <a:pt x="3357" y="1173"/>
                </a:cubicBezTo>
                <a:cubicBezTo>
                  <a:pt x="3302" y="1201"/>
                  <a:pt x="3307" y="1156"/>
                  <a:pt x="3240" y="1173"/>
                </a:cubicBezTo>
                <a:cubicBezTo>
                  <a:pt x="3240" y="1162"/>
                  <a:pt x="3215" y="1181"/>
                  <a:pt x="3187" y="1184"/>
                </a:cubicBezTo>
                <a:cubicBezTo>
                  <a:pt x="3159" y="1187"/>
                  <a:pt x="3138" y="1181"/>
                  <a:pt x="3072" y="1192"/>
                </a:cubicBezTo>
                <a:cubicBezTo>
                  <a:pt x="2978" y="1215"/>
                  <a:pt x="2888" y="1239"/>
                  <a:pt x="2792" y="1248"/>
                </a:cubicBezTo>
                <a:cubicBezTo>
                  <a:pt x="2755" y="1257"/>
                  <a:pt x="2718" y="1275"/>
                  <a:pt x="2680" y="1280"/>
                </a:cubicBezTo>
                <a:cubicBezTo>
                  <a:pt x="2552" y="1298"/>
                  <a:pt x="2428" y="1323"/>
                  <a:pt x="2304" y="1360"/>
                </a:cubicBezTo>
                <a:cubicBezTo>
                  <a:pt x="2240" y="1379"/>
                  <a:pt x="2163" y="1394"/>
                  <a:pt x="2104" y="1424"/>
                </a:cubicBezTo>
                <a:cubicBezTo>
                  <a:pt x="2064" y="1444"/>
                  <a:pt x="2018" y="1466"/>
                  <a:pt x="1976" y="1480"/>
                </a:cubicBezTo>
                <a:cubicBezTo>
                  <a:pt x="1971" y="1488"/>
                  <a:pt x="1967" y="1497"/>
                  <a:pt x="1960" y="1504"/>
                </a:cubicBezTo>
                <a:cubicBezTo>
                  <a:pt x="1953" y="1511"/>
                  <a:pt x="1942" y="1513"/>
                  <a:pt x="1936" y="1520"/>
                </a:cubicBezTo>
                <a:cubicBezTo>
                  <a:pt x="1923" y="1534"/>
                  <a:pt x="1915" y="1552"/>
                  <a:pt x="1904" y="1568"/>
                </a:cubicBezTo>
                <a:cubicBezTo>
                  <a:pt x="1876" y="1610"/>
                  <a:pt x="1876" y="1671"/>
                  <a:pt x="1848" y="1712"/>
                </a:cubicBezTo>
                <a:cubicBezTo>
                  <a:pt x="1829" y="1740"/>
                  <a:pt x="1819" y="1768"/>
                  <a:pt x="1808" y="1800"/>
                </a:cubicBezTo>
                <a:cubicBezTo>
                  <a:pt x="1792" y="1911"/>
                  <a:pt x="1754" y="1978"/>
                  <a:pt x="1720" y="2080"/>
                </a:cubicBezTo>
                <a:cubicBezTo>
                  <a:pt x="1695" y="2255"/>
                  <a:pt x="1609" y="2517"/>
                  <a:pt x="1792" y="2608"/>
                </a:cubicBezTo>
                <a:cubicBezTo>
                  <a:pt x="1817" y="2682"/>
                  <a:pt x="1831" y="2706"/>
                  <a:pt x="1800" y="2808"/>
                </a:cubicBezTo>
                <a:cubicBezTo>
                  <a:pt x="1790" y="2841"/>
                  <a:pt x="1751" y="2835"/>
                  <a:pt x="1728" y="2848"/>
                </a:cubicBezTo>
                <a:cubicBezTo>
                  <a:pt x="1711" y="2857"/>
                  <a:pt x="1680" y="2880"/>
                  <a:pt x="1680" y="2880"/>
                </a:cubicBezTo>
                <a:cubicBezTo>
                  <a:pt x="1649" y="2926"/>
                  <a:pt x="1640" y="2965"/>
                  <a:pt x="1584" y="2984"/>
                </a:cubicBezTo>
                <a:cubicBezTo>
                  <a:pt x="1367" y="2979"/>
                  <a:pt x="1271" y="2973"/>
                  <a:pt x="1088" y="2960"/>
                </a:cubicBezTo>
                <a:cubicBezTo>
                  <a:pt x="1072" y="2957"/>
                  <a:pt x="1055" y="2958"/>
                  <a:pt x="1040" y="2952"/>
                </a:cubicBezTo>
                <a:cubicBezTo>
                  <a:pt x="1012" y="2942"/>
                  <a:pt x="960" y="2912"/>
                  <a:pt x="960" y="2912"/>
                </a:cubicBezTo>
                <a:cubicBezTo>
                  <a:pt x="915" y="2844"/>
                  <a:pt x="899" y="2774"/>
                  <a:pt x="864" y="2704"/>
                </a:cubicBezTo>
                <a:cubicBezTo>
                  <a:pt x="836" y="2649"/>
                  <a:pt x="784" y="2586"/>
                  <a:pt x="752" y="2536"/>
                </a:cubicBezTo>
                <a:cubicBezTo>
                  <a:pt x="746" y="2527"/>
                  <a:pt x="739" y="2487"/>
                  <a:pt x="736" y="2480"/>
                </a:cubicBezTo>
                <a:cubicBezTo>
                  <a:pt x="711" y="2413"/>
                  <a:pt x="701" y="2342"/>
                  <a:pt x="664" y="2280"/>
                </a:cubicBezTo>
                <a:cubicBezTo>
                  <a:pt x="641" y="2165"/>
                  <a:pt x="673" y="2307"/>
                  <a:pt x="640" y="2208"/>
                </a:cubicBezTo>
                <a:cubicBezTo>
                  <a:pt x="625" y="2164"/>
                  <a:pt x="623" y="2116"/>
                  <a:pt x="608" y="2072"/>
                </a:cubicBezTo>
                <a:cubicBezTo>
                  <a:pt x="587" y="2010"/>
                  <a:pt x="530" y="1952"/>
                  <a:pt x="496" y="1896"/>
                </a:cubicBezTo>
                <a:cubicBezTo>
                  <a:pt x="488" y="1865"/>
                  <a:pt x="471" y="1839"/>
                  <a:pt x="464" y="1808"/>
                </a:cubicBezTo>
                <a:cubicBezTo>
                  <a:pt x="447" y="1731"/>
                  <a:pt x="448" y="1655"/>
                  <a:pt x="408" y="1584"/>
                </a:cubicBezTo>
                <a:cubicBezTo>
                  <a:pt x="397" y="1564"/>
                  <a:pt x="383" y="1545"/>
                  <a:pt x="368" y="1528"/>
                </a:cubicBezTo>
                <a:cubicBezTo>
                  <a:pt x="350" y="1508"/>
                  <a:pt x="312" y="1472"/>
                  <a:pt x="312" y="1472"/>
                </a:cubicBezTo>
                <a:cubicBezTo>
                  <a:pt x="302" y="1434"/>
                  <a:pt x="269" y="1354"/>
                  <a:pt x="240" y="1328"/>
                </a:cubicBezTo>
                <a:cubicBezTo>
                  <a:pt x="226" y="1315"/>
                  <a:pt x="192" y="1296"/>
                  <a:pt x="192" y="1296"/>
                </a:cubicBezTo>
                <a:cubicBezTo>
                  <a:pt x="184" y="1283"/>
                  <a:pt x="177" y="1268"/>
                  <a:pt x="168" y="1256"/>
                </a:cubicBezTo>
                <a:cubicBezTo>
                  <a:pt x="161" y="1247"/>
                  <a:pt x="150" y="1241"/>
                  <a:pt x="144" y="1232"/>
                </a:cubicBezTo>
                <a:cubicBezTo>
                  <a:pt x="139" y="1225"/>
                  <a:pt x="140" y="1215"/>
                  <a:pt x="136" y="1208"/>
                </a:cubicBezTo>
                <a:cubicBezTo>
                  <a:pt x="112" y="1165"/>
                  <a:pt x="83" y="1123"/>
                  <a:pt x="48" y="1088"/>
                </a:cubicBezTo>
                <a:cubicBezTo>
                  <a:pt x="34" y="1046"/>
                  <a:pt x="24" y="1028"/>
                  <a:pt x="0" y="992"/>
                </a:cubicBezTo>
                <a:close/>
              </a:path>
            </a:pathLst>
          </a:custGeom>
          <a:solidFill>
            <a:srgbClr val="003399">
              <a:alpha val="50195"/>
            </a:srgbClr>
          </a:solidFill>
          <a:ln w="15875">
            <a:noFill/>
            <a:round/>
            <a:headEnd/>
            <a:tailEnd/>
          </a:ln>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1"/>
          </p:nvPr>
        </p:nvSpPr>
        <p:spPr>
          <a:xfrm>
            <a:off x="457200" y="6397625"/>
            <a:ext cx="2133600" cy="323850"/>
          </a:xfrm>
          <a:noFill/>
        </p:spPr>
        <p:txBody>
          <a:bodyPr/>
          <a:lstStyle/>
          <a:p>
            <a:pPr algn="l"/>
            <a:fld id="{BCF2E656-A3A5-4A12-A987-0D2276EE143A}" type="slidenum">
              <a:rPr lang="en-US" smtClean="0"/>
              <a:pPr algn="l"/>
              <a:t>28</a:t>
            </a:fld>
            <a:endParaRPr lang="en-US" smtClean="0"/>
          </a:p>
        </p:txBody>
      </p:sp>
      <p:sp>
        <p:nvSpPr>
          <p:cNvPr id="31747" name="Rectangle 2"/>
          <p:cNvSpPr>
            <a:spLocks noGrp="1" noChangeArrowheads="1"/>
          </p:cNvSpPr>
          <p:nvPr>
            <p:ph type="title"/>
          </p:nvPr>
        </p:nvSpPr>
        <p:spPr/>
        <p:txBody>
          <a:bodyPr/>
          <a:lstStyle/>
          <a:p>
            <a:r>
              <a:rPr lang="en-US" smtClean="0"/>
              <a:t>Dijkstra's Shortest Path Algorithm</a:t>
            </a:r>
          </a:p>
        </p:txBody>
      </p:sp>
      <p:sp>
        <p:nvSpPr>
          <p:cNvPr id="31748"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31749"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31750" name="Oval 5"/>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31751"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31752"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31753"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31754"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31755"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31756" name="AutoShape 11"/>
          <p:cNvCxnSpPr>
            <a:cxnSpLocks noChangeShapeType="1"/>
            <a:stCxn id="31748" idx="7"/>
            <a:endCxn id="31751"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p:spPr>
      </p:cxnSp>
      <p:cxnSp>
        <p:nvCxnSpPr>
          <p:cNvPr id="31757" name="AutoShape 12"/>
          <p:cNvCxnSpPr>
            <a:cxnSpLocks noChangeShapeType="1"/>
            <a:stCxn id="31748" idx="6"/>
            <a:endCxn id="31752" idx="1"/>
          </p:cNvCxnSpPr>
          <p:nvPr/>
        </p:nvCxnSpPr>
        <p:spPr bwMode="auto">
          <a:xfrm>
            <a:off x="609600" y="3551238"/>
            <a:ext cx="2317750" cy="561975"/>
          </a:xfrm>
          <a:prstGeom prst="straightConnector1">
            <a:avLst/>
          </a:prstGeom>
          <a:noFill/>
          <a:ln w="50800">
            <a:solidFill>
              <a:srgbClr val="003399"/>
            </a:solidFill>
            <a:round/>
            <a:headEnd/>
            <a:tailEnd type="triangle" w="med" len="med"/>
          </a:ln>
        </p:spPr>
      </p:cxnSp>
      <p:cxnSp>
        <p:nvCxnSpPr>
          <p:cNvPr id="31758" name="AutoShape 13"/>
          <p:cNvCxnSpPr>
            <a:cxnSpLocks noChangeShapeType="1"/>
            <a:stCxn id="31748" idx="5"/>
            <a:endCxn id="31753" idx="0"/>
          </p:cNvCxnSpPr>
          <p:nvPr/>
        </p:nvCxnSpPr>
        <p:spPr bwMode="auto">
          <a:xfrm>
            <a:off x="557213" y="3665538"/>
            <a:ext cx="1731962" cy="2346325"/>
          </a:xfrm>
          <a:prstGeom prst="straightConnector1">
            <a:avLst/>
          </a:prstGeom>
          <a:noFill/>
          <a:ln w="50800">
            <a:solidFill>
              <a:srgbClr val="003399"/>
            </a:solidFill>
            <a:round/>
            <a:headEnd/>
            <a:tailEnd type="triangle" w="med" len="med"/>
          </a:ln>
        </p:spPr>
      </p:cxnSp>
      <p:cxnSp>
        <p:nvCxnSpPr>
          <p:cNvPr id="31759" name="AutoShape 14"/>
          <p:cNvCxnSpPr>
            <a:cxnSpLocks noChangeShapeType="1"/>
            <a:stCxn id="31752" idx="7"/>
            <a:endCxn id="31749" idx="2"/>
          </p:cNvCxnSpPr>
          <p:nvPr/>
        </p:nvCxnSpPr>
        <p:spPr bwMode="auto">
          <a:xfrm flipV="1">
            <a:off x="3140075" y="3057525"/>
            <a:ext cx="4819650" cy="1055688"/>
          </a:xfrm>
          <a:prstGeom prst="straightConnector1">
            <a:avLst/>
          </a:prstGeom>
          <a:noFill/>
          <a:ln w="50800">
            <a:solidFill>
              <a:srgbClr val="003399"/>
            </a:solidFill>
            <a:round/>
            <a:headEnd/>
            <a:tailEnd type="triangle" w="med" len="med"/>
          </a:ln>
        </p:spPr>
      </p:cxnSp>
      <p:cxnSp>
        <p:nvCxnSpPr>
          <p:cNvPr id="31760" name="AutoShape 15"/>
          <p:cNvCxnSpPr>
            <a:cxnSpLocks noChangeShapeType="1"/>
            <a:stCxn id="31754" idx="7"/>
            <a:endCxn id="31749"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31761" name="AutoShape 16"/>
          <p:cNvCxnSpPr>
            <a:cxnSpLocks noChangeShapeType="1"/>
            <a:stCxn id="31752" idx="5"/>
            <a:endCxn id="31755"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31762" name="AutoShape 17"/>
          <p:cNvCxnSpPr>
            <a:cxnSpLocks noChangeShapeType="1"/>
            <a:stCxn id="31755" idx="5"/>
            <a:endCxn id="31750" idx="2"/>
          </p:cNvCxnSpPr>
          <p:nvPr/>
        </p:nvCxnSpPr>
        <p:spPr bwMode="auto">
          <a:xfrm>
            <a:off x="4546600" y="5033963"/>
            <a:ext cx="3724275" cy="1023937"/>
          </a:xfrm>
          <a:prstGeom prst="straightConnector1">
            <a:avLst/>
          </a:prstGeom>
          <a:noFill/>
          <a:ln w="25400">
            <a:solidFill>
              <a:srgbClr val="006600"/>
            </a:solidFill>
            <a:round/>
            <a:headEnd/>
            <a:tailEnd type="triangle" w="med" len="med"/>
          </a:ln>
        </p:spPr>
      </p:cxnSp>
      <p:cxnSp>
        <p:nvCxnSpPr>
          <p:cNvPr id="31763" name="AutoShape 18"/>
          <p:cNvCxnSpPr>
            <a:cxnSpLocks noChangeShapeType="1"/>
            <a:stCxn id="31755" idx="6"/>
            <a:endCxn id="31754" idx="2"/>
          </p:cNvCxnSpPr>
          <p:nvPr/>
        </p:nvCxnSpPr>
        <p:spPr bwMode="auto">
          <a:xfrm flipV="1">
            <a:off x="4598988" y="4576763"/>
            <a:ext cx="2417762" cy="342900"/>
          </a:xfrm>
          <a:prstGeom prst="straightConnector1">
            <a:avLst/>
          </a:prstGeom>
          <a:noFill/>
          <a:ln w="25400">
            <a:solidFill>
              <a:srgbClr val="006600"/>
            </a:solidFill>
            <a:round/>
            <a:headEnd/>
            <a:tailEnd type="triangle" w="med" len="med"/>
          </a:ln>
        </p:spPr>
      </p:cxnSp>
      <p:cxnSp>
        <p:nvCxnSpPr>
          <p:cNvPr id="31764" name="AutoShape 19"/>
          <p:cNvCxnSpPr>
            <a:cxnSpLocks noChangeShapeType="1"/>
            <a:stCxn id="31754" idx="4"/>
            <a:endCxn id="31750"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31765" name="AutoShape 20"/>
          <p:cNvCxnSpPr>
            <a:cxnSpLocks noChangeShapeType="1"/>
            <a:stCxn id="31749" idx="3"/>
            <a:endCxn id="31755" idx="7"/>
          </p:cNvCxnSpPr>
          <p:nvPr/>
        </p:nvCxnSpPr>
        <p:spPr bwMode="auto">
          <a:xfrm flipH="1">
            <a:off x="4546600" y="3171825"/>
            <a:ext cx="3465513" cy="1633538"/>
          </a:xfrm>
          <a:prstGeom prst="straightConnector1">
            <a:avLst/>
          </a:prstGeom>
          <a:noFill/>
          <a:ln w="50800">
            <a:solidFill>
              <a:srgbClr val="003399"/>
            </a:solidFill>
            <a:round/>
            <a:headEnd/>
            <a:tailEnd type="triangle" w="med" len="med"/>
          </a:ln>
        </p:spPr>
      </p:cxnSp>
      <p:cxnSp>
        <p:nvCxnSpPr>
          <p:cNvPr id="31766" name="AutoShape 21"/>
          <p:cNvCxnSpPr>
            <a:cxnSpLocks noChangeShapeType="1"/>
            <a:stCxn id="31752" idx="4"/>
            <a:endCxn id="31753"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31767" name="AutoShape 22"/>
          <p:cNvCxnSpPr>
            <a:cxnSpLocks noChangeShapeType="1"/>
            <a:stCxn id="31753" idx="6"/>
            <a:endCxn id="31755"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31768" name="AutoShape 23"/>
          <p:cNvCxnSpPr>
            <a:cxnSpLocks noChangeShapeType="1"/>
            <a:stCxn id="31751" idx="6"/>
            <a:endCxn id="31749"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p:spPr>
      </p:cxnSp>
      <p:cxnSp>
        <p:nvCxnSpPr>
          <p:cNvPr id="31769" name="AutoShape 24"/>
          <p:cNvCxnSpPr>
            <a:cxnSpLocks noChangeShapeType="1"/>
            <a:stCxn id="31753" idx="6"/>
            <a:endCxn id="31750"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31770" name="AutoShape 25"/>
          <p:cNvCxnSpPr>
            <a:cxnSpLocks noChangeShapeType="1"/>
            <a:stCxn id="31749" idx="5"/>
            <a:endCxn id="31750" idx="0"/>
          </p:cNvCxnSpPr>
          <p:nvPr/>
        </p:nvCxnSpPr>
        <p:spPr bwMode="auto">
          <a:xfrm>
            <a:off x="8224838" y="3171825"/>
            <a:ext cx="204787" cy="2727325"/>
          </a:xfrm>
          <a:prstGeom prst="straightConnector1">
            <a:avLst/>
          </a:prstGeom>
          <a:noFill/>
          <a:ln w="25400">
            <a:solidFill>
              <a:srgbClr val="006600"/>
            </a:solidFill>
            <a:round/>
            <a:headEnd/>
            <a:tailEnd type="triangle" w="med" len="med"/>
          </a:ln>
        </p:spPr>
      </p:cxnSp>
      <p:sp>
        <p:nvSpPr>
          <p:cNvPr id="31771"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31772"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31773"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31774"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31775"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31776"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31777"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31778"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31779"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31780"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31781"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31782"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31783"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31784"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31785" name="Text Box 41"/>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15</a:t>
            </a:r>
            <a:endParaRPr lang="en-US" sz="1600">
              <a:solidFill>
                <a:srgbClr val="006600"/>
              </a:solidFill>
            </a:endParaRPr>
          </a:p>
        </p:txBody>
      </p:sp>
      <p:sp>
        <p:nvSpPr>
          <p:cNvPr id="31786" name="Text Box 42"/>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31787" name="Text Box 44"/>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1788" name="Text Box 45"/>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1789" name="Text Box 46"/>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31790" name="Text Box 47"/>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1791" name="Text Box 48"/>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0</a:t>
            </a:r>
            <a:endParaRPr lang="en-US" sz="1600">
              <a:solidFill>
                <a:srgbClr val="006600"/>
              </a:solidFill>
            </a:endParaRPr>
          </a:p>
        </p:txBody>
      </p:sp>
      <p:sp>
        <p:nvSpPr>
          <p:cNvPr id="31792" name="Text Box 50"/>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1793" name="Text Box 51"/>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1794" name="Text Box 52"/>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1795" name="Text Box 53"/>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1796" name="Text Box 54"/>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1797" name="Text Box 55"/>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1798" name="Text Box 58"/>
          <p:cNvSpPr txBox="1">
            <a:spLocks noChangeArrowheads="1"/>
          </p:cNvSpPr>
          <p:nvPr/>
        </p:nvSpPr>
        <p:spPr bwMode="auto">
          <a:xfrm>
            <a:off x="4121150" y="42021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44</a:t>
            </a:r>
            <a:endParaRPr lang="en-US" sz="1600">
              <a:solidFill>
                <a:srgbClr val="006600"/>
              </a:solidFill>
            </a:endParaRPr>
          </a:p>
        </p:txBody>
      </p:sp>
      <p:sp>
        <p:nvSpPr>
          <p:cNvPr id="31799" name="Text Box 59"/>
          <p:cNvSpPr txBox="1">
            <a:spLocks noChangeArrowheads="1"/>
          </p:cNvSpPr>
          <p:nvPr/>
        </p:nvSpPr>
        <p:spPr bwMode="auto">
          <a:xfrm>
            <a:off x="4346575" y="44751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1800" name="Text Box 60"/>
          <p:cNvSpPr txBox="1">
            <a:spLocks noChangeArrowheads="1"/>
          </p:cNvSpPr>
          <p:nvPr/>
        </p:nvSpPr>
        <p:spPr bwMode="auto">
          <a:xfrm>
            <a:off x="44386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35</a:t>
            </a:r>
            <a:endParaRPr lang="en-US" sz="1600">
              <a:solidFill>
                <a:srgbClr val="006600"/>
              </a:solidFill>
            </a:endParaRPr>
          </a:p>
        </p:txBody>
      </p:sp>
      <p:sp>
        <p:nvSpPr>
          <p:cNvPr id="31801" name="Text Box 61"/>
          <p:cNvSpPr txBox="1">
            <a:spLocks noChangeArrowheads="1"/>
          </p:cNvSpPr>
          <p:nvPr/>
        </p:nvSpPr>
        <p:spPr bwMode="auto">
          <a:xfrm>
            <a:off x="4359275" y="42465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31802" name="Text Box 62"/>
          <p:cNvSpPr txBox="1">
            <a:spLocks noChangeArrowheads="1"/>
          </p:cNvSpPr>
          <p:nvPr/>
        </p:nvSpPr>
        <p:spPr bwMode="auto">
          <a:xfrm>
            <a:off x="7829550" y="628015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59</a:t>
            </a:r>
            <a:endParaRPr lang="en-US" sz="1600">
              <a:solidFill>
                <a:srgbClr val="006600"/>
              </a:solidFill>
            </a:endParaRPr>
          </a:p>
        </p:txBody>
      </p:sp>
      <p:sp>
        <p:nvSpPr>
          <p:cNvPr id="31803" name="Text Box 63"/>
          <p:cNvSpPr txBox="1">
            <a:spLocks noChangeArrowheads="1"/>
          </p:cNvSpPr>
          <p:nvPr/>
        </p:nvSpPr>
        <p:spPr bwMode="auto">
          <a:xfrm>
            <a:off x="83470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1804" name="Text Box 65"/>
          <p:cNvSpPr txBox="1">
            <a:spLocks noChangeArrowheads="1"/>
          </p:cNvSpPr>
          <p:nvPr/>
        </p:nvSpPr>
        <p:spPr bwMode="auto">
          <a:xfrm>
            <a:off x="80676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1805" name="Text Box 66"/>
          <p:cNvSpPr txBox="1">
            <a:spLocks noChangeArrowheads="1"/>
          </p:cNvSpPr>
          <p:nvPr/>
        </p:nvSpPr>
        <p:spPr bwMode="auto">
          <a:xfrm>
            <a:off x="7486650" y="62722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51</a:t>
            </a:r>
            <a:endParaRPr lang="en-US" sz="1600">
              <a:solidFill>
                <a:srgbClr val="006600"/>
              </a:solidFill>
            </a:endParaRPr>
          </a:p>
        </p:txBody>
      </p:sp>
      <p:sp>
        <p:nvSpPr>
          <p:cNvPr id="31806" name="Text Box 67"/>
          <p:cNvSpPr txBox="1">
            <a:spLocks noChangeArrowheads="1"/>
          </p:cNvSpPr>
          <p:nvPr/>
        </p:nvSpPr>
        <p:spPr bwMode="auto">
          <a:xfrm>
            <a:off x="4651375" y="42338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31807" name="Text Box 68"/>
          <p:cNvSpPr txBox="1">
            <a:spLocks noChangeArrowheads="1"/>
          </p:cNvSpPr>
          <p:nvPr/>
        </p:nvSpPr>
        <p:spPr bwMode="auto">
          <a:xfrm>
            <a:off x="47561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34</a:t>
            </a:r>
            <a:endParaRPr lang="en-US" sz="1600">
              <a:solidFill>
                <a:srgbClr val="006600"/>
              </a:solidFill>
            </a:endParaRPr>
          </a:p>
        </p:txBody>
      </p:sp>
      <p:sp>
        <p:nvSpPr>
          <p:cNvPr id="31808" name="Text Box 81"/>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31809" name="Text Box 72"/>
          <p:cNvSpPr txBox="1">
            <a:spLocks noChangeArrowheads="1"/>
          </p:cNvSpPr>
          <p:nvPr/>
        </p:nvSpPr>
        <p:spPr bwMode="auto">
          <a:xfrm>
            <a:off x="77120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1810" name="Text Box 73"/>
          <p:cNvSpPr txBox="1">
            <a:spLocks noChangeArrowheads="1"/>
          </p:cNvSpPr>
          <p:nvPr/>
        </p:nvSpPr>
        <p:spPr bwMode="auto">
          <a:xfrm>
            <a:off x="7131050" y="62722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50</a:t>
            </a:r>
            <a:endParaRPr lang="en-US" sz="1600">
              <a:solidFill>
                <a:srgbClr val="006600"/>
              </a:solidFill>
            </a:endParaRPr>
          </a:p>
        </p:txBody>
      </p:sp>
      <p:sp>
        <p:nvSpPr>
          <p:cNvPr id="31811" name="Text Box 74"/>
          <p:cNvSpPr txBox="1">
            <a:spLocks noChangeArrowheads="1"/>
          </p:cNvSpPr>
          <p:nvPr/>
        </p:nvSpPr>
        <p:spPr bwMode="auto">
          <a:xfrm>
            <a:off x="6950075" y="41910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1812" name="Text Box 75"/>
          <p:cNvSpPr txBox="1">
            <a:spLocks noChangeArrowheads="1"/>
          </p:cNvSpPr>
          <p:nvPr/>
        </p:nvSpPr>
        <p:spPr bwMode="auto">
          <a:xfrm>
            <a:off x="6445250" y="41386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45</a:t>
            </a:r>
            <a:endParaRPr lang="en-US" sz="1600">
              <a:solidFill>
                <a:srgbClr val="006600"/>
              </a:solidFill>
            </a:endParaRPr>
          </a:p>
        </p:txBody>
      </p:sp>
      <p:sp>
        <p:nvSpPr>
          <p:cNvPr id="31813" name="Text Box 76"/>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1814" name="Text Box 77"/>
          <p:cNvSpPr txBox="1">
            <a:spLocks noChangeArrowheads="1"/>
          </p:cNvSpPr>
          <p:nvPr/>
        </p:nvSpPr>
        <p:spPr bwMode="auto">
          <a:xfrm>
            <a:off x="8012113" y="2428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1815" name="Text Box 78"/>
          <p:cNvSpPr txBox="1">
            <a:spLocks noChangeArrowheads="1"/>
          </p:cNvSpPr>
          <p:nvPr/>
        </p:nvSpPr>
        <p:spPr bwMode="auto">
          <a:xfrm>
            <a:off x="8108950" y="23860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33</a:t>
            </a:r>
            <a:endParaRPr lang="en-US" sz="1600">
              <a:solidFill>
                <a:srgbClr val="006600"/>
              </a:solidFill>
            </a:endParaRPr>
          </a:p>
        </p:txBody>
      </p:sp>
      <p:sp>
        <p:nvSpPr>
          <p:cNvPr id="31816" name="Text Box 79"/>
          <p:cNvSpPr txBox="1">
            <a:spLocks noChangeArrowheads="1"/>
          </p:cNvSpPr>
          <p:nvPr/>
        </p:nvSpPr>
        <p:spPr bwMode="auto">
          <a:xfrm>
            <a:off x="8382000" y="24384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1817" name="Text Box 80"/>
          <p:cNvSpPr txBox="1">
            <a:spLocks noChangeArrowheads="1"/>
          </p:cNvSpPr>
          <p:nvPr/>
        </p:nvSpPr>
        <p:spPr bwMode="auto">
          <a:xfrm>
            <a:off x="8001000" y="205740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32</a:t>
            </a:r>
            <a:endParaRPr lang="en-US" sz="1600">
              <a:solidFill>
                <a:srgbClr val="006600"/>
              </a:solidFill>
            </a:endParaRPr>
          </a:p>
        </p:txBody>
      </p:sp>
      <p:sp>
        <p:nvSpPr>
          <p:cNvPr id="31818"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2, 3, 5, 6, 7 }</a:t>
            </a:r>
          </a:p>
          <a:p>
            <a:pPr>
              <a:spcBef>
                <a:spcPct val="20000"/>
              </a:spcBef>
              <a:buClr>
                <a:srgbClr val="003399"/>
              </a:buClr>
              <a:buSzPct val="50000"/>
              <a:buFont typeface="Monotype Sorts" charset="2"/>
              <a:buNone/>
            </a:pPr>
            <a:r>
              <a:rPr lang="en-US"/>
              <a:t>PQ = { 4, t }</a:t>
            </a:r>
          </a:p>
        </p:txBody>
      </p:sp>
      <p:sp>
        <p:nvSpPr>
          <p:cNvPr id="31819" name="Freeform 71"/>
          <p:cNvSpPr>
            <a:spLocks/>
          </p:cNvSpPr>
          <p:nvPr/>
        </p:nvSpPr>
        <p:spPr bwMode="auto">
          <a:xfrm>
            <a:off x="177800" y="2028825"/>
            <a:ext cx="8534400" cy="4752975"/>
          </a:xfrm>
          <a:custGeom>
            <a:avLst/>
            <a:gdLst>
              <a:gd name="T0" fmla="*/ 0 w 5376"/>
              <a:gd name="T1" fmla="*/ 882 h 2994"/>
              <a:gd name="T2" fmla="*/ 112 w 5376"/>
              <a:gd name="T3" fmla="*/ 602 h 2994"/>
              <a:gd name="T4" fmla="*/ 304 w 5376"/>
              <a:gd name="T5" fmla="*/ 498 h 2994"/>
              <a:gd name="T6" fmla="*/ 440 w 5376"/>
              <a:gd name="T7" fmla="*/ 426 h 2994"/>
              <a:gd name="T8" fmla="*/ 624 w 5376"/>
              <a:gd name="T9" fmla="*/ 394 h 2994"/>
              <a:gd name="T10" fmla="*/ 832 w 5376"/>
              <a:gd name="T11" fmla="*/ 354 h 2994"/>
              <a:gd name="T12" fmla="*/ 952 w 5376"/>
              <a:gd name="T13" fmla="*/ 314 h 2994"/>
              <a:gd name="T14" fmla="*/ 1432 w 5376"/>
              <a:gd name="T15" fmla="*/ 250 h 2994"/>
              <a:gd name="T16" fmla="*/ 1928 w 5376"/>
              <a:gd name="T17" fmla="*/ 290 h 2994"/>
              <a:gd name="T18" fmla="*/ 2640 w 5376"/>
              <a:gd name="T19" fmla="*/ 322 h 2994"/>
              <a:gd name="T20" fmla="*/ 4571 w 5376"/>
              <a:gd name="T21" fmla="*/ 183 h 2994"/>
              <a:gd name="T22" fmla="*/ 4955 w 5376"/>
              <a:gd name="T23" fmla="*/ 34 h 2994"/>
              <a:gd name="T24" fmla="*/ 5221 w 5376"/>
              <a:gd name="T25" fmla="*/ 23 h 2994"/>
              <a:gd name="T26" fmla="*/ 5349 w 5376"/>
              <a:gd name="T27" fmla="*/ 141 h 2994"/>
              <a:gd name="T28" fmla="*/ 5376 w 5376"/>
              <a:gd name="T29" fmla="*/ 274 h 2994"/>
              <a:gd name="T30" fmla="*/ 5368 w 5376"/>
              <a:gd name="T31" fmla="*/ 626 h 2994"/>
              <a:gd name="T32" fmla="*/ 5288 w 5376"/>
              <a:gd name="T33" fmla="*/ 858 h 2994"/>
              <a:gd name="T34" fmla="*/ 5240 w 5376"/>
              <a:gd name="T35" fmla="*/ 994 h 2994"/>
              <a:gd name="T36" fmla="*/ 5056 w 5376"/>
              <a:gd name="T37" fmla="*/ 1042 h 2994"/>
              <a:gd name="T38" fmla="*/ 4832 w 5376"/>
              <a:gd name="T39" fmla="*/ 1114 h 2994"/>
              <a:gd name="T40" fmla="*/ 4704 w 5376"/>
              <a:gd name="T41" fmla="*/ 1130 h 2994"/>
              <a:gd name="T42" fmla="*/ 4216 w 5376"/>
              <a:gd name="T43" fmla="*/ 1250 h 2994"/>
              <a:gd name="T44" fmla="*/ 4144 w 5376"/>
              <a:gd name="T45" fmla="*/ 1282 h 2994"/>
              <a:gd name="T46" fmla="*/ 3936 w 5376"/>
              <a:gd name="T47" fmla="*/ 1386 h 2994"/>
              <a:gd name="T48" fmla="*/ 3728 w 5376"/>
              <a:gd name="T49" fmla="*/ 1490 h 2994"/>
              <a:gd name="T50" fmla="*/ 3536 w 5376"/>
              <a:gd name="T51" fmla="*/ 1538 h 2994"/>
              <a:gd name="T52" fmla="*/ 3424 w 5376"/>
              <a:gd name="T53" fmla="*/ 1570 h 2994"/>
              <a:gd name="T54" fmla="*/ 3248 w 5376"/>
              <a:gd name="T55" fmla="*/ 1602 h 2994"/>
              <a:gd name="T56" fmla="*/ 3152 w 5376"/>
              <a:gd name="T57" fmla="*/ 1674 h 2994"/>
              <a:gd name="T58" fmla="*/ 3096 w 5376"/>
              <a:gd name="T59" fmla="*/ 1738 h 2994"/>
              <a:gd name="T60" fmla="*/ 3056 w 5376"/>
              <a:gd name="T61" fmla="*/ 1810 h 2994"/>
              <a:gd name="T62" fmla="*/ 3008 w 5376"/>
              <a:gd name="T63" fmla="*/ 1906 h 2994"/>
              <a:gd name="T64" fmla="*/ 2800 w 5376"/>
              <a:gd name="T65" fmla="*/ 2042 h 2994"/>
              <a:gd name="T66" fmla="*/ 2704 w 5376"/>
              <a:gd name="T67" fmla="*/ 2090 h 2994"/>
              <a:gd name="T68" fmla="*/ 2552 w 5376"/>
              <a:gd name="T69" fmla="*/ 2114 h 2994"/>
              <a:gd name="T70" fmla="*/ 2408 w 5376"/>
              <a:gd name="T71" fmla="*/ 2218 h 2994"/>
              <a:gd name="T72" fmla="*/ 2304 w 5376"/>
              <a:gd name="T73" fmla="*/ 2282 h 2994"/>
              <a:gd name="T74" fmla="*/ 2048 w 5376"/>
              <a:gd name="T75" fmla="*/ 2490 h 2994"/>
              <a:gd name="T76" fmla="*/ 1968 w 5376"/>
              <a:gd name="T77" fmla="*/ 2546 h 2994"/>
              <a:gd name="T78" fmla="*/ 1904 w 5376"/>
              <a:gd name="T79" fmla="*/ 2666 h 2994"/>
              <a:gd name="T80" fmla="*/ 1856 w 5376"/>
              <a:gd name="T81" fmla="*/ 2778 h 2994"/>
              <a:gd name="T82" fmla="*/ 1680 w 5376"/>
              <a:gd name="T83" fmla="*/ 2994 h 2994"/>
              <a:gd name="T84" fmla="*/ 1208 w 5376"/>
              <a:gd name="T85" fmla="*/ 2954 h 2994"/>
              <a:gd name="T86" fmla="*/ 1008 w 5376"/>
              <a:gd name="T87" fmla="*/ 2898 h 2994"/>
              <a:gd name="T88" fmla="*/ 936 w 5376"/>
              <a:gd name="T89" fmla="*/ 2866 h 2994"/>
              <a:gd name="T90" fmla="*/ 888 w 5376"/>
              <a:gd name="T91" fmla="*/ 2754 h 2994"/>
              <a:gd name="T92" fmla="*/ 792 w 5376"/>
              <a:gd name="T93" fmla="*/ 2658 h 2994"/>
              <a:gd name="T94" fmla="*/ 736 w 5376"/>
              <a:gd name="T95" fmla="*/ 2578 h 2994"/>
              <a:gd name="T96" fmla="*/ 704 w 5376"/>
              <a:gd name="T97" fmla="*/ 2506 h 2994"/>
              <a:gd name="T98" fmla="*/ 680 w 5376"/>
              <a:gd name="T99" fmla="*/ 2482 h 2994"/>
              <a:gd name="T100" fmla="*/ 656 w 5376"/>
              <a:gd name="T101" fmla="*/ 2426 h 2994"/>
              <a:gd name="T102" fmla="*/ 472 w 5376"/>
              <a:gd name="T103" fmla="*/ 2194 h 2994"/>
              <a:gd name="T104" fmla="*/ 440 w 5376"/>
              <a:gd name="T105" fmla="*/ 2066 h 2994"/>
              <a:gd name="T106" fmla="*/ 336 w 5376"/>
              <a:gd name="T107" fmla="*/ 1906 h 2994"/>
              <a:gd name="T108" fmla="*/ 272 w 5376"/>
              <a:gd name="T109" fmla="*/ 1786 h 2994"/>
              <a:gd name="T110" fmla="*/ 192 w 5376"/>
              <a:gd name="T111" fmla="*/ 1698 h 2994"/>
              <a:gd name="T112" fmla="*/ 96 w 5376"/>
              <a:gd name="T113" fmla="*/ 1250 h 2994"/>
              <a:gd name="T114" fmla="*/ 24 w 5376"/>
              <a:gd name="T115" fmla="*/ 1122 h 2994"/>
              <a:gd name="T116" fmla="*/ 16 w 5376"/>
              <a:gd name="T117" fmla="*/ 1090 h 2994"/>
              <a:gd name="T118" fmla="*/ 0 w 5376"/>
              <a:gd name="T119" fmla="*/ 1042 h 2994"/>
              <a:gd name="T120" fmla="*/ 0 w 5376"/>
              <a:gd name="T121" fmla="*/ 882 h 299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376"/>
              <a:gd name="T184" fmla="*/ 0 h 2994"/>
              <a:gd name="T185" fmla="*/ 5376 w 5376"/>
              <a:gd name="T186" fmla="*/ 2994 h 299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376" h="2994">
                <a:moveTo>
                  <a:pt x="0" y="882"/>
                </a:moveTo>
                <a:cubicBezTo>
                  <a:pt x="45" y="791"/>
                  <a:pt x="44" y="682"/>
                  <a:pt x="112" y="602"/>
                </a:cubicBezTo>
                <a:cubicBezTo>
                  <a:pt x="158" y="548"/>
                  <a:pt x="244" y="531"/>
                  <a:pt x="304" y="498"/>
                </a:cubicBezTo>
                <a:cubicBezTo>
                  <a:pt x="354" y="470"/>
                  <a:pt x="386" y="444"/>
                  <a:pt x="440" y="426"/>
                </a:cubicBezTo>
                <a:cubicBezTo>
                  <a:pt x="500" y="406"/>
                  <a:pt x="562" y="404"/>
                  <a:pt x="624" y="394"/>
                </a:cubicBezTo>
                <a:cubicBezTo>
                  <a:pt x="693" y="382"/>
                  <a:pt x="764" y="371"/>
                  <a:pt x="832" y="354"/>
                </a:cubicBezTo>
                <a:cubicBezTo>
                  <a:pt x="869" y="329"/>
                  <a:pt x="911" y="328"/>
                  <a:pt x="952" y="314"/>
                </a:cubicBezTo>
                <a:cubicBezTo>
                  <a:pt x="1113" y="260"/>
                  <a:pt x="1260" y="256"/>
                  <a:pt x="1432" y="250"/>
                </a:cubicBezTo>
                <a:cubicBezTo>
                  <a:pt x="1618" y="257"/>
                  <a:pt x="1740" y="283"/>
                  <a:pt x="1928" y="290"/>
                </a:cubicBezTo>
                <a:cubicBezTo>
                  <a:pt x="2165" y="314"/>
                  <a:pt x="2402" y="317"/>
                  <a:pt x="2640" y="322"/>
                </a:cubicBezTo>
                <a:cubicBezTo>
                  <a:pt x="3273" y="355"/>
                  <a:pt x="3932" y="189"/>
                  <a:pt x="4571" y="183"/>
                </a:cubicBezTo>
                <a:cubicBezTo>
                  <a:pt x="4711" y="165"/>
                  <a:pt x="4828" y="88"/>
                  <a:pt x="4955" y="34"/>
                </a:cubicBezTo>
                <a:cubicBezTo>
                  <a:pt x="5034" y="0"/>
                  <a:pt x="5151" y="26"/>
                  <a:pt x="5221" y="23"/>
                </a:cubicBezTo>
                <a:cubicBezTo>
                  <a:pt x="5277" y="29"/>
                  <a:pt x="5310" y="102"/>
                  <a:pt x="5349" y="141"/>
                </a:cubicBezTo>
                <a:cubicBezTo>
                  <a:pt x="5354" y="160"/>
                  <a:pt x="5376" y="255"/>
                  <a:pt x="5376" y="274"/>
                </a:cubicBezTo>
                <a:cubicBezTo>
                  <a:pt x="5376" y="391"/>
                  <a:pt x="5373" y="509"/>
                  <a:pt x="5368" y="626"/>
                </a:cubicBezTo>
                <a:cubicBezTo>
                  <a:pt x="5365" y="705"/>
                  <a:pt x="5312" y="785"/>
                  <a:pt x="5288" y="858"/>
                </a:cubicBezTo>
                <a:cubicBezTo>
                  <a:pt x="5275" y="898"/>
                  <a:pt x="5274" y="967"/>
                  <a:pt x="5240" y="994"/>
                </a:cubicBezTo>
                <a:cubicBezTo>
                  <a:pt x="5195" y="1030"/>
                  <a:pt x="5111" y="1036"/>
                  <a:pt x="5056" y="1042"/>
                </a:cubicBezTo>
                <a:cubicBezTo>
                  <a:pt x="4981" y="1061"/>
                  <a:pt x="4909" y="1101"/>
                  <a:pt x="4832" y="1114"/>
                </a:cubicBezTo>
                <a:cubicBezTo>
                  <a:pt x="4765" y="1125"/>
                  <a:pt x="4765" y="1118"/>
                  <a:pt x="4704" y="1130"/>
                </a:cubicBezTo>
                <a:cubicBezTo>
                  <a:pt x="4540" y="1163"/>
                  <a:pt x="4378" y="1210"/>
                  <a:pt x="4216" y="1250"/>
                </a:cubicBezTo>
                <a:cubicBezTo>
                  <a:pt x="4189" y="1257"/>
                  <a:pt x="4170" y="1273"/>
                  <a:pt x="4144" y="1282"/>
                </a:cubicBezTo>
                <a:cubicBezTo>
                  <a:pt x="4089" y="1337"/>
                  <a:pt x="4009" y="1362"/>
                  <a:pt x="3936" y="1386"/>
                </a:cubicBezTo>
                <a:cubicBezTo>
                  <a:pt x="3905" y="1478"/>
                  <a:pt x="3805" y="1471"/>
                  <a:pt x="3728" y="1490"/>
                </a:cubicBezTo>
                <a:cubicBezTo>
                  <a:pt x="3665" y="1506"/>
                  <a:pt x="3598" y="1517"/>
                  <a:pt x="3536" y="1538"/>
                </a:cubicBezTo>
                <a:cubicBezTo>
                  <a:pt x="3504" y="1549"/>
                  <a:pt x="3457" y="1567"/>
                  <a:pt x="3424" y="1570"/>
                </a:cubicBezTo>
                <a:cubicBezTo>
                  <a:pt x="3360" y="1576"/>
                  <a:pt x="3308" y="1582"/>
                  <a:pt x="3248" y="1602"/>
                </a:cubicBezTo>
                <a:cubicBezTo>
                  <a:pt x="3211" y="1614"/>
                  <a:pt x="3183" y="1653"/>
                  <a:pt x="3152" y="1674"/>
                </a:cubicBezTo>
                <a:cubicBezTo>
                  <a:pt x="3115" y="1730"/>
                  <a:pt x="3136" y="1711"/>
                  <a:pt x="3096" y="1738"/>
                </a:cubicBezTo>
                <a:cubicBezTo>
                  <a:pt x="3082" y="1780"/>
                  <a:pt x="3093" y="1755"/>
                  <a:pt x="3056" y="1810"/>
                </a:cubicBezTo>
                <a:cubicBezTo>
                  <a:pt x="3004" y="1888"/>
                  <a:pt x="3084" y="1830"/>
                  <a:pt x="3008" y="1906"/>
                </a:cubicBezTo>
                <a:cubicBezTo>
                  <a:pt x="2945" y="1969"/>
                  <a:pt x="2885" y="2014"/>
                  <a:pt x="2800" y="2042"/>
                </a:cubicBezTo>
                <a:cubicBezTo>
                  <a:pt x="2768" y="2053"/>
                  <a:pt x="2738" y="2079"/>
                  <a:pt x="2704" y="2090"/>
                </a:cubicBezTo>
                <a:cubicBezTo>
                  <a:pt x="2655" y="2106"/>
                  <a:pt x="2602" y="2104"/>
                  <a:pt x="2552" y="2114"/>
                </a:cubicBezTo>
                <a:cubicBezTo>
                  <a:pt x="2477" y="2111"/>
                  <a:pt x="2482" y="2225"/>
                  <a:pt x="2408" y="2218"/>
                </a:cubicBezTo>
                <a:cubicBezTo>
                  <a:pt x="2336" y="2212"/>
                  <a:pt x="2372" y="2305"/>
                  <a:pt x="2304" y="2282"/>
                </a:cubicBezTo>
                <a:cubicBezTo>
                  <a:pt x="2244" y="2327"/>
                  <a:pt x="2104" y="2446"/>
                  <a:pt x="2048" y="2490"/>
                </a:cubicBezTo>
                <a:cubicBezTo>
                  <a:pt x="2032" y="2485"/>
                  <a:pt x="1968" y="2546"/>
                  <a:pt x="1968" y="2546"/>
                </a:cubicBezTo>
                <a:cubicBezTo>
                  <a:pt x="1908" y="2569"/>
                  <a:pt x="1945" y="2638"/>
                  <a:pt x="1904" y="2666"/>
                </a:cubicBezTo>
                <a:cubicBezTo>
                  <a:pt x="1871" y="2699"/>
                  <a:pt x="1893" y="2723"/>
                  <a:pt x="1856" y="2778"/>
                </a:cubicBezTo>
                <a:cubicBezTo>
                  <a:pt x="1916" y="2868"/>
                  <a:pt x="1776" y="2962"/>
                  <a:pt x="1680" y="2994"/>
                </a:cubicBezTo>
                <a:cubicBezTo>
                  <a:pt x="1552" y="2908"/>
                  <a:pt x="1310" y="2956"/>
                  <a:pt x="1208" y="2954"/>
                </a:cubicBezTo>
                <a:cubicBezTo>
                  <a:pt x="1140" y="2937"/>
                  <a:pt x="1074" y="2920"/>
                  <a:pt x="1008" y="2898"/>
                </a:cubicBezTo>
                <a:cubicBezTo>
                  <a:pt x="984" y="2890"/>
                  <a:pt x="955" y="2885"/>
                  <a:pt x="936" y="2866"/>
                </a:cubicBezTo>
                <a:cubicBezTo>
                  <a:pt x="901" y="2831"/>
                  <a:pt x="906" y="2795"/>
                  <a:pt x="888" y="2754"/>
                </a:cubicBezTo>
                <a:cubicBezTo>
                  <a:pt x="871" y="2715"/>
                  <a:pt x="819" y="2689"/>
                  <a:pt x="792" y="2658"/>
                </a:cubicBezTo>
                <a:cubicBezTo>
                  <a:pt x="776" y="2640"/>
                  <a:pt x="747" y="2594"/>
                  <a:pt x="736" y="2578"/>
                </a:cubicBezTo>
                <a:cubicBezTo>
                  <a:pt x="673" y="2484"/>
                  <a:pt x="762" y="2587"/>
                  <a:pt x="704" y="2506"/>
                </a:cubicBezTo>
                <a:cubicBezTo>
                  <a:pt x="697" y="2497"/>
                  <a:pt x="687" y="2491"/>
                  <a:pt x="680" y="2482"/>
                </a:cubicBezTo>
                <a:cubicBezTo>
                  <a:pt x="640" y="2426"/>
                  <a:pt x="682" y="2473"/>
                  <a:pt x="656" y="2426"/>
                </a:cubicBezTo>
                <a:cubicBezTo>
                  <a:pt x="606" y="2336"/>
                  <a:pt x="506" y="2296"/>
                  <a:pt x="472" y="2194"/>
                </a:cubicBezTo>
                <a:cubicBezTo>
                  <a:pt x="469" y="2171"/>
                  <a:pt x="458" y="2084"/>
                  <a:pt x="440" y="2066"/>
                </a:cubicBezTo>
                <a:cubicBezTo>
                  <a:pt x="395" y="2021"/>
                  <a:pt x="364" y="1962"/>
                  <a:pt x="336" y="1906"/>
                </a:cubicBezTo>
                <a:cubicBezTo>
                  <a:pt x="315" y="1864"/>
                  <a:pt x="302" y="1822"/>
                  <a:pt x="272" y="1786"/>
                </a:cubicBezTo>
                <a:cubicBezTo>
                  <a:pt x="154" y="1644"/>
                  <a:pt x="240" y="1770"/>
                  <a:pt x="192" y="1698"/>
                </a:cubicBezTo>
                <a:cubicBezTo>
                  <a:pt x="167" y="1547"/>
                  <a:pt x="133" y="1399"/>
                  <a:pt x="96" y="1250"/>
                </a:cubicBezTo>
                <a:cubicBezTo>
                  <a:pt x="91" y="1230"/>
                  <a:pt x="34" y="1150"/>
                  <a:pt x="24" y="1122"/>
                </a:cubicBezTo>
                <a:cubicBezTo>
                  <a:pt x="20" y="1112"/>
                  <a:pt x="19" y="1101"/>
                  <a:pt x="16" y="1090"/>
                </a:cubicBezTo>
                <a:cubicBezTo>
                  <a:pt x="11" y="1074"/>
                  <a:pt x="0" y="1042"/>
                  <a:pt x="0" y="1042"/>
                </a:cubicBezTo>
                <a:cubicBezTo>
                  <a:pt x="9" y="908"/>
                  <a:pt x="16" y="961"/>
                  <a:pt x="0" y="882"/>
                </a:cubicBezTo>
                <a:close/>
              </a:path>
            </a:pathLst>
          </a:custGeom>
          <a:solidFill>
            <a:srgbClr val="003399">
              <a:alpha val="50195"/>
            </a:srgbClr>
          </a:solidFill>
          <a:ln w="15875">
            <a:noFill/>
            <a:round/>
            <a:headEnd/>
            <a:tailEnd/>
          </a:ln>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1"/>
          </p:nvPr>
        </p:nvSpPr>
        <p:spPr>
          <a:xfrm>
            <a:off x="457200" y="6397625"/>
            <a:ext cx="2133600" cy="323850"/>
          </a:xfrm>
          <a:noFill/>
        </p:spPr>
        <p:txBody>
          <a:bodyPr/>
          <a:lstStyle/>
          <a:p>
            <a:pPr algn="l"/>
            <a:fld id="{C671A616-8649-4B98-9614-DF10F68C397D}" type="slidenum">
              <a:rPr lang="en-US" smtClean="0"/>
              <a:pPr algn="l"/>
              <a:t>29</a:t>
            </a:fld>
            <a:endParaRPr lang="en-US" smtClean="0"/>
          </a:p>
        </p:txBody>
      </p:sp>
      <p:sp>
        <p:nvSpPr>
          <p:cNvPr id="32771" name="Rectangle 2"/>
          <p:cNvSpPr>
            <a:spLocks noGrp="1" noChangeArrowheads="1"/>
          </p:cNvSpPr>
          <p:nvPr>
            <p:ph type="title"/>
          </p:nvPr>
        </p:nvSpPr>
        <p:spPr/>
        <p:txBody>
          <a:bodyPr/>
          <a:lstStyle/>
          <a:p>
            <a:r>
              <a:rPr lang="en-US" smtClean="0"/>
              <a:t>Dijkstra's Shortest Path Algorithm</a:t>
            </a:r>
          </a:p>
        </p:txBody>
      </p:sp>
      <p:sp>
        <p:nvSpPr>
          <p:cNvPr id="32772"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32773"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32774" name="Oval 5"/>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32775"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32776"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32777"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32778"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32779"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32780" name="AutoShape 11"/>
          <p:cNvCxnSpPr>
            <a:cxnSpLocks noChangeShapeType="1"/>
            <a:stCxn id="32772" idx="7"/>
            <a:endCxn id="32775"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p:spPr>
      </p:cxnSp>
      <p:cxnSp>
        <p:nvCxnSpPr>
          <p:cNvPr id="32781" name="AutoShape 12"/>
          <p:cNvCxnSpPr>
            <a:cxnSpLocks noChangeShapeType="1"/>
            <a:stCxn id="32772" idx="6"/>
            <a:endCxn id="32776" idx="1"/>
          </p:cNvCxnSpPr>
          <p:nvPr/>
        </p:nvCxnSpPr>
        <p:spPr bwMode="auto">
          <a:xfrm>
            <a:off x="609600" y="3551238"/>
            <a:ext cx="2317750" cy="561975"/>
          </a:xfrm>
          <a:prstGeom prst="straightConnector1">
            <a:avLst/>
          </a:prstGeom>
          <a:noFill/>
          <a:ln w="50800">
            <a:solidFill>
              <a:srgbClr val="003399"/>
            </a:solidFill>
            <a:round/>
            <a:headEnd/>
            <a:tailEnd type="triangle" w="med" len="med"/>
          </a:ln>
        </p:spPr>
      </p:cxnSp>
      <p:cxnSp>
        <p:nvCxnSpPr>
          <p:cNvPr id="32782" name="AutoShape 13"/>
          <p:cNvCxnSpPr>
            <a:cxnSpLocks noChangeShapeType="1"/>
            <a:stCxn id="32772" idx="5"/>
            <a:endCxn id="32777" idx="0"/>
          </p:cNvCxnSpPr>
          <p:nvPr/>
        </p:nvCxnSpPr>
        <p:spPr bwMode="auto">
          <a:xfrm>
            <a:off x="557213" y="3665538"/>
            <a:ext cx="1731962" cy="2346325"/>
          </a:xfrm>
          <a:prstGeom prst="straightConnector1">
            <a:avLst/>
          </a:prstGeom>
          <a:noFill/>
          <a:ln w="50800">
            <a:solidFill>
              <a:srgbClr val="003399"/>
            </a:solidFill>
            <a:round/>
            <a:headEnd/>
            <a:tailEnd type="triangle" w="med" len="med"/>
          </a:ln>
        </p:spPr>
      </p:cxnSp>
      <p:cxnSp>
        <p:nvCxnSpPr>
          <p:cNvPr id="32783" name="AutoShape 14"/>
          <p:cNvCxnSpPr>
            <a:cxnSpLocks noChangeShapeType="1"/>
            <a:stCxn id="32776" idx="7"/>
            <a:endCxn id="32773" idx="2"/>
          </p:cNvCxnSpPr>
          <p:nvPr/>
        </p:nvCxnSpPr>
        <p:spPr bwMode="auto">
          <a:xfrm flipV="1">
            <a:off x="3140075" y="3057525"/>
            <a:ext cx="4819650" cy="1055688"/>
          </a:xfrm>
          <a:prstGeom prst="straightConnector1">
            <a:avLst/>
          </a:prstGeom>
          <a:noFill/>
          <a:ln w="50800">
            <a:solidFill>
              <a:srgbClr val="003399"/>
            </a:solidFill>
            <a:round/>
            <a:headEnd/>
            <a:tailEnd type="triangle" w="med" len="med"/>
          </a:ln>
        </p:spPr>
      </p:cxnSp>
      <p:cxnSp>
        <p:nvCxnSpPr>
          <p:cNvPr id="32784" name="AutoShape 15"/>
          <p:cNvCxnSpPr>
            <a:cxnSpLocks noChangeShapeType="1"/>
            <a:stCxn id="32778" idx="7"/>
            <a:endCxn id="32773"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32785" name="AutoShape 16"/>
          <p:cNvCxnSpPr>
            <a:cxnSpLocks noChangeShapeType="1"/>
            <a:stCxn id="32776" idx="5"/>
            <a:endCxn id="32779"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32786" name="AutoShape 17"/>
          <p:cNvCxnSpPr>
            <a:cxnSpLocks noChangeShapeType="1"/>
            <a:stCxn id="32779" idx="5"/>
            <a:endCxn id="32774" idx="2"/>
          </p:cNvCxnSpPr>
          <p:nvPr/>
        </p:nvCxnSpPr>
        <p:spPr bwMode="auto">
          <a:xfrm>
            <a:off x="4546600" y="5033963"/>
            <a:ext cx="3724275" cy="1023937"/>
          </a:xfrm>
          <a:prstGeom prst="straightConnector1">
            <a:avLst/>
          </a:prstGeom>
          <a:noFill/>
          <a:ln w="25400">
            <a:solidFill>
              <a:srgbClr val="006600"/>
            </a:solidFill>
            <a:round/>
            <a:headEnd/>
            <a:tailEnd type="triangle" w="med" len="med"/>
          </a:ln>
        </p:spPr>
      </p:cxnSp>
      <p:cxnSp>
        <p:nvCxnSpPr>
          <p:cNvPr id="32787" name="AutoShape 18"/>
          <p:cNvCxnSpPr>
            <a:cxnSpLocks noChangeShapeType="1"/>
            <a:stCxn id="32779" idx="6"/>
            <a:endCxn id="32778" idx="2"/>
          </p:cNvCxnSpPr>
          <p:nvPr/>
        </p:nvCxnSpPr>
        <p:spPr bwMode="auto">
          <a:xfrm flipV="1">
            <a:off x="4598988" y="4576763"/>
            <a:ext cx="2417762" cy="342900"/>
          </a:xfrm>
          <a:prstGeom prst="straightConnector1">
            <a:avLst/>
          </a:prstGeom>
          <a:noFill/>
          <a:ln w="25400">
            <a:solidFill>
              <a:srgbClr val="006600"/>
            </a:solidFill>
            <a:round/>
            <a:headEnd/>
            <a:tailEnd type="triangle" w="med" len="med"/>
          </a:ln>
        </p:spPr>
      </p:cxnSp>
      <p:cxnSp>
        <p:nvCxnSpPr>
          <p:cNvPr id="32788" name="AutoShape 19"/>
          <p:cNvCxnSpPr>
            <a:cxnSpLocks noChangeShapeType="1"/>
            <a:stCxn id="32778" idx="4"/>
            <a:endCxn id="32774"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32789" name="AutoShape 20"/>
          <p:cNvCxnSpPr>
            <a:cxnSpLocks noChangeShapeType="1"/>
            <a:stCxn id="32773" idx="3"/>
            <a:endCxn id="32779" idx="7"/>
          </p:cNvCxnSpPr>
          <p:nvPr/>
        </p:nvCxnSpPr>
        <p:spPr bwMode="auto">
          <a:xfrm flipH="1">
            <a:off x="4546600" y="3171825"/>
            <a:ext cx="3465513" cy="1633538"/>
          </a:xfrm>
          <a:prstGeom prst="straightConnector1">
            <a:avLst/>
          </a:prstGeom>
          <a:noFill/>
          <a:ln w="50800">
            <a:solidFill>
              <a:srgbClr val="003399"/>
            </a:solidFill>
            <a:round/>
            <a:headEnd/>
            <a:tailEnd type="triangle" w="med" len="med"/>
          </a:ln>
        </p:spPr>
      </p:cxnSp>
      <p:cxnSp>
        <p:nvCxnSpPr>
          <p:cNvPr id="32790" name="AutoShape 21"/>
          <p:cNvCxnSpPr>
            <a:cxnSpLocks noChangeShapeType="1"/>
            <a:stCxn id="32776" idx="4"/>
            <a:endCxn id="32777"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32791" name="AutoShape 22"/>
          <p:cNvCxnSpPr>
            <a:cxnSpLocks noChangeShapeType="1"/>
            <a:stCxn id="32777" idx="6"/>
            <a:endCxn id="32779"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32792" name="AutoShape 23"/>
          <p:cNvCxnSpPr>
            <a:cxnSpLocks noChangeShapeType="1"/>
            <a:stCxn id="32775" idx="6"/>
            <a:endCxn id="32773"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p:spPr>
      </p:cxnSp>
      <p:cxnSp>
        <p:nvCxnSpPr>
          <p:cNvPr id="32793" name="AutoShape 24"/>
          <p:cNvCxnSpPr>
            <a:cxnSpLocks noChangeShapeType="1"/>
            <a:stCxn id="32777" idx="6"/>
            <a:endCxn id="32774"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32794" name="AutoShape 25"/>
          <p:cNvCxnSpPr>
            <a:cxnSpLocks noChangeShapeType="1"/>
            <a:stCxn id="32773" idx="5"/>
            <a:endCxn id="32774" idx="0"/>
          </p:cNvCxnSpPr>
          <p:nvPr/>
        </p:nvCxnSpPr>
        <p:spPr bwMode="auto">
          <a:xfrm>
            <a:off x="8224838" y="3171825"/>
            <a:ext cx="204787" cy="2727325"/>
          </a:xfrm>
          <a:prstGeom prst="straightConnector1">
            <a:avLst/>
          </a:prstGeom>
          <a:noFill/>
          <a:ln w="25400">
            <a:solidFill>
              <a:srgbClr val="006600"/>
            </a:solidFill>
            <a:round/>
            <a:headEnd/>
            <a:tailEnd type="triangle" w="med" len="med"/>
          </a:ln>
        </p:spPr>
      </p:cxnSp>
      <p:sp>
        <p:nvSpPr>
          <p:cNvPr id="32795"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32796"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32797"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32798"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32799"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32800"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32801"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32802"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32803"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32804"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32805"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32806"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32807"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32808"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32809" name="Text Box 41"/>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15</a:t>
            </a:r>
            <a:endParaRPr lang="en-US" sz="1600">
              <a:solidFill>
                <a:srgbClr val="006600"/>
              </a:solidFill>
            </a:endParaRPr>
          </a:p>
        </p:txBody>
      </p:sp>
      <p:sp>
        <p:nvSpPr>
          <p:cNvPr id="32810" name="Text Box 42"/>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32811" name="Text Box 44"/>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2812" name="Text Box 45"/>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2813" name="Text Box 46"/>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32814" name="Text Box 47"/>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2815" name="Text Box 48"/>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0</a:t>
            </a:r>
            <a:endParaRPr lang="en-US" sz="1600">
              <a:solidFill>
                <a:srgbClr val="006600"/>
              </a:solidFill>
            </a:endParaRPr>
          </a:p>
        </p:txBody>
      </p:sp>
      <p:sp>
        <p:nvSpPr>
          <p:cNvPr id="32816" name="Text Box 50"/>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2817" name="Text Box 51"/>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2818" name="Text Box 52"/>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2819" name="Text Box 53"/>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2820" name="Text Box 54"/>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2821" name="Text Box 55"/>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2822" name="Text Box 58"/>
          <p:cNvSpPr txBox="1">
            <a:spLocks noChangeArrowheads="1"/>
          </p:cNvSpPr>
          <p:nvPr/>
        </p:nvSpPr>
        <p:spPr bwMode="auto">
          <a:xfrm>
            <a:off x="4121150" y="42021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44</a:t>
            </a:r>
            <a:endParaRPr lang="en-US" sz="1600">
              <a:solidFill>
                <a:srgbClr val="006600"/>
              </a:solidFill>
            </a:endParaRPr>
          </a:p>
        </p:txBody>
      </p:sp>
      <p:sp>
        <p:nvSpPr>
          <p:cNvPr id="32823" name="Text Box 59"/>
          <p:cNvSpPr txBox="1">
            <a:spLocks noChangeArrowheads="1"/>
          </p:cNvSpPr>
          <p:nvPr/>
        </p:nvSpPr>
        <p:spPr bwMode="auto">
          <a:xfrm>
            <a:off x="4346575" y="44751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2824" name="Text Box 60"/>
          <p:cNvSpPr txBox="1">
            <a:spLocks noChangeArrowheads="1"/>
          </p:cNvSpPr>
          <p:nvPr/>
        </p:nvSpPr>
        <p:spPr bwMode="auto">
          <a:xfrm>
            <a:off x="44386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35</a:t>
            </a:r>
            <a:endParaRPr lang="en-US" sz="1600">
              <a:solidFill>
                <a:srgbClr val="006600"/>
              </a:solidFill>
            </a:endParaRPr>
          </a:p>
        </p:txBody>
      </p:sp>
      <p:sp>
        <p:nvSpPr>
          <p:cNvPr id="32825" name="Text Box 61"/>
          <p:cNvSpPr txBox="1">
            <a:spLocks noChangeArrowheads="1"/>
          </p:cNvSpPr>
          <p:nvPr/>
        </p:nvSpPr>
        <p:spPr bwMode="auto">
          <a:xfrm>
            <a:off x="4359275" y="42465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32826" name="Text Box 62"/>
          <p:cNvSpPr txBox="1">
            <a:spLocks noChangeArrowheads="1"/>
          </p:cNvSpPr>
          <p:nvPr/>
        </p:nvSpPr>
        <p:spPr bwMode="auto">
          <a:xfrm>
            <a:off x="7829550" y="628015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59</a:t>
            </a:r>
            <a:endParaRPr lang="en-US" sz="1600">
              <a:solidFill>
                <a:srgbClr val="006600"/>
              </a:solidFill>
            </a:endParaRPr>
          </a:p>
        </p:txBody>
      </p:sp>
      <p:sp>
        <p:nvSpPr>
          <p:cNvPr id="32827" name="Text Box 63"/>
          <p:cNvSpPr txBox="1">
            <a:spLocks noChangeArrowheads="1"/>
          </p:cNvSpPr>
          <p:nvPr/>
        </p:nvSpPr>
        <p:spPr bwMode="auto">
          <a:xfrm>
            <a:off x="83470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2828" name="Text Box 64"/>
          <p:cNvSpPr txBox="1">
            <a:spLocks noChangeArrowheads="1"/>
          </p:cNvSpPr>
          <p:nvPr/>
        </p:nvSpPr>
        <p:spPr bwMode="auto">
          <a:xfrm>
            <a:off x="80676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2829" name="Text Box 65"/>
          <p:cNvSpPr txBox="1">
            <a:spLocks noChangeArrowheads="1"/>
          </p:cNvSpPr>
          <p:nvPr/>
        </p:nvSpPr>
        <p:spPr bwMode="auto">
          <a:xfrm>
            <a:off x="7486650" y="62722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51</a:t>
            </a:r>
            <a:endParaRPr lang="en-US" sz="1600">
              <a:solidFill>
                <a:srgbClr val="006600"/>
              </a:solidFill>
            </a:endParaRPr>
          </a:p>
        </p:txBody>
      </p:sp>
      <p:sp>
        <p:nvSpPr>
          <p:cNvPr id="32830" name="Text Box 66"/>
          <p:cNvSpPr txBox="1">
            <a:spLocks noChangeArrowheads="1"/>
          </p:cNvSpPr>
          <p:nvPr/>
        </p:nvSpPr>
        <p:spPr bwMode="auto">
          <a:xfrm>
            <a:off x="4651375" y="42338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32831" name="Text Box 67"/>
          <p:cNvSpPr txBox="1">
            <a:spLocks noChangeArrowheads="1"/>
          </p:cNvSpPr>
          <p:nvPr/>
        </p:nvSpPr>
        <p:spPr bwMode="auto">
          <a:xfrm>
            <a:off x="47561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34</a:t>
            </a:r>
            <a:endParaRPr lang="en-US" sz="1600">
              <a:solidFill>
                <a:srgbClr val="006600"/>
              </a:solidFill>
            </a:endParaRPr>
          </a:p>
        </p:txBody>
      </p:sp>
      <p:sp>
        <p:nvSpPr>
          <p:cNvPr id="32832" name="Text Box 81"/>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32833" name="Text Box 69"/>
          <p:cNvSpPr txBox="1">
            <a:spLocks noChangeArrowheads="1"/>
          </p:cNvSpPr>
          <p:nvPr/>
        </p:nvSpPr>
        <p:spPr bwMode="auto">
          <a:xfrm>
            <a:off x="77120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2834" name="Text Box 70"/>
          <p:cNvSpPr txBox="1">
            <a:spLocks noChangeArrowheads="1"/>
          </p:cNvSpPr>
          <p:nvPr/>
        </p:nvSpPr>
        <p:spPr bwMode="auto">
          <a:xfrm>
            <a:off x="7131050" y="62722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50</a:t>
            </a:r>
            <a:endParaRPr lang="en-US" sz="1600">
              <a:solidFill>
                <a:srgbClr val="006600"/>
              </a:solidFill>
            </a:endParaRPr>
          </a:p>
        </p:txBody>
      </p:sp>
      <p:sp>
        <p:nvSpPr>
          <p:cNvPr id="32835" name="Text Box 71"/>
          <p:cNvSpPr txBox="1">
            <a:spLocks noChangeArrowheads="1"/>
          </p:cNvSpPr>
          <p:nvPr/>
        </p:nvSpPr>
        <p:spPr bwMode="auto">
          <a:xfrm>
            <a:off x="6950075" y="41910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2836" name="Text Box 72"/>
          <p:cNvSpPr txBox="1">
            <a:spLocks noChangeArrowheads="1"/>
          </p:cNvSpPr>
          <p:nvPr/>
        </p:nvSpPr>
        <p:spPr bwMode="auto">
          <a:xfrm>
            <a:off x="6445250" y="41386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45</a:t>
            </a:r>
            <a:endParaRPr lang="en-US" sz="1600">
              <a:solidFill>
                <a:srgbClr val="006600"/>
              </a:solidFill>
            </a:endParaRPr>
          </a:p>
        </p:txBody>
      </p:sp>
      <p:sp>
        <p:nvSpPr>
          <p:cNvPr id="32837" name="AutoShape 73"/>
          <p:cNvSpPr>
            <a:spLocks noChangeArrowheads="1"/>
          </p:cNvSpPr>
          <p:nvPr/>
        </p:nvSpPr>
        <p:spPr bwMode="auto">
          <a:xfrm rot="-9897911">
            <a:off x="6545263" y="4451350"/>
            <a:ext cx="174625" cy="314325"/>
          </a:xfrm>
          <a:prstGeom prst="downArrow">
            <a:avLst>
              <a:gd name="adj1" fmla="val 50000"/>
              <a:gd name="adj2" fmla="val 45000"/>
            </a:avLst>
          </a:prstGeom>
          <a:solidFill>
            <a:schemeClr val="accent1"/>
          </a:solidFill>
          <a:ln w="15875">
            <a:solidFill>
              <a:schemeClr val="tx1"/>
            </a:solidFill>
            <a:miter lim="800000"/>
            <a:headEnd/>
            <a:tailEnd/>
          </a:ln>
        </p:spPr>
        <p:txBody>
          <a:bodyPr wrap="none" lIns="92075" tIns="46038" rIns="92075" bIns="46038" anchor="ctr"/>
          <a:lstStyle/>
          <a:p>
            <a:endParaRPr lang="en-US"/>
          </a:p>
        </p:txBody>
      </p:sp>
      <p:sp>
        <p:nvSpPr>
          <p:cNvPr id="32838" name="Text Box 74"/>
          <p:cNvSpPr txBox="1">
            <a:spLocks noChangeArrowheads="1"/>
          </p:cNvSpPr>
          <p:nvPr/>
        </p:nvSpPr>
        <p:spPr bwMode="auto">
          <a:xfrm>
            <a:off x="6248400" y="4770438"/>
            <a:ext cx="1277938" cy="374650"/>
          </a:xfrm>
          <a:prstGeom prst="rect">
            <a:avLst/>
          </a:prstGeom>
          <a:noFill/>
          <a:ln w="15875">
            <a:noFill/>
            <a:miter lim="800000"/>
            <a:headEnd/>
            <a:tailEnd/>
          </a:ln>
        </p:spPr>
        <p:txBody>
          <a:bodyPr lIns="92075" tIns="46038" rIns="92075" bIns="46038">
            <a:spAutoFit/>
          </a:bodyPr>
          <a:lstStyle/>
          <a:p>
            <a:pPr>
              <a:spcBef>
                <a:spcPct val="50000"/>
              </a:spcBef>
            </a:pPr>
            <a:r>
              <a:rPr lang="en-US" sz="1600">
                <a:solidFill>
                  <a:schemeClr val="accent1"/>
                </a:solidFill>
              </a:rPr>
              <a:t>delmin</a:t>
            </a:r>
          </a:p>
        </p:txBody>
      </p:sp>
      <p:sp>
        <p:nvSpPr>
          <p:cNvPr id="32839" name="Text Box 75"/>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2840" name="Text Box 76"/>
          <p:cNvSpPr txBox="1">
            <a:spLocks noChangeArrowheads="1"/>
          </p:cNvSpPr>
          <p:nvPr/>
        </p:nvSpPr>
        <p:spPr bwMode="auto">
          <a:xfrm>
            <a:off x="8012113" y="2428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2841" name="Text Box 77"/>
          <p:cNvSpPr txBox="1">
            <a:spLocks noChangeArrowheads="1"/>
          </p:cNvSpPr>
          <p:nvPr/>
        </p:nvSpPr>
        <p:spPr bwMode="auto">
          <a:xfrm>
            <a:off x="8108950" y="23860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33</a:t>
            </a:r>
            <a:endParaRPr lang="en-US" sz="1600">
              <a:solidFill>
                <a:srgbClr val="006600"/>
              </a:solidFill>
            </a:endParaRPr>
          </a:p>
        </p:txBody>
      </p:sp>
      <p:sp>
        <p:nvSpPr>
          <p:cNvPr id="32842" name="Text Box 78"/>
          <p:cNvSpPr txBox="1">
            <a:spLocks noChangeArrowheads="1"/>
          </p:cNvSpPr>
          <p:nvPr/>
        </p:nvSpPr>
        <p:spPr bwMode="auto">
          <a:xfrm>
            <a:off x="8382000" y="24384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2843" name="Text Box 79"/>
          <p:cNvSpPr txBox="1">
            <a:spLocks noChangeArrowheads="1"/>
          </p:cNvSpPr>
          <p:nvPr/>
        </p:nvSpPr>
        <p:spPr bwMode="auto">
          <a:xfrm>
            <a:off x="8001000" y="205740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32</a:t>
            </a:r>
            <a:endParaRPr lang="en-US" sz="1600">
              <a:solidFill>
                <a:srgbClr val="006600"/>
              </a:solidFill>
            </a:endParaRPr>
          </a:p>
        </p:txBody>
      </p:sp>
      <p:sp>
        <p:nvSpPr>
          <p:cNvPr id="32844"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2, 3, 5, 6, 7 }</a:t>
            </a:r>
          </a:p>
          <a:p>
            <a:pPr>
              <a:spcBef>
                <a:spcPct val="20000"/>
              </a:spcBef>
              <a:buClr>
                <a:srgbClr val="003399"/>
              </a:buClr>
              <a:buSzPct val="50000"/>
              <a:buFont typeface="Monotype Sorts" charset="2"/>
              <a:buNone/>
            </a:pPr>
            <a:r>
              <a:rPr lang="en-US"/>
              <a:t>PQ = { 4, t }</a:t>
            </a:r>
          </a:p>
        </p:txBody>
      </p:sp>
      <p:sp>
        <p:nvSpPr>
          <p:cNvPr id="32845" name="Freeform 82"/>
          <p:cNvSpPr>
            <a:spLocks/>
          </p:cNvSpPr>
          <p:nvPr/>
        </p:nvSpPr>
        <p:spPr bwMode="auto">
          <a:xfrm>
            <a:off x="177800" y="2028825"/>
            <a:ext cx="8534400" cy="4752975"/>
          </a:xfrm>
          <a:custGeom>
            <a:avLst/>
            <a:gdLst>
              <a:gd name="T0" fmla="*/ 0 w 5376"/>
              <a:gd name="T1" fmla="*/ 882 h 2994"/>
              <a:gd name="T2" fmla="*/ 112 w 5376"/>
              <a:gd name="T3" fmla="*/ 602 h 2994"/>
              <a:gd name="T4" fmla="*/ 304 w 5376"/>
              <a:gd name="T5" fmla="*/ 498 h 2994"/>
              <a:gd name="T6" fmla="*/ 440 w 5376"/>
              <a:gd name="T7" fmla="*/ 426 h 2994"/>
              <a:gd name="T8" fmla="*/ 624 w 5376"/>
              <a:gd name="T9" fmla="*/ 394 h 2994"/>
              <a:gd name="T10" fmla="*/ 832 w 5376"/>
              <a:gd name="T11" fmla="*/ 354 h 2994"/>
              <a:gd name="T12" fmla="*/ 952 w 5376"/>
              <a:gd name="T13" fmla="*/ 314 h 2994"/>
              <a:gd name="T14" fmla="*/ 1432 w 5376"/>
              <a:gd name="T15" fmla="*/ 250 h 2994"/>
              <a:gd name="T16" fmla="*/ 1928 w 5376"/>
              <a:gd name="T17" fmla="*/ 290 h 2994"/>
              <a:gd name="T18" fmla="*/ 2640 w 5376"/>
              <a:gd name="T19" fmla="*/ 322 h 2994"/>
              <a:gd name="T20" fmla="*/ 4571 w 5376"/>
              <a:gd name="T21" fmla="*/ 183 h 2994"/>
              <a:gd name="T22" fmla="*/ 4955 w 5376"/>
              <a:gd name="T23" fmla="*/ 34 h 2994"/>
              <a:gd name="T24" fmla="*/ 5221 w 5376"/>
              <a:gd name="T25" fmla="*/ 23 h 2994"/>
              <a:gd name="T26" fmla="*/ 5349 w 5376"/>
              <a:gd name="T27" fmla="*/ 141 h 2994"/>
              <a:gd name="T28" fmla="*/ 5376 w 5376"/>
              <a:gd name="T29" fmla="*/ 274 h 2994"/>
              <a:gd name="T30" fmla="*/ 5368 w 5376"/>
              <a:gd name="T31" fmla="*/ 626 h 2994"/>
              <a:gd name="T32" fmla="*/ 5288 w 5376"/>
              <a:gd name="T33" fmla="*/ 858 h 2994"/>
              <a:gd name="T34" fmla="*/ 5240 w 5376"/>
              <a:gd name="T35" fmla="*/ 994 h 2994"/>
              <a:gd name="T36" fmla="*/ 5056 w 5376"/>
              <a:gd name="T37" fmla="*/ 1042 h 2994"/>
              <a:gd name="T38" fmla="*/ 4832 w 5376"/>
              <a:gd name="T39" fmla="*/ 1114 h 2994"/>
              <a:gd name="T40" fmla="*/ 4704 w 5376"/>
              <a:gd name="T41" fmla="*/ 1130 h 2994"/>
              <a:gd name="T42" fmla="*/ 4216 w 5376"/>
              <a:gd name="T43" fmla="*/ 1250 h 2994"/>
              <a:gd name="T44" fmla="*/ 4144 w 5376"/>
              <a:gd name="T45" fmla="*/ 1282 h 2994"/>
              <a:gd name="T46" fmla="*/ 3936 w 5376"/>
              <a:gd name="T47" fmla="*/ 1386 h 2994"/>
              <a:gd name="T48" fmla="*/ 3728 w 5376"/>
              <a:gd name="T49" fmla="*/ 1490 h 2994"/>
              <a:gd name="T50" fmla="*/ 3536 w 5376"/>
              <a:gd name="T51" fmla="*/ 1538 h 2994"/>
              <a:gd name="T52" fmla="*/ 3424 w 5376"/>
              <a:gd name="T53" fmla="*/ 1570 h 2994"/>
              <a:gd name="T54" fmla="*/ 3248 w 5376"/>
              <a:gd name="T55" fmla="*/ 1602 h 2994"/>
              <a:gd name="T56" fmla="*/ 3152 w 5376"/>
              <a:gd name="T57" fmla="*/ 1674 h 2994"/>
              <a:gd name="T58" fmla="*/ 3096 w 5376"/>
              <a:gd name="T59" fmla="*/ 1738 h 2994"/>
              <a:gd name="T60" fmla="*/ 3056 w 5376"/>
              <a:gd name="T61" fmla="*/ 1810 h 2994"/>
              <a:gd name="T62" fmla="*/ 3008 w 5376"/>
              <a:gd name="T63" fmla="*/ 1906 h 2994"/>
              <a:gd name="T64" fmla="*/ 2800 w 5376"/>
              <a:gd name="T65" fmla="*/ 2042 h 2994"/>
              <a:gd name="T66" fmla="*/ 2704 w 5376"/>
              <a:gd name="T67" fmla="*/ 2090 h 2994"/>
              <a:gd name="T68" fmla="*/ 2552 w 5376"/>
              <a:gd name="T69" fmla="*/ 2114 h 2994"/>
              <a:gd name="T70" fmla="*/ 2408 w 5376"/>
              <a:gd name="T71" fmla="*/ 2218 h 2994"/>
              <a:gd name="T72" fmla="*/ 2304 w 5376"/>
              <a:gd name="T73" fmla="*/ 2282 h 2994"/>
              <a:gd name="T74" fmla="*/ 2048 w 5376"/>
              <a:gd name="T75" fmla="*/ 2490 h 2994"/>
              <a:gd name="T76" fmla="*/ 1968 w 5376"/>
              <a:gd name="T77" fmla="*/ 2546 h 2994"/>
              <a:gd name="T78" fmla="*/ 1904 w 5376"/>
              <a:gd name="T79" fmla="*/ 2666 h 2994"/>
              <a:gd name="T80" fmla="*/ 1856 w 5376"/>
              <a:gd name="T81" fmla="*/ 2778 h 2994"/>
              <a:gd name="T82" fmla="*/ 1680 w 5376"/>
              <a:gd name="T83" fmla="*/ 2994 h 2994"/>
              <a:gd name="T84" fmla="*/ 1208 w 5376"/>
              <a:gd name="T85" fmla="*/ 2954 h 2994"/>
              <a:gd name="T86" fmla="*/ 1008 w 5376"/>
              <a:gd name="T87" fmla="*/ 2898 h 2994"/>
              <a:gd name="T88" fmla="*/ 936 w 5376"/>
              <a:gd name="T89" fmla="*/ 2866 h 2994"/>
              <a:gd name="T90" fmla="*/ 888 w 5376"/>
              <a:gd name="T91" fmla="*/ 2754 h 2994"/>
              <a:gd name="T92" fmla="*/ 792 w 5376"/>
              <a:gd name="T93" fmla="*/ 2658 h 2994"/>
              <a:gd name="T94" fmla="*/ 736 w 5376"/>
              <a:gd name="T95" fmla="*/ 2578 h 2994"/>
              <a:gd name="T96" fmla="*/ 704 w 5376"/>
              <a:gd name="T97" fmla="*/ 2506 h 2994"/>
              <a:gd name="T98" fmla="*/ 680 w 5376"/>
              <a:gd name="T99" fmla="*/ 2482 h 2994"/>
              <a:gd name="T100" fmla="*/ 656 w 5376"/>
              <a:gd name="T101" fmla="*/ 2426 h 2994"/>
              <a:gd name="T102" fmla="*/ 472 w 5376"/>
              <a:gd name="T103" fmla="*/ 2194 h 2994"/>
              <a:gd name="T104" fmla="*/ 440 w 5376"/>
              <a:gd name="T105" fmla="*/ 2066 h 2994"/>
              <a:gd name="T106" fmla="*/ 336 w 5376"/>
              <a:gd name="T107" fmla="*/ 1906 h 2994"/>
              <a:gd name="T108" fmla="*/ 272 w 5376"/>
              <a:gd name="T109" fmla="*/ 1786 h 2994"/>
              <a:gd name="T110" fmla="*/ 192 w 5376"/>
              <a:gd name="T111" fmla="*/ 1698 h 2994"/>
              <a:gd name="T112" fmla="*/ 96 w 5376"/>
              <a:gd name="T113" fmla="*/ 1250 h 2994"/>
              <a:gd name="T114" fmla="*/ 24 w 5376"/>
              <a:gd name="T115" fmla="*/ 1122 h 2994"/>
              <a:gd name="T116" fmla="*/ 16 w 5376"/>
              <a:gd name="T117" fmla="*/ 1090 h 2994"/>
              <a:gd name="T118" fmla="*/ 0 w 5376"/>
              <a:gd name="T119" fmla="*/ 1042 h 2994"/>
              <a:gd name="T120" fmla="*/ 0 w 5376"/>
              <a:gd name="T121" fmla="*/ 882 h 299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376"/>
              <a:gd name="T184" fmla="*/ 0 h 2994"/>
              <a:gd name="T185" fmla="*/ 5376 w 5376"/>
              <a:gd name="T186" fmla="*/ 2994 h 299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376" h="2994">
                <a:moveTo>
                  <a:pt x="0" y="882"/>
                </a:moveTo>
                <a:cubicBezTo>
                  <a:pt x="45" y="791"/>
                  <a:pt x="44" y="682"/>
                  <a:pt x="112" y="602"/>
                </a:cubicBezTo>
                <a:cubicBezTo>
                  <a:pt x="158" y="548"/>
                  <a:pt x="244" y="531"/>
                  <a:pt x="304" y="498"/>
                </a:cubicBezTo>
                <a:cubicBezTo>
                  <a:pt x="354" y="470"/>
                  <a:pt x="386" y="444"/>
                  <a:pt x="440" y="426"/>
                </a:cubicBezTo>
                <a:cubicBezTo>
                  <a:pt x="500" y="406"/>
                  <a:pt x="562" y="404"/>
                  <a:pt x="624" y="394"/>
                </a:cubicBezTo>
                <a:cubicBezTo>
                  <a:pt x="693" y="382"/>
                  <a:pt x="764" y="371"/>
                  <a:pt x="832" y="354"/>
                </a:cubicBezTo>
                <a:cubicBezTo>
                  <a:pt x="869" y="329"/>
                  <a:pt x="911" y="328"/>
                  <a:pt x="952" y="314"/>
                </a:cubicBezTo>
                <a:cubicBezTo>
                  <a:pt x="1113" y="260"/>
                  <a:pt x="1260" y="256"/>
                  <a:pt x="1432" y="250"/>
                </a:cubicBezTo>
                <a:cubicBezTo>
                  <a:pt x="1618" y="257"/>
                  <a:pt x="1740" y="283"/>
                  <a:pt x="1928" y="290"/>
                </a:cubicBezTo>
                <a:cubicBezTo>
                  <a:pt x="2165" y="314"/>
                  <a:pt x="2402" y="317"/>
                  <a:pt x="2640" y="322"/>
                </a:cubicBezTo>
                <a:cubicBezTo>
                  <a:pt x="3273" y="355"/>
                  <a:pt x="3932" y="189"/>
                  <a:pt x="4571" y="183"/>
                </a:cubicBezTo>
                <a:cubicBezTo>
                  <a:pt x="4711" y="165"/>
                  <a:pt x="4828" y="88"/>
                  <a:pt x="4955" y="34"/>
                </a:cubicBezTo>
                <a:cubicBezTo>
                  <a:pt x="5034" y="0"/>
                  <a:pt x="5151" y="26"/>
                  <a:pt x="5221" y="23"/>
                </a:cubicBezTo>
                <a:cubicBezTo>
                  <a:pt x="5277" y="29"/>
                  <a:pt x="5310" y="102"/>
                  <a:pt x="5349" y="141"/>
                </a:cubicBezTo>
                <a:cubicBezTo>
                  <a:pt x="5354" y="160"/>
                  <a:pt x="5376" y="255"/>
                  <a:pt x="5376" y="274"/>
                </a:cubicBezTo>
                <a:cubicBezTo>
                  <a:pt x="5376" y="391"/>
                  <a:pt x="5373" y="509"/>
                  <a:pt x="5368" y="626"/>
                </a:cubicBezTo>
                <a:cubicBezTo>
                  <a:pt x="5365" y="705"/>
                  <a:pt x="5312" y="785"/>
                  <a:pt x="5288" y="858"/>
                </a:cubicBezTo>
                <a:cubicBezTo>
                  <a:pt x="5275" y="898"/>
                  <a:pt x="5274" y="967"/>
                  <a:pt x="5240" y="994"/>
                </a:cubicBezTo>
                <a:cubicBezTo>
                  <a:pt x="5195" y="1030"/>
                  <a:pt x="5111" y="1036"/>
                  <a:pt x="5056" y="1042"/>
                </a:cubicBezTo>
                <a:cubicBezTo>
                  <a:pt x="4981" y="1061"/>
                  <a:pt x="4909" y="1101"/>
                  <a:pt x="4832" y="1114"/>
                </a:cubicBezTo>
                <a:cubicBezTo>
                  <a:pt x="4765" y="1125"/>
                  <a:pt x="4765" y="1118"/>
                  <a:pt x="4704" y="1130"/>
                </a:cubicBezTo>
                <a:cubicBezTo>
                  <a:pt x="4540" y="1163"/>
                  <a:pt x="4378" y="1210"/>
                  <a:pt x="4216" y="1250"/>
                </a:cubicBezTo>
                <a:cubicBezTo>
                  <a:pt x="4189" y="1257"/>
                  <a:pt x="4170" y="1273"/>
                  <a:pt x="4144" y="1282"/>
                </a:cubicBezTo>
                <a:cubicBezTo>
                  <a:pt x="4089" y="1337"/>
                  <a:pt x="4009" y="1362"/>
                  <a:pt x="3936" y="1386"/>
                </a:cubicBezTo>
                <a:cubicBezTo>
                  <a:pt x="3905" y="1478"/>
                  <a:pt x="3805" y="1471"/>
                  <a:pt x="3728" y="1490"/>
                </a:cubicBezTo>
                <a:cubicBezTo>
                  <a:pt x="3665" y="1506"/>
                  <a:pt x="3598" y="1517"/>
                  <a:pt x="3536" y="1538"/>
                </a:cubicBezTo>
                <a:cubicBezTo>
                  <a:pt x="3504" y="1549"/>
                  <a:pt x="3457" y="1567"/>
                  <a:pt x="3424" y="1570"/>
                </a:cubicBezTo>
                <a:cubicBezTo>
                  <a:pt x="3360" y="1576"/>
                  <a:pt x="3308" y="1582"/>
                  <a:pt x="3248" y="1602"/>
                </a:cubicBezTo>
                <a:cubicBezTo>
                  <a:pt x="3211" y="1614"/>
                  <a:pt x="3183" y="1653"/>
                  <a:pt x="3152" y="1674"/>
                </a:cubicBezTo>
                <a:cubicBezTo>
                  <a:pt x="3115" y="1730"/>
                  <a:pt x="3136" y="1711"/>
                  <a:pt x="3096" y="1738"/>
                </a:cubicBezTo>
                <a:cubicBezTo>
                  <a:pt x="3082" y="1780"/>
                  <a:pt x="3093" y="1755"/>
                  <a:pt x="3056" y="1810"/>
                </a:cubicBezTo>
                <a:cubicBezTo>
                  <a:pt x="3004" y="1888"/>
                  <a:pt x="3084" y="1830"/>
                  <a:pt x="3008" y="1906"/>
                </a:cubicBezTo>
                <a:cubicBezTo>
                  <a:pt x="2945" y="1969"/>
                  <a:pt x="2885" y="2014"/>
                  <a:pt x="2800" y="2042"/>
                </a:cubicBezTo>
                <a:cubicBezTo>
                  <a:pt x="2768" y="2053"/>
                  <a:pt x="2738" y="2079"/>
                  <a:pt x="2704" y="2090"/>
                </a:cubicBezTo>
                <a:cubicBezTo>
                  <a:pt x="2655" y="2106"/>
                  <a:pt x="2602" y="2104"/>
                  <a:pt x="2552" y="2114"/>
                </a:cubicBezTo>
                <a:cubicBezTo>
                  <a:pt x="2477" y="2111"/>
                  <a:pt x="2482" y="2225"/>
                  <a:pt x="2408" y="2218"/>
                </a:cubicBezTo>
                <a:cubicBezTo>
                  <a:pt x="2336" y="2212"/>
                  <a:pt x="2372" y="2305"/>
                  <a:pt x="2304" y="2282"/>
                </a:cubicBezTo>
                <a:cubicBezTo>
                  <a:pt x="2244" y="2327"/>
                  <a:pt x="2104" y="2446"/>
                  <a:pt x="2048" y="2490"/>
                </a:cubicBezTo>
                <a:cubicBezTo>
                  <a:pt x="2032" y="2485"/>
                  <a:pt x="1968" y="2546"/>
                  <a:pt x="1968" y="2546"/>
                </a:cubicBezTo>
                <a:cubicBezTo>
                  <a:pt x="1908" y="2569"/>
                  <a:pt x="1945" y="2638"/>
                  <a:pt x="1904" y="2666"/>
                </a:cubicBezTo>
                <a:cubicBezTo>
                  <a:pt x="1871" y="2699"/>
                  <a:pt x="1893" y="2723"/>
                  <a:pt x="1856" y="2778"/>
                </a:cubicBezTo>
                <a:cubicBezTo>
                  <a:pt x="1916" y="2868"/>
                  <a:pt x="1776" y="2962"/>
                  <a:pt x="1680" y="2994"/>
                </a:cubicBezTo>
                <a:cubicBezTo>
                  <a:pt x="1552" y="2908"/>
                  <a:pt x="1310" y="2956"/>
                  <a:pt x="1208" y="2954"/>
                </a:cubicBezTo>
                <a:cubicBezTo>
                  <a:pt x="1140" y="2937"/>
                  <a:pt x="1074" y="2920"/>
                  <a:pt x="1008" y="2898"/>
                </a:cubicBezTo>
                <a:cubicBezTo>
                  <a:pt x="984" y="2890"/>
                  <a:pt x="955" y="2885"/>
                  <a:pt x="936" y="2866"/>
                </a:cubicBezTo>
                <a:cubicBezTo>
                  <a:pt x="901" y="2831"/>
                  <a:pt x="906" y="2795"/>
                  <a:pt x="888" y="2754"/>
                </a:cubicBezTo>
                <a:cubicBezTo>
                  <a:pt x="871" y="2715"/>
                  <a:pt x="819" y="2689"/>
                  <a:pt x="792" y="2658"/>
                </a:cubicBezTo>
                <a:cubicBezTo>
                  <a:pt x="776" y="2640"/>
                  <a:pt x="747" y="2594"/>
                  <a:pt x="736" y="2578"/>
                </a:cubicBezTo>
                <a:cubicBezTo>
                  <a:pt x="673" y="2484"/>
                  <a:pt x="762" y="2587"/>
                  <a:pt x="704" y="2506"/>
                </a:cubicBezTo>
                <a:cubicBezTo>
                  <a:pt x="697" y="2497"/>
                  <a:pt x="687" y="2491"/>
                  <a:pt x="680" y="2482"/>
                </a:cubicBezTo>
                <a:cubicBezTo>
                  <a:pt x="640" y="2426"/>
                  <a:pt x="682" y="2473"/>
                  <a:pt x="656" y="2426"/>
                </a:cubicBezTo>
                <a:cubicBezTo>
                  <a:pt x="606" y="2336"/>
                  <a:pt x="506" y="2296"/>
                  <a:pt x="472" y="2194"/>
                </a:cubicBezTo>
                <a:cubicBezTo>
                  <a:pt x="469" y="2171"/>
                  <a:pt x="458" y="2084"/>
                  <a:pt x="440" y="2066"/>
                </a:cubicBezTo>
                <a:cubicBezTo>
                  <a:pt x="395" y="2021"/>
                  <a:pt x="364" y="1962"/>
                  <a:pt x="336" y="1906"/>
                </a:cubicBezTo>
                <a:cubicBezTo>
                  <a:pt x="315" y="1864"/>
                  <a:pt x="302" y="1822"/>
                  <a:pt x="272" y="1786"/>
                </a:cubicBezTo>
                <a:cubicBezTo>
                  <a:pt x="154" y="1644"/>
                  <a:pt x="240" y="1770"/>
                  <a:pt x="192" y="1698"/>
                </a:cubicBezTo>
                <a:cubicBezTo>
                  <a:pt x="167" y="1547"/>
                  <a:pt x="133" y="1399"/>
                  <a:pt x="96" y="1250"/>
                </a:cubicBezTo>
                <a:cubicBezTo>
                  <a:pt x="91" y="1230"/>
                  <a:pt x="34" y="1150"/>
                  <a:pt x="24" y="1122"/>
                </a:cubicBezTo>
                <a:cubicBezTo>
                  <a:pt x="20" y="1112"/>
                  <a:pt x="19" y="1101"/>
                  <a:pt x="16" y="1090"/>
                </a:cubicBezTo>
                <a:cubicBezTo>
                  <a:pt x="11" y="1074"/>
                  <a:pt x="0" y="1042"/>
                  <a:pt x="0" y="1042"/>
                </a:cubicBezTo>
                <a:cubicBezTo>
                  <a:pt x="9" y="908"/>
                  <a:pt x="16" y="961"/>
                  <a:pt x="0" y="882"/>
                </a:cubicBezTo>
                <a:close/>
              </a:path>
            </a:pathLst>
          </a:custGeom>
          <a:solidFill>
            <a:srgbClr val="003399">
              <a:alpha val="50195"/>
            </a:srgbClr>
          </a:solidFill>
          <a:ln w="15875">
            <a:noFill/>
            <a:round/>
            <a:headEnd/>
            <a:tailEnd/>
          </a:ln>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6"/>
          <p:cNvSpPr>
            <a:spLocks noGrp="1"/>
          </p:cNvSpPr>
          <p:nvPr>
            <p:ph type="sldNum" sz="quarter" idx="11"/>
          </p:nvPr>
        </p:nvSpPr>
        <p:spPr>
          <a:noFill/>
        </p:spPr>
        <p:txBody>
          <a:bodyPr/>
          <a:lstStyle/>
          <a:p>
            <a:fld id="{5CD6ABBD-3519-4BB1-878F-B4386A774EBC}" type="slidenum">
              <a:rPr lang="en-US" smtClean="0"/>
              <a:pPr/>
              <a:t>3</a:t>
            </a:fld>
            <a:endParaRPr lang="en-US" smtClean="0"/>
          </a:p>
        </p:txBody>
      </p:sp>
      <p:sp>
        <p:nvSpPr>
          <p:cNvPr id="7171" name="Rectangle 2"/>
          <p:cNvSpPr>
            <a:spLocks noGrp="1" noChangeArrowheads="1"/>
          </p:cNvSpPr>
          <p:nvPr>
            <p:ph type="title"/>
          </p:nvPr>
        </p:nvSpPr>
        <p:spPr/>
        <p:txBody>
          <a:bodyPr/>
          <a:lstStyle/>
          <a:p>
            <a:pPr eaLnBrk="1" hangingPunct="1"/>
            <a:r>
              <a:rPr lang="en-US" smtClean="0"/>
              <a:t>Shortest Path Problems</a:t>
            </a:r>
          </a:p>
        </p:txBody>
      </p:sp>
      <p:sp>
        <p:nvSpPr>
          <p:cNvPr id="766979" name="Rectangle 3"/>
          <p:cNvSpPr>
            <a:spLocks noGrp="1" noChangeArrowheads="1"/>
          </p:cNvSpPr>
          <p:nvPr>
            <p:ph type="body" sz="half" idx="1"/>
          </p:nvPr>
        </p:nvSpPr>
        <p:spPr>
          <a:xfrm>
            <a:off x="350838" y="1214438"/>
            <a:ext cx="8574087" cy="5076825"/>
          </a:xfrm>
        </p:spPr>
        <p:txBody>
          <a:bodyPr/>
          <a:lstStyle/>
          <a:p>
            <a:pPr eaLnBrk="1" hangingPunct="1">
              <a:lnSpc>
                <a:spcPct val="120000"/>
              </a:lnSpc>
            </a:pPr>
            <a:r>
              <a:rPr lang="en-US" smtClean="0"/>
              <a:t>How can we find the shortest route between two points on a map?</a:t>
            </a:r>
          </a:p>
          <a:p>
            <a:pPr eaLnBrk="1" hangingPunct="1">
              <a:lnSpc>
                <a:spcPct val="120000"/>
              </a:lnSpc>
            </a:pPr>
            <a:r>
              <a:rPr lang="en-US" smtClean="0"/>
              <a:t>Model the problem as a graph problem:</a:t>
            </a:r>
          </a:p>
          <a:p>
            <a:pPr lvl="1" eaLnBrk="1" hangingPunct="1">
              <a:lnSpc>
                <a:spcPct val="120000"/>
              </a:lnSpc>
            </a:pPr>
            <a:r>
              <a:rPr lang="en-US" smtClean="0"/>
              <a:t>Road map is a weighted graph: </a:t>
            </a:r>
          </a:p>
          <a:p>
            <a:pPr lvl="1" eaLnBrk="1" hangingPunct="1">
              <a:lnSpc>
                <a:spcPct val="120000"/>
              </a:lnSpc>
              <a:buFontTx/>
              <a:buNone/>
            </a:pPr>
            <a:r>
              <a:rPr lang="en-US" smtClean="0"/>
              <a:t>		</a:t>
            </a:r>
            <a:r>
              <a:rPr lang="en-US" smtClean="0">
                <a:solidFill>
                  <a:srgbClr val="CC0000"/>
                </a:solidFill>
                <a:latin typeface="Comic Sans MS" pitchFamily="66" charset="0"/>
              </a:rPr>
              <a:t>vertices</a:t>
            </a:r>
            <a:r>
              <a:rPr lang="en-US" smtClean="0"/>
              <a:t> = cities</a:t>
            </a:r>
          </a:p>
          <a:p>
            <a:pPr lvl="1" eaLnBrk="1" hangingPunct="1">
              <a:lnSpc>
                <a:spcPct val="120000"/>
              </a:lnSpc>
              <a:buFontTx/>
              <a:buNone/>
            </a:pPr>
            <a:r>
              <a:rPr lang="en-US" smtClean="0"/>
              <a:t>		</a:t>
            </a:r>
            <a:r>
              <a:rPr lang="en-US" smtClean="0">
                <a:solidFill>
                  <a:srgbClr val="008080"/>
                </a:solidFill>
                <a:latin typeface="Comic Sans MS" pitchFamily="66" charset="0"/>
              </a:rPr>
              <a:t>edges</a:t>
            </a:r>
            <a:r>
              <a:rPr lang="en-US" smtClean="0"/>
              <a:t> = road segments between cities</a:t>
            </a:r>
          </a:p>
          <a:p>
            <a:pPr lvl="1" eaLnBrk="1" hangingPunct="1">
              <a:lnSpc>
                <a:spcPct val="120000"/>
              </a:lnSpc>
              <a:buFontTx/>
              <a:buNone/>
            </a:pPr>
            <a:r>
              <a:rPr lang="en-US" smtClean="0"/>
              <a:t>		</a:t>
            </a:r>
            <a:r>
              <a:rPr lang="en-US" smtClean="0">
                <a:solidFill>
                  <a:srgbClr val="006699"/>
                </a:solidFill>
                <a:latin typeface="Comic Sans MS" pitchFamily="66" charset="0"/>
              </a:rPr>
              <a:t>edge weights</a:t>
            </a:r>
            <a:r>
              <a:rPr lang="en-US" smtClean="0"/>
              <a:t> = road distances</a:t>
            </a:r>
          </a:p>
          <a:p>
            <a:pPr lvl="1" eaLnBrk="1" hangingPunct="1">
              <a:lnSpc>
                <a:spcPct val="120000"/>
              </a:lnSpc>
            </a:pPr>
            <a:r>
              <a:rPr lang="en-US" smtClean="0"/>
              <a:t>Goal: find a shortest path between two vertices (cities)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69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69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69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69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697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69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1"/>
          </p:nvPr>
        </p:nvSpPr>
        <p:spPr>
          <a:xfrm>
            <a:off x="457200" y="6397625"/>
            <a:ext cx="2133600" cy="323850"/>
          </a:xfrm>
          <a:noFill/>
        </p:spPr>
        <p:txBody>
          <a:bodyPr/>
          <a:lstStyle/>
          <a:p>
            <a:pPr algn="l"/>
            <a:fld id="{21BB3871-8000-49A2-9361-89937667F004}" type="slidenum">
              <a:rPr lang="en-US" smtClean="0"/>
              <a:pPr algn="l"/>
              <a:t>30</a:t>
            </a:fld>
            <a:endParaRPr lang="en-US" smtClean="0"/>
          </a:p>
        </p:txBody>
      </p:sp>
      <p:sp>
        <p:nvSpPr>
          <p:cNvPr id="33795" name="Rectangle 2"/>
          <p:cNvSpPr>
            <a:spLocks noGrp="1" noChangeArrowheads="1"/>
          </p:cNvSpPr>
          <p:nvPr>
            <p:ph type="title"/>
          </p:nvPr>
        </p:nvSpPr>
        <p:spPr/>
        <p:txBody>
          <a:bodyPr/>
          <a:lstStyle/>
          <a:p>
            <a:r>
              <a:rPr lang="en-US" smtClean="0"/>
              <a:t>Dijkstra's Shortest Path Algorithm</a:t>
            </a:r>
          </a:p>
        </p:txBody>
      </p:sp>
      <p:sp>
        <p:nvSpPr>
          <p:cNvPr id="33796"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33797"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33798" name="Oval 5"/>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33799"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33800"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33801"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33802"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33803"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33804" name="AutoShape 11"/>
          <p:cNvCxnSpPr>
            <a:cxnSpLocks noChangeShapeType="1"/>
            <a:stCxn id="33796" idx="7"/>
            <a:endCxn id="33799"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p:spPr>
      </p:cxnSp>
      <p:cxnSp>
        <p:nvCxnSpPr>
          <p:cNvPr id="33805" name="AutoShape 12"/>
          <p:cNvCxnSpPr>
            <a:cxnSpLocks noChangeShapeType="1"/>
            <a:stCxn id="33796" idx="6"/>
            <a:endCxn id="33800" idx="1"/>
          </p:cNvCxnSpPr>
          <p:nvPr/>
        </p:nvCxnSpPr>
        <p:spPr bwMode="auto">
          <a:xfrm>
            <a:off x="609600" y="3551238"/>
            <a:ext cx="2317750" cy="561975"/>
          </a:xfrm>
          <a:prstGeom prst="straightConnector1">
            <a:avLst/>
          </a:prstGeom>
          <a:noFill/>
          <a:ln w="50800">
            <a:solidFill>
              <a:srgbClr val="003399"/>
            </a:solidFill>
            <a:round/>
            <a:headEnd/>
            <a:tailEnd type="triangle" w="med" len="med"/>
          </a:ln>
        </p:spPr>
      </p:cxnSp>
      <p:cxnSp>
        <p:nvCxnSpPr>
          <p:cNvPr id="33806" name="AutoShape 13"/>
          <p:cNvCxnSpPr>
            <a:cxnSpLocks noChangeShapeType="1"/>
            <a:stCxn id="33796" idx="5"/>
            <a:endCxn id="33801" idx="0"/>
          </p:cNvCxnSpPr>
          <p:nvPr/>
        </p:nvCxnSpPr>
        <p:spPr bwMode="auto">
          <a:xfrm>
            <a:off x="557213" y="3665538"/>
            <a:ext cx="1731962" cy="2346325"/>
          </a:xfrm>
          <a:prstGeom prst="straightConnector1">
            <a:avLst/>
          </a:prstGeom>
          <a:noFill/>
          <a:ln w="50800">
            <a:solidFill>
              <a:srgbClr val="003399"/>
            </a:solidFill>
            <a:round/>
            <a:headEnd/>
            <a:tailEnd type="triangle" w="med" len="med"/>
          </a:ln>
        </p:spPr>
      </p:cxnSp>
      <p:cxnSp>
        <p:nvCxnSpPr>
          <p:cNvPr id="33807" name="AutoShape 14"/>
          <p:cNvCxnSpPr>
            <a:cxnSpLocks noChangeShapeType="1"/>
            <a:stCxn id="33800" idx="7"/>
            <a:endCxn id="33797" idx="2"/>
          </p:cNvCxnSpPr>
          <p:nvPr/>
        </p:nvCxnSpPr>
        <p:spPr bwMode="auto">
          <a:xfrm flipV="1">
            <a:off x="3140075" y="3057525"/>
            <a:ext cx="4819650" cy="1055688"/>
          </a:xfrm>
          <a:prstGeom prst="straightConnector1">
            <a:avLst/>
          </a:prstGeom>
          <a:noFill/>
          <a:ln w="50800">
            <a:solidFill>
              <a:srgbClr val="003399"/>
            </a:solidFill>
            <a:round/>
            <a:headEnd/>
            <a:tailEnd type="triangle" w="med" len="med"/>
          </a:ln>
        </p:spPr>
      </p:cxnSp>
      <p:cxnSp>
        <p:nvCxnSpPr>
          <p:cNvPr id="33808" name="AutoShape 15"/>
          <p:cNvCxnSpPr>
            <a:cxnSpLocks noChangeShapeType="1"/>
            <a:stCxn id="33802" idx="7"/>
            <a:endCxn id="33797"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33809" name="AutoShape 16"/>
          <p:cNvCxnSpPr>
            <a:cxnSpLocks noChangeShapeType="1"/>
            <a:stCxn id="33800" idx="5"/>
            <a:endCxn id="33803"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33810" name="AutoShape 17"/>
          <p:cNvCxnSpPr>
            <a:cxnSpLocks noChangeShapeType="1"/>
            <a:stCxn id="33803" idx="5"/>
            <a:endCxn id="33798" idx="2"/>
          </p:cNvCxnSpPr>
          <p:nvPr/>
        </p:nvCxnSpPr>
        <p:spPr bwMode="auto">
          <a:xfrm>
            <a:off x="4546600" y="5033963"/>
            <a:ext cx="3724275" cy="1023937"/>
          </a:xfrm>
          <a:prstGeom prst="straightConnector1">
            <a:avLst/>
          </a:prstGeom>
          <a:noFill/>
          <a:ln w="25400">
            <a:solidFill>
              <a:srgbClr val="006600"/>
            </a:solidFill>
            <a:round/>
            <a:headEnd/>
            <a:tailEnd type="triangle" w="med" len="med"/>
          </a:ln>
        </p:spPr>
      </p:cxnSp>
      <p:cxnSp>
        <p:nvCxnSpPr>
          <p:cNvPr id="33811" name="AutoShape 18"/>
          <p:cNvCxnSpPr>
            <a:cxnSpLocks noChangeShapeType="1"/>
            <a:stCxn id="33803" idx="6"/>
            <a:endCxn id="33802" idx="2"/>
          </p:cNvCxnSpPr>
          <p:nvPr/>
        </p:nvCxnSpPr>
        <p:spPr bwMode="auto">
          <a:xfrm flipV="1">
            <a:off x="4598988" y="4576763"/>
            <a:ext cx="2417762" cy="342900"/>
          </a:xfrm>
          <a:prstGeom prst="straightConnector1">
            <a:avLst/>
          </a:prstGeom>
          <a:noFill/>
          <a:ln w="50800">
            <a:solidFill>
              <a:srgbClr val="003399"/>
            </a:solidFill>
            <a:round/>
            <a:headEnd/>
            <a:tailEnd type="triangle" w="med" len="med"/>
          </a:ln>
        </p:spPr>
      </p:cxnSp>
      <p:cxnSp>
        <p:nvCxnSpPr>
          <p:cNvPr id="33812" name="AutoShape 19"/>
          <p:cNvCxnSpPr>
            <a:cxnSpLocks noChangeShapeType="1"/>
            <a:stCxn id="33802" idx="4"/>
            <a:endCxn id="33798"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33813" name="AutoShape 20"/>
          <p:cNvCxnSpPr>
            <a:cxnSpLocks noChangeShapeType="1"/>
            <a:stCxn id="33797" idx="3"/>
            <a:endCxn id="33803" idx="7"/>
          </p:cNvCxnSpPr>
          <p:nvPr/>
        </p:nvCxnSpPr>
        <p:spPr bwMode="auto">
          <a:xfrm flipH="1">
            <a:off x="4546600" y="3171825"/>
            <a:ext cx="3465513" cy="1633538"/>
          </a:xfrm>
          <a:prstGeom prst="straightConnector1">
            <a:avLst/>
          </a:prstGeom>
          <a:noFill/>
          <a:ln w="50800">
            <a:solidFill>
              <a:srgbClr val="003399"/>
            </a:solidFill>
            <a:round/>
            <a:headEnd/>
            <a:tailEnd type="triangle" w="med" len="med"/>
          </a:ln>
        </p:spPr>
      </p:cxnSp>
      <p:cxnSp>
        <p:nvCxnSpPr>
          <p:cNvPr id="33814" name="AutoShape 21"/>
          <p:cNvCxnSpPr>
            <a:cxnSpLocks noChangeShapeType="1"/>
            <a:stCxn id="33800" idx="4"/>
            <a:endCxn id="33801"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33815" name="AutoShape 22"/>
          <p:cNvCxnSpPr>
            <a:cxnSpLocks noChangeShapeType="1"/>
            <a:stCxn id="33801" idx="6"/>
            <a:endCxn id="33803"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33816" name="AutoShape 23"/>
          <p:cNvCxnSpPr>
            <a:cxnSpLocks noChangeShapeType="1"/>
            <a:stCxn id="33799" idx="6"/>
            <a:endCxn id="33797"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p:spPr>
      </p:cxnSp>
      <p:cxnSp>
        <p:nvCxnSpPr>
          <p:cNvPr id="33817" name="AutoShape 24"/>
          <p:cNvCxnSpPr>
            <a:cxnSpLocks noChangeShapeType="1"/>
            <a:stCxn id="33801" idx="6"/>
            <a:endCxn id="33798"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33818" name="AutoShape 25"/>
          <p:cNvCxnSpPr>
            <a:cxnSpLocks noChangeShapeType="1"/>
            <a:stCxn id="33797" idx="5"/>
            <a:endCxn id="33798" idx="0"/>
          </p:cNvCxnSpPr>
          <p:nvPr/>
        </p:nvCxnSpPr>
        <p:spPr bwMode="auto">
          <a:xfrm>
            <a:off x="8224838" y="3171825"/>
            <a:ext cx="204787" cy="2727325"/>
          </a:xfrm>
          <a:prstGeom prst="straightConnector1">
            <a:avLst/>
          </a:prstGeom>
          <a:noFill/>
          <a:ln w="25400">
            <a:solidFill>
              <a:srgbClr val="006600"/>
            </a:solidFill>
            <a:round/>
            <a:headEnd/>
            <a:tailEnd type="triangle" w="med" len="med"/>
          </a:ln>
        </p:spPr>
      </p:cxnSp>
      <p:sp>
        <p:nvSpPr>
          <p:cNvPr id="33819"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33820"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33821"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33822"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33823"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33824"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33825"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33826"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33827"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33828"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33829"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33830"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33831"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33832"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33833" name="Text Box 41"/>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15</a:t>
            </a:r>
            <a:endParaRPr lang="en-US" sz="1600">
              <a:solidFill>
                <a:srgbClr val="006600"/>
              </a:solidFill>
            </a:endParaRPr>
          </a:p>
        </p:txBody>
      </p:sp>
      <p:sp>
        <p:nvSpPr>
          <p:cNvPr id="33834" name="Text Box 42"/>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33835" name="Text Box 44"/>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3836" name="Text Box 45"/>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3837" name="Text Box 46"/>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33838" name="Text Box 47"/>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3839" name="Text Box 48"/>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0</a:t>
            </a:r>
            <a:endParaRPr lang="en-US" sz="1600">
              <a:solidFill>
                <a:srgbClr val="006600"/>
              </a:solidFill>
            </a:endParaRPr>
          </a:p>
        </p:txBody>
      </p:sp>
      <p:sp>
        <p:nvSpPr>
          <p:cNvPr id="33840" name="Text Box 50"/>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3841" name="Text Box 51"/>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3842" name="Text Box 52"/>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3843" name="Text Box 53"/>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3844" name="Text Box 54"/>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3845" name="Text Box 55"/>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3846" name="Text Box 58"/>
          <p:cNvSpPr txBox="1">
            <a:spLocks noChangeArrowheads="1"/>
          </p:cNvSpPr>
          <p:nvPr/>
        </p:nvSpPr>
        <p:spPr bwMode="auto">
          <a:xfrm>
            <a:off x="4121150" y="42021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44</a:t>
            </a:r>
            <a:endParaRPr lang="en-US" sz="1600">
              <a:solidFill>
                <a:srgbClr val="006600"/>
              </a:solidFill>
            </a:endParaRPr>
          </a:p>
        </p:txBody>
      </p:sp>
      <p:sp>
        <p:nvSpPr>
          <p:cNvPr id="33847" name="Text Box 59"/>
          <p:cNvSpPr txBox="1">
            <a:spLocks noChangeArrowheads="1"/>
          </p:cNvSpPr>
          <p:nvPr/>
        </p:nvSpPr>
        <p:spPr bwMode="auto">
          <a:xfrm>
            <a:off x="4346575" y="44751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3848" name="Text Box 60"/>
          <p:cNvSpPr txBox="1">
            <a:spLocks noChangeArrowheads="1"/>
          </p:cNvSpPr>
          <p:nvPr/>
        </p:nvSpPr>
        <p:spPr bwMode="auto">
          <a:xfrm>
            <a:off x="44386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35</a:t>
            </a:r>
            <a:endParaRPr lang="en-US" sz="1600">
              <a:solidFill>
                <a:srgbClr val="006600"/>
              </a:solidFill>
            </a:endParaRPr>
          </a:p>
        </p:txBody>
      </p:sp>
      <p:sp>
        <p:nvSpPr>
          <p:cNvPr id="33849" name="Text Box 61"/>
          <p:cNvSpPr txBox="1">
            <a:spLocks noChangeArrowheads="1"/>
          </p:cNvSpPr>
          <p:nvPr/>
        </p:nvSpPr>
        <p:spPr bwMode="auto">
          <a:xfrm>
            <a:off x="4359275" y="42465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33850" name="Text Box 62"/>
          <p:cNvSpPr txBox="1">
            <a:spLocks noChangeArrowheads="1"/>
          </p:cNvSpPr>
          <p:nvPr/>
        </p:nvSpPr>
        <p:spPr bwMode="auto">
          <a:xfrm>
            <a:off x="7829550" y="628015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59</a:t>
            </a:r>
            <a:endParaRPr lang="en-US" sz="1600">
              <a:solidFill>
                <a:srgbClr val="006600"/>
              </a:solidFill>
            </a:endParaRPr>
          </a:p>
        </p:txBody>
      </p:sp>
      <p:sp>
        <p:nvSpPr>
          <p:cNvPr id="33851" name="Text Box 63"/>
          <p:cNvSpPr txBox="1">
            <a:spLocks noChangeArrowheads="1"/>
          </p:cNvSpPr>
          <p:nvPr/>
        </p:nvSpPr>
        <p:spPr bwMode="auto">
          <a:xfrm>
            <a:off x="83470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3852" name="Text Box 64"/>
          <p:cNvSpPr txBox="1">
            <a:spLocks noChangeArrowheads="1"/>
          </p:cNvSpPr>
          <p:nvPr/>
        </p:nvSpPr>
        <p:spPr bwMode="auto">
          <a:xfrm>
            <a:off x="80676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3853" name="Text Box 65"/>
          <p:cNvSpPr txBox="1">
            <a:spLocks noChangeArrowheads="1"/>
          </p:cNvSpPr>
          <p:nvPr/>
        </p:nvSpPr>
        <p:spPr bwMode="auto">
          <a:xfrm>
            <a:off x="7486650" y="62722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51</a:t>
            </a:r>
            <a:endParaRPr lang="en-US" sz="1600">
              <a:solidFill>
                <a:srgbClr val="006600"/>
              </a:solidFill>
            </a:endParaRPr>
          </a:p>
        </p:txBody>
      </p:sp>
      <p:sp>
        <p:nvSpPr>
          <p:cNvPr id="33854" name="Text Box 66"/>
          <p:cNvSpPr txBox="1">
            <a:spLocks noChangeArrowheads="1"/>
          </p:cNvSpPr>
          <p:nvPr/>
        </p:nvSpPr>
        <p:spPr bwMode="auto">
          <a:xfrm>
            <a:off x="4651375" y="42338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33855" name="Text Box 67"/>
          <p:cNvSpPr txBox="1">
            <a:spLocks noChangeArrowheads="1"/>
          </p:cNvSpPr>
          <p:nvPr/>
        </p:nvSpPr>
        <p:spPr bwMode="auto">
          <a:xfrm>
            <a:off x="47561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34</a:t>
            </a:r>
            <a:endParaRPr lang="en-US" sz="1600">
              <a:solidFill>
                <a:srgbClr val="006600"/>
              </a:solidFill>
            </a:endParaRPr>
          </a:p>
        </p:txBody>
      </p:sp>
      <p:sp>
        <p:nvSpPr>
          <p:cNvPr id="33856" name="Text Box 80"/>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33857" name="Text Box 69"/>
          <p:cNvSpPr txBox="1">
            <a:spLocks noChangeArrowheads="1"/>
          </p:cNvSpPr>
          <p:nvPr/>
        </p:nvSpPr>
        <p:spPr bwMode="auto">
          <a:xfrm>
            <a:off x="77120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3858" name="Text Box 70"/>
          <p:cNvSpPr txBox="1">
            <a:spLocks noChangeArrowheads="1"/>
          </p:cNvSpPr>
          <p:nvPr/>
        </p:nvSpPr>
        <p:spPr bwMode="auto">
          <a:xfrm>
            <a:off x="7131050" y="62722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50</a:t>
            </a:r>
            <a:endParaRPr lang="en-US" sz="1600">
              <a:solidFill>
                <a:srgbClr val="006600"/>
              </a:solidFill>
            </a:endParaRPr>
          </a:p>
        </p:txBody>
      </p:sp>
      <p:sp>
        <p:nvSpPr>
          <p:cNvPr id="33859" name="Text Box 71"/>
          <p:cNvSpPr txBox="1">
            <a:spLocks noChangeArrowheads="1"/>
          </p:cNvSpPr>
          <p:nvPr/>
        </p:nvSpPr>
        <p:spPr bwMode="auto">
          <a:xfrm>
            <a:off x="6950075" y="41910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3860" name="Text Box 72"/>
          <p:cNvSpPr txBox="1">
            <a:spLocks noChangeArrowheads="1"/>
          </p:cNvSpPr>
          <p:nvPr/>
        </p:nvSpPr>
        <p:spPr bwMode="auto">
          <a:xfrm>
            <a:off x="6445250" y="41386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45</a:t>
            </a:r>
            <a:endParaRPr lang="en-US" sz="1600">
              <a:solidFill>
                <a:srgbClr val="006600"/>
              </a:solidFill>
            </a:endParaRPr>
          </a:p>
        </p:txBody>
      </p:sp>
      <p:sp>
        <p:nvSpPr>
          <p:cNvPr id="33861" name="Text Box 75"/>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3862" name="Text Box 76"/>
          <p:cNvSpPr txBox="1">
            <a:spLocks noChangeArrowheads="1"/>
          </p:cNvSpPr>
          <p:nvPr/>
        </p:nvSpPr>
        <p:spPr bwMode="auto">
          <a:xfrm>
            <a:off x="8012113" y="2428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3863" name="Text Box 77"/>
          <p:cNvSpPr txBox="1">
            <a:spLocks noChangeArrowheads="1"/>
          </p:cNvSpPr>
          <p:nvPr/>
        </p:nvSpPr>
        <p:spPr bwMode="auto">
          <a:xfrm>
            <a:off x="8108950" y="23860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33</a:t>
            </a:r>
            <a:endParaRPr lang="en-US" sz="1600">
              <a:solidFill>
                <a:srgbClr val="006600"/>
              </a:solidFill>
            </a:endParaRPr>
          </a:p>
        </p:txBody>
      </p:sp>
      <p:sp>
        <p:nvSpPr>
          <p:cNvPr id="33864" name="Text Box 78"/>
          <p:cNvSpPr txBox="1">
            <a:spLocks noChangeArrowheads="1"/>
          </p:cNvSpPr>
          <p:nvPr/>
        </p:nvSpPr>
        <p:spPr bwMode="auto">
          <a:xfrm>
            <a:off x="8382000" y="24384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3865" name="Text Box 79"/>
          <p:cNvSpPr txBox="1">
            <a:spLocks noChangeArrowheads="1"/>
          </p:cNvSpPr>
          <p:nvPr/>
        </p:nvSpPr>
        <p:spPr bwMode="auto">
          <a:xfrm>
            <a:off x="8001000" y="205740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32</a:t>
            </a:r>
            <a:endParaRPr lang="en-US" sz="1600">
              <a:solidFill>
                <a:srgbClr val="006600"/>
              </a:solidFill>
            </a:endParaRPr>
          </a:p>
        </p:txBody>
      </p:sp>
      <p:sp>
        <p:nvSpPr>
          <p:cNvPr id="33866"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2, 3, 4, 5, 6, 7 }</a:t>
            </a:r>
          </a:p>
          <a:p>
            <a:pPr>
              <a:spcBef>
                <a:spcPct val="20000"/>
              </a:spcBef>
              <a:buClr>
                <a:srgbClr val="003399"/>
              </a:buClr>
              <a:buSzPct val="50000"/>
              <a:buFont typeface="Monotype Sorts" charset="2"/>
              <a:buNone/>
            </a:pPr>
            <a:r>
              <a:rPr lang="en-US"/>
              <a:t>PQ = { t }</a:t>
            </a:r>
          </a:p>
        </p:txBody>
      </p:sp>
      <p:sp>
        <p:nvSpPr>
          <p:cNvPr id="33867" name="Freeform 68"/>
          <p:cNvSpPr>
            <a:spLocks/>
          </p:cNvSpPr>
          <p:nvPr/>
        </p:nvSpPr>
        <p:spPr bwMode="auto">
          <a:xfrm>
            <a:off x="177800" y="1995488"/>
            <a:ext cx="8534400" cy="4786312"/>
          </a:xfrm>
          <a:custGeom>
            <a:avLst/>
            <a:gdLst>
              <a:gd name="T0" fmla="*/ 0 w 5376"/>
              <a:gd name="T1" fmla="*/ 903 h 3015"/>
              <a:gd name="T2" fmla="*/ 112 w 5376"/>
              <a:gd name="T3" fmla="*/ 623 h 3015"/>
              <a:gd name="T4" fmla="*/ 304 w 5376"/>
              <a:gd name="T5" fmla="*/ 519 h 3015"/>
              <a:gd name="T6" fmla="*/ 440 w 5376"/>
              <a:gd name="T7" fmla="*/ 447 h 3015"/>
              <a:gd name="T8" fmla="*/ 624 w 5376"/>
              <a:gd name="T9" fmla="*/ 415 h 3015"/>
              <a:gd name="T10" fmla="*/ 832 w 5376"/>
              <a:gd name="T11" fmla="*/ 375 h 3015"/>
              <a:gd name="T12" fmla="*/ 952 w 5376"/>
              <a:gd name="T13" fmla="*/ 335 h 3015"/>
              <a:gd name="T14" fmla="*/ 1432 w 5376"/>
              <a:gd name="T15" fmla="*/ 271 h 3015"/>
              <a:gd name="T16" fmla="*/ 1928 w 5376"/>
              <a:gd name="T17" fmla="*/ 311 h 3015"/>
              <a:gd name="T18" fmla="*/ 2640 w 5376"/>
              <a:gd name="T19" fmla="*/ 343 h 3015"/>
              <a:gd name="T20" fmla="*/ 4528 w 5376"/>
              <a:gd name="T21" fmla="*/ 130 h 3015"/>
              <a:gd name="T22" fmla="*/ 4955 w 5376"/>
              <a:gd name="T23" fmla="*/ 34 h 3015"/>
              <a:gd name="T24" fmla="*/ 5232 w 5376"/>
              <a:gd name="T25" fmla="*/ 34 h 3015"/>
              <a:gd name="T26" fmla="*/ 5371 w 5376"/>
              <a:gd name="T27" fmla="*/ 162 h 3015"/>
              <a:gd name="T28" fmla="*/ 5376 w 5376"/>
              <a:gd name="T29" fmla="*/ 295 h 3015"/>
              <a:gd name="T30" fmla="*/ 5368 w 5376"/>
              <a:gd name="T31" fmla="*/ 647 h 3015"/>
              <a:gd name="T32" fmla="*/ 5288 w 5376"/>
              <a:gd name="T33" fmla="*/ 879 h 3015"/>
              <a:gd name="T34" fmla="*/ 5240 w 5376"/>
              <a:gd name="T35" fmla="*/ 1015 h 3015"/>
              <a:gd name="T36" fmla="*/ 5216 w 5376"/>
              <a:gd name="T37" fmla="*/ 1111 h 3015"/>
              <a:gd name="T38" fmla="*/ 4936 w 5376"/>
              <a:gd name="T39" fmla="*/ 1439 h 3015"/>
              <a:gd name="T40" fmla="*/ 4488 w 5376"/>
              <a:gd name="T41" fmla="*/ 1807 h 3015"/>
              <a:gd name="T42" fmla="*/ 4056 w 5376"/>
              <a:gd name="T43" fmla="*/ 1911 h 3015"/>
              <a:gd name="T44" fmla="*/ 3704 w 5376"/>
              <a:gd name="T45" fmla="*/ 1951 h 3015"/>
              <a:gd name="T46" fmla="*/ 3448 w 5376"/>
              <a:gd name="T47" fmla="*/ 1991 h 3015"/>
              <a:gd name="T48" fmla="*/ 3088 w 5376"/>
              <a:gd name="T49" fmla="*/ 2071 h 3015"/>
              <a:gd name="T50" fmla="*/ 2912 w 5376"/>
              <a:gd name="T51" fmla="*/ 2095 h 3015"/>
              <a:gd name="T52" fmla="*/ 2800 w 5376"/>
              <a:gd name="T53" fmla="*/ 2063 h 3015"/>
              <a:gd name="T54" fmla="*/ 2704 w 5376"/>
              <a:gd name="T55" fmla="*/ 2111 h 3015"/>
              <a:gd name="T56" fmla="*/ 2552 w 5376"/>
              <a:gd name="T57" fmla="*/ 2135 h 3015"/>
              <a:gd name="T58" fmla="*/ 2408 w 5376"/>
              <a:gd name="T59" fmla="*/ 2239 h 3015"/>
              <a:gd name="T60" fmla="*/ 2304 w 5376"/>
              <a:gd name="T61" fmla="*/ 2303 h 3015"/>
              <a:gd name="T62" fmla="*/ 2048 w 5376"/>
              <a:gd name="T63" fmla="*/ 2511 h 3015"/>
              <a:gd name="T64" fmla="*/ 1968 w 5376"/>
              <a:gd name="T65" fmla="*/ 2567 h 3015"/>
              <a:gd name="T66" fmla="*/ 1904 w 5376"/>
              <a:gd name="T67" fmla="*/ 2687 h 3015"/>
              <a:gd name="T68" fmla="*/ 1856 w 5376"/>
              <a:gd name="T69" fmla="*/ 2799 h 3015"/>
              <a:gd name="T70" fmla="*/ 1680 w 5376"/>
              <a:gd name="T71" fmla="*/ 3015 h 3015"/>
              <a:gd name="T72" fmla="*/ 1208 w 5376"/>
              <a:gd name="T73" fmla="*/ 2975 h 3015"/>
              <a:gd name="T74" fmla="*/ 1008 w 5376"/>
              <a:gd name="T75" fmla="*/ 2919 h 3015"/>
              <a:gd name="T76" fmla="*/ 936 w 5376"/>
              <a:gd name="T77" fmla="*/ 2887 h 3015"/>
              <a:gd name="T78" fmla="*/ 888 w 5376"/>
              <a:gd name="T79" fmla="*/ 2775 h 3015"/>
              <a:gd name="T80" fmla="*/ 792 w 5376"/>
              <a:gd name="T81" fmla="*/ 2679 h 3015"/>
              <a:gd name="T82" fmla="*/ 736 w 5376"/>
              <a:gd name="T83" fmla="*/ 2599 h 3015"/>
              <a:gd name="T84" fmla="*/ 704 w 5376"/>
              <a:gd name="T85" fmla="*/ 2527 h 3015"/>
              <a:gd name="T86" fmla="*/ 680 w 5376"/>
              <a:gd name="T87" fmla="*/ 2503 h 3015"/>
              <a:gd name="T88" fmla="*/ 656 w 5376"/>
              <a:gd name="T89" fmla="*/ 2447 h 3015"/>
              <a:gd name="T90" fmla="*/ 472 w 5376"/>
              <a:gd name="T91" fmla="*/ 2215 h 3015"/>
              <a:gd name="T92" fmla="*/ 440 w 5376"/>
              <a:gd name="T93" fmla="*/ 2087 h 3015"/>
              <a:gd name="T94" fmla="*/ 336 w 5376"/>
              <a:gd name="T95" fmla="*/ 1927 h 3015"/>
              <a:gd name="T96" fmla="*/ 272 w 5376"/>
              <a:gd name="T97" fmla="*/ 1807 h 3015"/>
              <a:gd name="T98" fmla="*/ 192 w 5376"/>
              <a:gd name="T99" fmla="*/ 1719 h 3015"/>
              <a:gd name="T100" fmla="*/ 96 w 5376"/>
              <a:gd name="T101" fmla="*/ 1271 h 3015"/>
              <a:gd name="T102" fmla="*/ 24 w 5376"/>
              <a:gd name="T103" fmla="*/ 1143 h 3015"/>
              <a:gd name="T104" fmla="*/ 16 w 5376"/>
              <a:gd name="T105" fmla="*/ 1111 h 3015"/>
              <a:gd name="T106" fmla="*/ 0 w 5376"/>
              <a:gd name="T107" fmla="*/ 1063 h 3015"/>
              <a:gd name="T108" fmla="*/ 0 w 5376"/>
              <a:gd name="T109" fmla="*/ 903 h 301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76"/>
              <a:gd name="T166" fmla="*/ 0 h 3015"/>
              <a:gd name="T167" fmla="*/ 5376 w 5376"/>
              <a:gd name="T168" fmla="*/ 3015 h 301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76" h="3015">
                <a:moveTo>
                  <a:pt x="0" y="903"/>
                </a:moveTo>
                <a:cubicBezTo>
                  <a:pt x="45" y="812"/>
                  <a:pt x="44" y="703"/>
                  <a:pt x="112" y="623"/>
                </a:cubicBezTo>
                <a:cubicBezTo>
                  <a:pt x="158" y="569"/>
                  <a:pt x="244" y="552"/>
                  <a:pt x="304" y="519"/>
                </a:cubicBezTo>
                <a:cubicBezTo>
                  <a:pt x="354" y="491"/>
                  <a:pt x="386" y="465"/>
                  <a:pt x="440" y="447"/>
                </a:cubicBezTo>
                <a:cubicBezTo>
                  <a:pt x="500" y="427"/>
                  <a:pt x="562" y="425"/>
                  <a:pt x="624" y="415"/>
                </a:cubicBezTo>
                <a:cubicBezTo>
                  <a:pt x="693" y="403"/>
                  <a:pt x="764" y="392"/>
                  <a:pt x="832" y="375"/>
                </a:cubicBezTo>
                <a:cubicBezTo>
                  <a:pt x="869" y="350"/>
                  <a:pt x="911" y="349"/>
                  <a:pt x="952" y="335"/>
                </a:cubicBezTo>
                <a:cubicBezTo>
                  <a:pt x="1113" y="281"/>
                  <a:pt x="1260" y="277"/>
                  <a:pt x="1432" y="271"/>
                </a:cubicBezTo>
                <a:cubicBezTo>
                  <a:pt x="1618" y="278"/>
                  <a:pt x="1740" y="304"/>
                  <a:pt x="1928" y="311"/>
                </a:cubicBezTo>
                <a:cubicBezTo>
                  <a:pt x="2165" y="335"/>
                  <a:pt x="2402" y="338"/>
                  <a:pt x="2640" y="343"/>
                </a:cubicBezTo>
                <a:cubicBezTo>
                  <a:pt x="3273" y="376"/>
                  <a:pt x="3889" y="136"/>
                  <a:pt x="4528" y="130"/>
                </a:cubicBezTo>
                <a:cubicBezTo>
                  <a:pt x="4668" y="112"/>
                  <a:pt x="4828" y="88"/>
                  <a:pt x="4955" y="34"/>
                </a:cubicBezTo>
                <a:cubicBezTo>
                  <a:pt x="5034" y="0"/>
                  <a:pt x="5162" y="37"/>
                  <a:pt x="5232" y="34"/>
                </a:cubicBezTo>
                <a:cubicBezTo>
                  <a:pt x="5288" y="40"/>
                  <a:pt x="5332" y="123"/>
                  <a:pt x="5371" y="162"/>
                </a:cubicBezTo>
                <a:cubicBezTo>
                  <a:pt x="5376" y="181"/>
                  <a:pt x="5376" y="276"/>
                  <a:pt x="5376" y="295"/>
                </a:cubicBezTo>
                <a:cubicBezTo>
                  <a:pt x="5376" y="412"/>
                  <a:pt x="5373" y="530"/>
                  <a:pt x="5368" y="647"/>
                </a:cubicBezTo>
                <a:cubicBezTo>
                  <a:pt x="5365" y="726"/>
                  <a:pt x="5312" y="806"/>
                  <a:pt x="5288" y="879"/>
                </a:cubicBezTo>
                <a:cubicBezTo>
                  <a:pt x="5275" y="919"/>
                  <a:pt x="5274" y="988"/>
                  <a:pt x="5240" y="1015"/>
                </a:cubicBezTo>
                <a:cubicBezTo>
                  <a:pt x="5195" y="1051"/>
                  <a:pt x="5271" y="1105"/>
                  <a:pt x="5216" y="1111"/>
                </a:cubicBezTo>
                <a:cubicBezTo>
                  <a:pt x="5165" y="1181"/>
                  <a:pt x="5057" y="1323"/>
                  <a:pt x="4936" y="1439"/>
                </a:cubicBezTo>
                <a:cubicBezTo>
                  <a:pt x="4772" y="1472"/>
                  <a:pt x="4650" y="1767"/>
                  <a:pt x="4488" y="1807"/>
                </a:cubicBezTo>
                <a:cubicBezTo>
                  <a:pt x="4461" y="1814"/>
                  <a:pt x="4082" y="1902"/>
                  <a:pt x="4056" y="1911"/>
                </a:cubicBezTo>
                <a:cubicBezTo>
                  <a:pt x="4001" y="1966"/>
                  <a:pt x="3777" y="1927"/>
                  <a:pt x="3704" y="1951"/>
                </a:cubicBezTo>
                <a:cubicBezTo>
                  <a:pt x="3673" y="2043"/>
                  <a:pt x="3525" y="1972"/>
                  <a:pt x="3448" y="1991"/>
                </a:cubicBezTo>
                <a:cubicBezTo>
                  <a:pt x="3385" y="2007"/>
                  <a:pt x="3150" y="2050"/>
                  <a:pt x="3088" y="2071"/>
                </a:cubicBezTo>
                <a:cubicBezTo>
                  <a:pt x="3056" y="2082"/>
                  <a:pt x="2945" y="2092"/>
                  <a:pt x="2912" y="2095"/>
                </a:cubicBezTo>
                <a:cubicBezTo>
                  <a:pt x="2864" y="2094"/>
                  <a:pt x="2835" y="2060"/>
                  <a:pt x="2800" y="2063"/>
                </a:cubicBezTo>
                <a:cubicBezTo>
                  <a:pt x="2768" y="2074"/>
                  <a:pt x="2738" y="2100"/>
                  <a:pt x="2704" y="2111"/>
                </a:cubicBezTo>
                <a:cubicBezTo>
                  <a:pt x="2655" y="2127"/>
                  <a:pt x="2602" y="2125"/>
                  <a:pt x="2552" y="2135"/>
                </a:cubicBezTo>
                <a:cubicBezTo>
                  <a:pt x="2477" y="2132"/>
                  <a:pt x="2482" y="2246"/>
                  <a:pt x="2408" y="2239"/>
                </a:cubicBezTo>
                <a:cubicBezTo>
                  <a:pt x="2336" y="2233"/>
                  <a:pt x="2372" y="2326"/>
                  <a:pt x="2304" y="2303"/>
                </a:cubicBezTo>
                <a:cubicBezTo>
                  <a:pt x="2244" y="2348"/>
                  <a:pt x="2104" y="2467"/>
                  <a:pt x="2048" y="2511"/>
                </a:cubicBezTo>
                <a:cubicBezTo>
                  <a:pt x="2032" y="2506"/>
                  <a:pt x="1968" y="2567"/>
                  <a:pt x="1968" y="2567"/>
                </a:cubicBezTo>
                <a:cubicBezTo>
                  <a:pt x="1908" y="2590"/>
                  <a:pt x="1945" y="2659"/>
                  <a:pt x="1904" y="2687"/>
                </a:cubicBezTo>
                <a:cubicBezTo>
                  <a:pt x="1871" y="2720"/>
                  <a:pt x="1893" y="2744"/>
                  <a:pt x="1856" y="2799"/>
                </a:cubicBezTo>
                <a:cubicBezTo>
                  <a:pt x="1916" y="2889"/>
                  <a:pt x="1776" y="2983"/>
                  <a:pt x="1680" y="3015"/>
                </a:cubicBezTo>
                <a:cubicBezTo>
                  <a:pt x="1552" y="2929"/>
                  <a:pt x="1310" y="2977"/>
                  <a:pt x="1208" y="2975"/>
                </a:cubicBezTo>
                <a:cubicBezTo>
                  <a:pt x="1140" y="2958"/>
                  <a:pt x="1074" y="2941"/>
                  <a:pt x="1008" y="2919"/>
                </a:cubicBezTo>
                <a:cubicBezTo>
                  <a:pt x="984" y="2911"/>
                  <a:pt x="955" y="2906"/>
                  <a:pt x="936" y="2887"/>
                </a:cubicBezTo>
                <a:cubicBezTo>
                  <a:pt x="901" y="2852"/>
                  <a:pt x="906" y="2816"/>
                  <a:pt x="888" y="2775"/>
                </a:cubicBezTo>
                <a:cubicBezTo>
                  <a:pt x="871" y="2736"/>
                  <a:pt x="819" y="2710"/>
                  <a:pt x="792" y="2679"/>
                </a:cubicBezTo>
                <a:cubicBezTo>
                  <a:pt x="776" y="2661"/>
                  <a:pt x="747" y="2615"/>
                  <a:pt x="736" y="2599"/>
                </a:cubicBezTo>
                <a:cubicBezTo>
                  <a:pt x="673" y="2505"/>
                  <a:pt x="762" y="2608"/>
                  <a:pt x="704" y="2527"/>
                </a:cubicBezTo>
                <a:cubicBezTo>
                  <a:pt x="697" y="2518"/>
                  <a:pt x="687" y="2512"/>
                  <a:pt x="680" y="2503"/>
                </a:cubicBezTo>
                <a:cubicBezTo>
                  <a:pt x="640" y="2447"/>
                  <a:pt x="682" y="2494"/>
                  <a:pt x="656" y="2447"/>
                </a:cubicBezTo>
                <a:cubicBezTo>
                  <a:pt x="606" y="2357"/>
                  <a:pt x="506" y="2317"/>
                  <a:pt x="472" y="2215"/>
                </a:cubicBezTo>
                <a:cubicBezTo>
                  <a:pt x="469" y="2192"/>
                  <a:pt x="458" y="2105"/>
                  <a:pt x="440" y="2087"/>
                </a:cubicBezTo>
                <a:cubicBezTo>
                  <a:pt x="395" y="2042"/>
                  <a:pt x="364" y="1983"/>
                  <a:pt x="336" y="1927"/>
                </a:cubicBezTo>
                <a:cubicBezTo>
                  <a:pt x="315" y="1885"/>
                  <a:pt x="302" y="1843"/>
                  <a:pt x="272" y="1807"/>
                </a:cubicBezTo>
                <a:cubicBezTo>
                  <a:pt x="154" y="1665"/>
                  <a:pt x="240" y="1791"/>
                  <a:pt x="192" y="1719"/>
                </a:cubicBezTo>
                <a:cubicBezTo>
                  <a:pt x="167" y="1568"/>
                  <a:pt x="133" y="1420"/>
                  <a:pt x="96" y="1271"/>
                </a:cubicBezTo>
                <a:cubicBezTo>
                  <a:pt x="91" y="1251"/>
                  <a:pt x="34" y="1171"/>
                  <a:pt x="24" y="1143"/>
                </a:cubicBezTo>
                <a:cubicBezTo>
                  <a:pt x="20" y="1133"/>
                  <a:pt x="19" y="1122"/>
                  <a:pt x="16" y="1111"/>
                </a:cubicBezTo>
                <a:cubicBezTo>
                  <a:pt x="11" y="1095"/>
                  <a:pt x="0" y="1063"/>
                  <a:pt x="0" y="1063"/>
                </a:cubicBezTo>
                <a:cubicBezTo>
                  <a:pt x="9" y="929"/>
                  <a:pt x="16" y="982"/>
                  <a:pt x="0" y="903"/>
                </a:cubicBezTo>
                <a:close/>
              </a:path>
            </a:pathLst>
          </a:custGeom>
          <a:solidFill>
            <a:srgbClr val="003399">
              <a:alpha val="50195"/>
            </a:srgbClr>
          </a:solidFill>
          <a:ln w="15875">
            <a:noFill/>
            <a:round/>
            <a:headEnd/>
            <a:tailEnd/>
          </a:ln>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1"/>
          </p:nvPr>
        </p:nvSpPr>
        <p:spPr>
          <a:xfrm>
            <a:off x="457200" y="6397625"/>
            <a:ext cx="2133600" cy="323850"/>
          </a:xfrm>
          <a:noFill/>
        </p:spPr>
        <p:txBody>
          <a:bodyPr/>
          <a:lstStyle/>
          <a:p>
            <a:pPr algn="l"/>
            <a:fld id="{D2268850-86F6-4ED8-8C6C-270C23C1299E}" type="slidenum">
              <a:rPr lang="en-US" smtClean="0"/>
              <a:pPr algn="l"/>
              <a:t>31</a:t>
            </a:fld>
            <a:endParaRPr lang="en-US" smtClean="0"/>
          </a:p>
        </p:txBody>
      </p:sp>
      <p:sp>
        <p:nvSpPr>
          <p:cNvPr id="34819" name="Rectangle 2"/>
          <p:cNvSpPr>
            <a:spLocks noGrp="1" noChangeArrowheads="1"/>
          </p:cNvSpPr>
          <p:nvPr>
            <p:ph type="title"/>
          </p:nvPr>
        </p:nvSpPr>
        <p:spPr/>
        <p:txBody>
          <a:bodyPr/>
          <a:lstStyle/>
          <a:p>
            <a:r>
              <a:rPr lang="en-US" smtClean="0"/>
              <a:t>Dijkstra's Shortest Path Algorithm</a:t>
            </a:r>
          </a:p>
        </p:txBody>
      </p:sp>
      <p:sp>
        <p:nvSpPr>
          <p:cNvPr id="34820"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34821"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34822" name="Oval 5"/>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34823"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34824"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34825"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34826"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34827"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34828" name="AutoShape 11"/>
          <p:cNvCxnSpPr>
            <a:cxnSpLocks noChangeShapeType="1"/>
            <a:stCxn id="34820" idx="7"/>
            <a:endCxn id="34823"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p:spPr>
      </p:cxnSp>
      <p:cxnSp>
        <p:nvCxnSpPr>
          <p:cNvPr id="34829" name="AutoShape 12"/>
          <p:cNvCxnSpPr>
            <a:cxnSpLocks noChangeShapeType="1"/>
            <a:stCxn id="34820" idx="6"/>
            <a:endCxn id="34824" idx="1"/>
          </p:cNvCxnSpPr>
          <p:nvPr/>
        </p:nvCxnSpPr>
        <p:spPr bwMode="auto">
          <a:xfrm>
            <a:off x="609600" y="3551238"/>
            <a:ext cx="2317750" cy="561975"/>
          </a:xfrm>
          <a:prstGeom prst="straightConnector1">
            <a:avLst/>
          </a:prstGeom>
          <a:noFill/>
          <a:ln w="50800">
            <a:solidFill>
              <a:srgbClr val="003399"/>
            </a:solidFill>
            <a:round/>
            <a:headEnd/>
            <a:tailEnd type="triangle" w="med" len="med"/>
          </a:ln>
        </p:spPr>
      </p:cxnSp>
      <p:cxnSp>
        <p:nvCxnSpPr>
          <p:cNvPr id="34830" name="AutoShape 13"/>
          <p:cNvCxnSpPr>
            <a:cxnSpLocks noChangeShapeType="1"/>
            <a:stCxn id="34820" idx="5"/>
            <a:endCxn id="34825" idx="0"/>
          </p:cNvCxnSpPr>
          <p:nvPr/>
        </p:nvCxnSpPr>
        <p:spPr bwMode="auto">
          <a:xfrm>
            <a:off x="557213" y="3665538"/>
            <a:ext cx="1731962" cy="2346325"/>
          </a:xfrm>
          <a:prstGeom prst="straightConnector1">
            <a:avLst/>
          </a:prstGeom>
          <a:noFill/>
          <a:ln w="50800">
            <a:solidFill>
              <a:srgbClr val="003399"/>
            </a:solidFill>
            <a:round/>
            <a:headEnd/>
            <a:tailEnd type="triangle" w="med" len="med"/>
          </a:ln>
        </p:spPr>
      </p:cxnSp>
      <p:cxnSp>
        <p:nvCxnSpPr>
          <p:cNvPr id="34831" name="AutoShape 14"/>
          <p:cNvCxnSpPr>
            <a:cxnSpLocks noChangeShapeType="1"/>
            <a:stCxn id="34824" idx="7"/>
            <a:endCxn id="34821" idx="2"/>
          </p:cNvCxnSpPr>
          <p:nvPr/>
        </p:nvCxnSpPr>
        <p:spPr bwMode="auto">
          <a:xfrm flipV="1">
            <a:off x="3140075" y="3057525"/>
            <a:ext cx="4819650" cy="1055688"/>
          </a:xfrm>
          <a:prstGeom prst="straightConnector1">
            <a:avLst/>
          </a:prstGeom>
          <a:noFill/>
          <a:ln w="50800">
            <a:solidFill>
              <a:srgbClr val="003399"/>
            </a:solidFill>
            <a:round/>
            <a:headEnd/>
            <a:tailEnd type="triangle" w="med" len="med"/>
          </a:ln>
        </p:spPr>
      </p:cxnSp>
      <p:cxnSp>
        <p:nvCxnSpPr>
          <p:cNvPr id="34832" name="AutoShape 15"/>
          <p:cNvCxnSpPr>
            <a:cxnSpLocks noChangeShapeType="1"/>
            <a:stCxn id="34826" idx="7"/>
            <a:endCxn id="34821"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34833" name="AutoShape 16"/>
          <p:cNvCxnSpPr>
            <a:cxnSpLocks noChangeShapeType="1"/>
            <a:stCxn id="34824" idx="5"/>
            <a:endCxn id="34827"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34834" name="AutoShape 17"/>
          <p:cNvCxnSpPr>
            <a:cxnSpLocks noChangeShapeType="1"/>
            <a:stCxn id="34827" idx="5"/>
            <a:endCxn id="34822" idx="2"/>
          </p:cNvCxnSpPr>
          <p:nvPr/>
        </p:nvCxnSpPr>
        <p:spPr bwMode="auto">
          <a:xfrm>
            <a:off x="4546600" y="5033963"/>
            <a:ext cx="3724275" cy="1023937"/>
          </a:xfrm>
          <a:prstGeom prst="straightConnector1">
            <a:avLst/>
          </a:prstGeom>
          <a:noFill/>
          <a:ln w="25400">
            <a:solidFill>
              <a:srgbClr val="006600"/>
            </a:solidFill>
            <a:round/>
            <a:headEnd/>
            <a:tailEnd type="triangle" w="med" len="med"/>
          </a:ln>
        </p:spPr>
      </p:cxnSp>
      <p:cxnSp>
        <p:nvCxnSpPr>
          <p:cNvPr id="34835" name="AutoShape 18"/>
          <p:cNvCxnSpPr>
            <a:cxnSpLocks noChangeShapeType="1"/>
            <a:stCxn id="34827" idx="6"/>
            <a:endCxn id="34826" idx="2"/>
          </p:cNvCxnSpPr>
          <p:nvPr/>
        </p:nvCxnSpPr>
        <p:spPr bwMode="auto">
          <a:xfrm flipV="1">
            <a:off x="4598988" y="4576763"/>
            <a:ext cx="2417762" cy="342900"/>
          </a:xfrm>
          <a:prstGeom prst="straightConnector1">
            <a:avLst/>
          </a:prstGeom>
          <a:noFill/>
          <a:ln w="50800">
            <a:solidFill>
              <a:srgbClr val="003399"/>
            </a:solidFill>
            <a:round/>
            <a:headEnd/>
            <a:tailEnd type="triangle" w="med" len="med"/>
          </a:ln>
        </p:spPr>
      </p:cxnSp>
      <p:cxnSp>
        <p:nvCxnSpPr>
          <p:cNvPr id="34836" name="AutoShape 19"/>
          <p:cNvCxnSpPr>
            <a:cxnSpLocks noChangeShapeType="1"/>
            <a:stCxn id="34826" idx="4"/>
            <a:endCxn id="34822"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34837" name="AutoShape 20"/>
          <p:cNvCxnSpPr>
            <a:cxnSpLocks noChangeShapeType="1"/>
            <a:stCxn id="34821" idx="3"/>
            <a:endCxn id="34827" idx="7"/>
          </p:cNvCxnSpPr>
          <p:nvPr/>
        </p:nvCxnSpPr>
        <p:spPr bwMode="auto">
          <a:xfrm flipH="1">
            <a:off x="4546600" y="3171825"/>
            <a:ext cx="3465513" cy="1633538"/>
          </a:xfrm>
          <a:prstGeom prst="straightConnector1">
            <a:avLst/>
          </a:prstGeom>
          <a:noFill/>
          <a:ln w="50800">
            <a:solidFill>
              <a:srgbClr val="003399"/>
            </a:solidFill>
            <a:round/>
            <a:headEnd/>
            <a:tailEnd type="triangle" w="med" len="med"/>
          </a:ln>
        </p:spPr>
      </p:cxnSp>
      <p:cxnSp>
        <p:nvCxnSpPr>
          <p:cNvPr id="34838" name="AutoShape 21"/>
          <p:cNvCxnSpPr>
            <a:cxnSpLocks noChangeShapeType="1"/>
            <a:stCxn id="34824" idx="4"/>
            <a:endCxn id="34825"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34839" name="AutoShape 22"/>
          <p:cNvCxnSpPr>
            <a:cxnSpLocks noChangeShapeType="1"/>
            <a:stCxn id="34825" idx="6"/>
            <a:endCxn id="34827"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34840" name="AutoShape 23"/>
          <p:cNvCxnSpPr>
            <a:cxnSpLocks noChangeShapeType="1"/>
            <a:stCxn id="34823" idx="6"/>
            <a:endCxn id="34821"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p:spPr>
      </p:cxnSp>
      <p:cxnSp>
        <p:nvCxnSpPr>
          <p:cNvPr id="34841" name="AutoShape 24"/>
          <p:cNvCxnSpPr>
            <a:cxnSpLocks noChangeShapeType="1"/>
            <a:stCxn id="34825" idx="6"/>
            <a:endCxn id="34822"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34842" name="AutoShape 25"/>
          <p:cNvCxnSpPr>
            <a:cxnSpLocks noChangeShapeType="1"/>
            <a:stCxn id="34821" idx="5"/>
            <a:endCxn id="34822" idx="0"/>
          </p:cNvCxnSpPr>
          <p:nvPr/>
        </p:nvCxnSpPr>
        <p:spPr bwMode="auto">
          <a:xfrm>
            <a:off x="8224838" y="3171825"/>
            <a:ext cx="204787" cy="2727325"/>
          </a:xfrm>
          <a:prstGeom prst="straightConnector1">
            <a:avLst/>
          </a:prstGeom>
          <a:noFill/>
          <a:ln w="25400">
            <a:solidFill>
              <a:srgbClr val="006600"/>
            </a:solidFill>
            <a:round/>
            <a:headEnd/>
            <a:tailEnd type="triangle" w="med" len="med"/>
          </a:ln>
        </p:spPr>
      </p:cxnSp>
      <p:sp>
        <p:nvSpPr>
          <p:cNvPr id="34843"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34844"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34845"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34846"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34847"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34848"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34849"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34850"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34851"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34852"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34853"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34854"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34855"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34856"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34857" name="Text Box 41"/>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15</a:t>
            </a:r>
            <a:endParaRPr lang="en-US" sz="1600">
              <a:solidFill>
                <a:srgbClr val="006600"/>
              </a:solidFill>
            </a:endParaRPr>
          </a:p>
        </p:txBody>
      </p:sp>
      <p:sp>
        <p:nvSpPr>
          <p:cNvPr id="34858" name="Text Box 42"/>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34859" name="Text Box 44"/>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4860" name="Text Box 45"/>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4861" name="Text Box 46"/>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34862" name="Text Box 47"/>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4863" name="Text Box 48"/>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0</a:t>
            </a:r>
            <a:endParaRPr lang="en-US" sz="1600">
              <a:solidFill>
                <a:srgbClr val="006600"/>
              </a:solidFill>
            </a:endParaRPr>
          </a:p>
        </p:txBody>
      </p:sp>
      <p:sp>
        <p:nvSpPr>
          <p:cNvPr id="34864" name="Text Box 50"/>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4865" name="Text Box 51"/>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4866" name="Text Box 52"/>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4867" name="Text Box 53"/>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4868" name="Text Box 54"/>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4869" name="Text Box 55"/>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4870" name="Text Box 58"/>
          <p:cNvSpPr txBox="1">
            <a:spLocks noChangeArrowheads="1"/>
          </p:cNvSpPr>
          <p:nvPr/>
        </p:nvSpPr>
        <p:spPr bwMode="auto">
          <a:xfrm>
            <a:off x="4121150" y="42021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44</a:t>
            </a:r>
            <a:endParaRPr lang="en-US" sz="1600">
              <a:solidFill>
                <a:srgbClr val="006600"/>
              </a:solidFill>
            </a:endParaRPr>
          </a:p>
        </p:txBody>
      </p:sp>
      <p:sp>
        <p:nvSpPr>
          <p:cNvPr id="34871" name="Text Box 59"/>
          <p:cNvSpPr txBox="1">
            <a:spLocks noChangeArrowheads="1"/>
          </p:cNvSpPr>
          <p:nvPr/>
        </p:nvSpPr>
        <p:spPr bwMode="auto">
          <a:xfrm>
            <a:off x="4346575" y="44751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4872" name="Text Box 60"/>
          <p:cNvSpPr txBox="1">
            <a:spLocks noChangeArrowheads="1"/>
          </p:cNvSpPr>
          <p:nvPr/>
        </p:nvSpPr>
        <p:spPr bwMode="auto">
          <a:xfrm>
            <a:off x="44386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35</a:t>
            </a:r>
            <a:endParaRPr lang="en-US" sz="1600">
              <a:solidFill>
                <a:srgbClr val="006600"/>
              </a:solidFill>
            </a:endParaRPr>
          </a:p>
        </p:txBody>
      </p:sp>
      <p:sp>
        <p:nvSpPr>
          <p:cNvPr id="34873" name="Text Box 61"/>
          <p:cNvSpPr txBox="1">
            <a:spLocks noChangeArrowheads="1"/>
          </p:cNvSpPr>
          <p:nvPr/>
        </p:nvSpPr>
        <p:spPr bwMode="auto">
          <a:xfrm>
            <a:off x="4359275" y="42465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34874" name="Text Box 62"/>
          <p:cNvSpPr txBox="1">
            <a:spLocks noChangeArrowheads="1"/>
          </p:cNvSpPr>
          <p:nvPr/>
        </p:nvSpPr>
        <p:spPr bwMode="auto">
          <a:xfrm>
            <a:off x="7829550" y="628015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59</a:t>
            </a:r>
            <a:endParaRPr lang="en-US" sz="1600">
              <a:solidFill>
                <a:srgbClr val="006600"/>
              </a:solidFill>
            </a:endParaRPr>
          </a:p>
        </p:txBody>
      </p:sp>
      <p:sp>
        <p:nvSpPr>
          <p:cNvPr id="34875" name="Text Box 63"/>
          <p:cNvSpPr txBox="1">
            <a:spLocks noChangeArrowheads="1"/>
          </p:cNvSpPr>
          <p:nvPr/>
        </p:nvSpPr>
        <p:spPr bwMode="auto">
          <a:xfrm>
            <a:off x="83470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4876" name="Text Box 64"/>
          <p:cNvSpPr txBox="1">
            <a:spLocks noChangeArrowheads="1"/>
          </p:cNvSpPr>
          <p:nvPr/>
        </p:nvSpPr>
        <p:spPr bwMode="auto">
          <a:xfrm>
            <a:off x="80676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4877" name="Text Box 65"/>
          <p:cNvSpPr txBox="1">
            <a:spLocks noChangeArrowheads="1"/>
          </p:cNvSpPr>
          <p:nvPr/>
        </p:nvSpPr>
        <p:spPr bwMode="auto">
          <a:xfrm>
            <a:off x="7486650" y="62722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51</a:t>
            </a:r>
            <a:endParaRPr lang="en-US" sz="1600">
              <a:solidFill>
                <a:srgbClr val="006600"/>
              </a:solidFill>
            </a:endParaRPr>
          </a:p>
        </p:txBody>
      </p:sp>
      <p:sp>
        <p:nvSpPr>
          <p:cNvPr id="34878" name="Text Box 66"/>
          <p:cNvSpPr txBox="1">
            <a:spLocks noChangeArrowheads="1"/>
          </p:cNvSpPr>
          <p:nvPr/>
        </p:nvSpPr>
        <p:spPr bwMode="auto">
          <a:xfrm>
            <a:off x="4651375" y="42338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34879" name="Text Box 67"/>
          <p:cNvSpPr txBox="1">
            <a:spLocks noChangeArrowheads="1"/>
          </p:cNvSpPr>
          <p:nvPr/>
        </p:nvSpPr>
        <p:spPr bwMode="auto">
          <a:xfrm>
            <a:off x="47561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34</a:t>
            </a:r>
            <a:endParaRPr lang="en-US" sz="1600">
              <a:solidFill>
                <a:srgbClr val="006600"/>
              </a:solidFill>
            </a:endParaRPr>
          </a:p>
        </p:txBody>
      </p:sp>
      <p:sp>
        <p:nvSpPr>
          <p:cNvPr id="34880" name="Text Box 69"/>
          <p:cNvSpPr txBox="1">
            <a:spLocks noChangeArrowheads="1"/>
          </p:cNvSpPr>
          <p:nvPr/>
        </p:nvSpPr>
        <p:spPr bwMode="auto">
          <a:xfrm>
            <a:off x="77120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4881" name="Text Box 70"/>
          <p:cNvSpPr txBox="1">
            <a:spLocks noChangeArrowheads="1"/>
          </p:cNvSpPr>
          <p:nvPr/>
        </p:nvSpPr>
        <p:spPr bwMode="auto">
          <a:xfrm>
            <a:off x="7131050" y="62722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50</a:t>
            </a:r>
            <a:endParaRPr lang="en-US" sz="1600">
              <a:solidFill>
                <a:srgbClr val="006600"/>
              </a:solidFill>
            </a:endParaRPr>
          </a:p>
        </p:txBody>
      </p:sp>
      <p:sp>
        <p:nvSpPr>
          <p:cNvPr id="34882" name="Text Box 71"/>
          <p:cNvSpPr txBox="1">
            <a:spLocks noChangeArrowheads="1"/>
          </p:cNvSpPr>
          <p:nvPr/>
        </p:nvSpPr>
        <p:spPr bwMode="auto">
          <a:xfrm>
            <a:off x="6950075" y="41910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4883" name="Text Box 72"/>
          <p:cNvSpPr txBox="1">
            <a:spLocks noChangeArrowheads="1"/>
          </p:cNvSpPr>
          <p:nvPr/>
        </p:nvSpPr>
        <p:spPr bwMode="auto">
          <a:xfrm>
            <a:off x="6445250" y="41386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45</a:t>
            </a:r>
            <a:endParaRPr lang="en-US" sz="1600">
              <a:solidFill>
                <a:srgbClr val="006600"/>
              </a:solidFill>
            </a:endParaRPr>
          </a:p>
        </p:txBody>
      </p:sp>
      <p:sp>
        <p:nvSpPr>
          <p:cNvPr id="34884" name="AutoShape 73"/>
          <p:cNvSpPr>
            <a:spLocks noChangeArrowheads="1"/>
          </p:cNvSpPr>
          <p:nvPr/>
        </p:nvSpPr>
        <p:spPr bwMode="auto">
          <a:xfrm rot="-5400000">
            <a:off x="6862763" y="6267450"/>
            <a:ext cx="174625" cy="314325"/>
          </a:xfrm>
          <a:prstGeom prst="downArrow">
            <a:avLst>
              <a:gd name="adj1" fmla="val 50000"/>
              <a:gd name="adj2" fmla="val 45000"/>
            </a:avLst>
          </a:prstGeom>
          <a:solidFill>
            <a:schemeClr val="accent1"/>
          </a:solidFill>
          <a:ln w="15875">
            <a:solidFill>
              <a:schemeClr val="tx1"/>
            </a:solidFill>
            <a:miter lim="800000"/>
            <a:headEnd/>
            <a:tailEnd/>
          </a:ln>
        </p:spPr>
        <p:txBody>
          <a:bodyPr wrap="none" lIns="92075" tIns="46038" rIns="92075" bIns="46038" anchor="ctr"/>
          <a:lstStyle/>
          <a:p>
            <a:endParaRPr lang="en-US"/>
          </a:p>
        </p:txBody>
      </p:sp>
      <p:sp>
        <p:nvSpPr>
          <p:cNvPr id="34885" name="Text Box 74"/>
          <p:cNvSpPr txBox="1">
            <a:spLocks noChangeArrowheads="1"/>
          </p:cNvSpPr>
          <p:nvPr/>
        </p:nvSpPr>
        <p:spPr bwMode="auto">
          <a:xfrm>
            <a:off x="5867400" y="6256338"/>
            <a:ext cx="946150" cy="374650"/>
          </a:xfrm>
          <a:prstGeom prst="rect">
            <a:avLst/>
          </a:prstGeom>
          <a:noFill/>
          <a:ln w="15875">
            <a:noFill/>
            <a:miter lim="800000"/>
            <a:headEnd/>
            <a:tailEnd/>
          </a:ln>
        </p:spPr>
        <p:txBody>
          <a:bodyPr lIns="92075" tIns="46038" rIns="92075" bIns="46038">
            <a:spAutoFit/>
          </a:bodyPr>
          <a:lstStyle/>
          <a:p>
            <a:pPr>
              <a:spcBef>
                <a:spcPct val="50000"/>
              </a:spcBef>
            </a:pPr>
            <a:r>
              <a:rPr lang="en-US" sz="1600">
                <a:solidFill>
                  <a:schemeClr val="accent1"/>
                </a:solidFill>
              </a:rPr>
              <a:t>delmin</a:t>
            </a:r>
          </a:p>
        </p:txBody>
      </p:sp>
      <p:sp>
        <p:nvSpPr>
          <p:cNvPr id="34886" name="Text Box 75"/>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4887" name="Text Box 76"/>
          <p:cNvSpPr txBox="1">
            <a:spLocks noChangeArrowheads="1"/>
          </p:cNvSpPr>
          <p:nvPr/>
        </p:nvSpPr>
        <p:spPr bwMode="auto">
          <a:xfrm>
            <a:off x="8012113" y="2428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4888" name="Text Box 77"/>
          <p:cNvSpPr txBox="1">
            <a:spLocks noChangeArrowheads="1"/>
          </p:cNvSpPr>
          <p:nvPr/>
        </p:nvSpPr>
        <p:spPr bwMode="auto">
          <a:xfrm>
            <a:off x="8108950" y="23860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33</a:t>
            </a:r>
            <a:endParaRPr lang="en-US" sz="1600">
              <a:solidFill>
                <a:srgbClr val="006600"/>
              </a:solidFill>
            </a:endParaRPr>
          </a:p>
        </p:txBody>
      </p:sp>
      <p:sp>
        <p:nvSpPr>
          <p:cNvPr id="34889" name="Text Box 78"/>
          <p:cNvSpPr txBox="1">
            <a:spLocks noChangeArrowheads="1"/>
          </p:cNvSpPr>
          <p:nvPr/>
        </p:nvSpPr>
        <p:spPr bwMode="auto">
          <a:xfrm>
            <a:off x="8382000" y="24384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4890" name="Text Box 79"/>
          <p:cNvSpPr txBox="1">
            <a:spLocks noChangeArrowheads="1"/>
          </p:cNvSpPr>
          <p:nvPr/>
        </p:nvSpPr>
        <p:spPr bwMode="auto">
          <a:xfrm>
            <a:off x="8001000" y="205740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32</a:t>
            </a:r>
            <a:endParaRPr lang="en-US" sz="1600">
              <a:solidFill>
                <a:srgbClr val="006600"/>
              </a:solidFill>
            </a:endParaRPr>
          </a:p>
        </p:txBody>
      </p:sp>
      <p:sp>
        <p:nvSpPr>
          <p:cNvPr id="34891" name="Text Box 80"/>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34892"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2, 3, 4, 5, 6, 7 }</a:t>
            </a:r>
          </a:p>
          <a:p>
            <a:pPr>
              <a:spcBef>
                <a:spcPct val="20000"/>
              </a:spcBef>
              <a:buClr>
                <a:srgbClr val="003399"/>
              </a:buClr>
              <a:buSzPct val="50000"/>
              <a:buFont typeface="Monotype Sorts" charset="2"/>
              <a:buNone/>
            </a:pPr>
            <a:r>
              <a:rPr lang="en-US"/>
              <a:t>PQ = { t }</a:t>
            </a:r>
          </a:p>
        </p:txBody>
      </p:sp>
      <p:sp>
        <p:nvSpPr>
          <p:cNvPr id="34893" name="Freeform 81"/>
          <p:cNvSpPr>
            <a:spLocks/>
          </p:cNvSpPr>
          <p:nvPr/>
        </p:nvSpPr>
        <p:spPr bwMode="auto">
          <a:xfrm>
            <a:off x="177800" y="1995488"/>
            <a:ext cx="8534400" cy="4786312"/>
          </a:xfrm>
          <a:custGeom>
            <a:avLst/>
            <a:gdLst>
              <a:gd name="T0" fmla="*/ 0 w 5376"/>
              <a:gd name="T1" fmla="*/ 903 h 3015"/>
              <a:gd name="T2" fmla="*/ 112 w 5376"/>
              <a:gd name="T3" fmla="*/ 623 h 3015"/>
              <a:gd name="T4" fmla="*/ 304 w 5376"/>
              <a:gd name="T5" fmla="*/ 519 h 3015"/>
              <a:gd name="T6" fmla="*/ 440 w 5376"/>
              <a:gd name="T7" fmla="*/ 447 h 3015"/>
              <a:gd name="T8" fmla="*/ 624 w 5376"/>
              <a:gd name="T9" fmla="*/ 415 h 3015"/>
              <a:gd name="T10" fmla="*/ 832 w 5376"/>
              <a:gd name="T11" fmla="*/ 375 h 3015"/>
              <a:gd name="T12" fmla="*/ 952 w 5376"/>
              <a:gd name="T13" fmla="*/ 335 h 3015"/>
              <a:gd name="T14" fmla="*/ 1432 w 5376"/>
              <a:gd name="T15" fmla="*/ 271 h 3015"/>
              <a:gd name="T16" fmla="*/ 1928 w 5376"/>
              <a:gd name="T17" fmla="*/ 311 h 3015"/>
              <a:gd name="T18" fmla="*/ 2640 w 5376"/>
              <a:gd name="T19" fmla="*/ 343 h 3015"/>
              <a:gd name="T20" fmla="*/ 4528 w 5376"/>
              <a:gd name="T21" fmla="*/ 130 h 3015"/>
              <a:gd name="T22" fmla="*/ 4955 w 5376"/>
              <a:gd name="T23" fmla="*/ 34 h 3015"/>
              <a:gd name="T24" fmla="*/ 5232 w 5376"/>
              <a:gd name="T25" fmla="*/ 34 h 3015"/>
              <a:gd name="T26" fmla="*/ 5371 w 5376"/>
              <a:gd name="T27" fmla="*/ 162 h 3015"/>
              <a:gd name="T28" fmla="*/ 5376 w 5376"/>
              <a:gd name="T29" fmla="*/ 295 h 3015"/>
              <a:gd name="T30" fmla="*/ 5368 w 5376"/>
              <a:gd name="T31" fmla="*/ 647 h 3015"/>
              <a:gd name="T32" fmla="*/ 5288 w 5376"/>
              <a:gd name="T33" fmla="*/ 879 h 3015"/>
              <a:gd name="T34" fmla="*/ 5240 w 5376"/>
              <a:gd name="T35" fmla="*/ 1015 h 3015"/>
              <a:gd name="T36" fmla="*/ 5216 w 5376"/>
              <a:gd name="T37" fmla="*/ 1111 h 3015"/>
              <a:gd name="T38" fmla="*/ 4936 w 5376"/>
              <a:gd name="T39" fmla="*/ 1439 h 3015"/>
              <a:gd name="T40" fmla="*/ 4488 w 5376"/>
              <a:gd name="T41" fmla="*/ 1807 h 3015"/>
              <a:gd name="T42" fmla="*/ 4056 w 5376"/>
              <a:gd name="T43" fmla="*/ 1911 h 3015"/>
              <a:gd name="T44" fmla="*/ 3704 w 5376"/>
              <a:gd name="T45" fmla="*/ 1951 h 3015"/>
              <a:gd name="T46" fmla="*/ 3448 w 5376"/>
              <a:gd name="T47" fmla="*/ 1991 h 3015"/>
              <a:gd name="T48" fmla="*/ 3088 w 5376"/>
              <a:gd name="T49" fmla="*/ 2071 h 3015"/>
              <a:gd name="T50" fmla="*/ 2912 w 5376"/>
              <a:gd name="T51" fmla="*/ 2095 h 3015"/>
              <a:gd name="T52" fmla="*/ 2800 w 5376"/>
              <a:gd name="T53" fmla="*/ 2063 h 3015"/>
              <a:gd name="T54" fmla="*/ 2704 w 5376"/>
              <a:gd name="T55" fmla="*/ 2111 h 3015"/>
              <a:gd name="T56" fmla="*/ 2552 w 5376"/>
              <a:gd name="T57" fmla="*/ 2135 h 3015"/>
              <a:gd name="T58" fmla="*/ 2408 w 5376"/>
              <a:gd name="T59" fmla="*/ 2239 h 3015"/>
              <a:gd name="T60" fmla="*/ 2304 w 5376"/>
              <a:gd name="T61" fmla="*/ 2303 h 3015"/>
              <a:gd name="T62" fmla="*/ 2048 w 5376"/>
              <a:gd name="T63" fmla="*/ 2511 h 3015"/>
              <a:gd name="T64" fmla="*/ 1968 w 5376"/>
              <a:gd name="T65" fmla="*/ 2567 h 3015"/>
              <a:gd name="T66" fmla="*/ 1904 w 5376"/>
              <a:gd name="T67" fmla="*/ 2687 h 3015"/>
              <a:gd name="T68" fmla="*/ 1856 w 5376"/>
              <a:gd name="T69" fmla="*/ 2799 h 3015"/>
              <a:gd name="T70" fmla="*/ 1680 w 5376"/>
              <a:gd name="T71" fmla="*/ 3015 h 3015"/>
              <a:gd name="T72" fmla="*/ 1208 w 5376"/>
              <a:gd name="T73" fmla="*/ 2975 h 3015"/>
              <a:gd name="T74" fmla="*/ 1008 w 5376"/>
              <a:gd name="T75" fmla="*/ 2919 h 3015"/>
              <a:gd name="T76" fmla="*/ 936 w 5376"/>
              <a:gd name="T77" fmla="*/ 2887 h 3015"/>
              <a:gd name="T78" fmla="*/ 888 w 5376"/>
              <a:gd name="T79" fmla="*/ 2775 h 3015"/>
              <a:gd name="T80" fmla="*/ 792 w 5376"/>
              <a:gd name="T81" fmla="*/ 2679 h 3015"/>
              <a:gd name="T82" fmla="*/ 736 w 5376"/>
              <a:gd name="T83" fmla="*/ 2599 h 3015"/>
              <a:gd name="T84" fmla="*/ 704 w 5376"/>
              <a:gd name="T85" fmla="*/ 2527 h 3015"/>
              <a:gd name="T86" fmla="*/ 680 w 5376"/>
              <a:gd name="T87" fmla="*/ 2503 h 3015"/>
              <a:gd name="T88" fmla="*/ 656 w 5376"/>
              <a:gd name="T89" fmla="*/ 2447 h 3015"/>
              <a:gd name="T90" fmla="*/ 472 w 5376"/>
              <a:gd name="T91" fmla="*/ 2215 h 3015"/>
              <a:gd name="T92" fmla="*/ 440 w 5376"/>
              <a:gd name="T93" fmla="*/ 2087 h 3015"/>
              <a:gd name="T94" fmla="*/ 336 w 5376"/>
              <a:gd name="T95" fmla="*/ 1927 h 3015"/>
              <a:gd name="T96" fmla="*/ 272 w 5376"/>
              <a:gd name="T97" fmla="*/ 1807 h 3015"/>
              <a:gd name="T98" fmla="*/ 192 w 5376"/>
              <a:gd name="T99" fmla="*/ 1719 h 3015"/>
              <a:gd name="T100" fmla="*/ 96 w 5376"/>
              <a:gd name="T101" fmla="*/ 1271 h 3015"/>
              <a:gd name="T102" fmla="*/ 24 w 5376"/>
              <a:gd name="T103" fmla="*/ 1143 h 3015"/>
              <a:gd name="T104" fmla="*/ 16 w 5376"/>
              <a:gd name="T105" fmla="*/ 1111 h 3015"/>
              <a:gd name="T106" fmla="*/ 0 w 5376"/>
              <a:gd name="T107" fmla="*/ 1063 h 3015"/>
              <a:gd name="T108" fmla="*/ 0 w 5376"/>
              <a:gd name="T109" fmla="*/ 903 h 301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76"/>
              <a:gd name="T166" fmla="*/ 0 h 3015"/>
              <a:gd name="T167" fmla="*/ 5376 w 5376"/>
              <a:gd name="T168" fmla="*/ 3015 h 301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76" h="3015">
                <a:moveTo>
                  <a:pt x="0" y="903"/>
                </a:moveTo>
                <a:cubicBezTo>
                  <a:pt x="45" y="812"/>
                  <a:pt x="44" y="703"/>
                  <a:pt x="112" y="623"/>
                </a:cubicBezTo>
                <a:cubicBezTo>
                  <a:pt x="158" y="569"/>
                  <a:pt x="244" y="552"/>
                  <a:pt x="304" y="519"/>
                </a:cubicBezTo>
                <a:cubicBezTo>
                  <a:pt x="354" y="491"/>
                  <a:pt x="386" y="465"/>
                  <a:pt x="440" y="447"/>
                </a:cubicBezTo>
                <a:cubicBezTo>
                  <a:pt x="500" y="427"/>
                  <a:pt x="562" y="425"/>
                  <a:pt x="624" y="415"/>
                </a:cubicBezTo>
                <a:cubicBezTo>
                  <a:pt x="693" y="403"/>
                  <a:pt x="764" y="392"/>
                  <a:pt x="832" y="375"/>
                </a:cubicBezTo>
                <a:cubicBezTo>
                  <a:pt x="869" y="350"/>
                  <a:pt x="911" y="349"/>
                  <a:pt x="952" y="335"/>
                </a:cubicBezTo>
                <a:cubicBezTo>
                  <a:pt x="1113" y="281"/>
                  <a:pt x="1260" y="277"/>
                  <a:pt x="1432" y="271"/>
                </a:cubicBezTo>
                <a:cubicBezTo>
                  <a:pt x="1618" y="278"/>
                  <a:pt x="1740" y="304"/>
                  <a:pt x="1928" y="311"/>
                </a:cubicBezTo>
                <a:cubicBezTo>
                  <a:pt x="2165" y="335"/>
                  <a:pt x="2402" y="338"/>
                  <a:pt x="2640" y="343"/>
                </a:cubicBezTo>
                <a:cubicBezTo>
                  <a:pt x="3273" y="376"/>
                  <a:pt x="3889" y="136"/>
                  <a:pt x="4528" y="130"/>
                </a:cubicBezTo>
                <a:cubicBezTo>
                  <a:pt x="4668" y="112"/>
                  <a:pt x="4828" y="88"/>
                  <a:pt x="4955" y="34"/>
                </a:cubicBezTo>
                <a:cubicBezTo>
                  <a:pt x="5034" y="0"/>
                  <a:pt x="5162" y="37"/>
                  <a:pt x="5232" y="34"/>
                </a:cubicBezTo>
                <a:cubicBezTo>
                  <a:pt x="5288" y="40"/>
                  <a:pt x="5332" y="123"/>
                  <a:pt x="5371" y="162"/>
                </a:cubicBezTo>
                <a:cubicBezTo>
                  <a:pt x="5376" y="181"/>
                  <a:pt x="5376" y="276"/>
                  <a:pt x="5376" y="295"/>
                </a:cubicBezTo>
                <a:cubicBezTo>
                  <a:pt x="5376" y="412"/>
                  <a:pt x="5373" y="530"/>
                  <a:pt x="5368" y="647"/>
                </a:cubicBezTo>
                <a:cubicBezTo>
                  <a:pt x="5365" y="726"/>
                  <a:pt x="5312" y="806"/>
                  <a:pt x="5288" y="879"/>
                </a:cubicBezTo>
                <a:cubicBezTo>
                  <a:pt x="5275" y="919"/>
                  <a:pt x="5274" y="988"/>
                  <a:pt x="5240" y="1015"/>
                </a:cubicBezTo>
                <a:cubicBezTo>
                  <a:pt x="5195" y="1051"/>
                  <a:pt x="5271" y="1105"/>
                  <a:pt x="5216" y="1111"/>
                </a:cubicBezTo>
                <a:cubicBezTo>
                  <a:pt x="5165" y="1181"/>
                  <a:pt x="5057" y="1323"/>
                  <a:pt x="4936" y="1439"/>
                </a:cubicBezTo>
                <a:cubicBezTo>
                  <a:pt x="4772" y="1472"/>
                  <a:pt x="4650" y="1767"/>
                  <a:pt x="4488" y="1807"/>
                </a:cubicBezTo>
                <a:cubicBezTo>
                  <a:pt x="4461" y="1814"/>
                  <a:pt x="4082" y="1902"/>
                  <a:pt x="4056" y="1911"/>
                </a:cubicBezTo>
                <a:cubicBezTo>
                  <a:pt x="4001" y="1966"/>
                  <a:pt x="3777" y="1927"/>
                  <a:pt x="3704" y="1951"/>
                </a:cubicBezTo>
                <a:cubicBezTo>
                  <a:pt x="3673" y="2043"/>
                  <a:pt x="3525" y="1972"/>
                  <a:pt x="3448" y="1991"/>
                </a:cubicBezTo>
                <a:cubicBezTo>
                  <a:pt x="3385" y="2007"/>
                  <a:pt x="3150" y="2050"/>
                  <a:pt x="3088" y="2071"/>
                </a:cubicBezTo>
                <a:cubicBezTo>
                  <a:pt x="3056" y="2082"/>
                  <a:pt x="2945" y="2092"/>
                  <a:pt x="2912" y="2095"/>
                </a:cubicBezTo>
                <a:cubicBezTo>
                  <a:pt x="2864" y="2094"/>
                  <a:pt x="2835" y="2060"/>
                  <a:pt x="2800" y="2063"/>
                </a:cubicBezTo>
                <a:cubicBezTo>
                  <a:pt x="2768" y="2074"/>
                  <a:pt x="2738" y="2100"/>
                  <a:pt x="2704" y="2111"/>
                </a:cubicBezTo>
                <a:cubicBezTo>
                  <a:pt x="2655" y="2127"/>
                  <a:pt x="2602" y="2125"/>
                  <a:pt x="2552" y="2135"/>
                </a:cubicBezTo>
                <a:cubicBezTo>
                  <a:pt x="2477" y="2132"/>
                  <a:pt x="2482" y="2246"/>
                  <a:pt x="2408" y="2239"/>
                </a:cubicBezTo>
                <a:cubicBezTo>
                  <a:pt x="2336" y="2233"/>
                  <a:pt x="2372" y="2326"/>
                  <a:pt x="2304" y="2303"/>
                </a:cubicBezTo>
                <a:cubicBezTo>
                  <a:pt x="2244" y="2348"/>
                  <a:pt x="2104" y="2467"/>
                  <a:pt x="2048" y="2511"/>
                </a:cubicBezTo>
                <a:cubicBezTo>
                  <a:pt x="2032" y="2506"/>
                  <a:pt x="1968" y="2567"/>
                  <a:pt x="1968" y="2567"/>
                </a:cubicBezTo>
                <a:cubicBezTo>
                  <a:pt x="1908" y="2590"/>
                  <a:pt x="1945" y="2659"/>
                  <a:pt x="1904" y="2687"/>
                </a:cubicBezTo>
                <a:cubicBezTo>
                  <a:pt x="1871" y="2720"/>
                  <a:pt x="1893" y="2744"/>
                  <a:pt x="1856" y="2799"/>
                </a:cubicBezTo>
                <a:cubicBezTo>
                  <a:pt x="1916" y="2889"/>
                  <a:pt x="1776" y="2983"/>
                  <a:pt x="1680" y="3015"/>
                </a:cubicBezTo>
                <a:cubicBezTo>
                  <a:pt x="1552" y="2929"/>
                  <a:pt x="1310" y="2977"/>
                  <a:pt x="1208" y="2975"/>
                </a:cubicBezTo>
                <a:cubicBezTo>
                  <a:pt x="1140" y="2958"/>
                  <a:pt x="1074" y="2941"/>
                  <a:pt x="1008" y="2919"/>
                </a:cubicBezTo>
                <a:cubicBezTo>
                  <a:pt x="984" y="2911"/>
                  <a:pt x="955" y="2906"/>
                  <a:pt x="936" y="2887"/>
                </a:cubicBezTo>
                <a:cubicBezTo>
                  <a:pt x="901" y="2852"/>
                  <a:pt x="906" y="2816"/>
                  <a:pt x="888" y="2775"/>
                </a:cubicBezTo>
                <a:cubicBezTo>
                  <a:pt x="871" y="2736"/>
                  <a:pt x="819" y="2710"/>
                  <a:pt x="792" y="2679"/>
                </a:cubicBezTo>
                <a:cubicBezTo>
                  <a:pt x="776" y="2661"/>
                  <a:pt x="747" y="2615"/>
                  <a:pt x="736" y="2599"/>
                </a:cubicBezTo>
                <a:cubicBezTo>
                  <a:pt x="673" y="2505"/>
                  <a:pt x="762" y="2608"/>
                  <a:pt x="704" y="2527"/>
                </a:cubicBezTo>
                <a:cubicBezTo>
                  <a:pt x="697" y="2518"/>
                  <a:pt x="687" y="2512"/>
                  <a:pt x="680" y="2503"/>
                </a:cubicBezTo>
                <a:cubicBezTo>
                  <a:pt x="640" y="2447"/>
                  <a:pt x="682" y="2494"/>
                  <a:pt x="656" y="2447"/>
                </a:cubicBezTo>
                <a:cubicBezTo>
                  <a:pt x="606" y="2357"/>
                  <a:pt x="506" y="2317"/>
                  <a:pt x="472" y="2215"/>
                </a:cubicBezTo>
                <a:cubicBezTo>
                  <a:pt x="469" y="2192"/>
                  <a:pt x="458" y="2105"/>
                  <a:pt x="440" y="2087"/>
                </a:cubicBezTo>
                <a:cubicBezTo>
                  <a:pt x="395" y="2042"/>
                  <a:pt x="364" y="1983"/>
                  <a:pt x="336" y="1927"/>
                </a:cubicBezTo>
                <a:cubicBezTo>
                  <a:pt x="315" y="1885"/>
                  <a:pt x="302" y="1843"/>
                  <a:pt x="272" y="1807"/>
                </a:cubicBezTo>
                <a:cubicBezTo>
                  <a:pt x="154" y="1665"/>
                  <a:pt x="240" y="1791"/>
                  <a:pt x="192" y="1719"/>
                </a:cubicBezTo>
                <a:cubicBezTo>
                  <a:pt x="167" y="1568"/>
                  <a:pt x="133" y="1420"/>
                  <a:pt x="96" y="1271"/>
                </a:cubicBezTo>
                <a:cubicBezTo>
                  <a:pt x="91" y="1251"/>
                  <a:pt x="34" y="1171"/>
                  <a:pt x="24" y="1143"/>
                </a:cubicBezTo>
                <a:cubicBezTo>
                  <a:pt x="20" y="1133"/>
                  <a:pt x="19" y="1122"/>
                  <a:pt x="16" y="1111"/>
                </a:cubicBezTo>
                <a:cubicBezTo>
                  <a:pt x="11" y="1095"/>
                  <a:pt x="0" y="1063"/>
                  <a:pt x="0" y="1063"/>
                </a:cubicBezTo>
                <a:cubicBezTo>
                  <a:pt x="9" y="929"/>
                  <a:pt x="16" y="982"/>
                  <a:pt x="0" y="903"/>
                </a:cubicBezTo>
                <a:close/>
              </a:path>
            </a:pathLst>
          </a:custGeom>
          <a:solidFill>
            <a:srgbClr val="003399">
              <a:alpha val="50195"/>
            </a:srgbClr>
          </a:solidFill>
          <a:ln w="15875">
            <a:noFill/>
            <a:round/>
            <a:headEnd/>
            <a:tailEnd/>
          </a:ln>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1"/>
          </p:nvPr>
        </p:nvSpPr>
        <p:spPr>
          <a:xfrm>
            <a:off x="457200" y="6397625"/>
            <a:ext cx="2133600" cy="323850"/>
          </a:xfrm>
          <a:noFill/>
        </p:spPr>
        <p:txBody>
          <a:bodyPr/>
          <a:lstStyle/>
          <a:p>
            <a:pPr algn="l"/>
            <a:fld id="{6241460C-8DB7-4B8B-B56E-83E71A0931BE}" type="slidenum">
              <a:rPr lang="en-US" smtClean="0"/>
              <a:pPr algn="l"/>
              <a:t>32</a:t>
            </a:fld>
            <a:endParaRPr lang="en-US" smtClean="0"/>
          </a:p>
        </p:txBody>
      </p:sp>
      <p:sp>
        <p:nvSpPr>
          <p:cNvPr id="35843" name="Rectangle 2"/>
          <p:cNvSpPr>
            <a:spLocks noGrp="1" noChangeArrowheads="1"/>
          </p:cNvSpPr>
          <p:nvPr>
            <p:ph type="title"/>
          </p:nvPr>
        </p:nvSpPr>
        <p:spPr/>
        <p:txBody>
          <a:bodyPr/>
          <a:lstStyle/>
          <a:p>
            <a:r>
              <a:rPr lang="en-US" smtClean="0"/>
              <a:t>Dijkstra's Shortest Path Algorithm</a:t>
            </a:r>
          </a:p>
        </p:txBody>
      </p:sp>
      <p:sp>
        <p:nvSpPr>
          <p:cNvPr id="35844"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s</a:t>
            </a:r>
          </a:p>
        </p:txBody>
      </p:sp>
      <p:sp>
        <p:nvSpPr>
          <p:cNvPr id="35845"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35846" name="Oval 5"/>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35847"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35848"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35849"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35850"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35851"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35852" name="AutoShape 11"/>
          <p:cNvCxnSpPr>
            <a:cxnSpLocks noChangeShapeType="1"/>
            <a:stCxn id="35844" idx="7"/>
            <a:endCxn id="35847"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p:spPr>
      </p:cxnSp>
      <p:cxnSp>
        <p:nvCxnSpPr>
          <p:cNvPr id="35853" name="AutoShape 12"/>
          <p:cNvCxnSpPr>
            <a:cxnSpLocks noChangeShapeType="1"/>
            <a:stCxn id="35844" idx="6"/>
            <a:endCxn id="35848" idx="1"/>
          </p:cNvCxnSpPr>
          <p:nvPr/>
        </p:nvCxnSpPr>
        <p:spPr bwMode="auto">
          <a:xfrm>
            <a:off x="609600" y="3551238"/>
            <a:ext cx="2317750" cy="561975"/>
          </a:xfrm>
          <a:prstGeom prst="straightConnector1">
            <a:avLst/>
          </a:prstGeom>
          <a:noFill/>
          <a:ln w="50800">
            <a:solidFill>
              <a:srgbClr val="003399"/>
            </a:solidFill>
            <a:round/>
            <a:headEnd/>
            <a:tailEnd type="triangle" w="med" len="med"/>
          </a:ln>
        </p:spPr>
      </p:cxnSp>
      <p:cxnSp>
        <p:nvCxnSpPr>
          <p:cNvPr id="35854" name="AutoShape 13"/>
          <p:cNvCxnSpPr>
            <a:cxnSpLocks noChangeShapeType="1"/>
            <a:stCxn id="35844" idx="5"/>
            <a:endCxn id="35849" idx="0"/>
          </p:cNvCxnSpPr>
          <p:nvPr/>
        </p:nvCxnSpPr>
        <p:spPr bwMode="auto">
          <a:xfrm>
            <a:off x="557213" y="3665538"/>
            <a:ext cx="1731962" cy="2346325"/>
          </a:xfrm>
          <a:prstGeom prst="straightConnector1">
            <a:avLst/>
          </a:prstGeom>
          <a:noFill/>
          <a:ln w="50800">
            <a:solidFill>
              <a:srgbClr val="003399"/>
            </a:solidFill>
            <a:round/>
            <a:headEnd/>
            <a:tailEnd type="triangle" w="med" len="med"/>
          </a:ln>
        </p:spPr>
      </p:cxnSp>
      <p:cxnSp>
        <p:nvCxnSpPr>
          <p:cNvPr id="35855" name="AutoShape 14"/>
          <p:cNvCxnSpPr>
            <a:cxnSpLocks noChangeShapeType="1"/>
            <a:stCxn id="35848" idx="7"/>
            <a:endCxn id="35845" idx="2"/>
          </p:cNvCxnSpPr>
          <p:nvPr/>
        </p:nvCxnSpPr>
        <p:spPr bwMode="auto">
          <a:xfrm flipV="1">
            <a:off x="3140075" y="3057525"/>
            <a:ext cx="4819650" cy="1055688"/>
          </a:xfrm>
          <a:prstGeom prst="straightConnector1">
            <a:avLst/>
          </a:prstGeom>
          <a:noFill/>
          <a:ln w="50800">
            <a:solidFill>
              <a:srgbClr val="003399"/>
            </a:solidFill>
            <a:round/>
            <a:headEnd/>
            <a:tailEnd type="triangle" w="med" len="med"/>
          </a:ln>
        </p:spPr>
      </p:cxnSp>
      <p:cxnSp>
        <p:nvCxnSpPr>
          <p:cNvPr id="35856" name="AutoShape 15"/>
          <p:cNvCxnSpPr>
            <a:cxnSpLocks noChangeShapeType="1"/>
            <a:stCxn id="35850" idx="7"/>
            <a:endCxn id="35845"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35857" name="AutoShape 16"/>
          <p:cNvCxnSpPr>
            <a:cxnSpLocks noChangeShapeType="1"/>
            <a:stCxn id="35848" idx="5"/>
            <a:endCxn id="35851"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35858" name="AutoShape 17"/>
          <p:cNvCxnSpPr>
            <a:cxnSpLocks noChangeShapeType="1"/>
            <a:stCxn id="35851" idx="5"/>
            <a:endCxn id="35846" idx="2"/>
          </p:cNvCxnSpPr>
          <p:nvPr/>
        </p:nvCxnSpPr>
        <p:spPr bwMode="auto">
          <a:xfrm>
            <a:off x="4546600" y="5033963"/>
            <a:ext cx="3724275" cy="1023937"/>
          </a:xfrm>
          <a:prstGeom prst="straightConnector1">
            <a:avLst/>
          </a:prstGeom>
          <a:noFill/>
          <a:ln w="50800">
            <a:solidFill>
              <a:srgbClr val="003399"/>
            </a:solidFill>
            <a:round/>
            <a:headEnd/>
            <a:tailEnd type="triangle" w="med" len="med"/>
          </a:ln>
        </p:spPr>
      </p:cxnSp>
      <p:cxnSp>
        <p:nvCxnSpPr>
          <p:cNvPr id="35859" name="AutoShape 18"/>
          <p:cNvCxnSpPr>
            <a:cxnSpLocks noChangeShapeType="1"/>
            <a:stCxn id="35851" idx="6"/>
            <a:endCxn id="35850" idx="2"/>
          </p:cNvCxnSpPr>
          <p:nvPr/>
        </p:nvCxnSpPr>
        <p:spPr bwMode="auto">
          <a:xfrm flipV="1">
            <a:off x="4598988" y="4576763"/>
            <a:ext cx="2417762" cy="342900"/>
          </a:xfrm>
          <a:prstGeom prst="straightConnector1">
            <a:avLst/>
          </a:prstGeom>
          <a:noFill/>
          <a:ln w="50800">
            <a:solidFill>
              <a:srgbClr val="003399"/>
            </a:solidFill>
            <a:round/>
            <a:headEnd/>
            <a:tailEnd type="triangle" w="med" len="med"/>
          </a:ln>
        </p:spPr>
      </p:cxnSp>
      <p:cxnSp>
        <p:nvCxnSpPr>
          <p:cNvPr id="35860" name="AutoShape 19"/>
          <p:cNvCxnSpPr>
            <a:cxnSpLocks noChangeShapeType="1"/>
            <a:stCxn id="35850" idx="4"/>
            <a:endCxn id="35846"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35861" name="AutoShape 20"/>
          <p:cNvCxnSpPr>
            <a:cxnSpLocks noChangeShapeType="1"/>
            <a:stCxn id="35845" idx="3"/>
            <a:endCxn id="35851" idx="7"/>
          </p:cNvCxnSpPr>
          <p:nvPr/>
        </p:nvCxnSpPr>
        <p:spPr bwMode="auto">
          <a:xfrm flipH="1">
            <a:off x="4546600" y="3171825"/>
            <a:ext cx="3465513" cy="1633538"/>
          </a:xfrm>
          <a:prstGeom prst="straightConnector1">
            <a:avLst/>
          </a:prstGeom>
          <a:noFill/>
          <a:ln w="50800">
            <a:solidFill>
              <a:srgbClr val="003399"/>
            </a:solidFill>
            <a:round/>
            <a:headEnd/>
            <a:tailEnd type="triangle" w="med" len="med"/>
          </a:ln>
        </p:spPr>
      </p:cxnSp>
      <p:cxnSp>
        <p:nvCxnSpPr>
          <p:cNvPr id="35862" name="AutoShape 21"/>
          <p:cNvCxnSpPr>
            <a:cxnSpLocks noChangeShapeType="1"/>
            <a:stCxn id="35848" idx="4"/>
            <a:endCxn id="35849"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35863" name="AutoShape 22"/>
          <p:cNvCxnSpPr>
            <a:cxnSpLocks noChangeShapeType="1"/>
            <a:stCxn id="35849" idx="6"/>
            <a:endCxn id="35851"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35864" name="AutoShape 23"/>
          <p:cNvCxnSpPr>
            <a:cxnSpLocks noChangeShapeType="1"/>
            <a:stCxn id="35847" idx="6"/>
            <a:endCxn id="35845"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p:spPr>
      </p:cxnSp>
      <p:cxnSp>
        <p:nvCxnSpPr>
          <p:cNvPr id="35865" name="AutoShape 24"/>
          <p:cNvCxnSpPr>
            <a:cxnSpLocks noChangeShapeType="1"/>
            <a:stCxn id="35849" idx="6"/>
            <a:endCxn id="35846"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35866" name="AutoShape 25"/>
          <p:cNvCxnSpPr>
            <a:cxnSpLocks noChangeShapeType="1"/>
            <a:stCxn id="35845" idx="5"/>
            <a:endCxn id="35846" idx="0"/>
          </p:cNvCxnSpPr>
          <p:nvPr/>
        </p:nvCxnSpPr>
        <p:spPr bwMode="auto">
          <a:xfrm>
            <a:off x="8224838" y="3171825"/>
            <a:ext cx="204787" cy="2727325"/>
          </a:xfrm>
          <a:prstGeom prst="straightConnector1">
            <a:avLst/>
          </a:prstGeom>
          <a:noFill/>
          <a:ln w="25400">
            <a:solidFill>
              <a:srgbClr val="006600"/>
            </a:solidFill>
            <a:round/>
            <a:headEnd/>
            <a:tailEnd type="triangle" w="med" len="med"/>
          </a:ln>
        </p:spPr>
      </p:cxnSp>
      <p:sp>
        <p:nvSpPr>
          <p:cNvPr id="35867" name="Text Box 26"/>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35868"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35869"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35870"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35871"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35872"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35873"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35874"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35875"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35876"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35877"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35878"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35879"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35880"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35881"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35882" name="Text Box 41"/>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15</a:t>
            </a:r>
            <a:endParaRPr lang="en-US" sz="1600">
              <a:solidFill>
                <a:srgbClr val="006600"/>
              </a:solidFill>
            </a:endParaRPr>
          </a:p>
        </p:txBody>
      </p:sp>
      <p:sp>
        <p:nvSpPr>
          <p:cNvPr id="35883" name="Text Box 42"/>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35884" name="Text Box 44"/>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5885" name="Text Box 45"/>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5886" name="Text Box 46"/>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35887" name="Text Box 47"/>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5888" name="Text Box 48"/>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0</a:t>
            </a:r>
            <a:endParaRPr lang="en-US" sz="1600">
              <a:solidFill>
                <a:srgbClr val="006600"/>
              </a:solidFill>
            </a:endParaRPr>
          </a:p>
        </p:txBody>
      </p:sp>
      <p:sp>
        <p:nvSpPr>
          <p:cNvPr id="35889" name="Text Box 50"/>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5890" name="Text Box 51"/>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5891" name="Text Box 52"/>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5892" name="Text Box 53"/>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5893" name="Text Box 54"/>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5894" name="Text Box 55"/>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5895" name="Text Box 58"/>
          <p:cNvSpPr txBox="1">
            <a:spLocks noChangeArrowheads="1"/>
          </p:cNvSpPr>
          <p:nvPr/>
        </p:nvSpPr>
        <p:spPr bwMode="auto">
          <a:xfrm>
            <a:off x="4121150" y="42021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44</a:t>
            </a:r>
            <a:endParaRPr lang="en-US" sz="1600">
              <a:solidFill>
                <a:srgbClr val="006600"/>
              </a:solidFill>
            </a:endParaRPr>
          </a:p>
        </p:txBody>
      </p:sp>
      <p:sp>
        <p:nvSpPr>
          <p:cNvPr id="35896" name="Text Box 59"/>
          <p:cNvSpPr txBox="1">
            <a:spLocks noChangeArrowheads="1"/>
          </p:cNvSpPr>
          <p:nvPr/>
        </p:nvSpPr>
        <p:spPr bwMode="auto">
          <a:xfrm>
            <a:off x="4346575" y="44751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5897" name="Text Box 60"/>
          <p:cNvSpPr txBox="1">
            <a:spLocks noChangeArrowheads="1"/>
          </p:cNvSpPr>
          <p:nvPr/>
        </p:nvSpPr>
        <p:spPr bwMode="auto">
          <a:xfrm>
            <a:off x="44386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35</a:t>
            </a:r>
            <a:endParaRPr lang="en-US" sz="1600">
              <a:solidFill>
                <a:srgbClr val="006600"/>
              </a:solidFill>
            </a:endParaRPr>
          </a:p>
        </p:txBody>
      </p:sp>
      <p:sp>
        <p:nvSpPr>
          <p:cNvPr id="35898" name="Text Box 61"/>
          <p:cNvSpPr txBox="1">
            <a:spLocks noChangeArrowheads="1"/>
          </p:cNvSpPr>
          <p:nvPr/>
        </p:nvSpPr>
        <p:spPr bwMode="auto">
          <a:xfrm>
            <a:off x="4359275" y="42465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35899" name="Text Box 62"/>
          <p:cNvSpPr txBox="1">
            <a:spLocks noChangeArrowheads="1"/>
          </p:cNvSpPr>
          <p:nvPr/>
        </p:nvSpPr>
        <p:spPr bwMode="auto">
          <a:xfrm>
            <a:off x="7829550" y="628015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59</a:t>
            </a:r>
            <a:endParaRPr lang="en-US" sz="1600">
              <a:solidFill>
                <a:srgbClr val="006600"/>
              </a:solidFill>
            </a:endParaRPr>
          </a:p>
        </p:txBody>
      </p:sp>
      <p:sp>
        <p:nvSpPr>
          <p:cNvPr id="35900" name="Text Box 63"/>
          <p:cNvSpPr txBox="1">
            <a:spLocks noChangeArrowheads="1"/>
          </p:cNvSpPr>
          <p:nvPr/>
        </p:nvSpPr>
        <p:spPr bwMode="auto">
          <a:xfrm>
            <a:off x="83470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5901" name="Text Box 64"/>
          <p:cNvSpPr txBox="1">
            <a:spLocks noChangeArrowheads="1"/>
          </p:cNvSpPr>
          <p:nvPr/>
        </p:nvSpPr>
        <p:spPr bwMode="auto">
          <a:xfrm>
            <a:off x="80676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5902" name="Text Box 65"/>
          <p:cNvSpPr txBox="1">
            <a:spLocks noChangeArrowheads="1"/>
          </p:cNvSpPr>
          <p:nvPr/>
        </p:nvSpPr>
        <p:spPr bwMode="auto">
          <a:xfrm>
            <a:off x="7486650" y="62722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51</a:t>
            </a:r>
            <a:endParaRPr lang="en-US" sz="1600">
              <a:solidFill>
                <a:srgbClr val="006600"/>
              </a:solidFill>
            </a:endParaRPr>
          </a:p>
        </p:txBody>
      </p:sp>
      <p:sp>
        <p:nvSpPr>
          <p:cNvPr id="35903" name="Text Box 66"/>
          <p:cNvSpPr txBox="1">
            <a:spLocks noChangeArrowheads="1"/>
          </p:cNvSpPr>
          <p:nvPr/>
        </p:nvSpPr>
        <p:spPr bwMode="auto">
          <a:xfrm>
            <a:off x="4651375" y="42338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35904" name="Text Box 67"/>
          <p:cNvSpPr txBox="1">
            <a:spLocks noChangeArrowheads="1"/>
          </p:cNvSpPr>
          <p:nvPr/>
        </p:nvSpPr>
        <p:spPr bwMode="auto">
          <a:xfrm>
            <a:off x="47561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34</a:t>
            </a:r>
            <a:endParaRPr lang="en-US" sz="1600">
              <a:solidFill>
                <a:srgbClr val="006600"/>
              </a:solidFill>
            </a:endParaRPr>
          </a:p>
        </p:txBody>
      </p:sp>
      <p:sp>
        <p:nvSpPr>
          <p:cNvPr id="35905" name="Text Box 69"/>
          <p:cNvSpPr txBox="1">
            <a:spLocks noChangeArrowheads="1"/>
          </p:cNvSpPr>
          <p:nvPr/>
        </p:nvSpPr>
        <p:spPr bwMode="auto">
          <a:xfrm>
            <a:off x="77120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5906" name="Text Box 70"/>
          <p:cNvSpPr txBox="1">
            <a:spLocks noChangeArrowheads="1"/>
          </p:cNvSpPr>
          <p:nvPr/>
        </p:nvSpPr>
        <p:spPr bwMode="auto">
          <a:xfrm>
            <a:off x="7131050" y="62722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50</a:t>
            </a:r>
            <a:endParaRPr lang="en-US" sz="1600">
              <a:solidFill>
                <a:srgbClr val="006600"/>
              </a:solidFill>
            </a:endParaRPr>
          </a:p>
        </p:txBody>
      </p:sp>
      <p:sp>
        <p:nvSpPr>
          <p:cNvPr id="35907" name="Text Box 71"/>
          <p:cNvSpPr txBox="1">
            <a:spLocks noChangeArrowheads="1"/>
          </p:cNvSpPr>
          <p:nvPr/>
        </p:nvSpPr>
        <p:spPr bwMode="auto">
          <a:xfrm>
            <a:off x="6950075" y="41910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5908" name="Text Box 72"/>
          <p:cNvSpPr txBox="1">
            <a:spLocks noChangeArrowheads="1"/>
          </p:cNvSpPr>
          <p:nvPr/>
        </p:nvSpPr>
        <p:spPr bwMode="auto">
          <a:xfrm>
            <a:off x="6445250" y="41386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45</a:t>
            </a:r>
            <a:endParaRPr lang="en-US" sz="1600">
              <a:solidFill>
                <a:srgbClr val="006600"/>
              </a:solidFill>
            </a:endParaRPr>
          </a:p>
        </p:txBody>
      </p:sp>
      <p:sp>
        <p:nvSpPr>
          <p:cNvPr id="35909" name="Text Box 75"/>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5910" name="Text Box 76"/>
          <p:cNvSpPr txBox="1">
            <a:spLocks noChangeArrowheads="1"/>
          </p:cNvSpPr>
          <p:nvPr/>
        </p:nvSpPr>
        <p:spPr bwMode="auto">
          <a:xfrm>
            <a:off x="8012113" y="2428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5911" name="Text Box 77"/>
          <p:cNvSpPr txBox="1">
            <a:spLocks noChangeArrowheads="1"/>
          </p:cNvSpPr>
          <p:nvPr/>
        </p:nvSpPr>
        <p:spPr bwMode="auto">
          <a:xfrm>
            <a:off x="8108950" y="23860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33</a:t>
            </a:r>
            <a:endParaRPr lang="en-US" sz="1600">
              <a:solidFill>
                <a:srgbClr val="006600"/>
              </a:solidFill>
            </a:endParaRPr>
          </a:p>
        </p:txBody>
      </p:sp>
      <p:sp>
        <p:nvSpPr>
          <p:cNvPr id="35912" name="Text Box 78"/>
          <p:cNvSpPr txBox="1">
            <a:spLocks noChangeArrowheads="1"/>
          </p:cNvSpPr>
          <p:nvPr/>
        </p:nvSpPr>
        <p:spPr bwMode="auto">
          <a:xfrm>
            <a:off x="8382000" y="24384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5913" name="Text Box 79"/>
          <p:cNvSpPr txBox="1">
            <a:spLocks noChangeArrowheads="1"/>
          </p:cNvSpPr>
          <p:nvPr/>
        </p:nvSpPr>
        <p:spPr bwMode="auto">
          <a:xfrm>
            <a:off x="8001000" y="205740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32</a:t>
            </a:r>
            <a:endParaRPr lang="en-US" sz="1600">
              <a:solidFill>
                <a:srgbClr val="006600"/>
              </a:solidFill>
            </a:endParaRPr>
          </a:p>
        </p:txBody>
      </p:sp>
      <p:sp>
        <p:nvSpPr>
          <p:cNvPr id="35914"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2, 3, 4, 5, 6, 7, t }</a:t>
            </a:r>
          </a:p>
          <a:p>
            <a:pPr>
              <a:spcBef>
                <a:spcPct val="20000"/>
              </a:spcBef>
              <a:buClr>
                <a:srgbClr val="003399"/>
              </a:buClr>
              <a:buSzPct val="50000"/>
              <a:buFont typeface="Monotype Sorts" charset="2"/>
              <a:buNone/>
            </a:pPr>
            <a:r>
              <a:rPr lang="en-US"/>
              <a:t>PQ = { }</a:t>
            </a:r>
          </a:p>
        </p:txBody>
      </p:sp>
      <p:sp>
        <p:nvSpPr>
          <p:cNvPr id="76" name="Freeform 80"/>
          <p:cNvSpPr>
            <a:spLocks/>
          </p:cNvSpPr>
          <p:nvPr/>
        </p:nvSpPr>
        <p:spPr bwMode="auto">
          <a:xfrm>
            <a:off x="177800" y="1995488"/>
            <a:ext cx="8788400" cy="4730750"/>
          </a:xfrm>
          <a:custGeom>
            <a:avLst/>
            <a:gdLst/>
            <a:ahLst/>
            <a:cxnLst>
              <a:cxn ang="0">
                <a:pos x="0" y="903"/>
              </a:cxn>
              <a:cxn ang="0">
                <a:pos x="112" y="623"/>
              </a:cxn>
              <a:cxn ang="0">
                <a:pos x="304" y="519"/>
              </a:cxn>
              <a:cxn ang="0">
                <a:pos x="440" y="447"/>
              </a:cxn>
              <a:cxn ang="0">
                <a:pos x="624" y="415"/>
              </a:cxn>
              <a:cxn ang="0">
                <a:pos x="832" y="375"/>
              </a:cxn>
              <a:cxn ang="0">
                <a:pos x="952" y="335"/>
              </a:cxn>
              <a:cxn ang="0">
                <a:pos x="1432" y="271"/>
              </a:cxn>
              <a:cxn ang="0">
                <a:pos x="1928" y="311"/>
              </a:cxn>
              <a:cxn ang="0">
                <a:pos x="2640" y="343"/>
              </a:cxn>
              <a:cxn ang="0">
                <a:pos x="4528" y="130"/>
              </a:cxn>
              <a:cxn ang="0">
                <a:pos x="4955" y="34"/>
              </a:cxn>
              <a:cxn ang="0">
                <a:pos x="5232" y="34"/>
              </a:cxn>
              <a:cxn ang="0">
                <a:pos x="5371" y="162"/>
              </a:cxn>
              <a:cxn ang="0">
                <a:pos x="5376" y="295"/>
              </a:cxn>
              <a:cxn ang="0">
                <a:pos x="5368" y="647"/>
              </a:cxn>
              <a:cxn ang="0">
                <a:pos x="5354" y="889"/>
              </a:cxn>
              <a:cxn ang="0">
                <a:pos x="5366" y="1143"/>
              </a:cxn>
              <a:cxn ang="0">
                <a:pos x="5403" y="1604"/>
              </a:cxn>
              <a:cxn ang="0">
                <a:pos x="5427" y="2283"/>
              </a:cxn>
              <a:cxn ang="0">
                <a:pos x="5451" y="2658"/>
              </a:cxn>
              <a:cxn ang="0">
                <a:pos x="5342" y="2901"/>
              </a:cxn>
              <a:cxn ang="0">
                <a:pos x="4288" y="2901"/>
              </a:cxn>
              <a:cxn ang="0">
                <a:pos x="2082" y="2949"/>
              </a:cxn>
              <a:cxn ang="0">
                <a:pos x="1208" y="2975"/>
              </a:cxn>
              <a:cxn ang="0">
                <a:pos x="1008" y="2919"/>
              </a:cxn>
              <a:cxn ang="0">
                <a:pos x="936" y="2887"/>
              </a:cxn>
              <a:cxn ang="0">
                <a:pos x="888" y="2775"/>
              </a:cxn>
              <a:cxn ang="0">
                <a:pos x="792" y="2679"/>
              </a:cxn>
              <a:cxn ang="0">
                <a:pos x="736" y="2599"/>
              </a:cxn>
              <a:cxn ang="0">
                <a:pos x="704" y="2527"/>
              </a:cxn>
              <a:cxn ang="0">
                <a:pos x="680" y="2503"/>
              </a:cxn>
              <a:cxn ang="0">
                <a:pos x="656" y="2447"/>
              </a:cxn>
              <a:cxn ang="0">
                <a:pos x="472" y="2215"/>
              </a:cxn>
              <a:cxn ang="0">
                <a:pos x="440" y="2087"/>
              </a:cxn>
              <a:cxn ang="0">
                <a:pos x="336" y="1927"/>
              </a:cxn>
              <a:cxn ang="0">
                <a:pos x="272" y="1807"/>
              </a:cxn>
              <a:cxn ang="0">
                <a:pos x="192" y="1719"/>
              </a:cxn>
              <a:cxn ang="0">
                <a:pos x="96" y="1271"/>
              </a:cxn>
              <a:cxn ang="0">
                <a:pos x="24" y="1143"/>
              </a:cxn>
              <a:cxn ang="0">
                <a:pos x="16" y="1111"/>
              </a:cxn>
              <a:cxn ang="0">
                <a:pos x="0" y="1063"/>
              </a:cxn>
              <a:cxn ang="0">
                <a:pos x="0" y="903"/>
              </a:cxn>
            </a:cxnLst>
            <a:rect l="0" t="0" r="r" b="b"/>
            <a:pathLst>
              <a:path w="5536" h="2980">
                <a:moveTo>
                  <a:pt x="0" y="903"/>
                </a:moveTo>
                <a:cubicBezTo>
                  <a:pt x="45" y="812"/>
                  <a:pt x="44" y="703"/>
                  <a:pt x="112" y="623"/>
                </a:cubicBezTo>
                <a:cubicBezTo>
                  <a:pt x="158" y="569"/>
                  <a:pt x="244" y="552"/>
                  <a:pt x="304" y="519"/>
                </a:cubicBezTo>
                <a:cubicBezTo>
                  <a:pt x="354" y="491"/>
                  <a:pt x="386" y="465"/>
                  <a:pt x="440" y="447"/>
                </a:cubicBezTo>
                <a:cubicBezTo>
                  <a:pt x="500" y="427"/>
                  <a:pt x="562" y="425"/>
                  <a:pt x="624" y="415"/>
                </a:cubicBezTo>
                <a:cubicBezTo>
                  <a:pt x="693" y="403"/>
                  <a:pt x="764" y="392"/>
                  <a:pt x="832" y="375"/>
                </a:cubicBezTo>
                <a:cubicBezTo>
                  <a:pt x="869" y="350"/>
                  <a:pt x="911" y="349"/>
                  <a:pt x="952" y="335"/>
                </a:cubicBezTo>
                <a:cubicBezTo>
                  <a:pt x="1113" y="281"/>
                  <a:pt x="1260" y="277"/>
                  <a:pt x="1432" y="271"/>
                </a:cubicBezTo>
                <a:cubicBezTo>
                  <a:pt x="1618" y="278"/>
                  <a:pt x="1740" y="304"/>
                  <a:pt x="1928" y="311"/>
                </a:cubicBezTo>
                <a:cubicBezTo>
                  <a:pt x="2165" y="335"/>
                  <a:pt x="2402" y="338"/>
                  <a:pt x="2640" y="343"/>
                </a:cubicBezTo>
                <a:cubicBezTo>
                  <a:pt x="3273" y="376"/>
                  <a:pt x="3889" y="136"/>
                  <a:pt x="4528" y="130"/>
                </a:cubicBezTo>
                <a:cubicBezTo>
                  <a:pt x="4668" y="112"/>
                  <a:pt x="4828" y="88"/>
                  <a:pt x="4955" y="34"/>
                </a:cubicBezTo>
                <a:cubicBezTo>
                  <a:pt x="5034" y="0"/>
                  <a:pt x="5162" y="37"/>
                  <a:pt x="5232" y="34"/>
                </a:cubicBezTo>
                <a:cubicBezTo>
                  <a:pt x="5288" y="40"/>
                  <a:pt x="5332" y="123"/>
                  <a:pt x="5371" y="162"/>
                </a:cubicBezTo>
                <a:cubicBezTo>
                  <a:pt x="5376" y="181"/>
                  <a:pt x="5376" y="276"/>
                  <a:pt x="5376" y="295"/>
                </a:cubicBezTo>
                <a:cubicBezTo>
                  <a:pt x="5376" y="412"/>
                  <a:pt x="5373" y="530"/>
                  <a:pt x="5368" y="647"/>
                </a:cubicBezTo>
                <a:cubicBezTo>
                  <a:pt x="5365" y="726"/>
                  <a:pt x="5378" y="816"/>
                  <a:pt x="5354" y="889"/>
                </a:cubicBezTo>
                <a:cubicBezTo>
                  <a:pt x="5354" y="967"/>
                  <a:pt x="5358" y="1024"/>
                  <a:pt x="5366" y="1143"/>
                </a:cubicBezTo>
                <a:cubicBezTo>
                  <a:pt x="5374" y="1262"/>
                  <a:pt x="5393" y="1414"/>
                  <a:pt x="5403" y="1604"/>
                </a:cubicBezTo>
                <a:cubicBezTo>
                  <a:pt x="5413" y="1794"/>
                  <a:pt x="5419" y="2107"/>
                  <a:pt x="5427" y="2283"/>
                </a:cubicBezTo>
                <a:cubicBezTo>
                  <a:pt x="5434" y="2455"/>
                  <a:pt x="5465" y="2555"/>
                  <a:pt x="5451" y="2658"/>
                </a:cubicBezTo>
                <a:cubicBezTo>
                  <a:pt x="5437" y="2761"/>
                  <a:pt x="5536" y="2861"/>
                  <a:pt x="5342" y="2901"/>
                </a:cubicBezTo>
                <a:cubicBezTo>
                  <a:pt x="5148" y="2941"/>
                  <a:pt x="4575" y="2897"/>
                  <a:pt x="4288" y="2901"/>
                </a:cubicBezTo>
                <a:cubicBezTo>
                  <a:pt x="3745" y="2909"/>
                  <a:pt x="2595" y="2937"/>
                  <a:pt x="2082" y="2949"/>
                </a:cubicBezTo>
                <a:cubicBezTo>
                  <a:pt x="1678" y="2961"/>
                  <a:pt x="1387" y="2980"/>
                  <a:pt x="1208" y="2975"/>
                </a:cubicBezTo>
                <a:cubicBezTo>
                  <a:pt x="1140" y="2958"/>
                  <a:pt x="1074" y="2941"/>
                  <a:pt x="1008" y="2919"/>
                </a:cubicBezTo>
                <a:cubicBezTo>
                  <a:pt x="984" y="2911"/>
                  <a:pt x="955" y="2906"/>
                  <a:pt x="936" y="2887"/>
                </a:cubicBezTo>
                <a:cubicBezTo>
                  <a:pt x="901" y="2852"/>
                  <a:pt x="906" y="2816"/>
                  <a:pt x="888" y="2775"/>
                </a:cubicBezTo>
                <a:cubicBezTo>
                  <a:pt x="871" y="2736"/>
                  <a:pt x="819" y="2710"/>
                  <a:pt x="792" y="2679"/>
                </a:cubicBezTo>
                <a:cubicBezTo>
                  <a:pt x="776" y="2661"/>
                  <a:pt x="747" y="2615"/>
                  <a:pt x="736" y="2599"/>
                </a:cubicBezTo>
                <a:cubicBezTo>
                  <a:pt x="673" y="2505"/>
                  <a:pt x="762" y="2608"/>
                  <a:pt x="704" y="2527"/>
                </a:cubicBezTo>
                <a:cubicBezTo>
                  <a:pt x="697" y="2518"/>
                  <a:pt x="687" y="2512"/>
                  <a:pt x="680" y="2503"/>
                </a:cubicBezTo>
                <a:cubicBezTo>
                  <a:pt x="640" y="2447"/>
                  <a:pt x="682" y="2494"/>
                  <a:pt x="656" y="2447"/>
                </a:cubicBezTo>
                <a:cubicBezTo>
                  <a:pt x="606" y="2357"/>
                  <a:pt x="506" y="2317"/>
                  <a:pt x="472" y="2215"/>
                </a:cubicBezTo>
                <a:cubicBezTo>
                  <a:pt x="469" y="2192"/>
                  <a:pt x="458" y="2105"/>
                  <a:pt x="440" y="2087"/>
                </a:cubicBezTo>
                <a:cubicBezTo>
                  <a:pt x="395" y="2042"/>
                  <a:pt x="364" y="1983"/>
                  <a:pt x="336" y="1927"/>
                </a:cubicBezTo>
                <a:cubicBezTo>
                  <a:pt x="315" y="1885"/>
                  <a:pt x="302" y="1843"/>
                  <a:pt x="272" y="1807"/>
                </a:cubicBezTo>
                <a:cubicBezTo>
                  <a:pt x="154" y="1665"/>
                  <a:pt x="240" y="1791"/>
                  <a:pt x="192" y="1719"/>
                </a:cubicBezTo>
                <a:cubicBezTo>
                  <a:pt x="167" y="1568"/>
                  <a:pt x="133" y="1420"/>
                  <a:pt x="96" y="1271"/>
                </a:cubicBezTo>
                <a:cubicBezTo>
                  <a:pt x="91" y="1251"/>
                  <a:pt x="34" y="1171"/>
                  <a:pt x="24" y="1143"/>
                </a:cubicBezTo>
                <a:cubicBezTo>
                  <a:pt x="20" y="1133"/>
                  <a:pt x="19" y="1122"/>
                  <a:pt x="16" y="1111"/>
                </a:cubicBezTo>
                <a:cubicBezTo>
                  <a:pt x="11" y="1095"/>
                  <a:pt x="0" y="1063"/>
                  <a:pt x="0" y="1063"/>
                </a:cubicBezTo>
                <a:cubicBezTo>
                  <a:pt x="9" y="929"/>
                  <a:pt x="16" y="982"/>
                  <a:pt x="0" y="903"/>
                </a:cubicBezTo>
                <a:close/>
              </a:path>
            </a:pathLst>
          </a:custGeom>
          <a:solidFill>
            <a:srgbClr val="003399">
              <a:alpha val="50000"/>
            </a:srgbClr>
          </a:solidFill>
          <a:ln w="15875" cap="flat" cmpd="sng">
            <a:noFill/>
            <a:prstDash val="solid"/>
            <a:round/>
            <a:headEnd/>
            <a:tailEnd/>
          </a:ln>
          <a:effectLst/>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1"/>
          </p:nvPr>
        </p:nvSpPr>
        <p:spPr>
          <a:xfrm>
            <a:off x="457200" y="6397625"/>
            <a:ext cx="2133600" cy="323850"/>
          </a:xfrm>
          <a:noFill/>
        </p:spPr>
        <p:txBody>
          <a:bodyPr/>
          <a:lstStyle/>
          <a:p>
            <a:pPr algn="l"/>
            <a:fld id="{A3DF7B33-3C1A-47CB-91BA-47030C9649A3}" type="slidenum">
              <a:rPr lang="en-US" smtClean="0"/>
              <a:pPr algn="l"/>
              <a:t>33</a:t>
            </a:fld>
            <a:endParaRPr lang="en-US" smtClean="0"/>
          </a:p>
        </p:txBody>
      </p:sp>
      <p:sp>
        <p:nvSpPr>
          <p:cNvPr id="36867" name="Rectangle 2"/>
          <p:cNvSpPr>
            <a:spLocks noGrp="1" noChangeArrowheads="1"/>
          </p:cNvSpPr>
          <p:nvPr>
            <p:ph type="title"/>
          </p:nvPr>
        </p:nvSpPr>
        <p:spPr/>
        <p:txBody>
          <a:bodyPr/>
          <a:lstStyle/>
          <a:p>
            <a:r>
              <a:rPr lang="en-US" smtClean="0"/>
              <a:t>Dijkstra's Shortest Path Algorithm</a:t>
            </a:r>
          </a:p>
        </p:txBody>
      </p:sp>
      <p:sp>
        <p:nvSpPr>
          <p:cNvPr id="36868" name="Oval 3"/>
          <p:cNvSpPr>
            <a:spLocks noChangeArrowheads="1"/>
          </p:cNvSpPr>
          <p:nvPr/>
        </p:nvSpPr>
        <p:spPr bwMode="auto">
          <a:xfrm>
            <a:off x="300038" y="3400425"/>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dirty="0"/>
              <a:t>s</a:t>
            </a:r>
          </a:p>
        </p:txBody>
      </p:sp>
      <p:sp>
        <p:nvSpPr>
          <p:cNvPr id="36869" name="Oval 4"/>
          <p:cNvSpPr>
            <a:spLocks noChangeArrowheads="1"/>
          </p:cNvSpPr>
          <p:nvPr/>
        </p:nvSpPr>
        <p:spPr bwMode="auto">
          <a:xfrm>
            <a:off x="7967663"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3</a:t>
            </a:r>
          </a:p>
        </p:txBody>
      </p:sp>
      <p:sp>
        <p:nvSpPr>
          <p:cNvPr id="36870" name="Oval 5"/>
          <p:cNvSpPr>
            <a:spLocks noChangeArrowheads="1"/>
          </p:cNvSpPr>
          <p:nvPr/>
        </p:nvSpPr>
        <p:spPr bwMode="auto">
          <a:xfrm>
            <a:off x="8278813" y="5907088"/>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t</a:t>
            </a:r>
          </a:p>
        </p:txBody>
      </p:sp>
      <p:sp>
        <p:nvSpPr>
          <p:cNvPr id="36871" name="Oval 6"/>
          <p:cNvSpPr>
            <a:spLocks noChangeArrowheads="1"/>
          </p:cNvSpPr>
          <p:nvPr/>
        </p:nvSpPr>
        <p:spPr bwMode="auto">
          <a:xfrm>
            <a:off x="2076450" y="2906713"/>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2</a:t>
            </a:r>
          </a:p>
        </p:txBody>
      </p:sp>
      <p:sp>
        <p:nvSpPr>
          <p:cNvPr id="36872" name="Oval 7"/>
          <p:cNvSpPr>
            <a:spLocks noChangeArrowheads="1"/>
          </p:cNvSpPr>
          <p:nvPr/>
        </p:nvSpPr>
        <p:spPr bwMode="auto">
          <a:xfrm>
            <a:off x="2882900" y="40767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6</a:t>
            </a:r>
          </a:p>
        </p:txBody>
      </p:sp>
      <p:sp>
        <p:nvSpPr>
          <p:cNvPr id="36873" name="Oval 8"/>
          <p:cNvSpPr>
            <a:spLocks noChangeArrowheads="1"/>
          </p:cNvSpPr>
          <p:nvPr/>
        </p:nvSpPr>
        <p:spPr bwMode="auto">
          <a:xfrm>
            <a:off x="2138363" y="601980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7</a:t>
            </a:r>
          </a:p>
        </p:txBody>
      </p:sp>
      <p:sp>
        <p:nvSpPr>
          <p:cNvPr id="36874" name="Oval 9"/>
          <p:cNvSpPr>
            <a:spLocks noChangeArrowheads="1"/>
          </p:cNvSpPr>
          <p:nvPr/>
        </p:nvSpPr>
        <p:spPr bwMode="auto">
          <a:xfrm>
            <a:off x="7024688" y="44259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4</a:t>
            </a:r>
          </a:p>
        </p:txBody>
      </p:sp>
      <p:sp>
        <p:nvSpPr>
          <p:cNvPr id="36875" name="Oval 10"/>
          <p:cNvSpPr>
            <a:spLocks noChangeArrowheads="1"/>
          </p:cNvSpPr>
          <p:nvPr/>
        </p:nvSpPr>
        <p:spPr bwMode="auto">
          <a:xfrm>
            <a:off x="4289425" y="4768850"/>
            <a:ext cx="301625" cy="301625"/>
          </a:xfrm>
          <a:prstGeom prst="ellipse">
            <a:avLst/>
          </a:prstGeom>
          <a:noFill/>
          <a:ln w="15875">
            <a:solidFill>
              <a:schemeClr val="tx1"/>
            </a:solidFill>
            <a:round/>
            <a:headEnd/>
            <a:tailEnd/>
          </a:ln>
        </p:spPr>
        <p:txBody>
          <a:bodyPr wrap="none" lIns="92075" tIns="46038" rIns="92075" bIns="46038" anchor="ctr"/>
          <a:lstStyle/>
          <a:p>
            <a:pPr algn="ctr"/>
            <a:r>
              <a:rPr lang="en-US" sz="1600"/>
              <a:t>5</a:t>
            </a:r>
          </a:p>
        </p:txBody>
      </p:sp>
      <p:cxnSp>
        <p:nvCxnSpPr>
          <p:cNvPr id="36876" name="AutoShape 11"/>
          <p:cNvCxnSpPr>
            <a:cxnSpLocks noChangeShapeType="1"/>
            <a:stCxn id="36868" idx="7"/>
            <a:endCxn id="36871"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p:spPr>
      </p:cxnSp>
      <p:cxnSp>
        <p:nvCxnSpPr>
          <p:cNvPr id="36877" name="AutoShape 12"/>
          <p:cNvCxnSpPr>
            <a:cxnSpLocks noChangeShapeType="1"/>
            <a:stCxn id="36868" idx="6"/>
            <a:endCxn id="36872" idx="1"/>
          </p:cNvCxnSpPr>
          <p:nvPr/>
        </p:nvCxnSpPr>
        <p:spPr bwMode="auto">
          <a:xfrm>
            <a:off x="609600" y="3551238"/>
            <a:ext cx="2317750" cy="561975"/>
          </a:xfrm>
          <a:prstGeom prst="straightConnector1">
            <a:avLst/>
          </a:prstGeom>
          <a:noFill/>
          <a:ln w="50800">
            <a:solidFill>
              <a:srgbClr val="003399"/>
            </a:solidFill>
            <a:round/>
            <a:headEnd/>
            <a:tailEnd type="triangle" w="med" len="med"/>
          </a:ln>
        </p:spPr>
      </p:cxnSp>
      <p:cxnSp>
        <p:nvCxnSpPr>
          <p:cNvPr id="36878" name="AutoShape 13"/>
          <p:cNvCxnSpPr>
            <a:cxnSpLocks noChangeShapeType="1"/>
            <a:stCxn id="36868" idx="5"/>
            <a:endCxn id="36873" idx="0"/>
          </p:cNvCxnSpPr>
          <p:nvPr/>
        </p:nvCxnSpPr>
        <p:spPr bwMode="auto">
          <a:xfrm>
            <a:off x="557213" y="3665538"/>
            <a:ext cx="1731962" cy="2346325"/>
          </a:xfrm>
          <a:prstGeom prst="straightConnector1">
            <a:avLst/>
          </a:prstGeom>
          <a:noFill/>
          <a:ln w="50800">
            <a:solidFill>
              <a:srgbClr val="003399"/>
            </a:solidFill>
            <a:round/>
            <a:headEnd/>
            <a:tailEnd type="triangle" w="med" len="med"/>
          </a:ln>
        </p:spPr>
      </p:cxnSp>
      <p:cxnSp>
        <p:nvCxnSpPr>
          <p:cNvPr id="36879" name="AutoShape 14"/>
          <p:cNvCxnSpPr>
            <a:cxnSpLocks noChangeShapeType="1"/>
            <a:stCxn id="36872" idx="7"/>
            <a:endCxn id="36869" idx="2"/>
          </p:cNvCxnSpPr>
          <p:nvPr/>
        </p:nvCxnSpPr>
        <p:spPr bwMode="auto">
          <a:xfrm flipV="1">
            <a:off x="3140075" y="3057525"/>
            <a:ext cx="4819650" cy="1055688"/>
          </a:xfrm>
          <a:prstGeom prst="straightConnector1">
            <a:avLst/>
          </a:prstGeom>
          <a:noFill/>
          <a:ln w="50800">
            <a:solidFill>
              <a:srgbClr val="003399"/>
            </a:solidFill>
            <a:round/>
            <a:headEnd/>
            <a:tailEnd type="triangle" w="med" len="med"/>
          </a:ln>
        </p:spPr>
      </p:cxnSp>
      <p:cxnSp>
        <p:nvCxnSpPr>
          <p:cNvPr id="36880" name="AutoShape 15"/>
          <p:cNvCxnSpPr>
            <a:cxnSpLocks noChangeShapeType="1"/>
            <a:stCxn id="36874" idx="7"/>
            <a:endCxn id="36869"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p:spPr>
      </p:cxnSp>
      <p:cxnSp>
        <p:nvCxnSpPr>
          <p:cNvPr id="36881" name="AutoShape 16"/>
          <p:cNvCxnSpPr>
            <a:cxnSpLocks noChangeShapeType="1"/>
            <a:stCxn id="36872" idx="5"/>
            <a:endCxn id="36875" idx="1"/>
          </p:cNvCxnSpPr>
          <p:nvPr/>
        </p:nvCxnSpPr>
        <p:spPr bwMode="auto">
          <a:xfrm>
            <a:off x="3140075" y="4341813"/>
            <a:ext cx="1193800" cy="463550"/>
          </a:xfrm>
          <a:prstGeom prst="straightConnector1">
            <a:avLst/>
          </a:prstGeom>
          <a:noFill/>
          <a:ln w="15875">
            <a:solidFill>
              <a:schemeClr val="tx1"/>
            </a:solidFill>
            <a:round/>
            <a:headEnd/>
            <a:tailEnd type="triangle" w="med" len="med"/>
          </a:ln>
        </p:spPr>
      </p:cxnSp>
      <p:cxnSp>
        <p:nvCxnSpPr>
          <p:cNvPr id="36882" name="AutoShape 17"/>
          <p:cNvCxnSpPr>
            <a:cxnSpLocks noChangeShapeType="1"/>
            <a:stCxn id="36875" idx="5"/>
            <a:endCxn id="36870" idx="2"/>
          </p:cNvCxnSpPr>
          <p:nvPr/>
        </p:nvCxnSpPr>
        <p:spPr bwMode="auto">
          <a:xfrm>
            <a:off x="4546600" y="5033963"/>
            <a:ext cx="3724275" cy="1023937"/>
          </a:xfrm>
          <a:prstGeom prst="straightConnector1">
            <a:avLst/>
          </a:prstGeom>
          <a:noFill/>
          <a:ln w="50800">
            <a:solidFill>
              <a:srgbClr val="003399"/>
            </a:solidFill>
            <a:round/>
            <a:headEnd/>
            <a:tailEnd type="triangle" w="med" len="med"/>
          </a:ln>
        </p:spPr>
      </p:cxnSp>
      <p:cxnSp>
        <p:nvCxnSpPr>
          <p:cNvPr id="36883" name="AutoShape 18"/>
          <p:cNvCxnSpPr>
            <a:cxnSpLocks noChangeShapeType="1"/>
            <a:stCxn id="36875" idx="6"/>
            <a:endCxn id="36874" idx="2"/>
          </p:cNvCxnSpPr>
          <p:nvPr/>
        </p:nvCxnSpPr>
        <p:spPr bwMode="auto">
          <a:xfrm flipV="1">
            <a:off x="4598988" y="4576763"/>
            <a:ext cx="2417762" cy="342900"/>
          </a:xfrm>
          <a:prstGeom prst="straightConnector1">
            <a:avLst/>
          </a:prstGeom>
          <a:noFill/>
          <a:ln w="50800">
            <a:solidFill>
              <a:srgbClr val="003399"/>
            </a:solidFill>
            <a:round/>
            <a:headEnd/>
            <a:tailEnd type="triangle" w="med" len="med"/>
          </a:ln>
        </p:spPr>
      </p:cxnSp>
      <p:cxnSp>
        <p:nvCxnSpPr>
          <p:cNvPr id="36884" name="AutoShape 19"/>
          <p:cNvCxnSpPr>
            <a:cxnSpLocks noChangeShapeType="1"/>
            <a:stCxn id="36874" idx="4"/>
            <a:endCxn id="36870" idx="1"/>
          </p:cNvCxnSpPr>
          <p:nvPr/>
        </p:nvCxnSpPr>
        <p:spPr bwMode="auto">
          <a:xfrm>
            <a:off x="7175500" y="4735513"/>
            <a:ext cx="1147763" cy="1208087"/>
          </a:xfrm>
          <a:prstGeom prst="straightConnector1">
            <a:avLst/>
          </a:prstGeom>
          <a:noFill/>
          <a:ln w="15875">
            <a:solidFill>
              <a:schemeClr val="tx1"/>
            </a:solidFill>
            <a:round/>
            <a:headEnd/>
            <a:tailEnd type="triangle" w="med" len="med"/>
          </a:ln>
        </p:spPr>
      </p:cxnSp>
      <p:cxnSp>
        <p:nvCxnSpPr>
          <p:cNvPr id="36885" name="AutoShape 20"/>
          <p:cNvCxnSpPr>
            <a:cxnSpLocks noChangeShapeType="1"/>
            <a:stCxn id="36869" idx="3"/>
            <a:endCxn id="36875" idx="7"/>
          </p:cNvCxnSpPr>
          <p:nvPr/>
        </p:nvCxnSpPr>
        <p:spPr bwMode="auto">
          <a:xfrm flipH="1">
            <a:off x="4546600" y="3171825"/>
            <a:ext cx="3465513" cy="1633538"/>
          </a:xfrm>
          <a:prstGeom prst="straightConnector1">
            <a:avLst/>
          </a:prstGeom>
          <a:noFill/>
          <a:ln w="50800">
            <a:solidFill>
              <a:srgbClr val="003399"/>
            </a:solidFill>
            <a:round/>
            <a:headEnd/>
            <a:tailEnd type="triangle" w="med" len="med"/>
          </a:ln>
        </p:spPr>
      </p:cxnSp>
      <p:cxnSp>
        <p:nvCxnSpPr>
          <p:cNvPr id="36886" name="AutoShape 21"/>
          <p:cNvCxnSpPr>
            <a:cxnSpLocks noChangeShapeType="1"/>
            <a:stCxn id="36872" idx="4"/>
            <a:endCxn id="36873"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p:spPr>
      </p:cxnSp>
      <p:cxnSp>
        <p:nvCxnSpPr>
          <p:cNvPr id="36887" name="AutoShape 22"/>
          <p:cNvCxnSpPr>
            <a:cxnSpLocks noChangeShapeType="1"/>
            <a:stCxn id="36873" idx="6"/>
            <a:endCxn id="36875"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p:spPr>
      </p:cxnSp>
      <p:cxnSp>
        <p:nvCxnSpPr>
          <p:cNvPr id="36888" name="AutoShape 23"/>
          <p:cNvCxnSpPr>
            <a:cxnSpLocks noChangeShapeType="1"/>
            <a:stCxn id="36871" idx="6"/>
            <a:endCxn id="36869"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p:spPr>
      </p:cxnSp>
      <p:cxnSp>
        <p:nvCxnSpPr>
          <p:cNvPr id="36889" name="AutoShape 24"/>
          <p:cNvCxnSpPr>
            <a:cxnSpLocks noChangeShapeType="1"/>
            <a:stCxn id="36873" idx="6"/>
            <a:endCxn id="36870" idx="3"/>
          </p:cNvCxnSpPr>
          <p:nvPr/>
        </p:nvCxnSpPr>
        <p:spPr bwMode="auto">
          <a:xfrm>
            <a:off x="2447925" y="6170613"/>
            <a:ext cx="5875338" cy="1587"/>
          </a:xfrm>
          <a:prstGeom prst="straightConnector1">
            <a:avLst/>
          </a:prstGeom>
          <a:noFill/>
          <a:ln w="15875">
            <a:solidFill>
              <a:schemeClr val="tx1"/>
            </a:solidFill>
            <a:round/>
            <a:headEnd/>
            <a:tailEnd type="triangle" w="med" len="med"/>
          </a:ln>
        </p:spPr>
      </p:cxnSp>
      <p:cxnSp>
        <p:nvCxnSpPr>
          <p:cNvPr id="36890" name="AutoShape 25"/>
          <p:cNvCxnSpPr>
            <a:cxnSpLocks noChangeShapeType="1"/>
            <a:stCxn id="36869" idx="5"/>
            <a:endCxn id="36870" idx="0"/>
          </p:cNvCxnSpPr>
          <p:nvPr/>
        </p:nvCxnSpPr>
        <p:spPr bwMode="auto">
          <a:xfrm>
            <a:off x="8224838" y="3171825"/>
            <a:ext cx="204787" cy="2727325"/>
          </a:xfrm>
          <a:prstGeom prst="straightConnector1">
            <a:avLst/>
          </a:prstGeom>
          <a:noFill/>
          <a:ln w="25400">
            <a:solidFill>
              <a:srgbClr val="006600"/>
            </a:solidFill>
            <a:round/>
            <a:headEnd/>
            <a:tailEnd type="triangle" w="med" len="med"/>
          </a:ln>
        </p:spPr>
      </p:cxnSp>
      <p:sp>
        <p:nvSpPr>
          <p:cNvPr id="36891" name="Text Box 26"/>
          <p:cNvSpPr txBox="1">
            <a:spLocks noChangeArrowheads="1"/>
          </p:cNvSpPr>
          <p:nvPr/>
        </p:nvSpPr>
        <p:spPr bwMode="auto">
          <a:xfrm>
            <a:off x="4859338" y="2906713"/>
            <a:ext cx="4016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24</a:t>
            </a:r>
          </a:p>
        </p:txBody>
      </p:sp>
      <p:sp>
        <p:nvSpPr>
          <p:cNvPr id="36892" name="Text Box 27"/>
          <p:cNvSpPr txBox="1">
            <a:spLocks noChangeArrowheads="1"/>
          </p:cNvSpPr>
          <p:nvPr/>
        </p:nvSpPr>
        <p:spPr bwMode="auto">
          <a:xfrm>
            <a:off x="4794250" y="360680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18</a:t>
            </a:r>
          </a:p>
        </p:txBody>
      </p:sp>
      <p:sp>
        <p:nvSpPr>
          <p:cNvPr id="36893" name="Text Box 28"/>
          <p:cNvSpPr txBox="1">
            <a:spLocks noChangeArrowheads="1"/>
          </p:cNvSpPr>
          <p:nvPr/>
        </p:nvSpPr>
        <p:spPr bwMode="auto">
          <a:xfrm>
            <a:off x="5991225" y="39528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a:t>
            </a:r>
          </a:p>
        </p:txBody>
      </p:sp>
      <p:sp>
        <p:nvSpPr>
          <p:cNvPr id="36894" name="Text Box 29"/>
          <p:cNvSpPr txBox="1">
            <a:spLocks noChangeArrowheads="1"/>
          </p:cNvSpPr>
          <p:nvPr/>
        </p:nvSpPr>
        <p:spPr bwMode="auto">
          <a:xfrm>
            <a:off x="1208088" y="3135313"/>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9</a:t>
            </a:r>
          </a:p>
        </p:txBody>
      </p:sp>
      <p:sp>
        <p:nvSpPr>
          <p:cNvPr id="36895" name="Text Box 30"/>
          <p:cNvSpPr txBox="1">
            <a:spLocks noChangeArrowheads="1"/>
          </p:cNvSpPr>
          <p:nvPr/>
        </p:nvSpPr>
        <p:spPr bwMode="auto">
          <a:xfrm>
            <a:off x="1763713" y="3792538"/>
            <a:ext cx="325437"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14</a:t>
            </a:r>
          </a:p>
        </p:txBody>
      </p:sp>
      <p:sp>
        <p:nvSpPr>
          <p:cNvPr id="36896" name="Text Box 31"/>
          <p:cNvSpPr txBox="1">
            <a:spLocks noChangeArrowheads="1"/>
          </p:cNvSpPr>
          <p:nvPr/>
        </p:nvSpPr>
        <p:spPr bwMode="auto">
          <a:xfrm>
            <a:off x="1293813" y="48069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15</a:t>
            </a:r>
          </a:p>
        </p:txBody>
      </p:sp>
      <p:sp>
        <p:nvSpPr>
          <p:cNvPr id="36897" name="Text Box 32"/>
          <p:cNvSpPr txBox="1">
            <a:spLocks noChangeArrowheads="1"/>
          </p:cNvSpPr>
          <p:nvPr/>
        </p:nvSpPr>
        <p:spPr bwMode="auto">
          <a:xfrm>
            <a:off x="2579688" y="4984750"/>
            <a:ext cx="325437" cy="306388"/>
          </a:xfrm>
          <a:prstGeom prst="rect">
            <a:avLst/>
          </a:prstGeom>
          <a:solidFill>
            <a:schemeClr val="bg1"/>
          </a:solidFill>
          <a:ln w="15875">
            <a:noFill/>
            <a:miter lim="800000"/>
            <a:headEnd/>
            <a:tailEnd/>
          </a:ln>
        </p:spPr>
        <p:txBody>
          <a:bodyPr lIns="45720" rIns="45720">
            <a:spAutoFit/>
          </a:bodyPr>
          <a:lstStyle/>
          <a:p>
            <a:pPr algn="ctr">
              <a:spcBef>
                <a:spcPct val="50000"/>
              </a:spcBef>
            </a:pPr>
            <a:r>
              <a:rPr lang="en-US" sz="1200"/>
              <a:t> 5</a:t>
            </a:r>
          </a:p>
        </p:txBody>
      </p:sp>
      <p:sp>
        <p:nvSpPr>
          <p:cNvPr id="36898" name="Text Box 33"/>
          <p:cNvSpPr txBox="1">
            <a:spLocks noChangeArrowheads="1"/>
          </p:cNvSpPr>
          <p:nvPr/>
        </p:nvSpPr>
        <p:spPr bwMode="auto">
          <a:xfrm>
            <a:off x="3517900" y="4494213"/>
            <a:ext cx="417513" cy="214312"/>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30</a:t>
            </a:r>
          </a:p>
        </p:txBody>
      </p:sp>
      <p:sp>
        <p:nvSpPr>
          <p:cNvPr id="36899" name="Text Box 34"/>
          <p:cNvSpPr txBox="1">
            <a:spLocks noChangeArrowheads="1"/>
          </p:cNvSpPr>
          <p:nvPr/>
        </p:nvSpPr>
        <p:spPr bwMode="auto">
          <a:xfrm>
            <a:off x="3162300" y="5445125"/>
            <a:ext cx="4016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20</a:t>
            </a:r>
          </a:p>
        </p:txBody>
      </p:sp>
      <p:sp>
        <p:nvSpPr>
          <p:cNvPr id="36900" name="Text Box 35"/>
          <p:cNvSpPr txBox="1">
            <a:spLocks noChangeArrowheads="1"/>
          </p:cNvSpPr>
          <p:nvPr/>
        </p:nvSpPr>
        <p:spPr bwMode="auto">
          <a:xfrm>
            <a:off x="4614863" y="6115050"/>
            <a:ext cx="398462"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44</a:t>
            </a:r>
          </a:p>
        </p:txBody>
      </p:sp>
      <p:sp>
        <p:nvSpPr>
          <p:cNvPr id="36901" name="Text Box 36"/>
          <p:cNvSpPr txBox="1">
            <a:spLocks noChangeArrowheads="1"/>
          </p:cNvSpPr>
          <p:nvPr/>
        </p:nvSpPr>
        <p:spPr bwMode="auto">
          <a:xfrm>
            <a:off x="6038850" y="5416550"/>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16</a:t>
            </a:r>
          </a:p>
        </p:txBody>
      </p:sp>
      <p:sp>
        <p:nvSpPr>
          <p:cNvPr id="36902" name="Text Box 37"/>
          <p:cNvSpPr txBox="1">
            <a:spLocks noChangeArrowheads="1"/>
          </p:cNvSpPr>
          <p:nvPr/>
        </p:nvSpPr>
        <p:spPr bwMode="auto">
          <a:xfrm>
            <a:off x="5943600" y="4625975"/>
            <a:ext cx="325438"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11</a:t>
            </a:r>
          </a:p>
        </p:txBody>
      </p:sp>
      <p:sp>
        <p:nvSpPr>
          <p:cNvPr id="36903" name="Text Box 38"/>
          <p:cNvSpPr txBox="1">
            <a:spLocks noChangeArrowheads="1"/>
          </p:cNvSpPr>
          <p:nvPr/>
        </p:nvSpPr>
        <p:spPr bwMode="auto">
          <a:xfrm>
            <a:off x="7440613" y="3921125"/>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36904" name="Text Box 39"/>
          <p:cNvSpPr txBox="1">
            <a:spLocks noChangeArrowheads="1"/>
          </p:cNvSpPr>
          <p:nvPr/>
        </p:nvSpPr>
        <p:spPr bwMode="auto">
          <a:xfrm>
            <a:off x="8175625" y="4478338"/>
            <a:ext cx="325438" cy="306387"/>
          </a:xfrm>
          <a:prstGeom prst="rect">
            <a:avLst/>
          </a:prstGeom>
          <a:solidFill>
            <a:schemeClr val="bg1"/>
          </a:solidFill>
          <a:ln w="15875">
            <a:noFill/>
            <a:miter lim="800000"/>
            <a:headEnd/>
            <a:tailEnd/>
          </a:ln>
        </p:spPr>
        <p:txBody>
          <a:bodyPr lIns="0" rIns="0">
            <a:spAutoFit/>
          </a:bodyPr>
          <a:lstStyle/>
          <a:p>
            <a:pPr algn="ctr">
              <a:spcBef>
                <a:spcPct val="50000"/>
              </a:spcBef>
            </a:pPr>
            <a:r>
              <a:rPr lang="en-US" sz="1200"/>
              <a:t> 19</a:t>
            </a:r>
          </a:p>
        </p:txBody>
      </p:sp>
      <p:sp>
        <p:nvSpPr>
          <p:cNvPr id="36905" name="Text Box 40"/>
          <p:cNvSpPr txBox="1">
            <a:spLocks noChangeArrowheads="1"/>
          </p:cNvSpPr>
          <p:nvPr/>
        </p:nvSpPr>
        <p:spPr bwMode="auto">
          <a:xfrm>
            <a:off x="7535863" y="5207000"/>
            <a:ext cx="325437" cy="214313"/>
          </a:xfrm>
          <a:prstGeom prst="rect">
            <a:avLst/>
          </a:prstGeom>
          <a:solidFill>
            <a:schemeClr val="bg1"/>
          </a:solidFill>
          <a:ln w="15875">
            <a:noFill/>
            <a:miter lim="800000"/>
            <a:headEnd/>
            <a:tailEnd/>
          </a:ln>
        </p:spPr>
        <p:txBody>
          <a:bodyPr lIns="0" tIns="0" rIns="0" bIns="0">
            <a:spAutoFit/>
          </a:bodyPr>
          <a:lstStyle/>
          <a:p>
            <a:pPr algn="ctr">
              <a:spcBef>
                <a:spcPct val="50000"/>
              </a:spcBef>
            </a:pPr>
            <a:r>
              <a:rPr lang="en-US" sz="1200"/>
              <a:t> 6</a:t>
            </a:r>
          </a:p>
        </p:txBody>
      </p:sp>
      <p:sp>
        <p:nvSpPr>
          <p:cNvPr id="36906" name="Text Box 41"/>
          <p:cNvSpPr txBox="1">
            <a:spLocks noChangeArrowheads="1"/>
          </p:cNvSpPr>
          <p:nvPr/>
        </p:nvSpPr>
        <p:spPr bwMode="auto">
          <a:xfrm>
            <a:off x="2305050" y="63357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15</a:t>
            </a:r>
            <a:endParaRPr lang="en-US" sz="1600">
              <a:solidFill>
                <a:srgbClr val="006600"/>
              </a:solidFill>
            </a:endParaRPr>
          </a:p>
        </p:txBody>
      </p:sp>
      <p:sp>
        <p:nvSpPr>
          <p:cNvPr id="36907" name="Text Box 42"/>
          <p:cNvSpPr txBox="1">
            <a:spLocks noChangeArrowheads="1"/>
          </p:cNvSpPr>
          <p:nvPr/>
        </p:nvSpPr>
        <p:spPr bwMode="auto">
          <a:xfrm>
            <a:off x="2160588" y="251460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9</a:t>
            </a:r>
            <a:endParaRPr lang="en-US" sz="1600">
              <a:solidFill>
                <a:srgbClr val="006600"/>
              </a:solidFill>
            </a:endParaRPr>
          </a:p>
        </p:txBody>
      </p:sp>
      <p:sp>
        <p:nvSpPr>
          <p:cNvPr id="36908" name="Text Box 43"/>
          <p:cNvSpPr txBox="1">
            <a:spLocks noChangeArrowheads="1"/>
          </p:cNvSpPr>
          <p:nvPr/>
        </p:nvSpPr>
        <p:spPr bwMode="auto">
          <a:xfrm>
            <a:off x="8129588" y="62531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6909" name="Text Box 44"/>
          <p:cNvSpPr txBox="1">
            <a:spLocks noChangeArrowheads="1"/>
          </p:cNvSpPr>
          <p:nvPr/>
        </p:nvSpPr>
        <p:spPr bwMode="auto">
          <a:xfrm>
            <a:off x="4122738" y="4440238"/>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6910" name="Text Box 45"/>
          <p:cNvSpPr txBox="1">
            <a:spLocks noChangeArrowheads="1"/>
          </p:cNvSpPr>
          <p:nvPr/>
        </p:nvSpPr>
        <p:spPr bwMode="auto">
          <a:xfrm>
            <a:off x="3025775" y="3741738"/>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14</a:t>
            </a:r>
            <a:endParaRPr lang="en-US" sz="1600">
              <a:solidFill>
                <a:srgbClr val="006600"/>
              </a:solidFill>
            </a:endParaRPr>
          </a:p>
        </p:txBody>
      </p:sp>
      <p:sp>
        <p:nvSpPr>
          <p:cNvPr id="36911" name="Text Box 46"/>
          <p:cNvSpPr txBox="1">
            <a:spLocks noChangeArrowheads="1"/>
          </p:cNvSpPr>
          <p:nvPr/>
        </p:nvSpPr>
        <p:spPr bwMode="auto">
          <a:xfrm>
            <a:off x="6731000" y="413226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6912" name="Text Box 47"/>
          <p:cNvSpPr txBox="1">
            <a:spLocks noChangeArrowheads="1"/>
          </p:cNvSpPr>
          <p:nvPr/>
        </p:nvSpPr>
        <p:spPr bwMode="auto">
          <a:xfrm>
            <a:off x="169863" y="3105150"/>
            <a:ext cx="538162"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0</a:t>
            </a:r>
            <a:endParaRPr lang="en-US" sz="1600">
              <a:solidFill>
                <a:srgbClr val="006600"/>
              </a:solidFill>
            </a:endParaRPr>
          </a:p>
        </p:txBody>
      </p:sp>
      <p:sp>
        <p:nvSpPr>
          <p:cNvPr id="36913" name="Text Box 49"/>
          <p:cNvSpPr txBox="1">
            <a:spLocks noChangeArrowheads="1"/>
          </p:cNvSpPr>
          <p:nvPr/>
        </p:nvSpPr>
        <p:spPr bwMode="auto">
          <a:xfrm>
            <a:off x="1901825" y="2501900"/>
            <a:ext cx="538163" cy="411163"/>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6914" name="Text Box 50"/>
          <p:cNvSpPr txBox="1">
            <a:spLocks noChangeArrowheads="1"/>
          </p:cNvSpPr>
          <p:nvPr/>
        </p:nvSpPr>
        <p:spPr bwMode="auto">
          <a:xfrm>
            <a:off x="2132013" y="2555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6915" name="Text Box 51"/>
          <p:cNvSpPr txBox="1">
            <a:spLocks noChangeArrowheads="1"/>
          </p:cNvSpPr>
          <p:nvPr/>
        </p:nvSpPr>
        <p:spPr bwMode="auto">
          <a:xfrm>
            <a:off x="2000250" y="6335713"/>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6916" name="Text Box 52"/>
          <p:cNvSpPr txBox="1">
            <a:spLocks noChangeArrowheads="1"/>
          </p:cNvSpPr>
          <p:nvPr/>
        </p:nvSpPr>
        <p:spPr bwMode="auto">
          <a:xfrm>
            <a:off x="2720975" y="3741738"/>
            <a:ext cx="538163"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6917" name="Text Box 53"/>
          <p:cNvSpPr txBox="1">
            <a:spLocks noChangeArrowheads="1"/>
          </p:cNvSpPr>
          <p:nvPr/>
        </p:nvSpPr>
        <p:spPr bwMode="auto">
          <a:xfrm>
            <a:off x="2949575" y="3786188"/>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6918" name="Text Box 54"/>
          <p:cNvSpPr txBox="1">
            <a:spLocks noChangeArrowheads="1"/>
          </p:cNvSpPr>
          <p:nvPr/>
        </p:nvSpPr>
        <p:spPr bwMode="auto">
          <a:xfrm>
            <a:off x="2212975" y="64055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6919" name="Text Box 55"/>
          <p:cNvSpPr txBox="1">
            <a:spLocks noChangeArrowheads="1"/>
          </p:cNvSpPr>
          <p:nvPr/>
        </p:nvSpPr>
        <p:spPr bwMode="auto">
          <a:xfrm>
            <a:off x="4121150" y="42021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44</a:t>
            </a:r>
            <a:endParaRPr lang="en-US" sz="1600">
              <a:solidFill>
                <a:srgbClr val="006600"/>
              </a:solidFill>
            </a:endParaRPr>
          </a:p>
        </p:txBody>
      </p:sp>
      <p:sp>
        <p:nvSpPr>
          <p:cNvPr id="36920" name="Text Box 56"/>
          <p:cNvSpPr txBox="1">
            <a:spLocks noChangeArrowheads="1"/>
          </p:cNvSpPr>
          <p:nvPr/>
        </p:nvSpPr>
        <p:spPr bwMode="auto">
          <a:xfrm>
            <a:off x="4346575" y="4475163"/>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6921" name="Text Box 57"/>
          <p:cNvSpPr txBox="1">
            <a:spLocks noChangeArrowheads="1"/>
          </p:cNvSpPr>
          <p:nvPr/>
        </p:nvSpPr>
        <p:spPr bwMode="auto">
          <a:xfrm>
            <a:off x="44386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35</a:t>
            </a:r>
            <a:endParaRPr lang="en-US" sz="1600">
              <a:solidFill>
                <a:srgbClr val="006600"/>
              </a:solidFill>
            </a:endParaRPr>
          </a:p>
        </p:txBody>
      </p:sp>
      <p:sp>
        <p:nvSpPr>
          <p:cNvPr id="36922" name="Text Box 58"/>
          <p:cNvSpPr txBox="1">
            <a:spLocks noChangeArrowheads="1"/>
          </p:cNvSpPr>
          <p:nvPr/>
        </p:nvSpPr>
        <p:spPr bwMode="auto">
          <a:xfrm>
            <a:off x="4359275" y="42465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36923" name="Text Box 59"/>
          <p:cNvSpPr txBox="1">
            <a:spLocks noChangeArrowheads="1"/>
          </p:cNvSpPr>
          <p:nvPr/>
        </p:nvSpPr>
        <p:spPr bwMode="auto">
          <a:xfrm>
            <a:off x="7829550" y="628015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59</a:t>
            </a:r>
            <a:endParaRPr lang="en-US" sz="1600">
              <a:solidFill>
                <a:srgbClr val="006600"/>
              </a:solidFill>
            </a:endParaRPr>
          </a:p>
        </p:txBody>
      </p:sp>
      <p:sp>
        <p:nvSpPr>
          <p:cNvPr id="36924" name="Text Box 60"/>
          <p:cNvSpPr txBox="1">
            <a:spLocks noChangeArrowheads="1"/>
          </p:cNvSpPr>
          <p:nvPr/>
        </p:nvSpPr>
        <p:spPr bwMode="auto">
          <a:xfrm>
            <a:off x="83470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6925" name="Text Box 61"/>
          <p:cNvSpPr txBox="1">
            <a:spLocks noChangeArrowheads="1"/>
          </p:cNvSpPr>
          <p:nvPr/>
        </p:nvSpPr>
        <p:spPr bwMode="auto">
          <a:xfrm>
            <a:off x="80676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6926" name="Text Box 62"/>
          <p:cNvSpPr txBox="1">
            <a:spLocks noChangeArrowheads="1"/>
          </p:cNvSpPr>
          <p:nvPr/>
        </p:nvSpPr>
        <p:spPr bwMode="auto">
          <a:xfrm>
            <a:off x="7486650" y="62722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51</a:t>
            </a:r>
            <a:endParaRPr lang="en-US" sz="1600">
              <a:solidFill>
                <a:srgbClr val="006600"/>
              </a:solidFill>
            </a:endParaRPr>
          </a:p>
        </p:txBody>
      </p:sp>
      <p:sp>
        <p:nvSpPr>
          <p:cNvPr id="36927" name="Text Box 63"/>
          <p:cNvSpPr txBox="1">
            <a:spLocks noChangeArrowheads="1"/>
          </p:cNvSpPr>
          <p:nvPr/>
        </p:nvSpPr>
        <p:spPr bwMode="auto">
          <a:xfrm>
            <a:off x="4651375" y="4233863"/>
            <a:ext cx="276225" cy="319087"/>
          </a:xfrm>
          <a:prstGeom prst="rect">
            <a:avLst/>
          </a:prstGeom>
          <a:noFill/>
          <a:ln w="15875">
            <a:noFill/>
            <a:miter lim="800000"/>
            <a:headEnd/>
            <a:tailEnd/>
          </a:ln>
        </p:spPr>
        <p:txBody>
          <a:bodyPr lIns="0" tIns="0" rIns="0" bIns="0">
            <a:spAutoFit/>
          </a:bodyPr>
          <a:lstStyle/>
          <a:p>
            <a:pPr>
              <a:spcBef>
                <a:spcPct val="50000"/>
              </a:spcBef>
            </a:pPr>
            <a:r>
              <a:rPr lang="en-US"/>
              <a:t>X</a:t>
            </a:r>
          </a:p>
        </p:txBody>
      </p:sp>
      <p:sp>
        <p:nvSpPr>
          <p:cNvPr id="36928" name="Text Box 64"/>
          <p:cNvSpPr txBox="1">
            <a:spLocks noChangeArrowheads="1"/>
          </p:cNvSpPr>
          <p:nvPr/>
        </p:nvSpPr>
        <p:spPr bwMode="auto">
          <a:xfrm>
            <a:off x="4756150" y="41894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34</a:t>
            </a:r>
            <a:endParaRPr lang="en-US" sz="1600">
              <a:solidFill>
                <a:srgbClr val="006600"/>
              </a:solidFill>
            </a:endParaRPr>
          </a:p>
        </p:txBody>
      </p:sp>
      <p:sp>
        <p:nvSpPr>
          <p:cNvPr id="36929" name="Text Box 65"/>
          <p:cNvSpPr txBox="1">
            <a:spLocks noChangeArrowheads="1"/>
          </p:cNvSpPr>
          <p:nvPr/>
        </p:nvSpPr>
        <p:spPr bwMode="auto">
          <a:xfrm>
            <a:off x="7712075" y="63246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6930" name="Text Box 66"/>
          <p:cNvSpPr txBox="1">
            <a:spLocks noChangeArrowheads="1"/>
          </p:cNvSpPr>
          <p:nvPr/>
        </p:nvSpPr>
        <p:spPr bwMode="auto">
          <a:xfrm>
            <a:off x="7131050" y="62722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50</a:t>
            </a:r>
            <a:endParaRPr lang="en-US" sz="1600">
              <a:solidFill>
                <a:srgbClr val="006600"/>
              </a:solidFill>
            </a:endParaRPr>
          </a:p>
        </p:txBody>
      </p:sp>
      <p:sp>
        <p:nvSpPr>
          <p:cNvPr id="36931" name="Text Box 67"/>
          <p:cNvSpPr txBox="1">
            <a:spLocks noChangeArrowheads="1"/>
          </p:cNvSpPr>
          <p:nvPr/>
        </p:nvSpPr>
        <p:spPr bwMode="auto">
          <a:xfrm>
            <a:off x="6950075" y="41910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6932" name="Text Box 68"/>
          <p:cNvSpPr txBox="1">
            <a:spLocks noChangeArrowheads="1"/>
          </p:cNvSpPr>
          <p:nvPr/>
        </p:nvSpPr>
        <p:spPr bwMode="auto">
          <a:xfrm>
            <a:off x="6445250" y="41386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45</a:t>
            </a:r>
            <a:endParaRPr lang="en-US" sz="1600">
              <a:solidFill>
                <a:srgbClr val="006600"/>
              </a:solidFill>
            </a:endParaRPr>
          </a:p>
        </p:txBody>
      </p:sp>
      <p:sp>
        <p:nvSpPr>
          <p:cNvPr id="36933" name="Text Box 69"/>
          <p:cNvSpPr txBox="1">
            <a:spLocks noChangeArrowheads="1"/>
          </p:cNvSpPr>
          <p:nvPr/>
        </p:nvSpPr>
        <p:spPr bwMode="auto">
          <a:xfrm>
            <a:off x="7815263" y="2366963"/>
            <a:ext cx="538162" cy="411162"/>
          </a:xfrm>
          <a:prstGeom prst="rect">
            <a:avLst/>
          </a:prstGeom>
          <a:noFill/>
          <a:ln w="15875">
            <a:noFill/>
            <a:miter lim="800000"/>
            <a:headEnd/>
            <a:tailEnd/>
          </a:ln>
        </p:spPr>
        <p:txBody>
          <a:bodyPr lIns="45720" rIns="45720">
            <a:spAutoFit/>
          </a:bodyPr>
          <a:lstStyle/>
          <a:p>
            <a:pPr algn="ctr">
              <a:spcBef>
                <a:spcPct val="50000"/>
              </a:spcBef>
            </a:pPr>
            <a:r>
              <a:rPr lang="en-US">
                <a:solidFill>
                  <a:srgbClr val="006600"/>
                </a:solidFill>
              </a:rPr>
              <a:t> </a:t>
            </a:r>
            <a:r>
              <a:rPr lang="en-US">
                <a:solidFill>
                  <a:srgbClr val="006600"/>
                </a:solidFill>
                <a:sym typeface="Symbol" pitchFamily="18" charset="2"/>
              </a:rPr>
              <a:t></a:t>
            </a:r>
            <a:endParaRPr lang="en-US">
              <a:solidFill>
                <a:srgbClr val="006600"/>
              </a:solidFill>
            </a:endParaRPr>
          </a:p>
        </p:txBody>
      </p:sp>
      <p:sp>
        <p:nvSpPr>
          <p:cNvPr id="36934" name="Text Box 70"/>
          <p:cNvSpPr txBox="1">
            <a:spLocks noChangeArrowheads="1"/>
          </p:cNvSpPr>
          <p:nvPr/>
        </p:nvSpPr>
        <p:spPr bwMode="auto">
          <a:xfrm>
            <a:off x="8012113" y="2428875"/>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6935" name="Text Box 71"/>
          <p:cNvSpPr txBox="1">
            <a:spLocks noChangeArrowheads="1"/>
          </p:cNvSpPr>
          <p:nvPr/>
        </p:nvSpPr>
        <p:spPr bwMode="auto">
          <a:xfrm>
            <a:off x="8108950" y="2386013"/>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33</a:t>
            </a:r>
            <a:endParaRPr lang="en-US" sz="1600">
              <a:solidFill>
                <a:srgbClr val="006600"/>
              </a:solidFill>
            </a:endParaRPr>
          </a:p>
        </p:txBody>
      </p:sp>
      <p:sp>
        <p:nvSpPr>
          <p:cNvPr id="36936" name="Text Box 72"/>
          <p:cNvSpPr txBox="1">
            <a:spLocks noChangeArrowheads="1"/>
          </p:cNvSpPr>
          <p:nvPr/>
        </p:nvSpPr>
        <p:spPr bwMode="auto">
          <a:xfrm>
            <a:off x="8382000" y="2438400"/>
            <a:ext cx="276225" cy="282575"/>
          </a:xfrm>
          <a:prstGeom prst="rect">
            <a:avLst/>
          </a:prstGeom>
          <a:noFill/>
          <a:ln w="15875">
            <a:noFill/>
            <a:miter lim="800000"/>
            <a:headEnd/>
            <a:tailEnd/>
          </a:ln>
        </p:spPr>
        <p:txBody>
          <a:bodyPr lIns="0" tIns="0" rIns="0" bIns="0">
            <a:spAutoFit/>
          </a:bodyPr>
          <a:lstStyle/>
          <a:p>
            <a:pPr>
              <a:spcBef>
                <a:spcPct val="50000"/>
              </a:spcBef>
            </a:pPr>
            <a:r>
              <a:rPr lang="en-US" sz="1600"/>
              <a:t>X</a:t>
            </a:r>
          </a:p>
        </p:txBody>
      </p:sp>
      <p:sp>
        <p:nvSpPr>
          <p:cNvPr id="36937" name="Text Box 73"/>
          <p:cNvSpPr txBox="1">
            <a:spLocks noChangeArrowheads="1"/>
          </p:cNvSpPr>
          <p:nvPr/>
        </p:nvSpPr>
        <p:spPr bwMode="auto">
          <a:xfrm>
            <a:off x="8001000" y="2057400"/>
            <a:ext cx="538163" cy="374650"/>
          </a:xfrm>
          <a:prstGeom prst="rect">
            <a:avLst/>
          </a:prstGeom>
          <a:noFill/>
          <a:ln w="15875">
            <a:noFill/>
            <a:miter lim="800000"/>
            <a:headEnd/>
            <a:tailEnd/>
          </a:ln>
        </p:spPr>
        <p:txBody>
          <a:bodyPr lIns="45720" rIns="45720">
            <a:spAutoFit/>
          </a:bodyPr>
          <a:lstStyle/>
          <a:p>
            <a:pPr algn="ctr">
              <a:spcBef>
                <a:spcPct val="50000"/>
              </a:spcBef>
            </a:pPr>
            <a:r>
              <a:rPr lang="en-US" sz="1600">
                <a:solidFill>
                  <a:srgbClr val="006600"/>
                </a:solidFill>
              </a:rPr>
              <a:t> </a:t>
            </a:r>
            <a:r>
              <a:rPr lang="en-US" sz="1600">
                <a:solidFill>
                  <a:srgbClr val="006600"/>
                </a:solidFill>
                <a:sym typeface="Symbol" pitchFamily="18" charset="2"/>
              </a:rPr>
              <a:t>32</a:t>
            </a:r>
            <a:endParaRPr lang="en-US" sz="1600">
              <a:solidFill>
                <a:srgbClr val="006600"/>
              </a:solidFill>
            </a:endParaRPr>
          </a:p>
        </p:txBody>
      </p:sp>
      <p:sp>
        <p:nvSpPr>
          <p:cNvPr id="36938" name="Text Box 51"/>
          <p:cNvSpPr txBox="1">
            <a:spLocks noChangeArrowheads="1"/>
          </p:cNvSpPr>
          <p:nvPr/>
        </p:nvSpPr>
        <p:spPr bwMode="auto">
          <a:xfrm>
            <a:off x="836613" y="1236663"/>
            <a:ext cx="3368675" cy="701675"/>
          </a:xfrm>
          <a:prstGeom prst="rect">
            <a:avLst/>
          </a:prstGeom>
          <a:solidFill>
            <a:schemeClr val="bg1"/>
          </a:solidFill>
          <a:ln w="15875">
            <a:noFill/>
            <a:miter lim="800000"/>
            <a:headEnd/>
            <a:tailEnd/>
          </a:ln>
        </p:spPr>
        <p:txBody>
          <a:bodyPr lIns="182880" tIns="46038" rIns="182880" bIns="46038">
            <a:spAutoFit/>
          </a:bodyPr>
          <a:lstStyle/>
          <a:p>
            <a:pPr>
              <a:spcBef>
                <a:spcPct val="20000"/>
              </a:spcBef>
              <a:buClr>
                <a:srgbClr val="003399"/>
              </a:buClr>
              <a:buSzPct val="50000"/>
              <a:buFont typeface="Monotype Sorts" charset="2"/>
              <a:buNone/>
            </a:pPr>
            <a:r>
              <a:rPr lang="en-US"/>
              <a:t>S = { s, 2, 3, 4, 5, 6, 7, t }</a:t>
            </a:r>
          </a:p>
          <a:p>
            <a:pPr>
              <a:spcBef>
                <a:spcPct val="20000"/>
              </a:spcBef>
              <a:buClr>
                <a:srgbClr val="003399"/>
              </a:buClr>
              <a:buSzPct val="50000"/>
              <a:buFont typeface="Monotype Sorts" charset="2"/>
              <a:buNone/>
            </a:pPr>
            <a:r>
              <a:rPr lang="en-US"/>
              <a:t>PQ = { }</a:t>
            </a:r>
          </a:p>
        </p:txBody>
      </p:sp>
      <p:sp>
        <p:nvSpPr>
          <p:cNvPr id="75" name="Freeform 80"/>
          <p:cNvSpPr>
            <a:spLocks/>
          </p:cNvSpPr>
          <p:nvPr/>
        </p:nvSpPr>
        <p:spPr bwMode="auto">
          <a:xfrm>
            <a:off x="177800" y="1995488"/>
            <a:ext cx="8788400" cy="4730750"/>
          </a:xfrm>
          <a:custGeom>
            <a:avLst/>
            <a:gdLst/>
            <a:ahLst/>
            <a:cxnLst>
              <a:cxn ang="0">
                <a:pos x="0" y="903"/>
              </a:cxn>
              <a:cxn ang="0">
                <a:pos x="112" y="623"/>
              </a:cxn>
              <a:cxn ang="0">
                <a:pos x="304" y="519"/>
              </a:cxn>
              <a:cxn ang="0">
                <a:pos x="440" y="447"/>
              </a:cxn>
              <a:cxn ang="0">
                <a:pos x="624" y="415"/>
              </a:cxn>
              <a:cxn ang="0">
                <a:pos x="832" y="375"/>
              </a:cxn>
              <a:cxn ang="0">
                <a:pos x="952" y="335"/>
              </a:cxn>
              <a:cxn ang="0">
                <a:pos x="1432" y="271"/>
              </a:cxn>
              <a:cxn ang="0">
                <a:pos x="1928" y="311"/>
              </a:cxn>
              <a:cxn ang="0">
                <a:pos x="2640" y="343"/>
              </a:cxn>
              <a:cxn ang="0">
                <a:pos x="4528" y="130"/>
              </a:cxn>
              <a:cxn ang="0">
                <a:pos x="4955" y="34"/>
              </a:cxn>
              <a:cxn ang="0">
                <a:pos x="5232" y="34"/>
              </a:cxn>
              <a:cxn ang="0">
                <a:pos x="5371" y="162"/>
              </a:cxn>
              <a:cxn ang="0">
                <a:pos x="5376" y="295"/>
              </a:cxn>
              <a:cxn ang="0">
                <a:pos x="5368" y="647"/>
              </a:cxn>
              <a:cxn ang="0">
                <a:pos x="5354" y="889"/>
              </a:cxn>
              <a:cxn ang="0">
                <a:pos x="5366" y="1143"/>
              </a:cxn>
              <a:cxn ang="0">
                <a:pos x="5403" y="1604"/>
              </a:cxn>
              <a:cxn ang="0">
                <a:pos x="5427" y="2283"/>
              </a:cxn>
              <a:cxn ang="0">
                <a:pos x="5451" y="2658"/>
              </a:cxn>
              <a:cxn ang="0">
                <a:pos x="5342" y="2901"/>
              </a:cxn>
              <a:cxn ang="0">
                <a:pos x="4288" y="2901"/>
              </a:cxn>
              <a:cxn ang="0">
                <a:pos x="2082" y="2949"/>
              </a:cxn>
              <a:cxn ang="0">
                <a:pos x="1208" y="2975"/>
              </a:cxn>
              <a:cxn ang="0">
                <a:pos x="1008" y="2919"/>
              </a:cxn>
              <a:cxn ang="0">
                <a:pos x="936" y="2887"/>
              </a:cxn>
              <a:cxn ang="0">
                <a:pos x="888" y="2775"/>
              </a:cxn>
              <a:cxn ang="0">
                <a:pos x="792" y="2679"/>
              </a:cxn>
              <a:cxn ang="0">
                <a:pos x="736" y="2599"/>
              </a:cxn>
              <a:cxn ang="0">
                <a:pos x="704" y="2527"/>
              </a:cxn>
              <a:cxn ang="0">
                <a:pos x="680" y="2503"/>
              </a:cxn>
              <a:cxn ang="0">
                <a:pos x="656" y="2447"/>
              </a:cxn>
              <a:cxn ang="0">
                <a:pos x="472" y="2215"/>
              </a:cxn>
              <a:cxn ang="0">
                <a:pos x="440" y="2087"/>
              </a:cxn>
              <a:cxn ang="0">
                <a:pos x="336" y="1927"/>
              </a:cxn>
              <a:cxn ang="0">
                <a:pos x="272" y="1807"/>
              </a:cxn>
              <a:cxn ang="0">
                <a:pos x="192" y="1719"/>
              </a:cxn>
              <a:cxn ang="0">
                <a:pos x="96" y="1271"/>
              </a:cxn>
              <a:cxn ang="0">
                <a:pos x="24" y="1143"/>
              </a:cxn>
              <a:cxn ang="0">
                <a:pos x="16" y="1111"/>
              </a:cxn>
              <a:cxn ang="0">
                <a:pos x="0" y="1063"/>
              </a:cxn>
              <a:cxn ang="0">
                <a:pos x="0" y="903"/>
              </a:cxn>
            </a:cxnLst>
            <a:rect l="0" t="0" r="r" b="b"/>
            <a:pathLst>
              <a:path w="5536" h="2980">
                <a:moveTo>
                  <a:pt x="0" y="903"/>
                </a:moveTo>
                <a:cubicBezTo>
                  <a:pt x="45" y="812"/>
                  <a:pt x="44" y="703"/>
                  <a:pt x="112" y="623"/>
                </a:cubicBezTo>
                <a:cubicBezTo>
                  <a:pt x="158" y="569"/>
                  <a:pt x="244" y="552"/>
                  <a:pt x="304" y="519"/>
                </a:cubicBezTo>
                <a:cubicBezTo>
                  <a:pt x="354" y="491"/>
                  <a:pt x="386" y="465"/>
                  <a:pt x="440" y="447"/>
                </a:cubicBezTo>
                <a:cubicBezTo>
                  <a:pt x="500" y="427"/>
                  <a:pt x="562" y="425"/>
                  <a:pt x="624" y="415"/>
                </a:cubicBezTo>
                <a:cubicBezTo>
                  <a:pt x="693" y="403"/>
                  <a:pt x="764" y="392"/>
                  <a:pt x="832" y="375"/>
                </a:cubicBezTo>
                <a:cubicBezTo>
                  <a:pt x="869" y="350"/>
                  <a:pt x="911" y="349"/>
                  <a:pt x="952" y="335"/>
                </a:cubicBezTo>
                <a:cubicBezTo>
                  <a:pt x="1113" y="281"/>
                  <a:pt x="1260" y="277"/>
                  <a:pt x="1432" y="271"/>
                </a:cubicBezTo>
                <a:cubicBezTo>
                  <a:pt x="1618" y="278"/>
                  <a:pt x="1740" y="304"/>
                  <a:pt x="1928" y="311"/>
                </a:cubicBezTo>
                <a:cubicBezTo>
                  <a:pt x="2165" y="335"/>
                  <a:pt x="2402" y="338"/>
                  <a:pt x="2640" y="343"/>
                </a:cubicBezTo>
                <a:cubicBezTo>
                  <a:pt x="3273" y="376"/>
                  <a:pt x="3889" y="136"/>
                  <a:pt x="4528" y="130"/>
                </a:cubicBezTo>
                <a:cubicBezTo>
                  <a:pt x="4668" y="112"/>
                  <a:pt x="4828" y="88"/>
                  <a:pt x="4955" y="34"/>
                </a:cubicBezTo>
                <a:cubicBezTo>
                  <a:pt x="5034" y="0"/>
                  <a:pt x="5162" y="37"/>
                  <a:pt x="5232" y="34"/>
                </a:cubicBezTo>
                <a:cubicBezTo>
                  <a:pt x="5288" y="40"/>
                  <a:pt x="5332" y="123"/>
                  <a:pt x="5371" y="162"/>
                </a:cubicBezTo>
                <a:cubicBezTo>
                  <a:pt x="5376" y="181"/>
                  <a:pt x="5376" y="276"/>
                  <a:pt x="5376" y="295"/>
                </a:cubicBezTo>
                <a:cubicBezTo>
                  <a:pt x="5376" y="412"/>
                  <a:pt x="5373" y="530"/>
                  <a:pt x="5368" y="647"/>
                </a:cubicBezTo>
                <a:cubicBezTo>
                  <a:pt x="5365" y="726"/>
                  <a:pt x="5378" y="816"/>
                  <a:pt x="5354" y="889"/>
                </a:cubicBezTo>
                <a:cubicBezTo>
                  <a:pt x="5354" y="967"/>
                  <a:pt x="5358" y="1024"/>
                  <a:pt x="5366" y="1143"/>
                </a:cubicBezTo>
                <a:cubicBezTo>
                  <a:pt x="5374" y="1262"/>
                  <a:pt x="5393" y="1414"/>
                  <a:pt x="5403" y="1604"/>
                </a:cubicBezTo>
                <a:cubicBezTo>
                  <a:pt x="5413" y="1794"/>
                  <a:pt x="5419" y="2107"/>
                  <a:pt x="5427" y="2283"/>
                </a:cubicBezTo>
                <a:cubicBezTo>
                  <a:pt x="5434" y="2455"/>
                  <a:pt x="5465" y="2555"/>
                  <a:pt x="5451" y="2658"/>
                </a:cubicBezTo>
                <a:cubicBezTo>
                  <a:pt x="5437" y="2761"/>
                  <a:pt x="5536" y="2861"/>
                  <a:pt x="5342" y="2901"/>
                </a:cubicBezTo>
                <a:cubicBezTo>
                  <a:pt x="5148" y="2941"/>
                  <a:pt x="4575" y="2897"/>
                  <a:pt x="4288" y="2901"/>
                </a:cubicBezTo>
                <a:cubicBezTo>
                  <a:pt x="3745" y="2909"/>
                  <a:pt x="2595" y="2937"/>
                  <a:pt x="2082" y="2949"/>
                </a:cubicBezTo>
                <a:cubicBezTo>
                  <a:pt x="1678" y="2961"/>
                  <a:pt x="1387" y="2980"/>
                  <a:pt x="1208" y="2975"/>
                </a:cubicBezTo>
                <a:cubicBezTo>
                  <a:pt x="1140" y="2958"/>
                  <a:pt x="1074" y="2941"/>
                  <a:pt x="1008" y="2919"/>
                </a:cubicBezTo>
                <a:cubicBezTo>
                  <a:pt x="984" y="2911"/>
                  <a:pt x="955" y="2906"/>
                  <a:pt x="936" y="2887"/>
                </a:cubicBezTo>
                <a:cubicBezTo>
                  <a:pt x="901" y="2852"/>
                  <a:pt x="906" y="2816"/>
                  <a:pt x="888" y="2775"/>
                </a:cubicBezTo>
                <a:cubicBezTo>
                  <a:pt x="871" y="2736"/>
                  <a:pt x="819" y="2710"/>
                  <a:pt x="792" y="2679"/>
                </a:cubicBezTo>
                <a:cubicBezTo>
                  <a:pt x="776" y="2661"/>
                  <a:pt x="747" y="2615"/>
                  <a:pt x="736" y="2599"/>
                </a:cubicBezTo>
                <a:cubicBezTo>
                  <a:pt x="673" y="2505"/>
                  <a:pt x="762" y="2608"/>
                  <a:pt x="704" y="2527"/>
                </a:cubicBezTo>
                <a:cubicBezTo>
                  <a:pt x="697" y="2518"/>
                  <a:pt x="687" y="2512"/>
                  <a:pt x="680" y="2503"/>
                </a:cubicBezTo>
                <a:cubicBezTo>
                  <a:pt x="640" y="2447"/>
                  <a:pt x="682" y="2494"/>
                  <a:pt x="656" y="2447"/>
                </a:cubicBezTo>
                <a:cubicBezTo>
                  <a:pt x="606" y="2357"/>
                  <a:pt x="506" y="2317"/>
                  <a:pt x="472" y="2215"/>
                </a:cubicBezTo>
                <a:cubicBezTo>
                  <a:pt x="469" y="2192"/>
                  <a:pt x="458" y="2105"/>
                  <a:pt x="440" y="2087"/>
                </a:cubicBezTo>
                <a:cubicBezTo>
                  <a:pt x="395" y="2042"/>
                  <a:pt x="364" y="1983"/>
                  <a:pt x="336" y="1927"/>
                </a:cubicBezTo>
                <a:cubicBezTo>
                  <a:pt x="315" y="1885"/>
                  <a:pt x="302" y="1843"/>
                  <a:pt x="272" y="1807"/>
                </a:cubicBezTo>
                <a:cubicBezTo>
                  <a:pt x="154" y="1665"/>
                  <a:pt x="240" y="1791"/>
                  <a:pt x="192" y="1719"/>
                </a:cubicBezTo>
                <a:cubicBezTo>
                  <a:pt x="167" y="1568"/>
                  <a:pt x="133" y="1420"/>
                  <a:pt x="96" y="1271"/>
                </a:cubicBezTo>
                <a:cubicBezTo>
                  <a:pt x="91" y="1251"/>
                  <a:pt x="34" y="1171"/>
                  <a:pt x="24" y="1143"/>
                </a:cubicBezTo>
                <a:cubicBezTo>
                  <a:pt x="20" y="1133"/>
                  <a:pt x="19" y="1122"/>
                  <a:pt x="16" y="1111"/>
                </a:cubicBezTo>
                <a:cubicBezTo>
                  <a:pt x="11" y="1095"/>
                  <a:pt x="0" y="1063"/>
                  <a:pt x="0" y="1063"/>
                </a:cubicBezTo>
                <a:cubicBezTo>
                  <a:pt x="9" y="929"/>
                  <a:pt x="16" y="982"/>
                  <a:pt x="0" y="903"/>
                </a:cubicBezTo>
                <a:close/>
              </a:path>
            </a:pathLst>
          </a:custGeom>
          <a:solidFill>
            <a:srgbClr val="003399">
              <a:alpha val="50000"/>
            </a:srgbClr>
          </a:solidFill>
          <a:ln w="15875" cap="flat" cmpd="sng">
            <a:noFill/>
            <a:prstDash val="solid"/>
            <a:round/>
            <a:headEnd/>
            <a:tailEnd/>
          </a:ln>
          <a:effectLst/>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1403350" y="5373688"/>
            <a:ext cx="5715000" cy="9906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en-US"/>
          </a:p>
        </p:txBody>
      </p:sp>
      <p:sp>
        <p:nvSpPr>
          <p:cNvPr id="2052" name="Rectangle 3"/>
          <p:cNvSpPr>
            <a:spLocks noGrp="1" noChangeArrowheads="1"/>
          </p:cNvSpPr>
          <p:nvPr>
            <p:ph type="title"/>
          </p:nvPr>
        </p:nvSpPr>
        <p:spPr/>
        <p:txBody>
          <a:bodyPr/>
          <a:lstStyle/>
          <a:p>
            <a:pPr eaLnBrk="1" hangingPunct="1"/>
            <a:r>
              <a:rPr lang="da-DK" smtClean="0"/>
              <a:t>Dijkstra’s Pseudo Code</a:t>
            </a:r>
          </a:p>
        </p:txBody>
      </p:sp>
      <p:sp>
        <p:nvSpPr>
          <p:cNvPr id="2053" name="Rectangle 4"/>
          <p:cNvSpPr>
            <a:spLocks noGrp="1" noChangeArrowheads="1"/>
          </p:cNvSpPr>
          <p:nvPr>
            <p:ph type="body" idx="1"/>
          </p:nvPr>
        </p:nvSpPr>
        <p:spPr/>
        <p:txBody>
          <a:bodyPr/>
          <a:lstStyle/>
          <a:p>
            <a:pPr eaLnBrk="1" hangingPunct="1"/>
            <a:r>
              <a:rPr lang="da-DK" smtClean="0"/>
              <a:t>Graph </a:t>
            </a:r>
            <a:r>
              <a:rPr lang="da-DK" i="1" smtClean="0"/>
              <a:t>G</a:t>
            </a:r>
            <a:r>
              <a:rPr lang="da-DK" smtClean="0"/>
              <a:t>, weight function </a:t>
            </a:r>
            <a:r>
              <a:rPr lang="da-DK" i="1" smtClean="0"/>
              <a:t>w</a:t>
            </a:r>
            <a:r>
              <a:rPr lang="da-DK" smtClean="0"/>
              <a:t>, root </a:t>
            </a:r>
            <a:r>
              <a:rPr lang="da-DK" i="1" smtClean="0"/>
              <a:t>s</a:t>
            </a:r>
          </a:p>
        </p:txBody>
      </p:sp>
      <p:graphicFrame>
        <p:nvGraphicFramePr>
          <p:cNvPr id="2050" name="Object 2"/>
          <p:cNvGraphicFramePr>
            <a:graphicFrameLocks noChangeAspect="1"/>
          </p:cNvGraphicFramePr>
          <p:nvPr/>
        </p:nvGraphicFramePr>
        <p:xfrm>
          <a:off x="1331913" y="2560638"/>
          <a:ext cx="5486400" cy="3748087"/>
        </p:xfrm>
        <a:graphic>
          <a:graphicData uri="http://schemas.openxmlformats.org/presentationml/2006/ole">
            <p:oleObj spid="_x0000_s2050" name="Photo Editor Photo" r:id="rId3" imgW="7209524" imgH="4923810" progId="MSPhotoEd.3">
              <p:embed/>
            </p:oleObj>
          </a:graphicData>
        </a:graphic>
      </p:graphicFrame>
      <p:sp>
        <p:nvSpPr>
          <p:cNvPr id="2054" name="Text Box 6"/>
          <p:cNvSpPr txBox="1">
            <a:spLocks noChangeArrowheads="1"/>
          </p:cNvSpPr>
          <p:nvPr/>
        </p:nvSpPr>
        <p:spPr bwMode="auto">
          <a:xfrm>
            <a:off x="7235825" y="5445125"/>
            <a:ext cx="1371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da-DK" sz="2400">
                <a:latin typeface="Times New Roman" pitchFamily="18" charset="0"/>
              </a:rPr>
              <a:t>relaxing edges</a:t>
            </a:r>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1"/>
          </p:nvPr>
        </p:nvSpPr>
        <p:spPr>
          <a:noFill/>
        </p:spPr>
        <p:txBody>
          <a:bodyPr/>
          <a:lstStyle/>
          <a:p>
            <a:fld id="{D3BBA63A-FF39-445C-A2AC-3C6736E34818}" type="slidenum">
              <a:rPr lang="en-US" smtClean="0"/>
              <a:pPr/>
              <a:t>35</a:t>
            </a:fld>
            <a:endParaRPr lang="en-US" smtClean="0"/>
          </a:p>
        </p:txBody>
      </p:sp>
      <p:sp>
        <p:nvSpPr>
          <p:cNvPr id="37891" name="Rectangle 2"/>
          <p:cNvSpPr>
            <a:spLocks noGrp="1" noChangeArrowheads="1"/>
          </p:cNvSpPr>
          <p:nvPr>
            <p:ph type="title"/>
          </p:nvPr>
        </p:nvSpPr>
        <p:spPr/>
        <p:txBody>
          <a:bodyPr/>
          <a:lstStyle/>
          <a:p>
            <a:pPr eaLnBrk="1" hangingPunct="1"/>
            <a:r>
              <a:rPr lang="en-US" smtClean="0"/>
              <a:t>Dijkstra (G, w, s)</a:t>
            </a:r>
          </a:p>
        </p:txBody>
      </p:sp>
      <p:sp>
        <p:nvSpPr>
          <p:cNvPr id="806915" name="Rectangle 3"/>
          <p:cNvSpPr>
            <a:spLocks noGrp="1" noChangeArrowheads="1"/>
          </p:cNvSpPr>
          <p:nvPr>
            <p:ph type="body" idx="1"/>
          </p:nvPr>
        </p:nvSpPr>
        <p:spPr>
          <a:xfrm>
            <a:off x="150813" y="1062038"/>
            <a:ext cx="8229600" cy="5686425"/>
          </a:xfrm>
        </p:spPr>
        <p:txBody>
          <a:bodyPr/>
          <a:lstStyle/>
          <a:p>
            <a:pPr marL="533400" indent="-533400" eaLnBrk="1" hangingPunct="1">
              <a:lnSpc>
                <a:spcPct val="120000"/>
              </a:lnSpc>
              <a:buFontTx/>
              <a:buAutoNum type="arabicPeriod"/>
            </a:pPr>
            <a:r>
              <a:rPr lang="en-US" smtClean="0"/>
              <a:t> INITIALIZE-SINGLE-SOURCE(</a:t>
            </a:r>
            <a:r>
              <a:rPr lang="en-US" smtClean="0">
                <a:latin typeface="Comic Sans MS" pitchFamily="66" charset="0"/>
              </a:rPr>
              <a:t>V, s</a:t>
            </a:r>
            <a:r>
              <a:rPr lang="en-US" smtClean="0"/>
              <a:t>)</a:t>
            </a:r>
          </a:p>
          <a:p>
            <a:pPr marL="533400" indent="-533400" eaLnBrk="1" hangingPunct="1">
              <a:lnSpc>
                <a:spcPct val="120000"/>
              </a:lnSpc>
              <a:buFontTx/>
              <a:buAutoNum type="arabicPeriod"/>
            </a:pPr>
            <a:r>
              <a:rPr lang="en-US" smtClean="0"/>
              <a:t> S ←  </a:t>
            </a:r>
            <a:r>
              <a:rPr lang="en-US" smtClean="0">
                <a:sym typeface="Symbol" pitchFamily="18" charset="2"/>
              </a:rPr>
              <a:t> </a:t>
            </a:r>
          </a:p>
          <a:p>
            <a:pPr marL="533400" indent="-533400" eaLnBrk="1" hangingPunct="1">
              <a:lnSpc>
                <a:spcPct val="120000"/>
              </a:lnSpc>
              <a:buFontTx/>
              <a:buAutoNum type="arabicPeriod"/>
            </a:pPr>
            <a:r>
              <a:rPr lang="en-US" smtClean="0"/>
              <a:t> Q ← V[G]</a:t>
            </a:r>
          </a:p>
          <a:p>
            <a:pPr marL="533400" indent="-533400" eaLnBrk="1" hangingPunct="1">
              <a:lnSpc>
                <a:spcPct val="120000"/>
              </a:lnSpc>
              <a:buFontTx/>
              <a:buAutoNum type="arabicPeriod"/>
            </a:pPr>
            <a:r>
              <a:rPr lang="en-US" smtClean="0"/>
              <a:t> </a:t>
            </a:r>
            <a:r>
              <a:rPr lang="en-US" b="1" smtClean="0"/>
              <a:t>while </a:t>
            </a:r>
            <a:r>
              <a:rPr lang="en-US" smtClean="0"/>
              <a:t>Q </a:t>
            </a:r>
            <a:r>
              <a:rPr lang="en-US" smtClean="0">
                <a:sym typeface="Symbol" pitchFamily="18" charset="2"/>
              </a:rPr>
              <a:t></a:t>
            </a:r>
            <a:r>
              <a:rPr lang="en-US" smtClean="0"/>
              <a:t> </a:t>
            </a:r>
            <a:r>
              <a:rPr lang="en-US" smtClean="0">
                <a:sym typeface="Symbol" pitchFamily="18" charset="2"/>
              </a:rPr>
              <a:t></a:t>
            </a:r>
            <a:endParaRPr lang="en-US" b="1" smtClean="0"/>
          </a:p>
          <a:p>
            <a:pPr marL="533400" indent="-533400" eaLnBrk="1" hangingPunct="1">
              <a:lnSpc>
                <a:spcPct val="120000"/>
              </a:lnSpc>
              <a:buFontTx/>
              <a:buAutoNum type="arabicPeriod"/>
            </a:pPr>
            <a:r>
              <a:rPr lang="en-US" smtClean="0"/>
              <a:t>      </a:t>
            </a:r>
            <a:r>
              <a:rPr lang="en-US" b="1" smtClean="0"/>
              <a:t>do</a:t>
            </a:r>
            <a:r>
              <a:rPr lang="en-US" smtClean="0"/>
              <a:t> </a:t>
            </a:r>
            <a:r>
              <a:rPr lang="en-US" smtClean="0">
                <a:latin typeface="Comic Sans MS" pitchFamily="66" charset="0"/>
              </a:rPr>
              <a:t>u</a:t>
            </a:r>
            <a:r>
              <a:rPr lang="en-US" smtClean="0"/>
              <a:t> ← EXTRACT-MIN(Q)</a:t>
            </a:r>
          </a:p>
          <a:p>
            <a:pPr marL="533400" indent="-533400" eaLnBrk="1" hangingPunct="1">
              <a:lnSpc>
                <a:spcPct val="120000"/>
              </a:lnSpc>
              <a:buFontTx/>
              <a:buAutoNum type="arabicPeriod"/>
            </a:pPr>
            <a:r>
              <a:rPr lang="en-US" smtClean="0"/>
              <a:t>           S ← S </a:t>
            </a:r>
            <a:r>
              <a:rPr lang="en-US" smtClean="0">
                <a:sym typeface="Symbol" pitchFamily="18" charset="2"/>
              </a:rPr>
              <a:t></a:t>
            </a:r>
            <a:r>
              <a:rPr lang="en-US" smtClean="0"/>
              <a:t> {</a:t>
            </a:r>
            <a:r>
              <a:rPr lang="en-US" smtClean="0">
                <a:latin typeface="Comic Sans MS" pitchFamily="66" charset="0"/>
              </a:rPr>
              <a:t>u</a:t>
            </a:r>
            <a:r>
              <a:rPr lang="en-US" smtClean="0"/>
              <a:t>} </a:t>
            </a:r>
          </a:p>
          <a:p>
            <a:pPr marL="533400" indent="-533400" eaLnBrk="1" hangingPunct="1">
              <a:lnSpc>
                <a:spcPct val="120000"/>
              </a:lnSpc>
              <a:buFontTx/>
              <a:buAutoNum type="arabicPeriod"/>
            </a:pPr>
            <a:r>
              <a:rPr lang="en-US" smtClean="0"/>
              <a:t>           </a:t>
            </a:r>
            <a:r>
              <a:rPr lang="en-US" b="1" smtClean="0"/>
              <a:t>for </a:t>
            </a:r>
            <a:r>
              <a:rPr lang="en-US" smtClean="0"/>
              <a:t>each vertex </a:t>
            </a:r>
            <a:r>
              <a:rPr lang="en-US" smtClean="0">
                <a:latin typeface="Comic Sans MS" pitchFamily="66" charset="0"/>
              </a:rPr>
              <a:t>v </a:t>
            </a:r>
            <a:r>
              <a:rPr lang="en-US" smtClean="0">
                <a:latin typeface="Comic Sans MS" pitchFamily="66" charset="0"/>
                <a:sym typeface="Symbol" pitchFamily="18" charset="2"/>
              </a:rPr>
              <a:t></a:t>
            </a:r>
            <a:r>
              <a:rPr lang="en-US" smtClean="0">
                <a:latin typeface="Comic Sans MS" pitchFamily="66" charset="0"/>
              </a:rPr>
              <a:t> Adj[u]</a:t>
            </a:r>
          </a:p>
          <a:p>
            <a:pPr marL="533400" indent="-533400" eaLnBrk="1" hangingPunct="1">
              <a:lnSpc>
                <a:spcPct val="120000"/>
              </a:lnSpc>
              <a:buFontTx/>
              <a:buAutoNum type="arabicPeriod"/>
            </a:pPr>
            <a:r>
              <a:rPr lang="en-US" smtClean="0"/>
              <a:t>                 </a:t>
            </a:r>
            <a:r>
              <a:rPr lang="en-US" b="1" smtClean="0"/>
              <a:t>do </a:t>
            </a:r>
            <a:r>
              <a:rPr lang="en-US" smtClean="0"/>
              <a:t>RELAX(</a:t>
            </a:r>
            <a:r>
              <a:rPr lang="en-US" smtClean="0">
                <a:latin typeface="Comic Sans MS" pitchFamily="66" charset="0"/>
              </a:rPr>
              <a:t>u, v, w</a:t>
            </a:r>
            <a:r>
              <a:rPr lang="en-US" smtClean="0"/>
              <a:t>)</a:t>
            </a:r>
          </a:p>
          <a:p>
            <a:pPr marL="533400" indent="-533400" eaLnBrk="1" hangingPunct="1">
              <a:lnSpc>
                <a:spcPct val="120000"/>
              </a:lnSpc>
              <a:buFontTx/>
              <a:buNone/>
            </a:pPr>
            <a:r>
              <a:rPr lang="en-US" smtClean="0"/>
              <a:t>	Running time: </a:t>
            </a:r>
            <a:r>
              <a:rPr lang="en-US" smtClean="0">
                <a:latin typeface="Comic Sans MS" pitchFamily="66" charset="0"/>
              </a:rPr>
              <a:t>O(VlgV + ElgV) = O(ElgV)</a:t>
            </a:r>
          </a:p>
        </p:txBody>
      </p:sp>
      <p:sp>
        <p:nvSpPr>
          <p:cNvPr id="806916" name="Text Box 4"/>
          <p:cNvSpPr txBox="1">
            <a:spLocks noChangeArrowheads="1"/>
          </p:cNvSpPr>
          <p:nvPr/>
        </p:nvSpPr>
        <p:spPr bwMode="auto">
          <a:xfrm>
            <a:off x="7096125" y="1187450"/>
            <a:ext cx="815975" cy="457200"/>
          </a:xfrm>
          <a:prstGeom prst="rect">
            <a:avLst/>
          </a:prstGeom>
          <a:noFill/>
          <a:ln w="9525">
            <a:noFill/>
            <a:miter lim="800000"/>
            <a:headEnd/>
            <a:tailEnd/>
          </a:ln>
        </p:spPr>
        <p:txBody>
          <a:bodyPr wrap="none">
            <a:spAutoFit/>
          </a:bodyPr>
          <a:lstStyle/>
          <a:p>
            <a:r>
              <a:rPr lang="en-US" sz="2400">
                <a:sym typeface="Symbol" pitchFamily="18" charset="2"/>
              </a:rPr>
              <a:t>(V)</a:t>
            </a:r>
          </a:p>
        </p:txBody>
      </p:sp>
      <p:sp>
        <p:nvSpPr>
          <p:cNvPr id="806917" name="Line 5"/>
          <p:cNvSpPr>
            <a:spLocks noChangeShapeType="1"/>
          </p:cNvSpPr>
          <p:nvPr/>
        </p:nvSpPr>
        <p:spPr bwMode="auto">
          <a:xfrm flipH="1">
            <a:off x="6623050" y="1417638"/>
            <a:ext cx="439738" cy="0"/>
          </a:xfrm>
          <a:prstGeom prst="line">
            <a:avLst/>
          </a:prstGeom>
          <a:noFill/>
          <a:ln w="19050">
            <a:solidFill>
              <a:schemeClr val="tx1"/>
            </a:solidFill>
            <a:round/>
            <a:headEnd/>
            <a:tailEnd type="triangle" w="med" len="med"/>
          </a:ln>
        </p:spPr>
        <p:txBody>
          <a:bodyPr/>
          <a:lstStyle/>
          <a:p>
            <a:endParaRPr lang="en-US"/>
          </a:p>
        </p:txBody>
      </p:sp>
      <p:sp>
        <p:nvSpPr>
          <p:cNvPr id="806918" name="Text Box 6"/>
          <p:cNvSpPr txBox="1">
            <a:spLocks noChangeArrowheads="1"/>
          </p:cNvSpPr>
          <p:nvPr/>
        </p:nvSpPr>
        <p:spPr bwMode="auto">
          <a:xfrm>
            <a:off x="3095625" y="2382838"/>
            <a:ext cx="2914650" cy="457200"/>
          </a:xfrm>
          <a:prstGeom prst="rect">
            <a:avLst/>
          </a:prstGeom>
          <a:noFill/>
          <a:ln w="9525">
            <a:noFill/>
            <a:miter lim="800000"/>
            <a:headEnd/>
            <a:tailEnd/>
          </a:ln>
        </p:spPr>
        <p:txBody>
          <a:bodyPr wrap="none">
            <a:spAutoFit/>
          </a:bodyPr>
          <a:lstStyle/>
          <a:p>
            <a:r>
              <a:rPr lang="en-US" sz="2400">
                <a:sym typeface="Symbol" pitchFamily="18" charset="2"/>
              </a:rPr>
              <a:t>O(V) build min-heap</a:t>
            </a:r>
          </a:p>
        </p:txBody>
      </p:sp>
      <p:sp>
        <p:nvSpPr>
          <p:cNvPr id="806919" name="Line 7"/>
          <p:cNvSpPr>
            <a:spLocks noChangeShapeType="1"/>
          </p:cNvSpPr>
          <p:nvPr/>
        </p:nvSpPr>
        <p:spPr bwMode="auto">
          <a:xfrm flipH="1">
            <a:off x="2622550" y="2608263"/>
            <a:ext cx="439738" cy="0"/>
          </a:xfrm>
          <a:prstGeom prst="line">
            <a:avLst/>
          </a:prstGeom>
          <a:noFill/>
          <a:ln w="19050">
            <a:solidFill>
              <a:schemeClr val="tx1"/>
            </a:solidFill>
            <a:round/>
            <a:headEnd/>
            <a:tailEnd type="triangle" w="med" len="med"/>
          </a:ln>
        </p:spPr>
        <p:txBody>
          <a:bodyPr/>
          <a:lstStyle/>
          <a:p>
            <a:endParaRPr lang="en-US"/>
          </a:p>
        </p:txBody>
      </p:sp>
      <p:sp>
        <p:nvSpPr>
          <p:cNvPr id="806920" name="Text Box 8"/>
          <p:cNvSpPr txBox="1">
            <a:spLocks noChangeArrowheads="1"/>
          </p:cNvSpPr>
          <p:nvPr/>
        </p:nvSpPr>
        <p:spPr bwMode="auto">
          <a:xfrm>
            <a:off x="3362325" y="2963863"/>
            <a:ext cx="2995613" cy="457200"/>
          </a:xfrm>
          <a:prstGeom prst="rect">
            <a:avLst/>
          </a:prstGeom>
          <a:noFill/>
          <a:ln w="9525">
            <a:noFill/>
            <a:miter lim="800000"/>
            <a:headEnd/>
            <a:tailEnd/>
          </a:ln>
        </p:spPr>
        <p:txBody>
          <a:bodyPr wrap="none">
            <a:spAutoFit/>
          </a:bodyPr>
          <a:lstStyle/>
          <a:p>
            <a:r>
              <a:rPr lang="en-US" sz="2400">
                <a:sym typeface="Symbol" pitchFamily="18" charset="2"/>
              </a:rPr>
              <a:t>Executed O(V) times</a:t>
            </a:r>
          </a:p>
        </p:txBody>
      </p:sp>
      <p:sp>
        <p:nvSpPr>
          <p:cNvPr id="806921" name="Line 9"/>
          <p:cNvSpPr>
            <a:spLocks noChangeShapeType="1"/>
          </p:cNvSpPr>
          <p:nvPr/>
        </p:nvSpPr>
        <p:spPr bwMode="auto">
          <a:xfrm flipH="1">
            <a:off x="2889250" y="3189288"/>
            <a:ext cx="439738" cy="0"/>
          </a:xfrm>
          <a:prstGeom prst="line">
            <a:avLst/>
          </a:prstGeom>
          <a:noFill/>
          <a:ln w="19050">
            <a:solidFill>
              <a:schemeClr val="tx1"/>
            </a:solidFill>
            <a:round/>
            <a:headEnd/>
            <a:tailEnd type="triangle" w="med" len="med"/>
          </a:ln>
        </p:spPr>
        <p:txBody>
          <a:bodyPr/>
          <a:lstStyle/>
          <a:p>
            <a:endParaRPr lang="en-US"/>
          </a:p>
        </p:txBody>
      </p:sp>
      <p:sp>
        <p:nvSpPr>
          <p:cNvPr id="806922" name="Text Box 10"/>
          <p:cNvSpPr txBox="1">
            <a:spLocks noChangeArrowheads="1"/>
          </p:cNvSpPr>
          <p:nvPr/>
        </p:nvSpPr>
        <p:spPr bwMode="auto">
          <a:xfrm>
            <a:off x="6115050" y="3573463"/>
            <a:ext cx="1065213" cy="457200"/>
          </a:xfrm>
          <a:prstGeom prst="rect">
            <a:avLst/>
          </a:prstGeom>
          <a:noFill/>
          <a:ln w="9525">
            <a:noFill/>
            <a:miter lim="800000"/>
            <a:headEnd/>
            <a:tailEnd/>
          </a:ln>
        </p:spPr>
        <p:txBody>
          <a:bodyPr wrap="none">
            <a:spAutoFit/>
          </a:bodyPr>
          <a:lstStyle/>
          <a:p>
            <a:r>
              <a:rPr lang="en-US" sz="2400">
                <a:sym typeface="Symbol" pitchFamily="18" charset="2"/>
              </a:rPr>
              <a:t>O(lgV)</a:t>
            </a:r>
          </a:p>
        </p:txBody>
      </p:sp>
      <p:sp>
        <p:nvSpPr>
          <p:cNvPr id="806923" name="Line 11"/>
          <p:cNvSpPr>
            <a:spLocks noChangeShapeType="1"/>
          </p:cNvSpPr>
          <p:nvPr/>
        </p:nvSpPr>
        <p:spPr bwMode="auto">
          <a:xfrm flipH="1">
            <a:off x="5641975" y="3798888"/>
            <a:ext cx="439738" cy="0"/>
          </a:xfrm>
          <a:prstGeom prst="line">
            <a:avLst/>
          </a:prstGeom>
          <a:noFill/>
          <a:ln w="19050">
            <a:solidFill>
              <a:schemeClr val="tx1"/>
            </a:solidFill>
            <a:round/>
            <a:headEnd/>
            <a:tailEnd type="triangle" w="med" len="med"/>
          </a:ln>
        </p:spPr>
        <p:txBody>
          <a:bodyPr/>
          <a:lstStyle/>
          <a:p>
            <a:endParaRPr lang="en-US"/>
          </a:p>
        </p:txBody>
      </p:sp>
      <p:sp>
        <p:nvSpPr>
          <p:cNvPr id="806924" name="Text Box 12"/>
          <p:cNvSpPr txBox="1">
            <a:spLocks noChangeArrowheads="1"/>
          </p:cNvSpPr>
          <p:nvPr/>
        </p:nvSpPr>
        <p:spPr bwMode="auto">
          <a:xfrm>
            <a:off x="6076950" y="5354638"/>
            <a:ext cx="2689225" cy="457200"/>
          </a:xfrm>
          <a:prstGeom prst="rect">
            <a:avLst/>
          </a:prstGeom>
          <a:noFill/>
          <a:ln w="9525">
            <a:noFill/>
            <a:miter lim="800000"/>
            <a:headEnd/>
            <a:tailEnd/>
          </a:ln>
        </p:spPr>
        <p:txBody>
          <a:bodyPr wrap="none">
            <a:spAutoFit/>
          </a:bodyPr>
          <a:lstStyle/>
          <a:p>
            <a:r>
              <a:rPr lang="en-US" sz="2400">
                <a:sym typeface="Symbol" pitchFamily="18" charset="2"/>
              </a:rPr>
              <a:t>O(E) times; O(lgV)</a:t>
            </a:r>
          </a:p>
        </p:txBody>
      </p:sp>
      <p:sp>
        <p:nvSpPr>
          <p:cNvPr id="806925" name="Line 13"/>
          <p:cNvSpPr>
            <a:spLocks noChangeShapeType="1"/>
          </p:cNvSpPr>
          <p:nvPr/>
        </p:nvSpPr>
        <p:spPr bwMode="auto">
          <a:xfrm flipH="1">
            <a:off x="5603875" y="5580063"/>
            <a:ext cx="439738" cy="0"/>
          </a:xfrm>
          <a:prstGeom prst="line">
            <a:avLst/>
          </a:prstGeom>
          <a:noFill/>
          <a:ln w="1905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69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69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069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69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69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69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069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69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069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69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069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16" grpId="0"/>
      <p:bldP spid="806917" grpId="0" animBg="1"/>
      <p:bldP spid="806918" grpId="0"/>
      <p:bldP spid="806919" grpId="0" animBg="1"/>
      <p:bldP spid="806920" grpId="0"/>
      <p:bldP spid="806921" grpId="0" animBg="1"/>
      <p:bldP spid="806922" grpId="0"/>
      <p:bldP spid="806923" grpId="0" animBg="1"/>
      <p:bldP spid="806924" grpId="0"/>
      <p:bldP spid="8069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da-DK" smtClean="0"/>
              <a:t>Dijkstra’s Running Time</a:t>
            </a:r>
          </a:p>
        </p:txBody>
      </p:sp>
      <p:sp>
        <p:nvSpPr>
          <p:cNvPr id="38915" name="Rectangle 3"/>
          <p:cNvSpPr>
            <a:spLocks noGrp="1" noChangeArrowheads="1"/>
          </p:cNvSpPr>
          <p:nvPr>
            <p:ph type="body" idx="1"/>
          </p:nvPr>
        </p:nvSpPr>
        <p:spPr>
          <a:xfrm>
            <a:off x="596900" y="1547813"/>
            <a:ext cx="8358188" cy="1743075"/>
          </a:xfrm>
        </p:spPr>
        <p:txBody>
          <a:bodyPr/>
          <a:lstStyle/>
          <a:p>
            <a:pPr eaLnBrk="1" hangingPunct="1">
              <a:lnSpc>
                <a:spcPct val="90000"/>
              </a:lnSpc>
            </a:pPr>
            <a:r>
              <a:rPr lang="da-DK" smtClean="0"/>
              <a:t>Extract-Min executed |</a:t>
            </a:r>
            <a:r>
              <a:rPr lang="da-DK" i="1" smtClean="0"/>
              <a:t>V</a:t>
            </a:r>
            <a:r>
              <a:rPr lang="da-DK" smtClean="0"/>
              <a:t>| time</a:t>
            </a:r>
          </a:p>
          <a:p>
            <a:pPr eaLnBrk="1" hangingPunct="1">
              <a:lnSpc>
                <a:spcPct val="90000"/>
              </a:lnSpc>
            </a:pPr>
            <a:r>
              <a:rPr lang="da-DK" smtClean="0"/>
              <a:t>Decrease-Key executed |</a:t>
            </a:r>
            <a:r>
              <a:rPr lang="da-DK" i="1" smtClean="0"/>
              <a:t>E</a:t>
            </a:r>
            <a:r>
              <a:rPr lang="da-DK" smtClean="0"/>
              <a:t>| time</a:t>
            </a:r>
          </a:p>
          <a:p>
            <a:pPr eaLnBrk="1" hangingPunct="1">
              <a:lnSpc>
                <a:spcPct val="90000"/>
              </a:lnSpc>
            </a:pPr>
            <a:r>
              <a:rPr lang="da-DK" smtClean="0"/>
              <a:t>Time = |</a:t>
            </a:r>
            <a:r>
              <a:rPr lang="da-DK" i="1" smtClean="0"/>
              <a:t>V</a:t>
            </a:r>
            <a:r>
              <a:rPr lang="da-DK" smtClean="0"/>
              <a:t>| </a:t>
            </a:r>
            <a:r>
              <a:rPr lang="da-DK" i="1" smtClean="0"/>
              <a:t>T</a:t>
            </a:r>
            <a:r>
              <a:rPr lang="da-DK" baseline="-25000" smtClean="0"/>
              <a:t>Extract-Min</a:t>
            </a:r>
            <a:r>
              <a:rPr lang="da-DK" smtClean="0"/>
              <a:t> + |</a:t>
            </a:r>
            <a:r>
              <a:rPr lang="da-DK" i="1" smtClean="0"/>
              <a:t>E</a:t>
            </a:r>
            <a:r>
              <a:rPr lang="da-DK" smtClean="0"/>
              <a:t>| </a:t>
            </a:r>
            <a:r>
              <a:rPr lang="da-DK" i="1" smtClean="0"/>
              <a:t>T</a:t>
            </a:r>
            <a:r>
              <a:rPr lang="da-DK" baseline="-25000" smtClean="0"/>
              <a:t>Decrease-Key</a:t>
            </a:r>
          </a:p>
          <a:p>
            <a:pPr eaLnBrk="1" hangingPunct="1">
              <a:lnSpc>
                <a:spcPct val="90000"/>
              </a:lnSpc>
            </a:pPr>
            <a:r>
              <a:rPr lang="da-DK" i="1" smtClean="0"/>
              <a:t>T</a:t>
            </a:r>
            <a:r>
              <a:rPr lang="da-DK" smtClean="0"/>
              <a:t> depends on different Q implementations</a:t>
            </a:r>
          </a:p>
        </p:txBody>
      </p:sp>
      <p:graphicFrame>
        <p:nvGraphicFramePr>
          <p:cNvPr id="62500" name="Group 36"/>
          <p:cNvGraphicFramePr>
            <a:graphicFrameLocks noGrp="1"/>
          </p:cNvGraphicFramePr>
          <p:nvPr/>
        </p:nvGraphicFramePr>
        <p:xfrm>
          <a:off x="641350" y="3851275"/>
          <a:ext cx="8083550" cy="2194560"/>
        </p:xfrm>
        <a:graphic>
          <a:graphicData uri="http://schemas.openxmlformats.org/drawingml/2006/table">
            <a:tbl>
              <a:tblPr/>
              <a:tblGrid>
                <a:gridCol w="2492375"/>
                <a:gridCol w="1489075"/>
                <a:gridCol w="2168525"/>
                <a:gridCol w="1933575"/>
              </a:tblGrid>
              <a:tr h="4000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a-DK" sz="2400" b="0" i="0" u="none" strike="noStrike" cap="none" normalizeH="0" baseline="0" smtClean="0">
                          <a:ln>
                            <a:noFill/>
                          </a:ln>
                          <a:solidFill>
                            <a:schemeClr val="tx1"/>
                          </a:solidFill>
                          <a:effectLst/>
                          <a:latin typeface="Arial" pitchFamily="34" charset="0"/>
                        </a:rPr>
                        <a:t>Q</a:t>
                      </a:r>
                      <a:endParaRPr kumimoji="0" lang="en-US" sz="24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a-DK" sz="2400" b="0" i="0" u="none" strike="noStrike" cap="none" normalizeH="0" baseline="0" smtClean="0">
                          <a:ln>
                            <a:noFill/>
                          </a:ln>
                          <a:solidFill>
                            <a:schemeClr val="tx1"/>
                          </a:solidFill>
                          <a:effectLst/>
                          <a:latin typeface="Arial" pitchFamily="34" charset="0"/>
                        </a:rPr>
                        <a:t>T(Extract-Min)</a:t>
                      </a: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a-DK" sz="2400" b="0" i="0" u="none" strike="noStrike" cap="none" normalizeH="0" baseline="0" smtClean="0">
                          <a:ln>
                            <a:noFill/>
                          </a:ln>
                          <a:solidFill>
                            <a:schemeClr val="tx1"/>
                          </a:solidFill>
                          <a:effectLst/>
                          <a:latin typeface="Arial" pitchFamily="34" charset="0"/>
                        </a:rPr>
                        <a:t>T(Decrease-Key)</a:t>
                      </a: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rPr>
                        <a:t>Total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a-DK" sz="2400" b="0" i="0" u="none" strike="noStrike" cap="none" normalizeH="0" baseline="0" smtClean="0">
                          <a:ln>
                            <a:noFill/>
                          </a:ln>
                          <a:solidFill>
                            <a:schemeClr val="tx1"/>
                          </a:solidFill>
                          <a:effectLst/>
                          <a:latin typeface="Arial" pitchFamily="34" charset="0"/>
                        </a:rPr>
                        <a:t>array </a:t>
                      </a:r>
                      <a:endParaRPr kumimoji="0" lang="en-US" sz="24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a-DK" sz="2400" b="0" i="1" u="none" strike="noStrike" cap="none" normalizeH="0" baseline="0" smtClean="0">
                          <a:ln>
                            <a:noFill/>
                          </a:ln>
                          <a:solidFill>
                            <a:schemeClr val="tx1"/>
                          </a:solidFill>
                          <a:effectLst/>
                          <a:latin typeface="Symbol" pitchFamily="18" charset="2"/>
                        </a:rPr>
                        <a:t>O</a:t>
                      </a:r>
                      <a:r>
                        <a:rPr kumimoji="0" lang="da-DK" sz="2400" b="0" i="0" u="none" strike="noStrike" cap="none" normalizeH="0" baseline="0" smtClean="0">
                          <a:ln>
                            <a:noFill/>
                          </a:ln>
                          <a:solidFill>
                            <a:schemeClr val="tx1"/>
                          </a:solidFill>
                          <a:effectLst/>
                          <a:latin typeface="Arial" pitchFamily="34" charset="0"/>
                        </a:rPr>
                        <a:t>(</a:t>
                      </a:r>
                      <a:r>
                        <a:rPr kumimoji="0" lang="da-DK" sz="2400" b="0" i="1" u="none" strike="noStrike" cap="none" normalizeH="0" baseline="0" smtClean="0">
                          <a:ln>
                            <a:noFill/>
                          </a:ln>
                          <a:solidFill>
                            <a:schemeClr val="tx1"/>
                          </a:solidFill>
                          <a:effectLst/>
                          <a:latin typeface="Arial" pitchFamily="34" charset="0"/>
                        </a:rPr>
                        <a:t>V</a:t>
                      </a:r>
                      <a:r>
                        <a:rPr kumimoji="0" lang="da-DK" sz="2400" b="0" i="0" u="none" strike="noStrike" cap="none" normalizeH="0" baseline="0" smtClean="0">
                          <a:ln>
                            <a:noFill/>
                          </a:ln>
                          <a:solidFill>
                            <a:schemeClr val="tx1"/>
                          </a:solidFill>
                          <a:effectLst/>
                          <a:latin typeface="Arial" pitchFamily="34" charset="0"/>
                        </a:rPr>
                        <a:t>)</a:t>
                      </a: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a-DK" sz="2400" b="0" i="1" u="none" strike="noStrike" cap="none" normalizeH="0" baseline="0" smtClean="0">
                          <a:ln>
                            <a:noFill/>
                          </a:ln>
                          <a:solidFill>
                            <a:schemeClr val="tx1"/>
                          </a:solidFill>
                          <a:effectLst/>
                          <a:latin typeface="Symbol" pitchFamily="18" charset="2"/>
                        </a:rPr>
                        <a:t>O</a:t>
                      </a:r>
                      <a:r>
                        <a:rPr kumimoji="0" lang="da-DK" sz="2400" b="0" i="0" u="none" strike="noStrike" cap="none" normalizeH="0" baseline="0" smtClean="0">
                          <a:ln>
                            <a:noFill/>
                          </a:ln>
                          <a:solidFill>
                            <a:schemeClr val="tx1"/>
                          </a:solidFill>
                          <a:effectLst/>
                          <a:latin typeface="Arial" pitchFamily="34" charset="0"/>
                        </a:rPr>
                        <a:t>(1)</a:t>
                      </a: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a-DK" sz="2400" b="0" i="1" u="none" strike="noStrike" cap="none" normalizeH="0" baseline="0" smtClean="0">
                          <a:ln>
                            <a:noFill/>
                          </a:ln>
                          <a:solidFill>
                            <a:schemeClr val="tx1"/>
                          </a:solidFill>
                          <a:effectLst/>
                          <a:latin typeface="Symbol" pitchFamily="18" charset="2"/>
                        </a:rPr>
                        <a:t>O</a:t>
                      </a:r>
                      <a:r>
                        <a:rPr kumimoji="0" lang="da-DK" sz="2400" b="0" i="0" u="none" strike="noStrike" cap="none" normalizeH="0" baseline="0" smtClean="0">
                          <a:ln>
                            <a:noFill/>
                          </a:ln>
                          <a:solidFill>
                            <a:schemeClr val="tx1"/>
                          </a:solidFill>
                          <a:effectLst/>
                          <a:latin typeface="Arial" pitchFamily="34" charset="0"/>
                        </a:rPr>
                        <a:t>(</a:t>
                      </a:r>
                      <a:r>
                        <a:rPr kumimoji="0" lang="da-DK" sz="2400" b="0" i="1" u="none" strike="noStrike" cap="none" normalizeH="0" baseline="0" smtClean="0">
                          <a:ln>
                            <a:noFill/>
                          </a:ln>
                          <a:solidFill>
                            <a:schemeClr val="tx1"/>
                          </a:solidFill>
                          <a:effectLst/>
                          <a:latin typeface="Arial" pitchFamily="34" charset="0"/>
                        </a:rPr>
                        <a:t>V </a:t>
                      </a:r>
                      <a:r>
                        <a:rPr kumimoji="0" lang="da-DK" sz="2400" b="0" i="0" u="none" strike="noStrike" cap="none" normalizeH="0" baseline="30000" smtClean="0">
                          <a:ln>
                            <a:noFill/>
                          </a:ln>
                          <a:solidFill>
                            <a:schemeClr val="tx1"/>
                          </a:solidFill>
                          <a:effectLst/>
                          <a:latin typeface="Arial" pitchFamily="34" charset="0"/>
                        </a:rPr>
                        <a:t>2</a:t>
                      </a:r>
                      <a:r>
                        <a:rPr kumimoji="0" lang="da-DK" sz="2400" b="0" i="0" u="none" strike="noStrike" cap="none" normalizeH="0" baseline="0" smtClean="0">
                          <a:ln>
                            <a:noFill/>
                          </a:ln>
                          <a:solidFill>
                            <a:schemeClr val="tx1"/>
                          </a:solidFill>
                          <a:effectLst/>
                          <a:latin typeface="Arial" pitchFamily="34" charset="0"/>
                        </a:rPr>
                        <a:t>)</a:t>
                      </a: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a-DK" sz="2400" b="0" i="0" u="none" strike="noStrike" cap="none" normalizeH="0" baseline="0" smtClean="0">
                          <a:ln>
                            <a:noFill/>
                          </a:ln>
                          <a:solidFill>
                            <a:schemeClr val="tx1"/>
                          </a:solidFill>
                          <a:effectLst/>
                          <a:latin typeface="Arial" pitchFamily="34" charset="0"/>
                        </a:rPr>
                        <a:t>binary heap</a:t>
                      </a:r>
                      <a:endParaRPr kumimoji="0" lang="en-US" sz="24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a-DK" sz="2400" b="0" i="1" u="none" strike="noStrike" cap="none" normalizeH="0" baseline="0" smtClean="0">
                          <a:ln>
                            <a:noFill/>
                          </a:ln>
                          <a:solidFill>
                            <a:schemeClr val="tx1"/>
                          </a:solidFill>
                          <a:effectLst/>
                          <a:latin typeface="Symbol" pitchFamily="18" charset="2"/>
                        </a:rPr>
                        <a:t>O</a:t>
                      </a:r>
                      <a:r>
                        <a:rPr kumimoji="0" lang="da-DK" sz="2400" b="0" i="0" u="none" strike="noStrike" cap="none" normalizeH="0" baseline="0" smtClean="0">
                          <a:ln>
                            <a:noFill/>
                          </a:ln>
                          <a:solidFill>
                            <a:schemeClr val="tx1"/>
                          </a:solidFill>
                          <a:effectLst/>
                          <a:latin typeface="Arial" pitchFamily="34" charset="0"/>
                        </a:rPr>
                        <a:t>(lg</a:t>
                      </a:r>
                      <a:r>
                        <a:rPr kumimoji="0" lang="da-DK" sz="2400" b="0" i="1" u="none" strike="noStrike" cap="none" normalizeH="0" baseline="0" smtClean="0">
                          <a:ln>
                            <a:noFill/>
                          </a:ln>
                          <a:solidFill>
                            <a:schemeClr val="tx1"/>
                          </a:solidFill>
                          <a:effectLst/>
                          <a:latin typeface="Arial" pitchFamily="34" charset="0"/>
                        </a:rPr>
                        <a:t> V</a:t>
                      </a:r>
                      <a:r>
                        <a:rPr kumimoji="0" lang="da-DK" sz="2400" b="0" i="0" u="none" strike="noStrike" cap="none" normalizeH="0" baseline="0" smtClean="0">
                          <a:ln>
                            <a:noFill/>
                          </a:ln>
                          <a:solidFill>
                            <a:schemeClr val="tx1"/>
                          </a:solidFill>
                          <a:effectLst/>
                          <a:latin typeface="Arial" pitchFamily="34" charset="0"/>
                        </a:rPr>
                        <a:t>)</a:t>
                      </a: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a-DK" sz="2400" b="0" i="1" u="none" strike="noStrike" cap="none" normalizeH="0" baseline="0" smtClean="0">
                          <a:ln>
                            <a:noFill/>
                          </a:ln>
                          <a:solidFill>
                            <a:schemeClr val="tx1"/>
                          </a:solidFill>
                          <a:effectLst/>
                          <a:latin typeface="Symbol" pitchFamily="18" charset="2"/>
                        </a:rPr>
                        <a:t>O</a:t>
                      </a:r>
                      <a:r>
                        <a:rPr kumimoji="0" lang="da-DK" sz="2400" b="0" i="0" u="none" strike="noStrike" cap="none" normalizeH="0" baseline="0" smtClean="0">
                          <a:ln>
                            <a:noFill/>
                          </a:ln>
                          <a:solidFill>
                            <a:schemeClr val="tx1"/>
                          </a:solidFill>
                          <a:effectLst/>
                          <a:latin typeface="Arial" pitchFamily="34" charset="0"/>
                        </a:rPr>
                        <a:t>(lg </a:t>
                      </a:r>
                      <a:r>
                        <a:rPr kumimoji="0" lang="da-DK" sz="2400" b="0" i="1" u="none" strike="noStrike" cap="none" normalizeH="0" baseline="0" smtClean="0">
                          <a:ln>
                            <a:noFill/>
                          </a:ln>
                          <a:solidFill>
                            <a:schemeClr val="tx1"/>
                          </a:solidFill>
                          <a:effectLst/>
                          <a:latin typeface="Arial" pitchFamily="34" charset="0"/>
                        </a:rPr>
                        <a:t>V</a:t>
                      </a:r>
                      <a:r>
                        <a:rPr kumimoji="0" lang="da-DK" sz="2400" b="0" i="0" u="none" strike="noStrike" cap="none" normalizeH="0" baseline="0" smtClean="0">
                          <a:ln>
                            <a:noFill/>
                          </a:ln>
                          <a:solidFill>
                            <a:schemeClr val="tx1"/>
                          </a:solidFill>
                          <a:effectLst/>
                          <a:latin typeface="Arial" pitchFamily="34" charset="0"/>
                        </a:rPr>
                        <a:t>)</a:t>
                      </a: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a-DK" sz="2400" b="0" i="1" u="none" strike="noStrike" cap="none" normalizeH="0" baseline="0" smtClean="0">
                          <a:ln>
                            <a:noFill/>
                          </a:ln>
                          <a:solidFill>
                            <a:schemeClr val="tx1"/>
                          </a:solidFill>
                          <a:effectLst/>
                          <a:latin typeface="Symbol" pitchFamily="18" charset="2"/>
                        </a:rPr>
                        <a:t>O</a:t>
                      </a:r>
                      <a:r>
                        <a:rPr kumimoji="0" lang="da-DK" sz="2400" b="0" i="0" u="none" strike="noStrike" cap="none" normalizeH="0" baseline="0" smtClean="0">
                          <a:ln>
                            <a:noFill/>
                          </a:ln>
                          <a:solidFill>
                            <a:schemeClr val="tx1"/>
                          </a:solidFill>
                          <a:effectLst/>
                          <a:latin typeface="Arial" pitchFamily="34" charset="0"/>
                        </a:rPr>
                        <a:t>(</a:t>
                      </a:r>
                      <a:r>
                        <a:rPr kumimoji="0" lang="da-DK" sz="2400" b="0" i="1" u="none" strike="noStrike" cap="none" normalizeH="0" baseline="0" smtClean="0">
                          <a:ln>
                            <a:noFill/>
                          </a:ln>
                          <a:solidFill>
                            <a:schemeClr val="tx1"/>
                          </a:solidFill>
                          <a:effectLst/>
                          <a:latin typeface="Arial" pitchFamily="34" charset="0"/>
                        </a:rPr>
                        <a:t>E</a:t>
                      </a:r>
                      <a:r>
                        <a:rPr kumimoji="0" lang="da-DK" sz="2400" b="0" i="0" u="none" strike="noStrike" cap="none" normalizeH="0" baseline="0" smtClean="0">
                          <a:ln>
                            <a:noFill/>
                          </a:ln>
                          <a:solidFill>
                            <a:schemeClr val="tx1"/>
                          </a:solidFill>
                          <a:effectLst/>
                          <a:latin typeface="Arial" pitchFamily="34" charset="0"/>
                        </a:rPr>
                        <a:t> lg </a:t>
                      </a:r>
                      <a:r>
                        <a:rPr kumimoji="0" lang="da-DK" sz="2400" b="0" i="1" u="none" strike="noStrike" cap="none" normalizeH="0" baseline="0" smtClean="0">
                          <a:ln>
                            <a:noFill/>
                          </a:ln>
                          <a:solidFill>
                            <a:schemeClr val="tx1"/>
                          </a:solidFill>
                          <a:effectLst/>
                          <a:latin typeface="Arial" pitchFamily="34" charset="0"/>
                        </a:rPr>
                        <a:t>V</a:t>
                      </a:r>
                      <a:r>
                        <a:rPr kumimoji="0" lang="da-DK" sz="2400" b="0" i="0" u="none" strike="noStrike" cap="none" normalizeH="0" baseline="0" smtClean="0">
                          <a:ln>
                            <a:noFill/>
                          </a:ln>
                          <a:solidFill>
                            <a:schemeClr val="tx1"/>
                          </a:solidFill>
                          <a:effectLst/>
                          <a:latin typeface="Arial" pitchFamily="34" charset="0"/>
                        </a:rPr>
                        <a:t>)</a:t>
                      </a: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a-DK" sz="2400" b="0" i="0" u="none" strike="noStrike" cap="none" normalizeH="0" baseline="0" smtClean="0">
                          <a:ln>
                            <a:noFill/>
                          </a:ln>
                          <a:solidFill>
                            <a:schemeClr val="tx1"/>
                          </a:solidFill>
                          <a:effectLst/>
                          <a:latin typeface="Arial" pitchFamily="34" charset="0"/>
                        </a:rPr>
                        <a:t>Fibonacci heap</a:t>
                      </a:r>
                      <a:endParaRPr kumimoji="0" lang="en-US" sz="24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a-DK" sz="2400" b="0" i="1" u="none" strike="noStrike" cap="none" normalizeH="0" baseline="0" smtClean="0">
                          <a:ln>
                            <a:noFill/>
                          </a:ln>
                          <a:solidFill>
                            <a:schemeClr val="tx1"/>
                          </a:solidFill>
                          <a:effectLst/>
                          <a:latin typeface="Symbol" pitchFamily="18" charset="2"/>
                        </a:rPr>
                        <a:t>O</a:t>
                      </a:r>
                      <a:r>
                        <a:rPr kumimoji="0" lang="da-DK" sz="2400" b="0" i="0" u="none" strike="noStrike" cap="none" normalizeH="0" baseline="0" smtClean="0">
                          <a:ln>
                            <a:noFill/>
                          </a:ln>
                          <a:solidFill>
                            <a:schemeClr val="tx1"/>
                          </a:solidFill>
                          <a:effectLst/>
                          <a:latin typeface="Arial" pitchFamily="34" charset="0"/>
                        </a:rPr>
                        <a:t>(lg</a:t>
                      </a:r>
                      <a:r>
                        <a:rPr kumimoji="0" lang="da-DK" sz="2400" b="0" i="1" u="none" strike="noStrike" cap="none" normalizeH="0" baseline="0" smtClean="0">
                          <a:ln>
                            <a:noFill/>
                          </a:ln>
                          <a:solidFill>
                            <a:schemeClr val="tx1"/>
                          </a:solidFill>
                          <a:effectLst/>
                          <a:latin typeface="Arial" pitchFamily="34" charset="0"/>
                        </a:rPr>
                        <a:t> V</a:t>
                      </a:r>
                      <a:r>
                        <a:rPr kumimoji="0" lang="da-DK" sz="2400" b="0" i="0" u="none" strike="noStrike" cap="none" normalizeH="0" baseline="0" smtClean="0">
                          <a:ln>
                            <a:noFill/>
                          </a:ln>
                          <a:solidFill>
                            <a:schemeClr val="tx1"/>
                          </a:solidFill>
                          <a:effectLst/>
                          <a:latin typeface="Arial" pitchFamily="34" charset="0"/>
                        </a:rPr>
                        <a:t>)</a:t>
                      </a: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a-DK" sz="2400" b="0" i="1" u="none" strike="noStrike" cap="none" normalizeH="0" baseline="0" smtClean="0">
                          <a:ln>
                            <a:noFill/>
                          </a:ln>
                          <a:solidFill>
                            <a:schemeClr val="tx1"/>
                          </a:solidFill>
                          <a:effectLst/>
                          <a:latin typeface="Symbol" pitchFamily="18" charset="2"/>
                        </a:rPr>
                        <a:t>O</a:t>
                      </a:r>
                      <a:r>
                        <a:rPr kumimoji="0" lang="da-DK" sz="2400" b="0" i="0" u="none" strike="noStrike" cap="none" normalizeH="0" baseline="0" smtClean="0">
                          <a:ln>
                            <a:noFill/>
                          </a:ln>
                          <a:solidFill>
                            <a:schemeClr val="tx1"/>
                          </a:solidFill>
                          <a:effectLst/>
                          <a:latin typeface="Arial" pitchFamily="34" charset="0"/>
                        </a:rPr>
                        <a:t>(1) (amort.)</a:t>
                      </a: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a-DK" sz="2400" b="0" i="1" u="none" strike="noStrike" cap="none" normalizeH="0" baseline="0" smtClean="0">
                          <a:ln>
                            <a:noFill/>
                          </a:ln>
                          <a:solidFill>
                            <a:schemeClr val="tx1"/>
                          </a:solidFill>
                          <a:effectLst/>
                          <a:latin typeface="Symbol" pitchFamily="18" charset="2"/>
                        </a:rPr>
                        <a:t>O</a:t>
                      </a:r>
                      <a:r>
                        <a:rPr kumimoji="0" lang="da-DK" sz="2400" b="0" i="0" u="none" strike="noStrike" cap="none" normalizeH="0" baseline="0" smtClean="0">
                          <a:ln>
                            <a:noFill/>
                          </a:ln>
                          <a:solidFill>
                            <a:schemeClr val="tx1"/>
                          </a:solidFill>
                          <a:effectLst/>
                          <a:latin typeface="Arial" pitchFamily="34" charset="0"/>
                        </a:rPr>
                        <a:t>(</a:t>
                      </a:r>
                      <a:r>
                        <a:rPr kumimoji="0" lang="da-DK" sz="2400" b="0" i="1" u="none" strike="noStrike" cap="none" normalizeH="0" baseline="0" smtClean="0">
                          <a:ln>
                            <a:noFill/>
                          </a:ln>
                          <a:solidFill>
                            <a:schemeClr val="tx1"/>
                          </a:solidFill>
                          <a:effectLst/>
                          <a:latin typeface="Arial" pitchFamily="34" charset="0"/>
                        </a:rPr>
                        <a:t>V</a:t>
                      </a:r>
                      <a:r>
                        <a:rPr kumimoji="0" lang="da-DK" sz="2400" b="0" i="0" u="none" strike="noStrike" cap="none" normalizeH="0" baseline="0" smtClean="0">
                          <a:ln>
                            <a:noFill/>
                          </a:ln>
                          <a:solidFill>
                            <a:schemeClr val="tx1"/>
                          </a:solidFill>
                          <a:effectLst/>
                          <a:latin typeface="Arial" pitchFamily="34" charset="0"/>
                        </a:rPr>
                        <a:t> lg</a:t>
                      </a:r>
                      <a:r>
                        <a:rPr kumimoji="0" lang="da-DK" sz="2400" b="0" i="1" u="none" strike="noStrike" cap="none" normalizeH="0" baseline="0" smtClean="0">
                          <a:ln>
                            <a:noFill/>
                          </a:ln>
                          <a:solidFill>
                            <a:schemeClr val="tx1"/>
                          </a:solidFill>
                          <a:effectLst/>
                          <a:latin typeface="Arial" pitchFamily="34" charset="0"/>
                        </a:rPr>
                        <a:t>V</a:t>
                      </a:r>
                      <a:r>
                        <a:rPr kumimoji="0" lang="da-DK" sz="2400" b="0" i="0" u="none" strike="noStrike" cap="none" normalizeH="0" baseline="0" smtClean="0">
                          <a:ln>
                            <a:noFill/>
                          </a:ln>
                          <a:solidFill>
                            <a:schemeClr val="tx1"/>
                          </a:solidFill>
                          <a:effectLst/>
                          <a:latin typeface="Arial" pitchFamily="34" charset="0"/>
                        </a:rPr>
                        <a:t> + </a:t>
                      </a:r>
                      <a:r>
                        <a:rPr kumimoji="0" lang="da-DK" sz="2400" b="0" i="1" u="none" strike="noStrike" cap="none" normalizeH="0" baseline="0" smtClean="0">
                          <a:ln>
                            <a:noFill/>
                          </a:ln>
                          <a:solidFill>
                            <a:schemeClr val="tx1"/>
                          </a:solidFill>
                          <a:effectLst/>
                          <a:latin typeface="Arial" pitchFamily="34" charset="0"/>
                        </a:rPr>
                        <a:t>E</a:t>
                      </a:r>
                      <a:r>
                        <a:rPr kumimoji="0" lang="da-DK" sz="2400" b="0" i="0" u="none" strike="noStrike" cap="none" normalizeH="0" baseline="0" smtClean="0">
                          <a:ln>
                            <a:noFill/>
                          </a:ln>
                          <a:solidFill>
                            <a:schemeClr val="tx1"/>
                          </a:solidFill>
                          <a:effectLst/>
                          <a:latin typeface="Arial" pitchFamily="34" charset="0"/>
                        </a:rPr>
                        <a:t>)</a:t>
                      </a: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subTitle" idx="1"/>
          </p:nvPr>
        </p:nvSpPr>
        <p:spPr>
          <a:xfrm>
            <a:off x="1547813" y="1989138"/>
            <a:ext cx="6400800" cy="3384550"/>
          </a:xfrm>
        </p:spPr>
        <p:txBody>
          <a:bodyPr/>
          <a:lstStyle/>
          <a:p>
            <a:r>
              <a:rPr lang="en-US" altLang="zh-CN" sz="3200" dirty="0" err="1" smtClean="0">
                <a:ea typeface="SimSun" pitchFamily="2" charset="-122"/>
              </a:rPr>
              <a:t>Dijkstra’s</a:t>
            </a:r>
            <a:r>
              <a:rPr lang="en-US" altLang="zh-CN" sz="3200" dirty="0" smtClean="0">
                <a:ea typeface="SimSun" pitchFamily="2" charset="-122"/>
              </a:rPr>
              <a:t> Algorithm with simple buckets</a:t>
            </a:r>
          </a:p>
          <a:p>
            <a:endParaRPr lang="en-US" altLang="zh-CN" sz="3200" dirty="0" smtClean="0">
              <a:ea typeface="SimSun" pitchFamily="2" charset="-122"/>
            </a:endParaRPr>
          </a:p>
          <a:p>
            <a:endParaRPr lang="en-US" altLang="zh-CN" sz="3200" dirty="0" smtClean="0">
              <a:ea typeface="SimSun" pitchFamily="2" charset="-122"/>
            </a:endParaRPr>
          </a:p>
          <a:p>
            <a:r>
              <a:rPr lang="en-US" altLang="zh-CN" sz="3200" dirty="0" smtClean="0">
                <a:ea typeface="SimSun" pitchFamily="2" charset="-122"/>
              </a:rPr>
              <a:t>(also known as Dial’s algorithm)</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smtClean="0">
                <a:ea typeface="SimSun" pitchFamily="2" charset="-122"/>
              </a:rPr>
              <a:t>An Example</a:t>
            </a:r>
          </a:p>
        </p:txBody>
      </p:sp>
      <p:sp>
        <p:nvSpPr>
          <p:cNvPr id="65539" name="Oval 3"/>
          <p:cNvSpPr>
            <a:spLocks noChangeArrowheads="1"/>
          </p:cNvSpPr>
          <p:nvPr/>
        </p:nvSpPr>
        <p:spPr bwMode="auto">
          <a:xfrm>
            <a:off x="2819400" y="2700338"/>
            <a:ext cx="334963" cy="347662"/>
          </a:xfrm>
          <a:prstGeom prst="ellipse">
            <a:avLst/>
          </a:prstGeom>
          <a:solidFill>
            <a:srgbClr val="66FF33"/>
          </a:solidFill>
          <a:ln w="12700">
            <a:solidFill>
              <a:schemeClr val="tx1"/>
            </a:solidFill>
            <a:round/>
            <a:headEnd/>
            <a:tailEnd/>
          </a:ln>
        </p:spPr>
        <p:txBody>
          <a:bodyPr/>
          <a:lstStyle/>
          <a:p>
            <a:endParaRPr lang="en-US"/>
          </a:p>
        </p:txBody>
      </p:sp>
      <p:sp>
        <p:nvSpPr>
          <p:cNvPr id="65540" name="Rectangle 4"/>
          <p:cNvSpPr>
            <a:spLocks noChangeArrowheads="1"/>
          </p:cNvSpPr>
          <p:nvPr/>
        </p:nvSpPr>
        <p:spPr bwMode="auto">
          <a:xfrm>
            <a:off x="29448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1</a:t>
            </a:r>
            <a:endParaRPr lang="en-US" altLang="zh-CN" b="1">
              <a:latin typeface="Arial" pitchFamily="34" charset="0"/>
            </a:endParaRPr>
          </a:p>
        </p:txBody>
      </p:sp>
      <p:sp>
        <p:nvSpPr>
          <p:cNvPr id="65541" name="Oval 5"/>
          <p:cNvSpPr>
            <a:spLocks noChangeArrowheads="1"/>
          </p:cNvSpPr>
          <p:nvPr/>
        </p:nvSpPr>
        <p:spPr bwMode="auto">
          <a:xfrm>
            <a:off x="4406900" y="1806575"/>
            <a:ext cx="347663" cy="358775"/>
          </a:xfrm>
          <a:prstGeom prst="ellipse">
            <a:avLst/>
          </a:prstGeom>
          <a:solidFill>
            <a:srgbClr val="66FF33"/>
          </a:solidFill>
          <a:ln w="12700">
            <a:solidFill>
              <a:srgbClr val="000000"/>
            </a:solidFill>
            <a:round/>
            <a:headEnd/>
            <a:tailEnd/>
          </a:ln>
        </p:spPr>
        <p:txBody>
          <a:bodyPr/>
          <a:lstStyle/>
          <a:p>
            <a:endParaRPr lang="en-US"/>
          </a:p>
        </p:txBody>
      </p:sp>
      <p:sp>
        <p:nvSpPr>
          <p:cNvPr id="65542" name="Rectangle 6"/>
          <p:cNvSpPr>
            <a:spLocks noChangeArrowheads="1"/>
          </p:cNvSpPr>
          <p:nvPr/>
        </p:nvSpPr>
        <p:spPr bwMode="auto">
          <a:xfrm>
            <a:off x="45450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5543" name="Oval 7"/>
          <p:cNvSpPr>
            <a:spLocks noChangeArrowheads="1"/>
          </p:cNvSpPr>
          <p:nvPr/>
        </p:nvSpPr>
        <p:spPr bwMode="auto">
          <a:xfrm>
            <a:off x="4406900" y="359727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65544" name="Rectangle 8"/>
          <p:cNvSpPr>
            <a:spLocks noChangeArrowheads="1"/>
          </p:cNvSpPr>
          <p:nvPr/>
        </p:nvSpPr>
        <p:spPr bwMode="auto">
          <a:xfrm>
            <a:off x="45450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65545" name="Oval 9"/>
          <p:cNvSpPr>
            <a:spLocks noChangeArrowheads="1"/>
          </p:cNvSpPr>
          <p:nvPr/>
        </p:nvSpPr>
        <p:spPr bwMode="auto">
          <a:xfrm>
            <a:off x="6021388" y="1806575"/>
            <a:ext cx="346075" cy="358775"/>
          </a:xfrm>
          <a:prstGeom prst="ellipse">
            <a:avLst/>
          </a:prstGeom>
          <a:solidFill>
            <a:srgbClr val="66FF33"/>
          </a:solidFill>
          <a:ln w="12700">
            <a:solidFill>
              <a:srgbClr val="000000"/>
            </a:solidFill>
            <a:round/>
            <a:headEnd/>
            <a:tailEnd/>
          </a:ln>
        </p:spPr>
        <p:txBody>
          <a:bodyPr/>
          <a:lstStyle/>
          <a:p>
            <a:endParaRPr lang="en-US"/>
          </a:p>
        </p:txBody>
      </p:sp>
      <p:sp>
        <p:nvSpPr>
          <p:cNvPr id="65546" name="Rectangle 10"/>
          <p:cNvSpPr>
            <a:spLocks noChangeArrowheads="1"/>
          </p:cNvSpPr>
          <p:nvPr/>
        </p:nvSpPr>
        <p:spPr bwMode="auto">
          <a:xfrm>
            <a:off x="61579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5547" name="Oval 11"/>
          <p:cNvSpPr>
            <a:spLocks noChangeArrowheads="1"/>
          </p:cNvSpPr>
          <p:nvPr/>
        </p:nvSpPr>
        <p:spPr bwMode="auto">
          <a:xfrm>
            <a:off x="6021388" y="3597275"/>
            <a:ext cx="346075" cy="347663"/>
          </a:xfrm>
          <a:prstGeom prst="ellipse">
            <a:avLst/>
          </a:prstGeom>
          <a:solidFill>
            <a:srgbClr val="66FF33"/>
          </a:solidFill>
          <a:ln w="12700">
            <a:solidFill>
              <a:srgbClr val="000000"/>
            </a:solidFill>
            <a:round/>
            <a:headEnd/>
            <a:tailEnd/>
          </a:ln>
        </p:spPr>
        <p:txBody>
          <a:bodyPr/>
          <a:lstStyle/>
          <a:p>
            <a:endParaRPr lang="en-US"/>
          </a:p>
        </p:txBody>
      </p:sp>
      <p:sp>
        <p:nvSpPr>
          <p:cNvPr id="65548" name="Rectangle 12"/>
          <p:cNvSpPr>
            <a:spLocks noChangeArrowheads="1"/>
          </p:cNvSpPr>
          <p:nvPr/>
        </p:nvSpPr>
        <p:spPr bwMode="auto">
          <a:xfrm>
            <a:off x="61579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5</a:t>
            </a:r>
            <a:endParaRPr lang="en-US" altLang="zh-CN" b="1">
              <a:latin typeface="Arial" pitchFamily="34" charset="0"/>
            </a:endParaRPr>
          </a:p>
        </p:txBody>
      </p:sp>
      <p:sp>
        <p:nvSpPr>
          <p:cNvPr id="65549" name="Oval 13"/>
          <p:cNvSpPr>
            <a:spLocks noChangeArrowheads="1"/>
          </p:cNvSpPr>
          <p:nvPr/>
        </p:nvSpPr>
        <p:spPr bwMode="auto">
          <a:xfrm>
            <a:off x="7620000" y="270192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65550" name="Rectangle 14"/>
          <p:cNvSpPr>
            <a:spLocks noChangeArrowheads="1"/>
          </p:cNvSpPr>
          <p:nvPr/>
        </p:nvSpPr>
        <p:spPr bwMode="auto">
          <a:xfrm>
            <a:off x="77581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6</a:t>
            </a:r>
            <a:endParaRPr lang="en-US" altLang="zh-CN" b="1">
              <a:latin typeface="Arial" pitchFamily="34" charset="0"/>
            </a:endParaRPr>
          </a:p>
        </p:txBody>
      </p:sp>
      <p:sp>
        <p:nvSpPr>
          <p:cNvPr id="65551" name="Freeform 15"/>
          <p:cNvSpPr>
            <a:spLocks/>
          </p:cNvSpPr>
          <p:nvPr/>
        </p:nvSpPr>
        <p:spPr bwMode="auto">
          <a:xfrm>
            <a:off x="3135313" y="207645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0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59"/>
                </a:lnTo>
                <a:lnTo>
                  <a:pt x="917" y="0"/>
                </a:lnTo>
                <a:lnTo>
                  <a:pt x="841" y="0"/>
                </a:lnTo>
                <a:lnTo>
                  <a:pt x="858" y="34"/>
                </a:lnTo>
                <a:lnTo>
                  <a:pt x="0" y="509"/>
                </a:lnTo>
                <a:close/>
              </a:path>
            </a:pathLst>
          </a:custGeom>
          <a:noFill/>
          <a:ln w="12700">
            <a:solidFill>
              <a:srgbClr val="000000"/>
            </a:solidFill>
            <a:round/>
            <a:headEnd/>
            <a:tailEnd/>
          </a:ln>
        </p:spPr>
        <p:txBody>
          <a:bodyPr/>
          <a:lstStyle/>
          <a:p>
            <a:endParaRPr lang="en-US"/>
          </a:p>
        </p:txBody>
      </p:sp>
      <p:sp>
        <p:nvSpPr>
          <p:cNvPr id="65552" name="Rectangle 16"/>
          <p:cNvSpPr>
            <a:spLocks noChangeArrowheads="1"/>
          </p:cNvSpPr>
          <p:nvPr/>
        </p:nvSpPr>
        <p:spPr bwMode="auto">
          <a:xfrm>
            <a:off x="37449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5553" name="Freeform 17"/>
          <p:cNvSpPr>
            <a:spLocks/>
          </p:cNvSpPr>
          <p:nvPr/>
        </p:nvSpPr>
        <p:spPr bwMode="auto">
          <a:xfrm>
            <a:off x="4760913" y="1943100"/>
            <a:ext cx="1254125" cy="96838"/>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round/>
            <a:headEnd/>
            <a:tailEnd/>
          </a:ln>
        </p:spPr>
        <p:txBody>
          <a:bodyPr/>
          <a:lstStyle/>
          <a:p>
            <a:endParaRPr lang="en-US"/>
          </a:p>
        </p:txBody>
      </p:sp>
      <p:sp>
        <p:nvSpPr>
          <p:cNvPr id="65554" name="Rectangle 18"/>
          <p:cNvSpPr>
            <a:spLocks noChangeArrowheads="1"/>
          </p:cNvSpPr>
          <p:nvPr/>
        </p:nvSpPr>
        <p:spPr bwMode="auto">
          <a:xfrm>
            <a:off x="5357813" y="175260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5555" name="Freeform 19"/>
          <p:cNvSpPr>
            <a:spLocks/>
          </p:cNvSpPr>
          <p:nvPr/>
        </p:nvSpPr>
        <p:spPr bwMode="auto">
          <a:xfrm>
            <a:off x="4713288" y="2124075"/>
            <a:ext cx="1360487" cy="1503363"/>
          </a:xfrm>
          <a:custGeom>
            <a:avLst/>
            <a:gdLst>
              <a:gd name="T0" fmla="*/ 0 w 968"/>
              <a:gd name="T1" fmla="*/ 0 h 1069"/>
              <a:gd name="T2" fmla="*/ 2147483647 w 968"/>
              <a:gd name="T3" fmla="*/ 2147483647 h 1069"/>
              <a:gd name="T4" fmla="*/ 2147483647 w 968"/>
              <a:gd name="T5" fmla="*/ 2147483647 h 1069"/>
              <a:gd name="T6" fmla="*/ 2147483647 w 968"/>
              <a:gd name="T7" fmla="*/ 2147483647 h 1069"/>
              <a:gd name="T8" fmla="*/ 2147483647 w 968"/>
              <a:gd name="T9" fmla="*/ 2147483647 h 1069"/>
              <a:gd name="T10" fmla="*/ 2147483647 w 968"/>
              <a:gd name="T11" fmla="*/ 2147483647 h 1069"/>
              <a:gd name="T12" fmla="*/ 0 w 968"/>
              <a:gd name="T13" fmla="*/ 0 h 1069"/>
              <a:gd name="T14" fmla="*/ 0 60000 65536"/>
              <a:gd name="T15" fmla="*/ 0 60000 65536"/>
              <a:gd name="T16" fmla="*/ 0 60000 65536"/>
              <a:gd name="T17" fmla="*/ 0 60000 65536"/>
              <a:gd name="T18" fmla="*/ 0 60000 65536"/>
              <a:gd name="T19" fmla="*/ 0 60000 65536"/>
              <a:gd name="T20" fmla="*/ 0 60000 65536"/>
              <a:gd name="T21" fmla="*/ 0 w 968"/>
              <a:gd name="T22" fmla="*/ 0 h 1069"/>
              <a:gd name="T23" fmla="*/ 968 w 968"/>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8" h="1069">
                <a:moveTo>
                  <a:pt x="0" y="0"/>
                </a:moveTo>
                <a:lnTo>
                  <a:pt x="917" y="1018"/>
                </a:lnTo>
                <a:lnTo>
                  <a:pt x="892" y="1044"/>
                </a:lnTo>
                <a:lnTo>
                  <a:pt x="968" y="1069"/>
                </a:lnTo>
                <a:lnTo>
                  <a:pt x="942" y="1001"/>
                </a:lnTo>
                <a:lnTo>
                  <a:pt x="917" y="1018"/>
                </a:lnTo>
                <a:lnTo>
                  <a:pt x="0" y="0"/>
                </a:lnTo>
                <a:close/>
              </a:path>
            </a:pathLst>
          </a:custGeom>
          <a:noFill/>
          <a:ln w="12700">
            <a:solidFill>
              <a:srgbClr val="000000"/>
            </a:solidFill>
            <a:round/>
            <a:headEnd/>
            <a:tailEnd/>
          </a:ln>
        </p:spPr>
        <p:txBody>
          <a:bodyPr/>
          <a:lstStyle/>
          <a:p>
            <a:endParaRPr lang="en-US"/>
          </a:p>
        </p:txBody>
      </p:sp>
      <p:sp>
        <p:nvSpPr>
          <p:cNvPr id="65556" name="Rectangle 20"/>
          <p:cNvSpPr>
            <a:spLocks noChangeArrowheads="1"/>
          </p:cNvSpPr>
          <p:nvPr/>
        </p:nvSpPr>
        <p:spPr bwMode="auto">
          <a:xfrm>
            <a:off x="5394325" y="2636838"/>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5557" name="Freeform 21"/>
          <p:cNvSpPr>
            <a:spLocks/>
          </p:cNvSpPr>
          <p:nvPr/>
        </p:nvSpPr>
        <p:spPr bwMode="auto">
          <a:xfrm>
            <a:off x="4533900" y="2171700"/>
            <a:ext cx="95250" cy="1420813"/>
          </a:xfrm>
          <a:custGeom>
            <a:avLst/>
            <a:gdLst>
              <a:gd name="T0" fmla="*/ 2147483647 w 68"/>
              <a:gd name="T1" fmla="*/ 0 h 1010"/>
              <a:gd name="T2" fmla="*/ 2147483647 w 68"/>
              <a:gd name="T3" fmla="*/ 2147483647 h 1010"/>
              <a:gd name="T4" fmla="*/ 0 w 68"/>
              <a:gd name="T5" fmla="*/ 2147483647 h 1010"/>
              <a:gd name="T6" fmla="*/ 2147483647 w 68"/>
              <a:gd name="T7" fmla="*/ 2147483647 h 1010"/>
              <a:gd name="T8" fmla="*/ 2147483647 w 68"/>
              <a:gd name="T9" fmla="*/ 2147483647 h 1010"/>
              <a:gd name="T10" fmla="*/ 2147483647 w 68"/>
              <a:gd name="T11" fmla="*/ 2147483647 h 1010"/>
              <a:gd name="T12" fmla="*/ 2147483647 w 68"/>
              <a:gd name="T13" fmla="*/ 0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0"/>
                </a:moveTo>
                <a:lnTo>
                  <a:pt x="34" y="942"/>
                </a:lnTo>
                <a:lnTo>
                  <a:pt x="0" y="942"/>
                </a:lnTo>
                <a:lnTo>
                  <a:pt x="34" y="1010"/>
                </a:lnTo>
                <a:lnTo>
                  <a:pt x="68" y="942"/>
                </a:lnTo>
                <a:lnTo>
                  <a:pt x="34" y="942"/>
                </a:lnTo>
                <a:lnTo>
                  <a:pt x="34" y="0"/>
                </a:lnTo>
                <a:close/>
              </a:path>
            </a:pathLst>
          </a:custGeom>
          <a:noFill/>
          <a:ln w="12700">
            <a:solidFill>
              <a:srgbClr val="000000"/>
            </a:solidFill>
            <a:round/>
            <a:headEnd/>
            <a:tailEnd/>
          </a:ln>
        </p:spPr>
        <p:txBody>
          <a:bodyPr/>
          <a:lstStyle/>
          <a:p>
            <a:endParaRPr lang="en-US"/>
          </a:p>
        </p:txBody>
      </p:sp>
      <p:sp>
        <p:nvSpPr>
          <p:cNvPr id="65558" name="Rectangle 22"/>
          <p:cNvSpPr>
            <a:spLocks noChangeArrowheads="1"/>
          </p:cNvSpPr>
          <p:nvPr/>
        </p:nvSpPr>
        <p:spPr bwMode="auto">
          <a:xfrm>
            <a:off x="4486275" y="2646363"/>
            <a:ext cx="26828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1</a:t>
            </a:r>
            <a:endParaRPr lang="en-US" altLang="zh-CN" b="1">
              <a:latin typeface="Arial" pitchFamily="34" charset="0"/>
            </a:endParaRPr>
          </a:p>
        </p:txBody>
      </p:sp>
      <p:sp>
        <p:nvSpPr>
          <p:cNvPr id="65559" name="Freeform 23"/>
          <p:cNvSpPr>
            <a:spLocks/>
          </p:cNvSpPr>
          <p:nvPr/>
        </p:nvSpPr>
        <p:spPr bwMode="auto">
          <a:xfrm>
            <a:off x="4760913" y="3722688"/>
            <a:ext cx="1254125" cy="95250"/>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round/>
            <a:headEnd/>
            <a:tailEnd/>
          </a:ln>
        </p:spPr>
        <p:txBody>
          <a:bodyPr/>
          <a:lstStyle/>
          <a:p>
            <a:endParaRPr lang="en-US"/>
          </a:p>
        </p:txBody>
      </p:sp>
      <p:sp>
        <p:nvSpPr>
          <p:cNvPr id="65560" name="Rectangle 24"/>
          <p:cNvSpPr>
            <a:spLocks noChangeArrowheads="1"/>
          </p:cNvSpPr>
          <p:nvPr/>
        </p:nvSpPr>
        <p:spPr bwMode="auto">
          <a:xfrm>
            <a:off x="5357813" y="35321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65561" name="Freeform 25"/>
          <p:cNvSpPr>
            <a:spLocks/>
          </p:cNvSpPr>
          <p:nvPr/>
        </p:nvSpPr>
        <p:spPr bwMode="auto">
          <a:xfrm>
            <a:off x="3135313" y="295910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9"/>
                </a:lnTo>
                <a:lnTo>
                  <a:pt x="917" y="509"/>
                </a:lnTo>
                <a:lnTo>
                  <a:pt x="875" y="450"/>
                </a:lnTo>
                <a:lnTo>
                  <a:pt x="858" y="475"/>
                </a:lnTo>
                <a:lnTo>
                  <a:pt x="0" y="0"/>
                </a:lnTo>
                <a:close/>
              </a:path>
            </a:pathLst>
          </a:custGeom>
          <a:noFill/>
          <a:ln w="12700">
            <a:solidFill>
              <a:srgbClr val="000000"/>
            </a:solidFill>
            <a:round/>
            <a:headEnd/>
            <a:tailEnd/>
          </a:ln>
        </p:spPr>
        <p:txBody>
          <a:bodyPr/>
          <a:lstStyle/>
          <a:p>
            <a:endParaRPr lang="en-US"/>
          </a:p>
        </p:txBody>
      </p:sp>
      <p:sp>
        <p:nvSpPr>
          <p:cNvPr id="65562" name="Rectangle 26"/>
          <p:cNvSpPr>
            <a:spLocks noChangeArrowheads="1"/>
          </p:cNvSpPr>
          <p:nvPr/>
        </p:nvSpPr>
        <p:spPr bwMode="auto">
          <a:xfrm>
            <a:off x="37449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5563" name="Freeform 27"/>
          <p:cNvSpPr>
            <a:spLocks/>
          </p:cNvSpPr>
          <p:nvPr/>
        </p:nvSpPr>
        <p:spPr bwMode="auto">
          <a:xfrm>
            <a:off x="6348413" y="207645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1"/>
                </a:lnTo>
                <a:lnTo>
                  <a:pt x="917" y="509"/>
                </a:lnTo>
                <a:lnTo>
                  <a:pt x="875" y="441"/>
                </a:lnTo>
                <a:lnTo>
                  <a:pt x="858" y="475"/>
                </a:lnTo>
                <a:lnTo>
                  <a:pt x="0" y="0"/>
                </a:lnTo>
                <a:close/>
              </a:path>
            </a:pathLst>
          </a:custGeom>
          <a:noFill/>
          <a:ln w="12700">
            <a:solidFill>
              <a:srgbClr val="000000"/>
            </a:solidFill>
            <a:round/>
            <a:headEnd/>
            <a:tailEnd/>
          </a:ln>
        </p:spPr>
        <p:txBody>
          <a:bodyPr/>
          <a:lstStyle/>
          <a:p>
            <a:endParaRPr lang="en-US"/>
          </a:p>
        </p:txBody>
      </p:sp>
      <p:sp>
        <p:nvSpPr>
          <p:cNvPr id="65564" name="Rectangle 28"/>
          <p:cNvSpPr>
            <a:spLocks noChangeArrowheads="1"/>
          </p:cNvSpPr>
          <p:nvPr/>
        </p:nvSpPr>
        <p:spPr bwMode="auto">
          <a:xfrm>
            <a:off x="69580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5565" name="Freeform 29"/>
          <p:cNvSpPr>
            <a:spLocks/>
          </p:cNvSpPr>
          <p:nvPr/>
        </p:nvSpPr>
        <p:spPr bwMode="auto">
          <a:xfrm>
            <a:off x="6146800" y="2171700"/>
            <a:ext cx="95250" cy="1420813"/>
          </a:xfrm>
          <a:custGeom>
            <a:avLst/>
            <a:gdLst>
              <a:gd name="T0" fmla="*/ 2147483647 w 68"/>
              <a:gd name="T1" fmla="*/ 2147483647 h 1010"/>
              <a:gd name="T2" fmla="*/ 2147483647 w 68"/>
              <a:gd name="T3" fmla="*/ 2147483647 h 1010"/>
              <a:gd name="T4" fmla="*/ 2147483647 w 68"/>
              <a:gd name="T5" fmla="*/ 2147483647 h 1010"/>
              <a:gd name="T6" fmla="*/ 2147483647 w 68"/>
              <a:gd name="T7" fmla="*/ 0 h 1010"/>
              <a:gd name="T8" fmla="*/ 0 w 68"/>
              <a:gd name="T9" fmla="*/ 2147483647 h 1010"/>
              <a:gd name="T10" fmla="*/ 2147483647 w 68"/>
              <a:gd name="T11" fmla="*/ 2147483647 h 1010"/>
              <a:gd name="T12" fmla="*/ 2147483647 w 68"/>
              <a:gd name="T13" fmla="*/ 2147483647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1010"/>
                </a:moveTo>
                <a:lnTo>
                  <a:pt x="34" y="68"/>
                </a:lnTo>
                <a:lnTo>
                  <a:pt x="68" y="68"/>
                </a:lnTo>
                <a:lnTo>
                  <a:pt x="34" y="0"/>
                </a:lnTo>
                <a:lnTo>
                  <a:pt x="0" y="68"/>
                </a:lnTo>
                <a:lnTo>
                  <a:pt x="34" y="68"/>
                </a:lnTo>
                <a:lnTo>
                  <a:pt x="34" y="1010"/>
                </a:lnTo>
                <a:close/>
              </a:path>
            </a:pathLst>
          </a:custGeom>
          <a:noFill/>
          <a:ln w="12700">
            <a:solidFill>
              <a:srgbClr val="000000"/>
            </a:solidFill>
            <a:round/>
            <a:headEnd/>
            <a:tailEnd/>
          </a:ln>
        </p:spPr>
        <p:txBody>
          <a:bodyPr/>
          <a:lstStyle/>
          <a:p>
            <a:endParaRPr lang="en-US"/>
          </a:p>
        </p:txBody>
      </p:sp>
      <p:sp>
        <p:nvSpPr>
          <p:cNvPr id="65566" name="Rectangle 30"/>
          <p:cNvSpPr>
            <a:spLocks noChangeArrowheads="1"/>
          </p:cNvSpPr>
          <p:nvPr/>
        </p:nvSpPr>
        <p:spPr bwMode="auto">
          <a:xfrm>
            <a:off x="6061075" y="2646363"/>
            <a:ext cx="334963"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3</a:t>
            </a:r>
            <a:endParaRPr lang="en-US" altLang="zh-CN" b="1">
              <a:latin typeface="Arial" pitchFamily="34" charset="0"/>
            </a:endParaRPr>
          </a:p>
        </p:txBody>
      </p:sp>
      <p:sp>
        <p:nvSpPr>
          <p:cNvPr id="65567" name="Freeform 31"/>
          <p:cNvSpPr>
            <a:spLocks/>
          </p:cNvSpPr>
          <p:nvPr/>
        </p:nvSpPr>
        <p:spPr bwMode="auto">
          <a:xfrm>
            <a:off x="6348413" y="295910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12700">
            <a:solidFill>
              <a:srgbClr val="000000"/>
            </a:solidFill>
            <a:round/>
            <a:headEnd/>
            <a:tailEnd/>
          </a:ln>
        </p:spPr>
        <p:txBody>
          <a:bodyPr/>
          <a:lstStyle/>
          <a:p>
            <a:endParaRPr lang="en-US"/>
          </a:p>
        </p:txBody>
      </p:sp>
      <p:sp>
        <p:nvSpPr>
          <p:cNvPr id="65568" name="Rectangle 32"/>
          <p:cNvSpPr>
            <a:spLocks noChangeArrowheads="1"/>
          </p:cNvSpPr>
          <p:nvPr/>
        </p:nvSpPr>
        <p:spPr bwMode="auto">
          <a:xfrm>
            <a:off x="69580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51233" name="Text Box 33"/>
          <p:cNvSpPr txBox="1">
            <a:spLocks noChangeArrowheads="1"/>
          </p:cNvSpPr>
          <p:nvPr/>
        </p:nvSpPr>
        <p:spPr bwMode="auto">
          <a:xfrm>
            <a:off x="457208" y="1408546"/>
            <a:ext cx="2667000" cy="822325"/>
          </a:xfrm>
          <a:prstGeom prst="rect">
            <a:avLst/>
          </a:prstGeom>
          <a:noFill/>
          <a:ln w="12700">
            <a:noFill/>
            <a:miter lim="800000"/>
            <a:headEnd type="none" w="sm" len="sm"/>
            <a:tailEnd type="none" w="sm" len="sm"/>
          </a:ln>
        </p:spPr>
        <p:txBody>
          <a:bodyPr>
            <a:spAutoFit/>
          </a:bodyPr>
          <a:lstStyle/>
          <a:p>
            <a:pPr>
              <a:spcBef>
                <a:spcPct val="50000"/>
              </a:spcBef>
            </a:pPr>
            <a:r>
              <a:rPr lang="en-US" altLang="zh-CN" b="1" dirty="0">
                <a:latin typeface="Arial" pitchFamily="34" charset="0"/>
              </a:rPr>
              <a:t>Initialize distance labels</a:t>
            </a:r>
          </a:p>
        </p:txBody>
      </p:sp>
      <p:grpSp>
        <p:nvGrpSpPr>
          <p:cNvPr id="2" name="Group 34"/>
          <p:cNvGrpSpPr>
            <a:grpSpLocks/>
          </p:cNvGrpSpPr>
          <p:nvPr/>
        </p:nvGrpSpPr>
        <p:grpSpPr bwMode="auto">
          <a:xfrm>
            <a:off x="2819400" y="2700338"/>
            <a:ext cx="334963" cy="347662"/>
            <a:chOff x="1056" y="1701"/>
            <a:chExt cx="211" cy="219"/>
          </a:xfrm>
        </p:grpSpPr>
        <p:sp>
          <p:nvSpPr>
            <p:cNvPr id="65608" name="Oval 35"/>
            <p:cNvSpPr>
              <a:spLocks noChangeArrowheads="1"/>
            </p:cNvSpPr>
            <p:nvPr/>
          </p:nvSpPr>
          <p:spPr bwMode="auto">
            <a:xfrm>
              <a:off x="1056" y="1701"/>
              <a:ext cx="211" cy="219"/>
            </a:xfrm>
            <a:prstGeom prst="ellipse">
              <a:avLst/>
            </a:prstGeom>
            <a:solidFill>
              <a:srgbClr val="FFFF00"/>
            </a:solidFill>
            <a:ln w="12700">
              <a:solidFill>
                <a:schemeClr val="tx1"/>
              </a:solidFill>
              <a:round/>
              <a:headEnd/>
              <a:tailEnd/>
            </a:ln>
          </p:spPr>
          <p:txBody>
            <a:bodyPr/>
            <a:lstStyle/>
            <a:p>
              <a:endParaRPr lang="en-US"/>
            </a:p>
          </p:txBody>
        </p:sp>
        <p:sp>
          <p:nvSpPr>
            <p:cNvPr id="65609" name="Rectangle 36"/>
            <p:cNvSpPr>
              <a:spLocks noChangeArrowheads="1"/>
            </p:cNvSpPr>
            <p:nvPr/>
          </p:nvSpPr>
          <p:spPr bwMode="auto">
            <a:xfrm>
              <a:off x="1135" y="1729"/>
              <a:ext cx="85" cy="182"/>
            </a:xfrm>
            <a:prstGeom prst="rect">
              <a:avLst/>
            </a:prstGeom>
            <a:solidFill>
              <a:srgbClr val="FFFF00"/>
            </a:solid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1</a:t>
              </a:r>
              <a:endParaRPr lang="en-US" altLang="zh-CN" b="1">
                <a:latin typeface="Arial" pitchFamily="34" charset="0"/>
              </a:endParaRPr>
            </a:p>
          </p:txBody>
        </p:sp>
      </p:grpSp>
      <p:grpSp>
        <p:nvGrpSpPr>
          <p:cNvPr id="3" name="Group 37"/>
          <p:cNvGrpSpPr>
            <a:grpSpLocks/>
          </p:cNvGrpSpPr>
          <p:nvPr/>
        </p:nvGrpSpPr>
        <p:grpSpPr bwMode="auto">
          <a:xfrm>
            <a:off x="2819400" y="1371600"/>
            <a:ext cx="5486400" cy="3048000"/>
            <a:chOff x="1776" y="864"/>
            <a:chExt cx="3456" cy="1920"/>
          </a:xfrm>
        </p:grpSpPr>
        <p:sp>
          <p:nvSpPr>
            <p:cNvPr id="65602" name="Text Box 38"/>
            <p:cNvSpPr txBox="1">
              <a:spLocks noChangeArrowheads="1"/>
            </p:cNvSpPr>
            <p:nvPr/>
          </p:nvSpPr>
          <p:spPr bwMode="auto">
            <a:xfrm>
              <a:off x="1776" y="1440"/>
              <a:ext cx="240"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rPr>
                <a:t>0</a:t>
              </a:r>
            </a:p>
          </p:txBody>
        </p:sp>
        <p:sp>
          <p:nvSpPr>
            <p:cNvPr id="65603" name="Text Box 39"/>
            <p:cNvSpPr txBox="1">
              <a:spLocks noChangeArrowheads="1"/>
            </p:cNvSpPr>
            <p:nvPr/>
          </p:nvSpPr>
          <p:spPr bwMode="auto">
            <a:xfrm>
              <a:off x="2784" y="864"/>
              <a:ext cx="240"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65604" name="Text Box 40"/>
            <p:cNvSpPr txBox="1">
              <a:spLocks noChangeArrowheads="1"/>
            </p:cNvSpPr>
            <p:nvPr/>
          </p:nvSpPr>
          <p:spPr bwMode="auto">
            <a:xfrm>
              <a:off x="2784" y="2496"/>
              <a:ext cx="240"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65605" name="Text Box 41"/>
            <p:cNvSpPr txBox="1">
              <a:spLocks noChangeArrowheads="1"/>
            </p:cNvSpPr>
            <p:nvPr/>
          </p:nvSpPr>
          <p:spPr bwMode="auto">
            <a:xfrm>
              <a:off x="3792" y="864"/>
              <a:ext cx="240"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65606" name="Text Box 42"/>
            <p:cNvSpPr txBox="1">
              <a:spLocks noChangeArrowheads="1"/>
            </p:cNvSpPr>
            <p:nvPr/>
          </p:nvSpPr>
          <p:spPr bwMode="auto">
            <a:xfrm>
              <a:off x="3792" y="2496"/>
              <a:ext cx="240"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65607" name="Text Box 43"/>
            <p:cNvSpPr txBox="1">
              <a:spLocks noChangeArrowheads="1"/>
            </p:cNvSpPr>
            <p:nvPr/>
          </p:nvSpPr>
          <p:spPr bwMode="auto">
            <a:xfrm>
              <a:off x="4992" y="1680"/>
              <a:ext cx="240"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grpSp>
      <p:sp>
        <p:nvSpPr>
          <p:cNvPr id="51244" name="Text Box 44"/>
          <p:cNvSpPr txBox="1">
            <a:spLocks noChangeArrowheads="1"/>
          </p:cNvSpPr>
          <p:nvPr/>
        </p:nvSpPr>
        <p:spPr bwMode="auto">
          <a:xfrm>
            <a:off x="381000" y="3581400"/>
            <a:ext cx="3657600" cy="118745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Select the node with the minimum temporary distance label.</a:t>
            </a:r>
          </a:p>
        </p:txBody>
      </p:sp>
      <p:grpSp>
        <p:nvGrpSpPr>
          <p:cNvPr id="4" name="Group 45"/>
          <p:cNvGrpSpPr>
            <a:grpSpLocks/>
          </p:cNvGrpSpPr>
          <p:nvPr/>
        </p:nvGrpSpPr>
        <p:grpSpPr bwMode="auto">
          <a:xfrm>
            <a:off x="762000" y="4800600"/>
            <a:ext cx="6477000" cy="1447800"/>
            <a:chOff x="816" y="2880"/>
            <a:chExt cx="4080" cy="912"/>
          </a:xfrm>
        </p:grpSpPr>
        <p:sp>
          <p:nvSpPr>
            <p:cNvPr id="65586" name="AutoShape 46"/>
            <p:cNvSpPr>
              <a:spLocks noChangeArrowheads="1"/>
            </p:cNvSpPr>
            <p:nvPr/>
          </p:nvSpPr>
          <p:spPr bwMode="auto">
            <a:xfrm>
              <a:off x="134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5587" name="AutoShape 47"/>
            <p:cNvSpPr>
              <a:spLocks noChangeArrowheads="1"/>
            </p:cNvSpPr>
            <p:nvPr/>
          </p:nvSpPr>
          <p:spPr bwMode="auto">
            <a:xfrm>
              <a:off x="187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5588" name="AutoShape 48"/>
            <p:cNvSpPr>
              <a:spLocks noChangeArrowheads="1"/>
            </p:cNvSpPr>
            <p:nvPr/>
          </p:nvSpPr>
          <p:spPr bwMode="auto">
            <a:xfrm>
              <a:off x="2400"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5589" name="AutoShape 49"/>
            <p:cNvSpPr>
              <a:spLocks noChangeArrowheads="1"/>
            </p:cNvSpPr>
            <p:nvPr/>
          </p:nvSpPr>
          <p:spPr bwMode="auto">
            <a:xfrm>
              <a:off x="2928"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5590" name="AutoShape 50"/>
            <p:cNvSpPr>
              <a:spLocks noChangeArrowheads="1"/>
            </p:cNvSpPr>
            <p:nvPr/>
          </p:nvSpPr>
          <p:spPr bwMode="auto">
            <a:xfrm>
              <a:off x="345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5591" name="AutoShape 51"/>
            <p:cNvSpPr>
              <a:spLocks noChangeArrowheads="1"/>
            </p:cNvSpPr>
            <p:nvPr/>
          </p:nvSpPr>
          <p:spPr bwMode="auto">
            <a:xfrm>
              <a:off x="398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5592" name="AutoShape 52"/>
            <p:cNvSpPr>
              <a:spLocks noChangeArrowheads="1"/>
            </p:cNvSpPr>
            <p:nvPr/>
          </p:nvSpPr>
          <p:spPr bwMode="auto">
            <a:xfrm>
              <a:off x="451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5593" name="AutoShape 53"/>
            <p:cNvSpPr>
              <a:spLocks noChangeArrowheads="1"/>
            </p:cNvSpPr>
            <p:nvPr/>
          </p:nvSpPr>
          <p:spPr bwMode="auto">
            <a:xfrm>
              <a:off x="81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5594" name="Text Box 54"/>
            <p:cNvSpPr txBox="1">
              <a:spLocks noChangeArrowheads="1"/>
            </p:cNvSpPr>
            <p:nvPr/>
          </p:nvSpPr>
          <p:spPr bwMode="auto">
            <a:xfrm>
              <a:off x="899"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0</a:t>
              </a:r>
              <a:endParaRPr lang="en-US" altLang="zh-CN"/>
            </a:p>
          </p:txBody>
        </p:sp>
        <p:sp>
          <p:nvSpPr>
            <p:cNvPr id="65595" name="Text Box 55"/>
            <p:cNvSpPr txBox="1">
              <a:spLocks noChangeArrowheads="1"/>
            </p:cNvSpPr>
            <p:nvPr/>
          </p:nvSpPr>
          <p:spPr bwMode="auto">
            <a:xfrm>
              <a:off x="1420"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1</a:t>
              </a:r>
              <a:endParaRPr lang="en-US" altLang="zh-CN"/>
            </a:p>
          </p:txBody>
        </p:sp>
        <p:sp>
          <p:nvSpPr>
            <p:cNvPr id="65596" name="Text Box 56"/>
            <p:cNvSpPr txBox="1">
              <a:spLocks noChangeArrowheads="1"/>
            </p:cNvSpPr>
            <p:nvPr/>
          </p:nvSpPr>
          <p:spPr bwMode="auto">
            <a:xfrm>
              <a:off x="1941"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2</a:t>
              </a:r>
              <a:endParaRPr lang="en-US" altLang="zh-CN"/>
            </a:p>
          </p:txBody>
        </p:sp>
        <p:sp>
          <p:nvSpPr>
            <p:cNvPr id="65597" name="Text Box 57"/>
            <p:cNvSpPr txBox="1">
              <a:spLocks noChangeArrowheads="1"/>
            </p:cNvSpPr>
            <p:nvPr/>
          </p:nvSpPr>
          <p:spPr bwMode="auto">
            <a:xfrm>
              <a:off x="2462"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3</a:t>
              </a:r>
              <a:endParaRPr lang="en-US" altLang="zh-CN"/>
            </a:p>
          </p:txBody>
        </p:sp>
        <p:sp>
          <p:nvSpPr>
            <p:cNvPr id="65598" name="Text Box 58"/>
            <p:cNvSpPr txBox="1">
              <a:spLocks noChangeArrowheads="1"/>
            </p:cNvSpPr>
            <p:nvPr/>
          </p:nvSpPr>
          <p:spPr bwMode="auto">
            <a:xfrm>
              <a:off x="2983"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4</a:t>
              </a:r>
              <a:endParaRPr lang="en-US" altLang="zh-CN"/>
            </a:p>
          </p:txBody>
        </p:sp>
        <p:sp>
          <p:nvSpPr>
            <p:cNvPr id="65599" name="Text Box 59"/>
            <p:cNvSpPr txBox="1">
              <a:spLocks noChangeArrowheads="1"/>
            </p:cNvSpPr>
            <p:nvPr/>
          </p:nvSpPr>
          <p:spPr bwMode="auto">
            <a:xfrm>
              <a:off x="3504"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5</a:t>
              </a:r>
              <a:endParaRPr lang="en-US" altLang="zh-CN"/>
            </a:p>
          </p:txBody>
        </p:sp>
        <p:sp>
          <p:nvSpPr>
            <p:cNvPr id="65600" name="Text Box 60"/>
            <p:cNvSpPr txBox="1">
              <a:spLocks noChangeArrowheads="1"/>
            </p:cNvSpPr>
            <p:nvPr/>
          </p:nvSpPr>
          <p:spPr bwMode="auto">
            <a:xfrm>
              <a:off x="4025"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6</a:t>
              </a:r>
              <a:endParaRPr lang="en-US" altLang="zh-CN"/>
            </a:p>
          </p:txBody>
        </p:sp>
        <p:sp>
          <p:nvSpPr>
            <p:cNvPr id="65601" name="Text Box 61"/>
            <p:cNvSpPr txBox="1">
              <a:spLocks noChangeArrowheads="1"/>
            </p:cNvSpPr>
            <p:nvPr/>
          </p:nvSpPr>
          <p:spPr bwMode="auto">
            <a:xfrm>
              <a:off x="4547"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7</a:t>
              </a:r>
              <a:endParaRPr lang="en-US" altLang="zh-CN"/>
            </a:p>
          </p:txBody>
        </p:sp>
      </p:grpSp>
      <p:sp>
        <p:nvSpPr>
          <p:cNvPr id="51262" name="Text Box 62"/>
          <p:cNvSpPr txBox="1">
            <a:spLocks noChangeArrowheads="1"/>
          </p:cNvSpPr>
          <p:nvPr/>
        </p:nvSpPr>
        <p:spPr bwMode="auto">
          <a:xfrm>
            <a:off x="914400" y="5622925"/>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1</a:t>
            </a:r>
          </a:p>
        </p:txBody>
      </p:sp>
      <p:grpSp>
        <p:nvGrpSpPr>
          <p:cNvPr id="5" name="Group 63"/>
          <p:cNvGrpSpPr>
            <a:grpSpLocks/>
          </p:cNvGrpSpPr>
          <p:nvPr/>
        </p:nvGrpSpPr>
        <p:grpSpPr bwMode="auto">
          <a:xfrm>
            <a:off x="8001000" y="3733800"/>
            <a:ext cx="609600" cy="2590800"/>
            <a:chOff x="5040" y="2160"/>
            <a:chExt cx="384" cy="1632"/>
          </a:xfrm>
        </p:grpSpPr>
        <p:sp>
          <p:nvSpPr>
            <p:cNvPr id="65584" name="AutoShape 64"/>
            <p:cNvSpPr>
              <a:spLocks noChangeArrowheads="1"/>
            </p:cNvSpPr>
            <p:nvPr/>
          </p:nvSpPr>
          <p:spPr bwMode="auto">
            <a:xfrm>
              <a:off x="5040" y="2400"/>
              <a:ext cx="384" cy="1392"/>
            </a:xfrm>
            <a:prstGeom prst="can">
              <a:avLst>
                <a:gd name="adj" fmla="val 9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5585" name="Text Box 65"/>
            <p:cNvSpPr txBox="1">
              <a:spLocks noChangeArrowheads="1"/>
            </p:cNvSpPr>
            <p:nvPr/>
          </p:nvSpPr>
          <p:spPr bwMode="auto">
            <a:xfrm>
              <a:off x="5088" y="2160"/>
              <a:ext cx="240"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grpSp>
      <p:grpSp>
        <p:nvGrpSpPr>
          <p:cNvPr id="6" name="Group 66"/>
          <p:cNvGrpSpPr>
            <a:grpSpLocks/>
          </p:cNvGrpSpPr>
          <p:nvPr/>
        </p:nvGrpSpPr>
        <p:grpSpPr bwMode="auto">
          <a:xfrm>
            <a:off x="8153400" y="4648200"/>
            <a:ext cx="304800" cy="1600200"/>
            <a:chOff x="5136" y="2736"/>
            <a:chExt cx="192" cy="1008"/>
          </a:xfrm>
        </p:grpSpPr>
        <p:sp>
          <p:nvSpPr>
            <p:cNvPr id="65579" name="Text Box 67"/>
            <p:cNvSpPr txBox="1">
              <a:spLocks noChangeArrowheads="1"/>
            </p:cNvSpPr>
            <p:nvPr/>
          </p:nvSpPr>
          <p:spPr bwMode="auto">
            <a:xfrm>
              <a:off x="5136" y="2736"/>
              <a:ext cx="192" cy="250"/>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2</a:t>
              </a:r>
            </a:p>
          </p:txBody>
        </p:sp>
        <p:sp>
          <p:nvSpPr>
            <p:cNvPr id="65580" name="Text Box 68"/>
            <p:cNvSpPr txBox="1">
              <a:spLocks noChangeArrowheads="1"/>
            </p:cNvSpPr>
            <p:nvPr/>
          </p:nvSpPr>
          <p:spPr bwMode="auto">
            <a:xfrm>
              <a:off x="5136" y="2927"/>
              <a:ext cx="192" cy="250"/>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3</a:t>
              </a:r>
            </a:p>
          </p:txBody>
        </p:sp>
        <p:sp>
          <p:nvSpPr>
            <p:cNvPr id="65581" name="Text Box 69"/>
            <p:cNvSpPr txBox="1">
              <a:spLocks noChangeArrowheads="1"/>
            </p:cNvSpPr>
            <p:nvPr/>
          </p:nvSpPr>
          <p:spPr bwMode="auto">
            <a:xfrm>
              <a:off x="5136" y="3120"/>
              <a:ext cx="192" cy="250"/>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4</a:t>
              </a:r>
            </a:p>
          </p:txBody>
        </p:sp>
        <p:sp>
          <p:nvSpPr>
            <p:cNvPr id="65582" name="Text Box 70"/>
            <p:cNvSpPr txBox="1">
              <a:spLocks noChangeArrowheads="1"/>
            </p:cNvSpPr>
            <p:nvPr/>
          </p:nvSpPr>
          <p:spPr bwMode="auto">
            <a:xfrm>
              <a:off x="5136" y="3312"/>
              <a:ext cx="192" cy="250"/>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5</a:t>
              </a:r>
            </a:p>
          </p:txBody>
        </p:sp>
        <p:sp>
          <p:nvSpPr>
            <p:cNvPr id="65583" name="Text Box 71"/>
            <p:cNvSpPr txBox="1">
              <a:spLocks noChangeArrowheads="1"/>
            </p:cNvSpPr>
            <p:nvPr/>
          </p:nvSpPr>
          <p:spPr bwMode="auto">
            <a:xfrm>
              <a:off x="5136" y="3494"/>
              <a:ext cx="192" cy="250"/>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6</a:t>
              </a:r>
            </a:p>
          </p:txBody>
        </p:sp>
      </p:grpSp>
      <p:sp>
        <p:nvSpPr>
          <p:cNvPr id="51272" name="Text Box 72"/>
          <p:cNvSpPr txBox="1">
            <a:spLocks noChangeArrowheads="1"/>
          </p:cNvSpPr>
          <p:nvPr/>
        </p:nvSpPr>
        <p:spPr bwMode="auto">
          <a:xfrm>
            <a:off x="457200" y="2301875"/>
            <a:ext cx="1676400" cy="822325"/>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Initialize buckets.</a:t>
            </a:r>
          </a:p>
        </p:txBody>
      </p:sp>
      <p:sp>
        <p:nvSpPr>
          <p:cNvPr id="51273" name="Line 73"/>
          <p:cNvSpPr>
            <a:spLocks noChangeShapeType="1"/>
          </p:cNvSpPr>
          <p:nvPr/>
        </p:nvSpPr>
        <p:spPr bwMode="auto">
          <a:xfrm flipV="1">
            <a:off x="1066800" y="6324600"/>
            <a:ext cx="0" cy="381000"/>
          </a:xfrm>
          <a:prstGeom prst="line">
            <a:avLst/>
          </a:prstGeom>
          <a:noFill/>
          <a:ln w="57150">
            <a:solidFill>
              <a:srgbClr val="FF0000"/>
            </a:solidFill>
            <a:round/>
            <a:headEnd type="none" w="sm" len="sm"/>
            <a:tailEnd type="triangle" w="med" len="me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3"/>
                                        </p:tgtEl>
                                        <p:attrNameLst>
                                          <p:attrName>style.visibility</p:attrName>
                                        </p:attrNameLst>
                                      </p:cBhvr>
                                      <p:to>
                                        <p:strVal val="visible"/>
                                      </p:to>
                                    </p:set>
                                    <p:animEffect transition="in" filter="wipe(left)">
                                      <p:cBhvr>
                                        <p:cTn id="7" dur="500"/>
                                        <p:tgtEl>
                                          <p:spTgt spid="512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72"/>
                                        </p:tgtEl>
                                        <p:attrNameLst>
                                          <p:attrName>style.visibility</p:attrName>
                                        </p:attrNameLst>
                                      </p:cBhvr>
                                      <p:to>
                                        <p:strVal val="visible"/>
                                      </p:to>
                                    </p:set>
                                    <p:animEffect transition="in" filter="wipe(left)">
                                      <p:cBhvr>
                                        <p:cTn id="17" dur="500"/>
                                        <p:tgtEl>
                                          <p:spTgt spid="512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262">
                                            <p:txEl>
                                              <p:pRg st="0" end="0"/>
                                            </p:txEl>
                                          </p:spTgt>
                                        </p:tgtEl>
                                        <p:attrNameLst>
                                          <p:attrName>style.visibility</p:attrName>
                                        </p:attrNameLst>
                                      </p:cBhvr>
                                      <p:to>
                                        <p:strVal val="visible"/>
                                      </p:to>
                                    </p:set>
                                    <p:animEffect transition="in" filter="dissolve">
                                      <p:cBhvr>
                                        <p:cTn id="27" dur="500"/>
                                        <p:tgtEl>
                                          <p:spTgt spid="5126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244"/>
                                        </p:tgtEl>
                                        <p:attrNameLst>
                                          <p:attrName>style.visibility</p:attrName>
                                        </p:attrNameLst>
                                      </p:cBhvr>
                                      <p:to>
                                        <p:strVal val="visible"/>
                                      </p:to>
                                    </p:set>
                                    <p:animEffect transition="in" filter="wipe(left)">
                                      <p:cBhvr>
                                        <p:cTn id="42" dur="500"/>
                                        <p:tgtEl>
                                          <p:spTgt spid="5124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1273"/>
                                        </p:tgtEl>
                                        <p:attrNameLst>
                                          <p:attrName>style.visibility</p:attrName>
                                        </p:attrNameLst>
                                      </p:cBhvr>
                                      <p:to>
                                        <p:strVal val="visible"/>
                                      </p:to>
                                    </p:set>
                                    <p:animEffect transition="in" filter="dissolve">
                                      <p:cBhvr>
                                        <p:cTn id="47" dur="500"/>
                                        <p:tgtEl>
                                          <p:spTgt spid="5127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dissolve">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3" grpId="0"/>
      <p:bldP spid="51244" grpId="0"/>
      <p:bldP spid="51262" grpId="0" build="p" autoUpdateAnimBg="0"/>
      <p:bldP spid="51272" grpId="0"/>
      <p:bldP spid="5127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title"/>
          </p:nvPr>
        </p:nvSpPr>
        <p:spPr/>
        <p:txBody>
          <a:bodyPr/>
          <a:lstStyle/>
          <a:p>
            <a:r>
              <a:rPr lang="en-US" altLang="zh-CN" smtClean="0">
                <a:ea typeface="SimSun" pitchFamily="2" charset="-122"/>
              </a:rPr>
              <a:t>Update Step</a:t>
            </a:r>
          </a:p>
        </p:txBody>
      </p:sp>
      <p:grpSp>
        <p:nvGrpSpPr>
          <p:cNvPr id="2" name="Group 48"/>
          <p:cNvGrpSpPr>
            <a:grpSpLocks/>
          </p:cNvGrpSpPr>
          <p:nvPr/>
        </p:nvGrpSpPr>
        <p:grpSpPr bwMode="auto">
          <a:xfrm>
            <a:off x="762000" y="4800600"/>
            <a:ext cx="6477000" cy="1447800"/>
            <a:chOff x="816" y="2880"/>
            <a:chExt cx="4080" cy="912"/>
          </a:xfrm>
        </p:grpSpPr>
        <p:sp>
          <p:nvSpPr>
            <p:cNvPr id="66625" name="AutoShape 49"/>
            <p:cNvSpPr>
              <a:spLocks noChangeArrowheads="1"/>
            </p:cNvSpPr>
            <p:nvPr/>
          </p:nvSpPr>
          <p:spPr bwMode="auto">
            <a:xfrm>
              <a:off x="134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6626" name="AutoShape 50"/>
            <p:cNvSpPr>
              <a:spLocks noChangeArrowheads="1"/>
            </p:cNvSpPr>
            <p:nvPr/>
          </p:nvSpPr>
          <p:spPr bwMode="auto">
            <a:xfrm>
              <a:off x="187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6627" name="AutoShape 51"/>
            <p:cNvSpPr>
              <a:spLocks noChangeArrowheads="1"/>
            </p:cNvSpPr>
            <p:nvPr/>
          </p:nvSpPr>
          <p:spPr bwMode="auto">
            <a:xfrm>
              <a:off x="2400"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6628" name="AutoShape 52"/>
            <p:cNvSpPr>
              <a:spLocks noChangeArrowheads="1"/>
            </p:cNvSpPr>
            <p:nvPr/>
          </p:nvSpPr>
          <p:spPr bwMode="auto">
            <a:xfrm>
              <a:off x="2928"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6629" name="AutoShape 53"/>
            <p:cNvSpPr>
              <a:spLocks noChangeArrowheads="1"/>
            </p:cNvSpPr>
            <p:nvPr/>
          </p:nvSpPr>
          <p:spPr bwMode="auto">
            <a:xfrm>
              <a:off x="345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6630" name="AutoShape 54"/>
            <p:cNvSpPr>
              <a:spLocks noChangeArrowheads="1"/>
            </p:cNvSpPr>
            <p:nvPr/>
          </p:nvSpPr>
          <p:spPr bwMode="auto">
            <a:xfrm>
              <a:off x="398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6631" name="AutoShape 55"/>
            <p:cNvSpPr>
              <a:spLocks noChangeArrowheads="1"/>
            </p:cNvSpPr>
            <p:nvPr/>
          </p:nvSpPr>
          <p:spPr bwMode="auto">
            <a:xfrm>
              <a:off x="451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6632" name="AutoShape 56"/>
            <p:cNvSpPr>
              <a:spLocks noChangeArrowheads="1"/>
            </p:cNvSpPr>
            <p:nvPr/>
          </p:nvSpPr>
          <p:spPr bwMode="auto">
            <a:xfrm>
              <a:off x="81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6633" name="Text Box 57"/>
            <p:cNvSpPr txBox="1">
              <a:spLocks noChangeArrowheads="1"/>
            </p:cNvSpPr>
            <p:nvPr/>
          </p:nvSpPr>
          <p:spPr bwMode="auto">
            <a:xfrm>
              <a:off x="899"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0</a:t>
              </a:r>
              <a:endParaRPr lang="en-US" altLang="zh-CN"/>
            </a:p>
          </p:txBody>
        </p:sp>
        <p:sp>
          <p:nvSpPr>
            <p:cNvPr id="66634" name="Text Box 58"/>
            <p:cNvSpPr txBox="1">
              <a:spLocks noChangeArrowheads="1"/>
            </p:cNvSpPr>
            <p:nvPr/>
          </p:nvSpPr>
          <p:spPr bwMode="auto">
            <a:xfrm>
              <a:off x="1420"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1</a:t>
              </a:r>
              <a:endParaRPr lang="en-US" altLang="zh-CN"/>
            </a:p>
          </p:txBody>
        </p:sp>
        <p:sp>
          <p:nvSpPr>
            <p:cNvPr id="66635" name="Text Box 59"/>
            <p:cNvSpPr txBox="1">
              <a:spLocks noChangeArrowheads="1"/>
            </p:cNvSpPr>
            <p:nvPr/>
          </p:nvSpPr>
          <p:spPr bwMode="auto">
            <a:xfrm>
              <a:off x="1941"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2</a:t>
              </a:r>
              <a:endParaRPr lang="en-US" altLang="zh-CN"/>
            </a:p>
          </p:txBody>
        </p:sp>
        <p:sp>
          <p:nvSpPr>
            <p:cNvPr id="66636" name="Text Box 60"/>
            <p:cNvSpPr txBox="1">
              <a:spLocks noChangeArrowheads="1"/>
            </p:cNvSpPr>
            <p:nvPr/>
          </p:nvSpPr>
          <p:spPr bwMode="auto">
            <a:xfrm>
              <a:off x="2462"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3</a:t>
              </a:r>
              <a:endParaRPr lang="en-US" altLang="zh-CN"/>
            </a:p>
          </p:txBody>
        </p:sp>
        <p:sp>
          <p:nvSpPr>
            <p:cNvPr id="66637" name="Text Box 61"/>
            <p:cNvSpPr txBox="1">
              <a:spLocks noChangeArrowheads="1"/>
            </p:cNvSpPr>
            <p:nvPr/>
          </p:nvSpPr>
          <p:spPr bwMode="auto">
            <a:xfrm>
              <a:off x="2983"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4</a:t>
              </a:r>
              <a:endParaRPr lang="en-US" altLang="zh-CN"/>
            </a:p>
          </p:txBody>
        </p:sp>
        <p:sp>
          <p:nvSpPr>
            <p:cNvPr id="66638" name="Text Box 62"/>
            <p:cNvSpPr txBox="1">
              <a:spLocks noChangeArrowheads="1"/>
            </p:cNvSpPr>
            <p:nvPr/>
          </p:nvSpPr>
          <p:spPr bwMode="auto">
            <a:xfrm>
              <a:off x="3504"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5</a:t>
              </a:r>
              <a:endParaRPr lang="en-US" altLang="zh-CN"/>
            </a:p>
          </p:txBody>
        </p:sp>
        <p:sp>
          <p:nvSpPr>
            <p:cNvPr id="66639" name="Text Box 63"/>
            <p:cNvSpPr txBox="1">
              <a:spLocks noChangeArrowheads="1"/>
            </p:cNvSpPr>
            <p:nvPr/>
          </p:nvSpPr>
          <p:spPr bwMode="auto">
            <a:xfrm>
              <a:off x="4025"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6</a:t>
              </a:r>
              <a:endParaRPr lang="en-US" altLang="zh-CN"/>
            </a:p>
          </p:txBody>
        </p:sp>
        <p:sp>
          <p:nvSpPr>
            <p:cNvPr id="66640" name="Text Box 64"/>
            <p:cNvSpPr txBox="1">
              <a:spLocks noChangeArrowheads="1"/>
            </p:cNvSpPr>
            <p:nvPr/>
          </p:nvSpPr>
          <p:spPr bwMode="auto">
            <a:xfrm>
              <a:off x="4547"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7</a:t>
              </a:r>
              <a:endParaRPr lang="en-US" altLang="zh-CN"/>
            </a:p>
          </p:txBody>
        </p:sp>
      </p:grpSp>
      <p:sp>
        <p:nvSpPr>
          <p:cNvPr id="66564" name="Text Box 65"/>
          <p:cNvSpPr txBox="1">
            <a:spLocks noChangeArrowheads="1"/>
          </p:cNvSpPr>
          <p:nvPr/>
        </p:nvSpPr>
        <p:spPr bwMode="auto">
          <a:xfrm>
            <a:off x="914400" y="5622925"/>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1</a:t>
            </a:r>
          </a:p>
        </p:txBody>
      </p:sp>
      <p:grpSp>
        <p:nvGrpSpPr>
          <p:cNvPr id="3" name="Group 66"/>
          <p:cNvGrpSpPr>
            <a:grpSpLocks/>
          </p:cNvGrpSpPr>
          <p:nvPr/>
        </p:nvGrpSpPr>
        <p:grpSpPr bwMode="auto">
          <a:xfrm>
            <a:off x="8001000" y="3733800"/>
            <a:ext cx="609600" cy="2590800"/>
            <a:chOff x="5040" y="2160"/>
            <a:chExt cx="384" cy="1632"/>
          </a:xfrm>
        </p:grpSpPr>
        <p:sp>
          <p:nvSpPr>
            <p:cNvPr id="66623" name="AutoShape 67"/>
            <p:cNvSpPr>
              <a:spLocks noChangeArrowheads="1"/>
            </p:cNvSpPr>
            <p:nvPr/>
          </p:nvSpPr>
          <p:spPr bwMode="auto">
            <a:xfrm>
              <a:off x="5040" y="2400"/>
              <a:ext cx="384" cy="1392"/>
            </a:xfrm>
            <a:prstGeom prst="can">
              <a:avLst>
                <a:gd name="adj" fmla="val 9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6624" name="Text Box 68"/>
            <p:cNvSpPr txBox="1">
              <a:spLocks noChangeArrowheads="1"/>
            </p:cNvSpPr>
            <p:nvPr/>
          </p:nvSpPr>
          <p:spPr bwMode="auto">
            <a:xfrm>
              <a:off x="5088" y="2160"/>
              <a:ext cx="240"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grpSp>
      <p:sp>
        <p:nvSpPr>
          <p:cNvPr id="66566" name="Line 69"/>
          <p:cNvSpPr>
            <a:spLocks noChangeShapeType="1"/>
          </p:cNvSpPr>
          <p:nvPr/>
        </p:nvSpPr>
        <p:spPr bwMode="auto">
          <a:xfrm flipV="1">
            <a:off x="1066800" y="6324600"/>
            <a:ext cx="0" cy="381000"/>
          </a:xfrm>
          <a:prstGeom prst="line">
            <a:avLst/>
          </a:prstGeom>
          <a:noFill/>
          <a:ln w="57150">
            <a:solidFill>
              <a:srgbClr val="FF0000"/>
            </a:solidFill>
            <a:round/>
            <a:headEnd type="none" w="sm" len="sm"/>
            <a:tailEnd type="triangle" w="med" len="med"/>
          </a:ln>
        </p:spPr>
        <p:txBody>
          <a:bodyPr wrap="none" anchor="ctr"/>
          <a:lstStyle/>
          <a:p>
            <a:endParaRPr lang="en-US"/>
          </a:p>
        </p:txBody>
      </p:sp>
      <p:grpSp>
        <p:nvGrpSpPr>
          <p:cNvPr id="4" name="Group 70"/>
          <p:cNvGrpSpPr>
            <a:grpSpLocks/>
          </p:cNvGrpSpPr>
          <p:nvPr/>
        </p:nvGrpSpPr>
        <p:grpSpPr bwMode="auto">
          <a:xfrm>
            <a:off x="8153400" y="4648200"/>
            <a:ext cx="304800" cy="1600200"/>
            <a:chOff x="5136" y="2736"/>
            <a:chExt cx="192" cy="1008"/>
          </a:xfrm>
        </p:grpSpPr>
        <p:sp>
          <p:nvSpPr>
            <p:cNvPr id="66618" name="Text Box 71"/>
            <p:cNvSpPr txBox="1">
              <a:spLocks noChangeArrowheads="1"/>
            </p:cNvSpPr>
            <p:nvPr/>
          </p:nvSpPr>
          <p:spPr bwMode="auto">
            <a:xfrm>
              <a:off x="5136" y="2736"/>
              <a:ext cx="192" cy="250"/>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2</a:t>
              </a:r>
            </a:p>
          </p:txBody>
        </p:sp>
        <p:sp>
          <p:nvSpPr>
            <p:cNvPr id="66619" name="Text Box 72"/>
            <p:cNvSpPr txBox="1">
              <a:spLocks noChangeArrowheads="1"/>
            </p:cNvSpPr>
            <p:nvPr/>
          </p:nvSpPr>
          <p:spPr bwMode="auto">
            <a:xfrm>
              <a:off x="5136" y="2927"/>
              <a:ext cx="192" cy="250"/>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3</a:t>
              </a:r>
            </a:p>
          </p:txBody>
        </p:sp>
        <p:sp>
          <p:nvSpPr>
            <p:cNvPr id="66620" name="Text Box 73"/>
            <p:cNvSpPr txBox="1">
              <a:spLocks noChangeArrowheads="1"/>
            </p:cNvSpPr>
            <p:nvPr/>
          </p:nvSpPr>
          <p:spPr bwMode="auto">
            <a:xfrm>
              <a:off x="5136" y="3120"/>
              <a:ext cx="192" cy="250"/>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4</a:t>
              </a:r>
            </a:p>
          </p:txBody>
        </p:sp>
        <p:sp>
          <p:nvSpPr>
            <p:cNvPr id="66621" name="Text Box 74"/>
            <p:cNvSpPr txBox="1">
              <a:spLocks noChangeArrowheads="1"/>
            </p:cNvSpPr>
            <p:nvPr/>
          </p:nvSpPr>
          <p:spPr bwMode="auto">
            <a:xfrm>
              <a:off x="5136" y="3312"/>
              <a:ext cx="192" cy="250"/>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5</a:t>
              </a:r>
            </a:p>
          </p:txBody>
        </p:sp>
        <p:sp>
          <p:nvSpPr>
            <p:cNvPr id="66622" name="Text Box 75"/>
            <p:cNvSpPr txBox="1">
              <a:spLocks noChangeArrowheads="1"/>
            </p:cNvSpPr>
            <p:nvPr/>
          </p:nvSpPr>
          <p:spPr bwMode="auto">
            <a:xfrm>
              <a:off x="5136" y="3494"/>
              <a:ext cx="192" cy="250"/>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6</a:t>
              </a:r>
            </a:p>
          </p:txBody>
        </p:sp>
      </p:grpSp>
      <p:sp>
        <p:nvSpPr>
          <p:cNvPr id="52300" name="Line 76"/>
          <p:cNvSpPr>
            <a:spLocks noChangeShapeType="1"/>
          </p:cNvSpPr>
          <p:nvPr/>
        </p:nvSpPr>
        <p:spPr bwMode="auto">
          <a:xfrm>
            <a:off x="8077200" y="4800600"/>
            <a:ext cx="381000" cy="0"/>
          </a:xfrm>
          <a:prstGeom prst="line">
            <a:avLst/>
          </a:prstGeom>
          <a:noFill/>
          <a:ln w="57150">
            <a:solidFill>
              <a:schemeClr val="tx1"/>
            </a:solidFill>
            <a:round/>
            <a:headEnd type="none" w="sm" len="sm"/>
            <a:tailEnd type="none" w="sm" len="sm"/>
          </a:ln>
        </p:spPr>
        <p:txBody>
          <a:bodyPr/>
          <a:lstStyle/>
          <a:p>
            <a:endParaRPr lang="en-US"/>
          </a:p>
        </p:txBody>
      </p:sp>
      <p:sp>
        <p:nvSpPr>
          <p:cNvPr id="52301" name="Text Box 77"/>
          <p:cNvSpPr txBox="1">
            <a:spLocks noChangeArrowheads="1"/>
          </p:cNvSpPr>
          <p:nvPr/>
        </p:nvSpPr>
        <p:spPr bwMode="auto">
          <a:xfrm>
            <a:off x="25908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2</a:t>
            </a:r>
          </a:p>
        </p:txBody>
      </p:sp>
      <p:sp>
        <p:nvSpPr>
          <p:cNvPr id="52302" name="Line 78"/>
          <p:cNvSpPr>
            <a:spLocks noChangeShapeType="1"/>
          </p:cNvSpPr>
          <p:nvPr/>
        </p:nvSpPr>
        <p:spPr bwMode="auto">
          <a:xfrm>
            <a:off x="8077200" y="5105400"/>
            <a:ext cx="381000" cy="0"/>
          </a:xfrm>
          <a:prstGeom prst="line">
            <a:avLst/>
          </a:prstGeom>
          <a:noFill/>
          <a:ln w="57150">
            <a:solidFill>
              <a:schemeClr val="tx1"/>
            </a:solidFill>
            <a:round/>
            <a:headEnd type="none" w="sm" len="sm"/>
            <a:tailEnd type="none" w="sm" len="sm"/>
          </a:ln>
        </p:spPr>
        <p:txBody>
          <a:bodyPr/>
          <a:lstStyle/>
          <a:p>
            <a:endParaRPr lang="en-US"/>
          </a:p>
        </p:txBody>
      </p:sp>
      <p:sp>
        <p:nvSpPr>
          <p:cNvPr id="66571" name="Text Box 79"/>
          <p:cNvSpPr txBox="1">
            <a:spLocks noChangeArrowheads="1"/>
          </p:cNvSpPr>
          <p:nvPr/>
        </p:nvSpPr>
        <p:spPr bwMode="auto">
          <a:xfrm>
            <a:off x="914400" y="5638800"/>
            <a:ext cx="304800" cy="396875"/>
          </a:xfrm>
          <a:prstGeom prst="rect">
            <a:avLst/>
          </a:prstGeom>
          <a:solidFill>
            <a:srgbClr val="66FF33"/>
          </a:solidFill>
          <a:ln w="12700">
            <a:noFill/>
            <a:miter lim="800000"/>
            <a:headEnd type="none" w="sm" len="sm"/>
            <a:tailEnd type="none" w="sm" len="sm"/>
          </a:ln>
        </p:spPr>
        <p:txBody>
          <a:bodyPr>
            <a:spAutoFit/>
          </a:bodyPr>
          <a:lstStyle/>
          <a:p>
            <a:pPr>
              <a:spcBef>
                <a:spcPct val="50000"/>
              </a:spcBef>
            </a:pPr>
            <a:endParaRPr lang="en-US" sz="2000" b="1">
              <a:latin typeface="Arial" pitchFamily="34" charset="0"/>
            </a:endParaRPr>
          </a:p>
        </p:txBody>
      </p:sp>
      <p:sp>
        <p:nvSpPr>
          <p:cNvPr id="52304" name="Text Box 80"/>
          <p:cNvSpPr txBox="1">
            <a:spLocks noChangeArrowheads="1"/>
          </p:cNvSpPr>
          <p:nvPr/>
        </p:nvSpPr>
        <p:spPr bwMode="auto">
          <a:xfrm>
            <a:off x="42672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3</a:t>
            </a:r>
          </a:p>
        </p:txBody>
      </p:sp>
      <p:sp>
        <p:nvSpPr>
          <p:cNvPr id="66573" name="Freeform 127"/>
          <p:cNvSpPr>
            <a:spLocks/>
          </p:cNvSpPr>
          <p:nvPr/>
        </p:nvSpPr>
        <p:spPr bwMode="auto">
          <a:xfrm>
            <a:off x="2751138" y="205740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0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59"/>
                </a:lnTo>
                <a:lnTo>
                  <a:pt x="917" y="0"/>
                </a:lnTo>
                <a:lnTo>
                  <a:pt x="841" y="0"/>
                </a:lnTo>
                <a:lnTo>
                  <a:pt x="858" y="34"/>
                </a:lnTo>
                <a:lnTo>
                  <a:pt x="0" y="509"/>
                </a:lnTo>
                <a:close/>
              </a:path>
            </a:pathLst>
          </a:custGeom>
          <a:noFill/>
          <a:ln w="12700">
            <a:solidFill>
              <a:srgbClr val="000000"/>
            </a:solidFill>
            <a:round/>
            <a:headEnd/>
            <a:tailEnd/>
          </a:ln>
        </p:spPr>
        <p:txBody>
          <a:bodyPr/>
          <a:lstStyle/>
          <a:p>
            <a:endParaRPr lang="en-US"/>
          </a:p>
        </p:txBody>
      </p:sp>
      <p:sp>
        <p:nvSpPr>
          <p:cNvPr id="66574" name="Freeform 128"/>
          <p:cNvSpPr>
            <a:spLocks/>
          </p:cNvSpPr>
          <p:nvPr/>
        </p:nvSpPr>
        <p:spPr bwMode="auto">
          <a:xfrm>
            <a:off x="2751138" y="294005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9"/>
                </a:lnTo>
                <a:lnTo>
                  <a:pt x="917" y="509"/>
                </a:lnTo>
                <a:lnTo>
                  <a:pt x="875" y="450"/>
                </a:lnTo>
                <a:lnTo>
                  <a:pt x="858" y="475"/>
                </a:lnTo>
                <a:lnTo>
                  <a:pt x="0" y="0"/>
                </a:lnTo>
                <a:close/>
              </a:path>
            </a:pathLst>
          </a:custGeom>
          <a:noFill/>
          <a:ln w="12700">
            <a:solidFill>
              <a:srgbClr val="000000"/>
            </a:solidFill>
            <a:round/>
            <a:headEnd/>
            <a:tailEnd/>
          </a:ln>
        </p:spPr>
        <p:txBody>
          <a:bodyPr/>
          <a:lstStyle/>
          <a:p>
            <a:endParaRPr lang="en-US"/>
          </a:p>
        </p:txBody>
      </p:sp>
      <p:sp>
        <p:nvSpPr>
          <p:cNvPr id="66575" name="Oval 130"/>
          <p:cNvSpPr>
            <a:spLocks noChangeArrowheads="1"/>
          </p:cNvSpPr>
          <p:nvPr/>
        </p:nvSpPr>
        <p:spPr bwMode="auto">
          <a:xfrm>
            <a:off x="2446338" y="2701925"/>
            <a:ext cx="334962" cy="347663"/>
          </a:xfrm>
          <a:prstGeom prst="ellipse">
            <a:avLst/>
          </a:prstGeom>
          <a:solidFill>
            <a:srgbClr val="FFFF00"/>
          </a:solidFill>
          <a:ln w="12700">
            <a:solidFill>
              <a:srgbClr val="FF0000"/>
            </a:solidFill>
            <a:round/>
            <a:headEnd/>
            <a:tailEnd/>
          </a:ln>
        </p:spPr>
        <p:txBody>
          <a:bodyPr/>
          <a:lstStyle/>
          <a:p>
            <a:endParaRPr lang="en-US"/>
          </a:p>
        </p:txBody>
      </p:sp>
      <p:sp>
        <p:nvSpPr>
          <p:cNvPr id="66576" name="Oval 131"/>
          <p:cNvSpPr>
            <a:spLocks noChangeArrowheads="1"/>
          </p:cNvSpPr>
          <p:nvPr/>
        </p:nvSpPr>
        <p:spPr bwMode="auto">
          <a:xfrm>
            <a:off x="4033838" y="1806575"/>
            <a:ext cx="347662" cy="358775"/>
          </a:xfrm>
          <a:prstGeom prst="ellipse">
            <a:avLst/>
          </a:prstGeom>
          <a:solidFill>
            <a:srgbClr val="66FF33"/>
          </a:solidFill>
          <a:ln w="12700">
            <a:solidFill>
              <a:srgbClr val="000000"/>
            </a:solidFill>
            <a:round/>
            <a:headEnd/>
            <a:tailEnd/>
          </a:ln>
        </p:spPr>
        <p:txBody>
          <a:bodyPr/>
          <a:lstStyle/>
          <a:p>
            <a:endParaRPr lang="en-US"/>
          </a:p>
        </p:txBody>
      </p:sp>
      <p:sp>
        <p:nvSpPr>
          <p:cNvPr id="66577" name="Rectangle 132"/>
          <p:cNvSpPr>
            <a:spLocks noChangeArrowheads="1"/>
          </p:cNvSpPr>
          <p:nvPr/>
        </p:nvSpPr>
        <p:spPr bwMode="auto">
          <a:xfrm>
            <a:off x="4171950" y="1847850"/>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6578" name="Oval 133"/>
          <p:cNvSpPr>
            <a:spLocks noChangeArrowheads="1"/>
          </p:cNvSpPr>
          <p:nvPr/>
        </p:nvSpPr>
        <p:spPr bwMode="auto">
          <a:xfrm>
            <a:off x="4033838" y="3597275"/>
            <a:ext cx="347662" cy="347663"/>
          </a:xfrm>
          <a:prstGeom prst="ellipse">
            <a:avLst/>
          </a:prstGeom>
          <a:solidFill>
            <a:srgbClr val="66FF33"/>
          </a:solidFill>
          <a:ln w="12700">
            <a:solidFill>
              <a:srgbClr val="000000"/>
            </a:solidFill>
            <a:round/>
            <a:headEnd/>
            <a:tailEnd/>
          </a:ln>
        </p:spPr>
        <p:txBody>
          <a:bodyPr/>
          <a:lstStyle/>
          <a:p>
            <a:endParaRPr lang="en-US"/>
          </a:p>
        </p:txBody>
      </p:sp>
      <p:sp>
        <p:nvSpPr>
          <p:cNvPr id="66579" name="Rectangle 134"/>
          <p:cNvSpPr>
            <a:spLocks noChangeArrowheads="1"/>
          </p:cNvSpPr>
          <p:nvPr/>
        </p:nvSpPr>
        <p:spPr bwMode="auto">
          <a:xfrm>
            <a:off x="4171950" y="3640138"/>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66580" name="Oval 135"/>
          <p:cNvSpPr>
            <a:spLocks noChangeArrowheads="1"/>
          </p:cNvSpPr>
          <p:nvPr/>
        </p:nvSpPr>
        <p:spPr bwMode="auto">
          <a:xfrm>
            <a:off x="5648325" y="1806575"/>
            <a:ext cx="346075" cy="358775"/>
          </a:xfrm>
          <a:prstGeom prst="ellipse">
            <a:avLst/>
          </a:prstGeom>
          <a:solidFill>
            <a:srgbClr val="66FF33"/>
          </a:solidFill>
          <a:ln w="12700">
            <a:solidFill>
              <a:srgbClr val="000000"/>
            </a:solidFill>
            <a:round/>
            <a:headEnd/>
            <a:tailEnd/>
          </a:ln>
        </p:spPr>
        <p:txBody>
          <a:bodyPr/>
          <a:lstStyle/>
          <a:p>
            <a:endParaRPr lang="en-US"/>
          </a:p>
        </p:txBody>
      </p:sp>
      <p:sp>
        <p:nvSpPr>
          <p:cNvPr id="66581" name="Rectangle 136"/>
          <p:cNvSpPr>
            <a:spLocks noChangeArrowheads="1"/>
          </p:cNvSpPr>
          <p:nvPr/>
        </p:nvSpPr>
        <p:spPr bwMode="auto">
          <a:xfrm>
            <a:off x="5784850" y="1847850"/>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6582" name="Oval 137"/>
          <p:cNvSpPr>
            <a:spLocks noChangeArrowheads="1"/>
          </p:cNvSpPr>
          <p:nvPr/>
        </p:nvSpPr>
        <p:spPr bwMode="auto">
          <a:xfrm>
            <a:off x="5648325" y="3597275"/>
            <a:ext cx="346075" cy="347663"/>
          </a:xfrm>
          <a:prstGeom prst="ellipse">
            <a:avLst/>
          </a:prstGeom>
          <a:solidFill>
            <a:srgbClr val="66FF33"/>
          </a:solidFill>
          <a:ln w="12700">
            <a:solidFill>
              <a:srgbClr val="000000"/>
            </a:solidFill>
            <a:round/>
            <a:headEnd/>
            <a:tailEnd/>
          </a:ln>
        </p:spPr>
        <p:txBody>
          <a:bodyPr/>
          <a:lstStyle/>
          <a:p>
            <a:endParaRPr lang="en-US"/>
          </a:p>
        </p:txBody>
      </p:sp>
      <p:sp>
        <p:nvSpPr>
          <p:cNvPr id="66583" name="Rectangle 138"/>
          <p:cNvSpPr>
            <a:spLocks noChangeArrowheads="1"/>
          </p:cNvSpPr>
          <p:nvPr/>
        </p:nvSpPr>
        <p:spPr bwMode="auto">
          <a:xfrm>
            <a:off x="5784850" y="3640138"/>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5</a:t>
            </a:r>
            <a:endParaRPr lang="en-US" altLang="zh-CN" b="1">
              <a:latin typeface="Arial" pitchFamily="34" charset="0"/>
            </a:endParaRPr>
          </a:p>
        </p:txBody>
      </p:sp>
      <p:sp>
        <p:nvSpPr>
          <p:cNvPr id="66584" name="Oval 139"/>
          <p:cNvSpPr>
            <a:spLocks noChangeArrowheads="1"/>
          </p:cNvSpPr>
          <p:nvPr/>
        </p:nvSpPr>
        <p:spPr bwMode="auto">
          <a:xfrm>
            <a:off x="7246938" y="2701925"/>
            <a:ext cx="347662" cy="347663"/>
          </a:xfrm>
          <a:prstGeom prst="ellipse">
            <a:avLst/>
          </a:prstGeom>
          <a:solidFill>
            <a:srgbClr val="66FF33"/>
          </a:solidFill>
          <a:ln w="12700">
            <a:solidFill>
              <a:srgbClr val="000000"/>
            </a:solidFill>
            <a:round/>
            <a:headEnd/>
            <a:tailEnd/>
          </a:ln>
        </p:spPr>
        <p:txBody>
          <a:bodyPr/>
          <a:lstStyle/>
          <a:p>
            <a:endParaRPr lang="en-US"/>
          </a:p>
        </p:txBody>
      </p:sp>
      <p:sp>
        <p:nvSpPr>
          <p:cNvPr id="66585" name="Rectangle 140"/>
          <p:cNvSpPr>
            <a:spLocks noChangeArrowheads="1"/>
          </p:cNvSpPr>
          <p:nvPr/>
        </p:nvSpPr>
        <p:spPr bwMode="auto">
          <a:xfrm>
            <a:off x="7385050" y="2744788"/>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6</a:t>
            </a:r>
            <a:endParaRPr lang="en-US" altLang="zh-CN" b="1">
              <a:latin typeface="Arial" pitchFamily="34" charset="0"/>
            </a:endParaRPr>
          </a:p>
        </p:txBody>
      </p:sp>
      <p:sp>
        <p:nvSpPr>
          <p:cNvPr id="66586" name="Rectangle 141"/>
          <p:cNvSpPr>
            <a:spLocks noChangeArrowheads="1"/>
          </p:cNvSpPr>
          <p:nvPr/>
        </p:nvSpPr>
        <p:spPr bwMode="auto">
          <a:xfrm>
            <a:off x="3371850" y="2193925"/>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6587" name="Freeform 142"/>
          <p:cNvSpPr>
            <a:spLocks/>
          </p:cNvSpPr>
          <p:nvPr/>
        </p:nvSpPr>
        <p:spPr bwMode="auto">
          <a:xfrm>
            <a:off x="4387850" y="1943100"/>
            <a:ext cx="1254125" cy="96838"/>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round/>
            <a:headEnd/>
            <a:tailEnd/>
          </a:ln>
        </p:spPr>
        <p:txBody>
          <a:bodyPr/>
          <a:lstStyle/>
          <a:p>
            <a:endParaRPr lang="en-US"/>
          </a:p>
        </p:txBody>
      </p:sp>
      <p:sp>
        <p:nvSpPr>
          <p:cNvPr id="66588" name="Rectangle 143"/>
          <p:cNvSpPr>
            <a:spLocks noChangeArrowheads="1"/>
          </p:cNvSpPr>
          <p:nvPr/>
        </p:nvSpPr>
        <p:spPr bwMode="auto">
          <a:xfrm>
            <a:off x="4984750" y="1752600"/>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6589" name="Freeform 144"/>
          <p:cNvSpPr>
            <a:spLocks/>
          </p:cNvSpPr>
          <p:nvPr/>
        </p:nvSpPr>
        <p:spPr bwMode="auto">
          <a:xfrm>
            <a:off x="4340225" y="2124075"/>
            <a:ext cx="1360488" cy="1503363"/>
          </a:xfrm>
          <a:custGeom>
            <a:avLst/>
            <a:gdLst>
              <a:gd name="T0" fmla="*/ 0 w 968"/>
              <a:gd name="T1" fmla="*/ 0 h 1069"/>
              <a:gd name="T2" fmla="*/ 2147483647 w 968"/>
              <a:gd name="T3" fmla="*/ 2147483647 h 1069"/>
              <a:gd name="T4" fmla="*/ 2147483647 w 968"/>
              <a:gd name="T5" fmla="*/ 2147483647 h 1069"/>
              <a:gd name="T6" fmla="*/ 2147483647 w 968"/>
              <a:gd name="T7" fmla="*/ 2147483647 h 1069"/>
              <a:gd name="T8" fmla="*/ 2147483647 w 968"/>
              <a:gd name="T9" fmla="*/ 2147483647 h 1069"/>
              <a:gd name="T10" fmla="*/ 2147483647 w 968"/>
              <a:gd name="T11" fmla="*/ 2147483647 h 1069"/>
              <a:gd name="T12" fmla="*/ 0 w 968"/>
              <a:gd name="T13" fmla="*/ 0 h 1069"/>
              <a:gd name="T14" fmla="*/ 0 60000 65536"/>
              <a:gd name="T15" fmla="*/ 0 60000 65536"/>
              <a:gd name="T16" fmla="*/ 0 60000 65536"/>
              <a:gd name="T17" fmla="*/ 0 60000 65536"/>
              <a:gd name="T18" fmla="*/ 0 60000 65536"/>
              <a:gd name="T19" fmla="*/ 0 60000 65536"/>
              <a:gd name="T20" fmla="*/ 0 60000 65536"/>
              <a:gd name="T21" fmla="*/ 0 w 968"/>
              <a:gd name="T22" fmla="*/ 0 h 1069"/>
              <a:gd name="T23" fmla="*/ 968 w 968"/>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8" h="1069">
                <a:moveTo>
                  <a:pt x="0" y="0"/>
                </a:moveTo>
                <a:lnTo>
                  <a:pt x="917" y="1018"/>
                </a:lnTo>
                <a:lnTo>
                  <a:pt x="892" y="1044"/>
                </a:lnTo>
                <a:lnTo>
                  <a:pt x="968" y="1069"/>
                </a:lnTo>
                <a:lnTo>
                  <a:pt x="942" y="1001"/>
                </a:lnTo>
                <a:lnTo>
                  <a:pt x="917" y="1018"/>
                </a:lnTo>
                <a:lnTo>
                  <a:pt x="0" y="0"/>
                </a:lnTo>
                <a:close/>
              </a:path>
            </a:pathLst>
          </a:custGeom>
          <a:noFill/>
          <a:ln w="12700">
            <a:solidFill>
              <a:srgbClr val="000000"/>
            </a:solidFill>
            <a:round/>
            <a:headEnd/>
            <a:tailEnd/>
          </a:ln>
        </p:spPr>
        <p:txBody>
          <a:bodyPr/>
          <a:lstStyle/>
          <a:p>
            <a:endParaRPr lang="en-US"/>
          </a:p>
        </p:txBody>
      </p:sp>
      <p:sp>
        <p:nvSpPr>
          <p:cNvPr id="66590" name="Rectangle 145"/>
          <p:cNvSpPr>
            <a:spLocks noChangeArrowheads="1"/>
          </p:cNvSpPr>
          <p:nvPr/>
        </p:nvSpPr>
        <p:spPr bwMode="auto">
          <a:xfrm>
            <a:off x="5021263" y="26368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6591" name="Freeform 146"/>
          <p:cNvSpPr>
            <a:spLocks/>
          </p:cNvSpPr>
          <p:nvPr/>
        </p:nvSpPr>
        <p:spPr bwMode="auto">
          <a:xfrm>
            <a:off x="4160838" y="2171700"/>
            <a:ext cx="95250" cy="1420813"/>
          </a:xfrm>
          <a:custGeom>
            <a:avLst/>
            <a:gdLst>
              <a:gd name="T0" fmla="*/ 2147483647 w 68"/>
              <a:gd name="T1" fmla="*/ 0 h 1010"/>
              <a:gd name="T2" fmla="*/ 2147483647 w 68"/>
              <a:gd name="T3" fmla="*/ 2147483647 h 1010"/>
              <a:gd name="T4" fmla="*/ 0 w 68"/>
              <a:gd name="T5" fmla="*/ 2147483647 h 1010"/>
              <a:gd name="T6" fmla="*/ 2147483647 w 68"/>
              <a:gd name="T7" fmla="*/ 2147483647 h 1010"/>
              <a:gd name="T8" fmla="*/ 2147483647 w 68"/>
              <a:gd name="T9" fmla="*/ 2147483647 h 1010"/>
              <a:gd name="T10" fmla="*/ 2147483647 w 68"/>
              <a:gd name="T11" fmla="*/ 2147483647 h 1010"/>
              <a:gd name="T12" fmla="*/ 2147483647 w 68"/>
              <a:gd name="T13" fmla="*/ 0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0"/>
                </a:moveTo>
                <a:lnTo>
                  <a:pt x="34" y="942"/>
                </a:lnTo>
                <a:lnTo>
                  <a:pt x="0" y="942"/>
                </a:lnTo>
                <a:lnTo>
                  <a:pt x="34" y="1010"/>
                </a:lnTo>
                <a:lnTo>
                  <a:pt x="68" y="942"/>
                </a:lnTo>
                <a:lnTo>
                  <a:pt x="34" y="942"/>
                </a:lnTo>
                <a:lnTo>
                  <a:pt x="34" y="0"/>
                </a:lnTo>
                <a:close/>
              </a:path>
            </a:pathLst>
          </a:custGeom>
          <a:noFill/>
          <a:ln w="12700">
            <a:solidFill>
              <a:srgbClr val="000000"/>
            </a:solidFill>
            <a:round/>
            <a:headEnd/>
            <a:tailEnd/>
          </a:ln>
        </p:spPr>
        <p:txBody>
          <a:bodyPr/>
          <a:lstStyle/>
          <a:p>
            <a:endParaRPr lang="en-US"/>
          </a:p>
        </p:txBody>
      </p:sp>
      <p:sp>
        <p:nvSpPr>
          <p:cNvPr id="66592" name="Rectangle 147"/>
          <p:cNvSpPr>
            <a:spLocks noChangeArrowheads="1"/>
          </p:cNvSpPr>
          <p:nvPr/>
        </p:nvSpPr>
        <p:spPr bwMode="auto">
          <a:xfrm>
            <a:off x="4113213" y="2646363"/>
            <a:ext cx="26828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1</a:t>
            </a:r>
            <a:endParaRPr lang="en-US" altLang="zh-CN" b="1">
              <a:latin typeface="Arial" pitchFamily="34" charset="0"/>
            </a:endParaRPr>
          </a:p>
        </p:txBody>
      </p:sp>
      <p:sp>
        <p:nvSpPr>
          <p:cNvPr id="66593" name="Freeform 148"/>
          <p:cNvSpPr>
            <a:spLocks/>
          </p:cNvSpPr>
          <p:nvPr/>
        </p:nvSpPr>
        <p:spPr bwMode="auto">
          <a:xfrm>
            <a:off x="4387850" y="3722688"/>
            <a:ext cx="1254125" cy="95250"/>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round/>
            <a:headEnd/>
            <a:tailEnd/>
          </a:ln>
        </p:spPr>
        <p:txBody>
          <a:bodyPr/>
          <a:lstStyle/>
          <a:p>
            <a:endParaRPr lang="en-US"/>
          </a:p>
        </p:txBody>
      </p:sp>
      <p:sp>
        <p:nvSpPr>
          <p:cNvPr id="66594" name="Rectangle 149"/>
          <p:cNvSpPr>
            <a:spLocks noChangeArrowheads="1"/>
          </p:cNvSpPr>
          <p:nvPr/>
        </p:nvSpPr>
        <p:spPr bwMode="auto">
          <a:xfrm>
            <a:off x="4984750" y="3532188"/>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66595" name="Freeform 150"/>
          <p:cNvSpPr>
            <a:spLocks/>
          </p:cNvSpPr>
          <p:nvPr/>
        </p:nvSpPr>
        <p:spPr bwMode="auto">
          <a:xfrm>
            <a:off x="2762250" y="2959100"/>
            <a:ext cx="1290638"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9"/>
                </a:lnTo>
                <a:lnTo>
                  <a:pt x="917" y="509"/>
                </a:lnTo>
                <a:lnTo>
                  <a:pt x="875" y="450"/>
                </a:lnTo>
                <a:lnTo>
                  <a:pt x="858" y="475"/>
                </a:lnTo>
                <a:lnTo>
                  <a:pt x="0" y="0"/>
                </a:lnTo>
                <a:close/>
              </a:path>
            </a:pathLst>
          </a:custGeom>
          <a:noFill/>
          <a:ln w="38100">
            <a:solidFill>
              <a:srgbClr val="FF0000"/>
            </a:solidFill>
            <a:round/>
            <a:headEnd/>
            <a:tailEnd/>
          </a:ln>
        </p:spPr>
        <p:txBody>
          <a:bodyPr/>
          <a:lstStyle/>
          <a:p>
            <a:endParaRPr lang="en-US"/>
          </a:p>
        </p:txBody>
      </p:sp>
      <p:sp>
        <p:nvSpPr>
          <p:cNvPr id="66596" name="Rectangle 151"/>
          <p:cNvSpPr>
            <a:spLocks noChangeArrowheads="1"/>
          </p:cNvSpPr>
          <p:nvPr/>
        </p:nvSpPr>
        <p:spPr bwMode="auto">
          <a:xfrm>
            <a:off x="3371850" y="3078163"/>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6597" name="Freeform 152"/>
          <p:cNvSpPr>
            <a:spLocks/>
          </p:cNvSpPr>
          <p:nvPr/>
        </p:nvSpPr>
        <p:spPr bwMode="auto">
          <a:xfrm>
            <a:off x="5975350" y="2076450"/>
            <a:ext cx="1290638"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1"/>
                </a:lnTo>
                <a:lnTo>
                  <a:pt x="917" y="509"/>
                </a:lnTo>
                <a:lnTo>
                  <a:pt x="875" y="441"/>
                </a:lnTo>
                <a:lnTo>
                  <a:pt x="858" y="475"/>
                </a:lnTo>
                <a:lnTo>
                  <a:pt x="0" y="0"/>
                </a:lnTo>
                <a:close/>
              </a:path>
            </a:pathLst>
          </a:custGeom>
          <a:noFill/>
          <a:ln w="12700">
            <a:solidFill>
              <a:srgbClr val="000000"/>
            </a:solidFill>
            <a:round/>
            <a:headEnd/>
            <a:tailEnd/>
          </a:ln>
        </p:spPr>
        <p:txBody>
          <a:bodyPr/>
          <a:lstStyle/>
          <a:p>
            <a:endParaRPr lang="en-US"/>
          </a:p>
        </p:txBody>
      </p:sp>
      <p:sp>
        <p:nvSpPr>
          <p:cNvPr id="66598" name="Rectangle 153"/>
          <p:cNvSpPr>
            <a:spLocks noChangeArrowheads="1"/>
          </p:cNvSpPr>
          <p:nvPr/>
        </p:nvSpPr>
        <p:spPr bwMode="auto">
          <a:xfrm>
            <a:off x="6584950" y="2193925"/>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6599" name="Freeform 154"/>
          <p:cNvSpPr>
            <a:spLocks/>
          </p:cNvSpPr>
          <p:nvPr/>
        </p:nvSpPr>
        <p:spPr bwMode="auto">
          <a:xfrm>
            <a:off x="5773738" y="2171700"/>
            <a:ext cx="95250" cy="1420813"/>
          </a:xfrm>
          <a:custGeom>
            <a:avLst/>
            <a:gdLst>
              <a:gd name="T0" fmla="*/ 2147483647 w 68"/>
              <a:gd name="T1" fmla="*/ 2147483647 h 1010"/>
              <a:gd name="T2" fmla="*/ 2147483647 w 68"/>
              <a:gd name="T3" fmla="*/ 2147483647 h 1010"/>
              <a:gd name="T4" fmla="*/ 2147483647 w 68"/>
              <a:gd name="T5" fmla="*/ 2147483647 h 1010"/>
              <a:gd name="T6" fmla="*/ 2147483647 w 68"/>
              <a:gd name="T7" fmla="*/ 0 h 1010"/>
              <a:gd name="T8" fmla="*/ 0 w 68"/>
              <a:gd name="T9" fmla="*/ 2147483647 h 1010"/>
              <a:gd name="T10" fmla="*/ 2147483647 w 68"/>
              <a:gd name="T11" fmla="*/ 2147483647 h 1010"/>
              <a:gd name="T12" fmla="*/ 2147483647 w 68"/>
              <a:gd name="T13" fmla="*/ 2147483647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1010"/>
                </a:moveTo>
                <a:lnTo>
                  <a:pt x="34" y="68"/>
                </a:lnTo>
                <a:lnTo>
                  <a:pt x="68" y="68"/>
                </a:lnTo>
                <a:lnTo>
                  <a:pt x="34" y="0"/>
                </a:lnTo>
                <a:lnTo>
                  <a:pt x="0" y="68"/>
                </a:lnTo>
                <a:lnTo>
                  <a:pt x="34" y="68"/>
                </a:lnTo>
                <a:lnTo>
                  <a:pt x="34" y="1010"/>
                </a:lnTo>
                <a:close/>
              </a:path>
            </a:pathLst>
          </a:custGeom>
          <a:noFill/>
          <a:ln w="12700">
            <a:solidFill>
              <a:srgbClr val="000000"/>
            </a:solidFill>
            <a:round/>
            <a:headEnd/>
            <a:tailEnd/>
          </a:ln>
        </p:spPr>
        <p:txBody>
          <a:bodyPr/>
          <a:lstStyle/>
          <a:p>
            <a:endParaRPr lang="en-US"/>
          </a:p>
        </p:txBody>
      </p:sp>
      <p:sp>
        <p:nvSpPr>
          <p:cNvPr id="66600" name="Rectangle 155"/>
          <p:cNvSpPr>
            <a:spLocks noChangeArrowheads="1"/>
          </p:cNvSpPr>
          <p:nvPr/>
        </p:nvSpPr>
        <p:spPr bwMode="auto">
          <a:xfrm>
            <a:off x="5688013" y="2646363"/>
            <a:ext cx="334962"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3</a:t>
            </a:r>
            <a:endParaRPr lang="en-US" altLang="zh-CN" b="1">
              <a:latin typeface="Arial" pitchFamily="34" charset="0"/>
            </a:endParaRPr>
          </a:p>
        </p:txBody>
      </p:sp>
      <p:sp>
        <p:nvSpPr>
          <p:cNvPr id="66601" name="Freeform 156"/>
          <p:cNvSpPr>
            <a:spLocks/>
          </p:cNvSpPr>
          <p:nvPr/>
        </p:nvSpPr>
        <p:spPr bwMode="auto">
          <a:xfrm>
            <a:off x="5975350" y="2959100"/>
            <a:ext cx="1290638"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12700">
            <a:solidFill>
              <a:srgbClr val="000000"/>
            </a:solidFill>
            <a:round/>
            <a:headEnd/>
            <a:tailEnd/>
          </a:ln>
        </p:spPr>
        <p:txBody>
          <a:bodyPr/>
          <a:lstStyle/>
          <a:p>
            <a:endParaRPr lang="en-US"/>
          </a:p>
        </p:txBody>
      </p:sp>
      <p:sp>
        <p:nvSpPr>
          <p:cNvPr id="66602" name="Rectangle 157"/>
          <p:cNvSpPr>
            <a:spLocks noChangeArrowheads="1"/>
          </p:cNvSpPr>
          <p:nvPr/>
        </p:nvSpPr>
        <p:spPr bwMode="auto">
          <a:xfrm>
            <a:off x="6584950" y="3078163"/>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52382" name="Text Box 158"/>
          <p:cNvSpPr txBox="1">
            <a:spLocks noChangeArrowheads="1"/>
          </p:cNvSpPr>
          <p:nvPr/>
        </p:nvSpPr>
        <p:spPr bwMode="auto">
          <a:xfrm>
            <a:off x="4046538" y="10668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2</a:t>
            </a:r>
          </a:p>
        </p:txBody>
      </p:sp>
      <p:sp>
        <p:nvSpPr>
          <p:cNvPr id="52383" name="Text Box 159"/>
          <p:cNvSpPr txBox="1">
            <a:spLocks noChangeArrowheads="1"/>
          </p:cNvSpPr>
          <p:nvPr/>
        </p:nvSpPr>
        <p:spPr bwMode="auto">
          <a:xfrm>
            <a:off x="4046538" y="4343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4</a:t>
            </a:r>
          </a:p>
        </p:txBody>
      </p:sp>
      <p:sp>
        <p:nvSpPr>
          <p:cNvPr id="66605" name="Text Box 160"/>
          <p:cNvSpPr txBox="1">
            <a:spLocks noChangeArrowheads="1"/>
          </p:cNvSpPr>
          <p:nvPr/>
        </p:nvSpPr>
        <p:spPr bwMode="auto">
          <a:xfrm>
            <a:off x="2446338" y="22860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rPr>
              <a:t>0</a:t>
            </a:r>
          </a:p>
        </p:txBody>
      </p:sp>
      <p:sp>
        <p:nvSpPr>
          <p:cNvPr id="66606" name="Text Box 161"/>
          <p:cNvSpPr txBox="1">
            <a:spLocks noChangeArrowheads="1"/>
          </p:cNvSpPr>
          <p:nvPr/>
        </p:nvSpPr>
        <p:spPr bwMode="auto">
          <a:xfrm>
            <a:off x="4046538" y="13716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66607" name="Text Box 162"/>
          <p:cNvSpPr txBox="1">
            <a:spLocks noChangeArrowheads="1"/>
          </p:cNvSpPr>
          <p:nvPr/>
        </p:nvSpPr>
        <p:spPr bwMode="auto">
          <a:xfrm>
            <a:off x="4046538" y="39624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66608" name="Text Box 163"/>
          <p:cNvSpPr txBox="1">
            <a:spLocks noChangeArrowheads="1"/>
          </p:cNvSpPr>
          <p:nvPr/>
        </p:nvSpPr>
        <p:spPr bwMode="auto">
          <a:xfrm>
            <a:off x="5646738" y="13716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66609" name="Text Box 164"/>
          <p:cNvSpPr txBox="1">
            <a:spLocks noChangeArrowheads="1"/>
          </p:cNvSpPr>
          <p:nvPr/>
        </p:nvSpPr>
        <p:spPr bwMode="auto">
          <a:xfrm>
            <a:off x="5646738" y="39624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66610" name="Text Box 165"/>
          <p:cNvSpPr txBox="1">
            <a:spLocks noChangeArrowheads="1"/>
          </p:cNvSpPr>
          <p:nvPr/>
        </p:nvSpPr>
        <p:spPr bwMode="auto">
          <a:xfrm>
            <a:off x="7551738" y="26670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52390" name="Line 166"/>
          <p:cNvSpPr>
            <a:spLocks noChangeShapeType="1"/>
          </p:cNvSpPr>
          <p:nvPr/>
        </p:nvSpPr>
        <p:spPr bwMode="auto">
          <a:xfrm>
            <a:off x="4046538" y="1643063"/>
            <a:ext cx="381000" cy="0"/>
          </a:xfrm>
          <a:prstGeom prst="line">
            <a:avLst/>
          </a:prstGeom>
          <a:noFill/>
          <a:ln w="57150">
            <a:solidFill>
              <a:schemeClr val="tx1"/>
            </a:solidFill>
            <a:round/>
            <a:headEnd type="none" w="sm" len="sm"/>
            <a:tailEnd type="none" w="sm" len="sm"/>
          </a:ln>
        </p:spPr>
        <p:txBody>
          <a:bodyPr/>
          <a:lstStyle/>
          <a:p>
            <a:endParaRPr lang="en-US"/>
          </a:p>
        </p:txBody>
      </p:sp>
      <p:sp>
        <p:nvSpPr>
          <p:cNvPr id="52391" name="Line 167"/>
          <p:cNvSpPr>
            <a:spLocks noChangeShapeType="1"/>
          </p:cNvSpPr>
          <p:nvPr/>
        </p:nvSpPr>
        <p:spPr bwMode="auto">
          <a:xfrm>
            <a:off x="4046538" y="4219575"/>
            <a:ext cx="381000" cy="0"/>
          </a:xfrm>
          <a:prstGeom prst="line">
            <a:avLst/>
          </a:prstGeom>
          <a:noFill/>
          <a:ln w="57150">
            <a:solidFill>
              <a:schemeClr val="tx1"/>
            </a:solidFill>
            <a:round/>
            <a:headEnd type="none" w="sm" len="sm"/>
            <a:tailEnd type="none" w="sm" len="sm"/>
          </a:ln>
        </p:spPr>
        <p:txBody>
          <a:bodyPr/>
          <a:lstStyle/>
          <a:p>
            <a:endParaRPr lang="en-US"/>
          </a:p>
        </p:txBody>
      </p:sp>
      <p:sp>
        <p:nvSpPr>
          <p:cNvPr id="66613" name="Freeform 168"/>
          <p:cNvSpPr>
            <a:spLocks/>
          </p:cNvSpPr>
          <p:nvPr/>
        </p:nvSpPr>
        <p:spPr bwMode="auto">
          <a:xfrm>
            <a:off x="2765425" y="2957513"/>
            <a:ext cx="1290638" cy="715962"/>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9"/>
                </a:lnTo>
                <a:lnTo>
                  <a:pt x="917" y="509"/>
                </a:lnTo>
                <a:lnTo>
                  <a:pt x="875" y="450"/>
                </a:lnTo>
                <a:lnTo>
                  <a:pt x="858" y="475"/>
                </a:lnTo>
                <a:lnTo>
                  <a:pt x="0" y="0"/>
                </a:lnTo>
                <a:close/>
              </a:path>
            </a:pathLst>
          </a:custGeom>
          <a:noFill/>
          <a:ln w="38100">
            <a:solidFill>
              <a:srgbClr val="3333FF"/>
            </a:solidFill>
            <a:round/>
            <a:headEnd/>
            <a:tailEnd/>
          </a:ln>
        </p:spPr>
        <p:txBody>
          <a:bodyPr/>
          <a:lstStyle/>
          <a:p>
            <a:endParaRPr lang="en-US"/>
          </a:p>
        </p:txBody>
      </p:sp>
      <p:sp>
        <p:nvSpPr>
          <p:cNvPr id="52393" name="Oval 169"/>
          <p:cNvSpPr>
            <a:spLocks noChangeArrowheads="1"/>
          </p:cNvSpPr>
          <p:nvPr/>
        </p:nvSpPr>
        <p:spPr bwMode="auto">
          <a:xfrm>
            <a:off x="2447925" y="2708275"/>
            <a:ext cx="334963" cy="347663"/>
          </a:xfrm>
          <a:prstGeom prst="ellipse">
            <a:avLst/>
          </a:prstGeom>
          <a:solidFill>
            <a:srgbClr val="FF0000"/>
          </a:solidFill>
          <a:ln w="12700">
            <a:solidFill>
              <a:srgbClr val="FF0000"/>
            </a:solidFill>
            <a:round/>
            <a:headEnd/>
            <a:tailEnd/>
          </a:ln>
        </p:spPr>
        <p:txBody>
          <a:bodyPr/>
          <a:lstStyle/>
          <a:p>
            <a:endParaRPr lang="en-US"/>
          </a:p>
        </p:txBody>
      </p:sp>
      <p:sp>
        <p:nvSpPr>
          <p:cNvPr id="66615" name="Rectangle 170"/>
          <p:cNvSpPr>
            <a:spLocks noChangeArrowheads="1"/>
          </p:cNvSpPr>
          <p:nvPr/>
        </p:nvSpPr>
        <p:spPr bwMode="auto">
          <a:xfrm>
            <a:off x="2571750" y="2744788"/>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1</a:t>
            </a:r>
            <a:endParaRPr lang="en-US" altLang="zh-CN" b="1">
              <a:latin typeface="Arial" pitchFamily="34" charset="0"/>
            </a:endParaRPr>
          </a:p>
        </p:txBody>
      </p:sp>
      <p:sp>
        <p:nvSpPr>
          <p:cNvPr id="52395" name="Line 171"/>
          <p:cNvSpPr>
            <a:spLocks noChangeShapeType="1"/>
          </p:cNvSpPr>
          <p:nvPr/>
        </p:nvSpPr>
        <p:spPr bwMode="auto">
          <a:xfrm>
            <a:off x="2749550" y="2924175"/>
            <a:ext cx="1296988" cy="720725"/>
          </a:xfrm>
          <a:prstGeom prst="line">
            <a:avLst/>
          </a:prstGeom>
          <a:noFill/>
          <a:ln w="28575">
            <a:solidFill>
              <a:srgbClr val="FF0000"/>
            </a:solidFill>
            <a:round/>
            <a:headEnd/>
            <a:tailEnd type="triangle" w="med" len="med"/>
          </a:ln>
        </p:spPr>
        <p:txBody>
          <a:bodyPr/>
          <a:lstStyle/>
          <a:p>
            <a:endParaRPr lang="en-US"/>
          </a:p>
        </p:txBody>
      </p:sp>
      <p:sp>
        <p:nvSpPr>
          <p:cNvPr id="52396" name="Line 172"/>
          <p:cNvSpPr>
            <a:spLocks noChangeShapeType="1"/>
          </p:cNvSpPr>
          <p:nvPr/>
        </p:nvSpPr>
        <p:spPr bwMode="auto">
          <a:xfrm flipV="1">
            <a:off x="2778125" y="2060575"/>
            <a:ext cx="1223963" cy="720725"/>
          </a:xfrm>
          <a:prstGeom prst="line">
            <a:avLst/>
          </a:prstGeom>
          <a:noFill/>
          <a:ln w="38100">
            <a:solidFill>
              <a:srgbClr val="FF0000"/>
            </a:solidFill>
            <a:round/>
            <a:headEnd/>
            <a:tailEnd type="triangle" w="med" len="med"/>
          </a:ln>
        </p:spPr>
        <p:txBody>
          <a:bodyPr/>
          <a:lstStyle/>
          <a:p>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396"/>
                                        </p:tgtEl>
                                        <p:attrNameLst>
                                          <p:attrName>style.visibility</p:attrName>
                                        </p:attrNameLst>
                                      </p:cBhvr>
                                      <p:to>
                                        <p:strVal val="visible"/>
                                      </p:to>
                                    </p:set>
                                    <p:animEffect transition="in" filter="wipe(left)">
                                      <p:cBhvr>
                                        <p:cTn id="7" dur="500"/>
                                        <p:tgtEl>
                                          <p:spTgt spid="523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390"/>
                                        </p:tgtEl>
                                        <p:attrNameLst>
                                          <p:attrName>style.visibility</p:attrName>
                                        </p:attrNameLst>
                                      </p:cBhvr>
                                      <p:to>
                                        <p:strVal val="visible"/>
                                      </p:to>
                                    </p:set>
                                    <p:animEffect transition="in" filter="wipe(left)">
                                      <p:cBhvr>
                                        <p:cTn id="12" dur="500"/>
                                        <p:tgtEl>
                                          <p:spTgt spid="5239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3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2300"/>
                                        </p:tgtEl>
                                        <p:attrNameLst>
                                          <p:attrName>style.visibility</p:attrName>
                                        </p:attrNameLst>
                                      </p:cBhvr>
                                      <p:to>
                                        <p:strVal val="visible"/>
                                      </p:to>
                                    </p:set>
                                    <p:animEffect transition="in" filter="wipe(left)">
                                      <p:cBhvr>
                                        <p:cTn id="21" dur="500"/>
                                        <p:tgtEl>
                                          <p:spTgt spid="5230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2301"/>
                                        </p:tgtEl>
                                        <p:attrNameLst>
                                          <p:attrName>style.visibility</p:attrName>
                                        </p:attrNameLst>
                                      </p:cBhvr>
                                      <p:to>
                                        <p:strVal val="visible"/>
                                      </p:to>
                                    </p:set>
                                    <p:animEffect transition="in" filter="wipe(down)">
                                      <p:cBhvr>
                                        <p:cTn id="26" dur="500"/>
                                        <p:tgtEl>
                                          <p:spTgt spid="5230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523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2395"/>
                                        </p:tgtEl>
                                        <p:attrNameLst>
                                          <p:attrName>style.visibility</p:attrName>
                                        </p:attrNameLst>
                                      </p:cBhvr>
                                      <p:to>
                                        <p:strVal val="visible"/>
                                      </p:to>
                                    </p:set>
                                    <p:animEffect transition="in" filter="wipe(left)">
                                      <p:cBhvr>
                                        <p:cTn id="35" dur="500"/>
                                        <p:tgtEl>
                                          <p:spTgt spid="5239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2391"/>
                                        </p:tgtEl>
                                        <p:attrNameLst>
                                          <p:attrName>style.visibility</p:attrName>
                                        </p:attrNameLst>
                                      </p:cBhvr>
                                      <p:to>
                                        <p:strVal val="visible"/>
                                      </p:to>
                                    </p:set>
                                    <p:animEffect transition="in" filter="wipe(left)">
                                      <p:cBhvr>
                                        <p:cTn id="40" dur="500"/>
                                        <p:tgtEl>
                                          <p:spTgt spid="5239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38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2302"/>
                                        </p:tgtEl>
                                        <p:attrNameLst>
                                          <p:attrName>style.visibility</p:attrName>
                                        </p:attrNameLst>
                                      </p:cBhvr>
                                      <p:to>
                                        <p:strVal val="visible"/>
                                      </p:to>
                                    </p:set>
                                    <p:animEffect transition="in" filter="wipe(left)">
                                      <p:cBhvr>
                                        <p:cTn id="49" dur="500"/>
                                        <p:tgtEl>
                                          <p:spTgt spid="52302"/>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230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52393"/>
                                        </p:tgtEl>
                                        <p:attrNameLst>
                                          <p:attrName>style.visibility</p:attrName>
                                        </p:attrNameLst>
                                      </p:cBhvr>
                                      <p:to>
                                        <p:strVal val="visible"/>
                                      </p:to>
                                    </p:set>
                                    <p:animEffect transition="in" filter="dissolve">
                                      <p:cBhvr>
                                        <p:cTn id="58" dur="500"/>
                                        <p:tgtEl>
                                          <p:spTgt spid="52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00" grpId="0" animBg="1"/>
      <p:bldP spid="52301" grpId="0"/>
      <p:bldP spid="52301" grpId="1"/>
      <p:bldP spid="52302" grpId="0" animBg="1"/>
      <p:bldP spid="52304" grpId="0"/>
      <p:bldP spid="52382" grpId="0"/>
      <p:bldP spid="52383" grpId="0"/>
      <p:bldP spid="52390" grpId="0" animBg="1"/>
      <p:bldP spid="52391" grpId="0" animBg="1"/>
      <p:bldP spid="52393" grpId="0" animBg="1"/>
      <p:bldP spid="52395" grpId="0" animBg="1"/>
      <p:bldP spid="5239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6"/>
          <p:cNvSpPr>
            <a:spLocks noGrp="1"/>
          </p:cNvSpPr>
          <p:nvPr>
            <p:ph type="sldNum" sz="quarter" idx="11"/>
          </p:nvPr>
        </p:nvSpPr>
        <p:spPr>
          <a:noFill/>
        </p:spPr>
        <p:txBody>
          <a:bodyPr/>
          <a:lstStyle/>
          <a:p>
            <a:fld id="{9D0186BA-774F-4A28-9BE1-4A954313D58D}" type="slidenum">
              <a:rPr lang="en-US" smtClean="0"/>
              <a:pPr/>
              <a:t>4</a:t>
            </a:fld>
            <a:endParaRPr lang="en-US" smtClean="0"/>
          </a:p>
        </p:txBody>
      </p:sp>
      <p:sp>
        <p:nvSpPr>
          <p:cNvPr id="1028" name="Rectangle 2"/>
          <p:cNvSpPr>
            <a:spLocks noGrp="1" noChangeArrowheads="1"/>
          </p:cNvSpPr>
          <p:nvPr>
            <p:ph type="title"/>
          </p:nvPr>
        </p:nvSpPr>
        <p:spPr/>
        <p:txBody>
          <a:bodyPr/>
          <a:lstStyle/>
          <a:p>
            <a:pPr eaLnBrk="1" hangingPunct="1"/>
            <a:r>
              <a:rPr lang="en-US" smtClean="0"/>
              <a:t>Shortest Path Problems</a:t>
            </a:r>
          </a:p>
        </p:txBody>
      </p:sp>
      <p:sp>
        <p:nvSpPr>
          <p:cNvPr id="768003" name="Rectangle 3"/>
          <p:cNvSpPr>
            <a:spLocks noGrp="1" noChangeArrowheads="1"/>
          </p:cNvSpPr>
          <p:nvPr>
            <p:ph type="body" sz="half" idx="1"/>
          </p:nvPr>
        </p:nvSpPr>
        <p:spPr>
          <a:xfrm>
            <a:off x="371475" y="1122363"/>
            <a:ext cx="8574088" cy="5505450"/>
          </a:xfrm>
        </p:spPr>
        <p:txBody>
          <a:bodyPr/>
          <a:lstStyle/>
          <a:p>
            <a:pPr eaLnBrk="1" hangingPunct="1">
              <a:lnSpc>
                <a:spcPct val="150000"/>
              </a:lnSpc>
            </a:pPr>
            <a:r>
              <a:rPr lang="en-US" sz="2400" b="1" smtClean="0"/>
              <a:t>Input:</a:t>
            </a:r>
          </a:p>
          <a:p>
            <a:pPr lvl="1" eaLnBrk="1" hangingPunct="1">
              <a:lnSpc>
                <a:spcPct val="150000"/>
              </a:lnSpc>
            </a:pPr>
            <a:r>
              <a:rPr lang="en-US" sz="2000" smtClean="0"/>
              <a:t>Directed graph G = (V, E)</a:t>
            </a:r>
          </a:p>
          <a:p>
            <a:pPr lvl="1" eaLnBrk="1" hangingPunct="1">
              <a:lnSpc>
                <a:spcPct val="150000"/>
              </a:lnSpc>
            </a:pPr>
            <a:r>
              <a:rPr lang="en-US" sz="2000" smtClean="0"/>
              <a:t>Weight function w : E → </a:t>
            </a:r>
            <a:r>
              <a:rPr lang="en-US" sz="2000" b="1" smtClean="0"/>
              <a:t>R</a:t>
            </a:r>
          </a:p>
          <a:p>
            <a:pPr eaLnBrk="1" hangingPunct="1">
              <a:lnSpc>
                <a:spcPct val="150000"/>
              </a:lnSpc>
            </a:pPr>
            <a:r>
              <a:rPr lang="en-US" sz="2400" b="1" smtClean="0"/>
              <a:t>Weight of path </a:t>
            </a:r>
            <a:r>
              <a:rPr lang="en-US" sz="2400" smtClean="0"/>
              <a:t>p = </a:t>
            </a:r>
            <a:r>
              <a:rPr lang="en-US" sz="2400" smtClean="0">
                <a:sym typeface="Symbol" pitchFamily="18" charset="2"/>
              </a:rPr>
              <a:t></a:t>
            </a:r>
            <a:r>
              <a:rPr lang="en-US" sz="2400" smtClean="0"/>
              <a:t>v</a:t>
            </a:r>
            <a:r>
              <a:rPr lang="en-US" sz="2400" baseline="-25000" smtClean="0"/>
              <a:t>0</a:t>
            </a:r>
            <a:r>
              <a:rPr lang="en-US" sz="2400" smtClean="0"/>
              <a:t>, v</a:t>
            </a:r>
            <a:r>
              <a:rPr lang="en-US" sz="2400" baseline="-25000" smtClean="0"/>
              <a:t>1</a:t>
            </a:r>
            <a:r>
              <a:rPr lang="en-US" sz="2400" smtClean="0"/>
              <a:t>, . . . , v</a:t>
            </a:r>
            <a:r>
              <a:rPr lang="en-US" sz="2400" baseline="-25000" smtClean="0"/>
              <a:t>k</a:t>
            </a:r>
            <a:r>
              <a:rPr lang="en-US" sz="2400" smtClean="0">
                <a:sym typeface="Symbol" pitchFamily="18" charset="2"/>
              </a:rPr>
              <a:t></a:t>
            </a:r>
          </a:p>
          <a:p>
            <a:pPr eaLnBrk="1" hangingPunct="1">
              <a:lnSpc>
                <a:spcPct val="150000"/>
              </a:lnSpc>
            </a:pPr>
            <a:endParaRPr lang="en-US" sz="2400" smtClean="0"/>
          </a:p>
          <a:p>
            <a:pPr eaLnBrk="1" hangingPunct="1">
              <a:lnSpc>
                <a:spcPct val="150000"/>
              </a:lnSpc>
            </a:pPr>
            <a:r>
              <a:rPr lang="en-US" sz="2400" b="1" smtClean="0"/>
              <a:t>Shortest-path weight </a:t>
            </a:r>
            <a:r>
              <a:rPr lang="en-US" sz="2400" smtClean="0"/>
              <a:t>from </a:t>
            </a:r>
            <a:r>
              <a:rPr lang="en-US" sz="2400" smtClean="0">
                <a:latin typeface="Comic Sans MS" pitchFamily="66" charset="0"/>
              </a:rPr>
              <a:t>u</a:t>
            </a:r>
            <a:r>
              <a:rPr lang="en-US" sz="2400" smtClean="0"/>
              <a:t> to </a:t>
            </a:r>
            <a:r>
              <a:rPr lang="en-US" sz="2400" smtClean="0">
                <a:latin typeface="Comic Sans MS" pitchFamily="66" charset="0"/>
              </a:rPr>
              <a:t>v</a:t>
            </a:r>
            <a:r>
              <a:rPr lang="en-US" sz="2400" smtClean="0"/>
              <a:t>:</a:t>
            </a:r>
          </a:p>
          <a:p>
            <a:pPr eaLnBrk="1" hangingPunct="1">
              <a:lnSpc>
                <a:spcPct val="150000"/>
              </a:lnSpc>
              <a:buFontTx/>
              <a:buNone/>
            </a:pPr>
            <a:r>
              <a:rPr lang="en-US" sz="2400" smtClean="0"/>
              <a:t>	</a:t>
            </a:r>
            <a:r>
              <a:rPr lang="en-US" sz="2400" smtClean="0">
                <a:latin typeface="Comic Sans MS" pitchFamily="66" charset="0"/>
              </a:rPr>
              <a:t>δ(u, v)</a:t>
            </a:r>
            <a:r>
              <a:rPr lang="en-US" sz="2400" smtClean="0"/>
              <a:t> = min  w(p) : </a:t>
            </a:r>
            <a:r>
              <a:rPr lang="en-US" sz="2400" smtClean="0">
                <a:latin typeface="Comic Sans MS" pitchFamily="66" charset="0"/>
              </a:rPr>
              <a:t>u      v</a:t>
            </a:r>
            <a:r>
              <a:rPr lang="en-US" sz="2400" smtClean="0"/>
              <a:t>  if there exists a path from </a:t>
            </a:r>
            <a:r>
              <a:rPr lang="en-US" sz="2400" smtClean="0">
                <a:latin typeface="Comic Sans MS" pitchFamily="66" charset="0"/>
              </a:rPr>
              <a:t>u</a:t>
            </a:r>
            <a:r>
              <a:rPr lang="en-US" sz="2400" smtClean="0"/>
              <a:t> to </a:t>
            </a:r>
            <a:r>
              <a:rPr lang="en-US" sz="2400" smtClean="0">
                <a:latin typeface="Comic Sans MS" pitchFamily="66" charset="0"/>
              </a:rPr>
              <a:t>v</a:t>
            </a:r>
            <a:r>
              <a:rPr lang="en-US" sz="2400" smtClean="0"/>
              <a:t> </a:t>
            </a:r>
          </a:p>
          <a:p>
            <a:pPr eaLnBrk="1" hangingPunct="1">
              <a:lnSpc>
                <a:spcPct val="150000"/>
              </a:lnSpc>
              <a:buFontTx/>
              <a:buNone/>
            </a:pPr>
            <a:r>
              <a:rPr lang="en-US" sz="2400" smtClean="0"/>
              <a:t>			     ∞                   otherwise </a:t>
            </a:r>
          </a:p>
          <a:p>
            <a:pPr eaLnBrk="1" hangingPunct="1">
              <a:lnSpc>
                <a:spcPct val="150000"/>
              </a:lnSpc>
            </a:pPr>
            <a:r>
              <a:rPr lang="en-US" sz="2400" smtClean="0"/>
              <a:t>Shortest path </a:t>
            </a:r>
            <a:r>
              <a:rPr lang="en-US" sz="2400" smtClean="0">
                <a:latin typeface="Comic Sans MS" pitchFamily="66" charset="0"/>
              </a:rPr>
              <a:t>u</a:t>
            </a:r>
            <a:r>
              <a:rPr lang="en-US" sz="2400" smtClean="0"/>
              <a:t> to </a:t>
            </a:r>
            <a:r>
              <a:rPr lang="en-US" sz="2400" smtClean="0">
                <a:latin typeface="Comic Sans MS" pitchFamily="66" charset="0"/>
              </a:rPr>
              <a:t>v</a:t>
            </a:r>
            <a:r>
              <a:rPr lang="en-US" sz="2400" smtClean="0"/>
              <a:t> is any path </a:t>
            </a:r>
            <a:r>
              <a:rPr lang="en-US" sz="2400" smtClean="0">
                <a:latin typeface="Comic Sans MS" pitchFamily="66" charset="0"/>
              </a:rPr>
              <a:t>p</a:t>
            </a:r>
            <a:r>
              <a:rPr lang="en-US" sz="2400" smtClean="0"/>
              <a:t> such that </a:t>
            </a:r>
            <a:r>
              <a:rPr lang="en-US" sz="2400" smtClean="0">
                <a:latin typeface="Comic Sans MS" pitchFamily="66" charset="0"/>
              </a:rPr>
              <a:t>w(p) = δ(u, v)</a:t>
            </a:r>
            <a:endParaRPr lang="en-US" sz="2400" smtClean="0"/>
          </a:p>
        </p:txBody>
      </p:sp>
      <p:graphicFrame>
        <p:nvGraphicFramePr>
          <p:cNvPr id="768004" name="Object 4"/>
          <p:cNvGraphicFramePr>
            <a:graphicFrameLocks noChangeAspect="1"/>
          </p:cNvGraphicFramePr>
          <p:nvPr>
            <p:ph sz="half" idx="2"/>
          </p:nvPr>
        </p:nvGraphicFramePr>
        <p:xfrm>
          <a:off x="1906588" y="3357563"/>
          <a:ext cx="2330450" cy="792162"/>
        </p:xfrm>
        <a:graphic>
          <a:graphicData uri="http://schemas.openxmlformats.org/presentationml/2006/ole">
            <p:oleObj spid="_x0000_s1026" name="Equation" r:id="rId3" imgW="1269720" imgH="431640" progId="Equation.3">
              <p:embed/>
            </p:oleObj>
          </a:graphicData>
        </a:graphic>
      </p:graphicFrame>
      <p:grpSp>
        <p:nvGrpSpPr>
          <p:cNvPr id="2" name="Group 5"/>
          <p:cNvGrpSpPr>
            <a:grpSpLocks/>
          </p:cNvGrpSpPr>
          <p:nvPr/>
        </p:nvGrpSpPr>
        <p:grpSpPr bwMode="auto">
          <a:xfrm>
            <a:off x="2549525" y="4705350"/>
            <a:ext cx="1577975" cy="1081088"/>
            <a:chOff x="1606" y="2964"/>
            <a:chExt cx="994" cy="681"/>
          </a:xfrm>
        </p:grpSpPr>
        <p:sp>
          <p:nvSpPr>
            <p:cNvPr id="1067" name="Freeform 6"/>
            <p:cNvSpPr>
              <a:spLocks/>
            </p:cNvSpPr>
            <p:nvPr/>
          </p:nvSpPr>
          <p:spPr bwMode="auto">
            <a:xfrm>
              <a:off x="2371" y="3152"/>
              <a:ext cx="229" cy="57"/>
            </a:xfrm>
            <a:custGeom>
              <a:avLst/>
              <a:gdLst>
                <a:gd name="T0" fmla="*/ 0 w 229"/>
                <a:gd name="T1" fmla="*/ 26 h 57"/>
                <a:gd name="T2" fmla="*/ 54 w 229"/>
                <a:gd name="T3" fmla="*/ 4 h 57"/>
                <a:gd name="T4" fmla="*/ 108 w 229"/>
                <a:gd name="T5" fmla="*/ 53 h 57"/>
                <a:gd name="T6" fmla="*/ 175 w 229"/>
                <a:gd name="T7" fmla="*/ 26 h 57"/>
                <a:gd name="T8" fmla="*/ 229 w 229"/>
                <a:gd name="T9" fmla="*/ 26 h 57"/>
                <a:gd name="T10" fmla="*/ 0 60000 65536"/>
                <a:gd name="T11" fmla="*/ 0 60000 65536"/>
                <a:gd name="T12" fmla="*/ 0 60000 65536"/>
                <a:gd name="T13" fmla="*/ 0 60000 65536"/>
                <a:gd name="T14" fmla="*/ 0 60000 65536"/>
                <a:gd name="T15" fmla="*/ 0 w 229"/>
                <a:gd name="T16" fmla="*/ 0 h 57"/>
                <a:gd name="T17" fmla="*/ 229 w 229"/>
                <a:gd name="T18" fmla="*/ 57 h 57"/>
              </a:gdLst>
              <a:ahLst/>
              <a:cxnLst>
                <a:cxn ang="T10">
                  <a:pos x="T0" y="T1"/>
                </a:cxn>
                <a:cxn ang="T11">
                  <a:pos x="T2" y="T3"/>
                </a:cxn>
                <a:cxn ang="T12">
                  <a:pos x="T4" y="T5"/>
                </a:cxn>
                <a:cxn ang="T13">
                  <a:pos x="T6" y="T7"/>
                </a:cxn>
                <a:cxn ang="T14">
                  <a:pos x="T8" y="T9"/>
                </a:cxn>
              </a:cxnLst>
              <a:rect l="T15" t="T16" r="T17" b="T18"/>
              <a:pathLst>
                <a:path w="229" h="57">
                  <a:moveTo>
                    <a:pt x="0" y="26"/>
                  </a:moveTo>
                  <a:cubicBezTo>
                    <a:pt x="18" y="13"/>
                    <a:pt x="36" y="0"/>
                    <a:pt x="54" y="4"/>
                  </a:cubicBezTo>
                  <a:cubicBezTo>
                    <a:pt x="72" y="8"/>
                    <a:pt x="88" y="49"/>
                    <a:pt x="108" y="53"/>
                  </a:cubicBezTo>
                  <a:cubicBezTo>
                    <a:pt x="128" y="57"/>
                    <a:pt x="155" y="30"/>
                    <a:pt x="175" y="26"/>
                  </a:cubicBezTo>
                  <a:cubicBezTo>
                    <a:pt x="195" y="22"/>
                    <a:pt x="212" y="24"/>
                    <a:pt x="229" y="26"/>
                  </a:cubicBezTo>
                </a:path>
              </a:pathLst>
            </a:custGeom>
            <a:noFill/>
            <a:ln w="19050">
              <a:solidFill>
                <a:schemeClr val="tx1"/>
              </a:solidFill>
              <a:round/>
              <a:headEnd/>
              <a:tailEnd type="triangle" w="med" len="med"/>
            </a:ln>
          </p:spPr>
          <p:txBody>
            <a:bodyPr/>
            <a:lstStyle/>
            <a:p>
              <a:endParaRPr lang="en-US"/>
            </a:p>
          </p:txBody>
        </p:sp>
        <p:sp>
          <p:nvSpPr>
            <p:cNvPr id="1068" name="Text Box 7"/>
            <p:cNvSpPr txBox="1">
              <a:spLocks noChangeArrowheads="1"/>
            </p:cNvSpPr>
            <p:nvPr/>
          </p:nvSpPr>
          <p:spPr bwMode="auto">
            <a:xfrm>
              <a:off x="2386" y="2964"/>
              <a:ext cx="193" cy="231"/>
            </a:xfrm>
            <a:prstGeom prst="rect">
              <a:avLst/>
            </a:prstGeom>
            <a:noFill/>
            <a:ln w="9525">
              <a:noFill/>
              <a:miter lim="800000"/>
              <a:headEnd/>
              <a:tailEnd/>
            </a:ln>
          </p:spPr>
          <p:txBody>
            <a:bodyPr wrap="none">
              <a:spAutoFit/>
            </a:bodyPr>
            <a:lstStyle/>
            <a:p>
              <a:r>
                <a:rPr lang="en-US">
                  <a:latin typeface="Comic Sans MS" pitchFamily="66" charset="0"/>
                </a:rPr>
                <a:t>p</a:t>
              </a:r>
            </a:p>
          </p:txBody>
        </p:sp>
        <p:sp>
          <p:nvSpPr>
            <p:cNvPr id="1069" name="AutoShape 8"/>
            <p:cNvSpPr>
              <a:spLocks/>
            </p:cNvSpPr>
            <p:nvPr/>
          </p:nvSpPr>
          <p:spPr bwMode="auto">
            <a:xfrm>
              <a:off x="1606" y="3055"/>
              <a:ext cx="56" cy="590"/>
            </a:xfrm>
            <a:prstGeom prst="leftBrace">
              <a:avLst>
                <a:gd name="adj1" fmla="val 87798"/>
                <a:gd name="adj2" fmla="val 50000"/>
              </a:avLst>
            </a:prstGeom>
            <a:noFill/>
            <a:ln w="19050">
              <a:solidFill>
                <a:schemeClr val="tx1"/>
              </a:solidFill>
              <a:round/>
              <a:headEnd/>
              <a:tailEnd/>
            </a:ln>
          </p:spPr>
          <p:txBody>
            <a:bodyPr wrap="none" anchor="ctr"/>
            <a:lstStyle/>
            <a:p>
              <a:endParaRPr lang="en-US"/>
            </a:p>
          </p:txBody>
        </p:sp>
      </p:grpSp>
      <p:grpSp>
        <p:nvGrpSpPr>
          <p:cNvPr id="3" name="Group 9"/>
          <p:cNvGrpSpPr>
            <a:grpSpLocks/>
          </p:cNvGrpSpPr>
          <p:nvPr/>
        </p:nvGrpSpPr>
        <p:grpSpPr bwMode="auto">
          <a:xfrm>
            <a:off x="5534025" y="1270000"/>
            <a:ext cx="2998788" cy="2528888"/>
            <a:chOff x="3126" y="2141"/>
            <a:chExt cx="1889" cy="1593"/>
          </a:xfrm>
        </p:grpSpPr>
        <p:sp>
          <p:nvSpPr>
            <p:cNvPr id="1032" name="Line 10"/>
            <p:cNvSpPr>
              <a:spLocks noChangeShapeType="1"/>
            </p:cNvSpPr>
            <p:nvPr/>
          </p:nvSpPr>
          <p:spPr bwMode="auto">
            <a:xfrm flipV="1">
              <a:off x="3511" y="2574"/>
              <a:ext cx="261" cy="257"/>
            </a:xfrm>
            <a:prstGeom prst="line">
              <a:avLst/>
            </a:prstGeom>
            <a:noFill/>
            <a:ln w="76200">
              <a:solidFill>
                <a:srgbClr val="808080"/>
              </a:solidFill>
              <a:round/>
              <a:headEnd/>
              <a:tailEnd/>
            </a:ln>
          </p:spPr>
          <p:txBody>
            <a:bodyPr/>
            <a:lstStyle/>
            <a:p>
              <a:endParaRPr lang="en-US"/>
            </a:p>
          </p:txBody>
        </p:sp>
        <p:sp>
          <p:nvSpPr>
            <p:cNvPr id="1033" name="Line 11"/>
            <p:cNvSpPr>
              <a:spLocks noChangeShapeType="1"/>
            </p:cNvSpPr>
            <p:nvPr/>
          </p:nvSpPr>
          <p:spPr bwMode="auto">
            <a:xfrm rot="5400000" flipV="1">
              <a:off x="3507" y="3052"/>
              <a:ext cx="261" cy="257"/>
            </a:xfrm>
            <a:prstGeom prst="line">
              <a:avLst/>
            </a:prstGeom>
            <a:noFill/>
            <a:ln w="76200">
              <a:solidFill>
                <a:srgbClr val="808080"/>
              </a:solidFill>
              <a:round/>
              <a:headEnd/>
              <a:tailEnd/>
            </a:ln>
          </p:spPr>
          <p:txBody>
            <a:bodyPr/>
            <a:lstStyle/>
            <a:p>
              <a:endParaRPr lang="en-US"/>
            </a:p>
          </p:txBody>
        </p:sp>
        <p:sp>
          <p:nvSpPr>
            <p:cNvPr id="1034" name="Line 12"/>
            <p:cNvSpPr>
              <a:spLocks noChangeShapeType="1"/>
            </p:cNvSpPr>
            <p:nvPr/>
          </p:nvSpPr>
          <p:spPr bwMode="auto">
            <a:xfrm flipV="1">
              <a:off x="3996" y="2471"/>
              <a:ext cx="572" cy="0"/>
            </a:xfrm>
            <a:prstGeom prst="line">
              <a:avLst/>
            </a:prstGeom>
            <a:noFill/>
            <a:ln w="76200">
              <a:solidFill>
                <a:schemeClr val="bg2"/>
              </a:solidFill>
              <a:round/>
              <a:headEnd/>
              <a:tailEnd/>
            </a:ln>
          </p:spPr>
          <p:txBody>
            <a:bodyPr/>
            <a:lstStyle/>
            <a:p>
              <a:endParaRPr lang="en-US"/>
            </a:p>
          </p:txBody>
        </p:sp>
        <p:sp>
          <p:nvSpPr>
            <p:cNvPr id="1035" name="Line 13"/>
            <p:cNvSpPr>
              <a:spLocks noChangeShapeType="1"/>
            </p:cNvSpPr>
            <p:nvPr/>
          </p:nvSpPr>
          <p:spPr bwMode="auto">
            <a:xfrm flipV="1">
              <a:off x="3997" y="3417"/>
              <a:ext cx="572" cy="0"/>
            </a:xfrm>
            <a:prstGeom prst="line">
              <a:avLst/>
            </a:prstGeom>
            <a:noFill/>
            <a:ln w="76200">
              <a:solidFill>
                <a:schemeClr val="bg2"/>
              </a:solidFill>
              <a:round/>
              <a:headEnd/>
              <a:tailEnd/>
            </a:ln>
          </p:spPr>
          <p:txBody>
            <a:bodyPr/>
            <a:lstStyle/>
            <a:p>
              <a:endParaRPr lang="en-US"/>
            </a:p>
          </p:txBody>
        </p:sp>
        <p:grpSp>
          <p:nvGrpSpPr>
            <p:cNvPr id="1036" name="Group 14"/>
            <p:cNvGrpSpPr>
              <a:grpSpLocks/>
            </p:cNvGrpSpPr>
            <p:nvPr/>
          </p:nvGrpSpPr>
          <p:grpSpPr bwMode="auto">
            <a:xfrm>
              <a:off x="3126" y="2141"/>
              <a:ext cx="1889" cy="1593"/>
              <a:chOff x="3126" y="2141"/>
              <a:chExt cx="1889" cy="1593"/>
            </a:xfrm>
          </p:grpSpPr>
          <p:sp>
            <p:nvSpPr>
              <p:cNvPr id="1037" name="Oval 15"/>
              <p:cNvSpPr>
                <a:spLocks noChangeArrowheads="1"/>
              </p:cNvSpPr>
              <p:nvPr/>
            </p:nvSpPr>
            <p:spPr bwMode="auto">
              <a:xfrm>
                <a:off x="3303" y="2812"/>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038" name="Oval 16"/>
              <p:cNvSpPr>
                <a:spLocks noChangeArrowheads="1"/>
              </p:cNvSpPr>
              <p:nvPr/>
            </p:nvSpPr>
            <p:spPr bwMode="auto">
              <a:xfrm>
                <a:off x="3732" y="2347"/>
                <a:ext cx="266" cy="265"/>
              </a:xfrm>
              <a:prstGeom prst="ellipse">
                <a:avLst/>
              </a:prstGeom>
              <a:noFill/>
              <a:ln w="19050">
                <a:solidFill>
                  <a:schemeClr val="tx1"/>
                </a:solidFill>
                <a:round/>
                <a:headEnd/>
                <a:tailEnd/>
              </a:ln>
            </p:spPr>
            <p:txBody>
              <a:bodyPr wrap="none" anchor="ctr"/>
              <a:lstStyle/>
              <a:p>
                <a:pPr algn="ctr"/>
                <a:r>
                  <a:rPr lang="en-US"/>
                  <a:t>3</a:t>
                </a:r>
              </a:p>
            </p:txBody>
          </p:sp>
          <p:sp>
            <p:nvSpPr>
              <p:cNvPr id="1039" name="Oval 17"/>
              <p:cNvSpPr>
                <a:spLocks noChangeArrowheads="1"/>
              </p:cNvSpPr>
              <p:nvPr/>
            </p:nvSpPr>
            <p:spPr bwMode="auto">
              <a:xfrm>
                <a:off x="4564" y="2347"/>
                <a:ext cx="266" cy="265"/>
              </a:xfrm>
              <a:prstGeom prst="ellipse">
                <a:avLst/>
              </a:prstGeom>
              <a:noFill/>
              <a:ln w="19050">
                <a:solidFill>
                  <a:schemeClr val="tx1"/>
                </a:solidFill>
                <a:round/>
                <a:headEnd/>
                <a:tailEnd/>
              </a:ln>
            </p:spPr>
            <p:txBody>
              <a:bodyPr wrap="none" anchor="ctr"/>
              <a:lstStyle/>
              <a:p>
                <a:pPr algn="ctr"/>
                <a:r>
                  <a:rPr lang="en-US"/>
                  <a:t>9</a:t>
                </a:r>
              </a:p>
            </p:txBody>
          </p:sp>
          <p:sp>
            <p:nvSpPr>
              <p:cNvPr id="1040" name="Oval 18"/>
              <p:cNvSpPr>
                <a:spLocks noChangeArrowheads="1"/>
              </p:cNvSpPr>
              <p:nvPr/>
            </p:nvSpPr>
            <p:spPr bwMode="auto">
              <a:xfrm>
                <a:off x="3732" y="3278"/>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041" name="Oval 19"/>
              <p:cNvSpPr>
                <a:spLocks noChangeArrowheads="1"/>
              </p:cNvSpPr>
              <p:nvPr/>
            </p:nvSpPr>
            <p:spPr bwMode="auto">
              <a:xfrm>
                <a:off x="4564" y="3278"/>
                <a:ext cx="266" cy="265"/>
              </a:xfrm>
              <a:prstGeom prst="ellipse">
                <a:avLst/>
              </a:prstGeom>
              <a:noFill/>
              <a:ln w="19050">
                <a:solidFill>
                  <a:schemeClr val="tx1"/>
                </a:solidFill>
                <a:round/>
                <a:headEnd/>
                <a:tailEnd/>
              </a:ln>
            </p:spPr>
            <p:txBody>
              <a:bodyPr wrap="none" anchor="ctr"/>
              <a:lstStyle/>
              <a:p>
                <a:pPr algn="ctr"/>
                <a:r>
                  <a:rPr lang="en-US"/>
                  <a:t>11</a:t>
                </a:r>
              </a:p>
            </p:txBody>
          </p:sp>
          <p:sp>
            <p:nvSpPr>
              <p:cNvPr id="1042" name="Line 20"/>
              <p:cNvSpPr>
                <a:spLocks noChangeShapeType="1"/>
              </p:cNvSpPr>
              <p:nvPr/>
            </p:nvSpPr>
            <p:spPr bwMode="auto">
              <a:xfrm>
                <a:off x="3996" y="2472"/>
                <a:ext cx="581" cy="0"/>
              </a:xfrm>
              <a:prstGeom prst="line">
                <a:avLst/>
              </a:prstGeom>
              <a:noFill/>
              <a:ln w="19050">
                <a:solidFill>
                  <a:schemeClr val="tx1"/>
                </a:solidFill>
                <a:round/>
                <a:headEnd/>
                <a:tailEnd type="triangle" w="med" len="med"/>
              </a:ln>
            </p:spPr>
            <p:txBody>
              <a:bodyPr/>
              <a:lstStyle/>
              <a:p>
                <a:endParaRPr lang="en-US"/>
              </a:p>
            </p:txBody>
          </p:sp>
          <p:sp>
            <p:nvSpPr>
              <p:cNvPr id="1043" name="Line 21"/>
              <p:cNvSpPr>
                <a:spLocks noChangeShapeType="1"/>
              </p:cNvSpPr>
              <p:nvPr/>
            </p:nvSpPr>
            <p:spPr bwMode="auto">
              <a:xfrm flipV="1">
                <a:off x="3510" y="2574"/>
                <a:ext cx="261" cy="261"/>
              </a:xfrm>
              <a:prstGeom prst="line">
                <a:avLst/>
              </a:prstGeom>
              <a:noFill/>
              <a:ln w="19050">
                <a:solidFill>
                  <a:schemeClr val="tx1"/>
                </a:solidFill>
                <a:round/>
                <a:headEnd/>
                <a:tailEnd type="triangle" w="med" len="med"/>
              </a:ln>
            </p:spPr>
            <p:txBody>
              <a:bodyPr/>
              <a:lstStyle/>
              <a:p>
                <a:endParaRPr lang="en-US"/>
              </a:p>
            </p:txBody>
          </p:sp>
          <p:sp>
            <p:nvSpPr>
              <p:cNvPr id="1044" name="Line 22"/>
              <p:cNvSpPr>
                <a:spLocks noChangeShapeType="1"/>
              </p:cNvSpPr>
              <p:nvPr/>
            </p:nvSpPr>
            <p:spPr bwMode="auto">
              <a:xfrm>
                <a:off x="3511" y="3042"/>
                <a:ext cx="256" cy="270"/>
              </a:xfrm>
              <a:prstGeom prst="line">
                <a:avLst/>
              </a:prstGeom>
              <a:noFill/>
              <a:ln w="19050">
                <a:solidFill>
                  <a:schemeClr val="tx1"/>
                </a:solidFill>
                <a:round/>
                <a:headEnd/>
                <a:tailEnd type="triangle" w="med" len="med"/>
              </a:ln>
            </p:spPr>
            <p:txBody>
              <a:bodyPr/>
              <a:lstStyle/>
              <a:p>
                <a:endParaRPr lang="en-US"/>
              </a:p>
            </p:txBody>
          </p:sp>
          <p:sp>
            <p:nvSpPr>
              <p:cNvPr id="1045" name="Text Box 23"/>
              <p:cNvSpPr txBox="1">
                <a:spLocks noChangeArrowheads="1"/>
              </p:cNvSpPr>
              <p:nvPr/>
            </p:nvSpPr>
            <p:spPr bwMode="auto">
              <a:xfrm>
                <a:off x="3489" y="2541"/>
                <a:ext cx="187" cy="212"/>
              </a:xfrm>
              <a:prstGeom prst="rect">
                <a:avLst/>
              </a:prstGeom>
              <a:noFill/>
              <a:ln w="9525">
                <a:noFill/>
                <a:miter lim="800000"/>
                <a:headEnd/>
                <a:tailEnd/>
              </a:ln>
            </p:spPr>
            <p:txBody>
              <a:bodyPr wrap="none">
                <a:spAutoFit/>
              </a:bodyPr>
              <a:lstStyle/>
              <a:p>
                <a:r>
                  <a:rPr lang="en-US" sz="1600"/>
                  <a:t>3</a:t>
                </a:r>
              </a:p>
            </p:txBody>
          </p:sp>
          <p:sp>
            <p:nvSpPr>
              <p:cNvPr id="1046" name="Text Box 24"/>
              <p:cNvSpPr txBox="1">
                <a:spLocks noChangeArrowheads="1"/>
              </p:cNvSpPr>
              <p:nvPr/>
            </p:nvSpPr>
            <p:spPr bwMode="auto">
              <a:xfrm>
                <a:off x="4189" y="2273"/>
                <a:ext cx="187" cy="212"/>
              </a:xfrm>
              <a:prstGeom prst="rect">
                <a:avLst/>
              </a:prstGeom>
              <a:noFill/>
              <a:ln w="9525">
                <a:noFill/>
                <a:miter lim="800000"/>
                <a:headEnd/>
                <a:tailEnd/>
              </a:ln>
            </p:spPr>
            <p:txBody>
              <a:bodyPr wrap="none">
                <a:spAutoFit/>
              </a:bodyPr>
              <a:lstStyle/>
              <a:p>
                <a:r>
                  <a:rPr lang="en-US" sz="1600"/>
                  <a:t>6</a:t>
                </a:r>
              </a:p>
            </p:txBody>
          </p:sp>
          <p:sp>
            <p:nvSpPr>
              <p:cNvPr id="1047" name="Text Box 25"/>
              <p:cNvSpPr txBox="1">
                <a:spLocks noChangeArrowheads="1"/>
              </p:cNvSpPr>
              <p:nvPr/>
            </p:nvSpPr>
            <p:spPr bwMode="auto">
              <a:xfrm>
                <a:off x="3500" y="3109"/>
                <a:ext cx="187" cy="212"/>
              </a:xfrm>
              <a:prstGeom prst="rect">
                <a:avLst/>
              </a:prstGeom>
              <a:noFill/>
              <a:ln w="9525">
                <a:noFill/>
                <a:miter lim="800000"/>
                <a:headEnd/>
                <a:tailEnd/>
              </a:ln>
            </p:spPr>
            <p:txBody>
              <a:bodyPr wrap="none">
                <a:spAutoFit/>
              </a:bodyPr>
              <a:lstStyle/>
              <a:p>
                <a:r>
                  <a:rPr lang="en-US" sz="1600"/>
                  <a:t>5</a:t>
                </a:r>
              </a:p>
            </p:txBody>
          </p:sp>
          <p:sp>
            <p:nvSpPr>
              <p:cNvPr id="1048" name="Text Box 26"/>
              <p:cNvSpPr txBox="1">
                <a:spLocks noChangeArrowheads="1"/>
              </p:cNvSpPr>
              <p:nvPr/>
            </p:nvSpPr>
            <p:spPr bwMode="auto">
              <a:xfrm>
                <a:off x="4828" y="2942"/>
                <a:ext cx="187" cy="212"/>
              </a:xfrm>
              <a:prstGeom prst="rect">
                <a:avLst/>
              </a:prstGeom>
              <a:noFill/>
              <a:ln w="9525">
                <a:noFill/>
                <a:miter lim="800000"/>
                <a:headEnd/>
                <a:tailEnd/>
              </a:ln>
            </p:spPr>
            <p:txBody>
              <a:bodyPr wrap="none">
                <a:spAutoFit/>
              </a:bodyPr>
              <a:lstStyle/>
              <a:p>
                <a:r>
                  <a:rPr lang="en-US" sz="1600"/>
                  <a:t>7</a:t>
                </a:r>
              </a:p>
            </p:txBody>
          </p:sp>
          <p:sp>
            <p:nvSpPr>
              <p:cNvPr id="1049" name="Text Box 27"/>
              <p:cNvSpPr txBox="1">
                <a:spLocks noChangeArrowheads="1"/>
              </p:cNvSpPr>
              <p:nvPr/>
            </p:nvSpPr>
            <p:spPr bwMode="auto">
              <a:xfrm>
                <a:off x="4195" y="3389"/>
                <a:ext cx="187" cy="212"/>
              </a:xfrm>
              <a:prstGeom prst="rect">
                <a:avLst/>
              </a:prstGeom>
              <a:noFill/>
              <a:ln w="9525">
                <a:noFill/>
                <a:miter lim="800000"/>
                <a:headEnd/>
                <a:tailEnd/>
              </a:ln>
            </p:spPr>
            <p:txBody>
              <a:bodyPr wrap="none">
                <a:spAutoFit/>
              </a:bodyPr>
              <a:lstStyle/>
              <a:p>
                <a:r>
                  <a:rPr lang="en-US" sz="1600"/>
                  <a:t>6</a:t>
                </a:r>
              </a:p>
            </p:txBody>
          </p:sp>
          <p:sp>
            <p:nvSpPr>
              <p:cNvPr id="1050" name="Text Box 28"/>
              <p:cNvSpPr txBox="1">
                <a:spLocks noChangeArrowheads="1"/>
              </p:cNvSpPr>
              <p:nvPr/>
            </p:nvSpPr>
            <p:spPr bwMode="auto">
              <a:xfrm>
                <a:off x="3126" y="2824"/>
                <a:ext cx="188" cy="231"/>
              </a:xfrm>
              <a:prstGeom prst="rect">
                <a:avLst/>
              </a:prstGeom>
              <a:noFill/>
              <a:ln w="9525">
                <a:noFill/>
                <a:miter lim="800000"/>
                <a:headEnd/>
                <a:tailEnd/>
              </a:ln>
            </p:spPr>
            <p:txBody>
              <a:bodyPr wrap="none">
                <a:spAutoFit/>
              </a:bodyPr>
              <a:lstStyle/>
              <a:p>
                <a:r>
                  <a:rPr lang="en-US"/>
                  <a:t>s</a:t>
                </a:r>
              </a:p>
            </p:txBody>
          </p:sp>
          <p:sp>
            <p:nvSpPr>
              <p:cNvPr id="1051" name="Text Box 29"/>
              <p:cNvSpPr txBox="1">
                <a:spLocks noChangeArrowheads="1"/>
              </p:cNvSpPr>
              <p:nvPr/>
            </p:nvSpPr>
            <p:spPr bwMode="auto">
              <a:xfrm>
                <a:off x="3787" y="2141"/>
                <a:ext cx="156" cy="231"/>
              </a:xfrm>
              <a:prstGeom prst="rect">
                <a:avLst/>
              </a:prstGeom>
              <a:noFill/>
              <a:ln w="9525">
                <a:noFill/>
                <a:miter lim="800000"/>
                <a:headEnd/>
                <a:tailEnd/>
              </a:ln>
            </p:spPr>
            <p:txBody>
              <a:bodyPr wrap="none">
                <a:spAutoFit/>
              </a:bodyPr>
              <a:lstStyle/>
              <a:p>
                <a:r>
                  <a:rPr lang="en-US"/>
                  <a:t>t</a:t>
                </a:r>
              </a:p>
            </p:txBody>
          </p:sp>
          <p:sp>
            <p:nvSpPr>
              <p:cNvPr id="1052" name="Text Box 30"/>
              <p:cNvSpPr txBox="1">
                <a:spLocks noChangeArrowheads="1"/>
              </p:cNvSpPr>
              <p:nvPr/>
            </p:nvSpPr>
            <p:spPr bwMode="auto">
              <a:xfrm>
                <a:off x="4609" y="2141"/>
                <a:ext cx="188" cy="231"/>
              </a:xfrm>
              <a:prstGeom prst="rect">
                <a:avLst/>
              </a:prstGeom>
              <a:noFill/>
              <a:ln w="9525">
                <a:noFill/>
                <a:miter lim="800000"/>
                <a:headEnd/>
                <a:tailEnd/>
              </a:ln>
            </p:spPr>
            <p:txBody>
              <a:bodyPr wrap="none">
                <a:spAutoFit/>
              </a:bodyPr>
              <a:lstStyle/>
              <a:p>
                <a:r>
                  <a:rPr lang="en-US"/>
                  <a:t>x</a:t>
                </a:r>
              </a:p>
            </p:txBody>
          </p:sp>
          <p:sp>
            <p:nvSpPr>
              <p:cNvPr id="1053" name="Text Box 31"/>
              <p:cNvSpPr txBox="1">
                <a:spLocks noChangeArrowheads="1"/>
              </p:cNvSpPr>
              <p:nvPr/>
            </p:nvSpPr>
            <p:spPr bwMode="auto">
              <a:xfrm>
                <a:off x="3771" y="3503"/>
                <a:ext cx="188" cy="231"/>
              </a:xfrm>
              <a:prstGeom prst="rect">
                <a:avLst/>
              </a:prstGeom>
              <a:noFill/>
              <a:ln w="9525">
                <a:noFill/>
                <a:miter lim="800000"/>
                <a:headEnd/>
                <a:tailEnd/>
              </a:ln>
            </p:spPr>
            <p:txBody>
              <a:bodyPr wrap="none">
                <a:spAutoFit/>
              </a:bodyPr>
              <a:lstStyle/>
              <a:p>
                <a:r>
                  <a:rPr lang="en-US"/>
                  <a:t>y</a:t>
                </a:r>
              </a:p>
            </p:txBody>
          </p:sp>
          <p:sp>
            <p:nvSpPr>
              <p:cNvPr id="1054" name="Text Box 32"/>
              <p:cNvSpPr txBox="1">
                <a:spLocks noChangeArrowheads="1"/>
              </p:cNvSpPr>
              <p:nvPr/>
            </p:nvSpPr>
            <p:spPr bwMode="auto">
              <a:xfrm>
                <a:off x="4625" y="3503"/>
                <a:ext cx="188" cy="231"/>
              </a:xfrm>
              <a:prstGeom prst="rect">
                <a:avLst/>
              </a:prstGeom>
              <a:noFill/>
              <a:ln w="9525">
                <a:noFill/>
                <a:miter lim="800000"/>
                <a:headEnd/>
                <a:tailEnd/>
              </a:ln>
            </p:spPr>
            <p:txBody>
              <a:bodyPr wrap="none">
                <a:spAutoFit/>
              </a:bodyPr>
              <a:lstStyle/>
              <a:p>
                <a:r>
                  <a:rPr lang="en-US"/>
                  <a:t>z</a:t>
                </a:r>
              </a:p>
            </p:txBody>
          </p:sp>
          <p:sp>
            <p:nvSpPr>
              <p:cNvPr id="1055" name="Line 33"/>
              <p:cNvSpPr>
                <a:spLocks noChangeShapeType="1"/>
              </p:cNvSpPr>
              <p:nvPr/>
            </p:nvSpPr>
            <p:spPr bwMode="auto">
              <a:xfrm flipV="1">
                <a:off x="4002" y="3419"/>
                <a:ext cx="572" cy="0"/>
              </a:xfrm>
              <a:prstGeom prst="line">
                <a:avLst/>
              </a:prstGeom>
              <a:noFill/>
              <a:ln w="19050">
                <a:solidFill>
                  <a:schemeClr val="tx1"/>
                </a:solidFill>
                <a:round/>
                <a:headEnd/>
                <a:tailEnd type="triangle" w="med" len="med"/>
              </a:ln>
            </p:spPr>
            <p:txBody>
              <a:bodyPr/>
              <a:lstStyle/>
              <a:p>
                <a:endParaRPr lang="en-US"/>
              </a:p>
            </p:txBody>
          </p:sp>
          <p:sp>
            <p:nvSpPr>
              <p:cNvPr id="1056" name="Line 34"/>
              <p:cNvSpPr>
                <a:spLocks noChangeShapeType="1"/>
              </p:cNvSpPr>
              <p:nvPr/>
            </p:nvSpPr>
            <p:spPr bwMode="auto">
              <a:xfrm flipV="1">
                <a:off x="3933" y="2565"/>
                <a:ext cx="670" cy="725"/>
              </a:xfrm>
              <a:prstGeom prst="line">
                <a:avLst/>
              </a:prstGeom>
              <a:noFill/>
              <a:ln w="19050">
                <a:solidFill>
                  <a:schemeClr val="tx1"/>
                </a:solidFill>
                <a:round/>
                <a:headEnd/>
                <a:tailEnd type="triangle" w="med" len="med"/>
              </a:ln>
            </p:spPr>
            <p:txBody>
              <a:bodyPr/>
              <a:lstStyle/>
              <a:p>
                <a:endParaRPr lang="en-US"/>
              </a:p>
            </p:txBody>
          </p:sp>
          <p:sp>
            <p:nvSpPr>
              <p:cNvPr id="1057" name="Freeform 35"/>
              <p:cNvSpPr>
                <a:spLocks/>
              </p:cNvSpPr>
              <p:nvPr/>
            </p:nvSpPr>
            <p:spPr bwMode="auto">
              <a:xfrm>
                <a:off x="3739" y="2597"/>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1058" name="Freeform 36"/>
              <p:cNvSpPr>
                <a:spLocks/>
              </p:cNvSpPr>
              <p:nvPr/>
            </p:nvSpPr>
            <p:spPr bwMode="auto">
              <a:xfrm>
                <a:off x="4555" y="2608"/>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1059" name="Freeform 37"/>
              <p:cNvSpPr>
                <a:spLocks/>
              </p:cNvSpPr>
              <p:nvPr/>
            </p:nvSpPr>
            <p:spPr bwMode="auto">
              <a:xfrm rot="10800000">
                <a:off x="4750" y="2596"/>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1060" name="Freeform 38"/>
              <p:cNvSpPr>
                <a:spLocks/>
              </p:cNvSpPr>
              <p:nvPr/>
            </p:nvSpPr>
            <p:spPr bwMode="auto">
              <a:xfrm rot="10800000">
                <a:off x="3906" y="2593"/>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1061" name="Line 39"/>
              <p:cNvSpPr>
                <a:spLocks noChangeShapeType="1"/>
              </p:cNvSpPr>
              <p:nvPr/>
            </p:nvSpPr>
            <p:spPr bwMode="auto">
              <a:xfrm flipH="1" flipV="1">
                <a:off x="3555" y="2993"/>
                <a:ext cx="1031" cy="364"/>
              </a:xfrm>
              <a:prstGeom prst="line">
                <a:avLst/>
              </a:prstGeom>
              <a:noFill/>
              <a:ln w="19050">
                <a:solidFill>
                  <a:schemeClr val="tx1"/>
                </a:solidFill>
                <a:round/>
                <a:headEnd/>
                <a:tailEnd type="triangle" w="med" len="med"/>
              </a:ln>
            </p:spPr>
            <p:txBody>
              <a:bodyPr/>
              <a:lstStyle/>
              <a:p>
                <a:endParaRPr lang="en-US"/>
              </a:p>
            </p:txBody>
          </p:sp>
          <p:sp>
            <p:nvSpPr>
              <p:cNvPr id="1062" name="Text Box 40"/>
              <p:cNvSpPr txBox="1">
                <a:spLocks noChangeArrowheads="1"/>
              </p:cNvSpPr>
              <p:nvPr/>
            </p:nvSpPr>
            <p:spPr bwMode="auto">
              <a:xfrm>
                <a:off x="4408" y="2940"/>
                <a:ext cx="187" cy="212"/>
              </a:xfrm>
              <a:prstGeom prst="rect">
                <a:avLst/>
              </a:prstGeom>
              <a:noFill/>
              <a:ln w="9525">
                <a:noFill/>
                <a:miter lim="800000"/>
                <a:headEnd/>
                <a:tailEnd/>
              </a:ln>
            </p:spPr>
            <p:txBody>
              <a:bodyPr wrap="none">
                <a:spAutoFit/>
              </a:bodyPr>
              <a:lstStyle/>
              <a:p>
                <a:r>
                  <a:rPr lang="en-US" sz="1600"/>
                  <a:t>2</a:t>
                </a:r>
              </a:p>
            </p:txBody>
          </p:sp>
          <p:sp>
            <p:nvSpPr>
              <p:cNvPr id="1063" name="Text Box 41"/>
              <p:cNvSpPr txBox="1">
                <a:spLocks noChangeArrowheads="1"/>
              </p:cNvSpPr>
              <p:nvPr/>
            </p:nvSpPr>
            <p:spPr bwMode="auto">
              <a:xfrm>
                <a:off x="3593" y="2766"/>
                <a:ext cx="187" cy="212"/>
              </a:xfrm>
              <a:prstGeom prst="rect">
                <a:avLst/>
              </a:prstGeom>
              <a:noFill/>
              <a:ln w="9525">
                <a:noFill/>
                <a:miter lim="800000"/>
                <a:headEnd/>
                <a:tailEnd/>
              </a:ln>
            </p:spPr>
            <p:txBody>
              <a:bodyPr wrap="none">
                <a:spAutoFit/>
              </a:bodyPr>
              <a:lstStyle/>
              <a:p>
                <a:r>
                  <a:rPr lang="en-US" sz="1600"/>
                  <a:t>2</a:t>
                </a:r>
              </a:p>
            </p:txBody>
          </p:sp>
          <p:sp>
            <p:nvSpPr>
              <p:cNvPr id="1064" name="Text Box 42"/>
              <p:cNvSpPr txBox="1">
                <a:spLocks noChangeArrowheads="1"/>
              </p:cNvSpPr>
              <p:nvPr/>
            </p:nvSpPr>
            <p:spPr bwMode="auto">
              <a:xfrm>
                <a:off x="3939" y="2759"/>
                <a:ext cx="187" cy="212"/>
              </a:xfrm>
              <a:prstGeom prst="rect">
                <a:avLst/>
              </a:prstGeom>
              <a:noFill/>
              <a:ln w="9525">
                <a:noFill/>
                <a:miter lim="800000"/>
                <a:headEnd/>
                <a:tailEnd/>
              </a:ln>
            </p:spPr>
            <p:txBody>
              <a:bodyPr wrap="none">
                <a:spAutoFit/>
              </a:bodyPr>
              <a:lstStyle/>
              <a:p>
                <a:r>
                  <a:rPr lang="en-US" sz="1600"/>
                  <a:t>1</a:t>
                </a:r>
              </a:p>
            </p:txBody>
          </p:sp>
          <p:sp>
            <p:nvSpPr>
              <p:cNvPr id="1065" name="Text Box 43"/>
              <p:cNvSpPr txBox="1">
                <a:spLocks noChangeArrowheads="1"/>
              </p:cNvSpPr>
              <p:nvPr/>
            </p:nvSpPr>
            <p:spPr bwMode="auto">
              <a:xfrm>
                <a:off x="4221" y="2670"/>
                <a:ext cx="187" cy="212"/>
              </a:xfrm>
              <a:prstGeom prst="rect">
                <a:avLst/>
              </a:prstGeom>
              <a:noFill/>
              <a:ln w="9525">
                <a:noFill/>
                <a:miter lim="800000"/>
                <a:headEnd/>
                <a:tailEnd/>
              </a:ln>
            </p:spPr>
            <p:txBody>
              <a:bodyPr wrap="none">
                <a:spAutoFit/>
              </a:bodyPr>
              <a:lstStyle/>
              <a:p>
                <a:r>
                  <a:rPr lang="en-US" sz="1600"/>
                  <a:t>4</a:t>
                </a:r>
              </a:p>
            </p:txBody>
          </p:sp>
          <p:sp>
            <p:nvSpPr>
              <p:cNvPr id="1066" name="Text Box 44"/>
              <p:cNvSpPr txBox="1">
                <a:spLocks noChangeArrowheads="1"/>
              </p:cNvSpPr>
              <p:nvPr/>
            </p:nvSpPr>
            <p:spPr bwMode="auto">
              <a:xfrm>
                <a:off x="4234" y="3086"/>
                <a:ext cx="187" cy="212"/>
              </a:xfrm>
              <a:prstGeom prst="rect">
                <a:avLst/>
              </a:prstGeom>
              <a:noFill/>
              <a:ln w="9525">
                <a:noFill/>
                <a:miter lim="800000"/>
                <a:headEnd/>
                <a:tailEnd/>
              </a:ln>
            </p:spPr>
            <p:txBody>
              <a:bodyPr wrap="none">
                <a:spAutoFit/>
              </a:bodyPr>
              <a:lstStyle/>
              <a:p>
                <a:r>
                  <a:rPr lang="en-US" sz="1600"/>
                  <a:t>3</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6800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800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800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80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title"/>
          </p:nvPr>
        </p:nvSpPr>
        <p:spPr/>
        <p:txBody>
          <a:bodyPr/>
          <a:lstStyle/>
          <a:p>
            <a:r>
              <a:rPr lang="en-US" altLang="zh-CN" smtClean="0">
                <a:ea typeface="SimSun" pitchFamily="2" charset="-122"/>
              </a:rPr>
              <a:t>Choose Minimum Temporary Label</a:t>
            </a:r>
          </a:p>
        </p:txBody>
      </p:sp>
      <p:grpSp>
        <p:nvGrpSpPr>
          <p:cNvPr id="2" name="Group 40"/>
          <p:cNvGrpSpPr>
            <a:grpSpLocks/>
          </p:cNvGrpSpPr>
          <p:nvPr/>
        </p:nvGrpSpPr>
        <p:grpSpPr bwMode="auto">
          <a:xfrm>
            <a:off x="762000" y="4800600"/>
            <a:ext cx="6477000" cy="1447800"/>
            <a:chOff x="816" y="2880"/>
            <a:chExt cx="4080" cy="912"/>
          </a:xfrm>
        </p:grpSpPr>
        <p:sp>
          <p:nvSpPr>
            <p:cNvPr id="67642" name="AutoShape 41"/>
            <p:cNvSpPr>
              <a:spLocks noChangeArrowheads="1"/>
            </p:cNvSpPr>
            <p:nvPr/>
          </p:nvSpPr>
          <p:spPr bwMode="auto">
            <a:xfrm>
              <a:off x="134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7643" name="AutoShape 42"/>
            <p:cNvSpPr>
              <a:spLocks noChangeArrowheads="1"/>
            </p:cNvSpPr>
            <p:nvPr/>
          </p:nvSpPr>
          <p:spPr bwMode="auto">
            <a:xfrm>
              <a:off x="187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7644" name="AutoShape 43"/>
            <p:cNvSpPr>
              <a:spLocks noChangeArrowheads="1"/>
            </p:cNvSpPr>
            <p:nvPr/>
          </p:nvSpPr>
          <p:spPr bwMode="auto">
            <a:xfrm>
              <a:off x="2400"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7645" name="AutoShape 44"/>
            <p:cNvSpPr>
              <a:spLocks noChangeArrowheads="1"/>
            </p:cNvSpPr>
            <p:nvPr/>
          </p:nvSpPr>
          <p:spPr bwMode="auto">
            <a:xfrm>
              <a:off x="2928"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7646" name="AutoShape 45"/>
            <p:cNvSpPr>
              <a:spLocks noChangeArrowheads="1"/>
            </p:cNvSpPr>
            <p:nvPr/>
          </p:nvSpPr>
          <p:spPr bwMode="auto">
            <a:xfrm>
              <a:off x="345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7647" name="AutoShape 46"/>
            <p:cNvSpPr>
              <a:spLocks noChangeArrowheads="1"/>
            </p:cNvSpPr>
            <p:nvPr/>
          </p:nvSpPr>
          <p:spPr bwMode="auto">
            <a:xfrm>
              <a:off x="398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7648" name="AutoShape 47"/>
            <p:cNvSpPr>
              <a:spLocks noChangeArrowheads="1"/>
            </p:cNvSpPr>
            <p:nvPr/>
          </p:nvSpPr>
          <p:spPr bwMode="auto">
            <a:xfrm>
              <a:off x="451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7649" name="AutoShape 48"/>
            <p:cNvSpPr>
              <a:spLocks noChangeArrowheads="1"/>
            </p:cNvSpPr>
            <p:nvPr/>
          </p:nvSpPr>
          <p:spPr bwMode="auto">
            <a:xfrm>
              <a:off x="81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7650" name="Text Box 49"/>
            <p:cNvSpPr txBox="1">
              <a:spLocks noChangeArrowheads="1"/>
            </p:cNvSpPr>
            <p:nvPr/>
          </p:nvSpPr>
          <p:spPr bwMode="auto">
            <a:xfrm>
              <a:off x="899"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0</a:t>
              </a:r>
              <a:endParaRPr lang="en-US" altLang="zh-CN"/>
            </a:p>
          </p:txBody>
        </p:sp>
        <p:sp>
          <p:nvSpPr>
            <p:cNvPr id="67651" name="Text Box 50"/>
            <p:cNvSpPr txBox="1">
              <a:spLocks noChangeArrowheads="1"/>
            </p:cNvSpPr>
            <p:nvPr/>
          </p:nvSpPr>
          <p:spPr bwMode="auto">
            <a:xfrm>
              <a:off x="1420"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1</a:t>
              </a:r>
              <a:endParaRPr lang="en-US" altLang="zh-CN"/>
            </a:p>
          </p:txBody>
        </p:sp>
        <p:sp>
          <p:nvSpPr>
            <p:cNvPr id="67652" name="Text Box 51"/>
            <p:cNvSpPr txBox="1">
              <a:spLocks noChangeArrowheads="1"/>
            </p:cNvSpPr>
            <p:nvPr/>
          </p:nvSpPr>
          <p:spPr bwMode="auto">
            <a:xfrm>
              <a:off x="1941"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2</a:t>
              </a:r>
              <a:endParaRPr lang="en-US" altLang="zh-CN"/>
            </a:p>
          </p:txBody>
        </p:sp>
        <p:sp>
          <p:nvSpPr>
            <p:cNvPr id="67653" name="Text Box 52"/>
            <p:cNvSpPr txBox="1">
              <a:spLocks noChangeArrowheads="1"/>
            </p:cNvSpPr>
            <p:nvPr/>
          </p:nvSpPr>
          <p:spPr bwMode="auto">
            <a:xfrm>
              <a:off x="2462"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3</a:t>
              </a:r>
              <a:endParaRPr lang="en-US" altLang="zh-CN"/>
            </a:p>
          </p:txBody>
        </p:sp>
        <p:sp>
          <p:nvSpPr>
            <p:cNvPr id="67654" name="Text Box 53"/>
            <p:cNvSpPr txBox="1">
              <a:spLocks noChangeArrowheads="1"/>
            </p:cNvSpPr>
            <p:nvPr/>
          </p:nvSpPr>
          <p:spPr bwMode="auto">
            <a:xfrm>
              <a:off x="2983"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4</a:t>
              </a:r>
              <a:endParaRPr lang="en-US" altLang="zh-CN"/>
            </a:p>
          </p:txBody>
        </p:sp>
        <p:sp>
          <p:nvSpPr>
            <p:cNvPr id="67655" name="Text Box 54"/>
            <p:cNvSpPr txBox="1">
              <a:spLocks noChangeArrowheads="1"/>
            </p:cNvSpPr>
            <p:nvPr/>
          </p:nvSpPr>
          <p:spPr bwMode="auto">
            <a:xfrm>
              <a:off x="3504"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5</a:t>
              </a:r>
              <a:endParaRPr lang="en-US" altLang="zh-CN"/>
            </a:p>
          </p:txBody>
        </p:sp>
        <p:sp>
          <p:nvSpPr>
            <p:cNvPr id="67656" name="Text Box 55"/>
            <p:cNvSpPr txBox="1">
              <a:spLocks noChangeArrowheads="1"/>
            </p:cNvSpPr>
            <p:nvPr/>
          </p:nvSpPr>
          <p:spPr bwMode="auto">
            <a:xfrm>
              <a:off x="4025"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6</a:t>
              </a:r>
              <a:endParaRPr lang="en-US" altLang="zh-CN"/>
            </a:p>
          </p:txBody>
        </p:sp>
        <p:sp>
          <p:nvSpPr>
            <p:cNvPr id="67657" name="Text Box 56"/>
            <p:cNvSpPr txBox="1">
              <a:spLocks noChangeArrowheads="1"/>
            </p:cNvSpPr>
            <p:nvPr/>
          </p:nvSpPr>
          <p:spPr bwMode="auto">
            <a:xfrm>
              <a:off x="4547"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7</a:t>
              </a:r>
              <a:endParaRPr lang="en-US" altLang="zh-CN"/>
            </a:p>
          </p:txBody>
        </p:sp>
      </p:grpSp>
      <p:grpSp>
        <p:nvGrpSpPr>
          <p:cNvPr id="3" name="Group 57"/>
          <p:cNvGrpSpPr>
            <a:grpSpLocks/>
          </p:cNvGrpSpPr>
          <p:nvPr/>
        </p:nvGrpSpPr>
        <p:grpSpPr bwMode="auto">
          <a:xfrm>
            <a:off x="8001000" y="3733800"/>
            <a:ext cx="609600" cy="2590800"/>
            <a:chOff x="5040" y="2160"/>
            <a:chExt cx="384" cy="1632"/>
          </a:xfrm>
        </p:grpSpPr>
        <p:sp>
          <p:nvSpPr>
            <p:cNvPr id="67640" name="AutoShape 58"/>
            <p:cNvSpPr>
              <a:spLocks noChangeArrowheads="1"/>
            </p:cNvSpPr>
            <p:nvPr/>
          </p:nvSpPr>
          <p:spPr bwMode="auto">
            <a:xfrm>
              <a:off x="5040" y="2400"/>
              <a:ext cx="384" cy="1392"/>
            </a:xfrm>
            <a:prstGeom prst="can">
              <a:avLst>
                <a:gd name="adj" fmla="val 9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7641" name="Text Box 59"/>
            <p:cNvSpPr txBox="1">
              <a:spLocks noChangeArrowheads="1"/>
            </p:cNvSpPr>
            <p:nvPr/>
          </p:nvSpPr>
          <p:spPr bwMode="auto">
            <a:xfrm>
              <a:off x="5088" y="2160"/>
              <a:ext cx="240"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grpSp>
      <p:sp>
        <p:nvSpPr>
          <p:cNvPr id="67589" name="Line 60"/>
          <p:cNvSpPr>
            <a:spLocks noChangeShapeType="1"/>
          </p:cNvSpPr>
          <p:nvPr/>
        </p:nvSpPr>
        <p:spPr bwMode="auto">
          <a:xfrm flipV="1">
            <a:off x="1066800" y="6324600"/>
            <a:ext cx="0" cy="381000"/>
          </a:xfrm>
          <a:prstGeom prst="line">
            <a:avLst/>
          </a:prstGeom>
          <a:noFill/>
          <a:ln w="57150">
            <a:solidFill>
              <a:srgbClr val="FF0000"/>
            </a:solidFill>
            <a:round/>
            <a:headEnd type="none" w="sm" len="sm"/>
            <a:tailEnd type="triangle" w="med" len="med"/>
          </a:ln>
        </p:spPr>
        <p:txBody>
          <a:bodyPr wrap="none" anchor="ctr"/>
          <a:lstStyle/>
          <a:p>
            <a:endParaRPr lang="en-US"/>
          </a:p>
        </p:txBody>
      </p:sp>
      <p:sp>
        <p:nvSpPr>
          <p:cNvPr id="67590" name="Text Box 61"/>
          <p:cNvSpPr txBox="1">
            <a:spLocks noChangeArrowheads="1"/>
          </p:cNvSpPr>
          <p:nvPr/>
        </p:nvSpPr>
        <p:spPr bwMode="auto">
          <a:xfrm>
            <a:off x="8153400" y="4951413"/>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4</a:t>
            </a:r>
          </a:p>
        </p:txBody>
      </p:sp>
      <p:sp>
        <p:nvSpPr>
          <p:cNvPr id="67591" name="Text Box 62"/>
          <p:cNvSpPr txBox="1">
            <a:spLocks noChangeArrowheads="1"/>
          </p:cNvSpPr>
          <p:nvPr/>
        </p:nvSpPr>
        <p:spPr bwMode="auto">
          <a:xfrm>
            <a:off x="8153400" y="5257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5</a:t>
            </a:r>
          </a:p>
        </p:txBody>
      </p:sp>
      <p:sp>
        <p:nvSpPr>
          <p:cNvPr id="67592" name="Text Box 63"/>
          <p:cNvSpPr txBox="1">
            <a:spLocks noChangeArrowheads="1"/>
          </p:cNvSpPr>
          <p:nvPr/>
        </p:nvSpPr>
        <p:spPr bwMode="auto">
          <a:xfrm>
            <a:off x="8153400" y="55626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6</a:t>
            </a:r>
          </a:p>
        </p:txBody>
      </p:sp>
      <p:sp>
        <p:nvSpPr>
          <p:cNvPr id="67593" name="Text Box 64"/>
          <p:cNvSpPr txBox="1">
            <a:spLocks noChangeArrowheads="1"/>
          </p:cNvSpPr>
          <p:nvPr/>
        </p:nvSpPr>
        <p:spPr bwMode="auto">
          <a:xfrm>
            <a:off x="25908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2</a:t>
            </a:r>
          </a:p>
        </p:txBody>
      </p:sp>
      <p:sp>
        <p:nvSpPr>
          <p:cNvPr id="67594" name="Text Box 65"/>
          <p:cNvSpPr txBox="1">
            <a:spLocks noChangeArrowheads="1"/>
          </p:cNvSpPr>
          <p:nvPr/>
        </p:nvSpPr>
        <p:spPr bwMode="auto">
          <a:xfrm>
            <a:off x="42672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3</a:t>
            </a:r>
          </a:p>
        </p:txBody>
      </p:sp>
      <p:sp>
        <p:nvSpPr>
          <p:cNvPr id="53314" name="Text Box 66"/>
          <p:cNvSpPr txBox="1">
            <a:spLocks noChangeArrowheads="1"/>
          </p:cNvSpPr>
          <p:nvPr/>
        </p:nvSpPr>
        <p:spPr bwMode="auto">
          <a:xfrm>
            <a:off x="228600" y="1143000"/>
            <a:ext cx="2514600" cy="264795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Find Min by starting at the leftmost bucket and scanning right till there is a non-empty bucket.</a:t>
            </a:r>
          </a:p>
        </p:txBody>
      </p:sp>
      <p:grpSp>
        <p:nvGrpSpPr>
          <p:cNvPr id="4" name="Group 67"/>
          <p:cNvGrpSpPr>
            <a:grpSpLocks/>
          </p:cNvGrpSpPr>
          <p:nvPr/>
        </p:nvGrpSpPr>
        <p:grpSpPr bwMode="auto">
          <a:xfrm>
            <a:off x="762000" y="6248400"/>
            <a:ext cx="1143000" cy="533400"/>
            <a:chOff x="480" y="3936"/>
            <a:chExt cx="720" cy="336"/>
          </a:xfrm>
        </p:grpSpPr>
        <p:sp>
          <p:nvSpPr>
            <p:cNvPr id="67638" name="Line 68"/>
            <p:cNvSpPr>
              <a:spLocks noChangeShapeType="1"/>
            </p:cNvSpPr>
            <p:nvPr/>
          </p:nvSpPr>
          <p:spPr bwMode="auto">
            <a:xfrm flipV="1">
              <a:off x="1200" y="3984"/>
              <a:ext cx="0" cy="240"/>
            </a:xfrm>
            <a:prstGeom prst="line">
              <a:avLst/>
            </a:prstGeom>
            <a:noFill/>
            <a:ln w="57150">
              <a:solidFill>
                <a:srgbClr val="FF0000"/>
              </a:solidFill>
              <a:round/>
              <a:headEnd type="none" w="sm" len="sm"/>
              <a:tailEnd type="triangle" w="med" len="med"/>
            </a:ln>
          </p:spPr>
          <p:txBody>
            <a:bodyPr wrap="none" anchor="ctr"/>
            <a:lstStyle/>
            <a:p>
              <a:endParaRPr lang="en-US"/>
            </a:p>
          </p:txBody>
        </p:sp>
        <p:sp>
          <p:nvSpPr>
            <p:cNvPr id="67639" name="Rectangle 69"/>
            <p:cNvSpPr>
              <a:spLocks noChangeArrowheads="1"/>
            </p:cNvSpPr>
            <p:nvPr/>
          </p:nvSpPr>
          <p:spPr bwMode="auto">
            <a:xfrm>
              <a:off x="480" y="3936"/>
              <a:ext cx="432" cy="336"/>
            </a:xfrm>
            <a:prstGeom prst="rect">
              <a:avLst/>
            </a:prstGeom>
            <a:solidFill>
              <a:schemeClr val="bg1"/>
            </a:solidFill>
            <a:ln w="12700">
              <a:noFill/>
              <a:miter lim="800000"/>
              <a:headEnd type="none" w="sm" len="sm"/>
              <a:tailEnd type="none" w="sm" len="sm"/>
            </a:ln>
          </p:spPr>
          <p:txBody>
            <a:bodyPr wrap="none" anchor="ctr"/>
            <a:lstStyle/>
            <a:p>
              <a:endParaRPr lang="en-US"/>
            </a:p>
          </p:txBody>
        </p:sp>
      </p:grpSp>
      <p:grpSp>
        <p:nvGrpSpPr>
          <p:cNvPr id="5" name="Group 70"/>
          <p:cNvGrpSpPr>
            <a:grpSpLocks/>
          </p:cNvGrpSpPr>
          <p:nvPr/>
        </p:nvGrpSpPr>
        <p:grpSpPr bwMode="auto">
          <a:xfrm>
            <a:off x="1600200" y="6248400"/>
            <a:ext cx="1143000" cy="533400"/>
            <a:chOff x="480" y="3936"/>
            <a:chExt cx="720" cy="336"/>
          </a:xfrm>
        </p:grpSpPr>
        <p:sp>
          <p:nvSpPr>
            <p:cNvPr id="67636" name="Line 71"/>
            <p:cNvSpPr>
              <a:spLocks noChangeShapeType="1"/>
            </p:cNvSpPr>
            <p:nvPr/>
          </p:nvSpPr>
          <p:spPr bwMode="auto">
            <a:xfrm flipV="1">
              <a:off x="1200" y="3984"/>
              <a:ext cx="0" cy="240"/>
            </a:xfrm>
            <a:prstGeom prst="line">
              <a:avLst/>
            </a:prstGeom>
            <a:noFill/>
            <a:ln w="57150">
              <a:solidFill>
                <a:srgbClr val="FF0000"/>
              </a:solidFill>
              <a:round/>
              <a:headEnd type="none" w="sm" len="sm"/>
              <a:tailEnd type="triangle" w="med" len="med"/>
            </a:ln>
          </p:spPr>
          <p:txBody>
            <a:bodyPr wrap="none" anchor="ctr"/>
            <a:lstStyle/>
            <a:p>
              <a:endParaRPr lang="en-US"/>
            </a:p>
          </p:txBody>
        </p:sp>
        <p:sp>
          <p:nvSpPr>
            <p:cNvPr id="67637" name="Rectangle 72"/>
            <p:cNvSpPr>
              <a:spLocks noChangeArrowheads="1"/>
            </p:cNvSpPr>
            <p:nvPr/>
          </p:nvSpPr>
          <p:spPr bwMode="auto">
            <a:xfrm>
              <a:off x="480" y="3936"/>
              <a:ext cx="432" cy="336"/>
            </a:xfrm>
            <a:prstGeom prst="rect">
              <a:avLst/>
            </a:prstGeom>
            <a:solidFill>
              <a:schemeClr val="bg1"/>
            </a:solidFill>
            <a:ln w="12700">
              <a:noFill/>
              <a:miter lim="800000"/>
              <a:headEnd type="none" w="sm" len="sm"/>
              <a:tailEnd type="none" w="sm" len="sm"/>
            </a:ln>
          </p:spPr>
          <p:txBody>
            <a:bodyPr wrap="none" anchor="ctr"/>
            <a:lstStyle/>
            <a:p>
              <a:endParaRPr lang="en-US"/>
            </a:p>
          </p:txBody>
        </p:sp>
      </p:grpSp>
      <p:sp>
        <p:nvSpPr>
          <p:cNvPr id="67598" name="Oval 73"/>
          <p:cNvSpPr>
            <a:spLocks noChangeArrowheads="1"/>
          </p:cNvSpPr>
          <p:nvPr/>
        </p:nvSpPr>
        <p:spPr bwMode="auto">
          <a:xfrm>
            <a:off x="4862513" y="1808163"/>
            <a:ext cx="347662" cy="358775"/>
          </a:xfrm>
          <a:prstGeom prst="ellipse">
            <a:avLst/>
          </a:prstGeom>
          <a:solidFill>
            <a:srgbClr val="66FF33"/>
          </a:solidFill>
          <a:ln w="12700">
            <a:solidFill>
              <a:srgbClr val="000000"/>
            </a:solidFill>
            <a:round/>
            <a:headEnd/>
            <a:tailEnd/>
          </a:ln>
        </p:spPr>
        <p:txBody>
          <a:bodyPr/>
          <a:lstStyle/>
          <a:p>
            <a:endParaRPr lang="en-US"/>
          </a:p>
        </p:txBody>
      </p:sp>
      <p:sp>
        <p:nvSpPr>
          <p:cNvPr id="67599" name="Oval 74"/>
          <p:cNvSpPr>
            <a:spLocks noChangeArrowheads="1"/>
          </p:cNvSpPr>
          <p:nvPr/>
        </p:nvSpPr>
        <p:spPr bwMode="auto">
          <a:xfrm>
            <a:off x="3276600" y="2714625"/>
            <a:ext cx="334963" cy="347663"/>
          </a:xfrm>
          <a:prstGeom prst="ellipse">
            <a:avLst/>
          </a:prstGeom>
          <a:solidFill>
            <a:srgbClr val="FF0000"/>
          </a:solidFill>
          <a:ln w="12700">
            <a:solidFill>
              <a:schemeClr val="bg2"/>
            </a:solidFill>
            <a:round/>
            <a:headEnd/>
            <a:tailEnd/>
          </a:ln>
        </p:spPr>
        <p:txBody>
          <a:bodyPr/>
          <a:lstStyle/>
          <a:p>
            <a:endParaRPr lang="en-US"/>
          </a:p>
        </p:txBody>
      </p:sp>
      <p:sp>
        <p:nvSpPr>
          <p:cNvPr id="67600" name="Rectangle 75"/>
          <p:cNvSpPr>
            <a:spLocks noChangeArrowheads="1"/>
          </p:cNvSpPr>
          <p:nvPr/>
        </p:nvSpPr>
        <p:spPr bwMode="auto">
          <a:xfrm>
            <a:off x="3402013" y="27574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1</a:t>
            </a:r>
            <a:endParaRPr lang="en-US" altLang="zh-CN" b="1">
              <a:latin typeface="Arial" pitchFamily="34" charset="0"/>
            </a:endParaRPr>
          </a:p>
        </p:txBody>
      </p:sp>
      <p:sp>
        <p:nvSpPr>
          <p:cNvPr id="53324" name="Oval 76"/>
          <p:cNvSpPr>
            <a:spLocks noChangeArrowheads="1"/>
          </p:cNvSpPr>
          <p:nvPr/>
        </p:nvSpPr>
        <p:spPr bwMode="auto">
          <a:xfrm>
            <a:off x="4864100" y="1819275"/>
            <a:ext cx="347663" cy="358775"/>
          </a:xfrm>
          <a:prstGeom prst="ellipse">
            <a:avLst/>
          </a:prstGeom>
          <a:solidFill>
            <a:srgbClr val="FFFF00"/>
          </a:solidFill>
          <a:ln w="12700">
            <a:solidFill>
              <a:srgbClr val="000000"/>
            </a:solidFill>
            <a:round/>
            <a:headEnd/>
            <a:tailEnd/>
          </a:ln>
        </p:spPr>
        <p:txBody>
          <a:bodyPr/>
          <a:lstStyle/>
          <a:p>
            <a:endParaRPr lang="en-US"/>
          </a:p>
        </p:txBody>
      </p:sp>
      <p:sp>
        <p:nvSpPr>
          <p:cNvPr id="67602" name="Oval 77"/>
          <p:cNvSpPr>
            <a:spLocks noChangeArrowheads="1"/>
          </p:cNvSpPr>
          <p:nvPr/>
        </p:nvSpPr>
        <p:spPr bwMode="auto">
          <a:xfrm>
            <a:off x="4864100" y="360997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67603" name="Rectangle 78"/>
          <p:cNvSpPr>
            <a:spLocks noChangeArrowheads="1"/>
          </p:cNvSpPr>
          <p:nvPr/>
        </p:nvSpPr>
        <p:spPr bwMode="auto">
          <a:xfrm>
            <a:off x="5002213" y="36528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67604" name="Oval 79"/>
          <p:cNvSpPr>
            <a:spLocks noChangeArrowheads="1"/>
          </p:cNvSpPr>
          <p:nvPr/>
        </p:nvSpPr>
        <p:spPr bwMode="auto">
          <a:xfrm>
            <a:off x="6478588" y="1819275"/>
            <a:ext cx="346075" cy="358775"/>
          </a:xfrm>
          <a:prstGeom prst="ellipse">
            <a:avLst/>
          </a:prstGeom>
          <a:solidFill>
            <a:srgbClr val="66FF33"/>
          </a:solidFill>
          <a:ln w="12700">
            <a:solidFill>
              <a:srgbClr val="000000"/>
            </a:solidFill>
            <a:round/>
            <a:headEnd/>
            <a:tailEnd/>
          </a:ln>
        </p:spPr>
        <p:txBody>
          <a:bodyPr/>
          <a:lstStyle/>
          <a:p>
            <a:endParaRPr lang="en-US"/>
          </a:p>
        </p:txBody>
      </p:sp>
      <p:sp>
        <p:nvSpPr>
          <p:cNvPr id="67605" name="Rectangle 80"/>
          <p:cNvSpPr>
            <a:spLocks noChangeArrowheads="1"/>
          </p:cNvSpPr>
          <p:nvPr/>
        </p:nvSpPr>
        <p:spPr bwMode="auto">
          <a:xfrm>
            <a:off x="6615113" y="18605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7606" name="Oval 81"/>
          <p:cNvSpPr>
            <a:spLocks noChangeArrowheads="1"/>
          </p:cNvSpPr>
          <p:nvPr/>
        </p:nvSpPr>
        <p:spPr bwMode="auto">
          <a:xfrm>
            <a:off x="6478588" y="3609975"/>
            <a:ext cx="346075" cy="347663"/>
          </a:xfrm>
          <a:prstGeom prst="ellipse">
            <a:avLst/>
          </a:prstGeom>
          <a:solidFill>
            <a:srgbClr val="66FF33"/>
          </a:solidFill>
          <a:ln w="12700">
            <a:solidFill>
              <a:srgbClr val="000000"/>
            </a:solidFill>
            <a:round/>
            <a:headEnd/>
            <a:tailEnd/>
          </a:ln>
        </p:spPr>
        <p:txBody>
          <a:bodyPr/>
          <a:lstStyle/>
          <a:p>
            <a:endParaRPr lang="en-US"/>
          </a:p>
        </p:txBody>
      </p:sp>
      <p:sp>
        <p:nvSpPr>
          <p:cNvPr id="67607" name="Rectangle 82"/>
          <p:cNvSpPr>
            <a:spLocks noChangeArrowheads="1"/>
          </p:cNvSpPr>
          <p:nvPr/>
        </p:nvSpPr>
        <p:spPr bwMode="auto">
          <a:xfrm>
            <a:off x="6615113" y="36528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5</a:t>
            </a:r>
            <a:endParaRPr lang="en-US" altLang="zh-CN" b="1">
              <a:latin typeface="Arial" pitchFamily="34" charset="0"/>
            </a:endParaRPr>
          </a:p>
        </p:txBody>
      </p:sp>
      <p:sp>
        <p:nvSpPr>
          <p:cNvPr id="67608" name="Oval 83"/>
          <p:cNvSpPr>
            <a:spLocks noChangeArrowheads="1"/>
          </p:cNvSpPr>
          <p:nvPr/>
        </p:nvSpPr>
        <p:spPr bwMode="auto">
          <a:xfrm>
            <a:off x="8077200" y="271462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67609" name="Rectangle 84"/>
          <p:cNvSpPr>
            <a:spLocks noChangeArrowheads="1"/>
          </p:cNvSpPr>
          <p:nvPr/>
        </p:nvSpPr>
        <p:spPr bwMode="auto">
          <a:xfrm>
            <a:off x="8215313" y="27574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6</a:t>
            </a:r>
            <a:endParaRPr lang="en-US" altLang="zh-CN" b="1">
              <a:latin typeface="Arial" pitchFamily="34" charset="0"/>
            </a:endParaRPr>
          </a:p>
        </p:txBody>
      </p:sp>
      <p:sp>
        <p:nvSpPr>
          <p:cNvPr id="67610" name="Freeform 85"/>
          <p:cNvSpPr>
            <a:spLocks/>
          </p:cNvSpPr>
          <p:nvPr/>
        </p:nvSpPr>
        <p:spPr bwMode="auto">
          <a:xfrm>
            <a:off x="3592513" y="208915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0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59"/>
                </a:lnTo>
                <a:lnTo>
                  <a:pt x="917" y="0"/>
                </a:lnTo>
                <a:lnTo>
                  <a:pt x="841" y="0"/>
                </a:lnTo>
                <a:lnTo>
                  <a:pt x="858" y="34"/>
                </a:lnTo>
                <a:lnTo>
                  <a:pt x="0" y="509"/>
                </a:lnTo>
                <a:close/>
              </a:path>
            </a:pathLst>
          </a:custGeom>
          <a:noFill/>
          <a:ln w="38100">
            <a:solidFill>
              <a:srgbClr val="3333FF"/>
            </a:solidFill>
            <a:round/>
            <a:headEnd/>
            <a:tailEnd/>
          </a:ln>
        </p:spPr>
        <p:txBody>
          <a:bodyPr/>
          <a:lstStyle/>
          <a:p>
            <a:endParaRPr lang="en-US"/>
          </a:p>
        </p:txBody>
      </p:sp>
      <p:sp>
        <p:nvSpPr>
          <p:cNvPr id="67611" name="Rectangle 86"/>
          <p:cNvSpPr>
            <a:spLocks noChangeArrowheads="1"/>
          </p:cNvSpPr>
          <p:nvPr/>
        </p:nvSpPr>
        <p:spPr bwMode="auto">
          <a:xfrm>
            <a:off x="4202113" y="22066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7612" name="Freeform 87"/>
          <p:cNvSpPr>
            <a:spLocks/>
          </p:cNvSpPr>
          <p:nvPr/>
        </p:nvSpPr>
        <p:spPr bwMode="auto">
          <a:xfrm>
            <a:off x="5218113" y="1955800"/>
            <a:ext cx="1254125" cy="96838"/>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round/>
            <a:headEnd/>
            <a:tailEnd/>
          </a:ln>
        </p:spPr>
        <p:txBody>
          <a:bodyPr/>
          <a:lstStyle/>
          <a:p>
            <a:endParaRPr lang="en-US"/>
          </a:p>
        </p:txBody>
      </p:sp>
      <p:sp>
        <p:nvSpPr>
          <p:cNvPr id="67613" name="Rectangle 88"/>
          <p:cNvSpPr>
            <a:spLocks noChangeArrowheads="1"/>
          </p:cNvSpPr>
          <p:nvPr/>
        </p:nvSpPr>
        <p:spPr bwMode="auto">
          <a:xfrm>
            <a:off x="5815013" y="176530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7614" name="Freeform 89"/>
          <p:cNvSpPr>
            <a:spLocks/>
          </p:cNvSpPr>
          <p:nvPr/>
        </p:nvSpPr>
        <p:spPr bwMode="auto">
          <a:xfrm>
            <a:off x="5170488" y="2136775"/>
            <a:ext cx="1360487" cy="1503363"/>
          </a:xfrm>
          <a:custGeom>
            <a:avLst/>
            <a:gdLst>
              <a:gd name="T0" fmla="*/ 0 w 968"/>
              <a:gd name="T1" fmla="*/ 0 h 1069"/>
              <a:gd name="T2" fmla="*/ 2147483647 w 968"/>
              <a:gd name="T3" fmla="*/ 2147483647 h 1069"/>
              <a:gd name="T4" fmla="*/ 2147483647 w 968"/>
              <a:gd name="T5" fmla="*/ 2147483647 h 1069"/>
              <a:gd name="T6" fmla="*/ 2147483647 w 968"/>
              <a:gd name="T7" fmla="*/ 2147483647 h 1069"/>
              <a:gd name="T8" fmla="*/ 2147483647 w 968"/>
              <a:gd name="T9" fmla="*/ 2147483647 h 1069"/>
              <a:gd name="T10" fmla="*/ 2147483647 w 968"/>
              <a:gd name="T11" fmla="*/ 2147483647 h 1069"/>
              <a:gd name="T12" fmla="*/ 0 w 968"/>
              <a:gd name="T13" fmla="*/ 0 h 1069"/>
              <a:gd name="T14" fmla="*/ 0 60000 65536"/>
              <a:gd name="T15" fmla="*/ 0 60000 65536"/>
              <a:gd name="T16" fmla="*/ 0 60000 65536"/>
              <a:gd name="T17" fmla="*/ 0 60000 65536"/>
              <a:gd name="T18" fmla="*/ 0 60000 65536"/>
              <a:gd name="T19" fmla="*/ 0 60000 65536"/>
              <a:gd name="T20" fmla="*/ 0 60000 65536"/>
              <a:gd name="T21" fmla="*/ 0 w 968"/>
              <a:gd name="T22" fmla="*/ 0 h 1069"/>
              <a:gd name="T23" fmla="*/ 968 w 968"/>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8" h="1069">
                <a:moveTo>
                  <a:pt x="0" y="0"/>
                </a:moveTo>
                <a:lnTo>
                  <a:pt x="917" y="1018"/>
                </a:lnTo>
                <a:lnTo>
                  <a:pt x="892" y="1044"/>
                </a:lnTo>
                <a:lnTo>
                  <a:pt x="968" y="1069"/>
                </a:lnTo>
                <a:lnTo>
                  <a:pt x="942" y="1001"/>
                </a:lnTo>
                <a:lnTo>
                  <a:pt x="917" y="1018"/>
                </a:lnTo>
                <a:lnTo>
                  <a:pt x="0" y="0"/>
                </a:lnTo>
                <a:close/>
              </a:path>
            </a:pathLst>
          </a:custGeom>
          <a:noFill/>
          <a:ln w="12700">
            <a:solidFill>
              <a:srgbClr val="000000"/>
            </a:solidFill>
            <a:round/>
            <a:headEnd/>
            <a:tailEnd/>
          </a:ln>
        </p:spPr>
        <p:txBody>
          <a:bodyPr/>
          <a:lstStyle/>
          <a:p>
            <a:endParaRPr lang="en-US"/>
          </a:p>
        </p:txBody>
      </p:sp>
      <p:sp>
        <p:nvSpPr>
          <p:cNvPr id="67615" name="Rectangle 90"/>
          <p:cNvSpPr>
            <a:spLocks noChangeArrowheads="1"/>
          </p:cNvSpPr>
          <p:nvPr/>
        </p:nvSpPr>
        <p:spPr bwMode="auto">
          <a:xfrm>
            <a:off x="5851525" y="2649538"/>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7616" name="Freeform 91"/>
          <p:cNvSpPr>
            <a:spLocks/>
          </p:cNvSpPr>
          <p:nvPr/>
        </p:nvSpPr>
        <p:spPr bwMode="auto">
          <a:xfrm>
            <a:off x="4991100" y="2184400"/>
            <a:ext cx="95250" cy="1420813"/>
          </a:xfrm>
          <a:custGeom>
            <a:avLst/>
            <a:gdLst>
              <a:gd name="T0" fmla="*/ 2147483647 w 68"/>
              <a:gd name="T1" fmla="*/ 0 h 1010"/>
              <a:gd name="T2" fmla="*/ 2147483647 w 68"/>
              <a:gd name="T3" fmla="*/ 2147483647 h 1010"/>
              <a:gd name="T4" fmla="*/ 0 w 68"/>
              <a:gd name="T5" fmla="*/ 2147483647 h 1010"/>
              <a:gd name="T6" fmla="*/ 2147483647 w 68"/>
              <a:gd name="T7" fmla="*/ 2147483647 h 1010"/>
              <a:gd name="T8" fmla="*/ 2147483647 w 68"/>
              <a:gd name="T9" fmla="*/ 2147483647 h 1010"/>
              <a:gd name="T10" fmla="*/ 2147483647 w 68"/>
              <a:gd name="T11" fmla="*/ 2147483647 h 1010"/>
              <a:gd name="T12" fmla="*/ 2147483647 w 68"/>
              <a:gd name="T13" fmla="*/ 0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0"/>
                </a:moveTo>
                <a:lnTo>
                  <a:pt x="34" y="942"/>
                </a:lnTo>
                <a:lnTo>
                  <a:pt x="0" y="942"/>
                </a:lnTo>
                <a:lnTo>
                  <a:pt x="34" y="1010"/>
                </a:lnTo>
                <a:lnTo>
                  <a:pt x="68" y="942"/>
                </a:lnTo>
                <a:lnTo>
                  <a:pt x="34" y="942"/>
                </a:lnTo>
                <a:lnTo>
                  <a:pt x="34" y="0"/>
                </a:lnTo>
                <a:close/>
              </a:path>
            </a:pathLst>
          </a:custGeom>
          <a:noFill/>
          <a:ln w="12700">
            <a:solidFill>
              <a:srgbClr val="000000"/>
            </a:solidFill>
            <a:round/>
            <a:headEnd/>
            <a:tailEnd/>
          </a:ln>
        </p:spPr>
        <p:txBody>
          <a:bodyPr/>
          <a:lstStyle/>
          <a:p>
            <a:endParaRPr lang="en-US"/>
          </a:p>
        </p:txBody>
      </p:sp>
      <p:sp>
        <p:nvSpPr>
          <p:cNvPr id="67617" name="Rectangle 92"/>
          <p:cNvSpPr>
            <a:spLocks noChangeArrowheads="1"/>
          </p:cNvSpPr>
          <p:nvPr/>
        </p:nvSpPr>
        <p:spPr bwMode="auto">
          <a:xfrm>
            <a:off x="4943475" y="2659063"/>
            <a:ext cx="26828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1</a:t>
            </a:r>
            <a:endParaRPr lang="en-US" altLang="zh-CN" b="1">
              <a:latin typeface="Arial" pitchFamily="34" charset="0"/>
            </a:endParaRPr>
          </a:p>
        </p:txBody>
      </p:sp>
      <p:sp>
        <p:nvSpPr>
          <p:cNvPr id="67618" name="Freeform 93"/>
          <p:cNvSpPr>
            <a:spLocks/>
          </p:cNvSpPr>
          <p:nvPr/>
        </p:nvSpPr>
        <p:spPr bwMode="auto">
          <a:xfrm>
            <a:off x="5218113" y="3735388"/>
            <a:ext cx="1254125" cy="95250"/>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round/>
            <a:headEnd/>
            <a:tailEnd/>
          </a:ln>
        </p:spPr>
        <p:txBody>
          <a:bodyPr/>
          <a:lstStyle/>
          <a:p>
            <a:endParaRPr lang="en-US"/>
          </a:p>
        </p:txBody>
      </p:sp>
      <p:sp>
        <p:nvSpPr>
          <p:cNvPr id="67619" name="Rectangle 94"/>
          <p:cNvSpPr>
            <a:spLocks noChangeArrowheads="1"/>
          </p:cNvSpPr>
          <p:nvPr/>
        </p:nvSpPr>
        <p:spPr bwMode="auto">
          <a:xfrm>
            <a:off x="5815013" y="35448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67620" name="Freeform 95"/>
          <p:cNvSpPr>
            <a:spLocks/>
          </p:cNvSpPr>
          <p:nvPr/>
        </p:nvSpPr>
        <p:spPr bwMode="auto">
          <a:xfrm>
            <a:off x="3592513" y="297180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9"/>
                </a:lnTo>
                <a:lnTo>
                  <a:pt x="917" y="509"/>
                </a:lnTo>
                <a:lnTo>
                  <a:pt x="875" y="450"/>
                </a:lnTo>
                <a:lnTo>
                  <a:pt x="858" y="475"/>
                </a:lnTo>
                <a:lnTo>
                  <a:pt x="0" y="0"/>
                </a:lnTo>
                <a:close/>
              </a:path>
            </a:pathLst>
          </a:custGeom>
          <a:noFill/>
          <a:ln w="38100">
            <a:solidFill>
              <a:srgbClr val="3333FF"/>
            </a:solidFill>
            <a:round/>
            <a:headEnd/>
            <a:tailEnd/>
          </a:ln>
        </p:spPr>
        <p:txBody>
          <a:bodyPr/>
          <a:lstStyle/>
          <a:p>
            <a:endParaRPr lang="en-US"/>
          </a:p>
        </p:txBody>
      </p:sp>
      <p:sp>
        <p:nvSpPr>
          <p:cNvPr id="67621" name="Rectangle 96"/>
          <p:cNvSpPr>
            <a:spLocks noChangeArrowheads="1"/>
          </p:cNvSpPr>
          <p:nvPr/>
        </p:nvSpPr>
        <p:spPr bwMode="auto">
          <a:xfrm>
            <a:off x="4202113" y="30908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7622" name="Freeform 97"/>
          <p:cNvSpPr>
            <a:spLocks/>
          </p:cNvSpPr>
          <p:nvPr/>
        </p:nvSpPr>
        <p:spPr bwMode="auto">
          <a:xfrm>
            <a:off x="6805613" y="208915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1"/>
                </a:lnTo>
                <a:lnTo>
                  <a:pt x="917" y="509"/>
                </a:lnTo>
                <a:lnTo>
                  <a:pt x="875" y="441"/>
                </a:lnTo>
                <a:lnTo>
                  <a:pt x="858" y="475"/>
                </a:lnTo>
                <a:lnTo>
                  <a:pt x="0" y="0"/>
                </a:lnTo>
                <a:close/>
              </a:path>
            </a:pathLst>
          </a:custGeom>
          <a:noFill/>
          <a:ln w="12700">
            <a:solidFill>
              <a:srgbClr val="000000"/>
            </a:solidFill>
            <a:round/>
            <a:headEnd/>
            <a:tailEnd/>
          </a:ln>
        </p:spPr>
        <p:txBody>
          <a:bodyPr/>
          <a:lstStyle/>
          <a:p>
            <a:endParaRPr lang="en-US"/>
          </a:p>
        </p:txBody>
      </p:sp>
      <p:sp>
        <p:nvSpPr>
          <p:cNvPr id="67623" name="Rectangle 98"/>
          <p:cNvSpPr>
            <a:spLocks noChangeArrowheads="1"/>
          </p:cNvSpPr>
          <p:nvPr/>
        </p:nvSpPr>
        <p:spPr bwMode="auto">
          <a:xfrm>
            <a:off x="7415213" y="22066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7624" name="Freeform 99"/>
          <p:cNvSpPr>
            <a:spLocks/>
          </p:cNvSpPr>
          <p:nvPr/>
        </p:nvSpPr>
        <p:spPr bwMode="auto">
          <a:xfrm>
            <a:off x="6604000" y="2184400"/>
            <a:ext cx="95250" cy="1420813"/>
          </a:xfrm>
          <a:custGeom>
            <a:avLst/>
            <a:gdLst>
              <a:gd name="T0" fmla="*/ 2147483647 w 68"/>
              <a:gd name="T1" fmla="*/ 2147483647 h 1010"/>
              <a:gd name="T2" fmla="*/ 2147483647 w 68"/>
              <a:gd name="T3" fmla="*/ 2147483647 h 1010"/>
              <a:gd name="T4" fmla="*/ 2147483647 w 68"/>
              <a:gd name="T5" fmla="*/ 2147483647 h 1010"/>
              <a:gd name="T6" fmla="*/ 2147483647 w 68"/>
              <a:gd name="T7" fmla="*/ 0 h 1010"/>
              <a:gd name="T8" fmla="*/ 0 w 68"/>
              <a:gd name="T9" fmla="*/ 2147483647 h 1010"/>
              <a:gd name="T10" fmla="*/ 2147483647 w 68"/>
              <a:gd name="T11" fmla="*/ 2147483647 h 1010"/>
              <a:gd name="T12" fmla="*/ 2147483647 w 68"/>
              <a:gd name="T13" fmla="*/ 2147483647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1010"/>
                </a:moveTo>
                <a:lnTo>
                  <a:pt x="34" y="68"/>
                </a:lnTo>
                <a:lnTo>
                  <a:pt x="68" y="68"/>
                </a:lnTo>
                <a:lnTo>
                  <a:pt x="34" y="0"/>
                </a:lnTo>
                <a:lnTo>
                  <a:pt x="0" y="68"/>
                </a:lnTo>
                <a:lnTo>
                  <a:pt x="34" y="68"/>
                </a:lnTo>
                <a:lnTo>
                  <a:pt x="34" y="1010"/>
                </a:lnTo>
                <a:close/>
              </a:path>
            </a:pathLst>
          </a:custGeom>
          <a:noFill/>
          <a:ln w="12700">
            <a:solidFill>
              <a:srgbClr val="000000"/>
            </a:solidFill>
            <a:round/>
            <a:headEnd/>
            <a:tailEnd/>
          </a:ln>
        </p:spPr>
        <p:txBody>
          <a:bodyPr/>
          <a:lstStyle/>
          <a:p>
            <a:endParaRPr lang="en-US"/>
          </a:p>
        </p:txBody>
      </p:sp>
      <p:sp>
        <p:nvSpPr>
          <p:cNvPr id="67625" name="Rectangle 100"/>
          <p:cNvSpPr>
            <a:spLocks noChangeArrowheads="1"/>
          </p:cNvSpPr>
          <p:nvPr/>
        </p:nvSpPr>
        <p:spPr bwMode="auto">
          <a:xfrm>
            <a:off x="6518275" y="2659063"/>
            <a:ext cx="334963"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3</a:t>
            </a:r>
            <a:endParaRPr lang="en-US" altLang="zh-CN" b="1">
              <a:latin typeface="Arial" pitchFamily="34" charset="0"/>
            </a:endParaRPr>
          </a:p>
        </p:txBody>
      </p:sp>
      <p:sp>
        <p:nvSpPr>
          <p:cNvPr id="67626" name="Freeform 101"/>
          <p:cNvSpPr>
            <a:spLocks/>
          </p:cNvSpPr>
          <p:nvPr/>
        </p:nvSpPr>
        <p:spPr bwMode="auto">
          <a:xfrm>
            <a:off x="6805613" y="297180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12700">
            <a:solidFill>
              <a:srgbClr val="000000"/>
            </a:solidFill>
            <a:round/>
            <a:headEnd/>
            <a:tailEnd/>
          </a:ln>
        </p:spPr>
        <p:txBody>
          <a:bodyPr/>
          <a:lstStyle/>
          <a:p>
            <a:endParaRPr lang="en-US"/>
          </a:p>
        </p:txBody>
      </p:sp>
      <p:sp>
        <p:nvSpPr>
          <p:cNvPr id="67627" name="Rectangle 102"/>
          <p:cNvSpPr>
            <a:spLocks noChangeArrowheads="1"/>
          </p:cNvSpPr>
          <p:nvPr/>
        </p:nvSpPr>
        <p:spPr bwMode="auto">
          <a:xfrm>
            <a:off x="7415213" y="30908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7628" name="Text Box 103"/>
          <p:cNvSpPr txBox="1">
            <a:spLocks noChangeArrowheads="1"/>
          </p:cNvSpPr>
          <p:nvPr/>
        </p:nvSpPr>
        <p:spPr bwMode="auto">
          <a:xfrm>
            <a:off x="4876800" y="13843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2</a:t>
            </a:r>
          </a:p>
        </p:txBody>
      </p:sp>
      <p:sp>
        <p:nvSpPr>
          <p:cNvPr id="67629" name="Text Box 104"/>
          <p:cNvSpPr txBox="1">
            <a:spLocks noChangeArrowheads="1"/>
          </p:cNvSpPr>
          <p:nvPr/>
        </p:nvSpPr>
        <p:spPr bwMode="auto">
          <a:xfrm>
            <a:off x="4800600" y="40513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4</a:t>
            </a:r>
          </a:p>
        </p:txBody>
      </p:sp>
      <p:sp>
        <p:nvSpPr>
          <p:cNvPr id="67630" name="Text Box 105"/>
          <p:cNvSpPr txBox="1">
            <a:spLocks noChangeArrowheads="1"/>
          </p:cNvSpPr>
          <p:nvPr/>
        </p:nvSpPr>
        <p:spPr bwMode="auto">
          <a:xfrm>
            <a:off x="3276600" y="22987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rPr>
              <a:t>0</a:t>
            </a:r>
          </a:p>
        </p:txBody>
      </p:sp>
      <p:sp>
        <p:nvSpPr>
          <p:cNvPr id="67631" name="Rectangle 106"/>
          <p:cNvSpPr>
            <a:spLocks noChangeArrowheads="1"/>
          </p:cNvSpPr>
          <p:nvPr/>
        </p:nvSpPr>
        <p:spPr bwMode="auto">
          <a:xfrm>
            <a:off x="5002213" y="18605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7632" name="Text Box 107"/>
          <p:cNvSpPr txBox="1">
            <a:spLocks noChangeArrowheads="1"/>
          </p:cNvSpPr>
          <p:nvPr/>
        </p:nvSpPr>
        <p:spPr bwMode="auto">
          <a:xfrm>
            <a:off x="6477000" y="13843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67633" name="Text Box 108"/>
          <p:cNvSpPr txBox="1">
            <a:spLocks noChangeArrowheads="1"/>
          </p:cNvSpPr>
          <p:nvPr/>
        </p:nvSpPr>
        <p:spPr bwMode="auto">
          <a:xfrm>
            <a:off x="6477000" y="39751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67634" name="Text Box 109"/>
          <p:cNvSpPr txBox="1">
            <a:spLocks noChangeArrowheads="1"/>
          </p:cNvSpPr>
          <p:nvPr/>
        </p:nvSpPr>
        <p:spPr bwMode="auto">
          <a:xfrm>
            <a:off x="8382000" y="26797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67635" name="Line 110"/>
          <p:cNvSpPr>
            <a:spLocks noChangeShapeType="1"/>
          </p:cNvSpPr>
          <p:nvPr/>
        </p:nvSpPr>
        <p:spPr bwMode="auto">
          <a:xfrm>
            <a:off x="3594100" y="2965450"/>
            <a:ext cx="1296988" cy="720725"/>
          </a:xfrm>
          <a:prstGeom prst="line">
            <a:avLst/>
          </a:prstGeom>
          <a:noFill/>
          <a:ln w="28575">
            <a:solidFill>
              <a:schemeClr val="tx2"/>
            </a:solidFill>
            <a:round/>
            <a:headEnd/>
            <a:tailEnd type="triangle" w="med" len="med"/>
          </a:ln>
        </p:spPr>
        <p:txBody>
          <a:bodyPr/>
          <a:lstStyle/>
          <a:p>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314"/>
                                        </p:tgtEl>
                                        <p:attrNameLst>
                                          <p:attrName>style.visibility</p:attrName>
                                        </p:attrNameLst>
                                      </p:cBhvr>
                                      <p:to>
                                        <p:strVal val="visible"/>
                                      </p:to>
                                    </p:set>
                                    <p:animEffect transition="in" filter="wipe(left)">
                                      <p:cBhvr>
                                        <p:cTn id="7" dur="500"/>
                                        <p:tgtEl>
                                          <p:spTgt spid="533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324"/>
                                        </p:tgtEl>
                                        <p:attrNameLst>
                                          <p:attrName>style.visibility</p:attrName>
                                        </p:attrNameLst>
                                      </p:cBhvr>
                                      <p:to>
                                        <p:strVal val="visible"/>
                                      </p:to>
                                    </p:set>
                                    <p:animEffect transition="in" filter="dissolve">
                                      <p:cBhvr>
                                        <p:cTn id="22" dur="500"/>
                                        <p:tgtEl>
                                          <p:spTgt spid="5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14" grpId="0"/>
      <p:bldP spid="5332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reeform 2"/>
          <p:cNvSpPr>
            <a:spLocks/>
          </p:cNvSpPr>
          <p:nvPr/>
        </p:nvSpPr>
        <p:spPr bwMode="auto">
          <a:xfrm>
            <a:off x="4765675" y="1947863"/>
            <a:ext cx="1254125" cy="96837"/>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19050">
            <a:solidFill>
              <a:schemeClr val="bg2"/>
            </a:solidFill>
            <a:round/>
            <a:headEnd/>
            <a:tailEnd/>
          </a:ln>
        </p:spPr>
        <p:txBody>
          <a:bodyPr/>
          <a:lstStyle/>
          <a:p>
            <a:endParaRPr lang="en-US"/>
          </a:p>
        </p:txBody>
      </p:sp>
      <p:sp>
        <p:nvSpPr>
          <p:cNvPr id="68611" name="Freeform 4"/>
          <p:cNvSpPr>
            <a:spLocks/>
          </p:cNvSpPr>
          <p:nvPr/>
        </p:nvSpPr>
        <p:spPr bwMode="auto">
          <a:xfrm>
            <a:off x="4538663" y="2176463"/>
            <a:ext cx="95250" cy="1420812"/>
          </a:xfrm>
          <a:custGeom>
            <a:avLst/>
            <a:gdLst>
              <a:gd name="T0" fmla="*/ 2147483647 w 68"/>
              <a:gd name="T1" fmla="*/ 0 h 1010"/>
              <a:gd name="T2" fmla="*/ 2147483647 w 68"/>
              <a:gd name="T3" fmla="*/ 2147483647 h 1010"/>
              <a:gd name="T4" fmla="*/ 0 w 68"/>
              <a:gd name="T5" fmla="*/ 2147483647 h 1010"/>
              <a:gd name="T6" fmla="*/ 2147483647 w 68"/>
              <a:gd name="T7" fmla="*/ 2147483647 h 1010"/>
              <a:gd name="T8" fmla="*/ 2147483647 w 68"/>
              <a:gd name="T9" fmla="*/ 2147483647 h 1010"/>
              <a:gd name="T10" fmla="*/ 2147483647 w 68"/>
              <a:gd name="T11" fmla="*/ 2147483647 h 1010"/>
              <a:gd name="T12" fmla="*/ 2147483647 w 68"/>
              <a:gd name="T13" fmla="*/ 0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0"/>
                </a:moveTo>
                <a:lnTo>
                  <a:pt x="34" y="942"/>
                </a:lnTo>
                <a:lnTo>
                  <a:pt x="0" y="942"/>
                </a:lnTo>
                <a:lnTo>
                  <a:pt x="34" y="1010"/>
                </a:lnTo>
                <a:lnTo>
                  <a:pt x="68" y="942"/>
                </a:lnTo>
                <a:lnTo>
                  <a:pt x="34" y="942"/>
                </a:lnTo>
                <a:lnTo>
                  <a:pt x="34" y="0"/>
                </a:lnTo>
                <a:close/>
              </a:path>
            </a:pathLst>
          </a:custGeom>
          <a:noFill/>
          <a:ln w="19050">
            <a:solidFill>
              <a:schemeClr val="bg2"/>
            </a:solidFill>
            <a:round/>
            <a:headEnd/>
            <a:tailEnd/>
          </a:ln>
        </p:spPr>
        <p:txBody>
          <a:bodyPr/>
          <a:lstStyle/>
          <a:p>
            <a:endParaRPr lang="en-US"/>
          </a:p>
        </p:txBody>
      </p:sp>
      <p:sp>
        <p:nvSpPr>
          <p:cNvPr id="68612" name="Rectangle 5"/>
          <p:cNvSpPr>
            <a:spLocks noGrp="1" noChangeArrowheads="1"/>
          </p:cNvSpPr>
          <p:nvPr>
            <p:ph type="title"/>
          </p:nvPr>
        </p:nvSpPr>
        <p:spPr/>
        <p:txBody>
          <a:bodyPr/>
          <a:lstStyle/>
          <a:p>
            <a:r>
              <a:rPr lang="en-US" altLang="zh-CN" smtClean="0">
                <a:ea typeface="SimSun" pitchFamily="2" charset="-122"/>
              </a:rPr>
              <a:t>Update Step</a:t>
            </a:r>
          </a:p>
        </p:txBody>
      </p:sp>
      <p:sp>
        <p:nvSpPr>
          <p:cNvPr id="68613" name="Oval 6"/>
          <p:cNvSpPr>
            <a:spLocks noChangeArrowheads="1"/>
          </p:cNvSpPr>
          <p:nvPr/>
        </p:nvSpPr>
        <p:spPr bwMode="auto">
          <a:xfrm>
            <a:off x="2819400" y="2701925"/>
            <a:ext cx="334963" cy="347663"/>
          </a:xfrm>
          <a:prstGeom prst="ellipse">
            <a:avLst/>
          </a:prstGeom>
          <a:solidFill>
            <a:srgbClr val="FF0000"/>
          </a:solidFill>
          <a:ln w="12700">
            <a:solidFill>
              <a:schemeClr val="bg2"/>
            </a:solidFill>
            <a:round/>
            <a:headEnd/>
            <a:tailEnd/>
          </a:ln>
        </p:spPr>
        <p:txBody>
          <a:bodyPr/>
          <a:lstStyle/>
          <a:p>
            <a:endParaRPr lang="en-US"/>
          </a:p>
        </p:txBody>
      </p:sp>
      <p:sp>
        <p:nvSpPr>
          <p:cNvPr id="68614" name="Rectangle 7"/>
          <p:cNvSpPr>
            <a:spLocks noChangeArrowheads="1"/>
          </p:cNvSpPr>
          <p:nvPr/>
        </p:nvSpPr>
        <p:spPr bwMode="auto">
          <a:xfrm>
            <a:off x="29448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1</a:t>
            </a:r>
            <a:endParaRPr lang="en-US" altLang="zh-CN" b="1">
              <a:latin typeface="Arial" pitchFamily="34" charset="0"/>
            </a:endParaRPr>
          </a:p>
        </p:txBody>
      </p:sp>
      <p:sp>
        <p:nvSpPr>
          <p:cNvPr id="68615" name="Oval 8"/>
          <p:cNvSpPr>
            <a:spLocks noChangeArrowheads="1"/>
          </p:cNvSpPr>
          <p:nvPr/>
        </p:nvSpPr>
        <p:spPr bwMode="auto">
          <a:xfrm>
            <a:off x="4406900" y="1806575"/>
            <a:ext cx="347663" cy="358775"/>
          </a:xfrm>
          <a:prstGeom prst="ellipse">
            <a:avLst/>
          </a:prstGeom>
          <a:solidFill>
            <a:srgbClr val="FFFF00"/>
          </a:solidFill>
          <a:ln w="12700">
            <a:solidFill>
              <a:srgbClr val="000000"/>
            </a:solidFill>
            <a:round/>
            <a:headEnd/>
            <a:tailEnd/>
          </a:ln>
        </p:spPr>
        <p:txBody>
          <a:bodyPr/>
          <a:lstStyle/>
          <a:p>
            <a:endParaRPr lang="en-US"/>
          </a:p>
        </p:txBody>
      </p:sp>
      <p:sp>
        <p:nvSpPr>
          <p:cNvPr id="68616" name="Rectangle 9"/>
          <p:cNvSpPr>
            <a:spLocks noChangeArrowheads="1"/>
          </p:cNvSpPr>
          <p:nvPr/>
        </p:nvSpPr>
        <p:spPr bwMode="auto">
          <a:xfrm>
            <a:off x="45450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8617" name="Oval 10"/>
          <p:cNvSpPr>
            <a:spLocks noChangeArrowheads="1"/>
          </p:cNvSpPr>
          <p:nvPr/>
        </p:nvSpPr>
        <p:spPr bwMode="auto">
          <a:xfrm>
            <a:off x="4406900" y="359727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68618" name="Rectangle 11"/>
          <p:cNvSpPr>
            <a:spLocks noChangeArrowheads="1"/>
          </p:cNvSpPr>
          <p:nvPr/>
        </p:nvSpPr>
        <p:spPr bwMode="auto">
          <a:xfrm>
            <a:off x="45450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68619" name="Oval 12"/>
          <p:cNvSpPr>
            <a:spLocks noChangeArrowheads="1"/>
          </p:cNvSpPr>
          <p:nvPr/>
        </p:nvSpPr>
        <p:spPr bwMode="auto">
          <a:xfrm>
            <a:off x="6021388" y="1806575"/>
            <a:ext cx="346075" cy="358775"/>
          </a:xfrm>
          <a:prstGeom prst="ellipse">
            <a:avLst/>
          </a:prstGeom>
          <a:solidFill>
            <a:srgbClr val="66FF33"/>
          </a:solidFill>
          <a:ln w="12700">
            <a:solidFill>
              <a:srgbClr val="000000"/>
            </a:solidFill>
            <a:round/>
            <a:headEnd/>
            <a:tailEnd/>
          </a:ln>
        </p:spPr>
        <p:txBody>
          <a:bodyPr/>
          <a:lstStyle/>
          <a:p>
            <a:endParaRPr lang="en-US"/>
          </a:p>
        </p:txBody>
      </p:sp>
      <p:sp>
        <p:nvSpPr>
          <p:cNvPr id="68620" name="Rectangle 13"/>
          <p:cNvSpPr>
            <a:spLocks noChangeArrowheads="1"/>
          </p:cNvSpPr>
          <p:nvPr/>
        </p:nvSpPr>
        <p:spPr bwMode="auto">
          <a:xfrm>
            <a:off x="61579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8621" name="Oval 14"/>
          <p:cNvSpPr>
            <a:spLocks noChangeArrowheads="1"/>
          </p:cNvSpPr>
          <p:nvPr/>
        </p:nvSpPr>
        <p:spPr bwMode="auto">
          <a:xfrm>
            <a:off x="6021388" y="3597275"/>
            <a:ext cx="346075" cy="347663"/>
          </a:xfrm>
          <a:prstGeom prst="ellipse">
            <a:avLst/>
          </a:prstGeom>
          <a:solidFill>
            <a:srgbClr val="66FF33"/>
          </a:solidFill>
          <a:ln w="12700">
            <a:solidFill>
              <a:srgbClr val="000000"/>
            </a:solidFill>
            <a:round/>
            <a:headEnd/>
            <a:tailEnd/>
          </a:ln>
        </p:spPr>
        <p:txBody>
          <a:bodyPr/>
          <a:lstStyle/>
          <a:p>
            <a:endParaRPr lang="en-US"/>
          </a:p>
        </p:txBody>
      </p:sp>
      <p:sp>
        <p:nvSpPr>
          <p:cNvPr id="68622" name="Rectangle 15"/>
          <p:cNvSpPr>
            <a:spLocks noChangeArrowheads="1"/>
          </p:cNvSpPr>
          <p:nvPr/>
        </p:nvSpPr>
        <p:spPr bwMode="auto">
          <a:xfrm>
            <a:off x="61579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5</a:t>
            </a:r>
            <a:endParaRPr lang="en-US" altLang="zh-CN" b="1">
              <a:latin typeface="Arial" pitchFamily="34" charset="0"/>
            </a:endParaRPr>
          </a:p>
        </p:txBody>
      </p:sp>
      <p:sp>
        <p:nvSpPr>
          <p:cNvPr id="68623" name="Oval 16"/>
          <p:cNvSpPr>
            <a:spLocks noChangeArrowheads="1"/>
          </p:cNvSpPr>
          <p:nvPr/>
        </p:nvSpPr>
        <p:spPr bwMode="auto">
          <a:xfrm>
            <a:off x="7620000" y="270192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68624" name="Rectangle 17"/>
          <p:cNvSpPr>
            <a:spLocks noChangeArrowheads="1"/>
          </p:cNvSpPr>
          <p:nvPr/>
        </p:nvSpPr>
        <p:spPr bwMode="auto">
          <a:xfrm>
            <a:off x="77581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6</a:t>
            </a:r>
            <a:endParaRPr lang="en-US" altLang="zh-CN" b="1">
              <a:latin typeface="Arial" pitchFamily="34" charset="0"/>
            </a:endParaRPr>
          </a:p>
        </p:txBody>
      </p:sp>
      <p:sp>
        <p:nvSpPr>
          <p:cNvPr id="68625" name="Freeform 18"/>
          <p:cNvSpPr>
            <a:spLocks/>
          </p:cNvSpPr>
          <p:nvPr/>
        </p:nvSpPr>
        <p:spPr bwMode="auto">
          <a:xfrm>
            <a:off x="3135313" y="207645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0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59"/>
                </a:lnTo>
                <a:lnTo>
                  <a:pt x="917" y="0"/>
                </a:lnTo>
                <a:lnTo>
                  <a:pt x="841" y="0"/>
                </a:lnTo>
                <a:lnTo>
                  <a:pt x="858" y="34"/>
                </a:lnTo>
                <a:lnTo>
                  <a:pt x="0" y="509"/>
                </a:lnTo>
                <a:close/>
              </a:path>
            </a:pathLst>
          </a:custGeom>
          <a:noFill/>
          <a:ln w="38100">
            <a:solidFill>
              <a:srgbClr val="3333FF"/>
            </a:solidFill>
            <a:round/>
            <a:headEnd/>
            <a:tailEnd/>
          </a:ln>
        </p:spPr>
        <p:txBody>
          <a:bodyPr/>
          <a:lstStyle/>
          <a:p>
            <a:endParaRPr lang="en-US"/>
          </a:p>
        </p:txBody>
      </p:sp>
      <p:sp>
        <p:nvSpPr>
          <p:cNvPr id="68626" name="Rectangle 19"/>
          <p:cNvSpPr>
            <a:spLocks noChangeArrowheads="1"/>
          </p:cNvSpPr>
          <p:nvPr/>
        </p:nvSpPr>
        <p:spPr bwMode="auto">
          <a:xfrm>
            <a:off x="37449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54292" name="Freeform 20"/>
          <p:cNvSpPr>
            <a:spLocks/>
          </p:cNvSpPr>
          <p:nvPr/>
        </p:nvSpPr>
        <p:spPr bwMode="auto">
          <a:xfrm>
            <a:off x="4760913" y="1943100"/>
            <a:ext cx="1254125" cy="96838"/>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38100">
            <a:solidFill>
              <a:srgbClr val="FF0000"/>
            </a:solidFill>
            <a:round/>
            <a:headEnd/>
            <a:tailEnd/>
          </a:ln>
        </p:spPr>
        <p:txBody>
          <a:bodyPr/>
          <a:lstStyle/>
          <a:p>
            <a:endParaRPr lang="en-US"/>
          </a:p>
        </p:txBody>
      </p:sp>
      <p:sp>
        <p:nvSpPr>
          <p:cNvPr id="68628" name="Rectangle 21"/>
          <p:cNvSpPr>
            <a:spLocks noChangeArrowheads="1"/>
          </p:cNvSpPr>
          <p:nvPr/>
        </p:nvSpPr>
        <p:spPr bwMode="auto">
          <a:xfrm>
            <a:off x="5357813" y="175260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8629" name="Freeform 22"/>
          <p:cNvSpPr>
            <a:spLocks/>
          </p:cNvSpPr>
          <p:nvPr/>
        </p:nvSpPr>
        <p:spPr bwMode="auto">
          <a:xfrm>
            <a:off x="4713288" y="2124075"/>
            <a:ext cx="1360487" cy="1503363"/>
          </a:xfrm>
          <a:custGeom>
            <a:avLst/>
            <a:gdLst>
              <a:gd name="T0" fmla="*/ 0 w 968"/>
              <a:gd name="T1" fmla="*/ 0 h 1069"/>
              <a:gd name="T2" fmla="*/ 2147483647 w 968"/>
              <a:gd name="T3" fmla="*/ 2147483647 h 1069"/>
              <a:gd name="T4" fmla="*/ 2147483647 w 968"/>
              <a:gd name="T5" fmla="*/ 2147483647 h 1069"/>
              <a:gd name="T6" fmla="*/ 2147483647 w 968"/>
              <a:gd name="T7" fmla="*/ 2147483647 h 1069"/>
              <a:gd name="T8" fmla="*/ 2147483647 w 968"/>
              <a:gd name="T9" fmla="*/ 2147483647 h 1069"/>
              <a:gd name="T10" fmla="*/ 2147483647 w 968"/>
              <a:gd name="T11" fmla="*/ 2147483647 h 1069"/>
              <a:gd name="T12" fmla="*/ 0 w 968"/>
              <a:gd name="T13" fmla="*/ 0 h 1069"/>
              <a:gd name="T14" fmla="*/ 0 60000 65536"/>
              <a:gd name="T15" fmla="*/ 0 60000 65536"/>
              <a:gd name="T16" fmla="*/ 0 60000 65536"/>
              <a:gd name="T17" fmla="*/ 0 60000 65536"/>
              <a:gd name="T18" fmla="*/ 0 60000 65536"/>
              <a:gd name="T19" fmla="*/ 0 60000 65536"/>
              <a:gd name="T20" fmla="*/ 0 60000 65536"/>
              <a:gd name="T21" fmla="*/ 0 w 968"/>
              <a:gd name="T22" fmla="*/ 0 h 1069"/>
              <a:gd name="T23" fmla="*/ 968 w 968"/>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8" h="1069">
                <a:moveTo>
                  <a:pt x="0" y="0"/>
                </a:moveTo>
                <a:lnTo>
                  <a:pt x="917" y="1018"/>
                </a:lnTo>
                <a:lnTo>
                  <a:pt x="892" y="1044"/>
                </a:lnTo>
                <a:lnTo>
                  <a:pt x="968" y="1069"/>
                </a:lnTo>
                <a:lnTo>
                  <a:pt x="942" y="1001"/>
                </a:lnTo>
                <a:lnTo>
                  <a:pt x="917" y="1018"/>
                </a:lnTo>
                <a:lnTo>
                  <a:pt x="0" y="0"/>
                </a:lnTo>
                <a:close/>
              </a:path>
            </a:pathLst>
          </a:custGeom>
          <a:noFill/>
          <a:ln w="38100">
            <a:solidFill>
              <a:srgbClr val="FF0000"/>
            </a:solidFill>
            <a:round/>
            <a:headEnd/>
            <a:tailEnd/>
          </a:ln>
        </p:spPr>
        <p:txBody>
          <a:bodyPr/>
          <a:lstStyle/>
          <a:p>
            <a:endParaRPr lang="en-US"/>
          </a:p>
        </p:txBody>
      </p:sp>
      <p:sp>
        <p:nvSpPr>
          <p:cNvPr id="68630" name="Rectangle 23"/>
          <p:cNvSpPr>
            <a:spLocks noChangeArrowheads="1"/>
          </p:cNvSpPr>
          <p:nvPr/>
        </p:nvSpPr>
        <p:spPr bwMode="auto">
          <a:xfrm>
            <a:off x="5394325" y="2636838"/>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54296" name="Freeform 24"/>
          <p:cNvSpPr>
            <a:spLocks/>
          </p:cNvSpPr>
          <p:nvPr/>
        </p:nvSpPr>
        <p:spPr bwMode="auto">
          <a:xfrm>
            <a:off x="4533900" y="2171700"/>
            <a:ext cx="95250" cy="1420813"/>
          </a:xfrm>
          <a:custGeom>
            <a:avLst/>
            <a:gdLst>
              <a:gd name="T0" fmla="*/ 2147483647 w 68"/>
              <a:gd name="T1" fmla="*/ 0 h 1010"/>
              <a:gd name="T2" fmla="*/ 2147483647 w 68"/>
              <a:gd name="T3" fmla="*/ 2147483647 h 1010"/>
              <a:gd name="T4" fmla="*/ 0 w 68"/>
              <a:gd name="T5" fmla="*/ 2147483647 h 1010"/>
              <a:gd name="T6" fmla="*/ 2147483647 w 68"/>
              <a:gd name="T7" fmla="*/ 2147483647 h 1010"/>
              <a:gd name="T8" fmla="*/ 2147483647 w 68"/>
              <a:gd name="T9" fmla="*/ 2147483647 h 1010"/>
              <a:gd name="T10" fmla="*/ 2147483647 w 68"/>
              <a:gd name="T11" fmla="*/ 2147483647 h 1010"/>
              <a:gd name="T12" fmla="*/ 2147483647 w 68"/>
              <a:gd name="T13" fmla="*/ 0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0"/>
                </a:moveTo>
                <a:lnTo>
                  <a:pt x="34" y="942"/>
                </a:lnTo>
                <a:lnTo>
                  <a:pt x="0" y="942"/>
                </a:lnTo>
                <a:lnTo>
                  <a:pt x="34" y="1010"/>
                </a:lnTo>
                <a:lnTo>
                  <a:pt x="68" y="942"/>
                </a:lnTo>
                <a:lnTo>
                  <a:pt x="34" y="942"/>
                </a:lnTo>
                <a:lnTo>
                  <a:pt x="34" y="0"/>
                </a:lnTo>
                <a:close/>
              </a:path>
            </a:pathLst>
          </a:custGeom>
          <a:noFill/>
          <a:ln w="38100">
            <a:solidFill>
              <a:srgbClr val="FF0000"/>
            </a:solidFill>
            <a:round/>
            <a:headEnd/>
            <a:tailEnd/>
          </a:ln>
        </p:spPr>
        <p:txBody>
          <a:bodyPr/>
          <a:lstStyle/>
          <a:p>
            <a:endParaRPr lang="en-US"/>
          </a:p>
        </p:txBody>
      </p:sp>
      <p:sp>
        <p:nvSpPr>
          <p:cNvPr id="68632" name="Rectangle 25"/>
          <p:cNvSpPr>
            <a:spLocks noChangeArrowheads="1"/>
          </p:cNvSpPr>
          <p:nvPr/>
        </p:nvSpPr>
        <p:spPr bwMode="auto">
          <a:xfrm>
            <a:off x="4486275" y="2646363"/>
            <a:ext cx="26828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1</a:t>
            </a:r>
            <a:endParaRPr lang="en-US" altLang="zh-CN" b="1">
              <a:latin typeface="Arial" pitchFamily="34" charset="0"/>
            </a:endParaRPr>
          </a:p>
        </p:txBody>
      </p:sp>
      <p:sp>
        <p:nvSpPr>
          <p:cNvPr id="68633" name="Freeform 26"/>
          <p:cNvSpPr>
            <a:spLocks/>
          </p:cNvSpPr>
          <p:nvPr/>
        </p:nvSpPr>
        <p:spPr bwMode="auto">
          <a:xfrm>
            <a:off x="4760913" y="3722688"/>
            <a:ext cx="1254125" cy="95250"/>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round/>
            <a:headEnd/>
            <a:tailEnd/>
          </a:ln>
        </p:spPr>
        <p:txBody>
          <a:bodyPr/>
          <a:lstStyle/>
          <a:p>
            <a:endParaRPr lang="en-US"/>
          </a:p>
        </p:txBody>
      </p:sp>
      <p:sp>
        <p:nvSpPr>
          <p:cNvPr id="68634" name="Rectangle 27"/>
          <p:cNvSpPr>
            <a:spLocks noChangeArrowheads="1"/>
          </p:cNvSpPr>
          <p:nvPr/>
        </p:nvSpPr>
        <p:spPr bwMode="auto">
          <a:xfrm>
            <a:off x="5357813" y="35321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68635" name="Freeform 28"/>
          <p:cNvSpPr>
            <a:spLocks/>
          </p:cNvSpPr>
          <p:nvPr/>
        </p:nvSpPr>
        <p:spPr bwMode="auto">
          <a:xfrm>
            <a:off x="3135313" y="295910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9"/>
                </a:lnTo>
                <a:lnTo>
                  <a:pt x="917" y="509"/>
                </a:lnTo>
                <a:lnTo>
                  <a:pt x="875" y="450"/>
                </a:lnTo>
                <a:lnTo>
                  <a:pt x="858" y="475"/>
                </a:lnTo>
                <a:lnTo>
                  <a:pt x="0" y="0"/>
                </a:lnTo>
                <a:close/>
              </a:path>
            </a:pathLst>
          </a:custGeom>
          <a:noFill/>
          <a:ln w="38100">
            <a:solidFill>
              <a:srgbClr val="3333FF"/>
            </a:solidFill>
            <a:round/>
            <a:headEnd/>
            <a:tailEnd/>
          </a:ln>
        </p:spPr>
        <p:txBody>
          <a:bodyPr/>
          <a:lstStyle/>
          <a:p>
            <a:endParaRPr lang="en-US"/>
          </a:p>
        </p:txBody>
      </p:sp>
      <p:sp>
        <p:nvSpPr>
          <p:cNvPr id="68636" name="Rectangle 29"/>
          <p:cNvSpPr>
            <a:spLocks noChangeArrowheads="1"/>
          </p:cNvSpPr>
          <p:nvPr/>
        </p:nvSpPr>
        <p:spPr bwMode="auto">
          <a:xfrm>
            <a:off x="37449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8637" name="Freeform 30"/>
          <p:cNvSpPr>
            <a:spLocks/>
          </p:cNvSpPr>
          <p:nvPr/>
        </p:nvSpPr>
        <p:spPr bwMode="auto">
          <a:xfrm>
            <a:off x="6348413" y="207645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1"/>
                </a:lnTo>
                <a:lnTo>
                  <a:pt x="917" y="509"/>
                </a:lnTo>
                <a:lnTo>
                  <a:pt x="875" y="441"/>
                </a:lnTo>
                <a:lnTo>
                  <a:pt x="858" y="475"/>
                </a:lnTo>
                <a:lnTo>
                  <a:pt x="0" y="0"/>
                </a:lnTo>
                <a:close/>
              </a:path>
            </a:pathLst>
          </a:custGeom>
          <a:noFill/>
          <a:ln w="12700">
            <a:solidFill>
              <a:srgbClr val="000000"/>
            </a:solidFill>
            <a:round/>
            <a:headEnd/>
            <a:tailEnd/>
          </a:ln>
        </p:spPr>
        <p:txBody>
          <a:bodyPr/>
          <a:lstStyle/>
          <a:p>
            <a:endParaRPr lang="en-US"/>
          </a:p>
        </p:txBody>
      </p:sp>
      <p:sp>
        <p:nvSpPr>
          <p:cNvPr id="68638" name="Rectangle 31"/>
          <p:cNvSpPr>
            <a:spLocks noChangeArrowheads="1"/>
          </p:cNvSpPr>
          <p:nvPr/>
        </p:nvSpPr>
        <p:spPr bwMode="auto">
          <a:xfrm>
            <a:off x="69580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8639" name="Freeform 32"/>
          <p:cNvSpPr>
            <a:spLocks/>
          </p:cNvSpPr>
          <p:nvPr/>
        </p:nvSpPr>
        <p:spPr bwMode="auto">
          <a:xfrm>
            <a:off x="6146800" y="2171700"/>
            <a:ext cx="95250" cy="1420813"/>
          </a:xfrm>
          <a:custGeom>
            <a:avLst/>
            <a:gdLst>
              <a:gd name="T0" fmla="*/ 2147483647 w 68"/>
              <a:gd name="T1" fmla="*/ 2147483647 h 1010"/>
              <a:gd name="T2" fmla="*/ 2147483647 w 68"/>
              <a:gd name="T3" fmla="*/ 2147483647 h 1010"/>
              <a:gd name="T4" fmla="*/ 2147483647 w 68"/>
              <a:gd name="T5" fmla="*/ 2147483647 h 1010"/>
              <a:gd name="T6" fmla="*/ 2147483647 w 68"/>
              <a:gd name="T7" fmla="*/ 0 h 1010"/>
              <a:gd name="T8" fmla="*/ 0 w 68"/>
              <a:gd name="T9" fmla="*/ 2147483647 h 1010"/>
              <a:gd name="T10" fmla="*/ 2147483647 w 68"/>
              <a:gd name="T11" fmla="*/ 2147483647 h 1010"/>
              <a:gd name="T12" fmla="*/ 2147483647 w 68"/>
              <a:gd name="T13" fmla="*/ 2147483647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1010"/>
                </a:moveTo>
                <a:lnTo>
                  <a:pt x="34" y="68"/>
                </a:lnTo>
                <a:lnTo>
                  <a:pt x="68" y="68"/>
                </a:lnTo>
                <a:lnTo>
                  <a:pt x="34" y="0"/>
                </a:lnTo>
                <a:lnTo>
                  <a:pt x="0" y="68"/>
                </a:lnTo>
                <a:lnTo>
                  <a:pt x="34" y="68"/>
                </a:lnTo>
                <a:lnTo>
                  <a:pt x="34" y="1010"/>
                </a:lnTo>
                <a:close/>
              </a:path>
            </a:pathLst>
          </a:custGeom>
          <a:noFill/>
          <a:ln w="12700">
            <a:solidFill>
              <a:srgbClr val="000000"/>
            </a:solidFill>
            <a:round/>
            <a:headEnd/>
            <a:tailEnd/>
          </a:ln>
        </p:spPr>
        <p:txBody>
          <a:bodyPr/>
          <a:lstStyle/>
          <a:p>
            <a:endParaRPr lang="en-US"/>
          </a:p>
        </p:txBody>
      </p:sp>
      <p:sp>
        <p:nvSpPr>
          <p:cNvPr id="68640" name="Rectangle 33"/>
          <p:cNvSpPr>
            <a:spLocks noChangeArrowheads="1"/>
          </p:cNvSpPr>
          <p:nvPr/>
        </p:nvSpPr>
        <p:spPr bwMode="auto">
          <a:xfrm>
            <a:off x="6061075" y="2646363"/>
            <a:ext cx="334963"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3</a:t>
            </a:r>
            <a:endParaRPr lang="en-US" altLang="zh-CN" b="1">
              <a:latin typeface="Arial" pitchFamily="34" charset="0"/>
            </a:endParaRPr>
          </a:p>
        </p:txBody>
      </p:sp>
      <p:sp>
        <p:nvSpPr>
          <p:cNvPr id="68641" name="Freeform 34"/>
          <p:cNvSpPr>
            <a:spLocks/>
          </p:cNvSpPr>
          <p:nvPr/>
        </p:nvSpPr>
        <p:spPr bwMode="auto">
          <a:xfrm>
            <a:off x="6348413" y="295910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12700">
            <a:solidFill>
              <a:srgbClr val="000000"/>
            </a:solidFill>
            <a:round/>
            <a:headEnd/>
            <a:tailEnd/>
          </a:ln>
        </p:spPr>
        <p:txBody>
          <a:bodyPr/>
          <a:lstStyle/>
          <a:p>
            <a:endParaRPr lang="en-US"/>
          </a:p>
        </p:txBody>
      </p:sp>
      <p:sp>
        <p:nvSpPr>
          <p:cNvPr id="68642" name="Rectangle 35"/>
          <p:cNvSpPr>
            <a:spLocks noChangeArrowheads="1"/>
          </p:cNvSpPr>
          <p:nvPr/>
        </p:nvSpPr>
        <p:spPr bwMode="auto">
          <a:xfrm>
            <a:off x="69580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8643" name="Text Box 36"/>
          <p:cNvSpPr txBox="1">
            <a:spLocks noChangeArrowheads="1"/>
          </p:cNvSpPr>
          <p:nvPr/>
        </p:nvSpPr>
        <p:spPr bwMode="auto">
          <a:xfrm>
            <a:off x="44196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2</a:t>
            </a:r>
          </a:p>
        </p:txBody>
      </p:sp>
      <p:sp>
        <p:nvSpPr>
          <p:cNvPr id="68644" name="Text Box 37"/>
          <p:cNvSpPr txBox="1">
            <a:spLocks noChangeArrowheads="1"/>
          </p:cNvSpPr>
          <p:nvPr/>
        </p:nvSpPr>
        <p:spPr bwMode="auto">
          <a:xfrm>
            <a:off x="4343400" y="4038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4</a:t>
            </a:r>
          </a:p>
        </p:txBody>
      </p:sp>
      <p:sp>
        <p:nvSpPr>
          <p:cNvPr id="54310" name="Text Box 38"/>
          <p:cNvSpPr txBox="1">
            <a:spLocks noChangeArrowheads="1"/>
          </p:cNvSpPr>
          <p:nvPr/>
        </p:nvSpPr>
        <p:spPr bwMode="auto">
          <a:xfrm>
            <a:off x="6019800" y="10668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6</a:t>
            </a:r>
          </a:p>
        </p:txBody>
      </p:sp>
      <p:sp>
        <p:nvSpPr>
          <p:cNvPr id="54311" name="Text Box 39"/>
          <p:cNvSpPr txBox="1">
            <a:spLocks noChangeArrowheads="1"/>
          </p:cNvSpPr>
          <p:nvPr/>
        </p:nvSpPr>
        <p:spPr bwMode="auto">
          <a:xfrm>
            <a:off x="6096000" y="42672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4</a:t>
            </a:r>
          </a:p>
        </p:txBody>
      </p:sp>
      <p:sp>
        <p:nvSpPr>
          <p:cNvPr id="54312" name="Text Box 40"/>
          <p:cNvSpPr txBox="1">
            <a:spLocks noChangeArrowheads="1"/>
          </p:cNvSpPr>
          <p:nvPr/>
        </p:nvSpPr>
        <p:spPr bwMode="auto">
          <a:xfrm>
            <a:off x="4343400" y="4419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3</a:t>
            </a:r>
          </a:p>
        </p:txBody>
      </p:sp>
      <p:sp>
        <p:nvSpPr>
          <p:cNvPr id="54313" name="Line 41"/>
          <p:cNvSpPr>
            <a:spLocks noChangeShapeType="1"/>
          </p:cNvSpPr>
          <p:nvPr/>
        </p:nvSpPr>
        <p:spPr bwMode="auto">
          <a:xfrm>
            <a:off x="4267200" y="4267200"/>
            <a:ext cx="457200" cy="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68649" name="Text Box 42"/>
          <p:cNvSpPr txBox="1">
            <a:spLocks noChangeArrowheads="1"/>
          </p:cNvSpPr>
          <p:nvPr/>
        </p:nvSpPr>
        <p:spPr bwMode="auto">
          <a:xfrm>
            <a:off x="2819400" y="22860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rPr>
              <a:t>0</a:t>
            </a:r>
          </a:p>
        </p:txBody>
      </p:sp>
      <p:sp>
        <p:nvSpPr>
          <p:cNvPr id="68650" name="Text Box 43"/>
          <p:cNvSpPr txBox="1">
            <a:spLocks noChangeArrowheads="1"/>
          </p:cNvSpPr>
          <p:nvPr/>
        </p:nvSpPr>
        <p:spPr bwMode="auto">
          <a:xfrm>
            <a:off x="6019800" y="13716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68651" name="Text Box 44"/>
          <p:cNvSpPr txBox="1">
            <a:spLocks noChangeArrowheads="1"/>
          </p:cNvSpPr>
          <p:nvPr/>
        </p:nvSpPr>
        <p:spPr bwMode="auto">
          <a:xfrm>
            <a:off x="6019800" y="39624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68652" name="Text Box 45"/>
          <p:cNvSpPr txBox="1">
            <a:spLocks noChangeArrowheads="1"/>
          </p:cNvSpPr>
          <p:nvPr/>
        </p:nvSpPr>
        <p:spPr bwMode="auto">
          <a:xfrm>
            <a:off x="7924800" y="26670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54318" name="Line 46"/>
          <p:cNvSpPr>
            <a:spLocks noChangeShapeType="1"/>
          </p:cNvSpPr>
          <p:nvPr/>
        </p:nvSpPr>
        <p:spPr bwMode="auto">
          <a:xfrm>
            <a:off x="6005513" y="1628775"/>
            <a:ext cx="457200" cy="0"/>
          </a:xfrm>
          <a:prstGeom prst="line">
            <a:avLst/>
          </a:prstGeom>
          <a:noFill/>
          <a:ln w="38100">
            <a:solidFill>
              <a:schemeClr val="tx1"/>
            </a:solidFill>
            <a:round/>
            <a:headEnd type="none" w="sm" len="sm"/>
            <a:tailEnd type="none" w="sm" len="sm"/>
          </a:ln>
        </p:spPr>
        <p:txBody>
          <a:bodyPr/>
          <a:lstStyle/>
          <a:p>
            <a:endParaRPr lang="en-US"/>
          </a:p>
        </p:txBody>
      </p:sp>
      <p:sp>
        <p:nvSpPr>
          <p:cNvPr id="54319" name="Line 47"/>
          <p:cNvSpPr>
            <a:spLocks noChangeShapeType="1"/>
          </p:cNvSpPr>
          <p:nvPr/>
        </p:nvSpPr>
        <p:spPr bwMode="auto">
          <a:xfrm>
            <a:off x="6019800" y="4219575"/>
            <a:ext cx="457200" cy="0"/>
          </a:xfrm>
          <a:prstGeom prst="line">
            <a:avLst/>
          </a:prstGeom>
          <a:noFill/>
          <a:ln w="38100">
            <a:solidFill>
              <a:schemeClr val="tx1"/>
            </a:solidFill>
            <a:round/>
            <a:headEnd type="none" w="sm" len="sm"/>
            <a:tailEnd type="none" w="sm" len="sm"/>
          </a:ln>
        </p:spPr>
        <p:txBody>
          <a:bodyPr/>
          <a:lstStyle/>
          <a:p>
            <a:endParaRPr lang="en-US"/>
          </a:p>
        </p:txBody>
      </p:sp>
      <p:grpSp>
        <p:nvGrpSpPr>
          <p:cNvPr id="2" name="Group 48"/>
          <p:cNvGrpSpPr>
            <a:grpSpLocks/>
          </p:cNvGrpSpPr>
          <p:nvPr/>
        </p:nvGrpSpPr>
        <p:grpSpPr bwMode="auto">
          <a:xfrm>
            <a:off x="3128963" y="3013075"/>
            <a:ext cx="1290637" cy="776288"/>
            <a:chOff x="816" y="2573"/>
            <a:chExt cx="813" cy="489"/>
          </a:xfrm>
        </p:grpSpPr>
        <p:sp>
          <p:nvSpPr>
            <p:cNvPr id="68691" name="Freeform 49"/>
            <p:cNvSpPr>
              <a:spLocks/>
            </p:cNvSpPr>
            <p:nvPr/>
          </p:nvSpPr>
          <p:spPr bwMode="auto">
            <a:xfrm>
              <a:off x="816" y="2611"/>
              <a:ext cx="813" cy="451"/>
            </a:xfrm>
            <a:custGeom>
              <a:avLst/>
              <a:gdLst>
                <a:gd name="T0" fmla="*/ 0 w 917"/>
                <a:gd name="T1" fmla="*/ 0 h 509"/>
                <a:gd name="T2" fmla="*/ 229 w 917"/>
                <a:gd name="T3" fmla="*/ 125 h 509"/>
                <a:gd name="T4" fmla="*/ 224 w 917"/>
                <a:gd name="T5" fmla="*/ 135 h 509"/>
                <a:gd name="T6" fmla="*/ 244 w 917"/>
                <a:gd name="T7" fmla="*/ 135 h 509"/>
                <a:gd name="T8" fmla="*/ 233 w 917"/>
                <a:gd name="T9" fmla="*/ 120 h 509"/>
                <a:gd name="T10" fmla="*/ 229 w 917"/>
                <a:gd name="T11" fmla="*/ 125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9"/>
                  </a:lnTo>
                  <a:lnTo>
                    <a:pt x="917" y="509"/>
                  </a:lnTo>
                  <a:lnTo>
                    <a:pt x="875" y="450"/>
                  </a:lnTo>
                  <a:lnTo>
                    <a:pt x="858" y="475"/>
                  </a:lnTo>
                  <a:lnTo>
                    <a:pt x="0" y="0"/>
                  </a:lnTo>
                  <a:close/>
                </a:path>
              </a:pathLst>
            </a:custGeom>
            <a:noFill/>
            <a:ln w="76200">
              <a:solidFill>
                <a:schemeClr val="bg1"/>
              </a:solidFill>
              <a:round/>
              <a:headEnd/>
              <a:tailEnd/>
            </a:ln>
          </p:spPr>
          <p:txBody>
            <a:bodyPr/>
            <a:lstStyle/>
            <a:p>
              <a:endParaRPr lang="en-US"/>
            </a:p>
          </p:txBody>
        </p:sp>
        <p:sp>
          <p:nvSpPr>
            <p:cNvPr id="68692" name="Freeform 50"/>
            <p:cNvSpPr>
              <a:spLocks/>
            </p:cNvSpPr>
            <p:nvPr/>
          </p:nvSpPr>
          <p:spPr bwMode="auto">
            <a:xfrm>
              <a:off x="816" y="2573"/>
              <a:ext cx="813" cy="451"/>
            </a:xfrm>
            <a:custGeom>
              <a:avLst/>
              <a:gdLst>
                <a:gd name="T0" fmla="*/ 0 w 917"/>
                <a:gd name="T1" fmla="*/ 0 h 509"/>
                <a:gd name="T2" fmla="*/ 229 w 917"/>
                <a:gd name="T3" fmla="*/ 125 h 509"/>
                <a:gd name="T4" fmla="*/ 224 w 917"/>
                <a:gd name="T5" fmla="*/ 135 h 509"/>
                <a:gd name="T6" fmla="*/ 244 w 917"/>
                <a:gd name="T7" fmla="*/ 135 h 509"/>
                <a:gd name="T8" fmla="*/ 233 w 917"/>
                <a:gd name="T9" fmla="*/ 120 h 509"/>
                <a:gd name="T10" fmla="*/ 229 w 917"/>
                <a:gd name="T11" fmla="*/ 125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9"/>
                  </a:lnTo>
                  <a:lnTo>
                    <a:pt x="917" y="509"/>
                  </a:lnTo>
                  <a:lnTo>
                    <a:pt x="875" y="450"/>
                  </a:lnTo>
                  <a:lnTo>
                    <a:pt x="858" y="475"/>
                  </a:lnTo>
                  <a:lnTo>
                    <a:pt x="0" y="0"/>
                  </a:lnTo>
                  <a:close/>
                </a:path>
              </a:pathLst>
            </a:custGeom>
            <a:noFill/>
            <a:ln w="19050">
              <a:solidFill>
                <a:schemeClr val="bg2"/>
              </a:solidFill>
              <a:round/>
              <a:headEnd/>
              <a:tailEnd/>
            </a:ln>
          </p:spPr>
          <p:txBody>
            <a:bodyPr/>
            <a:lstStyle/>
            <a:p>
              <a:endParaRPr lang="en-US"/>
            </a:p>
          </p:txBody>
        </p:sp>
      </p:grpSp>
      <p:grpSp>
        <p:nvGrpSpPr>
          <p:cNvPr id="3" name="Group 51"/>
          <p:cNvGrpSpPr>
            <a:grpSpLocks/>
          </p:cNvGrpSpPr>
          <p:nvPr/>
        </p:nvGrpSpPr>
        <p:grpSpPr bwMode="auto">
          <a:xfrm>
            <a:off x="762000" y="4800600"/>
            <a:ext cx="6477000" cy="1447800"/>
            <a:chOff x="816" y="2880"/>
            <a:chExt cx="4080" cy="912"/>
          </a:xfrm>
        </p:grpSpPr>
        <p:sp>
          <p:nvSpPr>
            <p:cNvPr id="68675" name="AutoShape 52"/>
            <p:cNvSpPr>
              <a:spLocks noChangeArrowheads="1"/>
            </p:cNvSpPr>
            <p:nvPr/>
          </p:nvSpPr>
          <p:spPr bwMode="auto">
            <a:xfrm>
              <a:off x="134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8676" name="AutoShape 53"/>
            <p:cNvSpPr>
              <a:spLocks noChangeArrowheads="1"/>
            </p:cNvSpPr>
            <p:nvPr/>
          </p:nvSpPr>
          <p:spPr bwMode="auto">
            <a:xfrm>
              <a:off x="187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8677" name="AutoShape 54"/>
            <p:cNvSpPr>
              <a:spLocks noChangeArrowheads="1"/>
            </p:cNvSpPr>
            <p:nvPr/>
          </p:nvSpPr>
          <p:spPr bwMode="auto">
            <a:xfrm>
              <a:off x="2400"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8678" name="AutoShape 55"/>
            <p:cNvSpPr>
              <a:spLocks noChangeArrowheads="1"/>
            </p:cNvSpPr>
            <p:nvPr/>
          </p:nvSpPr>
          <p:spPr bwMode="auto">
            <a:xfrm>
              <a:off x="2928"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8679" name="AutoShape 56"/>
            <p:cNvSpPr>
              <a:spLocks noChangeArrowheads="1"/>
            </p:cNvSpPr>
            <p:nvPr/>
          </p:nvSpPr>
          <p:spPr bwMode="auto">
            <a:xfrm>
              <a:off x="345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8680" name="AutoShape 57"/>
            <p:cNvSpPr>
              <a:spLocks noChangeArrowheads="1"/>
            </p:cNvSpPr>
            <p:nvPr/>
          </p:nvSpPr>
          <p:spPr bwMode="auto">
            <a:xfrm>
              <a:off x="398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8681" name="AutoShape 58"/>
            <p:cNvSpPr>
              <a:spLocks noChangeArrowheads="1"/>
            </p:cNvSpPr>
            <p:nvPr/>
          </p:nvSpPr>
          <p:spPr bwMode="auto">
            <a:xfrm>
              <a:off x="451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8682" name="AutoShape 59"/>
            <p:cNvSpPr>
              <a:spLocks noChangeArrowheads="1"/>
            </p:cNvSpPr>
            <p:nvPr/>
          </p:nvSpPr>
          <p:spPr bwMode="auto">
            <a:xfrm>
              <a:off x="81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8683" name="Text Box 60"/>
            <p:cNvSpPr txBox="1">
              <a:spLocks noChangeArrowheads="1"/>
            </p:cNvSpPr>
            <p:nvPr/>
          </p:nvSpPr>
          <p:spPr bwMode="auto">
            <a:xfrm>
              <a:off x="899"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0</a:t>
              </a:r>
              <a:endParaRPr lang="en-US" altLang="zh-CN"/>
            </a:p>
          </p:txBody>
        </p:sp>
        <p:sp>
          <p:nvSpPr>
            <p:cNvPr id="68684" name="Text Box 61"/>
            <p:cNvSpPr txBox="1">
              <a:spLocks noChangeArrowheads="1"/>
            </p:cNvSpPr>
            <p:nvPr/>
          </p:nvSpPr>
          <p:spPr bwMode="auto">
            <a:xfrm>
              <a:off x="1420"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1</a:t>
              </a:r>
              <a:endParaRPr lang="en-US" altLang="zh-CN"/>
            </a:p>
          </p:txBody>
        </p:sp>
        <p:sp>
          <p:nvSpPr>
            <p:cNvPr id="68685" name="Text Box 62"/>
            <p:cNvSpPr txBox="1">
              <a:spLocks noChangeArrowheads="1"/>
            </p:cNvSpPr>
            <p:nvPr/>
          </p:nvSpPr>
          <p:spPr bwMode="auto">
            <a:xfrm>
              <a:off x="1941"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2</a:t>
              </a:r>
              <a:endParaRPr lang="en-US" altLang="zh-CN"/>
            </a:p>
          </p:txBody>
        </p:sp>
        <p:sp>
          <p:nvSpPr>
            <p:cNvPr id="68686" name="Text Box 63"/>
            <p:cNvSpPr txBox="1">
              <a:spLocks noChangeArrowheads="1"/>
            </p:cNvSpPr>
            <p:nvPr/>
          </p:nvSpPr>
          <p:spPr bwMode="auto">
            <a:xfrm>
              <a:off x="2462"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3</a:t>
              </a:r>
              <a:endParaRPr lang="en-US" altLang="zh-CN"/>
            </a:p>
          </p:txBody>
        </p:sp>
        <p:sp>
          <p:nvSpPr>
            <p:cNvPr id="68687" name="Text Box 64"/>
            <p:cNvSpPr txBox="1">
              <a:spLocks noChangeArrowheads="1"/>
            </p:cNvSpPr>
            <p:nvPr/>
          </p:nvSpPr>
          <p:spPr bwMode="auto">
            <a:xfrm>
              <a:off x="2983"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4</a:t>
              </a:r>
              <a:endParaRPr lang="en-US" altLang="zh-CN"/>
            </a:p>
          </p:txBody>
        </p:sp>
        <p:sp>
          <p:nvSpPr>
            <p:cNvPr id="68688" name="Text Box 65"/>
            <p:cNvSpPr txBox="1">
              <a:spLocks noChangeArrowheads="1"/>
            </p:cNvSpPr>
            <p:nvPr/>
          </p:nvSpPr>
          <p:spPr bwMode="auto">
            <a:xfrm>
              <a:off x="3504"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5</a:t>
              </a:r>
              <a:endParaRPr lang="en-US" altLang="zh-CN"/>
            </a:p>
          </p:txBody>
        </p:sp>
        <p:sp>
          <p:nvSpPr>
            <p:cNvPr id="68689" name="Text Box 66"/>
            <p:cNvSpPr txBox="1">
              <a:spLocks noChangeArrowheads="1"/>
            </p:cNvSpPr>
            <p:nvPr/>
          </p:nvSpPr>
          <p:spPr bwMode="auto">
            <a:xfrm>
              <a:off x="4025"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6</a:t>
              </a:r>
              <a:endParaRPr lang="en-US" altLang="zh-CN"/>
            </a:p>
          </p:txBody>
        </p:sp>
        <p:sp>
          <p:nvSpPr>
            <p:cNvPr id="68690" name="Text Box 67"/>
            <p:cNvSpPr txBox="1">
              <a:spLocks noChangeArrowheads="1"/>
            </p:cNvSpPr>
            <p:nvPr/>
          </p:nvSpPr>
          <p:spPr bwMode="auto">
            <a:xfrm>
              <a:off x="4547"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7</a:t>
              </a:r>
              <a:endParaRPr lang="en-US" altLang="zh-CN"/>
            </a:p>
          </p:txBody>
        </p:sp>
      </p:grpSp>
      <p:grpSp>
        <p:nvGrpSpPr>
          <p:cNvPr id="4" name="Group 68"/>
          <p:cNvGrpSpPr>
            <a:grpSpLocks/>
          </p:cNvGrpSpPr>
          <p:nvPr/>
        </p:nvGrpSpPr>
        <p:grpSpPr bwMode="auto">
          <a:xfrm>
            <a:off x="8001000" y="3733800"/>
            <a:ext cx="609600" cy="2590800"/>
            <a:chOff x="5040" y="2160"/>
            <a:chExt cx="384" cy="1632"/>
          </a:xfrm>
        </p:grpSpPr>
        <p:sp>
          <p:nvSpPr>
            <p:cNvPr id="68673" name="AutoShape 69"/>
            <p:cNvSpPr>
              <a:spLocks noChangeArrowheads="1"/>
            </p:cNvSpPr>
            <p:nvPr/>
          </p:nvSpPr>
          <p:spPr bwMode="auto">
            <a:xfrm>
              <a:off x="5040" y="2400"/>
              <a:ext cx="384" cy="1392"/>
            </a:xfrm>
            <a:prstGeom prst="can">
              <a:avLst>
                <a:gd name="adj" fmla="val 9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8674" name="Text Box 70"/>
            <p:cNvSpPr txBox="1">
              <a:spLocks noChangeArrowheads="1"/>
            </p:cNvSpPr>
            <p:nvPr/>
          </p:nvSpPr>
          <p:spPr bwMode="auto">
            <a:xfrm>
              <a:off x="5088" y="2160"/>
              <a:ext cx="240"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grpSp>
      <p:sp>
        <p:nvSpPr>
          <p:cNvPr id="68658" name="Text Box 71"/>
          <p:cNvSpPr txBox="1">
            <a:spLocks noChangeArrowheads="1"/>
          </p:cNvSpPr>
          <p:nvPr/>
        </p:nvSpPr>
        <p:spPr bwMode="auto">
          <a:xfrm>
            <a:off x="8153400" y="4951413"/>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4</a:t>
            </a:r>
          </a:p>
        </p:txBody>
      </p:sp>
      <p:sp>
        <p:nvSpPr>
          <p:cNvPr id="68659" name="Text Box 72"/>
          <p:cNvSpPr txBox="1">
            <a:spLocks noChangeArrowheads="1"/>
          </p:cNvSpPr>
          <p:nvPr/>
        </p:nvSpPr>
        <p:spPr bwMode="auto">
          <a:xfrm>
            <a:off x="8153400" y="5257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5</a:t>
            </a:r>
          </a:p>
        </p:txBody>
      </p:sp>
      <p:sp>
        <p:nvSpPr>
          <p:cNvPr id="68660" name="Text Box 73"/>
          <p:cNvSpPr txBox="1">
            <a:spLocks noChangeArrowheads="1"/>
          </p:cNvSpPr>
          <p:nvPr/>
        </p:nvSpPr>
        <p:spPr bwMode="auto">
          <a:xfrm>
            <a:off x="8153400" y="55626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6</a:t>
            </a:r>
          </a:p>
        </p:txBody>
      </p:sp>
      <p:sp>
        <p:nvSpPr>
          <p:cNvPr id="68661" name="Text Box 74"/>
          <p:cNvSpPr txBox="1">
            <a:spLocks noChangeArrowheads="1"/>
          </p:cNvSpPr>
          <p:nvPr/>
        </p:nvSpPr>
        <p:spPr bwMode="auto">
          <a:xfrm>
            <a:off x="25908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2</a:t>
            </a:r>
          </a:p>
        </p:txBody>
      </p:sp>
      <p:sp>
        <p:nvSpPr>
          <p:cNvPr id="68662" name="Text Box 75"/>
          <p:cNvSpPr txBox="1">
            <a:spLocks noChangeArrowheads="1"/>
          </p:cNvSpPr>
          <p:nvPr/>
        </p:nvSpPr>
        <p:spPr bwMode="auto">
          <a:xfrm>
            <a:off x="42672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3</a:t>
            </a:r>
          </a:p>
        </p:txBody>
      </p:sp>
      <p:sp>
        <p:nvSpPr>
          <p:cNvPr id="68663" name="Line 76"/>
          <p:cNvSpPr>
            <a:spLocks noChangeShapeType="1"/>
          </p:cNvSpPr>
          <p:nvPr/>
        </p:nvSpPr>
        <p:spPr bwMode="auto">
          <a:xfrm flipV="1">
            <a:off x="2743200" y="6324600"/>
            <a:ext cx="0" cy="381000"/>
          </a:xfrm>
          <a:prstGeom prst="line">
            <a:avLst/>
          </a:prstGeom>
          <a:noFill/>
          <a:ln w="57150">
            <a:solidFill>
              <a:srgbClr val="FF0000"/>
            </a:solidFill>
            <a:round/>
            <a:headEnd type="none" w="sm" len="sm"/>
            <a:tailEnd type="triangle" w="med" len="med"/>
          </a:ln>
        </p:spPr>
        <p:txBody>
          <a:bodyPr wrap="none" anchor="ctr"/>
          <a:lstStyle/>
          <a:p>
            <a:endParaRPr lang="en-US"/>
          </a:p>
        </p:txBody>
      </p:sp>
      <p:sp>
        <p:nvSpPr>
          <p:cNvPr id="54349" name="Line 77"/>
          <p:cNvSpPr>
            <a:spLocks noChangeShapeType="1"/>
          </p:cNvSpPr>
          <p:nvPr/>
        </p:nvSpPr>
        <p:spPr bwMode="auto">
          <a:xfrm>
            <a:off x="4191000" y="5867400"/>
            <a:ext cx="457200" cy="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4350" name="Text Box 78"/>
          <p:cNvSpPr txBox="1">
            <a:spLocks noChangeArrowheads="1"/>
          </p:cNvSpPr>
          <p:nvPr/>
        </p:nvSpPr>
        <p:spPr bwMode="auto">
          <a:xfrm>
            <a:off x="3429000" y="5622925"/>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3</a:t>
            </a:r>
          </a:p>
        </p:txBody>
      </p:sp>
      <p:sp>
        <p:nvSpPr>
          <p:cNvPr id="54351" name="Line 79"/>
          <p:cNvSpPr>
            <a:spLocks noChangeShapeType="1"/>
          </p:cNvSpPr>
          <p:nvPr/>
        </p:nvSpPr>
        <p:spPr bwMode="auto">
          <a:xfrm>
            <a:off x="8110538" y="5119688"/>
            <a:ext cx="457200" cy="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4352" name="Text Box 80"/>
          <p:cNvSpPr txBox="1">
            <a:spLocks noChangeArrowheads="1"/>
          </p:cNvSpPr>
          <p:nvPr/>
        </p:nvSpPr>
        <p:spPr bwMode="auto">
          <a:xfrm>
            <a:off x="59436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4</a:t>
            </a:r>
          </a:p>
        </p:txBody>
      </p:sp>
      <p:sp>
        <p:nvSpPr>
          <p:cNvPr id="54353" name="Line 81"/>
          <p:cNvSpPr>
            <a:spLocks noChangeShapeType="1"/>
          </p:cNvSpPr>
          <p:nvPr/>
        </p:nvSpPr>
        <p:spPr bwMode="auto">
          <a:xfrm>
            <a:off x="8105775" y="5424488"/>
            <a:ext cx="457200" cy="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4354" name="Text Box 82"/>
          <p:cNvSpPr txBox="1">
            <a:spLocks noChangeArrowheads="1"/>
          </p:cNvSpPr>
          <p:nvPr/>
        </p:nvSpPr>
        <p:spPr bwMode="auto">
          <a:xfrm>
            <a:off x="4267200" y="5927725"/>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5</a:t>
            </a:r>
          </a:p>
        </p:txBody>
      </p:sp>
      <p:sp>
        <p:nvSpPr>
          <p:cNvPr id="68670" name="Line 83"/>
          <p:cNvSpPr>
            <a:spLocks noChangeShapeType="1"/>
          </p:cNvSpPr>
          <p:nvPr/>
        </p:nvSpPr>
        <p:spPr bwMode="auto">
          <a:xfrm>
            <a:off x="4716463" y="2133600"/>
            <a:ext cx="1368425" cy="1511300"/>
          </a:xfrm>
          <a:prstGeom prst="line">
            <a:avLst/>
          </a:prstGeom>
          <a:noFill/>
          <a:ln w="9525">
            <a:solidFill>
              <a:schemeClr val="tx1"/>
            </a:solidFill>
            <a:round/>
            <a:headEnd/>
            <a:tailEnd type="triangle" w="med" len="med"/>
          </a:ln>
        </p:spPr>
        <p:txBody>
          <a:bodyPr/>
          <a:lstStyle/>
          <a:p>
            <a:endParaRPr lang="en-US"/>
          </a:p>
        </p:txBody>
      </p:sp>
      <p:sp>
        <p:nvSpPr>
          <p:cNvPr id="54356" name="Line 84"/>
          <p:cNvSpPr>
            <a:spLocks noChangeShapeType="1"/>
          </p:cNvSpPr>
          <p:nvPr/>
        </p:nvSpPr>
        <p:spPr bwMode="auto">
          <a:xfrm>
            <a:off x="4716463" y="2133600"/>
            <a:ext cx="1368425" cy="1511300"/>
          </a:xfrm>
          <a:prstGeom prst="line">
            <a:avLst/>
          </a:prstGeom>
          <a:noFill/>
          <a:ln w="38100">
            <a:solidFill>
              <a:srgbClr val="FF0000"/>
            </a:solidFill>
            <a:round/>
            <a:headEnd/>
            <a:tailEnd type="triangle" w="med" len="med"/>
          </a:ln>
        </p:spPr>
        <p:txBody>
          <a:bodyPr/>
          <a:lstStyle/>
          <a:p>
            <a:endParaRPr lang="en-US"/>
          </a:p>
        </p:txBody>
      </p:sp>
      <p:sp>
        <p:nvSpPr>
          <p:cNvPr id="68672" name="Line 85"/>
          <p:cNvSpPr>
            <a:spLocks noChangeShapeType="1"/>
          </p:cNvSpPr>
          <p:nvPr/>
        </p:nvSpPr>
        <p:spPr bwMode="auto">
          <a:xfrm>
            <a:off x="3089275" y="2997200"/>
            <a:ext cx="1295400" cy="719138"/>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296"/>
                                        </p:tgtEl>
                                        <p:attrNameLst>
                                          <p:attrName>style.visibility</p:attrName>
                                        </p:attrNameLst>
                                      </p:cBhvr>
                                      <p:to>
                                        <p:strVal val="visible"/>
                                      </p:to>
                                    </p:set>
                                    <p:animEffect transition="in" filter="wipe(up)">
                                      <p:cBhvr>
                                        <p:cTn id="7" dur="500"/>
                                        <p:tgtEl>
                                          <p:spTgt spid="542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313"/>
                                        </p:tgtEl>
                                        <p:attrNameLst>
                                          <p:attrName>style.visibility</p:attrName>
                                        </p:attrNameLst>
                                      </p:cBhvr>
                                      <p:to>
                                        <p:strVal val="visible"/>
                                      </p:to>
                                    </p:set>
                                    <p:animEffect transition="in" filter="wipe(left)">
                                      <p:cBhvr>
                                        <p:cTn id="12" dur="500"/>
                                        <p:tgtEl>
                                          <p:spTgt spid="543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312">
                                            <p:txEl>
                                              <p:pRg st="0" end="0"/>
                                            </p:txEl>
                                          </p:spTgt>
                                        </p:tgtEl>
                                        <p:attrNameLst>
                                          <p:attrName>style.visibility</p:attrName>
                                        </p:attrNameLst>
                                      </p:cBhvr>
                                      <p:to>
                                        <p:strVal val="visible"/>
                                      </p:to>
                                    </p:set>
                                    <p:animEffect transition="in" filter="dissolve">
                                      <p:cBhvr>
                                        <p:cTn id="17" dur="500"/>
                                        <p:tgtEl>
                                          <p:spTgt spid="543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349"/>
                                        </p:tgtEl>
                                        <p:attrNameLst>
                                          <p:attrName>style.visibility</p:attrName>
                                        </p:attrNameLst>
                                      </p:cBhvr>
                                      <p:to>
                                        <p:strVal val="visible"/>
                                      </p:to>
                                    </p:set>
                                    <p:animEffect transition="in" filter="wipe(left)">
                                      <p:cBhvr>
                                        <p:cTn id="22" dur="500"/>
                                        <p:tgtEl>
                                          <p:spTgt spid="5434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4350">
                                            <p:txEl>
                                              <p:pRg st="0" end="0"/>
                                            </p:txEl>
                                          </p:spTgt>
                                        </p:tgtEl>
                                        <p:attrNameLst>
                                          <p:attrName>style.visibility</p:attrName>
                                        </p:attrNameLst>
                                      </p:cBhvr>
                                      <p:to>
                                        <p:strVal val="visible"/>
                                      </p:to>
                                    </p:set>
                                    <p:animEffect transition="in" filter="dissolve">
                                      <p:cBhvr>
                                        <p:cTn id="27" dur="500"/>
                                        <p:tgtEl>
                                          <p:spTgt spid="5435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292"/>
                                        </p:tgtEl>
                                        <p:attrNameLst>
                                          <p:attrName>style.visibility</p:attrName>
                                        </p:attrNameLst>
                                      </p:cBhvr>
                                      <p:to>
                                        <p:strVal val="visible"/>
                                      </p:to>
                                    </p:set>
                                    <p:animEffect transition="in" filter="wipe(left)">
                                      <p:cBhvr>
                                        <p:cTn id="32" dur="500"/>
                                        <p:tgtEl>
                                          <p:spTgt spid="5429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4318"/>
                                        </p:tgtEl>
                                        <p:attrNameLst>
                                          <p:attrName>style.visibility</p:attrName>
                                        </p:attrNameLst>
                                      </p:cBhvr>
                                      <p:to>
                                        <p:strVal val="visible"/>
                                      </p:to>
                                    </p:set>
                                    <p:animEffect transition="in" filter="wipe(left)">
                                      <p:cBhvr>
                                        <p:cTn id="37" dur="500"/>
                                        <p:tgtEl>
                                          <p:spTgt spid="5431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4310">
                                            <p:txEl>
                                              <p:pRg st="0" end="0"/>
                                            </p:txEl>
                                          </p:spTgt>
                                        </p:tgtEl>
                                        <p:attrNameLst>
                                          <p:attrName>style.visibility</p:attrName>
                                        </p:attrNameLst>
                                      </p:cBhvr>
                                      <p:to>
                                        <p:strVal val="visible"/>
                                      </p:to>
                                    </p:set>
                                    <p:animEffect transition="in" filter="dissolve">
                                      <p:cBhvr>
                                        <p:cTn id="42" dur="500"/>
                                        <p:tgtEl>
                                          <p:spTgt spid="5431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4351"/>
                                        </p:tgtEl>
                                        <p:attrNameLst>
                                          <p:attrName>style.visibility</p:attrName>
                                        </p:attrNameLst>
                                      </p:cBhvr>
                                      <p:to>
                                        <p:strVal val="visible"/>
                                      </p:to>
                                    </p:set>
                                    <p:animEffect transition="in" filter="wipe(left)">
                                      <p:cBhvr>
                                        <p:cTn id="47" dur="500"/>
                                        <p:tgtEl>
                                          <p:spTgt spid="5435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4352">
                                            <p:txEl>
                                              <p:pRg st="0" end="0"/>
                                            </p:txEl>
                                          </p:spTgt>
                                        </p:tgtEl>
                                        <p:attrNameLst>
                                          <p:attrName>style.visibility</p:attrName>
                                        </p:attrNameLst>
                                      </p:cBhvr>
                                      <p:to>
                                        <p:strVal val="visible"/>
                                      </p:to>
                                    </p:set>
                                    <p:animEffect transition="in" filter="dissolve">
                                      <p:cBhvr>
                                        <p:cTn id="52" dur="500"/>
                                        <p:tgtEl>
                                          <p:spTgt spid="5435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4356"/>
                                        </p:tgtEl>
                                        <p:attrNameLst>
                                          <p:attrName>style.visibility</p:attrName>
                                        </p:attrNameLst>
                                      </p:cBhvr>
                                      <p:to>
                                        <p:strVal val="visible"/>
                                      </p:to>
                                    </p:set>
                                    <p:animEffect transition="in" filter="wipe(left)">
                                      <p:cBhvr>
                                        <p:cTn id="57" dur="500"/>
                                        <p:tgtEl>
                                          <p:spTgt spid="5435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4319"/>
                                        </p:tgtEl>
                                        <p:attrNameLst>
                                          <p:attrName>style.visibility</p:attrName>
                                        </p:attrNameLst>
                                      </p:cBhvr>
                                      <p:to>
                                        <p:strVal val="visible"/>
                                      </p:to>
                                    </p:set>
                                    <p:animEffect transition="in" filter="wipe(left)">
                                      <p:cBhvr>
                                        <p:cTn id="62" dur="500"/>
                                        <p:tgtEl>
                                          <p:spTgt spid="54319"/>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3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4353"/>
                                        </p:tgtEl>
                                        <p:attrNameLst>
                                          <p:attrName>style.visibility</p:attrName>
                                        </p:attrNameLst>
                                      </p:cBhvr>
                                      <p:to>
                                        <p:strVal val="visible"/>
                                      </p:to>
                                    </p:set>
                                    <p:animEffect transition="in" filter="wipe(left)">
                                      <p:cBhvr>
                                        <p:cTn id="71" dur="500"/>
                                        <p:tgtEl>
                                          <p:spTgt spid="54353"/>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54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92" grpId="0" animBg="1"/>
      <p:bldP spid="54296" grpId="0" animBg="1"/>
      <p:bldP spid="54310" grpId="0" build="p" autoUpdateAnimBg="0"/>
      <p:bldP spid="54311" grpId="0"/>
      <p:bldP spid="54312" grpId="0" build="p" autoUpdateAnimBg="0"/>
      <p:bldP spid="54313" grpId="0" animBg="1"/>
      <p:bldP spid="54318" grpId="0" animBg="1"/>
      <p:bldP spid="54319" grpId="0" animBg="1"/>
      <p:bldP spid="54349" grpId="0" animBg="1"/>
      <p:bldP spid="54350" grpId="0" build="p" autoUpdateAnimBg="0"/>
      <p:bldP spid="54351" grpId="0" animBg="1"/>
      <p:bldP spid="54352" grpId="0" build="p" autoUpdateAnimBg="0"/>
      <p:bldP spid="54353" grpId="0" animBg="1"/>
      <p:bldP spid="54354" grpId="0"/>
      <p:bldP spid="5435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23850" y="44450"/>
            <a:ext cx="8540750" cy="738188"/>
          </a:xfrm>
        </p:spPr>
        <p:txBody>
          <a:bodyPr/>
          <a:lstStyle/>
          <a:p>
            <a:r>
              <a:rPr lang="en-US" altLang="zh-CN" smtClean="0">
                <a:ea typeface="SimSun" pitchFamily="2" charset="-122"/>
              </a:rPr>
              <a:t>Choose Minimum Temporary Label </a:t>
            </a:r>
          </a:p>
        </p:txBody>
      </p:sp>
      <p:sp>
        <p:nvSpPr>
          <p:cNvPr id="69635" name="Oval 3"/>
          <p:cNvSpPr>
            <a:spLocks noChangeArrowheads="1"/>
          </p:cNvSpPr>
          <p:nvPr/>
        </p:nvSpPr>
        <p:spPr bwMode="auto">
          <a:xfrm>
            <a:off x="2819400" y="2701925"/>
            <a:ext cx="334963" cy="347663"/>
          </a:xfrm>
          <a:prstGeom prst="ellipse">
            <a:avLst/>
          </a:prstGeom>
          <a:solidFill>
            <a:srgbClr val="FF0000"/>
          </a:solidFill>
          <a:ln w="12700">
            <a:solidFill>
              <a:schemeClr val="bg2"/>
            </a:solidFill>
            <a:round/>
            <a:headEnd/>
            <a:tailEnd/>
          </a:ln>
        </p:spPr>
        <p:txBody>
          <a:bodyPr/>
          <a:lstStyle/>
          <a:p>
            <a:endParaRPr lang="en-US"/>
          </a:p>
        </p:txBody>
      </p:sp>
      <p:sp>
        <p:nvSpPr>
          <p:cNvPr id="69636" name="Rectangle 4"/>
          <p:cNvSpPr>
            <a:spLocks noChangeArrowheads="1"/>
          </p:cNvSpPr>
          <p:nvPr/>
        </p:nvSpPr>
        <p:spPr bwMode="auto">
          <a:xfrm>
            <a:off x="29448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1</a:t>
            </a:r>
            <a:endParaRPr lang="en-US" altLang="zh-CN" b="1">
              <a:latin typeface="Arial" pitchFamily="34" charset="0"/>
            </a:endParaRPr>
          </a:p>
        </p:txBody>
      </p:sp>
      <p:sp>
        <p:nvSpPr>
          <p:cNvPr id="69637" name="Oval 5"/>
          <p:cNvSpPr>
            <a:spLocks noChangeArrowheads="1"/>
          </p:cNvSpPr>
          <p:nvPr/>
        </p:nvSpPr>
        <p:spPr bwMode="auto">
          <a:xfrm>
            <a:off x="4406900" y="1806575"/>
            <a:ext cx="347663" cy="358775"/>
          </a:xfrm>
          <a:prstGeom prst="ellipse">
            <a:avLst/>
          </a:prstGeom>
          <a:solidFill>
            <a:srgbClr val="FF0000"/>
          </a:solidFill>
          <a:ln w="12700">
            <a:solidFill>
              <a:srgbClr val="000000"/>
            </a:solidFill>
            <a:round/>
            <a:headEnd/>
            <a:tailEnd/>
          </a:ln>
        </p:spPr>
        <p:txBody>
          <a:bodyPr/>
          <a:lstStyle/>
          <a:p>
            <a:endParaRPr lang="en-US"/>
          </a:p>
        </p:txBody>
      </p:sp>
      <p:sp>
        <p:nvSpPr>
          <p:cNvPr id="69638" name="Rectangle 6"/>
          <p:cNvSpPr>
            <a:spLocks noChangeArrowheads="1"/>
          </p:cNvSpPr>
          <p:nvPr/>
        </p:nvSpPr>
        <p:spPr bwMode="auto">
          <a:xfrm>
            <a:off x="45450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9639" name="Oval 7"/>
          <p:cNvSpPr>
            <a:spLocks noChangeArrowheads="1"/>
          </p:cNvSpPr>
          <p:nvPr/>
        </p:nvSpPr>
        <p:spPr bwMode="auto">
          <a:xfrm>
            <a:off x="4406900" y="359727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69640" name="Oval 8"/>
          <p:cNvSpPr>
            <a:spLocks noChangeArrowheads="1"/>
          </p:cNvSpPr>
          <p:nvPr/>
        </p:nvSpPr>
        <p:spPr bwMode="auto">
          <a:xfrm>
            <a:off x="6021388" y="1806575"/>
            <a:ext cx="346075" cy="358775"/>
          </a:xfrm>
          <a:prstGeom prst="ellipse">
            <a:avLst/>
          </a:prstGeom>
          <a:solidFill>
            <a:srgbClr val="66FF33"/>
          </a:solidFill>
          <a:ln w="12700">
            <a:solidFill>
              <a:srgbClr val="000000"/>
            </a:solidFill>
            <a:round/>
            <a:headEnd/>
            <a:tailEnd/>
          </a:ln>
        </p:spPr>
        <p:txBody>
          <a:bodyPr/>
          <a:lstStyle/>
          <a:p>
            <a:endParaRPr lang="en-US"/>
          </a:p>
        </p:txBody>
      </p:sp>
      <p:sp>
        <p:nvSpPr>
          <p:cNvPr id="69641" name="Rectangle 9"/>
          <p:cNvSpPr>
            <a:spLocks noChangeArrowheads="1"/>
          </p:cNvSpPr>
          <p:nvPr/>
        </p:nvSpPr>
        <p:spPr bwMode="auto">
          <a:xfrm>
            <a:off x="61579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9642" name="Oval 10"/>
          <p:cNvSpPr>
            <a:spLocks noChangeArrowheads="1"/>
          </p:cNvSpPr>
          <p:nvPr/>
        </p:nvSpPr>
        <p:spPr bwMode="auto">
          <a:xfrm>
            <a:off x="6021388" y="3597275"/>
            <a:ext cx="346075" cy="347663"/>
          </a:xfrm>
          <a:prstGeom prst="ellipse">
            <a:avLst/>
          </a:prstGeom>
          <a:solidFill>
            <a:srgbClr val="66FF33"/>
          </a:solidFill>
          <a:ln w="12700">
            <a:solidFill>
              <a:srgbClr val="000000"/>
            </a:solidFill>
            <a:round/>
            <a:headEnd/>
            <a:tailEnd/>
          </a:ln>
        </p:spPr>
        <p:txBody>
          <a:bodyPr/>
          <a:lstStyle/>
          <a:p>
            <a:endParaRPr lang="en-US"/>
          </a:p>
        </p:txBody>
      </p:sp>
      <p:sp>
        <p:nvSpPr>
          <p:cNvPr id="69643" name="Rectangle 11"/>
          <p:cNvSpPr>
            <a:spLocks noChangeArrowheads="1"/>
          </p:cNvSpPr>
          <p:nvPr/>
        </p:nvSpPr>
        <p:spPr bwMode="auto">
          <a:xfrm>
            <a:off x="61579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5</a:t>
            </a:r>
            <a:endParaRPr lang="en-US" altLang="zh-CN" b="1">
              <a:latin typeface="Arial" pitchFamily="34" charset="0"/>
            </a:endParaRPr>
          </a:p>
        </p:txBody>
      </p:sp>
      <p:sp>
        <p:nvSpPr>
          <p:cNvPr id="69644" name="Oval 12"/>
          <p:cNvSpPr>
            <a:spLocks noChangeArrowheads="1"/>
          </p:cNvSpPr>
          <p:nvPr/>
        </p:nvSpPr>
        <p:spPr bwMode="auto">
          <a:xfrm>
            <a:off x="7620000" y="270192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69645" name="Rectangle 13"/>
          <p:cNvSpPr>
            <a:spLocks noChangeArrowheads="1"/>
          </p:cNvSpPr>
          <p:nvPr/>
        </p:nvSpPr>
        <p:spPr bwMode="auto">
          <a:xfrm>
            <a:off x="77581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6</a:t>
            </a:r>
            <a:endParaRPr lang="en-US" altLang="zh-CN" b="1">
              <a:latin typeface="Arial" pitchFamily="34" charset="0"/>
            </a:endParaRPr>
          </a:p>
        </p:txBody>
      </p:sp>
      <p:sp>
        <p:nvSpPr>
          <p:cNvPr id="69646" name="Freeform 14"/>
          <p:cNvSpPr>
            <a:spLocks/>
          </p:cNvSpPr>
          <p:nvPr/>
        </p:nvSpPr>
        <p:spPr bwMode="auto">
          <a:xfrm>
            <a:off x="3135313" y="207645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0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59"/>
                </a:lnTo>
                <a:lnTo>
                  <a:pt x="917" y="0"/>
                </a:lnTo>
                <a:lnTo>
                  <a:pt x="841" y="0"/>
                </a:lnTo>
                <a:lnTo>
                  <a:pt x="858" y="34"/>
                </a:lnTo>
                <a:lnTo>
                  <a:pt x="0" y="509"/>
                </a:lnTo>
                <a:close/>
              </a:path>
            </a:pathLst>
          </a:custGeom>
          <a:noFill/>
          <a:ln w="38100">
            <a:solidFill>
              <a:srgbClr val="3333FF"/>
            </a:solidFill>
            <a:round/>
            <a:headEnd/>
            <a:tailEnd/>
          </a:ln>
        </p:spPr>
        <p:txBody>
          <a:bodyPr/>
          <a:lstStyle/>
          <a:p>
            <a:endParaRPr lang="en-US"/>
          </a:p>
        </p:txBody>
      </p:sp>
      <p:sp>
        <p:nvSpPr>
          <p:cNvPr id="69647" name="Rectangle 15"/>
          <p:cNvSpPr>
            <a:spLocks noChangeArrowheads="1"/>
          </p:cNvSpPr>
          <p:nvPr/>
        </p:nvSpPr>
        <p:spPr bwMode="auto">
          <a:xfrm>
            <a:off x="37449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9648" name="Freeform 16"/>
          <p:cNvSpPr>
            <a:spLocks/>
          </p:cNvSpPr>
          <p:nvPr/>
        </p:nvSpPr>
        <p:spPr bwMode="auto">
          <a:xfrm>
            <a:off x="4760913" y="1943100"/>
            <a:ext cx="1254125" cy="96838"/>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38100">
            <a:solidFill>
              <a:srgbClr val="3333FF"/>
            </a:solidFill>
            <a:round/>
            <a:headEnd/>
            <a:tailEnd/>
          </a:ln>
        </p:spPr>
        <p:txBody>
          <a:bodyPr/>
          <a:lstStyle/>
          <a:p>
            <a:endParaRPr lang="en-US"/>
          </a:p>
        </p:txBody>
      </p:sp>
      <p:sp>
        <p:nvSpPr>
          <p:cNvPr id="69649" name="Rectangle 17"/>
          <p:cNvSpPr>
            <a:spLocks noChangeArrowheads="1"/>
          </p:cNvSpPr>
          <p:nvPr/>
        </p:nvSpPr>
        <p:spPr bwMode="auto">
          <a:xfrm>
            <a:off x="5357813" y="175260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9650" name="Freeform 18"/>
          <p:cNvSpPr>
            <a:spLocks/>
          </p:cNvSpPr>
          <p:nvPr/>
        </p:nvSpPr>
        <p:spPr bwMode="auto">
          <a:xfrm>
            <a:off x="4713288" y="2124075"/>
            <a:ext cx="1360487" cy="1503363"/>
          </a:xfrm>
          <a:custGeom>
            <a:avLst/>
            <a:gdLst>
              <a:gd name="T0" fmla="*/ 0 w 968"/>
              <a:gd name="T1" fmla="*/ 0 h 1069"/>
              <a:gd name="T2" fmla="*/ 2147483647 w 968"/>
              <a:gd name="T3" fmla="*/ 2147483647 h 1069"/>
              <a:gd name="T4" fmla="*/ 2147483647 w 968"/>
              <a:gd name="T5" fmla="*/ 2147483647 h 1069"/>
              <a:gd name="T6" fmla="*/ 2147483647 w 968"/>
              <a:gd name="T7" fmla="*/ 2147483647 h 1069"/>
              <a:gd name="T8" fmla="*/ 2147483647 w 968"/>
              <a:gd name="T9" fmla="*/ 2147483647 h 1069"/>
              <a:gd name="T10" fmla="*/ 2147483647 w 968"/>
              <a:gd name="T11" fmla="*/ 2147483647 h 1069"/>
              <a:gd name="T12" fmla="*/ 0 w 968"/>
              <a:gd name="T13" fmla="*/ 0 h 1069"/>
              <a:gd name="T14" fmla="*/ 0 60000 65536"/>
              <a:gd name="T15" fmla="*/ 0 60000 65536"/>
              <a:gd name="T16" fmla="*/ 0 60000 65536"/>
              <a:gd name="T17" fmla="*/ 0 60000 65536"/>
              <a:gd name="T18" fmla="*/ 0 60000 65536"/>
              <a:gd name="T19" fmla="*/ 0 60000 65536"/>
              <a:gd name="T20" fmla="*/ 0 60000 65536"/>
              <a:gd name="T21" fmla="*/ 0 w 968"/>
              <a:gd name="T22" fmla="*/ 0 h 1069"/>
              <a:gd name="T23" fmla="*/ 968 w 968"/>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8" h="1069">
                <a:moveTo>
                  <a:pt x="0" y="0"/>
                </a:moveTo>
                <a:lnTo>
                  <a:pt x="917" y="1018"/>
                </a:lnTo>
                <a:lnTo>
                  <a:pt x="892" y="1044"/>
                </a:lnTo>
                <a:lnTo>
                  <a:pt x="968" y="1069"/>
                </a:lnTo>
                <a:lnTo>
                  <a:pt x="942" y="1001"/>
                </a:lnTo>
                <a:lnTo>
                  <a:pt x="917" y="1018"/>
                </a:lnTo>
                <a:lnTo>
                  <a:pt x="0" y="0"/>
                </a:lnTo>
                <a:close/>
              </a:path>
            </a:pathLst>
          </a:custGeom>
          <a:noFill/>
          <a:ln w="38100">
            <a:solidFill>
              <a:srgbClr val="3333FF"/>
            </a:solidFill>
            <a:round/>
            <a:headEnd/>
            <a:tailEnd/>
          </a:ln>
        </p:spPr>
        <p:txBody>
          <a:bodyPr/>
          <a:lstStyle/>
          <a:p>
            <a:endParaRPr lang="en-US"/>
          </a:p>
        </p:txBody>
      </p:sp>
      <p:sp>
        <p:nvSpPr>
          <p:cNvPr id="69651" name="Rectangle 19"/>
          <p:cNvSpPr>
            <a:spLocks noChangeArrowheads="1"/>
          </p:cNvSpPr>
          <p:nvPr/>
        </p:nvSpPr>
        <p:spPr bwMode="auto">
          <a:xfrm>
            <a:off x="5394325" y="2636838"/>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9652" name="Freeform 20"/>
          <p:cNvSpPr>
            <a:spLocks/>
          </p:cNvSpPr>
          <p:nvPr/>
        </p:nvSpPr>
        <p:spPr bwMode="auto">
          <a:xfrm>
            <a:off x="4533900" y="2171700"/>
            <a:ext cx="95250" cy="1420813"/>
          </a:xfrm>
          <a:custGeom>
            <a:avLst/>
            <a:gdLst>
              <a:gd name="T0" fmla="*/ 2147483647 w 68"/>
              <a:gd name="T1" fmla="*/ 0 h 1010"/>
              <a:gd name="T2" fmla="*/ 2147483647 w 68"/>
              <a:gd name="T3" fmla="*/ 2147483647 h 1010"/>
              <a:gd name="T4" fmla="*/ 0 w 68"/>
              <a:gd name="T5" fmla="*/ 2147483647 h 1010"/>
              <a:gd name="T6" fmla="*/ 2147483647 w 68"/>
              <a:gd name="T7" fmla="*/ 2147483647 h 1010"/>
              <a:gd name="T8" fmla="*/ 2147483647 w 68"/>
              <a:gd name="T9" fmla="*/ 2147483647 h 1010"/>
              <a:gd name="T10" fmla="*/ 2147483647 w 68"/>
              <a:gd name="T11" fmla="*/ 2147483647 h 1010"/>
              <a:gd name="T12" fmla="*/ 2147483647 w 68"/>
              <a:gd name="T13" fmla="*/ 0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0"/>
                </a:moveTo>
                <a:lnTo>
                  <a:pt x="34" y="942"/>
                </a:lnTo>
                <a:lnTo>
                  <a:pt x="0" y="942"/>
                </a:lnTo>
                <a:lnTo>
                  <a:pt x="34" y="1010"/>
                </a:lnTo>
                <a:lnTo>
                  <a:pt x="68" y="942"/>
                </a:lnTo>
                <a:lnTo>
                  <a:pt x="34" y="942"/>
                </a:lnTo>
                <a:lnTo>
                  <a:pt x="34" y="0"/>
                </a:lnTo>
                <a:close/>
              </a:path>
            </a:pathLst>
          </a:custGeom>
          <a:noFill/>
          <a:ln w="38100">
            <a:solidFill>
              <a:srgbClr val="3333FF"/>
            </a:solidFill>
            <a:round/>
            <a:headEnd/>
            <a:tailEnd/>
          </a:ln>
        </p:spPr>
        <p:txBody>
          <a:bodyPr/>
          <a:lstStyle/>
          <a:p>
            <a:endParaRPr lang="en-US"/>
          </a:p>
        </p:txBody>
      </p:sp>
      <p:sp>
        <p:nvSpPr>
          <p:cNvPr id="69653" name="Rectangle 21"/>
          <p:cNvSpPr>
            <a:spLocks noChangeArrowheads="1"/>
          </p:cNvSpPr>
          <p:nvPr/>
        </p:nvSpPr>
        <p:spPr bwMode="auto">
          <a:xfrm>
            <a:off x="4486275" y="2646363"/>
            <a:ext cx="26828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1</a:t>
            </a:r>
            <a:endParaRPr lang="en-US" altLang="zh-CN" b="1">
              <a:latin typeface="Arial" pitchFamily="34" charset="0"/>
            </a:endParaRPr>
          </a:p>
        </p:txBody>
      </p:sp>
      <p:sp>
        <p:nvSpPr>
          <p:cNvPr id="69654" name="Freeform 22"/>
          <p:cNvSpPr>
            <a:spLocks/>
          </p:cNvSpPr>
          <p:nvPr/>
        </p:nvSpPr>
        <p:spPr bwMode="auto">
          <a:xfrm>
            <a:off x="4760913" y="3722688"/>
            <a:ext cx="1254125" cy="95250"/>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round/>
            <a:headEnd/>
            <a:tailEnd/>
          </a:ln>
        </p:spPr>
        <p:txBody>
          <a:bodyPr/>
          <a:lstStyle/>
          <a:p>
            <a:endParaRPr lang="en-US"/>
          </a:p>
        </p:txBody>
      </p:sp>
      <p:sp>
        <p:nvSpPr>
          <p:cNvPr id="69655" name="Rectangle 23"/>
          <p:cNvSpPr>
            <a:spLocks noChangeArrowheads="1"/>
          </p:cNvSpPr>
          <p:nvPr/>
        </p:nvSpPr>
        <p:spPr bwMode="auto">
          <a:xfrm>
            <a:off x="5357813" y="35321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69656" name="Freeform 24"/>
          <p:cNvSpPr>
            <a:spLocks/>
          </p:cNvSpPr>
          <p:nvPr/>
        </p:nvSpPr>
        <p:spPr bwMode="auto">
          <a:xfrm>
            <a:off x="3135313" y="295910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9"/>
                </a:lnTo>
                <a:lnTo>
                  <a:pt x="917" y="509"/>
                </a:lnTo>
                <a:lnTo>
                  <a:pt x="875" y="450"/>
                </a:lnTo>
                <a:lnTo>
                  <a:pt x="858" y="475"/>
                </a:lnTo>
                <a:lnTo>
                  <a:pt x="0" y="0"/>
                </a:lnTo>
                <a:close/>
              </a:path>
            </a:pathLst>
          </a:custGeom>
          <a:noFill/>
          <a:ln w="12700">
            <a:solidFill>
              <a:srgbClr val="000000"/>
            </a:solidFill>
            <a:round/>
            <a:headEnd/>
            <a:tailEnd/>
          </a:ln>
        </p:spPr>
        <p:txBody>
          <a:bodyPr/>
          <a:lstStyle/>
          <a:p>
            <a:endParaRPr lang="en-US"/>
          </a:p>
        </p:txBody>
      </p:sp>
      <p:sp>
        <p:nvSpPr>
          <p:cNvPr id="69657" name="Rectangle 25"/>
          <p:cNvSpPr>
            <a:spLocks noChangeArrowheads="1"/>
          </p:cNvSpPr>
          <p:nvPr/>
        </p:nvSpPr>
        <p:spPr bwMode="auto">
          <a:xfrm>
            <a:off x="37449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9658" name="Freeform 26"/>
          <p:cNvSpPr>
            <a:spLocks/>
          </p:cNvSpPr>
          <p:nvPr/>
        </p:nvSpPr>
        <p:spPr bwMode="auto">
          <a:xfrm>
            <a:off x="6348413" y="207645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1"/>
                </a:lnTo>
                <a:lnTo>
                  <a:pt x="917" y="509"/>
                </a:lnTo>
                <a:lnTo>
                  <a:pt x="875" y="441"/>
                </a:lnTo>
                <a:lnTo>
                  <a:pt x="858" y="475"/>
                </a:lnTo>
                <a:lnTo>
                  <a:pt x="0" y="0"/>
                </a:lnTo>
                <a:close/>
              </a:path>
            </a:pathLst>
          </a:custGeom>
          <a:noFill/>
          <a:ln w="12700">
            <a:solidFill>
              <a:srgbClr val="000000"/>
            </a:solidFill>
            <a:round/>
            <a:headEnd/>
            <a:tailEnd/>
          </a:ln>
        </p:spPr>
        <p:txBody>
          <a:bodyPr/>
          <a:lstStyle/>
          <a:p>
            <a:endParaRPr lang="en-US"/>
          </a:p>
        </p:txBody>
      </p:sp>
      <p:sp>
        <p:nvSpPr>
          <p:cNvPr id="69659" name="Rectangle 27"/>
          <p:cNvSpPr>
            <a:spLocks noChangeArrowheads="1"/>
          </p:cNvSpPr>
          <p:nvPr/>
        </p:nvSpPr>
        <p:spPr bwMode="auto">
          <a:xfrm>
            <a:off x="69580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9660" name="Freeform 28"/>
          <p:cNvSpPr>
            <a:spLocks/>
          </p:cNvSpPr>
          <p:nvPr/>
        </p:nvSpPr>
        <p:spPr bwMode="auto">
          <a:xfrm>
            <a:off x="6146800" y="2171700"/>
            <a:ext cx="95250" cy="1420813"/>
          </a:xfrm>
          <a:custGeom>
            <a:avLst/>
            <a:gdLst>
              <a:gd name="T0" fmla="*/ 2147483647 w 68"/>
              <a:gd name="T1" fmla="*/ 2147483647 h 1010"/>
              <a:gd name="T2" fmla="*/ 2147483647 w 68"/>
              <a:gd name="T3" fmla="*/ 2147483647 h 1010"/>
              <a:gd name="T4" fmla="*/ 2147483647 w 68"/>
              <a:gd name="T5" fmla="*/ 2147483647 h 1010"/>
              <a:gd name="T6" fmla="*/ 2147483647 w 68"/>
              <a:gd name="T7" fmla="*/ 0 h 1010"/>
              <a:gd name="T8" fmla="*/ 0 w 68"/>
              <a:gd name="T9" fmla="*/ 2147483647 h 1010"/>
              <a:gd name="T10" fmla="*/ 2147483647 w 68"/>
              <a:gd name="T11" fmla="*/ 2147483647 h 1010"/>
              <a:gd name="T12" fmla="*/ 2147483647 w 68"/>
              <a:gd name="T13" fmla="*/ 2147483647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1010"/>
                </a:moveTo>
                <a:lnTo>
                  <a:pt x="34" y="68"/>
                </a:lnTo>
                <a:lnTo>
                  <a:pt x="68" y="68"/>
                </a:lnTo>
                <a:lnTo>
                  <a:pt x="34" y="0"/>
                </a:lnTo>
                <a:lnTo>
                  <a:pt x="0" y="68"/>
                </a:lnTo>
                <a:lnTo>
                  <a:pt x="34" y="68"/>
                </a:lnTo>
                <a:lnTo>
                  <a:pt x="34" y="1010"/>
                </a:lnTo>
                <a:close/>
              </a:path>
            </a:pathLst>
          </a:custGeom>
          <a:noFill/>
          <a:ln w="12700">
            <a:solidFill>
              <a:srgbClr val="000000"/>
            </a:solidFill>
            <a:round/>
            <a:headEnd/>
            <a:tailEnd/>
          </a:ln>
        </p:spPr>
        <p:txBody>
          <a:bodyPr/>
          <a:lstStyle/>
          <a:p>
            <a:endParaRPr lang="en-US"/>
          </a:p>
        </p:txBody>
      </p:sp>
      <p:sp>
        <p:nvSpPr>
          <p:cNvPr id="69661" name="Rectangle 29"/>
          <p:cNvSpPr>
            <a:spLocks noChangeArrowheads="1"/>
          </p:cNvSpPr>
          <p:nvPr/>
        </p:nvSpPr>
        <p:spPr bwMode="auto">
          <a:xfrm>
            <a:off x="6061075" y="2646363"/>
            <a:ext cx="334963"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3</a:t>
            </a:r>
            <a:endParaRPr lang="en-US" altLang="zh-CN" b="1">
              <a:latin typeface="Arial" pitchFamily="34" charset="0"/>
            </a:endParaRPr>
          </a:p>
        </p:txBody>
      </p:sp>
      <p:sp>
        <p:nvSpPr>
          <p:cNvPr id="69662" name="Freeform 30"/>
          <p:cNvSpPr>
            <a:spLocks/>
          </p:cNvSpPr>
          <p:nvPr/>
        </p:nvSpPr>
        <p:spPr bwMode="auto">
          <a:xfrm>
            <a:off x="6348413" y="295910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12700">
            <a:solidFill>
              <a:srgbClr val="000000"/>
            </a:solidFill>
            <a:round/>
            <a:headEnd/>
            <a:tailEnd/>
          </a:ln>
        </p:spPr>
        <p:txBody>
          <a:bodyPr/>
          <a:lstStyle/>
          <a:p>
            <a:endParaRPr lang="en-US"/>
          </a:p>
        </p:txBody>
      </p:sp>
      <p:sp>
        <p:nvSpPr>
          <p:cNvPr id="69663" name="Rectangle 31"/>
          <p:cNvSpPr>
            <a:spLocks noChangeArrowheads="1"/>
          </p:cNvSpPr>
          <p:nvPr/>
        </p:nvSpPr>
        <p:spPr bwMode="auto">
          <a:xfrm>
            <a:off x="69580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69664" name="Text Box 32"/>
          <p:cNvSpPr txBox="1">
            <a:spLocks noChangeArrowheads="1"/>
          </p:cNvSpPr>
          <p:nvPr/>
        </p:nvSpPr>
        <p:spPr bwMode="auto">
          <a:xfrm>
            <a:off x="44196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2</a:t>
            </a:r>
          </a:p>
        </p:txBody>
      </p:sp>
      <p:sp>
        <p:nvSpPr>
          <p:cNvPr id="69665" name="Text Box 33"/>
          <p:cNvSpPr txBox="1">
            <a:spLocks noChangeArrowheads="1"/>
          </p:cNvSpPr>
          <p:nvPr/>
        </p:nvSpPr>
        <p:spPr bwMode="auto">
          <a:xfrm>
            <a:off x="4419600" y="3962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3</a:t>
            </a:r>
          </a:p>
        </p:txBody>
      </p:sp>
      <p:sp>
        <p:nvSpPr>
          <p:cNvPr id="69666" name="Text Box 34"/>
          <p:cNvSpPr txBox="1">
            <a:spLocks noChangeArrowheads="1"/>
          </p:cNvSpPr>
          <p:nvPr/>
        </p:nvSpPr>
        <p:spPr bwMode="auto">
          <a:xfrm>
            <a:off x="60198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6</a:t>
            </a:r>
          </a:p>
        </p:txBody>
      </p:sp>
      <p:sp>
        <p:nvSpPr>
          <p:cNvPr id="69667" name="Text Box 35"/>
          <p:cNvSpPr txBox="1">
            <a:spLocks noChangeArrowheads="1"/>
          </p:cNvSpPr>
          <p:nvPr/>
        </p:nvSpPr>
        <p:spPr bwMode="auto">
          <a:xfrm>
            <a:off x="6019800" y="3962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4</a:t>
            </a:r>
          </a:p>
        </p:txBody>
      </p:sp>
      <p:sp>
        <p:nvSpPr>
          <p:cNvPr id="69668" name="Text Box 36"/>
          <p:cNvSpPr txBox="1">
            <a:spLocks noChangeArrowheads="1"/>
          </p:cNvSpPr>
          <p:nvPr/>
        </p:nvSpPr>
        <p:spPr bwMode="auto">
          <a:xfrm>
            <a:off x="2819400" y="22860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rPr>
              <a:t>0</a:t>
            </a:r>
          </a:p>
        </p:txBody>
      </p:sp>
      <p:sp>
        <p:nvSpPr>
          <p:cNvPr id="69669" name="Text Box 37"/>
          <p:cNvSpPr txBox="1">
            <a:spLocks noChangeArrowheads="1"/>
          </p:cNvSpPr>
          <p:nvPr/>
        </p:nvSpPr>
        <p:spPr bwMode="auto">
          <a:xfrm>
            <a:off x="7924800" y="26670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55334" name="Oval 38"/>
          <p:cNvSpPr>
            <a:spLocks noChangeArrowheads="1"/>
          </p:cNvSpPr>
          <p:nvPr/>
        </p:nvSpPr>
        <p:spPr bwMode="auto">
          <a:xfrm>
            <a:off x="4419600" y="3595688"/>
            <a:ext cx="347663" cy="347662"/>
          </a:xfrm>
          <a:prstGeom prst="ellipse">
            <a:avLst/>
          </a:prstGeom>
          <a:solidFill>
            <a:srgbClr val="FFFF00"/>
          </a:solidFill>
          <a:ln w="12700">
            <a:solidFill>
              <a:srgbClr val="000000"/>
            </a:solidFill>
            <a:round/>
            <a:headEnd/>
            <a:tailEnd/>
          </a:ln>
        </p:spPr>
        <p:txBody>
          <a:bodyPr/>
          <a:lstStyle/>
          <a:p>
            <a:endParaRPr lang="en-US"/>
          </a:p>
        </p:txBody>
      </p:sp>
      <p:sp>
        <p:nvSpPr>
          <p:cNvPr id="69671" name="Rectangle 39"/>
          <p:cNvSpPr>
            <a:spLocks noChangeArrowheads="1"/>
          </p:cNvSpPr>
          <p:nvPr/>
        </p:nvSpPr>
        <p:spPr bwMode="auto">
          <a:xfrm>
            <a:off x="45450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grpSp>
        <p:nvGrpSpPr>
          <p:cNvPr id="2" name="Group 40"/>
          <p:cNvGrpSpPr>
            <a:grpSpLocks/>
          </p:cNvGrpSpPr>
          <p:nvPr/>
        </p:nvGrpSpPr>
        <p:grpSpPr bwMode="auto">
          <a:xfrm>
            <a:off x="762000" y="4800600"/>
            <a:ext cx="6477000" cy="1447800"/>
            <a:chOff x="816" y="2880"/>
            <a:chExt cx="4080" cy="912"/>
          </a:xfrm>
        </p:grpSpPr>
        <p:sp>
          <p:nvSpPr>
            <p:cNvPr id="69686" name="AutoShape 41"/>
            <p:cNvSpPr>
              <a:spLocks noChangeArrowheads="1"/>
            </p:cNvSpPr>
            <p:nvPr/>
          </p:nvSpPr>
          <p:spPr bwMode="auto">
            <a:xfrm>
              <a:off x="134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9687" name="AutoShape 42"/>
            <p:cNvSpPr>
              <a:spLocks noChangeArrowheads="1"/>
            </p:cNvSpPr>
            <p:nvPr/>
          </p:nvSpPr>
          <p:spPr bwMode="auto">
            <a:xfrm>
              <a:off x="187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9688" name="AutoShape 43"/>
            <p:cNvSpPr>
              <a:spLocks noChangeArrowheads="1"/>
            </p:cNvSpPr>
            <p:nvPr/>
          </p:nvSpPr>
          <p:spPr bwMode="auto">
            <a:xfrm>
              <a:off x="2400"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9689" name="AutoShape 44"/>
            <p:cNvSpPr>
              <a:spLocks noChangeArrowheads="1"/>
            </p:cNvSpPr>
            <p:nvPr/>
          </p:nvSpPr>
          <p:spPr bwMode="auto">
            <a:xfrm>
              <a:off x="2928"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9690" name="AutoShape 45"/>
            <p:cNvSpPr>
              <a:spLocks noChangeArrowheads="1"/>
            </p:cNvSpPr>
            <p:nvPr/>
          </p:nvSpPr>
          <p:spPr bwMode="auto">
            <a:xfrm>
              <a:off x="345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9691" name="AutoShape 46"/>
            <p:cNvSpPr>
              <a:spLocks noChangeArrowheads="1"/>
            </p:cNvSpPr>
            <p:nvPr/>
          </p:nvSpPr>
          <p:spPr bwMode="auto">
            <a:xfrm>
              <a:off x="398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9692" name="AutoShape 47"/>
            <p:cNvSpPr>
              <a:spLocks noChangeArrowheads="1"/>
            </p:cNvSpPr>
            <p:nvPr/>
          </p:nvSpPr>
          <p:spPr bwMode="auto">
            <a:xfrm>
              <a:off x="451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9693" name="AutoShape 48"/>
            <p:cNvSpPr>
              <a:spLocks noChangeArrowheads="1"/>
            </p:cNvSpPr>
            <p:nvPr/>
          </p:nvSpPr>
          <p:spPr bwMode="auto">
            <a:xfrm>
              <a:off x="81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9694" name="Text Box 49"/>
            <p:cNvSpPr txBox="1">
              <a:spLocks noChangeArrowheads="1"/>
            </p:cNvSpPr>
            <p:nvPr/>
          </p:nvSpPr>
          <p:spPr bwMode="auto">
            <a:xfrm>
              <a:off x="899"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0</a:t>
              </a:r>
              <a:endParaRPr lang="en-US" altLang="zh-CN"/>
            </a:p>
          </p:txBody>
        </p:sp>
        <p:sp>
          <p:nvSpPr>
            <p:cNvPr id="69695" name="Text Box 50"/>
            <p:cNvSpPr txBox="1">
              <a:spLocks noChangeArrowheads="1"/>
            </p:cNvSpPr>
            <p:nvPr/>
          </p:nvSpPr>
          <p:spPr bwMode="auto">
            <a:xfrm>
              <a:off x="1420"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1</a:t>
              </a:r>
              <a:endParaRPr lang="en-US" altLang="zh-CN"/>
            </a:p>
          </p:txBody>
        </p:sp>
        <p:sp>
          <p:nvSpPr>
            <p:cNvPr id="69696" name="Text Box 51"/>
            <p:cNvSpPr txBox="1">
              <a:spLocks noChangeArrowheads="1"/>
            </p:cNvSpPr>
            <p:nvPr/>
          </p:nvSpPr>
          <p:spPr bwMode="auto">
            <a:xfrm>
              <a:off x="1941"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2</a:t>
              </a:r>
              <a:endParaRPr lang="en-US" altLang="zh-CN"/>
            </a:p>
          </p:txBody>
        </p:sp>
        <p:sp>
          <p:nvSpPr>
            <p:cNvPr id="69697" name="Text Box 52"/>
            <p:cNvSpPr txBox="1">
              <a:spLocks noChangeArrowheads="1"/>
            </p:cNvSpPr>
            <p:nvPr/>
          </p:nvSpPr>
          <p:spPr bwMode="auto">
            <a:xfrm>
              <a:off x="2462"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3</a:t>
              </a:r>
              <a:endParaRPr lang="en-US" altLang="zh-CN"/>
            </a:p>
          </p:txBody>
        </p:sp>
        <p:sp>
          <p:nvSpPr>
            <p:cNvPr id="69698" name="Text Box 53"/>
            <p:cNvSpPr txBox="1">
              <a:spLocks noChangeArrowheads="1"/>
            </p:cNvSpPr>
            <p:nvPr/>
          </p:nvSpPr>
          <p:spPr bwMode="auto">
            <a:xfrm>
              <a:off x="2983"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4</a:t>
              </a:r>
              <a:endParaRPr lang="en-US" altLang="zh-CN"/>
            </a:p>
          </p:txBody>
        </p:sp>
        <p:sp>
          <p:nvSpPr>
            <p:cNvPr id="69699" name="Text Box 54"/>
            <p:cNvSpPr txBox="1">
              <a:spLocks noChangeArrowheads="1"/>
            </p:cNvSpPr>
            <p:nvPr/>
          </p:nvSpPr>
          <p:spPr bwMode="auto">
            <a:xfrm>
              <a:off x="3504"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5</a:t>
              </a:r>
              <a:endParaRPr lang="en-US" altLang="zh-CN"/>
            </a:p>
          </p:txBody>
        </p:sp>
        <p:sp>
          <p:nvSpPr>
            <p:cNvPr id="69700" name="Text Box 55"/>
            <p:cNvSpPr txBox="1">
              <a:spLocks noChangeArrowheads="1"/>
            </p:cNvSpPr>
            <p:nvPr/>
          </p:nvSpPr>
          <p:spPr bwMode="auto">
            <a:xfrm>
              <a:off x="4025"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6</a:t>
              </a:r>
              <a:endParaRPr lang="en-US" altLang="zh-CN"/>
            </a:p>
          </p:txBody>
        </p:sp>
        <p:sp>
          <p:nvSpPr>
            <p:cNvPr id="69701" name="Text Box 56"/>
            <p:cNvSpPr txBox="1">
              <a:spLocks noChangeArrowheads="1"/>
            </p:cNvSpPr>
            <p:nvPr/>
          </p:nvSpPr>
          <p:spPr bwMode="auto">
            <a:xfrm>
              <a:off x="4547"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7</a:t>
              </a:r>
              <a:endParaRPr lang="en-US" altLang="zh-CN"/>
            </a:p>
          </p:txBody>
        </p:sp>
      </p:grpSp>
      <p:grpSp>
        <p:nvGrpSpPr>
          <p:cNvPr id="3" name="Group 57"/>
          <p:cNvGrpSpPr>
            <a:grpSpLocks/>
          </p:cNvGrpSpPr>
          <p:nvPr/>
        </p:nvGrpSpPr>
        <p:grpSpPr bwMode="auto">
          <a:xfrm>
            <a:off x="8001000" y="3733800"/>
            <a:ext cx="609600" cy="2590800"/>
            <a:chOff x="5040" y="2160"/>
            <a:chExt cx="384" cy="1632"/>
          </a:xfrm>
        </p:grpSpPr>
        <p:sp>
          <p:nvSpPr>
            <p:cNvPr id="69684" name="AutoShape 58"/>
            <p:cNvSpPr>
              <a:spLocks noChangeArrowheads="1"/>
            </p:cNvSpPr>
            <p:nvPr/>
          </p:nvSpPr>
          <p:spPr bwMode="auto">
            <a:xfrm>
              <a:off x="5040" y="2400"/>
              <a:ext cx="384" cy="1392"/>
            </a:xfrm>
            <a:prstGeom prst="can">
              <a:avLst>
                <a:gd name="adj" fmla="val 9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69685" name="Text Box 59"/>
            <p:cNvSpPr txBox="1">
              <a:spLocks noChangeArrowheads="1"/>
            </p:cNvSpPr>
            <p:nvPr/>
          </p:nvSpPr>
          <p:spPr bwMode="auto">
            <a:xfrm>
              <a:off x="5088" y="2160"/>
              <a:ext cx="240"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grpSp>
      <p:sp>
        <p:nvSpPr>
          <p:cNvPr id="69674" name="Text Box 60"/>
          <p:cNvSpPr txBox="1">
            <a:spLocks noChangeArrowheads="1"/>
          </p:cNvSpPr>
          <p:nvPr/>
        </p:nvSpPr>
        <p:spPr bwMode="auto">
          <a:xfrm>
            <a:off x="8153400" y="55626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6</a:t>
            </a:r>
          </a:p>
        </p:txBody>
      </p:sp>
      <p:sp>
        <p:nvSpPr>
          <p:cNvPr id="69675" name="Line 61"/>
          <p:cNvSpPr>
            <a:spLocks noChangeShapeType="1"/>
          </p:cNvSpPr>
          <p:nvPr/>
        </p:nvSpPr>
        <p:spPr bwMode="auto">
          <a:xfrm flipV="1">
            <a:off x="2743200" y="6324600"/>
            <a:ext cx="0" cy="381000"/>
          </a:xfrm>
          <a:prstGeom prst="line">
            <a:avLst/>
          </a:prstGeom>
          <a:noFill/>
          <a:ln w="57150">
            <a:solidFill>
              <a:srgbClr val="FF0000"/>
            </a:solidFill>
            <a:round/>
            <a:headEnd type="none" w="sm" len="sm"/>
            <a:tailEnd type="triangle" w="med" len="med"/>
          </a:ln>
        </p:spPr>
        <p:txBody>
          <a:bodyPr wrap="none" anchor="ctr"/>
          <a:lstStyle/>
          <a:p>
            <a:endParaRPr lang="en-US"/>
          </a:p>
        </p:txBody>
      </p:sp>
      <p:sp>
        <p:nvSpPr>
          <p:cNvPr id="69676" name="Text Box 62"/>
          <p:cNvSpPr txBox="1">
            <a:spLocks noChangeArrowheads="1"/>
          </p:cNvSpPr>
          <p:nvPr/>
        </p:nvSpPr>
        <p:spPr bwMode="auto">
          <a:xfrm>
            <a:off x="3429000" y="5622925"/>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3</a:t>
            </a:r>
          </a:p>
        </p:txBody>
      </p:sp>
      <p:sp>
        <p:nvSpPr>
          <p:cNvPr id="69677" name="Text Box 63"/>
          <p:cNvSpPr txBox="1">
            <a:spLocks noChangeArrowheads="1"/>
          </p:cNvSpPr>
          <p:nvPr/>
        </p:nvSpPr>
        <p:spPr bwMode="auto">
          <a:xfrm>
            <a:off x="59436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4</a:t>
            </a:r>
          </a:p>
        </p:txBody>
      </p:sp>
      <p:sp>
        <p:nvSpPr>
          <p:cNvPr id="69678" name="Text Box 64"/>
          <p:cNvSpPr txBox="1">
            <a:spLocks noChangeArrowheads="1"/>
          </p:cNvSpPr>
          <p:nvPr/>
        </p:nvSpPr>
        <p:spPr bwMode="auto">
          <a:xfrm>
            <a:off x="42672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5</a:t>
            </a:r>
          </a:p>
        </p:txBody>
      </p:sp>
      <p:sp>
        <p:nvSpPr>
          <p:cNvPr id="55361" name="Text Box 65"/>
          <p:cNvSpPr txBox="1">
            <a:spLocks noChangeArrowheads="1"/>
          </p:cNvSpPr>
          <p:nvPr/>
        </p:nvSpPr>
        <p:spPr bwMode="auto">
          <a:xfrm>
            <a:off x="228600" y="1143000"/>
            <a:ext cx="2514600" cy="2647950"/>
          </a:xfrm>
          <a:prstGeom prst="rect">
            <a:avLst/>
          </a:prstGeom>
          <a:noFill/>
          <a:ln w="12700">
            <a:noFill/>
            <a:miter lim="800000"/>
            <a:headEnd type="none" w="sm" len="sm"/>
            <a:tailEnd type="none" w="sm" len="sm"/>
          </a:ln>
        </p:spPr>
        <p:txBody>
          <a:bodyPr>
            <a:spAutoFit/>
          </a:bodyPr>
          <a:lstStyle/>
          <a:p>
            <a:pPr>
              <a:spcBef>
                <a:spcPct val="50000"/>
              </a:spcBef>
            </a:pPr>
            <a:r>
              <a:rPr lang="en-US" altLang="zh-CN" b="1" dirty="0">
                <a:latin typeface="Arial" pitchFamily="34" charset="0"/>
              </a:rPr>
              <a:t>Find Min by starting at the leftmost bucket and scanning right till there is a non-empty bucket.</a:t>
            </a:r>
          </a:p>
        </p:txBody>
      </p:sp>
      <p:grpSp>
        <p:nvGrpSpPr>
          <p:cNvPr id="4" name="Group 66"/>
          <p:cNvGrpSpPr>
            <a:grpSpLocks/>
          </p:cNvGrpSpPr>
          <p:nvPr/>
        </p:nvGrpSpPr>
        <p:grpSpPr bwMode="auto">
          <a:xfrm>
            <a:off x="2438400" y="6248400"/>
            <a:ext cx="1143000" cy="533400"/>
            <a:chOff x="480" y="3936"/>
            <a:chExt cx="720" cy="336"/>
          </a:xfrm>
        </p:grpSpPr>
        <p:sp>
          <p:nvSpPr>
            <p:cNvPr id="69682" name="Line 67"/>
            <p:cNvSpPr>
              <a:spLocks noChangeShapeType="1"/>
            </p:cNvSpPr>
            <p:nvPr/>
          </p:nvSpPr>
          <p:spPr bwMode="auto">
            <a:xfrm flipV="1">
              <a:off x="1200" y="3984"/>
              <a:ext cx="0" cy="240"/>
            </a:xfrm>
            <a:prstGeom prst="line">
              <a:avLst/>
            </a:prstGeom>
            <a:noFill/>
            <a:ln w="57150">
              <a:solidFill>
                <a:srgbClr val="FF0000"/>
              </a:solidFill>
              <a:round/>
              <a:headEnd type="none" w="sm" len="sm"/>
              <a:tailEnd type="triangle" w="med" len="med"/>
            </a:ln>
          </p:spPr>
          <p:txBody>
            <a:bodyPr wrap="none" anchor="ctr"/>
            <a:lstStyle/>
            <a:p>
              <a:endParaRPr lang="en-US"/>
            </a:p>
          </p:txBody>
        </p:sp>
        <p:sp>
          <p:nvSpPr>
            <p:cNvPr id="69683" name="Rectangle 68"/>
            <p:cNvSpPr>
              <a:spLocks noChangeArrowheads="1"/>
            </p:cNvSpPr>
            <p:nvPr/>
          </p:nvSpPr>
          <p:spPr bwMode="auto">
            <a:xfrm>
              <a:off x="480" y="3936"/>
              <a:ext cx="432" cy="336"/>
            </a:xfrm>
            <a:prstGeom prst="rect">
              <a:avLst/>
            </a:prstGeom>
            <a:solidFill>
              <a:schemeClr val="bg1"/>
            </a:solidFill>
            <a:ln w="12700">
              <a:noFill/>
              <a:miter lim="800000"/>
              <a:headEnd type="none" w="sm" len="sm"/>
              <a:tailEnd type="none" w="sm" len="sm"/>
            </a:ln>
          </p:spPr>
          <p:txBody>
            <a:bodyPr wrap="none" anchor="ctr"/>
            <a:lstStyle/>
            <a:p>
              <a:endParaRPr lang="en-US"/>
            </a:p>
          </p:txBody>
        </p:sp>
      </p:grpSp>
      <p:sp>
        <p:nvSpPr>
          <p:cNvPr id="69681" name="Line 70"/>
          <p:cNvSpPr>
            <a:spLocks noChangeShapeType="1"/>
          </p:cNvSpPr>
          <p:nvPr/>
        </p:nvSpPr>
        <p:spPr bwMode="auto">
          <a:xfrm>
            <a:off x="4643438" y="2133600"/>
            <a:ext cx="1441450" cy="1511300"/>
          </a:xfrm>
          <a:prstGeom prst="line">
            <a:avLst/>
          </a:prstGeom>
          <a:noFill/>
          <a:ln w="38100">
            <a:solidFill>
              <a:schemeClr val="tx2"/>
            </a:solidFill>
            <a:round/>
            <a:headEnd/>
            <a:tailEnd type="triangle" w="med" len="med"/>
          </a:ln>
        </p:spPr>
        <p:txBody>
          <a:bodyPr/>
          <a:lstStyle/>
          <a:p>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61"/>
                                        </p:tgtEl>
                                        <p:attrNameLst>
                                          <p:attrName>style.visibility</p:attrName>
                                        </p:attrNameLst>
                                      </p:cBhvr>
                                      <p:to>
                                        <p:strVal val="visible"/>
                                      </p:to>
                                    </p:set>
                                    <p:animEffect transition="in" filter="wipe(left)">
                                      <p:cBhvr>
                                        <p:cTn id="7" dur="500"/>
                                        <p:tgtEl>
                                          <p:spTgt spid="553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5334"/>
                                        </p:tgtEl>
                                        <p:attrNameLst>
                                          <p:attrName>style.visibility</p:attrName>
                                        </p:attrNameLst>
                                      </p:cBhvr>
                                      <p:to>
                                        <p:strVal val="visible"/>
                                      </p:to>
                                    </p:set>
                                    <p:animEffect transition="in" filter="dissolve">
                                      <p:cBhvr>
                                        <p:cTn id="17" dur="500"/>
                                        <p:tgtEl>
                                          <p:spTgt spid="55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34" grpId="0" animBg="1"/>
      <p:bldP spid="5536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smtClean="0">
                <a:ea typeface="SimSun" pitchFamily="2" charset="-122"/>
              </a:rPr>
              <a:t>Update </a:t>
            </a:r>
          </a:p>
        </p:txBody>
      </p:sp>
      <p:sp>
        <p:nvSpPr>
          <p:cNvPr id="70659" name="Oval 3"/>
          <p:cNvSpPr>
            <a:spLocks noChangeArrowheads="1"/>
          </p:cNvSpPr>
          <p:nvPr/>
        </p:nvSpPr>
        <p:spPr bwMode="auto">
          <a:xfrm>
            <a:off x="2819400" y="2701925"/>
            <a:ext cx="334963" cy="347663"/>
          </a:xfrm>
          <a:prstGeom prst="ellipse">
            <a:avLst/>
          </a:prstGeom>
          <a:solidFill>
            <a:srgbClr val="FF0000"/>
          </a:solidFill>
          <a:ln w="12700">
            <a:solidFill>
              <a:schemeClr val="bg2"/>
            </a:solidFill>
            <a:round/>
            <a:headEnd/>
            <a:tailEnd/>
          </a:ln>
        </p:spPr>
        <p:txBody>
          <a:bodyPr/>
          <a:lstStyle/>
          <a:p>
            <a:endParaRPr lang="en-US"/>
          </a:p>
        </p:txBody>
      </p:sp>
      <p:sp>
        <p:nvSpPr>
          <p:cNvPr id="70660" name="Rectangle 4"/>
          <p:cNvSpPr>
            <a:spLocks noChangeArrowheads="1"/>
          </p:cNvSpPr>
          <p:nvPr/>
        </p:nvSpPr>
        <p:spPr bwMode="auto">
          <a:xfrm>
            <a:off x="29448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1</a:t>
            </a:r>
            <a:endParaRPr lang="en-US" altLang="zh-CN" b="1">
              <a:latin typeface="Arial" pitchFamily="34" charset="0"/>
            </a:endParaRPr>
          </a:p>
        </p:txBody>
      </p:sp>
      <p:sp>
        <p:nvSpPr>
          <p:cNvPr id="70661" name="Oval 5"/>
          <p:cNvSpPr>
            <a:spLocks noChangeArrowheads="1"/>
          </p:cNvSpPr>
          <p:nvPr/>
        </p:nvSpPr>
        <p:spPr bwMode="auto">
          <a:xfrm>
            <a:off x="4406900" y="1806575"/>
            <a:ext cx="347663" cy="358775"/>
          </a:xfrm>
          <a:prstGeom prst="ellipse">
            <a:avLst/>
          </a:prstGeom>
          <a:solidFill>
            <a:srgbClr val="FF0000"/>
          </a:solidFill>
          <a:ln w="12700">
            <a:solidFill>
              <a:srgbClr val="000000"/>
            </a:solidFill>
            <a:round/>
            <a:headEnd/>
            <a:tailEnd/>
          </a:ln>
        </p:spPr>
        <p:txBody>
          <a:bodyPr/>
          <a:lstStyle/>
          <a:p>
            <a:endParaRPr lang="en-US"/>
          </a:p>
        </p:txBody>
      </p:sp>
      <p:sp>
        <p:nvSpPr>
          <p:cNvPr id="70662" name="Rectangle 6"/>
          <p:cNvSpPr>
            <a:spLocks noChangeArrowheads="1"/>
          </p:cNvSpPr>
          <p:nvPr/>
        </p:nvSpPr>
        <p:spPr bwMode="auto">
          <a:xfrm>
            <a:off x="45450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0663" name="Oval 7"/>
          <p:cNvSpPr>
            <a:spLocks noChangeArrowheads="1"/>
          </p:cNvSpPr>
          <p:nvPr/>
        </p:nvSpPr>
        <p:spPr bwMode="auto">
          <a:xfrm>
            <a:off x="4406900" y="359727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70664" name="Oval 8"/>
          <p:cNvSpPr>
            <a:spLocks noChangeArrowheads="1"/>
          </p:cNvSpPr>
          <p:nvPr/>
        </p:nvSpPr>
        <p:spPr bwMode="auto">
          <a:xfrm>
            <a:off x="6021388" y="1806575"/>
            <a:ext cx="346075" cy="358775"/>
          </a:xfrm>
          <a:prstGeom prst="ellipse">
            <a:avLst/>
          </a:prstGeom>
          <a:solidFill>
            <a:srgbClr val="66FF33"/>
          </a:solidFill>
          <a:ln w="12700">
            <a:solidFill>
              <a:srgbClr val="000000"/>
            </a:solidFill>
            <a:round/>
            <a:headEnd/>
            <a:tailEnd/>
          </a:ln>
        </p:spPr>
        <p:txBody>
          <a:bodyPr/>
          <a:lstStyle/>
          <a:p>
            <a:endParaRPr lang="en-US"/>
          </a:p>
        </p:txBody>
      </p:sp>
      <p:sp>
        <p:nvSpPr>
          <p:cNvPr id="70665" name="Rectangle 9"/>
          <p:cNvSpPr>
            <a:spLocks noChangeArrowheads="1"/>
          </p:cNvSpPr>
          <p:nvPr/>
        </p:nvSpPr>
        <p:spPr bwMode="auto">
          <a:xfrm>
            <a:off x="61579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0666" name="Oval 10"/>
          <p:cNvSpPr>
            <a:spLocks noChangeArrowheads="1"/>
          </p:cNvSpPr>
          <p:nvPr/>
        </p:nvSpPr>
        <p:spPr bwMode="auto">
          <a:xfrm>
            <a:off x="6021388" y="3597275"/>
            <a:ext cx="346075" cy="347663"/>
          </a:xfrm>
          <a:prstGeom prst="ellipse">
            <a:avLst/>
          </a:prstGeom>
          <a:solidFill>
            <a:srgbClr val="66FF33"/>
          </a:solidFill>
          <a:ln w="12700">
            <a:solidFill>
              <a:srgbClr val="000000"/>
            </a:solidFill>
            <a:round/>
            <a:headEnd/>
            <a:tailEnd/>
          </a:ln>
        </p:spPr>
        <p:txBody>
          <a:bodyPr/>
          <a:lstStyle/>
          <a:p>
            <a:endParaRPr lang="en-US"/>
          </a:p>
        </p:txBody>
      </p:sp>
      <p:sp>
        <p:nvSpPr>
          <p:cNvPr id="70667" name="Rectangle 11"/>
          <p:cNvSpPr>
            <a:spLocks noChangeArrowheads="1"/>
          </p:cNvSpPr>
          <p:nvPr/>
        </p:nvSpPr>
        <p:spPr bwMode="auto">
          <a:xfrm>
            <a:off x="61579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5</a:t>
            </a:r>
            <a:endParaRPr lang="en-US" altLang="zh-CN" b="1">
              <a:latin typeface="Arial" pitchFamily="34" charset="0"/>
            </a:endParaRPr>
          </a:p>
        </p:txBody>
      </p:sp>
      <p:sp>
        <p:nvSpPr>
          <p:cNvPr id="70668" name="Oval 12"/>
          <p:cNvSpPr>
            <a:spLocks noChangeArrowheads="1"/>
          </p:cNvSpPr>
          <p:nvPr/>
        </p:nvSpPr>
        <p:spPr bwMode="auto">
          <a:xfrm>
            <a:off x="7620000" y="270192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70669" name="Rectangle 13"/>
          <p:cNvSpPr>
            <a:spLocks noChangeArrowheads="1"/>
          </p:cNvSpPr>
          <p:nvPr/>
        </p:nvSpPr>
        <p:spPr bwMode="auto">
          <a:xfrm>
            <a:off x="77581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6</a:t>
            </a:r>
            <a:endParaRPr lang="en-US" altLang="zh-CN" b="1">
              <a:latin typeface="Arial" pitchFamily="34" charset="0"/>
            </a:endParaRPr>
          </a:p>
        </p:txBody>
      </p:sp>
      <p:sp>
        <p:nvSpPr>
          <p:cNvPr id="70670" name="Freeform 14"/>
          <p:cNvSpPr>
            <a:spLocks/>
          </p:cNvSpPr>
          <p:nvPr/>
        </p:nvSpPr>
        <p:spPr bwMode="auto">
          <a:xfrm>
            <a:off x="3135313" y="207645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0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59"/>
                </a:lnTo>
                <a:lnTo>
                  <a:pt x="917" y="0"/>
                </a:lnTo>
                <a:lnTo>
                  <a:pt x="841" y="0"/>
                </a:lnTo>
                <a:lnTo>
                  <a:pt x="858" y="34"/>
                </a:lnTo>
                <a:lnTo>
                  <a:pt x="0" y="509"/>
                </a:lnTo>
                <a:close/>
              </a:path>
            </a:pathLst>
          </a:custGeom>
          <a:noFill/>
          <a:ln w="38100">
            <a:solidFill>
              <a:srgbClr val="3333FF"/>
            </a:solidFill>
            <a:round/>
            <a:headEnd/>
            <a:tailEnd/>
          </a:ln>
        </p:spPr>
        <p:txBody>
          <a:bodyPr/>
          <a:lstStyle/>
          <a:p>
            <a:endParaRPr lang="en-US"/>
          </a:p>
        </p:txBody>
      </p:sp>
      <p:sp>
        <p:nvSpPr>
          <p:cNvPr id="70671" name="Rectangle 15"/>
          <p:cNvSpPr>
            <a:spLocks noChangeArrowheads="1"/>
          </p:cNvSpPr>
          <p:nvPr/>
        </p:nvSpPr>
        <p:spPr bwMode="auto">
          <a:xfrm>
            <a:off x="37449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0672" name="Freeform 16"/>
          <p:cNvSpPr>
            <a:spLocks/>
          </p:cNvSpPr>
          <p:nvPr/>
        </p:nvSpPr>
        <p:spPr bwMode="auto">
          <a:xfrm>
            <a:off x="4760913" y="1943100"/>
            <a:ext cx="1254125" cy="96838"/>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38100">
            <a:solidFill>
              <a:srgbClr val="3333FF"/>
            </a:solidFill>
            <a:round/>
            <a:headEnd/>
            <a:tailEnd/>
          </a:ln>
        </p:spPr>
        <p:txBody>
          <a:bodyPr/>
          <a:lstStyle/>
          <a:p>
            <a:endParaRPr lang="en-US"/>
          </a:p>
        </p:txBody>
      </p:sp>
      <p:sp>
        <p:nvSpPr>
          <p:cNvPr id="70673" name="Rectangle 17"/>
          <p:cNvSpPr>
            <a:spLocks noChangeArrowheads="1"/>
          </p:cNvSpPr>
          <p:nvPr/>
        </p:nvSpPr>
        <p:spPr bwMode="auto">
          <a:xfrm>
            <a:off x="5357813" y="175260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0674" name="Freeform 18"/>
          <p:cNvSpPr>
            <a:spLocks/>
          </p:cNvSpPr>
          <p:nvPr/>
        </p:nvSpPr>
        <p:spPr bwMode="auto">
          <a:xfrm>
            <a:off x="4713288" y="2124075"/>
            <a:ext cx="1360487" cy="1503363"/>
          </a:xfrm>
          <a:custGeom>
            <a:avLst/>
            <a:gdLst>
              <a:gd name="T0" fmla="*/ 0 w 968"/>
              <a:gd name="T1" fmla="*/ 0 h 1069"/>
              <a:gd name="T2" fmla="*/ 2147483647 w 968"/>
              <a:gd name="T3" fmla="*/ 2147483647 h 1069"/>
              <a:gd name="T4" fmla="*/ 2147483647 w 968"/>
              <a:gd name="T5" fmla="*/ 2147483647 h 1069"/>
              <a:gd name="T6" fmla="*/ 2147483647 w 968"/>
              <a:gd name="T7" fmla="*/ 2147483647 h 1069"/>
              <a:gd name="T8" fmla="*/ 2147483647 w 968"/>
              <a:gd name="T9" fmla="*/ 2147483647 h 1069"/>
              <a:gd name="T10" fmla="*/ 2147483647 w 968"/>
              <a:gd name="T11" fmla="*/ 2147483647 h 1069"/>
              <a:gd name="T12" fmla="*/ 0 w 968"/>
              <a:gd name="T13" fmla="*/ 0 h 1069"/>
              <a:gd name="T14" fmla="*/ 0 60000 65536"/>
              <a:gd name="T15" fmla="*/ 0 60000 65536"/>
              <a:gd name="T16" fmla="*/ 0 60000 65536"/>
              <a:gd name="T17" fmla="*/ 0 60000 65536"/>
              <a:gd name="T18" fmla="*/ 0 60000 65536"/>
              <a:gd name="T19" fmla="*/ 0 60000 65536"/>
              <a:gd name="T20" fmla="*/ 0 60000 65536"/>
              <a:gd name="T21" fmla="*/ 0 w 968"/>
              <a:gd name="T22" fmla="*/ 0 h 1069"/>
              <a:gd name="T23" fmla="*/ 968 w 968"/>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8" h="1069">
                <a:moveTo>
                  <a:pt x="0" y="0"/>
                </a:moveTo>
                <a:lnTo>
                  <a:pt x="917" y="1018"/>
                </a:lnTo>
                <a:lnTo>
                  <a:pt x="892" y="1044"/>
                </a:lnTo>
                <a:lnTo>
                  <a:pt x="968" y="1069"/>
                </a:lnTo>
                <a:lnTo>
                  <a:pt x="942" y="1001"/>
                </a:lnTo>
                <a:lnTo>
                  <a:pt x="917" y="1018"/>
                </a:lnTo>
                <a:lnTo>
                  <a:pt x="0" y="0"/>
                </a:lnTo>
                <a:close/>
              </a:path>
            </a:pathLst>
          </a:custGeom>
          <a:noFill/>
          <a:ln w="38100">
            <a:solidFill>
              <a:srgbClr val="3333FF"/>
            </a:solidFill>
            <a:round/>
            <a:headEnd/>
            <a:tailEnd/>
          </a:ln>
        </p:spPr>
        <p:txBody>
          <a:bodyPr/>
          <a:lstStyle/>
          <a:p>
            <a:endParaRPr lang="en-US"/>
          </a:p>
        </p:txBody>
      </p:sp>
      <p:sp>
        <p:nvSpPr>
          <p:cNvPr id="70675" name="Rectangle 19"/>
          <p:cNvSpPr>
            <a:spLocks noChangeArrowheads="1"/>
          </p:cNvSpPr>
          <p:nvPr/>
        </p:nvSpPr>
        <p:spPr bwMode="auto">
          <a:xfrm>
            <a:off x="5394325" y="2636838"/>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0676" name="Freeform 20"/>
          <p:cNvSpPr>
            <a:spLocks/>
          </p:cNvSpPr>
          <p:nvPr/>
        </p:nvSpPr>
        <p:spPr bwMode="auto">
          <a:xfrm>
            <a:off x="4533900" y="2171700"/>
            <a:ext cx="95250" cy="1420813"/>
          </a:xfrm>
          <a:custGeom>
            <a:avLst/>
            <a:gdLst>
              <a:gd name="T0" fmla="*/ 2147483647 w 68"/>
              <a:gd name="T1" fmla="*/ 0 h 1010"/>
              <a:gd name="T2" fmla="*/ 2147483647 w 68"/>
              <a:gd name="T3" fmla="*/ 2147483647 h 1010"/>
              <a:gd name="T4" fmla="*/ 0 w 68"/>
              <a:gd name="T5" fmla="*/ 2147483647 h 1010"/>
              <a:gd name="T6" fmla="*/ 2147483647 w 68"/>
              <a:gd name="T7" fmla="*/ 2147483647 h 1010"/>
              <a:gd name="T8" fmla="*/ 2147483647 w 68"/>
              <a:gd name="T9" fmla="*/ 2147483647 h 1010"/>
              <a:gd name="T10" fmla="*/ 2147483647 w 68"/>
              <a:gd name="T11" fmla="*/ 2147483647 h 1010"/>
              <a:gd name="T12" fmla="*/ 2147483647 w 68"/>
              <a:gd name="T13" fmla="*/ 0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0"/>
                </a:moveTo>
                <a:lnTo>
                  <a:pt x="34" y="942"/>
                </a:lnTo>
                <a:lnTo>
                  <a:pt x="0" y="942"/>
                </a:lnTo>
                <a:lnTo>
                  <a:pt x="34" y="1010"/>
                </a:lnTo>
                <a:lnTo>
                  <a:pt x="68" y="942"/>
                </a:lnTo>
                <a:lnTo>
                  <a:pt x="34" y="942"/>
                </a:lnTo>
                <a:lnTo>
                  <a:pt x="34" y="0"/>
                </a:lnTo>
                <a:close/>
              </a:path>
            </a:pathLst>
          </a:custGeom>
          <a:noFill/>
          <a:ln w="38100">
            <a:solidFill>
              <a:srgbClr val="3333FF"/>
            </a:solidFill>
            <a:round/>
            <a:headEnd/>
            <a:tailEnd/>
          </a:ln>
        </p:spPr>
        <p:txBody>
          <a:bodyPr/>
          <a:lstStyle/>
          <a:p>
            <a:endParaRPr lang="en-US"/>
          </a:p>
        </p:txBody>
      </p:sp>
      <p:sp>
        <p:nvSpPr>
          <p:cNvPr id="70677" name="Rectangle 21"/>
          <p:cNvSpPr>
            <a:spLocks noChangeArrowheads="1"/>
          </p:cNvSpPr>
          <p:nvPr/>
        </p:nvSpPr>
        <p:spPr bwMode="auto">
          <a:xfrm>
            <a:off x="4486275" y="2646363"/>
            <a:ext cx="26828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1</a:t>
            </a:r>
            <a:endParaRPr lang="en-US" altLang="zh-CN" b="1">
              <a:latin typeface="Arial" pitchFamily="34" charset="0"/>
            </a:endParaRPr>
          </a:p>
        </p:txBody>
      </p:sp>
      <p:sp>
        <p:nvSpPr>
          <p:cNvPr id="70678" name="Freeform 22"/>
          <p:cNvSpPr>
            <a:spLocks/>
          </p:cNvSpPr>
          <p:nvPr/>
        </p:nvSpPr>
        <p:spPr bwMode="auto">
          <a:xfrm>
            <a:off x="4760913" y="3722688"/>
            <a:ext cx="1254125" cy="95250"/>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round/>
            <a:headEnd/>
            <a:tailEnd/>
          </a:ln>
        </p:spPr>
        <p:txBody>
          <a:bodyPr/>
          <a:lstStyle/>
          <a:p>
            <a:endParaRPr lang="en-US"/>
          </a:p>
        </p:txBody>
      </p:sp>
      <p:sp>
        <p:nvSpPr>
          <p:cNvPr id="70679" name="Rectangle 23"/>
          <p:cNvSpPr>
            <a:spLocks noChangeArrowheads="1"/>
          </p:cNvSpPr>
          <p:nvPr/>
        </p:nvSpPr>
        <p:spPr bwMode="auto">
          <a:xfrm>
            <a:off x="5357813" y="35321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70680" name="Freeform 24"/>
          <p:cNvSpPr>
            <a:spLocks/>
          </p:cNvSpPr>
          <p:nvPr/>
        </p:nvSpPr>
        <p:spPr bwMode="auto">
          <a:xfrm>
            <a:off x="3135313" y="295910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9"/>
                </a:lnTo>
                <a:lnTo>
                  <a:pt x="917" y="509"/>
                </a:lnTo>
                <a:lnTo>
                  <a:pt x="875" y="450"/>
                </a:lnTo>
                <a:lnTo>
                  <a:pt x="858" y="475"/>
                </a:lnTo>
                <a:lnTo>
                  <a:pt x="0" y="0"/>
                </a:lnTo>
                <a:close/>
              </a:path>
            </a:pathLst>
          </a:custGeom>
          <a:noFill/>
          <a:ln w="12700">
            <a:solidFill>
              <a:srgbClr val="000000"/>
            </a:solidFill>
            <a:round/>
            <a:headEnd/>
            <a:tailEnd/>
          </a:ln>
        </p:spPr>
        <p:txBody>
          <a:bodyPr/>
          <a:lstStyle/>
          <a:p>
            <a:endParaRPr lang="en-US"/>
          </a:p>
        </p:txBody>
      </p:sp>
      <p:sp>
        <p:nvSpPr>
          <p:cNvPr id="70681" name="Rectangle 25"/>
          <p:cNvSpPr>
            <a:spLocks noChangeArrowheads="1"/>
          </p:cNvSpPr>
          <p:nvPr/>
        </p:nvSpPr>
        <p:spPr bwMode="auto">
          <a:xfrm>
            <a:off x="37449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0682" name="Freeform 26"/>
          <p:cNvSpPr>
            <a:spLocks/>
          </p:cNvSpPr>
          <p:nvPr/>
        </p:nvSpPr>
        <p:spPr bwMode="auto">
          <a:xfrm>
            <a:off x="6348413" y="207645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1"/>
                </a:lnTo>
                <a:lnTo>
                  <a:pt x="917" y="509"/>
                </a:lnTo>
                <a:lnTo>
                  <a:pt x="875" y="441"/>
                </a:lnTo>
                <a:lnTo>
                  <a:pt x="858" y="475"/>
                </a:lnTo>
                <a:lnTo>
                  <a:pt x="0" y="0"/>
                </a:lnTo>
                <a:close/>
              </a:path>
            </a:pathLst>
          </a:custGeom>
          <a:noFill/>
          <a:ln w="12700">
            <a:solidFill>
              <a:srgbClr val="000000"/>
            </a:solidFill>
            <a:round/>
            <a:headEnd/>
            <a:tailEnd/>
          </a:ln>
        </p:spPr>
        <p:txBody>
          <a:bodyPr/>
          <a:lstStyle/>
          <a:p>
            <a:endParaRPr lang="en-US"/>
          </a:p>
        </p:txBody>
      </p:sp>
      <p:sp>
        <p:nvSpPr>
          <p:cNvPr id="70683" name="Rectangle 27"/>
          <p:cNvSpPr>
            <a:spLocks noChangeArrowheads="1"/>
          </p:cNvSpPr>
          <p:nvPr/>
        </p:nvSpPr>
        <p:spPr bwMode="auto">
          <a:xfrm>
            <a:off x="69580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0684" name="Freeform 28"/>
          <p:cNvSpPr>
            <a:spLocks/>
          </p:cNvSpPr>
          <p:nvPr/>
        </p:nvSpPr>
        <p:spPr bwMode="auto">
          <a:xfrm>
            <a:off x="6146800" y="2171700"/>
            <a:ext cx="95250" cy="1420813"/>
          </a:xfrm>
          <a:custGeom>
            <a:avLst/>
            <a:gdLst>
              <a:gd name="T0" fmla="*/ 2147483647 w 68"/>
              <a:gd name="T1" fmla="*/ 2147483647 h 1010"/>
              <a:gd name="T2" fmla="*/ 2147483647 w 68"/>
              <a:gd name="T3" fmla="*/ 2147483647 h 1010"/>
              <a:gd name="T4" fmla="*/ 2147483647 w 68"/>
              <a:gd name="T5" fmla="*/ 2147483647 h 1010"/>
              <a:gd name="T6" fmla="*/ 2147483647 w 68"/>
              <a:gd name="T7" fmla="*/ 0 h 1010"/>
              <a:gd name="T8" fmla="*/ 0 w 68"/>
              <a:gd name="T9" fmla="*/ 2147483647 h 1010"/>
              <a:gd name="T10" fmla="*/ 2147483647 w 68"/>
              <a:gd name="T11" fmla="*/ 2147483647 h 1010"/>
              <a:gd name="T12" fmla="*/ 2147483647 w 68"/>
              <a:gd name="T13" fmla="*/ 2147483647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1010"/>
                </a:moveTo>
                <a:lnTo>
                  <a:pt x="34" y="68"/>
                </a:lnTo>
                <a:lnTo>
                  <a:pt x="68" y="68"/>
                </a:lnTo>
                <a:lnTo>
                  <a:pt x="34" y="0"/>
                </a:lnTo>
                <a:lnTo>
                  <a:pt x="0" y="68"/>
                </a:lnTo>
                <a:lnTo>
                  <a:pt x="34" y="68"/>
                </a:lnTo>
                <a:lnTo>
                  <a:pt x="34" y="1010"/>
                </a:lnTo>
                <a:close/>
              </a:path>
            </a:pathLst>
          </a:custGeom>
          <a:noFill/>
          <a:ln w="12700">
            <a:solidFill>
              <a:srgbClr val="000000"/>
            </a:solidFill>
            <a:round/>
            <a:headEnd/>
            <a:tailEnd/>
          </a:ln>
        </p:spPr>
        <p:txBody>
          <a:bodyPr/>
          <a:lstStyle/>
          <a:p>
            <a:endParaRPr lang="en-US"/>
          </a:p>
        </p:txBody>
      </p:sp>
      <p:sp>
        <p:nvSpPr>
          <p:cNvPr id="70685" name="Rectangle 29"/>
          <p:cNvSpPr>
            <a:spLocks noChangeArrowheads="1"/>
          </p:cNvSpPr>
          <p:nvPr/>
        </p:nvSpPr>
        <p:spPr bwMode="auto">
          <a:xfrm>
            <a:off x="6061075" y="2646363"/>
            <a:ext cx="334963"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3</a:t>
            </a:r>
            <a:endParaRPr lang="en-US" altLang="zh-CN" b="1">
              <a:latin typeface="Arial" pitchFamily="34" charset="0"/>
            </a:endParaRPr>
          </a:p>
        </p:txBody>
      </p:sp>
      <p:sp>
        <p:nvSpPr>
          <p:cNvPr id="70686" name="Freeform 30"/>
          <p:cNvSpPr>
            <a:spLocks/>
          </p:cNvSpPr>
          <p:nvPr/>
        </p:nvSpPr>
        <p:spPr bwMode="auto">
          <a:xfrm>
            <a:off x="6348413" y="295910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12700">
            <a:solidFill>
              <a:srgbClr val="000000"/>
            </a:solidFill>
            <a:round/>
            <a:headEnd/>
            <a:tailEnd/>
          </a:ln>
        </p:spPr>
        <p:txBody>
          <a:bodyPr/>
          <a:lstStyle/>
          <a:p>
            <a:endParaRPr lang="en-US"/>
          </a:p>
        </p:txBody>
      </p:sp>
      <p:sp>
        <p:nvSpPr>
          <p:cNvPr id="70687" name="Rectangle 31"/>
          <p:cNvSpPr>
            <a:spLocks noChangeArrowheads="1"/>
          </p:cNvSpPr>
          <p:nvPr/>
        </p:nvSpPr>
        <p:spPr bwMode="auto">
          <a:xfrm>
            <a:off x="69580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0688" name="Text Box 32"/>
          <p:cNvSpPr txBox="1">
            <a:spLocks noChangeArrowheads="1"/>
          </p:cNvSpPr>
          <p:nvPr/>
        </p:nvSpPr>
        <p:spPr bwMode="auto">
          <a:xfrm>
            <a:off x="2819400" y="22860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rPr>
              <a:t>0</a:t>
            </a:r>
          </a:p>
        </p:txBody>
      </p:sp>
      <p:sp>
        <p:nvSpPr>
          <p:cNvPr id="56353" name="Freeform 33"/>
          <p:cNvSpPr>
            <a:spLocks/>
          </p:cNvSpPr>
          <p:nvPr/>
        </p:nvSpPr>
        <p:spPr bwMode="auto">
          <a:xfrm>
            <a:off x="4752975" y="3733800"/>
            <a:ext cx="1254125" cy="95250"/>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38100">
            <a:solidFill>
              <a:srgbClr val="FF0000"/>
            </a:solidFill>
            <a:round/>
            <a:headEnd/>
            <a:tailEnd/>
          </a:ln>
        </p:spPr>
        <p:txBody>
          <a:bodyPr/>
          <a:lstStyle/>
          <a:p>
            <a:endParaRPr lang="en-US"/>
          </a:p>
        </p:txBody>
      </p:sp>
      <p:sp>
        <p:nvSpPr>
          <p:cNvPr id="70690" name="Oval 34"/>
          <p:cNvSpPr>
            <a:spLocks noChangeArrowheads="1"/>
          </p:cNvSpPr>
          <p:nvPr/>
        </p:nvSpPr>
        <p:spPr bwMode="auto">
          <a:xfrm>
            <a:off x="4405313" y="3600450"/>
            <a:ext cx="347662" cy="347663"/>
          </a:xfrm>
          <a:prstGeom prst="ellipse">
            <a:avLst/>
          </a:prstGeom>
          <a:solidFill>
            <a:srgbClr val="FFFF00"/>
          </a:solidFill>
          <a:ln w="12700">
            <a:solidFill>
              <a:srgbClr val="000000"/>
            </a:solidFill>
            <a:round/>
            <a:headEnd/>
            <a:tailEnd/>
          </a:ln>
        </p:spPr>
        <p:txBody>
          <a:bodyPr/>
          <a:lstStyle/>
          <a:p>
            <a:endParaRPr lang="en-US"/>
          </a:p>
        </p:txBody>
      </p:sp>
      <p:sp>
        <p:nvSpPr>
          <p:cNvPr id="70691" name="Rectangle 35"/>
          <p:cNvSpPr>
            <a:spLocks noChangeArrowheads="1"/>
          </p:cNvSpPr>
          <p:nvPr/>
        </p:nvSpPr>
        <p:spPr bwMode="auto">
          <a:xfrm>
            <a:off x="45450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70692" name="Text Box 36"/>
          <p:cNvSpPr txBox="1">
            <a:spLocks noChangeArrowheads="1"/>
          </p:cNvSpPr>
          <p:nvPr/>
        </p:nvSpPr>
        <p:spPr bwMode="auto">
          <a:xfrm>
            <a:off x="44196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2</a:t>
            </a:r>
          </a:p>
        </p:txBody>
      </p:sp>
      <p:sp>
        <p:nvSpPr>
          <p:cNvPr id="70693" name="Text Box 37"/>
          <p:cNvSpPr txBox="1">
            <a:spLocks noChangeArrowheads="1"/>
          </p:cNvSpPr>
          <p:nvPr/>
        </p:nvSpPr>
        <p:spPr bwMode="auto">
          <a:xfrm>
            <a:off x="4419600" y="3962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3</a:t>
            </a:r>
          </a:p>
        </p:txBody>
      </p:sp>
      <p:sp>
        <p:nvSpPr>
          <p:cNvPr id="70694" name="Text Box 38"/>
          <p:cNvSpPr txBox="1">
            <a:spLocks noChangeArrowheads="1"/>
          </p:cNvSpPr>
          <p:nvPr/>
        </p:nvSpPr>
        <p:spPr bwMode="auto">
          <a:xfrm>
            <a:off x="60198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6</a:t>
            </a:r>
          </a:p>
        </p:txBody>
      </p:sp>
      <p:sp>
        <p:nvSpPr>
          <p:cNvPr id="70695" name="Text Box 39"/>
          <p:cNvSpPr txBox="1">
            <a:spLocks noChangeArrowheads="1"/>
          </p:cNvSpPr>
          <p:nvPr/>
        </p:nvSpPr>
        <p:spPr bwMode="auto">
          <a:xfrm>
            <a:off x="6019800" y="3962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4</a:t>
            </a:r>
          </a:p>
        </p:txBody>
      </p:sp>
      <p:sp>
        <p:nvSpPr>
          <p:cNvPr id="70696" name="Text Box 40"/>
          <p:cNvSpPr txBox="1">
            <a:spLocks noChangeArrowheads="1"/>
          </p:cNvSpPr>
          <p:nvPr/>
        </p:nvSpPr>
        <p:spPr bwMode="auto">
          <a:xfrm>
            <a:off x="7924800" y="26670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grpSp>
        <p:nvGrpSpPr>
          <p:cNvPr id="2" name="Group 41"/>
          <p:cNvGrpSpPr>
            <a:grpSpLocks/>
          </p:cNvGrpSpPr>
          <p:nvPr/>
        </p:nvGrpSpPr>
        <p:grpSpPr bwMode="auto">
          <a:xfrm>
            <a:off x="762000" y="4800600"/>
            <a:ext cx="6477000" cy="1447800"/>
            <a:chOff x="816" y="2880"/>
            <a:chExt cx="4080" cy="912"/>
          </a:xfrm>
        </p:grpSpPr>
        <p:sp>
          <p:nvSpPr>
            <p:cNvPr id="70707" name="AutoShape 42"/>
            <p:cNvSpPr>
              <a:spLocks noChangeArrowheads="1"/>
            </p:cNvSpPr>
            <p:nvPr/>
          </p:nvSpPr>
          <p:spPr bwMode="auto">
            <a:xfrm>
              <a:off x="134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0708" name="AutoShape 43"/>
            <p:cNvSpPr>
              <a:spLocks noChangeArrowheads="1"/>
            </p:cNvSpPr>
            <p:nvPr/>
          </p:nvSpPr>
          <p:spPr bwMode="auto">
            <a:xfrm>
              <a:off x="187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0709" name="AutoShape 44"/>
            <p:cNvSpPr>
              <a:spLocks noChangeArrowheads="1"/>
            </p:cNvSpPr>
            <p:nvPr/>
          </p:nvSpPr>
          <p:spPr bwMode="auto">
            <a:xfrm>
              <a:off x="2400"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0710" name="AutoShape 45"/>
            <p:cNvSpPr>
              <a:spLocks noChangeArrowheads="1"/>
            </p:cNvSpPr>
            <p:nvPr/>
          </p:nvSpPr>
          <p:spPr bwMode="auto">
            <a:xfrm>
              <a:off x="2928"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0711" name="AutoShape 46"/>
            <p:cNvSpPr>
              <a:spLocks noChangeArrowheads="1"/>
            </p:cNvSpPr>
            <p:nvPr/>
          </p:nvSpPr>
          <p:spPr bwMode="auto">
            <a:xfrm>
              <a:off x="345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0712" name="AutoShape 47"/>
            <p:cNvSpPr>
              <a:spLocks noChangeArrowheads="1"/>
            </p:cNvSpPr>
            <p:nvPr/>
          </p:nvSpPr>
          <p:spPr bwMode="auto">
            <a:xfrm>
              <a:off x="398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0713" name="AutoShape 48"/>
            <p:cNvSpPr>
              <a:spLocks noChangeArrowheads="1"/>
            </p:cNvSpPr>
            <p:nvPr/>
          </p:nvSpPr>
          <p:spPr bwMode="auto">
            <a:xfrm>
              <a:off x="451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0714" name="AutoShape 49"/>
            <p:cNvSpPr>
              <a:spLocks noChangeArrowheads="1"/>
            </p:cNvSpPr>
            <p:nvPr/>
          </p:nvSpPr>
          <p:spPr bwMode="auto">
            <a:xfrm>
              <a:off x="81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0715" name="Text Box 50"/>
            <p:cNvSpPr txBox="1">
              <a:spLocks noChangeArrowheads="1"/>
            </p:cNvSpPr>
            <p:nvPr/>
          </p:nvSpPr>
          <p:spPr bwMode="auto">
            <a:xfrm>
              <a:off x="899"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0</a:t>
              </a:r>
              <a:endParaRPr lang="en-US" altLang="zh-CN"/>
            </a:p>
          </p:txBody>
        </p:sp>
        <p:sp>
          <p:nvSpPr>
            <p:cNvPr id="70716" name="Text Box 51"/>
            <p:cNvSpPr txBox="1">
              <a:spLocks noChangeArrowheads="1"/>
            </p:cNvSpPr>
            <p:nvPr/>
          </p:nvSpPr>
          <p:spPr bwMode="auto">
            <a:xfrm>
              <a:off x="1420"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1</a:t>
              </a:r>
              <a:endParaRPr lang="en-US" altLang="zh-CN"/>
            </a:p>
          </p:txBody>
        </p:sp>
        <p:sp>
          <p:nvSpPr>
            <p:cNvPr id="70717" name="Text Box 52"/>
            <p:cNvSpPr txBox="1">
              <a:spLocks noChangeArrowheads="1"/>
            </p:cNvSpPr>
            <p:nvPr/>
          </p:nvSpPr>
          <p:spPr bwMode="auto">
            <a:xfrm>
              <a:off x="1941"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2</a:t>
              </a:r>
              <a:endParaRPr lang="en-US" altLang="zh-CN"/>
            </a:p>
          </p:txBody>
        </p:sp>
        <p:sp>
          <p:nvSpPr>
            <p:cNvPr id="70718" name="Text Box 53"/>
            <p:cNvSpPr txBox="1">
              <a:spLocks noChangeArrowheads="1"/>
            </p:cNvSpPr>
            <p:nvPr/>
          </p:nvSpPr>
          <p:spPr bwMode="auto">
            <a:xfrm>
              <a:off x="2462"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3</a:t>
              </a:r>
              <a:endParaRPr lang="en-US" altLang="zh-CN"/>
            </a:p>
          </p:txBody>
        </p:sp>
        <p:sp>
          <p:nvSpPr>
            <p:cNvPr id="70719" name="Text Box 54"/>
            <p:cNvSpPr txBox="1">
              <a:spLocks noChangeArrowheads="1"/>
            </p:cNvSpPr>
            <p:nvPr/>
          </p:nvSpPr>
          <p:spPr bwMode="auto">
            <a:xfrm>
              <a:off x="2983"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4</a:t>
              </a:r>
              <a:endParaRPr lang="en-US" altLang="zh-CN"/>
            </a:p>
          </p:txBody>
        </p:sp>
        <p:sp>
          <p:nvSpPr>
            <p:cNvPr id="70720" name="Text Box 55"/>
            <p:cNvSpPr txBox="1">
              <a:spLocks noChangeArrowheads="1"/>
            </p:cNvSpPr>
            <p:nvPr/>
          </p:nvSpPr>
          <p:spPr bwMode="auto">
            <a:xfrm>
              <a:off x="3504"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5</a:t>
              </a:r>
              <a:endParaRPr lang="en-US" altLang="zh-CN"/>
            </a:p>
          </p:txBody>
        </p:sp>
        <p:sp>
          <p:nvSpPr>
            <p:cNvPr id="70721" name="Text Box 56"/>
            <p:cNvSpPr txBox="1">
              <a:spLocks noChangeArrowheads="1"/>
            </p:cNvSpPr>
            <p:nvPr/>
          </p:nvSpPr>
          <p:spPr bwMode="auto">
            <a:xfrm>
              <a:off x="4025"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6</a:t>
              </a:r>
              <a:endParaRPr lang="en-US" altLang="zh-CN"/>
            </a:p>
          </p:txBody>
        </p:sp>
        <p:sp>
          <p:nvSpPr>
            <p:cNvPr id="70722" name="Text Box 57"/>
            <p:cNvSpPr txBox="1">
              <a:spLocks noChangeArrowheads="1"/>
            </p:cNvSpPr>
            <p:nvPr/>
          </p:nvSpPr>
          <p:spPr bwMode="auto">
            <a:xfrm>
              <a:off x="4547"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7</a:t>
              </a:r>
              <a:endParaRPr lang="en-US" altLang="zh-CN"/>
            </a:p>
          </p:txBody>
        </p:sp>
      </p:grpSp>
      <p:grpSp>
        <p:nvGrpSpPr>
          <p:cNvPr id="3" name="Group 58"/>
          <p:cNvGrpSpPr>
            <a:grpSpLocks/>
          </p:cNvGrpSpPr>
          <p:nvPr/>
        </p:nvGrpSpPr>
        <p:grpSpPr bwMode="auto">
          <a:xfrm>
            <a:off x="8001000" y="3733800"/>
            <a:ext cx="609600" cy="2590800"/>
            <a:chOff x="5040" y="2160"/>
            <a:chExt cx="384" cy="1632"/>
          </a:xfrm>
        </p:grpSpPr>
        <p:sp>
          <p:nvSpPr>
            <p:cNvPr id="70705" name="AutoShape 59"/>
            <p:cNvSpPr>
              <a:spLocks noChangeArrowheads="1"/>
            </p:cNvSpPr>
            <p:nvPr/>
          </p:nvSpPr>
          <p:spPr bwMode="auto">
            <a:xfrm>
              <a:off x="5040" y="2400"/>
              <a:ext cx="384" cy="1392"/>
            </a:xfrm>
            <a:prstGeom prst="can">
              <a:avLst>
                <a:gd name="adj" fmla="val 9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0706" name="Text Box 60"/>
            <p:cNvSpPr txBox="1">
              <a:spLocks noChangeArrowheads="1"/>
            </p:cNvSpPr>
            <p:nvPr/>
          </p:nvSpPr>
          <p:spPr bwMode="auto">
            <a:xfrm>
              <a:off x="5088" y="2160"/>
              <a:ext cx="240"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grpSp>
      <p:sp>
        <p:nvSpPr>
          <p:cNvPr id="70699" name="Text Box 61"/>
          <p:cNvSpPr txBox="1">
            <a:spLocks noChangeArrowheads="1"/>
          </p:cNvSpPr>
          <p:nvPr/>
        </p:nvSpPr>
        <p:spPr bwMode="auto">
          <a:xfrm>
            <a:off x="8153400" y="55626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6</a:t>
            </a:r>
          </a:p>
        </p:txBody>
      </p:sp>
      <p:sp>
        <p:nvSpPr>
          <p:cNvPr id="70700" name="Text Box 62"/>
          <p:cNvSpPr txBox="1">
            <a:spLocks noChangeArrowheads="1"/>
          </p:cNvSpPr>
          <p:nvPr/>
        </p:nvSpPr>
        <p:spPr bwMode="auto">
          <a:xfrm>
            <a:off x="3429000" y="5622925"/>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3</a:t>
            </a:r>
          </a:p>
        </p:txBody>
      </p:sp>
      <p:sp>
        <p:nvSpPr>
          <p:cNvPr id="70701" name="Text Box 63"/>
          <p:cNvSpPr txBox="1">
            <a:spLocks noChangeArrowheads="1"/>
          </p:cNvSpPr>
          <p:nvPr/>
        </p:nvSpPr>
        <p:spPr bwMode="auto">
          <a:xfrm>
            <a:off x="59436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4</a:t>
            </a:r>
          </a:p>
        </p:txBody>
      </p:sp>
      <p:sp>
        <p:nvSpPr>
          <p:cNvPr id="70702" name="Text Box 64"/>
          <p:cNvSpPr txBox="1">
            <a:spLocks noChangeArrowheads="1"/>
          </p:cNvSpPr>
          <p:nvPr/>
        </p:nvSpPr>
        <p:spPr bwMode="auto">
          <a:xfrm>
            <a:off x="42672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5</a:t>
            </a:r>
          </a:p>
        </p:txBody>
      </p:sp>
      <p:sp>
        <p:nvSpPr>
          <p:cNvPr id="70703" name="Line 65"/>
          <p:cNvSpPr>
            <a:spLocks noChangeShapeType="1"/>
          </p:cNvSpPr>
          <p:nvPr/>
        </p:nvSpPr>
        <p:spPr bwMode="auto">
          <a:xfrm flipV="1">
            <a:off x="3581400" y="6324600"/>
            <a:ext cx="0" cy="381000"/>
          </a:xfrm>
          <a:prstGeom prst="line">
            <a:avLst/>
          </a:prstGeom>
          <a:noFill/>
          <a:ln w="57150">
            <a:solidFill>
              <a:srgbClr val="FF0000"/>
            </a:solidFill>
            <a:round/>
            <a:headEnd type="none" w="sm" len="sm"/>
            <a:tailEnd type="triangle" w="med" len="med"/>
          </a:ln>
        </p:spPr>
        <p:txBody>
          <a:bodyPr wrap="none" anchor="ctr"/>
          <a:lstStyle/>
          <a:p>
            <a:endParaRPr lang="en-US"/>
          </a:p>
        </p:txBody>
      </p:sp>
      <p:sp>
        <p:nvSpPr>
          <p:cNvPr id="70704" name="Line 66"/>
          <p:cNvSpPr>
            <a:spLocks noChangeShapeType="1"/>
          </p:cNvSpPr>
          <p:nvPr/>
        </p:nvSpPr>
        <p:spPr bwMode="auto">
          <a:xfrm>
            <a:off x="4643438" y="2133600"/>
            <a:ext cx="1441450" cy="1511300"/>
          </a:xfrm>
          <a:prstGeom prst="line">
            <a:avLst/>
          </a:prstGeom>
          <a:noFill/>
          <a:ln w="38100">
            <a:solidFill>
              <a:schemeClr val="tx2"/>
            </a:solidFill>
            <a:round/>
            <a:headEnd/>
            <a:tailEnd type="triangle" w="med" len="med"/>
          </a:ln>
        </p:spPr>
        <p:txBody>
          <a:bodyPr/>
          <a:lstStyle/>
          <a:p>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53"/>
                                        </p:tgtEl>
                                        <p:attrNameLst>
                                          <p:attrName>style.visibility</p:attrName>
                                        </p:attrNameLst>
                                      </p:cBhvr>
                                      <p:to>
                                        <p:strVal val="visible"/>
                                      </p:to>
                                    </p:set>
                                    <p:animEffect transition="in" filter="wipe(left)">
                                      <p:cBhvr>
                                        <p:cTn id="7" dur="500"/>
                                        <p:tgtEl>
                                          <p:spTgt spid="56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5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smtClean="0">
                <a:ea typeface="SimSun" pitchFamily="2" charset="-122"/>
              </a:rPr>
              <a:t>Choose Minimum Temporary Label </a:t>
            </a:r>
          </a:p>
        </p:txBody>
      </p:sp>
      <p:sp>
        <p:nvSpPr>
          <p:cNvPr id="71683" name="Oval 3"/>
          <p:cNvSpPr>
            <a:spLocks noChangeArrowheads="1"/>
          </p:cNvSpPr>
          <p:nvPr/>
        </p:nvSpPr>
        <p:spPr bwMode="auto">
          <a:xfrm>
            <a:off x="2819400" y="2701925"/>
            <a:ext cx="334963" cy="347663"/>
          </a:xfrm>
          <a:prstGeom prst="ellipse">
            <a:avLst/>
          </a:prstGeom>
          <a:solidFill>
            <a:srgbClr val="FF0000"/>
          </a:solidFill>
          <a:ln w="12700">
            <a:solidFill>
              <a:schemeClr val="bg2"/>
            </a:solidFill>
            <a:round/>
            <a:headEnd/>
            <a:tailEnd/>
          </a:ln>
        </p:spPr>
        <p:txBody>
          <a:bodyPr/>
          <a:lstStyle/>
          <a:p>
            <a:endParaRPr lang="en-US"/>
          </a:p>
        </p:txBody>
      </p:sp>
      <p:sp>
        <p:nvSpPr>
          <p:cNvPr id="71684" name="Rectangle 4"/>
          <p:cNvSpPr>
            <a:spLocks noChangeArrowheads="1"/>
          </p:cNvSpPr>
          <p:nvPr/>
        </p:nvSpPr>
        <p:spPr bwMode="auto">
          <a:xfrm>
            <a:off x="29448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1</a:t>
            </a:r>
            <a:endParaRPr lang="en-US" altLang="zh-CN" b="1">
              <a:latin typeface="Arial" pitchFamily="34" charset="0"/>
            </a:endParaRPr>
          </a:p>
        </p:txBody>
      </p:sp>
      <p:sp>
        <p:nvSpPr>
          <p:cNvPr id="71685" name="Oval 5"/>
          <p:cNvSpPr>
            <a:spLocks noChangeArrowheads="1"/>
          </p:cNvSpPr>
          <p:nvPr/>
        </p:nvSpPr>
        <p:spPr bwMode="auto">
          <a:xfrm>
            <a:off x="4406900" y="1806575"/>
            <a:ext cx="347663" cy="358775"/>
          </a:xfrm>
          <a:prstGeom prst="ellipse">
            <a:avLst/>
          </a:prstGeom>
          <a:solidFill>
            <a:srgbClr val="FF0000"/>
          </a:solidFill>
          <a:ln w="12700">
            <a:solidFill>
              <a:srgbClr val="000000"/>
            </a:solidFill>
            <a:round/>
            <a:headEnd/>
            <a:tailEnd/>
          </a:ln>
        </p:spPr>
        <p:txBody>
          <a:bodyPr/>
          <a:lstStyle/>
          <a:p>
            <a:endParaRPr lang="en-US"/>
          </a:p>
        </p:txBody>
      </p:sp>
      <p:sp>
        <p:nvSpPr>
          <p:cNvPr id="71686" name="Rectangle 6"/>
          <p:cNvSpPr>
            <a:spLocks noChangeArrowheads="1"/>
          </p:cNvSpPr>
          <p:nvPr/>
        </p:nvSpPr>
        <p:spPr bwMode="auto">
          <a:xfrm>
            <a:off x="45450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1687" name="Oval 7"/>
          <p:cNvSpPr>
            <a:spLocks noChangeArrowheads="1"/>
          </p:cNvSpPr>
          <p:nvPr/>
        </p:nvSpPr>
        <p:spPr bwMode="auto">
          <a:xfrm>
            <a:off x="4406900" y="359727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71688" name="Oval 8"/>
          <p:cNvSpPr>
            <a:spLocks noChangeArrowheads="1"/>
          </p:cNvSpPr>
          <p:nvPr/>
        </p:nvSpPr>
        <p:spPr bwMode="auto">
          <a:xfrm>
            <a:off x="6021388" y="1806575"/>
            <a:ext cx="346075" cy="358775"/>
          </a:xfrm>
          <a:prstGeom prst="ellipse">
            <a:avLst/>
          </a:prstGeom>
          <a:solidFill>
            <a:srgbClr val="66FF33"/>
          </a:solidFill>
          <a:ln w="12700">
            <a:solidFill>
              <a:srgbClr val="000000"/>
            </a:solidFill>
            <a:round/>
            <a:headEnd/>
            <a:tailEnd/>
          </a:ln>
        </p:spPr>
        <p:txBody>
          <a:bodyPr/>
          <a:lstStyle/>
          <a:p>
            <a:endParaRPr lang="en-US"/>
          </a:p>
        </p:txBody>
      </p:sp>
      <p:sp>
        <p:nvSpPr>
          <p:cNvPr id="71689" name="Rectangle 9"/>
          <p:cNvSpPr>
            <a:spLocks noChangeArrowheads="1"/>
          </p:cNvSpPr>
          <p:nvPr/>
        </p:nvSpPr>
        <p:spPr bwMode="auto">
          <a:xfrm>
            <a:off x="61579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1690" name="Oval 10"/>
          <p:cNvSpPr>
            <a:spLocks noChangeArrowheads="1"/>
          </p:cNvSpPr>
          <p:nvPr/>
        </p:nvSpPr>
        <p:spPr bwMode="auto">
          <a:xfrm>
            <a:off x="6021388" y="3597275"/>
            <a:ext cx="346075" cy="347663"/>
          </a:xfrm>
          <a:prstGeom prst="ellipse">
            <a:avLst/>
          </a:prstGeom>
          <a:solidFill>
            <a:srgbClr val="66FF33"/>
          </a:solidFill>
          <a:ln w="12700">
            <a:solidFill>
              <a:srgbClr val="000000"/>
            </a:solidFill>
            <a:round/>
            <a:headEnd/>
            <a:tailEnd/>
          </a:ln>
        </p:spPr>
        <p:txBody>
          <a:bodyPr/>
          <a:lstStyle/>
          <a:p>
            <a:endParaRPr lang="en-US"/>
          </a:p>
        </p:txBody>
      </p:sp>
      <p:sp>
        <p:nvSpPr>
          <p:cNvPr id="71691" name="Oval 11"/>
          <p:cNvSpPr>
            <a:spLocks noChangeArrowheads="1"/>
          </p:cNvSpPr>
          <p:nvPr/>
        </p:nvSpPr>
        <p:spPr bwMode="auto">
          <a:xfrm>
            <a:off x="7620000" y="270192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71692" name="Rectangle 12"/>
          <p:cNvSpPr>
            <a:spLocks noChangeArrowheads="1"/>
          </p:cNvSpPr>
          <p:nvPr/>
        </p:nvSpPr>
        <p:spPr bwMode="auto">
          <a:xfrm>
            <a:off x="77581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6</a:t>
            </a:r>
            <a:endParaRPr lang="en-US" altLang="zh-CN" b="1">
              <a:latin typeface="Arial" pitchFamily="34" charset="0"/>
            </a:endParaRPr>
          </a:p>
        </p:txBody>
      </p:sp>
      <p:sp>
        <p:nvSpPr>
          <p:cNvPr id="71693" name="Freeform 13"/>
          <p:cNvSpPr>
            <a:spLocks/>
          </p:cNvSpPr>
          <p:nvPr/>
        </p:nvSpPr>
        <p:spPr bwMode="auto">
          <a:xfrm>
            <a:off x="3135313" y="207645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0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59"/>
                </a:lnTo>
                <a:lnTo>
                  <a:pt x="917" y="0"/>
                </a:lnTo>
                <a:lnTo>
                  <a:pt x="841" y="0"/>
                </a:lnTo>
                <a:lnTo>
                  <a:pt x="858" y="34"/>
                </a:lnTo>
                <a:lnTo>
                  <a:pt x="0" y="509"/>
                </a:lnTo>
                <a:close/>
              </a:path>
            </a:pathLst>
          </a:custGeom>
          <a:noFill/>
          <a:ln w="38100">
            <a:solidFill>
              <a:srgbClr val="3333FF"/>
            </a:solidFill>
            <a:round/>
            <a:headEnd/>
            <a:tailEnd/>
          </a:ln>
        </p:spPr>
        <p:txBody>
          <a:bodyPr/>
          <a:lstStyle/>
          <a:p>
            <a:endParaRPr lang="en-US"/>
          </a:p>
        </p:txBody>
      </p:sp>
      <p:sp>
        <p:nvSpPr>
          <p:cNvPr id="71694" name="Rectangle 14"/>
          <p:cNvSpPr>
            <a:spLocks noChangeArrowheads="1"/>
          </p:cNvSpPr>
          <p:nvPr/>
        </p:nvSpPr>
        <p:spPr bwMode="auto">
          <a:xfrm>
            <a:off x="37449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1695" name="Freeform 15"/>
          <p:cNvSpPr>
            <a:spLocks/>
          </p:cNvSpPr>
          <p:nvPr/>
        </p:nvSpPr>
        <p:spPr bwMode="auto">
          <a:xfrm>
            <a:off x="4760913" y="1943100"/>
            <a:ext cx="1254125" cy="96838"/>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38100">
            <a:solidFill>
              <a:srgbClr val="3333FF"/>
            </a:solidFill>
            <a:round/>
            <a:headEnd/>
            <a:tailEnd/>
          </a:ln>
        </p:spPr>
        <p:txBody>
          <a:bodyPr/>
          <a:lstStyle/>
          <a:p>
            <a:endParaRPr lang="en-US"/>
          </a:p>
        </p:txBody>
      </p:sp>
      <p:sp>
        <p:nvSpPr>
          <p:cNvPr id="71696" name="Rectangle 16"/>
          <p:cNvSpPr>
            <a:spLocks noChangeArrowheads="1"/>
          </p:cNvSpPr>
          <p:nvPr/>
        </p:nvSpPr>
        <p:spPr bwMode="auto">
          <a:xfrm>
            <a:off x="5357813" y="175260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1697" name="Freeform 17"/>
          <p:cNvSpPr>
            <a:spLocks/>
          </p:cNvSpPr>
          <p:nvPr/>
        </p:nvSpPr>
        <p:spPr bwMode="auto">
          <a:xfrm>
            <a:off x="4713288" y="2124075"/>
            <a:ext cx="1360487" cy="1503363"/>
          </a:xfrm>
          <a:custGeom>
            <a:avLst/>
            <a:gdLst>
              <a:gd name="T0" fmla="*/ 0 w 968"/>
              <a:gd name="T1" fmla="*/ 0 h 1069"/>
              <a:gd name="T2" fmla="*/ 2147483647 w 968"/>
              <a:gd name="T3" fmla="*/ 2147483647 h 1069"/>
              <a:gd name="T4" fmla="*/ 2147483647 w 968"/>
              <a:gd name="T5" fmla="*/ 2147483647 h 1069"/>
              <a:gd name="T6" fmla="*/ 2147483647 w 968"/>
              <a:gd name="T7" fmla="*/ 2147483647 h 1069"/>
              <a:gd name="T8" fmla="*/ 2147483647 w 968"/>
              <a:gd name="T9" fmla="*/ 2147483647 h 1069"/>
              <a:gd name="T10" fmla="*/ 2147483647 w 968"/>
              <a:gd name="T11" fmla="*/ 2147483647 h 1069"/>
              <a:gd name="T12" fmla="*/ 0 w 968"/>
              <a:gd name="T13" fmla="*/ 0 h 1069"/>
              <a:gd name="T14" fmla="*/ 0 60000 65536"/>
              <a:gd name="T15" fmla="*/ 0 60000 65536"/>
              <a:gd name="T16" fmla="*/ 0 60000 65536"/>
              <a:gd name="T17" fmla="*/ 0 60000 65536"/>
              <a:gd name="T18" fmla="*/ 0 60000 65536"/>
              <a:gd name="T19" fmla="*/ 0 60000 65536"/>
              <a:gd name="T20" fmla="*/ 0 60000 65536"/>
              <a:gd name="T21" fmla="*/ 0 w 968"/>
              <a:gd name="T22" fmla="*/ 0 h 1069"/>
              <a:gd name="T23" fmla="*/ 968 w 968"/>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8" h="1069">
                <a:moveTo>
                  <a:pt x="0" y="0"/>
                </a:moveTo>
                <a:lnTo>
                  <a:pt x="917" y="1018"/>
                </a:lnTo>
                <a:lnTo>
                  <a:pt x="892" y="1044"/>
                </a:lnTo>
                <a:lnTo>
                  <a:pt x="968" y="1069"/>
                </a:lnTo>
                <a:lnTo>
                  <a:pt x="942" y="1001"/>
                </a:lnTo>
                <a:lnTo>
                  <a:pt x="917" y="1018"/>
                </a:lnTo>
                <a:lnTo>
                  <a:pt x="0" y="0"/>
                </a:lnTo>
                <a:close/>
              </a:path>
            </a:pathLst>
          </a:custGeom>
          <a:noFill/>
          <a:ln w="38100">
            <a:solidFill>
              <a:srgbClr val="3333FF"/>
            </a:solidFill>
            <a:round/>
            <a:headEnd/>
            <a:tailEnd/>
          </a:ln>
        </p:spPr>
        <p:txBody>
          <a:bodyPr/>
          <a:lstStyle/>
          <a:p>
            <a:endParaRPr lang="en-US"/>
          </a:p>
        </p:txBody>
      </p:sp>
      <p:sp>
        <p:nvSpPr>
          <p:cNvPr id="71698" name="Rectangle 18"/>
          <p:cNvSpPr>
            <a:spLocks noChangeArrowheads="1"/>
          </p:cNvSpPr>
          <p:nvPr/>
        </p:nvSpPr>
        <p:spPr bwMode="auto">
          <a:xfrm>
            <a:off x="5394325" y="2636838"/>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1699" name="Freeform 19"/>
          <p:cNvSpPr>
            <a:spLocks/>
          </p:cNvSpPr>
          <p:nvPr/>
        </p:nvSpPr>
        <p:spPr bwMode="auto">
          <a:xfrm>
            <a:off x="4533900" y="2171700"/>
            <a:ext cx="95250" cy="1420813"/>
          </a:xfrm>
          <a:custGeom>
            <a:avLst/>
            <a:gdLst>
              <a:gd name="T0" fmla="*/ 2147483647 w 68"/>
              <a:gd name="T1" fmla="*/ 0 h 1010"/>
              <a:gd name="T2" fmla="*/ 2147483647 w 68"/>
              <a:gd name="T3" fmla="*/ 2147483647 h 1010"/>
              <a:gd name="T4" fmla="*/ 0 w 68"/>
              <a:gd name="T5" fmla="*/ 2147483647 h 1010"/>
              <a:gd name="T6" fmla="*/ 2147483647 w 68"/>
              <a:gd name="T7" fmla="*/ 2147483647 h 1010"/>
              <a:gd name="T8" fmla="*/ 2147483647 w 68"/>
              <a:gd name="T9" fmla="*/ 2147483647 h 1010"/>
              <a:gd name="T10" fmla="*/ 2147483647 w 68"/>
              <a:gd name="T11" fmla="*/ 2147483647 h 1010"/>
              <a:gd name="T12" fmla="*/ 2147483647 w 68"/>
              <a:gd name="T13" fmla="*/ 0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0"/>
                </a:moveTo>
                <a:lnTo>
                  <a:pt x="34" y="942"/>
                </a:lnTo>
                <a:lnTo>
                  <a:pt x="0" y="942"/>
                </a:lnTo>
                <a:lnTo>
                  <a:pt x="34" y="1010"/>
                </a:lnTo>
                <a:lnTo>
                  <a:pt x="68" y="942"/>
                </a:lnTo>
                <a:lnTo>
                  <a:pt x="34" y="942"/>
                </a:lnTo>
                <a:lnTo>
                  <a:pt x="34" y="0"/>
                </a:lnTo>
                <a:close/>
              </a:path>
            </a:pathLst>
          </a:custGeom>
          <a:noFill/>
          <a:ln w="38100">
            <a:solidFill>
              <a:srgbClr val="3333FF"/>
            </a:solidFill>
            <a:round/>
            <a:headEnd/>
            <a:tailEnd/>
          </a:ln>
        </p:spPr>
        <p:txBody>
          <a:bodyPr/>
          <a:lstStyle/>
          <a:p>
            <a:endParaRPr lang="en-US"/>
          </a:p>
        </p:txBody>
      </p:sp>
      <p:sp>
        <p:nvSpPr>
          <p:cNvPr id="71700" name="Rectangle 20"/>
          <p:cNvSpPr>
            <a:spLocks noChangeArrowheads="1"/>
          </p:cNvSpPr>
          <p:nvPr/>
        </p:nvSpPr>
        <p:spPr bwMode="auto">
          <a:xfrm>
            <a:off x="4486275" y="2646363"/>
            <a:ext cx="26828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1</a:t>
            </a:r>
            <a:endParaRPr lang="en-US" altLang="zh-CN" b="1">
              <a:latin typeface="Arial" pitchFamily="34" charset="0"/>
            </a:endParaRPr>
          </a:p>
        </p:txBody>
      </p:sp>
      <p:sp>
        <p:nvSpPr>
          <p:cNvPr id="71701" name="Freeform 21"/>
          <p:cNvSpPr>
            <a:spLocks/>
          </p:cNvSpPr>
          <p:nvPr/>
        </p:nvSpPr>
        <p:spPr bwMode="auto">
          <a:xfrm>
            <a:off x="4760913" y="3722688"/>
            <a:ext cx="1254125" cy="95250"/>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round/>
            <a:headEnd/>
            <a:tailEnd/>
          </a:ln>
        </p:spPr>
        <p:txBody>
          <a:bodyPr/>
          <a:lstStyle/>
          <a:p>
            <a:endParaRPr lang="en-US"/>
          </a:p>
        </p:txBody>
      </p:sp>
      <p:sp>
        <p:nvSpPr>
          <p:cNvPr id="71702" name="Rectangle 22"/>
          <p:cNvSpPr>
            <a:spLocks noChangeArrowheads="1"/>
          </p:cNvSpPr>
          <p:nvPr/>
        </p:nvSpPr>
        <p:spPr bwMode="auto">
          <a:xfrm>
            <a:off x="5357813" y="35321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71703" name="Freeform 23"/>
          <p:cNvSpPr>
            <a:spLocks/>
          </p:cNvSpPr>
          <p:nvPr/>
        </p:nvSpPr>
        <p:spPr bwMode="auto">
          <a:xfrm>
            <a:off x="3135313" y="295910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9"/>
                </a:lnTo>
                <a:lnTo>
                  <a:pt x="917" y="509"/>
                </a:lnTo>
                <a:lnTo>
                  <a:pt x="875" y="450"/>
                </a:lnTo>
                <a:lnTo>
                  <a:pt x="858" y="475"/>
                </a:lnTo>
                <a:lnTo>
                  <a:pt x="0" y="0"/>
                </a:lnTo>
                <a:close/>
              </a:path>
            </a:pathLst>
          </a:custGeom>
          <a:noFill/>
          <a:ln w="12700">
            <a:solidFill>
              <a:srgbClr val="000000"/>
            </a:solidFill>
            <a:round/>
            <a:headEnd/>
            <a:tailEnd/>
          </a:ln>
        </p:spPr>
        <p:txBody>
          <a:bodyPr/>
          <a:lstStyle/>
          <a:p>
            <a:endParaRPr lang="en-US"/>
          </a:p>
        </p:txBody>
      </p:sp>
      <p:sp>
        <p:nvSpPr>
          <p:cNvPr id="71704" name="Rectangle 24"/>
          <p:cNvSpPr>
            <a:spLocks noChangeArrowheads="1"/>
          </p:cNvSpPr>
          <p:nvPr/>
        </p:nvSpPr>
        <p:spPr bwMode="auto">
          <a:xfrm>
            <a:off x="37449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1705" name="Freeform 25"/>
          <p:cNvSpPr>
            <a:spLocks/>
          </p:cNvSpPr>
          <p:nvPr/>
        </p:nvSpPr>
        <p:spPr bwMode="auto">
          <a:xfrm>
            <a:off x="6348413" y="207645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1"/>
                </a:lnTo>
                <a:lnTo>
                  <a:pt x="917" y="509"/>
                </a:lnTo>
                <a:lnTo>
                  <a:pt x="875" y="441"/>
                </a:lnTo>
                <a:lnTo>
                  <a:pt x="858" y="475"/>
                </a:lnTo>
                <a:lnTo>
                  <a:pt x="0" y="0"/>
                </a:lnTo>
                <a:close/>
              </a:path>
            </a:pathLst>
          </a:custGeom>
          <a:noFill/>
          <a:ln w="12700">
            <a:solidFill>
              <a:srgbClr val="000000"/>
            </a:solidFill>
            <a:round/>
            <a:headEnd/>
            <a:tailEnd/>
          </a:ln>
        </p:spPr>
        <p:txBody>
          <a:bodyPr/>
          <a:lstStyle/>
          <a:p>
            <a:endParaRPr lang="en-US"/>
          </a:p>
        </p:txBody>
      </p:sp>
      <p:sp>
        <p:nvSpPr>
          <p:cNvPr id="71706" name="Rectangle 26"/>
          <p:cNvSpPr>
            <a:spLocks noChangeArrowheads="1"/>
          </p:cNvSpPr>
          <p:nvPr/>
        </p:nvSpPr>
        <p:spPr bwMode="auto">
          <a:xfrm>
            <a:off x="69580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1707" name="Freeform 27"/>
          <p:cNvSpPr>
            <a:spLocks/>
          </p:cNvSpPr>
          <p:nvPr/>
        </p:nvSpPr>
        <p:spPr bwMode="auto">
          <a:xfrm>
            <a:off x="6146800" y="2171700"/>
            <a:ext cx="95250" cy="1420813"/>
          </a:xfrm>
          <a:custGeom>
            <a:avLst/>
            <a:gdLst>
              <a:gd name="T0" fmla="*/ 2147483647 w 68"/>
              <a:gd name="T1" fmla="*/ 2147483647 h 1010"/>
              <a:gd name="T2" fmla="*/ 2147483647 w 68"/>
              <a:gd name="T3" fmla="*/ 2147483647 h 1010"/>
              <a:gd name="T4" fmla="*/ 2147483647 w 68"/>
              <a:gd name="T5" fmla="*/ 2147483647 h 1010"/>
              <a:gd name="T6" fmla="*/ 2147483647 w 68"/>
              <a:gd name="T7" fmla="*/ 0 h 1010"/>
              <a:gd name="T8" fmla="*/ 0 w 68"/>
              <a:gd name="T9" fmla="*/ 2147483647 h 1010"/>
              <a:gd name="T10" fmla="*/ 2147483647 w 68"/>
              <a:gd name="T11" fmla="*/ 2147483647 h 1010"/>
              <a:gd name="T12" fmla="*/ 2147483647 w 68"/>
              <a:gd name="T13" fmla="*/ 2147483647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1010"/>
                </a:moveTo>
                <a:lnTo>
                  <a:pt x="34" y="68"/>
                </a:lnTo>
                <a:lnTo>
                  <a:pt x="68" y="68"/>
                </a:lnTo>
                <a:lnTo>
                  <a:pt x="34" y="0"/>
                </a:lnTo>
                <a:lnTo>
                  <a:pt x="0" y="68"/>
                </a:lnTo>
                <a:lnTo>
                  <a:pt x="34" y="68"/>
                </a:lnTo>
                <a:lnTo>
                  <a:pt x="34" y="1010"/>
                </a:lnTo>
                <a:close/>
              </a:path>
            </a:pathLst>
          </a:custGeom>
          <a:noFill/>
          <a:ln w="12700">
            <a:solidFill>
              <a:srgbClr val="000000"/>
            </a:solidFill>
            <a:round/>
            <a:headEnd/>
            <a:tailEnd/>
          </a:ln>
        </p:spPr>
        <p:txBody>
          <a:bodyPr/>
          <a:lstStyle/>
          <a:p>
            <a:endParaRPr lang="en-US"/>
          </a:p>
        </p:txBody>
      </p:sp>
      <p:sp>
        <p:nvSpPr>
          <p:cNvPr id="71708" name="Rectangle 28"/>
          <p:cNvSpPr>
            <a:spLocks noChangeArrowheads="1"/>
          </p:cNvSpPr>
          <p:nvPr/>
        </p:nvSpPr>
        <p:spPr bwMode="auto">
          <a:xfrm>
            <a:off x="6061075" y="2646363"/>
            <a:ext cx="334963"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3</a:t>
            </a:r>
            <a:endParaRPr lang="en-US" altLang="zh-CN" b="1">
              <a:latin typeface="Arial" pitchFamily="34" charset="0"/>
            </a:endParaRPr>
          </a:p>
        </p:txBody>
      </p:sp>
      <p:sp>
        <p:nvSpPr>
          <p:cNvPr id="71709" name="Freeform 29"/>
          <p:cNvSpPr>
            <a:spLocks/>
          </p:cNvSpPr>
          <p:nvPr/>
        </p:nvSpPr>
        <p:spPr bwMode="auto">
          <a:xfrm>
            <a:off x="6348413" y="295910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12700">
            <a:solidFill>
              <a:srgbClr val="000000"/>
            </a:solidFill>
            <a:round/>
            <a:headEnd/>
            <a:tailEnd/>
          </a:ln>
        </p:spPr>
        <p:txBody>
          <a:bodyPr/>
          <a:lstStyle/>
          <a:p>
            <a:endParaRPr lang="en-US"/>
          </a:p>
        </p:txBody>
      </p:sp>
      <p:sp>
        <p:nvSpPr>
          <p:cNvPr id="71710" name="Rectangle 30"/>
          <p:cNvSpPr>
            <a:spLocks noChangeArrowheads="1"/>
          </p:cNvSpPr>
          <p:nvPr/>
        </p:nvSpPr>
        <p:spPr bwMode="auto">
          <a:xfrm>
            <a:off x="69580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1711" name="Text Box 31"/>
          <p:cNvSpPr txBox="1">
            <a:spLocks noChangeArrowheads="1"/>
          </p:cNvSpPr>
          <p:nvPr/>
        </p:nvSpPr>
        <p:spPr bwMode="auto">
          <a:xfrm>
            <a:off x="2819400" y="22860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rPr>
              <a:t>0</a:t>
            </a:r>
          </a:p>
        </p:txBody>
      </p:sp>
      <p:sp>
        <p:nvSpPr>
          <p:cNvPr id="71712" name="Oval 32"/>
          <p:cNvSpPr>
            <a:spLocks noChangeArrowheads="1"/>
          </p:cNvSpPr>
          <p:nvPr/>
        </p:nvSpPr>
        <p:spPr bwMode="auto">
          <a:xfrm>
            <a:off x="4405313" y="3600450"/>
            <a:ext cx="347662" cy="347663"/>
          </a:xfrm>
          <a:prstGeom prst="ellipse">
            <a:avLst/>
          </a:prstGeom>
          <a:solidFill>
            <a:srgbClr val="FF0000"/>
          </a:solidFill>
          <a:ln w="12700">
            <a:solidFill>
              <a:srgbClr val="000000"/>
            </a:solidFill>
            <a:round/>
            <a:headEnd/>
            <a:tailEnd/>
          </a:ln>
        </p:spPr>
        <p:txBody>
          <a:bodyPr/>
          <a:lstStyle/>
          <a:p>
            <a:endParaRPr lang="en-US"/>
          </a:p>
        </p:txBody>
      </p:sp>
      <p:sp>
        <p:nvSpPr>
          <p:cNvPr id="71713" name="Rectangle 33"/>
          <p:cNvSpPr>
            <a:spLocks noChangeArrowheads="1"/>
          </p:cNvSpPr>
          <p:nvPr/>
        </p:nvSpPr>
        <p:spPr bwMode="auto">
          <a:xfrm>
            <a:off x="45450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71714" name="Text Box 34"/>
          <p:cNvSpPr txBox="1">
            <a:spLocks noChangeArrowheads="1"/>
          </p:cNvSpPr>
          <p:nvPr/>
        </p:nvSpPr>
        <p:spPr bwMode="auto">
          <a:xfrm>
            <a:off x="44196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2</a:t>
            </a:r>
          </a:p>
        </p:txBody>
      </p:sp>
      <p:sp>
        <p:nvSpPr>
          <p:cNvPr id="71715" name="Text Box 35"/>
          <p:cNvSpPr txBox="1">
            <a:spLocks noChangeArrowheads="1"/>
          </p:cNvSpPr>
          <p:nvPr/>
        </p:nvSpPr>
        <p:spPr bwMode="auto">
          <a:xfrm>
            <a:off x="4419600" y="3962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3</a:t>
            </a:r>
          </a:p>
        </p:txBody>
      </p:sp>
      <p:sp>
        <p:nvSpPr>
          <p:cNvPr id="71716" name="Text Box 36"/>
          <p:cNvSpPr txBox="1">
            <a:spLocks noChangeArrowheads="1"/>
          </p:cNvSpPr>
          <p:nvPr/>
        </p:nvSpPr>
        <p:spPr bwMode="auto">
          <a:xfrm>
            <a:off x="60198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6</a:t>
            </a:r>
          </a:p>
        </p:txBody>
      </p:sp>
      <p:sp>
        <p:nvSpPr>
          <p:cNvPr id="71717" name="Text Box 37"/>
          <p:cNvSpPr txBox="1">
            <a:spLocks noChangeArrowheads="1"/>
          </p:cNvSpPr>
          <p:nvPr/>
        </p:nvSpPr>
        <p:spPr bwMode="auto">
          <a:xfrm>
            <a:off x="6019800" y="3962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4</a:t>
            </a:r>
          </a:p>
        </p:txBody>
      </p:sp>
      <p:sp>
        <p:nvSpPr>
          <p:cNvPr id="71718" name="Text Box 38"/>
          <p:cNvSpPr txBox="1">
            <a:spLocks noChangeArrowheads="1"/>
          </p:cNvSpPr>
          <p:nvPr/>
        </p:nvSpPr>
        <p:spPr bwMode="auto">
          <a:xfrm>
            <a:off x="7924800" y="26670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57383" name="Oval 39"/>
          <p:cNvSpPr>
            <a:spLocks noChangeArrowheads="1"/>
          </p:cNvSpPr>
          <p:nvPr/>
        </p:nvSpPr>
        <p:spPr bwMode="auto">
          <a:xfrm>
            <a:off x="6019800" y="3595688"/>
            <a:ext cx="346075" cy="347662"/>
          </a:xfrm>
          <a:prstGeom prst="ellipse">
            <a:avLst/>
          </a:prstGeom>
          <a:solidFill>
            <a:srgbClr val="FFFF00"/>
          </a:solidFill>
          <a:ln w="12700">
            <a:solidFill>
              <a:srgbClr val="000000"/>
            </a:solidFill>
            <a:round/>
            <a:headEnd/>
            <a:tailEnd/>
          </a:ln>
        </p:spPr>
        <p:txBody>
          <a:bodyPr/>
          <a:lstStyle/>
          <a:p>
            <a:endParaRPr lang="en-US"/>
          </a:p>
        </p:txBody>
      </p:sp>
      <p:sp>
        <p:nvSpPr>
          <p:cNvPr id="71720" name="Rectangle 40"/>
          <p:cNvSpPr>
            <a:spLocks noChangeArrowheads="1"/>
          </p:cNvSpPr>
          <p:nvPr/>
        </p:nvSpPr>
        <p:spPr bwMode="auto">
          <a:xfrm>
            <a:off x="61579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5</a:t>
            </a:r>
            <a:endParaRPr lang="en-US" altLang="zh-CN" b="1">
              <a:latin typeface="Arial" pitchFamily="34" charset="0"/>
            </a:endParaRPr>
          </a:p>
        </p:txBody>
      </p:sp>
      <p:grpSp>
        <p:nvGrpSpPr>
          <p:cNvPr id="2" name="Group 41"/>
          <p:cNvGrpSpPr>
            <a:grpSpLocks/>
          </p:cNvGrpSpPr>
          <p:nvPr/>
        </p:nvGrpSpPr>
        <p:grpSpPr bwMode="auto">
          <a:xfrm>
            <a:off x="762000" y="4800600"/>
            <a:ext cx="6477000" cy="1447800"/>
            <a:chOff x="816" y="2880"/>
            <a:chExt cx="4080" cy="912"/>
          </a:xfrm>
        </p:grpSpPr>
        <p:sp>
          <p:nvSpPr>
            <p:cNvPr id="71733" name="AutoShape 42"/>
            <p:cNvSpPr>
              <a:spLocks noChangeArrowheads="1"/>
            </p:cNvSpPr>
            <p:nvPr/>
          </p:nvSpPr>
          <p:spPr bwMode="auto">
            <a:xfrm>
              <a:off x="134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1734" name="AutoShape 43"/>
            <p:cNvSpPr>
              <a:spLocks noChangeArrowheads="1"/>
            </p:cNvSpPr>
            <p:nvPr/>
          </p:nvSpPr>
          <p:spPr bwMode="auto">
            <a:xfrm>
              <a:off x="187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1735" name="AutoShape 44"/>
            <p:cNvSpPr>
              <a:spLocks noChangeArrowheads="1"/>
            </p:cNvSpPr>
            <p:nvPr/>
          </p:nvSpPr>
          <p:spPr bwMode="auto">
            <a:xfrm>
              <a:off x="2400"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1736" name="AutoShape 45"/>
            <p:cNvSpPr>
              <a:spLocks noChangeArrowheads="1"/>
            </p:cNvSpPr>
            <p:nvPr/>
          </p:nvSpPr>
          <p:spPr bwMode="auto">
            <a:xfrm>
              <a:off x="2928"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1737" name="AutoShape 46"/>
            <p:cNvSpPr>
              <a:spLocks noChangeArrowheads="1"/>
            </p:cNvSpPr>
            <p:nvPr/>
          </p:nvSpPr>
          <p:spPr bwMode="auto">
            <a:xfrm>
              <a:off x="345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1738" name="AutoShape 47"/>
            <p:cNvSpPr>
              <a:spLocks noChangeArrowheads="1"/>
            </p:cNvSpPr>
            <p:nvPr/>
          </p:nvSpPr>
          <p:spPr bwMode="auto">
            <a:xfrm>
              <a:off x="398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1739" name="AutoShape 48"/>
            <p:cNvSpPr>
              <a:spLocks noChangeArrowheads="1"/>
            </p:cNvSpPr>
            <p:nvPr/>
          </p:nvSpPr>
          <p:spPr bwMode="auto">
            <a:xfrm>
              <a:off x="451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1740" name="AutoShape 49"/>
            <p:cNvSpPr>
              <a:spLocks noChangeArrowheads="1"/>
            </p:cNvSpPr>
            <p:nvPr/>
          </p:nvSpPr>
          <p:spPr bwMode="auto">
            <a:xfrm>
              <a:off x="81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1741" name="Text Box 50"/>
            <p:cNvSpPr txBox="1">
              <a:spLocks noChangeArrowheads="1"/>
            </p:cNvSpPr>
            <p:nvPr/>
          </p:nvSpPr>
          <p:spPr bwMode="auto">
            <a:xfrm>
              <a:off x="899"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0</a:t>
              </a:r>
              <a:endParaRPr lang="en-US" altLang="zh-CN"/>
            </a:p>
          </p:txBody>
        </p:sp>
        <p:sp>
          <p:nvSpPr>
            <p:cNvPr id="71742" name="Text Box 51"/>
            <p:cNvSpPr txBox="1">
              <a:spLocks noChangeArrowheads="1"/>
            </p:cNvSpPr>
            <p:nvPr/>
          </p:nvSpPr>
          <p:spPr bwMode="auto">
            <a:xfrm>
              <a:off x="1420"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1</a:t>
              </a:r>
              <a:endParaRPr lang="en-US" altLang="zh-CN"/>
            </a:p>
          </p:txBody>
        </p:sp>
        <p:sp>
          <p:nvSpPr>
            <p:cNvPr id="71743" name="Text Box 52"/>
            <p:cNvSpPr txBox="1">
              <a:spLocks noChangeArrowheads="1"/>
            </p:cNvSpPr>
            <p:nvPr/>
          </p:nvSpPr>
          <p:spPr bwMode="auto">
            <a:xfrm>
              <a:off x="1941"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2</a:t>
              </a:r>
              <a:endParaRPr lang="en-US" altLang="zh-CN"/>
            </a:p>
          </p:txBody>
        </p:sp>
        <p:sp>
          <p:nvSpPr>
            <p:cNvPr id="71744" name="Text Box 53"/>
            <p:cNvSpPr txBox="1">
              <a:spLocks noChangeArrowheads="1"/>
            </p:cNvSpPr>
            <p:nvPr/>
          </p:nvSpPr>
          <p:spPr bwMode="auto">
            <a:xfrm>
              <a:off x="2462"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3</a:t>
              </a:r>
              <a:endParaRPr lang="en-US" altLang="zh-CN"/>
            </a:p>
          </p:txBody>
        </p:sp>
        <p:sp>
          <p:nvSpPr>
            <p:cNvPr id="71745" name="Text Box 54"/>
            <p:cNvSpPr txBox="1">
              <a:spLocks noChangeArrowheads="1"/>
            </p:cNvSpPr>
            <p:nvPr/>
          </p:nvSpPr>
          <p:spPr bwMode="auto">
            <a:xfrm>
              <a:off x="2983"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4</a:t>
              </a:r>
              <a:endParaRPr lang="en-US" altLang="zh-CN"/>
            </a:p>
          </p:txBody>
        </p:sp>
        <p:sp>
          <p:nvSpPr>
            <p:cNvPr id="71746" name="Text Box 55"/>
            <p:cNvSpPr txBox="1">
              <a:spLocks noChangeArrowheads="1"/>
            </p:cNvSpPr>
            <p:nvPr/>
          </p:nvSpPr>
          <p:spPr bwMode="auto">
            <a:xfrm>
              <a:off x="3504"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5</a:t>
              </a:r>
              <a:endParaRPr lang="en-US" altLang="zh-CN"/>
            </a:p>
          </p:txBody>
        </p:sp>
        <p:sp>
          <p:nvSpPr>
            <p:cNvPr id="71747" name="Text Box 56"/>
            <p:cNvSpPr txBox="1">
              <a:spLocks noChangeArrowheads="1"/>
            </p:cNvSpPr>
            <p:nvPr/>
          </p:nvSpPr>
          <p:spPr bwMode="auto">
            <a:xfrm>
              <a:off x="4025"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6</a:t>
              </a:r>
              <a:endParaRPr lang="en-US" altLang="zh-CN"/>
            </a:p>
          </p:txBody>
        </p:sp>
        <p:sp>
          <p:nvSpPr>
            <p:cNvPr id="71748" name="Text Box 57"/>
            <p:cNvSpPr txBox="1">
              <a:spLocks noChangeArrowheads="1"/>
            </p:cNvSpPr>
            <p:nvPr/>
          </p:nvSpPr>
          <p:spPr bwMode="auto">
            <a:xfrm>
              <a:off x="4547"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7</a:t>
              </a:r>
              <a:endParaRPr lang="en-US" altLang="zh-CN"/>
            </a:p>
          </p:txBody>
        </p:sp>
      </p:grpSp>
      <p:grpSp>
        <p:nvGrpSpPr>
          <p:cNvPr id="3" name="Group 58"/>
          <p:cNvGrpSpPr>
            <a:grpSpLocks/>
          </p:cNvGrpSpPr>
          <p:nvPr/>
        </p:nvGrpSpPr>
        <p:grpSpPr bwMode="auto">
          <a:xfrm>
            <a:off x="8001000" y="3733800"/>
            <a:ext cx="609600" cy="2590800"/>
            <a:chOff x="5040" y="2160"/>
            <a:chExt cx="384" cy="1632"/>
          </a:xfrm>
        </p:grpSpPr>
        <p:sp>
          <p:nvSpPr>
            <p:cNvPr id="71731" name="AutoShape 59"/>
            <p:cNvSpPr>
              <a:spLocks noChangeArrowheads="1"/>
            </p:cNvSpPr>
            <p:nvPr/>
          </p:nvSpPr>
          <p:spPr bwMode="auto">
            <a:xfrm>
              <a:off x="5040" y="2400"/>
              <a:ext cx="384" cy="1392"/>
            </a:xfrm>
            <a:prstGeom prst="can">
              <a:avLst>
                <a:gd name="adj" fmla="val 9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1732" name="Text Box 60"/>
            <p:cNvSpPr txBox="1">
              <a:spLocks noChangeArrowheads="1"/>
            </p:cNvSpPr>
            <p:nvPr/>
          </p:nvSpPr>
          <p:spPr bwMode="auto">
            <a:xfrm>
              <a:off x="5088" y="2160"/>
              <a:ext cx="240"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grpSp>
      <p:sp>
        <p:nvSpPr>
          <p:cNvPr id="71723" name="Text Box 61"/>
          <p:cNvSpPr txBox="1">
            <a:spLocks noChangeArrowheads="1"/>
          </p:cNvSpPr>
          <p:nvPr/>
        </p:nvSpPr>
        <p:spPr bwMode="auto">
          <a:xfrm>
            <a:off x="8153400" y="55626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6</a:t>
            </a:r>
          </a:p>
        </p:txBody>
      </p:sp>
      <p:sp>
        <p:nvSpPr>
          <p:cNvPr id="71724" name="Text Box 62"/>
          <p:cNvSpPr txBox="1">
            <a:spLocks noChangeArrowheads="1"/>
          </p:cNvSpPr>
          <p:nvPr/>
        </p:nvSpPr>
        <p:spPr bwMode="auto">
          <a:xfrm>
            <a:off x="59436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4</a:t>
            </a:r>
          </a:p>
        </p:txBody>
      </p:sp>
      <p:sp>
        <p:nvSpPr>
          <p:cNvPr id="71725" name="Text Box 63"/>
          <p:cNvSpPr txBox="1">
            <a:spLocks noChangeArrowheads="1"/>
          </p:cNvSpPr>
          <p:nvPr/>
        </p:nvSpPr>
        <p:spPr bwMode="auto">
          <a:xfrm>
            <a:off x="42672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5</a:t>
            </a:r>
          </a:p>
        </p:txBody>
      </p:sp>
      <p:sp>
        <p:nvSpPr>
          <p:cNvPr id="71726" name="Line 64"/>
          <p:cNvSpPr>
            <a:spLocks noChangeShapeType="1"/>
          </p:cNvSpPr>
          <p:nvPr/>
        </p:nvSpPr>
        <p:spPr bwMode="auto">
          <a:xfrm flipV="1">
            <a:off x="3581400" y="6324600"/>
            <a:ext cx="0" cy="381000"/>
          </a:xfrm>
          <a:prstGeom prst="line">
            <a:avLst/>
          </a:prstGeom>
          <a:noFill/>
          <a:ln w="57150">
            <a:solidFill>
              <a:srgbClr val="FF0000"/>
            </a:solidFill>
            <a:round/>
            <a:headEnd type="none" w="sm" len="sm"/>
            <a:tailEnd type="triangle" w="med" len="med"/>
          </a:ln>
        </p:spPr>
        <p:txBody>
          <a:bodyPr wrap="none" anchor="ctr"/>
          <a:lstStyle/>
          <a:p>
            <a:endParaRPr lang="en-US"/>
          </a:p>
        </p:txBody>
      </p:sp>
      <p:grpSp>
        <p:nvGrpSpPr>
          <p:cNvPr id="4" name="Group 65"/>
          <p:cNvGrpSpPr>
            <a:grpSpLocks/>
          </p:cNvGrpSpPr>
          <p:nvPr/>
        </p:nvGrpSpPr>
        <p:grpSpPr bwMode="auto">
          <a:xfrm>
            <a:off x="3276600" y="6248400"/>
            <a:ext cx="1143000" cy="533400"/>
            <a:chOff x="480" y="3936"/>
            <a:chExt cx="720" cy="336"/>
          </a:xfrm>
        </p:grpSpPr>
        <p:sp>
          <p:nvSpPr>
            <p:cNvPr id="71729" name="Line 66"/>
            <p:cNvSpPr>
              <a:spLocks noChangeShapeType="1"/>
            </p:cNvSpPr>
            <p:nvPr/>
          </p:nvSpPr>
          <p:spPr bwMode="auto">
            <a:xfrm flipV="1">
              <a:off x="1200" y="3984"/>
              <a:ext cx="0" cy="240"/>
            </a:xfrm>
            <a:prstGeom prst="line">
              <a:avLst/>
            </a:prstGeom>
            <a:noFill/>
            <a:ln w="57150">
              <a:solidFill>
                <a:srgbClr val="FF0000"/>
              </a:solidFill>
              <a:round/>
              <a:headEnd type="none" w="sm" len="sm"/>
              <a:tailEnd type="triangle" w="med" len="med"/>
            </a:ln>
          </p:spPr>
          <p:txBody>
            <a:bodyPr wrap="none" anchor="ctr"/>
            <a:lstStyle/>
            <a:p>
              <a:endParaRPr lang="en-US"/>
            </a:p>
          </p:txBody>
        </p:sp>
        <p:sp>
          <p:nvSpPr>
            <p:cNvPr id="71730" name="Rectangle 67"/>
            <p:cNvSpPr>
              <a:spLocks noChangeArrowheads="1"/>
            </p:cNvSpPr>
            <p:nvPr/>
          </p:nvSpPr>
          <p:spPr bwMode="auto">
            <a:xfrm>
              <a:off x="480" y="3936"/>
              <a:ext cx="432" cy="336"/>
            </a:xfrm>
            <a:prstGeom prst="rect">
              <a:avLst/>
            </a:prstGeom>
            <a:solidFill>
              <a:schemeClr val="bg1"/>
            </a:solidFill>
            <a:ln w="12700">
              <a:noFill/>
              <a:miter lim="800000"/>
              <a:headEnd type="none" w="sm" len="sm"/>
              <a:tailEnd type="none" w="sm" len="sm"/>
            </a:ln>
          </p:spPr>
          <p:txBody>
            <a:bodyPr wrap="none" anchor="ctr"/>
            <a:lstStyle/>
            <a:p>
              <a:endParaRPr lang="en-US"/>
            </a:p>
          </p:txBody>
        </p:sp>
      </p:grpSp>
      <p:sp>
        <p:nvSpPr>
          <p:cNvPr id="71728" name="Line 68"/>
          <p:cNvSpPr>
            <a:spLocks noChangeShapeType="1"/>
          </p:cNvSpPr>
          <p:nvPr/>
        </p:nvSpPr>
        <p:spPr bwMode="auto">
          <a:xfrm>
            <a:off x="4643438" y="2133600"/>
            <a:ext cx="1441450" cy="1511300"/>
          </a:xfrm>
          <a:prstGeom prst="line">
            <a:avLst/>
          </a:prstGeom>
          <a:noFill/>
          <a:ln w="38100">
            <a:solidFill>
              <a:schemeClr val="tx2"/>
            </a:solidFill>
            <a:round/>
            <a:headEnd/>
            <a:tailEnd type="triangle" w="med" len="med"/>
          </a:ln>
        </p:spPr>
        <p:txBody>
          <a:bodyPr/>
          <a:lstStyle/>
          <a:p>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383"/>
                                        </p:tgtEl>
                                        <p:attrNameLst>
                                          <p:attrName>style.visibility</p:attrName>
                                        </p:attrNameLst>
                                      </p:cBhvr>
                                      <p:to>
                                        <p:strVal val="visible"/>
                                      </p:to>
                                    </p:set>
                                    <p:animEffect transition="in" filter="dissolve">
                                      <p:cBhvr>
                                        <p:cTn id="12" dur="500"/>
                                        <p:tgtEl>
                                          <p:spTgt spid="57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smtClean="0">
                <a:ea typeface="SimSun" pitchFamily="2" charset="-122"/>
              </a:rPr>
              <a:t>Update </a:t>
            </a:r>
          </a:p>
        </p:txBody>
      </p:sp>
      <p:sp>
        <p:nvSpPr>
          <p:cNvPr id="72707" name="Oval 3"/>
          <p:cNvSpPr>
            <a:spLocks noChangeArrowheads="1"/>
          </p:cNvSpPr>
          <p:nvPr/>
        </p:nvSpPr>
        <p:spPr bwMode="auto">
          <a:xfrm>
            <a:off x="2819400" y="2701925"/>
            <a:ext cx="334963" cy="347663"/>
          </a:xfrm>
          <a:prstGeom prst="ellipse">
            <a:avLst/>
          </a:prstGeom>
          <a:solidFill>
            <a:srgbClr val="FF0000"/>
          </a:solidFill>
          <a:ln w="12700">
            <a:solidFill>
              <a:schemeClr val="bg2"/>
            </a:solidFill>
            <a:round/>
            <a:headEnd/>
            <a:tailEnd/>
          </a:ln>
        </p:spPr>
        <p:txBody>
          <a:bodyPr/>
          <a:lstStyle/>
          <a:p>
            <a:endParaRPr lang="en-US"/>
          </a:p>
        </p:txBody>
      </p:sp>
      <p:sp>
        <p:nvSpPr>
          <p:cNvPr id="72708" name="Rectangle 4"/>
          <p:cNvSpPr>
            <a:spLocks noChangeArrowheads="1"/>
          </p:cNvSpPr>
          <p:nvPr/>
        </p:nvSpPr>
        <p:spPr bwMode="auto">
          <a:xfrm>
            <a:off x="29448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1</a:t>
            </a:r>
            <a:endParaRPr lang="en-US" altLang="zh-CN" b="1">
              <a:latin typeface="Arial" pitchFamily="34" charset="0"/>
            </a:endParaRPr>
          </a:p>
        </p:txBody>
      </p:sp>
      <p:sp>
        <p:nvSpPr>
          <p:cNvPr id="72709" name="Oval 5"/>
          <p:cNvSpPr>
            <a:spLocks noChangeArrowheads="1"/>
          </p:cNvSpPr>
          <p:nvPr/>
        </p:nvSpPr>
        <p:spPr bwMode="auto">
          <a:xfrm>
            <a:off x="4406900" y="1806575"/>
            <a:ext cx="347663" cy="358775"/>
          </a:xfrm>
          <a:prstGeom prst="ellipse">
            <a:avLst/>
          </a:prstGeom>
          <a:solidFill>
            <a:srgbClr val="FF0000"/>
          </a:solidFill>
          <a:ln w="12700">
            <a:solidFill>
              <a:srgbClr val="000000"/>
            </a:solidFill>
            <a:round/>
            <a:headEnd/>
            <a:tailEnd/>
          </a:ln>
        </p:spPr>
        <p:txBody>
          <a:bodyPr/>
          <a:lstStyle/>
          <a:p>
            <a:endParaRPr lang="en-US"/>
          </a:p>
        </p:txBody>
      </p:sp>
      <p:sp>
        <p:nvSpPr>
          <p:cNvPr id="72710" name="Rectangle 6"/>
          <p:cNvSpPr>
            <a:spLocks noChangeArrowheads="1"/>
          </p:cNvSpPr>
          <p:nvPr/>
        </p:nvSpPr>
        <p:spPr bwMode="auto">
          <a:xfrm>
            <a:off x="45450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2711" name="Oval 7"/>
          <p:cNvSpPr>
            <a:spLocks noChangeArrowheads="1"/>
          </p:cNvSpPr>
          <p:nvPr/>
        </p:nvSpPr>
        <p:spPr bwMode="auto">
          <a:xfrm>
            <a:off x="4406900" y="359727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72712" name="Oval 8"/>
          <p:cNvSpPr>
            <a:spLocks noChangeArrowheads="1"/>
          </p:cNvSpPr>
          <p:nvPr/>
        </p:nvSpPr>
        <p:spPr bwMode="auto">
          <a:xfrm>
            <a:off x="6021388" y="1806575"/>
            <a:ext cx="346075" cy="358775"/>
          </a:xfrm>
          <a:prstGeom prst="ellipse">
            <a:avLst/>
          </a:prstGeom>
          <a:solidFill>
            <a:srgbClr val="66FF33"/>
          </a:solidFill>
          <a:ln w="12700">
            <a:solidFill>
              <a:srgbClr val="000000"/>
            </a:solidFill>
            <a:round/>
            <a:headEnd/>
            <a:tailEnd/>
          </a:ln>
        </p:spPr>
        <p:txBody>
          <a:bodyPr/>
          <a:lstStyle/>
          <a:p>
            <a:endParaRPr lang="en-US"/>
          </a:p>
        </p:txBody>
      </p:sp>
      <p:sp>
        <p:nvSpPr>
          <p:cNvPr id="72713" name="Rectangle 9"/>
          <p:cNvSpPr>
            <a:spLocks noChangeArrowheads="1"/>
          </p:cNvSpPr>
          <p:nvPr/>
        </p:nvSpPr>
        <p:spPr bwMode="auto">
          <a:xfrm>
            <a:off x="61579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2714" name="Oval 10"/>
          <p:cNvSpPr>
            <a:spLocks noChangeArrowheads="1"/>
          </p:cNvSpPr>
          <p:nvPr/>
        </p:nvSpPr>
        <p:spPr bwMode="auto">
          <a:xfrm>
            <a:off x="6021388" y="3597275"/>
            <a:ext cx="346075" cy="347663"/>
          </a:xfrm>
          <a:prstGeom prst="ellipse">
            <a:avLst/>
          </a:prstGeom>
          <a:solidFill>
            <a:srgbClr val="66FF33"/>
          </a:solidFill>
          <a:ln w="12700">
            <a:solidFill>
              <a:srgbClr val="000000"/>
            </a:solidFill>
            <a:round/>
            <a:headEnd/>
            <a:tailEnd/>
          </a:ln>
        </p:spPr>
        <p:txBody>
          <a:bodyPr/>
          <a:lstStyle/>
          <a:p>
            <a:endParaRPr lang="en-US"/>
          </a:p>
        </p:txBody>
      </p:sp>
      <p:sp>
        <p:nvSpPr>
          <p:cNvPr id="72715" name="Oval 11"/>
          <p:cNvSpPr>
            <a:spLocks noChangeArrowheads="1"/>
          </p:cNvSpPr>
          <p:nvPr/>
        </p:nvSpPr>
        <p:spPr bwMode="auto">
          <a:xfrm>
            <a:off x="7620000" y="270192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72716" name="Rectangle 12"/>
          <p:cNvSpPr>
            <a:spLocks noChangeArrowheads="1"/>
          </p:cNvSpPr>
          <p:nvPr/>
        </p:nvSpPr>
        <p:spPr bwMode="auto">
          <a:xfrm>
            <a:off x="77581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6</a:t>
            </a:r>
            <a:endParaRPr lang="en-US" altLang="zh-CN" b="1">
              <a:latin typeface="Arial" pitchFamily="34" charset="0"/>
            </a:endParaRPr>
          </a:p>
        </p:txBody>
      </p:sp>
      <p:sp>
        <p:nvSpPr>
          <p:cNvPr id="72717" name="Freeform 13"/>
          <p:cNvSpPr>
            <a:spLocks/>
          </p:cNvSpPr>
          <p:nvPr/>
        </p:nvSpPr>
        <p:spPr bwMode="auto">
          <a:xfrm>
            <a:off x="3135313" y="207645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0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59"/>
                </a:lnTo>
                <a:lnTo>
                  <a:pt x="917" y="0"/>
                </a:lnTo>
                <a:lnTo>
                  <a:pt x="841" y="0"/>
                </a:lnTo>
                <a:lnTo>
                  <a:pt x="858" y="34"/>
                </a:lnTo>
                <a:lnTo>
                  <a:pt x="0" y="509"/>
                </a:lnTo>
                <a:close/>
              </a:path>
            </a:pathLst>
          </a:custGeom>
          <a:noFill/>
          <a:ln w="38100">
            <a:solidFill>
              <a:srgbClr val="3333FF"/>
            </a:solidFill>
            <a:round/>
            <a:headEnd/>
            <a:tailEnd/>
          </a:ln>
        </p:spPr>
        <p:txBody>
          <a:bodyPr/>
          <a:lstStyle/>
          <a:p>
            <a:endParaRPr lang="en-US"/>
          </a:p>
        </p:txBody>
      </p:sp>
      <p:sp>
        <p:nvSpPr>
          <p:cNvPr id="72718" name="Rectangle 14"/>
          <p:cNvSpPr>
            <a:spLocks noChangeArrowheads="1"/>
          </p:cNvSpPr>
          <p:nvPr/>
        </p:nvSpPr>
        <p:spPr bwMode="auto">
          <a:xfrm>
            <a:off x="37449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2719" name="Freeform 15"/>
          <p:cNvSpPr>
            <a:spLocks/>
          </p:cNvSpPr>
          <p:nvPr/>
        </p:nvSpPr>
        <p:spPr bwMode="auto">
          <a:xfrm>
            <a:off x="4760913" y="1943100"/>
            <a:ext cx="1254125" cy="96838"/>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38100">
            <a:solidFill>
              <a:srgbClr val="3333FF"/>
            </a:solidFill>
            <a:round/>
            <a:headEnd/>
            <a:tailEnd/>
          </a:ln>
        </p:spPr>
        <p:txBody>
          <a:bodyPr/>
          <a:lstStyle/>
          <a:p>
            <a:endParaRPr lang="en-US"/>
          </a:p>
        </p:txBody>
      </p:sp>
      <p:sp>
        <p:nvSpPr>
          <p:cNvPr id="72720" name="Rectangle 16"/>
          <p:cNvSpPr>
            <a:spLocks noChangeArrowheads="1"/>
          </p:cNvSpPr>
          <p:nvPr/>
        </p:nvSpPr>
        <p:spPr bwMode="auto">
          <a:xfrm>
            <a:off x="5357813" y="175260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2721" name="Freeform 17"/>
          <p:cNvSpPr>
            <a:spLocks/>
          </p:cNvSpPr>
          <p:nvPr/>
        </p:nvSpPr>
        <p:spPr bwMode="auto">
          <a:xfrm>
            <a:off x="4713288" y="2124075"/>
            <a:ext cx="1360487" cy="1503363"/>
          </a:xfrm>
          <a:custGeom>
            <a:avLst/>
            <a:gdLst>
              <a:gd name="T0" fmla="*/ 0 w 968"/>
              <a:gd name="T1" fmla="*/ 0 h 1069"/>
              <a:gd name="T2" fmla="*/ 2147483647 w 968"/>
              <a:gd name="T3" fmla="*/ 2147483647 h 1069"/>
              <a:gd name="T4" fmla="*/ 2147483647 w 968"/>
              <a:gd name="T5" fmla="*/ 2147483647 h 1069"/>
              <a:gd name="T6" fmla="*/ 2147483647 w 968"/>
              <a:gd name="T7" fmla="*/ 2147483647 h 1069"/>
              <a:gd name="T8" fmla="*/ 2147483647 w 968"/>
              <a:gd name="T9" fmla="*/ 2147483647 h 1069"/>
              <a:gd name="T10" fmla="*/ 2147483647 w 968"/>
              <a:gd name="T11" fmla="*/ 2147483647 h 1069"/>
              <a:gd name="T12" fmla="*/ 0 w 968"/>
              <a:gd name="T13" fmla="*/ 0 h 1069"/>
              <a:gd name="T14" fmla="*/ 0 60000 65536"/>
              <a:gd name="T15" fmla="*/ 0 60000 65536"/>
              <a:gd name="T16" fmla="*/ 0 60000 65536"/>
              <a:gd name="T17" fmla="*/ 0 60000 65536"/>
              <a:gd name="T18" fmla="*/ 0 60000 65536"/>
              <a:gd name="T19" fmla="*/ 0 60000 65536"/>
              <a:gd name="T20" fmla="*/ 0 60000 65536"/>
              <a:gd name="T21" fmla="*/ 0 w 968"/>
              <a:gd name="T22" fmla="*/ 0 h 1069"/>
              <a:gd name="T23" fmla="*/ 968 w 968"/>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8" h="1069">
                <a:moveTo>
                  <a:pt x="0" y="0"/>
                </a:moveTo>
                <a:lnTo>
                  <a:pt x="917" y="1018"/>
                </a:lnTo>
                <a:lnTo>
                  <a:pt x="892" y="1044"/>
                </a:lnTo>
                <a:lnTo>
                  <a:pt x="968" y="1069"/>
                </a:lnTo>
                <a:lnTo>
                  <a:pt x="942" y="1001"/>
                </a:lnTo>
                <a:lnTo>
                  <a:pt x="917" y="1018"/>
                </a:lnTo>
                <a:lnTo>
                  <a:pt x="0" y="0"/>
                </a:lnTo>
                <a:close/>
              </a:path>
            </a:pathLst>
          </a:custGeom>
          <a:noFill/>
          <a:ln w="38100">
            <a:solidFill>
              <a:srgbClr val="3333FF"/>
            </a:solidFill>
            <a:round/>
            <a:headEnd/>
            <a:tailEnd/>
          </a:ln>
        </p:spPr>
        <p:txBody>
          <a:bodyPr/>
          <a:lstStyle/>
          <a:p>
            <a:endParaRPr lang="en-US"/>
          </a:p>
        </p:txBody>
      </p:sp>
      <p:sp>
        <p:nvSpPr>
          <p:cNvPr id="72722" name="Rectangle 18"/>
          <p:cNvSpPr>
            <a:spLocks noChangeArrowheads="1"/>
          </p:cNvSpPr>
          <p:nvPr/>
        </p:nvSpPr>
        <p:spPr bwMode="auto">
          <a:xfrm>
            <a:off x="5394325" y="2636838"/>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2723" name="Freeform 19"/>
          <p:cNvSpPr>
            <a:spLocks/>
          </p:cNvSpPr>
          <p:nvPr/>
        </p:nvSpPr>
        <p:spPr bwMode="auto">
          <a:xfrm>
            <a:off x="4533900" y="2171700"/>
            <a:ext cx="95250" cy="1420813"/>
          </a:xfrm>
          <a:custGeom>
            <a:avLst/>
            <a:gdLst>
              <a:gd name="T0" fmla="*/ 2147483647 w 68"/>
              <a:gd name="T1" fmla="*/ 0 h 1010"/>
              <a:gd name="T2" fmla="*/ 2147483647 w 68"/>
              <a:gd name="T3" fmla="*/ 2147483647 h 1010"/>
              <a:gd name="T4" fmla="*/ 0 w 68"/>
              <a:gd name="T5" fmla="*/ 2147483647 h 1010"/>
              <a:gd name="T6" fmla="*/ 2147483647 w 68"/>
              <a:gd name="T7" fmla="*/ 2147483647 h 1010"/>
              <a:gd name="T8" fmla="*/ 2147483647 w 68"/>
              <a:gd name="T9" fmla="*/ 2147483647 h 1010"/>
              <a:gd name="T10" fmla="*/ 2147483647 w 68"/>
              <a:gd name="T11" fmla="*/ 2147483647 h 1010"/>
              <a:gd name="T12" fmla="*/ 2147483647 w 68"/>
              <a:gd name="T13" fmla="*/ 0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0"/>
                </a:moveTo>
                <a:lnTo>
                  <a:pt x="34" y="942"/>
                </a:lnTo>
                <a:lnTo>
                  <a:pt x="0" y="942"/>
                </a:lnTo>
                <a:lnTo>
                  <a:pt x="34" y="1010"/>
                </a:lnTo>
                <a:lnTo>
                  <a:pt x="68" y="942"/>
                </a:lnTo>
                <a:lnTo>
                  <a:pt x="34" y="942"/>
                </a:lnTo>
                <a:lnTo>
                  <a:pt x="34" y="0"/>
                </a:lnTo>
                <a:close/>
              </a:path>
            </a:pathLst>
          </a:custGeom>
          <a:noFill/>
          <a:ln w="38100">
            <a:solidFill>
              <a:srgbClr val="3333FF"/>
            </a:solidFill>
            <a:round/>
            <a:headEnd/>
            <a:tailEnd/>
          </a:ln>
        </p:spPr>
        <p:txBody>
          <a:bodyPr/>
          <a:lstStyle/>
          <a:p>
            <a:endParaRPr lang="en-US"/>
          </a:p>
        </p:txBody>
      </p:sp>
      <p:sp>
        <p:nvSpPr>
          <p:cNvPr id="72724" name="Rectangle 20"/>
          <p:cNvSpPr>
            <a:spLocks noChangeArrowheads="1"/>
          </p:cNvSpPr>
          <p:nvPr/>
        </p:nvSpPr>
        <p:spPr bwMode="auto">
          <a:xfrm>
            <a:off x="4486275" y="2646363"/>
            <a:ext cx="26828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1</a:t>
            </a:r>
            <a:endParaRPr lang="en-US" altLang="zh-CN" b="1">
              <a:latin typeface="Arial" pitchFamily="34" charset="0"/>
            </a:endParaRPr>
          </a:p>
        </p:txBody>
      </p:sp>
      <p:sp>
        <p:nvSpPr>
          <p:cNvPr id="72725" name="Freeform 21"/>
          <p:cNvSpPr>
            <a:spLocks/>
          </p:cNvSpPr>
          <p:nvPr/>
        </p:nvSpPr>
        <p:spPr bwMode="auto">
          <a:xfrm>
            <a:off x="4760913" y="3722688"/>
            <a:ext cx="1254125" cy="95250"/>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round/>
            <a:headEnd/>
            <a:tailEnd/>
          </a:ln>
        </p:spPr>
        <p:txBody>
          <a:bodyPr/>
          <a:lstStyle/>
          <a:p>
            <a:endParaRPr lang="en-US"/>
          </a:p>
        </p:txBody>
      </p:sp>
      <p:sp>
        <p:nvSpPr>
          <p:cNvPr id="72726" name="Rectangle 22"/>
          <p:cNvSpPr>
            <a:spLocks noChangeArrowheads="1"/>
          </p:cNvSpPr>
          <p:nvPr/>
        </p:nvSpPr>
        <p:spPr bwMode="auto">
          <a:xfrm>
            <a:off x="5357813" y="35321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72727" name="Freeform 23"/>
          <p:cNvSpPr>
            <a:spLocks/>
          </p:cNvSpPr>
          <p:nvPr/>
        </p:nvSpPr>
        <p:spPr bwMode="auto">
          <a:xfrm>
            <a:off x="3135313" y="295910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9"/>
                </a:lnTo>
                <a:lnTo>
                  <a:pt x="917" y="509"/>
                </a:lnTo>
                <a:lnTo>
                  <a:pt x="875" y="450"/>
                </a:lnTo>
                <a:lnTo>
                  <a:pt x="858" y="475"/>
                </a:lnTo>
                <a:lnTo>
                  <a:pt x="0" y="0"/>
                </a:lnTo>
                <a:close/>
              </a:path>
            </a:pathLst>
          </a:custGeom>
          <a:noFill/>
          <a:ln w="12700">
            <a:solidFill>
              <a:srgbClr val="000000"/>
            </a:solidFill>
            <a:round/>
            <a:headEnd/>
            <a:tailEnd/>
          </a:ln>
        </p:spPr>
        <p:txBody>
          <a:bodyPr/>
          <a:lstStyle/>
          <a:p>
            <a:endParaRPr lang="en-US"/>
          </a:p>
        </p:txBody>
      </p:sp>
      <p:sp>
        <p:nvSpPr>
          <p:cNvPr id="72728" name="Rectangle 24"/>
          <p:cNvSpPr>
            <a:spLocks noChangeArrowheads="1"/>
          </p:cNvSpPr>
          <p:nvPr/>
        </p:nvSpPr>
        <p:spPr bwMode="auto">
          <a:xfrm>
            <a:off x="37449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2729" name="Freeform 25"/>
          <p:cNvSpPr>
            <a:spLocks/>
          </p:cNvSpPr>
          <p:nvPr/>
        </p:nvSpPr>
        <p:spPr bwMode="auto">
          <a:xfrm>
            <a:off x="6348413" y="207645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1"/>
                </a:lnTo>
                <a:lnTo>
                  <a:pt x="917" y="509"/>
                </a:lnTo>
                <a:lnTo>
                  <a:pt x="875" y="441"/>
                </a:lnTo>
                <a:lnTo>
                  <a:pt x="858" y="475"/>
                </a:lnTo>
                <a:lnTo>
                  <a:pt x="0" y="0"/>
                </a:lnTo>
                <a:close/>
              </a:path>
            </a:pathLst>
          </a:custGeom>
          <a:noFill/>
          <a:ln w="12700">
            <a:solidFill>
              <a:srgbClr val="000000"/>
            </a:solidFill>
            <a:round/>
            <a:headEnd/>
            <a:tailEnd/>
          </a:ln>
        </p:spPr>
        <p:txBody>
          <a:bodyPr/>
          <a:lstStyle/>
          <a:p>
            <a:endParaRPr lang="en-US"/>
          </a:p>
        </p:txBody>
      </p:sp>
      <p:sp>
        <p:nvSpPr>
          <p:cNvPr id="72730" name="Rectangle 26"/>
          <p:cNvSpPr>
            <a:spLocks noChangeArrowheads="1"/>
          </p:cNvSpPr>
          <p:nvPr/>
        </p:nvSpPr>
        <p:spPr bwMode="auto">
          <a:xfrm>
            <a:off x="69580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2731" name="Freeform 27"/>
          <p:cNvSpPr>
            <a:spLocks/>
          </p:cNvSpPr>
          <p:nvPr/>
        </p:nvSpPr>
        <p:spPr bwMode="auto">
          <a:xfrm>
            <a:off x="6146800" y="2171700"/>
            <a:ext cx="95250" cy="1420813"/>
          </a:xfrm>
          <a:custGeom>
            <a:avLst/>
            <a:gdLst>
              <a:gd name="T0" fmla="*/ 2147483647 w 68"/>
              <a:gd name="T1" fmla="*/ 2147483647 h 1010"/>
              <a:gd name="T2" fmla="*/ 2147483647 w 68"/>
              <a:gd name="T3" fmla="*/ 2147483647 h 1010"/>
              <a:gd name="T4" fmla="*/ 2147483647 w 68"/>
              <a:gd name="T5" fmla="*/ 2147483647 h 1010"/>
              <a:gd name="T6" fmla="*/ 2147483647 w 68"/>
              <a:gd name="T7" fmla="*/ 0 h 1010"/>
              <a:gd name="T8" fmla="*/ 0 w 68"/>
              <a:gd name="T9" fmla="*/ 2147483647 h 1010"/>
              <a:gd name="T10" fmla="*/ 2147483647 w 68"/>
              <a:gd name="T11" fmla="*/ 2147483647 h 1010"/>
              <a:gd name="T12" fmla="*/ 2147483647 w 68"/>
              <a:gd name="T13" fmla="*/ 2147483647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1010"/>
                </a:moveTo>
                <a:lnTo>
                  <a:pt x="34" y="68"/>
                </a:lnTo>
                <a:lnTo>
                  <a:pt x="68" y="68"/>
                </a:lnTo>
                <a:lnTo>
                  <a:pt x="34" y="0"/>
                </a:lnTo>
                <a:lnTo>
                  <a:pt x="0" y="68"/>
                </a:lnTo>
                <a:lnTo>
                  <a:pt x="34" y="68"/>
                </a:lnTo>
                <a:lnTo>
                  <a:pt x="34" y="1010"/>
                </a:lnTo>
                <a:close/>
              </a:path>
            </a:pathLst>
          </a:custGeom>
          <a:noFill/>
          <a:ln w="12700">
            <a:solidFill>
              <a:srgbClr val="000000"/>
            </a:solidFill>
            <a:round/>
            <a:headEnd/>
            <a:tailEnd/>
          </a:ln>
        </p:spPr>
        <p:txBody>
          <a:bodyPr/>
          <a:lstStyle/>
          <a:p>
            <a:endParaRPr lang="en-US"/>
          </a:p>
        </p:txBody>
      </p:sp>
      <p:sp>
        <p:nvSpPr>
          <p:cNvPr id="72732" name="Rectangle 28"/>
          <p:cNvSpPr>
            <a:spLocks noChangeArrowheads="1"/>
          </p:cNvSpPr>
          <p:nvPr/>
        </p:nvSpPr>
        <p:spPr bwMode="auto">
          <a:xfrm>
            <a:off x="6061075" y="2646363"/>
            <a:ext cx="334963"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3</a:t>
            </a:r>
            <a:endParaRPr lang="en-US" altLang="zh-CN" b="1">
              <a:latin typeface="Arial" pitchFamily="34" charset="0"/>
            </a:endParaRPr>
          </a:p>
        </p:txBody>
      </p:sp>
      <p:sp>
        <p:nvSpPr>
          <p:cNvPr id="72733" name="Freeform 29"/>
          <p:cNvSpPr>
            <a:spLocks/>
          </p:cNvSpPr>
          <p:nvPr/>
        </p:nvSpPr>
        <p:spPr bwMode="auto">
          <a:xfrm>
            <a:off x="6348413" y="295910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12700">
            <a:solidFill>
              <a:srgbClr val="000000"/>
            </a:solidFill>
            <a:round/>
            <a:headEnd/>
            <a:tailEnd/>
          </a:ln>
        </p:spPr>
        <p:txBody>
          <a:bodyPr/>
          <a:lstStyle/>
          <a:p>
            <a:endParaRPr lang="en-US"/>
          </a:p>
        </p:txBody>
      </p:sp>
      <p:sp>
        <p:nvSpPr>
          <p:cNvPr id="72734" name="Rectangle 30"/>
          <p:cNvSpPr>
            <a:spLocks noChangeArrowheads="1"/>
          </p:cNvSpPr>
          <p:nvPr/>
        </p:nvSpPr>
        <p:spPr bwMode="auto">
          <a:xfrm>
            <a:off x="69580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2735" name="Text Box 31"/>
          <p:cNvSpPr txBox="1">
            <a:spLocks noChangeArrowheads="1"/>
          </p:cNvSpPr>
          <p:nvPr/>
        </p:nvSpPr>
        <p:spPr bwMode="auto">
          <a:xfrm>
            <a:off x="2819400" y="22860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rPr>
              <a:t>0</a:t>
            </a:r>
          </a:p>
        </p:txBody>
      </p:sp>
      <p:sp>
        <p:nvSpPr>
          <p:cNvPr id="72736" name="Oval 32"/>
          <p:cNvSpPr>
            <a:spLocks noChangeArrowheads="1"/>
          </p:cNvSpPr>
          <p:nvPr/>
        </p:nvSpPr>
        <p:spPr bwMode="auto">
          <a:xfrm>
            <a:off x="4405313" y="3600450"/>
            <a:ext cx="347662" cy="347663"/>
          </a:xfrm>
          <a:prstGeom prst="ellipse">
            <a:avLst/>
          </a:prstGeom>
          <a:solidFill>
            <a:srgbClr val="FF0000"/>
          </a:solidFill>
          <a:ln w="12700">
            <a:solidFill>
              <a:srgbClr val="000000"/>
            </a:solidFill>
            <a:round/>
            <a:headEnd/>
            <a:tailEnd/>
          </a:ln>
        </p:spPr>
        <p:txBody>
          <a:bodyPr/>
          <a:lstStyle/>
          <a:p>
            <a:endParaRPr lang="en-US"/>
          </a:p>
        </p:txBody>
      </p:sp>
      <p:sp>
        <p:nvSpPr>
          <p:cNvPr id="72737" name="Rectangle 33"/>
          <p:cNvSpPr>
            <a:spLocks noChangeArrowheads="1"/>
          </p:cNvSpPr>
          <p:nvPr/>
        </p:nvSpPr>
        <p:spPr bwMode="auto">
          <a:xfrm>
            <a:off x="45450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72738" name="Text Box 34"/>
          <p:cNvSpPr txBox="1">
            <a:spLocks noChangeArrowheads="1"/>
          </p:cNvSpPr>
          <p:nvPr/>
        </p:nvSpPr>
        <p:spPr bwMode="auto">
          <a:xfrm>
            <a:off x="44196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2</a:t>
            </a:r>
          </a:p>
        </p:txBody>
      </p:sp>
      <p:sp>
        <p:nvSpPr>
          <p:cNvPr id="72739" name="Text Box 35"/>
          <p:cNvSpPr txBox="1">
            <a:spLocks noChangeArrowheads="1"/>
          </p:cNvSpPr>
          <p:nvPr/>
        </p:nvSpPr>
        <p:spPr bwMode="auto">
          <a:xfrm>
            <a:off x="4419600" y="3962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3</a:t>
            </a:r>
          </a:p>
        </p:txBody>
      </p:sp>
      <p:sp>
        <p:nvSpPr>
          <p:cNvPr id="72740" name="Text Box 36"/>
          <p:cNvSpPr txBox="1">
            <a:spLocks noChangeArrowheads="1"/>
          </p:cNvSpPr>
          <p:nvPr/>
        </p:nvSpPr>
        <p:spPr bwMode="auto">
          <a:xfrm>
            <a:off x="60198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6</a:t>
            </a:r>
          </a:p>
        </p:txBody>
      </p:sp>
      <p:sp>
        <p:nvSpPr>
          <p:cNvPr id="72741" name="Text Box 37"/>
          <p:cNvSpPr txBox="1">
            <a:spLocks noChangeArrowheads="1"/>
          </p:cNvSpPr>
          <p:nvPr/>
        </p:nvSpPr>
        <p:spPr bwMode="auto">
          <a:xfrm>
            <a:off x="6019800" y="3962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4</a:t>
            </a:r>
          </a:p>
        </p:txBody>
      </p:sp>
      <p:sp>
        <p:nvSpPr>
          <p:cNvPr id="72742" name="Text Box 38"/>
          <p:cNvSpPr txBox="1">
            <a:spLocks noChangeArrowheads="1"/>
          </p:cNvSpPr>
          <p:nvPr/>
        </p:nvSpPr>
        <p:spPr bwMode="auto">
          <a:xfrm>
            <a:off x="7924800" y="26670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sp>
        <p:nvSpPr>
          <p:cNvPr id="72743" name="Oval 39"/>
          <p:cNvSpPr>
            <a:spLocks noChangeArrowheads="1"/>
          </p:cNvSpPr>
          <p:nvPr/>
        </p:nvSpPr>
        <p:spPr bwMode="auto">
          <a:xfrm>
            <a:off x="6019800" y="3595688"/>
            <a:ext cx="346075" cy="347662"/>
          </a:xfrm>
          <a:prstGeom prst="ellipse">
            <a:avLst/>
          </a:prstGeom>
          <a:solidFill>
            <a:srgbClr val="FFFF00"/>
          </a:solidFill>
          <a:ln w="12700">
            <a:solidFill>
              <a:srgbClr val="000000"/>
            </a:solidFill>
            <a:round/>
            <a:headEnd/>
            <a:tailEnd/>
          </a:ln>
        </p:spPr>
        <p:txBody>
          <a:bodyPr/>
          <a:lstStyle/>
          <a:p>
            <a:endParaRPr lang="en-US"/>
          </a:p>
        </p:txBody>
      </p:sp>
      <p:sp>
        <p:nvSpPr>
          <p:cNvPr id="72744" name="Rectangle 40"/>
          <p:cNvSpPr>
            <a:spLocks noChangeArrowheads="1"/>
          </p:cNvSpPr>
          <p:nvPr/>
        </p:nvSpPr>
        <p:spPr bwMode="auto">
          <a:xfrm>
            <a:off x="61579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5</a:t>
            </a:r>
            <a:endParaRPr lang="en-US" altLang="zh-CN" b="1">
              <a:latin typeface="Arial" pitchFamily="34" charset="0"/>
            </a:endParaRPr>
          </a:p>
        </p:txBody>
      </p:sp>
      <p:sp>
        <p:nvSpPr>
          <p:cNvPr id="59433" name="Freeform 41"/>
          <p:cNvSpPr>
            <a:spLocks/>
          </p:cNvSpPr>
          <p:nvPr/>
        </p:nvSpPr>
        <p:spPr bwMode="auto">
          <a:xfrm>
            <a:off x="6157913" y="2147888"/>
            <a:ext cx="95250" cy="1420812"/>
          </a:xfrm>
          <a:custGeom>
            <a:avLst/>
            <a:gdLst>
              <a:gd name="T0" fmla="*/ 2147483647 w 68"/>
              <a:gd name="T1" fmla="*/ 2147483647 h 1010"/>
              <a:gd name="T2" fmla="*/ 2147483647 w 68"/>
              <a:gd name="T3" fmla="*/ 2147483647 h 1010"/>
              <a:gd name="T4" fmla="*/ 2147483647 w 68"/>
              <a:gd name="T5" fmla="*/ 2147483647 h 1010"/>
              <a:gd name="T6" fmla="*/ 2147483647 w 68"/>
              <a:gd name="T7" fmla="*/ 0 h 1010"/>
              <a:gd name="T8" fmla="*/ 0 w 68"/>
              <a:gd name="T9" fmla="*/ 2147483647 h 1010"/>
              <a:gd name="T10" fmla="*/ 2147483647 w 68"/>
              <a:gd name="T11" fmla="*/ 2147483647 h 1010"/>
              <a:gd name="T12" fmla="*/ 2147483647 w 68"/>
              <a:gd name="T13" fmla="*/ 2147483647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1010"/>
                </a:moveTo>
                <a:lnTo>
                  <a:pt x="34" y="68"/>
                </a:lnTo>
                <a:lnTo>
                  <a:pt x="68" y="68"/>
                </a:lnTo>
                <a:lnTo>
                  <a:pt x="34" y="0"/>
                </a:lnTo>
                <a:lnTo>
                  <a:pt x="0" y="68"/>
                </a:lnTo>
                <a:lnTo>
                  <a:pt x="34" y="68"/>
                </a:lnTo>
                <a:lnTo>
                  <a:pt x="34" y="1010"/>
                </a:lnTo>
                <a:close/>
              </a:path>
            </a:pathLst>
          </a:custGeom>
          <a:noFill/>
          <a:ln w="38100">
            <a:solidFill>
              <a:srgbClr val="FF0000"/>
            </a:solidFill>
            <a:round/>
            <a:headEnd/>
            <a:tailEnd/>
          </a:ln>
        </p:spPr>
        <p:txBody>
          <a:bodyPr/>
          <a:lstStyle/>
          <a:p>
            <a:endParaRPr lang="en-US"/>
          </a:p>
        </p:txBody>
      </p:sp>
      <p:sp>
        <p:nvSpPr>
          <p:cNvPr id="59434" name="Freeform 42"/>
          <p:cNvSpPr>
            <a:spLocks/>
          </p:cNvSpPr>
          <p:nvPr/>
        </p:nvSpPr>
        <p:spPr bwMode="auto">
          <a:xfrm>
            <a:off x="6324600" y="2971800"/>
            <a:ext cx="1290638"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38100">
            <a:solidFill>
              <a:srgbClr val="FF0000"/>
            </a:solidFill>
            <a:round/>
            <a:headEnd/>
            <a:tailEnd/>
          </a:ln>
        </p:spPr>
        <p:txBody>
          <a:bodyPr/>
          <a:lstStyle/>
          <a:p>
            <a:endParaRPr lang="en-US"/>
          </a:p>
        </p:txBody>
      </p:sp>
      <p:sp>
        <p:nvSpPr>
          <p:cNvPr id="59435" name="Line 43"/>
          <p:cNvSpPr>
            <a:spLocks noChangeShapeType="1"/>
          </p:cNvSpPr>
          <p:nvPr/>
        </p:nvSpPr>
        <p:spPr bwMode="auto">
          <a:xfrm flipH="1">
            <a:off x="7986713" y="2938463"/>
            <a:ext cx="381000" cy="0"/>
          </a:xfrm>
          <a:prstGeom prst="line">
            <a:avLst/>
          </a:prstGeom>
          <a:noFill/>
          <a:ln w="38100">
            <a:solidFill>
              <a:schemeClr val="tx1"/>
            </a:solidFill>
            <a:round/>
            <a:headEnd type="none" w="sm" len="sm"/>
            <a:tailEnd type="none" w="sm" len="sm"/>
          </a:ln>
        </p:spPr>
        <p:txBody>
          <a:bodyPr/>
          <a:lstStyle/>
          <a:p>
            <a:endParaRPr lang="en-US"/>
          </a:p>
        </p:txBody>
      </p:sp>
      <p:sp>
        <p:nvSpPr>
          <p:cNvPr id="59436" name="Text Box 44"/>
          <p:cNvSpPr txBox="1">
            <a:spLocks noChangeArrowheads="1"/>
          </p:cNvSpPr>
          <p:nvPr/>
        </p:nvSpPr>
        <p:spPr bwMode="auto">
          <a:xfrm>
            <a:off x="7924800" y="2438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6</a:t>
            </a:r>
          </a:p>
        </p:txBody>
      </p:sp>
      <p:grpSp>
        <p:nvGrpSpPr>
          <p:cNvPr id="2" name="Group 45"/>
          <p:cNvGrpSpPr>
            <a:grpSpLocks/>
          </p:cNvGrpSpPr>
          <p:nvPr/>
        </p:nvGrpSpPr>
        <p:grpSpPr bwMode="auto">
          <a:xfrm>
            <a:off x="762000" y="4800600"/>
            <a:ext cx="6477000" cy="1447800"/>
            <a:chOff x="816" y="2880"/>
            <a:chExt cx="4080" cy="912"/>
          </a:xfrm>
        </p:grpSpPr>
        <p:sp>
          <p:nvSpPr>
            <p:cNvPr id="72760" name="AutoShape 46"/>
            <p:cNvSpPr>
              <a:spLocks noChangeArrowheads="1"/>
            </p:cNvSpPr>
            <p:nvPr/>
          </p:nvSpPr>
          <p:spPr bwMode="auto">
            <a:xfrm>
              <a:off x="134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2761" name="AutoShape 47"/>
            <p:cNvSpPr>
              <a:spLocks noChangeArrowheads="1"/>
            </p:cNvSpPr>
            <p:nvPr/>
          </p:nvSpPr>
          <p:spPr bwMode="auto">
            <a:xfrm>
              <a:off x="187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2762" name="AutoShape 48"/>
            <p:cNvSpPr>
              <a:spLocks noChangeArrowheads="1"/>
            </p:cNvSpPr>
            <p:nvPr/>
          </p:nvSpPr>
          <p:spPr bwMode="auto">
            <a:xfrm>
              <a:off x="2400"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2763" name="AutoShape 49"/>
            <p:cNvSpPr>
              <a:spLocks noChangeArrowheads="1"/>
            </p:cNvSpPr>
            <p:nvPr/>
          </p:nvSpPr>
          <p:spPr bwMode="auto">
            <a:xfrm>
              <a:off x="2928"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2764" name="AutoShape 50"/>
            <p:cNvSpPr>
              <a:spLocks noChangeArrowheads="1"/>
            </p:cNvSpPr>
            <p:nvPr/>
          </p:nvSpPr>
          <p:spPr bwMode="auto">
            <a:xfrm>
              <a:off x="345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2765" name="AutoShape 51"/>
            <p:cNvSpPr>
              <a:spLocks noChangeArrowheads="1"/>
            </p:cNvSpPr>
            <p:nvPr/>
          </p:nvSpPr>
          <p:spPr bwMode="auto">
            <a:xfrm>
              <a:off x="398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2766" name="AutoShape 52"/>
            <p:cNvSpPr>
              <a:spLocks noChangeArrowheads="1"/>
            </p:cNvSpPr>
            <p:nvPr/>
          </p:nvSpPr>
          <p:spPr bwMode="auto">
            <a:xfrm>
              <a:off x="451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2767" name="AutoShape 53"/>
            <p:cNvSpPr>
              <a:spLocks noChangeArrowheads="1"/>
            </p:cNvSpPr>
            <p:nvPr/>
          </p:nvSpPr>
          <p:spPr bwMode="auto">
            <a:xfrm>
              <a:off x="81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2768" name="Text Box 54"/>
            <p:cNvSpPr txBox="1">
              <a:spLocks noChangeArrowheads="1"/>
            </p:cNvSpPr>
            <p:nvPr/>
          </p:nvSpPr>
          <p:spPr bwMode="auto">
            <a:xfrm>
              <a:off x="899"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0</a:t>
              </a:r>
              <a:endParaRPr lang="en-US" altLang="zh-CN"/>
            </a:p>
          </p:txBody>
        </p:sp>
        <p:sp>
          <p:nvSpPr>
            <p:cNvPr id="72769" name="Text Box 55"/>
            <p:cNvSpPr txBox="1">
              <a:spLocks noChangeArrowheads="1"/>
            </p:cNvSpPr>
            <p:nvPr/>
          </p:nvSpPr>
          <p:spPr bwMode="auto">
            <a:xfrm>
              <a:off x="1420"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1</a:t>
              </a:r>
              <a:endParaRPr lang="en-US" altLang="zh-CN"/>
            </a:p>
          </p:txBody>
        </p:sp>
        <p:sp>
          <p:nvSpPr>
            <p:cNvPr id="72770" name="Text Box 56"/>
            <p:cNvSpPr txBox="1">
              <a:spLocks noChangeArrowheads="1"/>
            </p:cNvSpPr>
            <p:nvPr/>
          </p:nvSpPr>
          <p:spPr bwMode="auto">
            <a:xfrm>
              <a:off x="1941"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2</a:t>
              </a:r>
              <a:endParaRPr lang="en-US" altLang="zh-CN"/>
            </a:p>
          </p:txBody>
        </p:sp>
        <p:sp>
          <p:nvSpPr>
            <p:cNvPr id="72771" name="Text Box 57"/>
            <p:cNvSpPr txBox="1">
              <a:spLocks noChangeArrowheads="1"/>
            </p:cNvSpPr>
            <p:nvPr/>
          </p:nvSpPr>
          <p:spPr bwMode="auto">
            <a:xfrm>
              <a:off x="2462"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3</a:t>
              </a:r>
              <a:endParaRPr lang="en-US" altLang="zh-CN"/>
            </a:p>
          </p:txBody>
        </p:sp>
        <p:sp>
          <p:nvSpPr>
            <p:cNvPr id="72772" name="Text Box 58"/>
            <p:cNvSpPr txBox="1">
              <a:spLocks noChangeArrowheads="1"/>
            </p:cNvSpPr>
            <p:nvPr/>
          </p:nvSpPr>
          <p:spPr bwMode="auto">
            <a:xfrm>
              <a:off x="2983"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4</a:t>
              </a:r>
              <a:endParaRPr lang="en-US" altLang="zh-CN"/>
            </a:p>
          </p:txBody>
        </p:sp>
        <p:sp>
          <p:nvSpPr>
            <p:cNvPr id="72773" name="Text Box 59"/>
            <p:cNvSpPr txBox="1">
              <a:spLocks noChangeArrowheads="1"/>
            </p:cNvSpPr>
            <p:nvPr/>
          </p:nvSpPr>
          <p:spPr bwMode="auto">
            <a:xfrm>
              <a:off x="3504"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5</a:t>
              </a:r>
              <a:endParaRPr lang="en-US" altLang="zh-CN"/>
            </a:p>
          </p:txBody>
        </p:sp>
        <p:sp>
          <p:nvSpPr>
            <p:cNvPr id="72774" name="Text Box 60"/>
            <p:cNvSpPr txBox="1">
              <a:spLocks noChangeArrowheads="1"/>
            </p:cNvSpPr>
            <p:nvPr/>
          </p:nvSpPr>
          <p:spPr bwMode="auto">
            <a:xfrm>
              <a:off x="4025"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6</a:t>
              </a:r>
              <a:endParaRPr lang="en-US" altLang="zh-CN"/>
            </a:p>
          </p:txBody>
        </p:sp>
        <p:sp>
          <p:nvSpPr>
            <p:cNvPr id="72775" name="Text Box 61"/>
            <p:cNvSpPr txBox="1">
              <a:spLocks noChangeArrowheads="1"/>
            </p:cNvSpPr>
            <p:nvPr/>
          </p:nvSpPr>
          <p:spPr bwMode="auto">
            <a:xfrm>
              <a:off x="4547"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7</a:t>
              </a:r>
              <a:endParaRPr lang="en-US" altLang="zh-CN"/>
            </a:p>
          </p:txBody>
        </p:sp>
      </p:grpSp>
      <p:grpSp>
        <p:nvGrpSpPr>
          <p:cNvPr id="3" name="Group 62"/>
          <p:cNvGrpSpPr>
            <a:grpSpLocks/>
          </p:cNvGrpSpPr>
          <p:nvPr/>
        </p:nvGrpSpPr>
        <p:grpSpPr bwMode="auto">
          <a:xfrm>
            <a:off x="8001000" y="3733800"/>
            <a:ext cx="609600" cy="2590800"/>
            <a:chOff x="5040" y="2160"/>
            <a:chExt cx="384" cy="1632"/>
          </a:xfrm>
        </p:grpSpPr>
        <p:sp>
          <p:nvSpPr>
            <p:cNvPr id="72758" name="AutoShape 63"/>
            <p:cNvSpPr>
              <a:spLocks noChangeArrowheads="1"/>
            </p:cNvSpPr>
            <p:nvPr/>
          </p:nvSpPr>
          <p:spPr bwMode="auto">
            <a:xfrm>
              <a:off x="5040" y="2400"/>
              <a:ext cx="384" cy="1392"/>
            </a:xfrm>
            <a:prstGeom prst="can">
              <a:avLst>
                <a:gd name="adj" fmla="val 9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2759" name="Text Box 64"/>
            <p:cNvSpPr txBox="1">
              <a:spLocks noChangeArrowheads="1"/>
            </p:cNvSpPr>
            <p:nvPr/>
          </p:nvSpPr>
          <p:spPr bwMode="auto">
            <a:xfrm>
              <a:off x="5088" y="2160"/>
              <a:ext cx="240"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sym typeface="Symbol" pitchFamily="18" charset="2"/>
                </a:rPr>
                <a:t></a:t>
              </a:r>
              <a:endParaRPr lang="en-US" altLang="zh-CN" b="1">
                <a:solidFill>
                  <a:schemeClr val="bg2"/>
                </a:solidFill>
                <a:latin typeface="Arial" pitchFamily="34" charset="0"/>
              </a:endParaRPr>
            </a:p>
          </p:txBody>
        </p:sp>
      </p:grpSp>
      <p:sp>
        <p:nvSpPr>
          <p:cNvPr id="72751" name="Text Box 65"/>
          <p:cNvSpPr txBox="1">
            <a:spLocks noChangeArrowheads="1"/>
          </p:cNvSpPr>
          <p:nvPr/>
        </p:nvSpPr>
        <p:spPr bwMode="auto">
          <a:xfrm>
            <a:off x="8153400" y="55626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6</a:t>
            </a:r>
          </a:p>
        </p:txBody>
      </p:sp>
      <p:sp>
        <p:nvSpPr>
          <p:cNvPr id="72752" name="Text Box 66"/>
          <p:cNvSpPr txBox="1">
            <a:spLocks noChangeArrowheads="1"/>
          </p:cNvSpPr>
          <p:nvPr/>
        </p:nvSpPr>
        <p:spPr bwMode="auto">
          <a:xfrm>
            <a:off x="59436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4</a:t>
            </a:r>
          </a:p>
        </p:txBody>
      </p:sp>
      <p:sp>
        <p:nvSpPr>
          <p:cNvPr id="72753" name="Text Box 67"/>
          <p:cNvSpPr txBox="1">
            <a:spLocks noChangeArrowheads="1"/>
          </p:cNvSpPr>
          <p:nvPr/>
        </p:nvSpPr>
        <p:spPr bwMode="auto">
          <a:xfrm>
            <a:off x="42672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5</a:t>
            </a:r>
          </a:p>
        </p:txBody>
      </p:sp>
      <p:sp>
        <p:nvSpPr>
          <p:cNvPr id="72754" name="Line 68"/>
          <p:cNvSpPr>
            <a:spLocks noChangeShapeType="1"/>
          </p:cNvSpPr>
          <p:nvPr/>
        </p:nvSpPr>
        <p:spPr bwMode="auto">
          <a:xfrm flipV="1">
            <a:off x="4419600" y="6324600"/>
            <a:ext cx="0" cy="381000"/>
          </a:xfrm>
          <a:prstGeom prst="line">
            <a:avLst/>
          </a:prstGeom>
          <a:noFill/>
          <a:ln w="57150">
            <a:solidFill>
              <a:srgbClr val="FF0000"/>
            </a:solidFill>
            <a:round/>
            <a:headEnd type="none" w="sm" len="sm"/>
            <a:tailEnd type="triangle" w="med" len="med"/>
          </a:ln>
        </p:spPr>
        <p:txBody>
          <a:bodyPr wrap="none" anchor="ctr"/>
          <a:lstStyle/>
          <a:p>
            <a:endParaRPr lang="en-US"/>
          </a:p>
        </p:txBody>
      </p:sp>
      <p:sp>
        <p:nvSpPr>
          <p:cNvPr id="59461" name="Line 69"/>
          <p:cNvSpPr>
            <a:spLocks noChangeShapeType="1"/>
          </p:cNvSpPr>
          <p:nvPr/>
        </p:nvSpPr>
        <p:spPr bwMode="auto">
          <a:xfrm flipH="1">
            <a:off x="8124825" y="5729288"/>
            <a:ext cx="381000" cy="0"/>
          </a:xfrm>
          <a:prstGeom prst="line">
            <a:avLst/>
          </a:prstGeom>
          <a:noFill/>
          <a:ln w="38100">
            <a:solidFill>
              <a:schemeClr val="tx1"/>
            </a:solidFill>
            <a:round/>
            <a:headEnd type="none" w="sm" len="sm"/>
            <a:tailEnd type="none" w="sm" len="sm"/>
          </a:ln>
        </p:spPr>
        <p:txBody>
          <a:bodyPr/>
          <a:lstStyle/>
          <a:p>
            <a:endParaRPr lang="en-US"/>
          </a:p>
        </p:txBody>
      </p:sp>
      <p:sp>
        <p:nvSpPr>
          <p:cNvPr id="59462" name="Text Box 70"/>
          <p:cNvSpPr txBox="1">
            <a:spLocks noChangeArrowheads="1"/>
          </p:cNvSpPr>
          <p:nvPr/>
        </p:nvSpPr>
        <p:spPr bwMode="auto">
          <a:xfrm>
            <a:off x="5943600" y="5927725"/>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6</a:t>
            </a:r>
          </a:p>
        </p:txBody>
      </p:sp>
      <p:sp>
        <p:nvSpPr>
          <p:cNvPr id="72757" name="Line 71"/>
          <p:cNvSpPr>
            <a:spLocks noChangeShapeType="1"/>
          </p:cNvSpPr>
          <p:nvPr/>
        </p:nvSpPr>
        <p:spPr bwMode="auto">
          <a:xfrm>
            <a:off x="4643438" y="2133600"/>
            <a:ext cx="1441450" cy="1511300"/>
          </a:xfrm>
          <a:prstGeom prst="line">
            <a:avLst/>
          </a:prstGeom>
          <a:noFill/>
          <a:ln w="38100">
            <a:solidFill>
              <a:schemeClr val="tx2"/>
            </a:solidFill>
            <a:round/>
            <a:headEnd/>
            <a:tailEnd type="triangle" w="med" len="med"/>
          </a:ln>
        </p:spPr>
        <p:txBody>
          <a:bodyPr/>
          <a:lstStyle/>
          <a:p>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9433"/>
                                        </p:tgtEl>
                                        <p:attrNameLst>
                                          <p:attrName>style.visibility</p:attrName>
                                        </p:attrNameLst>
                                      </p:cBhvr>
                                      <p:to>
                                        <p:strVal val="visible"/>
                                      </p:to>
                                    </p:set>
                                    <p:animEffect transition="in" filter="wipe(down)">
                                      <p:cBhvr>
                                        <p:cTn id="7" dur="500"/>
                                        <p:tgtEl>
                                          <p:spTgt spid="594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434"/>
                                        </p:tgtEl>
                                        <p:attrNameLst>
                                          <p:attrName>style.visibility</p:attrName>
                                        </p:attrNameLst>
                                      </p:cBhvr>
                                      <p:to>
                                        <p:strVal val="visible"/>
                                      </p:to>
                                    </p:set>
                                    <p:animEffect transition="in" filter="wipe(left)">
                                      <p:cBhvr>
                                        <p:cTn id="12" dur="500"/>
                                        <p:tgtEl>
                                          <p:spTgt spid="594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35"/>
                                        </p:tgtEl>
                                        <p:attrNameLst>
                                          <p:attrName>style.visibility</p:attrName>
                                        </p:attrNameLst>
                                      </p:cBhvr>
                                      <p:to>
                                        <p:strVal val="visible"/>
                                      </p:to>
                                    </p:set>
                                    <p:animEffect transition="in" filter="wipe(left)">
                                      <p:cBhvr>
                                        <p:cTn id="17" dur="500"/>
                                        <p:tgtEl>
                                          <p:spTgt spid="594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9436">
                                            <p:txEl>
                                              <p:pRg st="0" end="0"/>
                                            </p:txEl>
                                          </p:spTgt>
                                        </p:tgtEl>
                                        <p:attrNameLst>
                                          <p:attrName>style.visibility</p:attrName>
                                        </p:attrNameLst>
                                      </p:cBhvr>
                                      <p:to>
                                        <p:strVal val="visible"/>
                                      </p:to>
                                    </p:set>
                                    <p:animEffect transition="in" filter="dissolve">
                                      <p:cBhvr>
                                        <p:cTn id="22" dur="500"/>
                                        <p:tgtEl>
                                          <p:spTgt spid="5943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61"/>
                                        </p:tgtEl>
                                        <p:attrNameLst>
                                          <p:attrName>style.visibility</p:attrName>
                                        </p:attrNameLst>
                                      </p:cBhvr>
                                      <p:to>
                                        <p:strVal val="visible"/>
                                      </p:to>
                                    </p:set>
                                    <p:animEffect transition="in" filter="wipe(left)">
                                      <p:cBhvr>
                                        <p:cTn id="27" dur="500"/>
                                        <p:tgtEl>
                                          <p:spTgt spid="5946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9462">
                                            <p:txEl>
                                              <p:pRg st="0" end="0"/>
                                            </p:txEl>
                                          </p:spTgt>
                                        </p:tgtEl>
                                        <p:attrNameLst>
                                          <p:attrName>style.visibility</p:attrName>
                                        </p:attrNameLst>
                                      </p:cBhvr>
                                      <p:to>
                                        <p:strVal val="visible"/>
                                      </p:to>
                                    </p:set>
                                    <p:animEffect transition="in" filter="dissolve">
                                      <p:cBhvr>
                                        <p:cTn id="32" dur="500"/>
                                        <p:tgtEl>
                                          <p:spTgt spid="594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33" grpId="0" animBg="1"/>
      <p:bldP spid="59434" grpId="0" animBg="1"/>
      <p:bldP spid="59435" grpId="0" animBg="1"/>
      <p:bldP spid="59436" grpId="0" build="p" autoUpdateAnimBg="0"/>
      <p:bldP spid="59461" grpId="0" animBg="1"/>
      <p:bldP spid="59462"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smtClean="0">
                <a:ea typeface="SimSun" pitchFamily="2" charset="-122"/>
              </a:rPr>
              <a:t>Choose Minimum Temporary Label </a:t>
            </a:r>
          </a:p>
        </p:txBody>
      </p:sp>
      <p:sp>
        <p:nvSpPr>
          <p:cNvPr id="73731" name="Oval 3"/>
          <p:cNvSpPr>
            <a:spLocks noChangeArrowheads="1"/>
          </p:cNvSpPr>
          <p:nvPr/>
        </p:nvSpPr>
        <p:spPr bwMode="auto">
          <a:xfrm>
            <a:off x="2819400" y="2701925"/>
            <a:ext cx="334963" cy="347663"/>
          </a:xfrm>
          <a:prstGeom prst="ellipse">
            <a:avLst/>
          </a:prstGeom>
          <a:solidFill>
            <a:srgbClr val="FF0000"/>
          </a:solidFill>
          <a:ln w="12700">
            <a:solidFill>
              <a:schemeClr val="bg2"/>
            </a:solidFill>
            <a:round/>
            <a:headEnd/>
            <a:tailEnd/>
          </a:ln>
        </p:spPr>
        <p:txBody>
          <a:bodyPr/>
          <a:lstStyle/>
          <a:p>
            <a:endParaRPr lang="en-US"/>
          </a:p>
        </p:txBody>
      </p:sp>
      <p:sp>
        <p:nvSpPr>
          <p:cNvPr id="73732" name="Rectangle 4"/>
          <p:cNvSpPr>
            <a:spLocks noChangeArrowheads="1"/>
          </p:cNvSpPr>
          <p:nvPr/>
        </p:nvSpPr>
        <p:spPr bwMode="auto">
          <a:xfrm>
            <a:off x="29448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1</a:t>
            </a:r>
            <a:endParaRPr lang="en-US" altLang="zh-CN" b="1">
              <a:latin typeface="Arial" pitchFamily="34" charset="0"/>
            </a:endParaRPr>
          </a:p>
        </p:txBody>
      </p:sp>
      <p:sp>
        <p:nvSpPr>
          <p:cNvPr id="73733" name="Oval 5"/>
          <p:cNvSpPr>
            <a:spLocks noChangeArrowheads="1"/>
          </p:cNvSpPr>
          <p:nvPr/>
        </p:nvSpPr>
        <p:spPr bwMode="auto">
          <a:xfrm>
            <a:off x="4406900" y="1806575"/>
            <a:ext cx="347663" cy="358775"/>
          </a:xfrm>
          <a:prstGeom prst="ellipse">
            <a:avLst/>
          </a:prstGeom>
          <a:solidFill>
            <a:srgbClr val="FF0000"/>
          </a:solidFill>
          <a:ln w="12700">
            <a:solidFill>
              <a:srgbClr val="000000"/>
            </a:solidFill>
            <a:round/>
            <a:headEnd/>
            <a:tailEnd/>
          </a:ln>
        </p:spPr>
        <p:txBody>
          <a:bodyPr/>
          <a:lstStyle/>
          <a:p>
            <a:endParaRPr lang="en-US"/>
          </a:p>
        </p:txBody>
      </p:sp>
      <p:sp>
        <p:nvSpPr>
          <p:cNvPr id="73734" name="Rectangle 6"/>
          <p:cNvSpPr>
            <a:spLocks noChangeArrowheads="1"/>
          </p:cNvSpPr>
          <p:nvPr/>
        </p:nvSpPr>
        <p:spPr bwMode="auto">
          <a:xfrm>
            <a:off x="45450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3735" name="Oval 7"/>
          <p:cNvSpPr>
            <a:spLocks noChangeArrowheads="1"/>
          </p:cNvSpPr>
          <p:nvPr/>
        </p:nvSpPr>
        <p:spPr bwMode="auto">
          <a:xfrm>
            <a:off x="4406900" y="359727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73736" name="Oval 8"/>
          <p:cNvSpPr>
            <a:spLocks noChangeArrowheads="1"/>
          </p:cNvSpPr>
          <p:nvPr/>
        </p:nvSpPr>
        <p:spPr bwMode="auto">
          <a:xfrm>
            <a:off x="6021388" y="1806575"/>
            <a:ext cx="346075" cy="358775"/>
          </a:xfrm>
          <a:prstGeom prst="ellipse">
            <a:avLst/>
          </a:prstGeom>
          <a:solidFill>
            <a:srgbClr val="66FF33"/>
          </a:solidFill>
          <a:ln w="12700">
            <a:solidFill>
              <a:srgbClr val="000000"/>
            </a:solidFill>
            <a:round/>
            <a:headEnd/>
            <a:tailEnd/>
          </a:ln>
        </p:spPr>
        <p:txBody>
          <a:bodyPr/>
          <a:lstStyle/>
          <a:p>
            <a:endParaRPr lang="en-US"/>
          </a:p>
        </p:txBody>
      </p:sp>
      <p:sp>
        <p:nvSpPr>
          <p:cNvPr id="73737" name="Oval 9"/>
          <p:cNvSpPr>
            <a:spLocks noChangeArrowheads="1"/>
          </p:cNvSpPr>
          <p:nvPr/>
        </p:nvSpPr>
        <p:spPr bwMode="auto">
          <a:xfrm>
            <a:off x="6021388" y="3597275"/>
            <a:ext cx="346075" cy="347663"/>
          </a:xfrm>
          <a:prstGeom prst="ellipse">
            <a:avLst/>
          </a:prstGeom>
          <a:solidFill>
            <a:srgbClr val="FF0000"/>
          </a:solidFill>
          <a:ln w="12700">
            <a:solidFill>
              <a:srgbClr val="000000"/>
            </a:solidFill>
            <a:round/>
            <a:headEnd/>
            <a:tailEnd/>
          </a:ln>
        </p:spPr>
        <p:txBody>
          <a:bodyPr/>
          <a:lstStyle/>
          <a:p>
            <a:endParaRPr lang="en-US"/>
          </a:p>
        </p:txBody>
      </p:sp>
      <p:sp>
        <p:nvSpPr>
          <p:cNvPr id="73738" name="Oval 10"/>
          <p:cNvSpPr>
            <a:spLocks noChangeArrowheads="1"/>
          </p:cNvSpPr>
          <p:nvPr/>
        </p:nvSpPr>
        <p:spPr bwMode="auto">
          <a:xfrm>
            <a:off x="7620000" y="270192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73739" name="Rectangle 11"/>
          <p:cNvSpPr>
            <a:spLocks noChangeArrowheads="1"/>
          </p:cNvSpPr>
          <p:nvPr/>
        </p:nvSpPr>
        <p:spPr bwMode="auto">
          <a:xfrm>
            <a:off x="77581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6</a:t>
            </a:r>
            <a:endParaRPr lang="en-US" altLang="zh-CN" b="1">
              <a:latin typeface="Arial" pitchFamily="34" charset="0"/>
            </a:endParaRPr>
          </a:p>
        </p:txBody>
      </p:sp>
      <p:sp>
        <p:nvSpPr>
          <p:cNvPr id="73740" name="Freeform 12"/>
          <p:cNvSpPr>
            <a:spLocks/>
          </p:cNvSpPr>
          <p:nvPr/>
        </p:nvSpPr>
        <p:spPr bwMode="auto">
          <a:xfrm>
            <a:off x="3135313" y="207645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0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59"/>
                </a:lnTo>
                <a:lnTo>
                  <a:pt x="917" y="0"/>
                </a:lnTo>
                <a:lnTo>
                  <a:pt x="841" y="0"/>
                </a:lnTo>
                <a:lnTo>
                  <a:pt x="858" y="34"/>
                </a:lnTo>
                <a:lnTo>
                  <a:pt x="0" y="509"/>
                </a:lnTo>
                <a:close/>
              </a:path>
            </a:pathLst>
          </a:custGeom>
          <a:noFill/>
          <a:ln w="38100">
            <a:solidFill>
              <a:srgbClr val="3333FF"/>
            </a:solidFill>
            <a:round/>
            <a:headEnd/>
            <a:tailEnd/>
          </a:ln>
        </p:spPr>
        <p:txBody>
          <a:bodyPr/>
          <a:lstStyle/>
          <a:p>
            <a:endParaRPr lang="en-US"/>
          </a:p>
        </p:txBody>
      </p:sp>
      <p:sp>
        <p:nvSpPr>
          <p:cNvPr id="73741" name="Rectangle 13"/>
          <p:cNvSpPr>
            <a:spLocks noChangeArrowheads="1"/>
          </p:cNvSpPr>
          <p:nvPr/>
        </p:nvSpPr>
        <p:spPr bwMode="auto">
          <a:xfrm>
            <a:off x="37449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3742" name="Freeform 14"/>
          <p:cNvSpPr>
            <a:spLocks/>
          </p:cNvSpPr>
          <p:nvPr/>
        </p:nvSpPr>
        <p:spPr bwMode="auto">
          <a:xfrm>
            <a:off x="4760913" y="1943100"/>
            <a:ext cx="1254125" cy="96838"/>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38100">
            <a:solidFill>
              <a:srgbClr val="3333FF"/>
            </a:solidFill>
            <a:round/>
            <a:headEnd/>
            <a:tailEnd/>
          </a:ln>
        </p:spPr>
        <p:txBody>
          <a:bodyPr/>
          <a:lstStyle/>
          <a:p>
            <a:endParaRPr lang="en-US"/>
          </a:p>
        </p:txBody>
      </p:sp>
      <p:sp>
        <p:nvSpPr>
          <p:cNvPr id="73743" name="Rectangle 15"/>
          <p:cNvSpPr>
            <a:spLocks noChangeArrowheads="1"/>
          </p:cNvSpPr>
          <p:nvPr/>
        </p:nvSpPr>
        <p:spPr bwMode="auto">
          <a:xfrm>
            <a:off x="5357813" y="175260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3744" name="Freeform 16"/>
          <p:cNvSpPr>
            <a:spLocks/>
          </p:cNvSpPr>
          <p:nvPr/>
        </p:nvSpPr>
        <p:spPr bwMode="auto">
          <a:xfrm>
            <a:off x="4713288" y="2124075"/>
            <a:ext cx="1360487" cy="1503363"/>
          </a:xfrm>
          <a:custGeom>
            <a:avLst/>
            <a:gdLst>
              <a:gd name="T0" fmla="*/ 0 w 968"/>
              <a:gd name="T1" fmla="*/ 0 h 1069"/>
              <a:gd name="T2" fmla="*/ 2147483647 w 968"/>
              <a:gd name="T3" fmla="*/ 2147483647 h 1069"/>
              <a:gd name="T4" fmla="*/ 2147483647 w 968"/>
              <a:gd name="T5" fmla="*/ 2147483647 h 1069"/>
              <a:gd name="T6" fmla="*/ 2147483647 w 968"/>
              <a:gd name="T7" fmla="*/ 2147483647 h 1069"/>
              <a:gd name="T8" fmla="*/ 2147483647 w 968"/>
              <a:gd name="T9" fmla="*/ 2147483647 h 1069"/>
              <a:gd name="T10" fmla="*/ 2147483647 w 968"/>
              <a:gd name="T11" fmla="*/ 2147483647 h 1069"/>
              <a:gd name="T12" fmla="*/ 0 w 968"/>
              <a:gd name="T13" fmla="*/ 0 h 1069"/>
              <a:gd name="T14" fmla="*/ 0 60000 65536"/>
              <a:gd name="T15" fmla="*/ 0 60000 65536"/>
              <a:gd name="T16" fmla="*/ 0 60000 65536"/>
              <a:gd name="T17" fmla="*/ 0 60000 65536"/>
              <a:gd name="T18" fmla="*/ 0 60000 65536"/>
              <a:gd name="T19" fmla="*/ 0 60000 65536"/>
              <a:gd name="T20" fmla="*/ 0 60000 65536"/>
              <a:gd name="T21" fmla="*/ 0 w 968"/>
              <a:gd name="T22" fmla="*/ 0 h 1069"/>
              <a:gd name="T23" fmla="*/ 968 w 968"/>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8" h="1069">
                <a:moveTo>
                  <a:pt x="0" y="0"/>
                </a:moveTo>
                <a:lnTo>
                  <a:pt x="917" y="1018"/>
                </a:lnTo>
                <a:lnTo>
                  <a:pt x="892" y="1044"/>
                </a:lnTo>
                <a:lnTo>
                  <a:pt x="968" y="1069"/>
                </a:lnTo>
                <a:lnTo>
                  <a:pt x="942" y="1001"/>
                </a:lnTo>
                <a:lnTo>
                  <a:pt x="917" y="1018"/>
                </a:lnTo>
                <a:lnTo>
                  <a:pt x="0" y="0"/>
                </a:lnTo>
                <a:close/>
              </a:path>
            </a:pathLst>
          </a:custGeom>
          <a:noFill/>
          <a:ln w="38100">
            <a:solidFill>
              <a:srgbClr val="3333FF"/>
            </a:solidFill>
            <a:round/>
            <a:headEnd/>
            <a:tailEnd/>
          </a:ln>
        </p:spPr>
        <p:txBody>
          <a:bodyPr/>
          <a:lstStyle/>
          <a:p>
            <a:endParaRPr lang="en-US"/>
          </a:p>
        </p:txBody>
      </p:sp>
      <p:sp>
        <p:nvSpPr>
          <p:cNvPr id="73745" name="Rectangle 17"/>
          <p:cNvSpPr>
            <a:spLocks noChangeArrowheads="1"/>
          </p:cNvSpPr>
          <p:nvPr/>
        </p:nvSpPr>
        <p:spPr bwMode="auto">
          <a:xfrm>
            <a:off x="5394325" y="2636838"/>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3746" name="Freeform 18"/>
          <p:cNvSpPr>
            <a:spLocks/>
          </p:cNvSpPr>
          <p:nvPr/>
        </p:nvSpPr>
        <p:spPr bwMode="auto">
          <a:xfrm>
            <a:off x="4533900" y="2171700"/>
            <a:ext cx="95250" cy="1420813"/>
          </a:xfrm>
          <a:custGeom>
            <a:avLst/>
            <a:gdLst>
              <a:gd name="T0" fmla="*/ 2147483647 w 68"/>
              <a:gd name="T1" fmla="*/ 0 h 1010"/>
              <a:gd name="T2" fmla="*/ 2147483647 w 68"/>
              <a:gd name="T3" fmla="*/ 2147483647 h 1010"/>
              <a:gd name="T4" fmla="*/ 0 w 68"/>
              <a:gd name="T5" fmla="*/ 2147483647 h 1010"/>
              <a:gd name="T6" fmla="*/ 2147483647 w 68"/>
              <a:gd name="T7" fmla="*/ 2147483647 h 1010"/>
              <a:gd name="T8" fmla="*/ 2147483647 w 68"/>
              <a:gd name="T9" fmla="*/ 2147483647 h 1010"/>
              <a:gd name="T10" fmla="*/ 2147483647 w 68"/>
              <a:gd name="T11" fmla="*/ 2147483647 h 1010"/>
              <a:gd name="T12" fmla="*/ 2147483647 w 68"/>
              <a:gd name="T13" fmla="*/ 0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0"/>
                </a:moveTo>
                <a:lnTo>
                  <a:pt x="34" y="942"/>
                </a:lnTo>
                <a:lnTo>
                  <a:pt x="0" y="942"/>
                </a:lnTo>
                <a:lnTo>
                  <a:pt x="34" y="1010"/>
                </a:lnTo>
                <a:lnTo>
                  <a:pt x="68" y="942"/>
                </a:lnTo>
                <a:lnTo>
                  <a:pt x="34" y="942"/>
                </a:lnTo>
                <a:lnTo>
                  <a:pt x="34" y="0"/>
                </a:lnTo>
                <a:close/>
              </a:path>
            </a:pathLst>
          </a:custGeom>
          <a:noFill/>
          <a:ln w="38100">
            <a:solidFill>
              <a:srgbClr val="3333FF"/>
            </a:solidFill>
            <a:round/>
            <a:headEnd/>
            <a:tailEnd/>
          </a:ln>
        </p:spPr>
        <p:txBody>
          <a:bodyPr/>
          <a:lstStyle/>
          <a:p>
            <a:endParaRPr lang="en-US"/>
          </a:p>
        </p:txBody>
      </p:sp>
      <p:sp>
        <p:nvSpPr>
          <p:cNvPr id="73747" name="Rectangle 19"/>
          <p:cNvSpPr>
            <a:spLocks noChangeArrowheads="1"/>
          </p:cNvSpPr>
          <p:nvPr/>
        </p:nvSpPr>
        <p:spPr bwMode="auto">
          <a:xfrm>
            <a:off x="4486275" y="2646363"/>
            <a:ext cx="26828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1</a:t>
            </a:r>
            <a:endParaRPr lang="en-US" altLang="zh-CN" b="1">
              <a:latin typeface="Arial" pitchFamily="34" charset="0"/>
            </a:endParaRPr>
          </a:p>
        </p:txBody>
      </p:sp>
      <p:sp>
        <p:nvSpPr>
          <p:cNvPr id="73748" name="Freeform 20"/>
          <p:cNvSpPr>
            <a:spLocks/>
          </p:cNvSpPr>
          <p:nvPr/>
        </p:nvSpPr>
        <p:spPr bwMode="auto">
          <a:xfrm>
            <a:off x="4760913" y="3722688"/>
            <a:ext cx="1254125" cy="95250"/>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round/>
            <a:headEnd/>
            <a:tailEnd/>
          </a:ln>
        </p:spPr>
        <p:txBody>
          <a:bodyPr/>
          <a:lstStyle/>
          <a:p>
            <a:endParaRPr lang="en-US"/>
          </a:p>
        </p:txBody>
      </p:sp>
      <p:sp>
        <p:nvSpPr>
          <p:cNvPr id="73749" name="Rectangle 21"/>
          <p:cNvSpPr>
            <a:spLocks noChangeArrowheads="1"/>
          </p:cNvSpPr>
          <p:nvPr/>
        </p:nvSpPr>
        <p:spPr bwMode="auto">
          <a:xfrm>
            <a:off x="5357813" y="35321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73750" name="Freeform 22"/>
          <p:cNvSpPr>
            <a:spLocks/>
          </p:cNvSpPr>
          <p:nvPr/>
        </p:nvSpPr>
        <p:spPr bwMode="auto">
          <a:xfrm>
            <a:off x="3135313" y="295910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9"/>
                </a:lnTo>
                <a:lnTo>
                  <a:pt x="917" y="509"/>
                </a:lnTo>
                <a:lnTo>
                  <a:pt x="875" y="450"/>
                </a:lnTo>
                <a:lnTo>
                  <a:pt x="858" y="475"/>
                </a:lnTo>
                <a:lnTo>
                  <a:pt x="0" y="0"/>
                </a:lnTo>
                <a:close/>
              </a:path>
            </a:pathLst>
          </a:custGeom>
          <a:noFill/>
          <a:ln w="12700">
            <a:solidFill>
              <a:srgbClr val="000000"/>
            </a:solidFill>
            <a:round/>
            <a:headEnd/>
            <a:tailEnd/>
          </a:ln>
        </p:spPr>
        <p:txBody>
          <a:bodyPr/>
          <a:lstStyle/>
          <a:p>
            <a:endParaRPr lang="en-US"/>
          </a:p>
        </p:txBody>
      </p:sp>
      <p:sp>
        <p:nvSpPr>
          <p:cNvPr id="73751" name="Rectangle 23"/>
          <p:cNvSpPr>
            <a:spLocks noChangeArrowheads="1"/>
          </p:cNvSpPr>
          <p:nvPr/>
        </p:nvSpPr>
        <p:spPr bwMode="auto">
          <a:xfrm>
            <a:off x="37449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3752" name="Freeform 24"/>
          <p:cNvSpPr>
            <a:spLocks/>
          </p:cNvSpPr>
          <p:nvPr/>
        </p:nvSpPr>
        <p:spPr bwMode="auto">
          <a:xfrm>
            <a:off x="6348413" y="207645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1"/>
                </a:lnTo>
                <a:lnTo>
                  <a:pt x="917" y="509"/>
                </a:lnTo>
                <a:lnTo>
                  <a:pt x="875" y="441"/>
                </a:lnTo>
                <a:lnTo>
                  <a:pt x="858" y="475"/>
                </a:lnTo>
                <a:lnTo>
                  <a:pt x="0" y="0"/>
                </a:lnTo>
                <a:close/>
              </a:path>
            </a:pathLst>
          </a:custGeom>
          <a:noFill/>
          <a:ln w="12700">
            <a:solidFill>
              <a:srgbClr val="000000"/>
            </a:solidFill>
            <a:round/>
            <a:headEnd/>
            <a:tailEnd/>
          </a:ln>
        </p:spPr>
        <p:txBody>
          <a:bodyPr/>
          <a:lstStyle/>
          <a:p>
            <a:endParaRPr lang="en-US"/>
          </a:p>
        </p:txBody>
      </p:sp>
      <p:sp>
        <p:nvSpPr>
          <p:cNvPr id="73753" name="Rectangle 25"/>
          <p:cNvSpPr>
            <a:spLocks noChangeArrowheads="1"/>
          </p:cNvSpPr>
          <p:nvPr/>
        </p:nvSpPr>
        <p:spPr bwMode="auto">
          <a:xfrm>
            <a:off x="69580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3754" name="Freeform 26"/>
          <p:cNvSpPr>
            <a:spLocks/>
          </p:cNvSpPr>
          <p:nvPr/>
        </p:nvSpPr>
        <p:spPr bwMode="auto">
          <a:xfrm>
            <a:off x="6146800" y="2171700"/>
            <a:ext cx="95250" cy="1420813"/>
          </a:xfrm>
          <a:custGeom>
            <a:avLst/>
            <a:gdLst>
              <a:gd name="T0" fmla="*/ 2147483647 w 68"/>
              <a:gd name="T1" fmla="*/ 2147483647 h 1010"/>
              <a:gd name="T2" fmla="*/ 2147483647 w 68"/>
              <a:gd name="T3" fmla="*/ 2147483647 h 1010"/>
              <a:gd name="T4" fmla="*/ 2147483647 w 68"/>
              <a:gd name="T5" fmla="*/ 2147483647 h 1010"/>
              <a:gd name="T6" fmla="*/ 2147483647 w 68"/>
              <a:gd name="T7" fmla="*/ 0 h 1010"/>
              <a:gd name="T8" fmla="*/ 0 w 68"/>
              <a:gd name="T9" fmla="*/ 2147483647 h 1010"/>
              <a:gd name="T10" fmla="*/ 2147483647 w 68"/>
              <a:gd name="T11" fmla="*/ 2147483647 h 1010"/>
              <a:gd name="T12" fmla="*/ 2147483647 w 68"/>
              <a:gd name="T13" fmla="*/ 2147483647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1010"/>
                </a:moveTo>
                <a:lnTo>
                  <a:pt x="34" y="68"/>
                </a:lnTo>
                <a:lnTo>
                  <a:pt x="68" y="68"/>
                </a:lnTo>
                <a:lnTo>
                  <a:pt x="34" y="0"/>
                </a:lnTo>
                <a:lnTo>
                  <a:pt x="0" y="68"/>
                </a:lnTo>
                <a:lnTo>
                  <a:pt x="34" y="68"/>
                </a:lnTo>
                <a:lnTo>
                  <a:pt x="34" y="1010"/>
                </a:lnTo>
                <a:close/>
              </a:path>
            </a:pathLst>
          </a:custGeom>
          <a:noFill/>
          <a:ln w="12700">
            <a:solidFill>
              <a:srgbClr val="000000"/>
            </a:solidFill>
            <a:round/>
            <a:headEnd/>
            <a:tailEnd/>
          </a:ln>
        </p:spPr>
        <p:txBody>
          <a:bodyPr/>
          <a:lstStyle/>
          <a:p>
            <a:endParaRPr lang="en-US"/>
          </a:p>
        </p:txBody>
      </p:sp>
      <p:sp>
        <p:nvSpPr>
          <p:cNvPr id="73755" name="Rectangle 27"/>
          <p:cNvSpPr>
            <a:spLocks noChangeArrowheads="1"/>
          </p:cNvSpPr>
          <p:nvPr/>
        </p:nvSpPr>
        <p:spPr bwMode="auto">
          <a:xfrm>
            <a:off x="6061075" y="2646363"/>
            <a:ext cx="334963"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3</a:t>
            </a:r>
            <a:endParaRPr lang="en-US" altLang="zh-CN" b="1">
              <a:latin typeface="Arial" pitchFamily="34" charset="0"/>
            </a:endParaRPr>
          </a:p>
        </p:txBody>
      </p:sp>
      <p:sp>
        <p:nvSpPr>
          <p:cNvPr id="73756" name="Freeform 28"/>
          <p:cNvSpPr>
            <a:spLocks/>
          </p:cNvSpPr>
          <p:nvPr/>
        </p:nvSpPr>
        <p:spPr bwMode="auto">
          <a:xfrm>
            <a:off x="6348413" y="295910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12700">
            <a:solidFill>
              <a:srgbClr val="000000"/>
            </a:solidFill>
            <a:round/>
            <a:headEnd/>
            <a:tailEnd/>
          </a:ln>
        </p:spPr>
        <p:txBody>
          <a:bodyPr/>
          <a:lstStyle/>
          <a:p>
            <a:endParaRPr lang="en-US"/>
          </a:p>
        </p:txBody>
      </p:sp>
      <p:sp>
        <p:nvSpPr>
          <p:cNvPr id="73757" name="Rectangle 29"/>
          <p:cNvSpPr>
            <a:spLocks noChangeArrowheads="1"/>
          </p:cNvSpPr>
          <p:nvPr/>
        </p:nvSpPr>
        <p:spPr bwMode="auto">
          <a:xfrm>
            <a:off x="69580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3758" name="Text Box 30"/>
          <p:cNvSpPr txBox="1">
            <a:spLocks noChangeArrowheads="1"/>
          </p:cNvSpPr>
          <p:nvPr/>
        </p:nvSpPr>
        <p:spPr bwMode="auto">
          <a:xfrm>
            <a:off x="2819400" y="22860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rPr>
              <a:t>0</a:t>
            </a:r>
          </a:p>
        </p:txBody>
      </p:sp>
      <p:sp>
        <p:nvSpPr>
          <p:cNvPr id="73759" name="Oval 31"/>
          <p:cNvSpPr>
            <a:spLocks noChangeArrowheads="1"/>
          </p:cNvSpPr>
          <p:nvPr/>
        </p:nvSpPr>
        <p:spPr bwMode="auto">
          <a:xfrm>
            <a:off x="4405313" y="3600450"/>
            <a:ext cx="347662" cy="347663"/>
          </a:xfrm>
          <a:prstGeom prst="ellipse">
            <a:avLst/>
          </a:prstGeom>
          <a:solidFill>
            <a:srgbClr val="FF0000"/>
          </a:solidFill>
          <a:ln w="12700">
            <a:solidFill>
              <a:srgbClr val="000000"/>
            </a:solidFill>
            <a:round/>
            <a:headEnd/>
            <a:tailEnd/>
          </a:ln>
        </p:spPr>
        <p:txBody>
          <a:bodyPr/>
          <a:lstStyle/>
          <a:p>
            <a:endParaRPr lang="en-US"/>
          </a:p>
        </p:txBody>
      </p:sp>
      <p:sp>
        <p:nvSpPr>
          <p:cNvPr id="73760" name="Rectangle 32"/>
          <p:cNvSpPr>
            <a:spLocks noChangeArrowheads="1"/>
          </p:cNvSpPr>
          <p:nvPr/>
        </p:nvSpPr>
        <p:spPr bwMode="auto">
          <a:xfrm>
            <a:off x="45450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73761" name="Text Box 33"/>
          <p:cNvSpPr txBox="1">
            <a:spLocks noChangeArrowheads="1"/>
          </p:cNvSpPr>
          <p:nvPr/>
        </p:nvSpPr>
        <p:spPr bwMode="auto">
          <a:xfrm>
            <a:off x="44196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2</a:t>
            </a:r>
          </a:p>
        </p:txBody>
      </p:sp>
      <p:sp>
        <p:nvSpPr>
          <p:cNvPr id="73762" name="Text Box 34"/>
          <p:cNvSpPr txBox="1">
            <a:spLocks noChangeArrowheads="1"/>
          </p:cNvSpPr>
          <p:nvPr/>
        </p:nvSpPr>
        <p:spPr bwMode="auto">
          <a:xfrm>
            <a:off x="4419600" y="3962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3</a:t>
            </a:r>
          </a:p>
        </p:txBody>
      </p:sp>
      <p:sp>
        <p:nvSpPr>
          <p:cNvPr id="73763" name="Text Box 35"/>
          <p:cNvSpPr txBox="1">
            <a:spLocks noChangeArrowheads="1"/>
          </p:cNvSpPr>
          <p:nvPr/>
        </p:nvSpPr>
        <p:spPr bwMode="auto">
          <a:xfrm>
            <a:off x="60198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6</a:t>
            </a:r>
          </a:p>
        </p:txBody>
      </p:sp>
      <p:sp>
        <p:nvSpPr>
          <p:cNvPr id="73764" name="Text Box 36"/>
          <p:cNvSpPr txBox="1">
            <a:spLocks noChangeArrowheads="1"/>
          </p:cNvSpPr>
          <p:nvPr/>
        </p:nvSpPr>
        <p:spPr bwMode="auto">
          <a:xfrm>
            <a:off x="6019800" y="3962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4</a:t>
            </a:r>
          </a:p>
        </p:txBody>
      </p:sp>
      <p:sp>
        <p:nvSpPr>
          <p:cNvPr id="73765" name="Rectangle 37"/>
          <p:cNvSpPr>
            <a:spLocks noChangeArrowheads="1"/>
          </p:cNvSpPr>
          <p:nvPr/>
        </p:nvSpPr>
        <p:spPr bwMode="auto">
          <a:xfrm>
            <a:off x="61579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5</a:t>
            </a:r>
            <a:endParaRPr lang="en-US" altLang="zh-CN" b="1">
              <a:latin typeface="Arial" pitchFamily="34" charset="0"/>
            </a:endParaRPr>
          </a:p>
        </p:txBody>
      </p:sp>
      <p:sp>
        <p:nvSpPr>
          <p:cNvPr id="73766" name="Freeform 38"/>
          <p:cNvSpPr>
            <a:spLocks/>
          </p:cNvSpPr>
          <p:nvPr/>
        </p:nvSpPr>
        <p:spPr bwMode="auto">
          <a:xfrm>
            <a:off x="6324600" y="2971800"/>
            <a:ext cx="1290638"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38100">
            <a:solidFill>
              <a:srgbClr val="3333FF"/>
            </a:solidFill>
            <a:round/>
            <a:headEnd/>
            <a:tailEnd/>
          </a:ln>
        </p:spPr>
        <p:txBody>
          <a:bodyPr/>
          <a:lstStyle/>
          <a:p>
            <a:endParaRPr lang="en-US"/>
          </a:p>
        </p:txBody>
      </p:sp>
      <p:sp>
        <p:nvSpPr>
          <p:cNvPr id="73767" name="Text Box 39"/>
          <p:cNvSpPr txBox="1">
            <a:spLocks noChangeArrowheads="1"/>
          </p:cNvSpPr>
          <p:nvPr/>
        </p:nvSpPr>
        <p:spPr bwMode="auto">
          <a:xfrm>
            <a:off x="8001000" y="26670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6</a:t>
            </a:r>
          </a:p>
        </p:txBody>
      </p:sp>
      <p:sp>
        <p:nvSpPr>
          <p:cNvPr id="61480" name="Oval 40"/>
          <p:cNvSpPr>
            <a:spLocks noChangeArrowheads="1"/>
          </p:cNvSpPr>
          <p:nvPr/>
        </p:nvSpPr>
        <p:spPr bwMode="auto">
          <a:xfrm>
            <a:off x="6019800" y="1803400"/>
            <a:ext cx="346075" cy="358775"/>
          </a:xfrm>
          <a:prstGeom prst="ellipse">
            <a:avLst/>
          </a:prstGeom>
          <a:solidFill>
            <a:srgbClr val="FFFF00"/>
          </a:solidFill>
          <a:ln w="12700">
            <a:solidFill>
              <a:srgbClr val="000000"/>
            </a:solidFill>
            <a:round/>
            <a:headEnd/>
            <a:tailEnd/>
          </a:ln>
        </p:spPr>
        <p:txBody>
          <a:bodyPr/>
          <a:lstStyle/>
          <a:p>
            <a:endParaRPr lang="en-US"/>
          </a:p>
        </p:txBody>
      </p:sp>
      <p:sp>
        <p:nvSpPr>
          <p:cNvPr id="73769" name="Rectangle 41"/>
          <p:cNvSpPr>
            <a:spLocks noChangeArrowheads="1"/>
          </p:cNvSpPr>
          <p:nvPr/>
        </p:nvSpPr>
        <p:spPr bwMode="auto">
          <a:xfrm>
            <a:off x="61579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grpSp>
        <p:nvGrpSpPr>
          <p:cNvPr id="2" name="Group 42"/>
          <p:cNvGrpSpPr>
            <a:grpSpLocks/>
          </p:cNvGrpSpPr>
          <p:nvPr/>
        </p:nvGrpSpPr>
        <p:grpSpPr bwMode="auto">
          <a:xfrm>
            <a:off x="762000" y="4800600"/>
            <a:ext cx="6477000" cy="1447800"/>
            <a:chOff x="816" y="2880"/>
            <a:chExt cx="4080" cy="912"/>
          </a:xfrm>
        </p:grpSpPr>
        <p:sp>
          <p:nvSpPr>
            <p:cNvPr id="73781" name="AutoShape 43"/>
            <p:cNvSpPr>
              <a:spLocks noChangeArrowheads="1"/>
            </p:cNvSpPr>
            <p:nvPr/>
          </p:nvSpPr>
          <p:spPr bwMode="auto">
            <a:xfrm>
              <a:off x="134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3782" name="AutoShape 44"/>
            <p:cNvSpPr>
              <a:spLocks noChangeArrowheads="1"/>
            </p:cNvSpPr>
            <p:nvPr/>
          </p:nvSpPr>
          <p:spPr bwMode="auto">
            <a:xfrm>
              <a:off x="187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3783" name="AutoShape 45"/>
            <p:cNvSpPr>
              <a:spLocks noChangeArrowheads="1"/>
            </p:cNvSpPr>
            <p:nvPr/>
          </p:nvSpPr>
          <p:spPr bwMode="auto">
            <a:xfrm>
              <a:off x="2400"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3784" name="AutoShape 46"/>
            <p:cNvSpPr>
              <a:spLocks noChangeArrowheads="1"/>
            </p:cNvSpPr>
            <p:nvPr/>
          </p:nvSpPr>
          <p:spPr bwMode="auto">
            <a:xfrm>
              <a:off x="2928"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3785" name="AutoShape 47"/>
            <p:cNvSpPr>
              <a:spLocks noChangeArrowheads="1"/>
            </p:cNvSpPr>
            <p:nvPr/>
          </p:nvSpPr>
          <p:spPr bwMode="auto">
            <a:xfrm>
              <a:off x="345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3786" name="AutoShape 48"/>
            <p:cNvSpPr>
              <a:spLocks noChangeArrowheads="1"/>
            </p:cNvSpPr>
            <p:nvPr/>
          </p:nvSpPr>
          <p:spPr bwMode="auto">
            <a:xfrm>
              <a:off x="398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3787" name="AutoShape 49"/>
            <p:cNvSpPr>
              <a:spLocks noChangeArrowheads="1"/>
            </p:cNvSpPr>
            <p:nvPr/>
          </p:nvSpPr>
          <p:spPr bwMode="auto">
            <a:xfrm>
              <a:off x="451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3788" name="AutoShape 50"/>
            <p:cNvSpPr>
              <a:spLocks noChangeArrowheads="1"/>
            </p:cNvSpPr>
            <p:nvPr/>
          </p:nvSpPr>
          <p:spPr bwMode="auto">
            <a:xfrm>
              <a:off x="81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3789" name="Text Box 51"/>
            <p:cNvSpPr txBox="1">
              <a:spLocks noChangeArrowheads="1"/>
            </p:cNvSpPr>
            <p:nvPr/>
          </p:nvSpPr>
          <p:spPr bwMode="auto">
            <a:xfrm>
              <a:off x="899"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0</a:t>
              </a:r>
              <a:endParaRPr lang="en-US" altLang="zh-CN"/>
            </a:p>
          </p:txBody>
        </p:sp>
        <p:sp>
          <p:nvSpPr>
            <p:cNvPr id="73790" name="Text Box 52"/>
            <p:cNvSpPr txBox="1">
              <a:spLocks noChangeArrowheads="1"/>
            </p:cNvSpPr>
            <p:nvPr/>
          </p:nvSpPr>
          <p:spPr bwMode="auto">
            <a:xfrm>
              <a:off x="1420"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1</a:t>
              </a:r>
              <a:endParaRPr lang="en-US" altLang="zh-CN"/>
            </a:p>
          </p:txBody>
        </p:sp>
        <p:sp>
          <p:nvSpPr>
            <p:cNvPr id="73791" name="Text Box 53"/>
            <p:cNvSpPr txBox="1">
              <a:spLocks noChangeArrowheads="1"/>
            </p:cNvSpPr>
            <p:nvPr/>
          </p:nvSpPr>
          <p:spPr bwMode="auto">
            <a:xfrm>
              <a:off x="1941"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2</a:t>
              </a:r>
              <a:endParaRPr lang="en-US" altLang="zh-CN"/>
            </a:p>
          </p:txBody>
        </p:sp>
        <p:sp>
          <p:nvSpPr>
            <p:cNvPr id="73792" name="Text Box 54"/>
            <p:cNvSpPr txBox="1">
              <a:spLocks noChangeArrowheads="1"/>
            </p:cNvSpPr>
            <p:nvPr/>
          </p:nvSpPr>
          <p:spPr bwMode="auto">
            <a:xfrm>
              <a:off x="2462"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3</a:t>
              </a:r>
              <a:endParaRPr lang="en-US" altLang="zh-CN"/>
            </a:p>
          </p:txBody>
        </p:sp>
        <p:sp>
          <p:nvSpPr>
            <p:cNvPr id="73793" name="Text Box 55"/>
            <p:cNvSpPr txBox="1">
              <a:spLocks noChangeArrowheads="1"/>
            </p:cNvSpPr>
            <p:nvPr/>
          </p:nvSpPr>
          <p:spPr bwMode="auto">
            <a:xfrm>
              <a:off x="2983"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4</a:t>
              </a:r>
              <a:endParaRPr lang="en-US" altLang="zh-CN"/>
            </a:p>
          </p:txBody>
        </p:sp>
        <p:sp>
          <p:nvSpPr>
            <p:cNvPr id="73794" name="Text Box 56"/>
            <p:cNvSpPr txBox="1">
              <a:spLocks noChangeArrowheads="1"/>
            </p:cNvSpPr>
            <p:nvPr/>
          </p:nvSpPr>
          <p:spPr bwMode="auto">
            <a:xfrm>
              <a:off x="3504"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5</a:t>
              </a:r>
              <a:endParaRPr lang="en-US" altLang="zh-CN"/>
            </a:p>
          </p:txBody>
        </p:sp>
        <p:sp>
          <p:nvSpPr>
            <p:cNvPr id="73795" name="Text Box 57"/>
            <p:cNvSpPr txBox="1">
              <a:spLocks noChangeArrowheads="1"/>
            </p:cNvSpPr>
            <p:nvPr/>
          </p:nvSpPr>
          <p:spPr bwMode="auto">
            <a:xfrm>
              <a:off x="4025"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6</a:t>
              </a:r>
              <a:endParaRPr lang="en-US" altLang="zh-CN"/>
            </a:p>
          </p:txBody>
        </p:sp>
        <p:sp>
          <p:nvSpPr>
            <p:cNvPr id="73796" name="Text Box 58"/>
            <p:cNvSpPr txBox="1">
              <a:spLocks noChangeArrowheads="1"/>
            </p:cNvSpPr>
            <p:nvPr/>
          </p:nvSpPr>
          <p:spPr bwMode="auto">
            <a:xfrm>
              <a:off x="4547"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7</a:t>
              </a:r>
              <a:endParaRPr lang="en-US" altLang="zh-CN"/>
            </a:p>
          </p:txBody>
        </p:sp>
      </p:grpSp>
      <p:sp>
        <p:nvSpPr>
          <p:cNvPr id="73771" name="Text Box 59"/>
          <p:cNvSpPr txBox="1">
            <a:spLocks noChangeArrowheads="1"/>
          </p:cNvSpPr>
          <p:nvPr/>
        </p:nvSpPr>
        <p:spPr bwMode="auto">
          <a:xfrm>
            <a:off x="59436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4</a:t>
            </a:r>
          </a:p>
        </p:txBody>
      </p:sp>
      <p:sp>
        <p:nvSpPr>
          <p:cNvPr id="73772" name="Line 60"/>
          <p:cNvSpPr>
            <a:spLocks noChangeShapeType="1"/>
          </p:cNvSpPr>
          <p:nvPr/>
        </p:nvSpPr>
        <p:spPr bwMode="auto">
          <a:xfrm flipV="1">
            <a:off x="4419600" y="6324600"/>
            <a:ext cx="0" cy="381000"/>
          </a:xfrm>
          <a:prstGeom prst="line">
            <a:avLst/>
          </a:prstGeom>
          <a:noFill/>
          <a:ln w="57150">
            <a:solidFill>
              <a:srgbClr val="FF0000"/>
            </a:solidFill>
            <a:round/>
            <a:headEnd type="none" w="sm" len="sm"/>
            <a:tailEnd type="triangle" w="med" len="med"/>
          </a:ln>
        </p:spPr>
        <p:txBody>
          <a:bodyPr wrap="none" anchor="ctr"/>
          <a:lstStyle/>
          <a:p>
            <a:endParaRPr lang="en-US"/>
          </a:p>
        </p:txBody>
      </p:sp>
      <p:sp>
        <p:nvSpPr>
          <p:cNvPr id="73773" name="Text Box 61"/>
          <p:cNvSpPr txBox="1">
            <a:spLocks noChangeArrowheads="1"/>
          </p:cNvSpPr>
          <p:nvPr/>
        </p:nvSpPr>
        <p:spPr bwMode="auto">
          <a:xfrm>
            <a:off x="5943600" y="5927725"/>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6</a:t>
            </a:r>
          </a:p>
        </p:txBody>
      </p:sp>
      <p:grpSp>
        <p:nvGrpSpPr>
          <p:cNvPr id="3" name="Group 62"/>
          <p:cNvGrpSpPr>
            <a:grpSpLocks/>
          </p:cNvGrpSpPr>
          <p:nvPr/>
        </p:nvGrpSpPr>
        <p:grpSpPr bwMode="auto">
          <a:xfrm>
            <a:off x="4114800" y="6248400"/>
            <a:ext cx="1143000" cy="533400"/>
            <a:chOff x="480" y="3936"/>
            <a:chExt cx="720" cy="336"/>
          </a:xfrm>
        </p:grpSpPr>
        <p:sp>
          <p:nvSpPr>
            <p:cNvPr id="73779" name="Line 63"/>
            <p:cNvSpPr>
              <a:spLocks noChangeShapeType="1"/>
            </p:cNvSpPr>
            <p:nvPr/>
          </p:nvSpPr>
          <p:spPr bwMode="auto">
            <a:xfrm flipV="1">
              <a:off x="1200" y="3984"/>
              <a:ext cx="0" cy="240"/>
            </a:xfrm>
            <a:prstGeom prst="line">
              <a:avLst/>
            </a:prstGeom>
            <a:noFill/>
            <a:ln w="57150">
              <a:solidFill>
                <a:srgbClr val="FF0000"/>
              </a:solidFill>
              <a:round/>
              <a:headEnd type="none" w="sm" len="sm"/>
              <a:tailEnd type="triangle" w="med" len="med"/>
            </a:ln>
          </p:spPr>
          <p:txBody>
            <a:bodyPr wrap="none" anchor="ctr"/>
            <a:lstStyle/>
            <a:p>
              <a:endParaRPr lang="en-US"/>
            </a:p>
          </p:txBody>
        </p:sp>
        <p:sp>
          <p:nvSpPr>
            <p:cNvPr id="73780" name="Rectangle 64"/>
            <p:cNvSpPr>
              <a:spLocks noChangeArrowheads="1"/>
            </p:cNvSpPr>
            <p:nvPr/>
          </p:nvSpPr>
          <p:spPr bwMode="auto">
            <a:xfrm>
              <a:off x="480" y="3936"/>
              <a:ext cx="432" cy="336"/>
            </a:xfrm>
            <a:prstGeom prst="rect">
              <a:avLst/>
            </a:prstGeom>
            <a:solidFill>
              <a:schemeClr val="bg1"/>
            </a:solidFill>
            <a:ln w="12700">
              <a:noFill/>
              <a:miter lim="800000"/>
              <a:headEnd type="none" w="sm" len="sm"/>
              <a:tailEnd type="none" w="sm" len="sm"/>
            </a:ln>
          </p:spPr>
          <p:txBody>
            <a:bodyPr wrap="none" anchor="ctr"/>
            <a:lstStyle/>
            <a:p>
              <a:endParaRPr lang="en-US"/>
            </a:p>
          </p:txBody>
        </p:sp>
      </p:grpSp>
      <p:grpSp>
        <p:nvGrpSpPr>
          <p:cNvPr id="4" name="Group 65"/>
          <p:cNvGrpSpPr>
            <a:grpSpLocks/>
          </p:cNvGrpSpPr>
          <p:nvPr/>
        </p:nvGrpSpPr>
        <p:grpSpPr bwMode="auto">
          <a:xfrm>
            <a:off x="4953000" y="6248400"/>
            <a:ext cx="1143000" cy="533400"/>
            <a:chOff x="480" y="3936"/>
            <a:chExt cx="720" cy="336"/>
          </a:xfrm>
        </p:grpSpPr>
        <p:sp>
          <p:nvSpPr>
            <p:cNvPr id="73777" name="Line 66"/>
            <p:cNvSpPr>
              <a:spLocks noChangeShapeType="1"/>
            </p:cNvSpPr>
            <p:nvPr/>
          </p:nvSpPr>
          <p:spPr bwMode="auto">
            <a:xfrm flipV="1">
              <a:off x="1200" y="3984"/>
              <a:ext cx="0" cy="240"/>
            </a:xfrm>
            <a:prstGeom prst="line">
              <a:avLst/>
            </a:prstGeom>
            <a:noFill/>
            <a:ln w="57150">
              <a:solidFill>
                <a:srgbClr val="FF0000"/>
              </a:solidFill>
              <a:round/>
              <a:headEnd type="none" w="sm" len="sm"/>
              <a:tailEnd type="triangle" w="med" len="med"/>
            </a:ln>
          </p:spPr>
          <p:txBody>
            <a:bodyPr wrap="none" anchor="ctr"/>
            <a:lstStyle/>
            <a:p>
              <a:endParaRPr lang="en-US"/>
            </a:p>
          </p:txBody>
        </p:sp>
        <p:sp>
          <p:nvSpPr>
            <p:cNvPr id="73778" name="Rectangle 67"/>
            <p:cNvSpPr>
              <a:spLocks noChangeArrowheads="1"/>
            </p:cNvSpPr>
            <p:nvPr/>
          </p:nvSpPr>
          <p:spPr bwMode="auto">
            <a:xfrm>
              <a:off x="480" y="3936"/>
              <a:ext cx="432" cy="336"/>
            </a:xfrm>
            <a:prstGeom prst="rect">
              <a:avLst/>
            </a:prstGeom>
            <a:solidFill>
              <a:schemeClr val="bg1"/>
            </a:solidFill>
            <a:ln w="12700">
              <a:noFill/>
              <a:miter lim="800000"/>
              <a:headEnd type="none" w="sm" len="sm"/>
              <a:tailEnd type="none" w="sm" len="sm"/>
            </a:ln>
          </p:spPr>
          <p:txBody>
            <a:bodyPr wrap="none" anchor="ctr"/>
            <a:lstStyle/>
            <a:p>
              <a:endParaRPr lang="en-US"/>
            </a:p>
          </p:txBody>
        </p:sp>
      </p:grpSp>
      <p:sp>
        <p:nvSpPr>
          <p:cNvPr id="73776" name="Line 68"/>
          <p:cNvSpPr>
            <a:spLocks noChangeShapeType="1"/>
          </p:cNvSpPr>
          <p:nvPr/>
        </p:nvSpPr>
        <p:spPr bwMode="auto">
          <a:xfrm>
            <a:off x="4643438" y="2133600"/>
            <a:ext cx="1441450" cy="1511300"/>
          </a:xfrm>
          <a:prstGeom prst="line">
            <a:avLst/>
          </a:prstGeom>
          <a:noFill/>
          <a:ln w="38100">
            <a:solidFill>
              <a:schemeClr val="tx2"/>
            </a:solidFill>
            <a:round/>
            <a:headEnd/>
            <a:tailEnd type="triangle" w="med" len="med"/>
          </a:ln>
        </p:spPr>
        <p:txBody>
          <a:bodyPr/>
          <a:lstStyle/>
          <a:p>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480"/>
                                        </p:tgtEl>
                                        <p:attrNameLst>
                                          <p:attrName>style.visibility</p:attrName>
                                        </p:attrNameLst>
                                      </p:cBhvr>
                                      <p:to>
                                        <p:strVal val="visible"/>
                                      </p:to>
                                    </p:set>
                                    <p:animEffect transition="in" filter="dissolve">
                                      <p:cBhvr>
                                        <p:cTn id="17" dur="500"/>
                                        <p:tgtEl>
                                          <p:spTgt spid="61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0"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mtClean="0">
                <a:ea typeface="SimSun" pitchFamily="2" charset="-122"/>
              </a:rPr>
              <a:t>Update </a:t>
            </a:r>
          </a:p>
        </p:txBody>
      </p:sp>
      <p:sp>
        <p:nvSpPr>
          <p:cNvPr id="74755" name="Oval 3"/>
          <p:cNvSpPr>
            <a:spLocks noChangeArrowheads="1"/>
          </p:cNvSpPr>
          <p:nvPr/>
        </p:nvSpPr>
        <p:spPr bwMode="auto">
          <a:xfrm>
            <a:off x="2819400" y="2701925"/>
            <a:ext cx="334963" cy="347663"/>
          </a:xfrm>
          <a:prstGeom prst="ellipse">
            <a:avLst/>
          </a:prstGeom>
          <a:solidFill>
            <a:srgbClr val="FF0000"/>
          </a:solidFill>
          <a:ln w="12700">
            <a:solidFill>
              <a:schemeClr val="bg2"/>
            </a:solidFill>
            <a:round/>
            <a:headEnd/>
            <a:tailEnd/>
          </a:ln>
        </p:spPr>
        <p:txBody>
          <a:bodyPr/>
          <a:lstStyle/>
          <a:p>
            <a:endParaRPr lang="en-US"/>
          </a:p>
        </p:txBody>
      </p:sp>
      <p:sp>
        <p:nvSpPr>
          <p:cNvPr id="74756" name="Rectangle 4"/>
          <p:cNvSpPr>
            <a:spLocks noChangeArrowheads="1"/>
          </p:cNvSpPr>
          <p:nvPr/>
        </p:nvSpPr>
        <p:spPr bwMode="auto">
          <a:xfrm>
            <a:off x="29448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1</a:t>
            </a:r>
            <a:endParaRPr lang="en-US" altLang="zh-CN" b="1">
              <a:latin typeface="Arial" pitchFamily="34" charset="0"/>
            </a:endParaRPr>
          </a:p>
        </p:txBody>
      </p:sp>
      <p:sp>
        <p:nvSpPr>
          <p:cNvPr id="74757" name="Oval 5"/>
          <p:cNvSpPr>
            <a:spLocks noChangeArrowheads="1"/>
          </p:cNvSpPr>
          <p:nvPr/>
        </p:nvSpPr>
        <p:spPr bwMode="auto">
          <a:xfrm>
            <a:off x="4406900" y="1806575"/>
            <a:ext cx="347663" cy="358775"/>
          </a:xfrm>
          <a:prstGeom prst="ellipse">
            <a:avLst/>
          </a:prstGeom>
          <a:solidFill>
            <a:srgbClr val="FF0000"/>
          </a:solidFill>
          <a:ln w="12700">
            <a:solidFill>
              <a:srgbClr val="000000"/>
            </a:solidFill>
            <a:round/>
            <a:headEnd/>
            <a:tailEnd/>
          </a:ln>
        </p:spPr>
        <p:txBody>
          <a:bodyPr/>
          <a:lstStyle/>
          <a:p>
            <a:endParaRPr lang="en-US"/>
          </a:p>
        </p:txBody>
      </p:sp>
      <p:sp>
        <p:nvSpPr>
          <p:cNvPr id="74758" name="Rectangle 6"/>
          <p:cNvSpPr>
            <a:spLocks noChangeArrowheads="1"/>
          </p:cNvSpPr>
          <p:nvPr/>
        </p:nvSpPr>
        <p:spPr bwMode="auto">
          <a:xfrm>
            <a:off x="45450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4759" name="Oval 7"/>
          <p:cNvSpPr>
            <a:spLocks noChangeArrowheads="1"/>
          </p:cNvSpPr>
          <p:nvPr/>
        </p:nvSpPr>
        <p:spPr bwMode="auto">
          <a:xfrm>
            <a:off x="4406900" y="359727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74760" name="Oval 8"/>
          <p:cNvSpPr>
            <a:spLocks noChangeArrowheads="1"/>
          </p:cNvSpPr>
          <p:nvPr/>
        </p:nvSpPr>
        <p:spPr bwMode="auto">
          <a:xfrm>
            <a:off x="6021388" y="1806575"/>
            <a:ext cx="346075" cy="358775"/>
          </a:xfrm>
          <a:prstGeom prst="ellipse">
            <a:avLst/>
          </a:prstGeom>
          <a:solidFill>
            <a:srgbClr val="66FF33"/>
          </a:solidFill>
          <a:ln w="12700">
            <a:solidFill>
              <a:srgbClr val="000000"/>
            </a:solidFill>
            <a:round/>
            <a:headEnd/>
            <a:tailEnd/>
          </a:ln>
        </p:spPr>
        <p:txBody>
          <a:bodyPr/>
          <a:lstStyle/>
          <a:p>
            <a:endParaRPr lang="en-US"/>
          </a:p>
        </p:txBody>
      </p:sp>
      <p:sp>
        <p:nvSpPr>
          <p:cNvPr id="74761" name="Oval 9"/>
          <p:cNvSpPr>
            <a:spLocks noChangeArrowheads="1"/>
          </p:cNvSpPr>
          <p:nvPr/>
        </p:nvSpPr>
        <p:spPr bwMode="auto">
          <a:xfrm>
            <a:off x="6021388" y="3597275"/>
            <a:ext cx="346075" cy="347663"/>
          </a:xfrm>
          <a:prstGeom prst="ellipse">
            <a:avLst/>
          </a:prstGeom>
          <a:solidFill>
            <a:srgbClr val="FF0000"/>
          </a:solidFill>
          <a:ln w="12700">
            <a:solidFill>
              <a:srgbClr val="000000"/>
            </a:solidFill>
            <a:round/>
            <a:headEnd/>
            <a:tailEnd/>
          </a:ln>
        </p:spPr>
        <p:txBody>
          <a:bodyPr/>
          <a:lstStyle/>
          <a:p>
            <a:endParaRPr lang="en-US"/>
          </a:p>
        </p:txBody>
      </p:sp>
      <p:sp>
        <p:nvSpPr>
          <p:cNvPr id="74762" name="Oval 10"/>
          <p:cNvSpPr>
            <a:spLocks noChangeArrowheads="1"/>
          </p:cNvSpPr>
          <p:nvPr/>
        </p:nvSpPr>
        <p:spPr bwMode="auto">
          <a:xfrm>
            <a:off x="7620000" y="270192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74763" name="Rectangle 11"/>
          <p:cNvSpPr>
            <a:spLocks noChangeArrowheads="1"/>
          </p:cNvSpPr>
          <p:nvPr/>
        </p:nvSpPr>
        <p:spPr bwMode="auto">
          <a:xfrm>
            <a:off x="77581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6</a:t>
            </a:r>
            <a:endParaRPr lang="en-US" altLang="zh-CN" b="1">
              <a:latin typeface="Arial" pitchFamily="34" charset="0"/>
            </a:endParaRPr>
          </a:p>
        </p:txBody>
      </p:sp>
      <p:sp>
        <p:nvSpPr>
          <p:cNvPr id="74764" name="Freeform 12"/>
          <p:cNvSpPr>
            <a:spLocks/>
          </p:cNvSpPr>
          <p:nvPr/>
        </p:nvSpPr>
        <p:spPr bwMode="auto">
          <a:xfrm>
            <a:off x="3135313" y="207645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0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59"/>
                </a:lnTo>
                <a:lnTo>
                  <a:pt x="917" y="0"/>
                </a:lnTo>
                <a:lnTo>
                  <a:pt x="841" y="0"/>
                </a:lnTo>
                <a:lnTo>
                  <a:pt x="858" y="34"/>
                </a:lnTo>
                <a:lnTo>
                  <a:pt x="0" y="509"/>
                </a:lnTo>
                <a:close/>
              </a:path>
            </a:pathLst>
          </a:custGeom>
          <a:noFill/>
          <a:ln w="38100">
            <a:solidFill>
              <a:srgbClr val="3333FF"/>
            </a:solidFill>
            <a:round/>
            <a:headEnd/>
            <a:tailEnd/>
          </a:ln>
        </p:spPr>
        <p:txBody>
          <a:bodyPr/>
          <a:lstStyle/>
          <a:p>
            <a:endParaRPr lang="en-US"/>
          </a:p>
        </p:txBody>
      </p:sp>
      <p:sp>
        <p:nvSpPr>
          <p:cNvPr id="74765" name="Rectangle 13"/>
          <p:cNvSpPr>
            <a:spLocks noChangeArrowheads="1"/>
          </p:cNvSpPr>
          <p:nvPr/>
        </p:nvSpPr>
        <p:spPr bwMode="auto">
          <a:xfrm>
            <a:off x="37449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4766" name="Freeform 14"/>
          <p:cNvSpPr>
            <a:spLocks/>
          </p:cNvSpPr>
          <p:nvPr/>
        </p:nvSpPr>
        <p:spPr bwMode="auto">
          <a:xfrm>
            <a:off x="4760913" y="1943100"/>
            <a:ext cx="1254125" cy="96838"/>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38100">
            <a:solidFill>
              <a:srgbClr val="3333FF"/>
            </a:solidFill>
            <a:round/>
            <a:headEnd/>
            <a:tailEnd/>
          </a:ln>
        </p:spPr>
        <p:txBody>
          <a:bodyPr/>
          <a:lstStyle/>
          <a:p>
            <a:endParaRPr lang="en-US"/>
          </a:p>
        </p:txBody>
      </p:sp>
      <p:sp>
        <p:nvSpPr>
          <p:cNvPr id="74767" name="Rectangle 15"/>
          <p:cNvSpPr>
            <a:spLocks noChangeArrowheads="1"/>
          </p:cNvSpPr>
          <p:nvPr/>
        </p:nvSpPr>
        <p:spPr bwMode="auto">
          <a:xfrm>
            <a:off x="5357813" y="175260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4768" name="Freeform 16"/>
          <p:cNvSpPr>
            <a:spLocks/>
          </p:cNvSpPr>
          <p:nvPr/>
        </p:nvSpPr>
        <p:spPr bwMode="auto">
          <a:xfrm>
            <a:off x="4713288" y="2124075"/>
            <a:ext cx="1360487" cy="1503363"/>
          </a:xfrm>
          <a:custGeom>
            <a:avLst/>
            <a:gdLst>
              <a:gd name="T0" fmla="*/ 0 w 968"/>
              <a:gd name="T1" fmla="*/ 0 h 1069"/>
              <a:gd name="T2" fmla="*/ 2147483647 w 968"/>
              <a:gd name="T3" fmla="*/ 2147483647 h 1069"/>
              <a:gd name="T4" fmla="*/ 2147483647 w 968"/>
              <a:gd name="T5" fmla="*/ 2147483647 h 1069"/>
              <a:gd name="T6" fmla="*/ 2147483647 w 968"/>
              <a:gd name="T7" fmla="*/ 2147483647 h 1069"/>
              <a:gd name="T8" fmla="*/ 2147483647 w 968"/>
              <a:gd name="T9" fmla="*/ 2147483647 h 1069"/>
              <a:gd name="T10" fmla="*/ 2147483647 w 968"/>
              <a:gd name="T11" fmla="*/ 2147483647 h 1069"/>
              <a:gd name="T12" fmla="*/ 0 w 968"/>
              <a:gd name="T13" fmla="*/ 0 h 1069"/>
              <a:gd name="T14" fmla="*/ 0 60000 65536"/>
              <a:gd name="T15" fmla="*/ 0 60000 65536"/>
              <a:gd name="T16" fmla="*/ 0 60000 65536"/>
              <a:gd name="T17" fmla="*/ 0 60000 65536"/>
              <a:gd name="T18" fmla="*/ 0 60000 65536"/>
              <a:gd name="T19" fmla="*/ 0 60000 65536"/>
              <a:gd name="T20" fmla="*/ 0 60000 65536"/>
              <a:gd name="T21" fmla="*/ 0 w 968"/>
              <a:gd name="T22" fmla="*/ 0 h 1069"/>
              <a:gd name="T23" fmla="*/ 968 w 968"/>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8" h="1069">
                <a:moveTo>
                  <a:pt x="0" y="0"/>
                </a:moveTo>
                <a:lnTo>
                  <a:pt x="917" y="1018"/>
                </a:lnTo>
                <a:lnTo>
                  <a:pt x="892" y="1044"/>
                </a:lnTo>
                <a:lnTo>
                  <a:pt x="968" y="1069"/>
                </a:lnTo>
                <a:lnTo>
                  <a:pt x="942" y="1001"/>
                </a:lnTo>
                <a:lnTo>
                  <a:pt x="917" y="1018"/>
                </a:lnTo>
                <a:lnTo>
                  <a:pt x="0" y="0"/>
                </a:lnTo>
                <a:close/>
              </a:path>
            </a:pathLst>
          </a:custGeom>
          <a:noFill/>
          <a:ln w="38100">
            <a:solidFill>
              <a:srgbClr val="3333FF"/>
            </a:solidFill>
            <a:round/>
            <a:headEnd/>
            <a:tailEnd/>
          </a:ln>
        </p:spPr>
        <p:txBody>
          <a:bodyPr/>
          <a:lstStyle/>
          <a:p>
            <a:endParaRPr lang="en-US"/>
          </a:p>
        </p:txBody>
      </p:sp>
      <p:sp>
        <p:nvSpPr>
          <p:cNvPr id="74769" name="Rectangle 17"/>
          <p:cNvSpPr>
            <a:spLocks noChangeArrowheads="1"/>
          </p:cNvSpPr>
          <p:nvPr/>
        </p:nvSpPr>
        <p:spPr bwMode="auto">
          <a:xfrm>
            <a:off x="5394325" y="2636838"/>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4770" name="Freeform 18"/>
          <p:cNvSpPr>
            <a:spLocks/>
          </p:cNvSpPr>
          <p:nvPr/>
        </p:nvSpPr>
        <p:spPr bwMode="auto">
          <a:xfrm>
            <a:off x="4533900" y="2171700"/>
            <a:ext cx="95250" cy="1420813"/>
          </a:xfrm>
          <a:custGeom>
            <a:avLst/>
            <a:gdLst>
              <a:gd name="T0" fmla="*/ 2147483647 w 68"/>
              <a:gd name="T1" fmla="*/ 0 h 1010"/>
              <a:gd name="T2" fmla="*/ 2147483647 w 68"/>
              <a:gd name="T3" fmla="*/ 2147483647 h 1010"/>
              <a:gd name="T4" fmla="*/ 0 w 68"/>
              <a:gd name="T5" fmla="*/ 2147483647 h 1010"/>
              <a:gd name="T6" fmla="*/ 2147483647 w 68"/>
              <a:gd name="T7" fmla="*/ 2147483647 h 1010"/>
              <a:gd name="T8" fmla="*/ 2147483647 w 68"/>
              <a:gd name="T9" fmla="*/ 2147483647 h 1010"/>
              <a:gd name="T10" fmla="*/ 2147483647 w 68"/>
              <a:gd name="T11" fmla="*/ 2147483647 h 1010"/>
              <a:gd name="T12" fmla="*/ 2147483647 w 68"/>
              <a:gd name="T13" fmla="*/ 0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0"/>
                </a:moveTo>
                <a:lnTo>
                  <a:pt x="34" y="942"/>
                </a:lnTo>
                <a:lnTo>
                  <a:pt x="0" y="942"/>
                </a:lnTo>
                <a:lnTo>
                  <a:pt x="34" y="1010"/>
                </a:lnTo>
                <a:lnTo>
                  <a:pt x="68" y="942"/>
                </a:lnTo>
                <a:lnTo>
                  <a:pt x="34" y="942"/>
                </a:lnTo>
                <a:lnTo>
                  <a:pt x="34" y="0"/>
                </a:lnTo>
                <a:close/>
              </a:path>
            </a:pathLst>
          </a:custGeom>
          <a:noFill/>
          <a:ln w="38100">
            <a:solidFill>
              <a:srgbClr val="3333FF"/>
            </a:solidFill>
            <a:round/>
            <a:headEnd/>
            <a:tailEnd/>
          </a:ln>
        </p:spPr>
        <p:txBody>
          <a:bodyPr/>
          <a:lstStyle/>
          <a:p>
            <a:endParaRPr lang="en-US"/>
          </a:p>
        </p:txBody>
      </p:sp>
      <p:sp>
        <p:nvSpPr>
          <p:cNvPr id="74771" name="Rectangle 19"/>
          <p:cNvSpPr>
            <a:spLocks noChangeArrowheads="1"/>
          </p:cNvSpPr>
          <p:nvPr/>
        </p:nvSpPr>
        <p:spPr bwMode="auto">
          <a:xfrm>
            <a:off x="4486275" y="2646363"/>
            <a:ext cx="26828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1</a:t>
            </a:r>
            <a:endParaRPr lang="en-US" altLang="zh-CN" b="1">
              <a:latin typeface="Arial" pitchFamily="34" charset="0"/>
            </a:endParaRPr>
          </a:p>
        </p:txBody>
      </p:sp>
      <p:sp>
        <p:nvSpPr>
          <p:cNvPr id="74772" name="Freeform 20"/>
          <p:cNvSpPr>
            <a:spLocks/>
          </p:cNvSpPr>
          <p:nvPr/>
        </p:nvSpPr>
        <p:spPr bwMode="auto">
          <a:xfrm>
            <a:off x="4760913" y="3722688"/>
            <a:ext cx="1254125" cy="95250"/>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round/>
            <a:headEnd/>
            <a:tailEnd/>
          </a:ln>
        </p:spPr>
        <p:txBody>
          <a:bodyPr/>
          <a:lstStyle/>
          <a:p>
            <a:endParaRPr lang="en-US"/>
          </a:p>
        </p:txBody>
      </p:sp>
      <p:sp>
        <p:nvSpPr>
          <p:cNvPr id="74773" name="Rectangle 21"/>
          <p:cNvSpPr>
            <a:spLocks noChangeArrowheads="1"/>
          </p:cNvSpPr>
          <p:nvPr/>
        </p:nvSpPr>
        <p:spPr bwMode="auto">
          <a:xfrm>
            <a:off x="5357813" y="35321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74774" name="Freeform 22"/>
          <p:cNvSpPr>
            <a:spLocks/>
          </p:cNvSpPr>
          <p:nvPr/>
        </p:nvSpPr>
        <p:spPr bwMode="auto">
          <a:xfrm>
            <a:off x="3135313" y="295910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9"/>
                </a:lnTo>
                <a:lnTo>
                  <a:pt x="917" y="509"/>
                </a:lnTo>
                <a:lnTo>
                  <a:pt x="875" y="450"/>
                </a:lnTo>
                <a:lnTo>
                  <a:pt x="858" y="475"/>
                </a:lnTo>
                <a:lnTo>
                  <a:pt x="0" y="0"/>
                </a:lnTo>
                <a:close/>
              </a:path>
            </a:pathLst>
          </a:custGeom>
          <a:noFill/>
          <a:ln w="12700">
            <a:solidFill>
              <a:srgbClr val="000000"/>
            </a:solidFill>
            <a:round/>
            <a:headEnd/>
            <a:tailEnd/>
          </a:ln>
        </p:spPr>
        <p:txBody>
          <a:bodyPr/>
          <a:lstStyle/>
          <a:p>
            <a:endParaRPr lang="en-US"/>
          </a:p>
        </p:txBody>
      </p:sp>
      <p:sp>
        <p:nvSpPr>
          <p:cNvPr id="74775" name="Rectangle 23"/>
          <p:cNvSpPr>
            <a:spLocks noChangeArrowheads="1"/>
          </p:cNvSpPr>
          <p:nvPr/>
        </p:nvSpPr>
        <p:spPr bwMode="auto">
          <a:xfrm>
            <a:off x="37449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4776" name="Freeform 24"/>
          <p:cNvSpPr>
            <a:spLocks/>
          </p:cNvSpPr>
          <p:nvPr/>
        </p:nvSpPr>
        <p:spPr bwMode="auto">
          <a:xfrm>
            <a:off x="6348413" y="207645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1"/>
                </a:lnTo>
                <a:lnTo>
                  <a:pt x="917" y="509"/>
                </a:lnTo>
                <a:lnTo>
                  <a:pt x="875" y="441"/>
                </a:lnTo>
                <a:lnTo>
                  <a:pt x="858" y="475"/>
                </a:lnTo>
                <a:lnTo>
                  <a:pt x="0" y="0"/>
                </a:lnTo>
                <a:close/>
              </a:path>
            </a:pathLst>
          </a:custGeom>
          <a:noFill/>
          <a:ln w="12700">
            <a:solidFill>
              <a:srgbClr val="000000"/>
            </a:solidFill>
            <a:round/>
            <a:headEnd/>
            <a:tailEnd/>
          </a:ln>
        </p:spPr>
        <p:txBody>
          <a:bodyPr/>
          <a:lstStyle/>
          <a:p>
            <a:endParaRPr lang="en-US"/>
          </a:p>
        </p:txBody>
      </p:sp>
      <p:sp>
        <p:nvSpPr>
          <p:cNvPr id="74777" name="Rectangle 25"/>
          <p:cNvSpPr>
            <a:spLocks noChangeArrowheads="1"/>
          </p:cNvSpPr>
          <p:nvPr/>
        </p:nvSpPr>
        <p:spPr bwMode="auto">
          <a:xfrm>
            <a:off x="69580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4778" name="Freeform 26"/>
          <p:cNvSpPr>
            <a:spLocks/>
          </p:cNvSpPr>
          <p:nvPr/>
        </p:nvSpPr>
        <p:spPr bwMode="auto">
          <a:xfrm>
            <a:off x="6146800" y="2171700"/>
            <a:ext cx="95250" cy="1420813"/>
          </a:xfrm>
          <a:custGeom>
            <a:avLst/>
            <a:gdLst>
              <a:gd name="T0" fmla="*/ 2147483647 w 68"/>
              <a:gd name="T1" fmla="*/ 2147483647 h 1010"/>
              <a:gd name="T2" fmla="*/ 2147483647 w 68"/>
              <a:gd name="T3" fmla="*/ 2147483647 h 1010"/>
              <a:gd name="T4" fmla="*/ 2147483647 w 68"/>
              <a:gd name="T5" fmla="*/ 2147483647 h 1010"/>
              <a:gd name="T6" fmla="*/ 2147483647 w 68"/>
              <a:gd name="T7" fmla="*/ 0 h 1010"/>
              <a:gd name="T8" fmla="*/ 0 w 68"/>
              <a:gd name="T9" fmla="*/ 2147483647 h 1010"/>
              <a:gd name="T10" fmla="*/ 2147483647 w 68"/>
              <a:gd name="T11" fmla="*/ 2147483647 h 1010"/>
              <a:gd name="T12" fmla="*/ 2147483647 w 68"/>
              <a:gd name="T13" fmla="*/ 2147483647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1010"/>
                </a:moveTo>
                <a:lnTo>
                  <a:pt x="34" y="68"/>
                </a:lnTo>
                <a:lnTo>
                  <a:pt x="68" y="68"/>
                </a:lnTo>
                <a:lnTo>
                  <a:pt x="34" y="0"/>
                </a:lnTo>
                <a:lnTo>
                  <a:pt x="0" y="68"/>
                </a:lnTo>
                <a:lnTo>
                  <a:pt x="34" y="68"/>
                </a:lnTo>
                <a:lnTo>
                  <a:pt x="34" y="1010"/>
                </a:lnTo>
                <a:close/>
              </a:path>
            </a:pathLst>
          </a:custGeom>
          <a:noFill/>
          <a:ln w="12700">
            <a:solidFill>
              <a:srgbClr val="000000"/>
            </a:solidFill>
            <a:round/>
            <a:headEnd/>
            <a:tailEnd/>
          </a:ln>
        </p:spPr>
        <p:txBody>
          <a:bodyPr/>
          <a:lstStyle/>
          <a:p>
            <a:endParaRPr lang="en-US"/>
          </a:p>
        </p:txBody>
      </p:sp>
      <p:sp>
        <p:nvSpPr>
          <p:cNvPr id="74779" name="Rectangle 27"/>
          <p:cNvSpPr>
            <a:spLocks noChangeArrowheads="1"/>
          </p:cNvSpPr>
          <p:nvPr/>
        </p:nvSpPr>
        <p:spPr bwMode="auto">
          <a:xfrm>
            <a:off x="6061075" y="2646363"/>
            <a:ext cx="334963"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3</a:t>
            </a:r>
            <a:endParaRPr lang="en-US" altLang="zh-CN" b="1">
              <a:latin typeface="Arial" pitchFamily="34" charset="0"/>
            </a:endParaRPr>
          </a:p>
        </p:txBody>
      </p:sp>
      <p:sp>
        <p:nvSpPr>
          <p:cNvPr id="74780" name="Freeform 28"/>
          <p:cNvSpPr>
            <a:spLocks/>
          </p:cNvSpPr>
          <p:nvPr/>
        </p:nvSpPr>
        <p:spPr bwMode="auto">
          <a:xfrm>
            <a:off x="6348413" y="295910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12700">
            <a:solidFill>
              <a:srgbClr val="000000"/>
            </a:solidFill>
            <a:round/>
            <a:headEnd/>
            <a:tailEnd/>
          </a:ln>
        </p:spPr>
        <p:txBody>
          <a:bodyPr/>
          <a:lstStyle/>
          <a:p>
            <a:endParaRPr lang="en-US"/>
          </a:p>
        </p:txBody>
      </p:sp>
      <p:sp>
        <p:nvSpPr>
          <p:cNvPr id="74781" name="Rectangle 29"/>
          <p:cNvSpPr>
            <a:spLocks noChangeArrowheads="1"/>
          </p:cNvSpPr>
          <p:nvPr/>
        </p:nvSpPr>
        <p:spPr bwMode="auto">
          <a:xfrm>
            <a:off x="69580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4782" name="Text Box 30"/>
          <p:cNvSpPr txBox="1">
            <a:spLocks noChangeArrowheads="1"/>
          </p:cNvSpPr>
          <p:nvPr/>
        </p:nvSpPr>
        <p:spPr bwMode="auto">
          <a:xfrm>
            <a:off x="2819400" y="22860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rPr>
              <a:t>0</a:t>
            </a:r>
          </a:p>
        </p:txBody>
      </p:sp>
      <p:sp>
        <p:nvSpPr>
          <p:cNvPr id="74783" name="Oval 31"/>
          <p:cNvSpPr>
            <a:spLocks noChangeArrowheads="1"/>
          </p:cNvSpPr>
          <p:nvPr/>
        </p:nvSpPr>
        <p:spPr bwMode="auto">
          <a:xfrm>
            <a:off x="4405313" y="3600450"/>
            <a:ext cx="347662" cy="347663"/>
          </a:xfrm>
          <a:prstGeom prst="ellipse">
            <a:avLst/>
          </a:prstGeom>
          <a:solidFill>
            <a:srgbClr val="FF0000"/>
          </a:solidFill>
          <a:ln w="12700">
            <a:solidFill>
              <a:srgbClr val="000000"/>
            </a:solidFill>
            <a:round/>
            <a:headEnd/>
            <a:tailEnd/>
          </a:ln>
        </p:spPr>
        <p:txBody>
          <a:bodyPr/>
          <a:lstStyle/>
          <a:p>
            <a:endParaRPr lang="en-US"/>
          </a:p>
        </p:txBody>
      </p:sp>
      <p:sp>
        <p:nvSpPr>
          <p:cNvPr id="74784" name="Rectangle 32"/>
          <p:cNvSpPr>
            <a:spLocks noChangeArrowheads="1"/>
          </p:cNvSpPr>
          <p:nvPr/>
        </p:nvSpPr>
        <p:spPr bwMode="auto">
          <a:xfrm>
            <a:off x="45450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74785" name="Text Box 33"/>
          <p:cNvSpPr txBox="1">
            <a:spLocks noChangeArrowheads="1"/>
          </p:cNvSpPr>
          <p:nvPr/>
        </p:nvSpPr>
        <p:spPr bwMode="auto">
          <a:xfrm>
            <a:off x="44196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2</a:t>
            </a:r>
          </a:p>
        </p:txBody>
      </p:sp>
      <p:sp>
        <p:nvSpPr>
          <p:cNvPr id="74786" name="Text Box 34"/>
          <p:cNvSpPr txBox="1">
            <a:spLocks noChangeArrowheads="1"/>
          </p:cNvSpPr>
          <p:nvPr/>
        </p:nvSpPr>
        <p:spPr bwMode="auto">
          <a:xfrm>
            <a:off x="4419600" y="3962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3</a:t>
            </a:r>
          </a:p>
        </p:txBody>
      </p:sp>
      <p:sp>
        <p:nvSpPr>
          <p:cNvPr id="74787" name="Text Box 35"/>
          <p:cNvSpPr txBox="1">
            <a:spLocks noChangeArrowheads="1"/>
          </p:cNvSpPr>
          <p:nvPr/>
        </p:nvSpPr>
        <p:spPr bwMode="auto">
          <a:xfrm>
            <a:off x="60198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6</a:t>
            </a:r>
          </a:p>
        </p:txBody>
      </p:sp>
      <p:sp>
        <p:nvSpPr>
          <p:cNvPr id="74788" name="Text Box 36"/>
          <p:cNvSpPr txBox="1">
            <a:spLocks noChangeArrowheads="1"/>
          </p:cNvSpPr>
          <p:nvPr/>
        </p:nvSpPr>
        <p:spPr bwMode="auto">
          <a:xfrm>
            <a:off x="6019800" y="3962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4</a:t>
            </a:r>
          </a:p>
        </p:txBody>
      </p:sp>
      <p:sp>
        <p:nvSpPr>
          <p:cNvPr id="74789" name="Rectangle 37"/>
          <p:cNvSpPr>
            <a:spLocks noChangeArrowheads="1"/>
          </p:cNvSpPr>
          <p:nvPr/>
        </p:nvSpPr>
        <p:spPr bwMode="auto">
          <a:xfrm>
            <a:off x="61579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5</a:t>
            </a:r>
            <a:endParaRPr lang="en-US" altLang="zh-CN" b="1">
              <a:latin typeface="Arial" pitchFamily="34" charset="0"/>
            </a:endParaRPr>
          </a:p>
        </p:txBody>
      </p:sp>
      <p:sp>
        <p:nvSpPr>
          <p:cNvPr id="74790" name="Freeform 38"/>
          <p:cNvSpPr>
            <a:spLocks/>
          </p:cNvSpPr>
          <p:nvPr/>
        </p:nvSpPr>
        <p:spPr bwMode="auto">
          <a:xfrm>
            <a:off x="6324600" y="2971800"/>
            <a:ext cx="1290638"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38100">
            <a:solidFill>
              <a:srgbClr val="3333FF"/>
            </a:solidFill>
            <a:round/>
            <a:headEnd/>
            <a:tailEnd/>
          </a:ln>
        </p:spPr>
        <p:txBody>
          <a:bodyPr/>
          <a:lstStyle/>
          <a:p>
            <a:endParaRPr lang="en-US"/>
          </a:p>
        </p:txBody>
      </p:sp>
      <p:sp>
        <p:nvSpPr>
          <p:cNvPr id="74791" name="Text Box 39"/>
          <p:cNvSpPr txBox="1">
            <a:spLocks noChangeArrowheads="1"/>
          </p:cNvSpPr>
          <p:nvPr/>
        </p:nvSpPr>
        <p:spPr bwMode="auto">
          <a:xfrm>
            <a:off x="8001000" y="26670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6</a:t>
            </a:r>
          </a:p>
        </p:txBody>
      </p:sp>
      <p:sp>
        <p:nvSpPr>
          <p:cNvPr id="74792" name="Oval 40"/>
          <p:cNvSpPr>
            <a:spLocks noChangeArrowheads="1"/>
          </p:cNvSpPr>
          <p:nvPr/>
        </p:nvSpPr>
        <p:spPr bwMode="auto">
          <a:xfrm>
            <a:off x="6019800" y="1803400"/>
            <a:ext cx="346075" cy="358775"/>
          </a:xfrm>
          <a:prstGeom prst="ellipse">
            <a:avLst/>
          </a:prstGeom>
          <a:solidFill>
            <a:srgbClr val="FFFF00"/>
          </a:solidFill>
          <a:ln w="12700">
            <a:solidFill>
              <a:srgbClr val="000000"/>
            </a:solidFill>
            <a:round/>
            <a:headEnd/>
            <a:tailEnd/>
          </a:ln>
        </p:spPr>
        <p:txBody>
          <a:bodyPr/>
          <a:lstStyle/>
          <a:p>
            <a:endParaRPr lang="en-US"/>
          </a:p>
        </p:txBody>
      </p:sp>
      <p:sp>
        <p:nvSpPr>
          <p:cNvPr id="74793" name="Rectangle 41"/>
          <p:cNvSpPr>
            <a:spLocks noChangeArrowheads="1"/>
          </p:cNvSpPr>
          <p:nvPr/>
        </p:nvSpPr>
        <p:spPr bwMode="auto">
          <a:xfrm>
            <a:off x="61579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3530" name="Freeform 42"/>
          <p:cNvSpPr>
            <a:spLocks/>
          </p:cNvSpPr>
          <p:nvPr/>
        </p:nvSpPr>
        <p:spPr bwMode="auto">
          <a:xfrm>
            <a:off x="6324600" y="2057400"/>
            <a:ext cx="1290638"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1"/>
                </a:lnTo>
                <a:lnTo>
                  <a:pt x="917" y="509"/>
                </a:lnTo>
                <a:lnTo>
                  <a:pt x="875" y="441"/>
                </a:lnTo>
                <a:lnTo>
                  <a:pt x="858" y="475"/>
                </a:lnTo>
                <a:lnTo>
                  <a:pt x="0" y="0"/>
                </a:lnTo>
                <a:close/>
              </a:path>
            </a:pathLst>
          </a:custGeom>
          <a:noFill/>
          <a:ln w="38100">
            <a:solidFill>
              <a:srgbClr val="FF0000"/>
            </a:solidFill>
            <a:round/>
            <a:headEnd/>
            <a:tailEnd/>
          </a:ln>
        </p:spPr>
        <p:txBody>
          <a:bodyPr/>
          <a:lstStyle/>
          <a:p>
            <a:endParaRPr lang="en-US"/>
          </a:p>
        </p:txBody>
      </p:sp>
      <p:grpSp>
        <p:nvGrpSpPr>
          <p:cNvPr id="2" name="Group 43"/>
          <p:cNvGrpSpPr>
            <a:grpSpLocks/>
          </p:cNvGrpSpPr>
          <p:nvPr/>
        </p:nvGrpSpPr>
        <p:grpSpPr bwMode="auto">
          <a:xfrm>
            <a:off x="762000" y="4800600"/>
            <a:ext cx="6477000" cy="1447800"/>
            <a:chOff x="816" y="2880"/>
            <a:chExt cx="4080" cy="912"/>
          </a:xfrm>
        </p:grpSpPr>
        <p:sp>
          <p:nvSpPr>
            <p:cNvPr id="74800" name="AutoShape 44"/>
            <p:cNvSpPr>
              <a:spLocks noChangeArrowheads="1"/>
            </p:cNvSpPr>
            <p:nvPr/>
          </p:nvSpPr>
          <p:spPr bwMode="auto">
            <a:xfrm>
              <a:off x="134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4801" name="AutoShape 45"/>
            <p:cNvSpPr>
              <a:spLocks noChangeArrowheads="1"/>
            </p:cNvSpPr>
            <p:nvPr/>
          </p:nvSpPr>
          <p:spPr bwMode="auto">
            <a:xfrm>
              <a:off x="187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4802" name="AutoShape 46"/>
            <p:cNvSpPr>
              <a:spLocks noChangeArrowheads="1"/>
            </p:cNvSpPr>
            <p:nvPr/>
          </p:nvSpPr>
          <p:spPr bwMode="auto">
            <a:xfrm>
              <a:off x="2400"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4803" name="AutoShape 47"/>
            <p:cNvSpPr>
              <a:spLocks noChangeArrowheads="1"/>
            </p:cNvSpPr>
            <p:nvPr/>
          </p:nvSpPr>
          <p:spPr bwMode="auto">
            <a:xfrm>
              <a:off x="2928"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4804" name="AutoShape 48"/>
            <p:cNvSpPr>
              <a:spLocks noChangeArrowheads="1"/>
            </p:cNvSpPr>
            <p:nvPr/>
          </p:nvSpPr>
          <p:spPr bwMode="auto">
            <a:xfrm>
              <a:off x="345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4805" name="AutoShape 49"/>
            <p:cNvSpPr>
              <a:spLocks noChangeArrowheads="1"/>
            </p:cNvSpPr>
            <p:nvPr/>
          </p:nvSpPr>
          <p:spPr bwMode="auto">
            <a:xfrm>
              <a:off x="398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4806" name="AutoShape 50"/>
            <p:cNvSpPr>
              <a:spLocks noChangeArrowheads="1"/>
            </p:cNvSpPr>
            <p:nvPr/>
          </p:nvSpPr>
          <p:spPr bwMode="auto">
            <a:xfrm>
              <a:off x="451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4807" name="AutoShape 51"/>
            <p:cNvSpPr>
              <a:spLocks noChangeArrowheads="1"/>
            </p:cNvSpPr>
            <p:nvPr/>
          </p:nvSpPr>
          <p:spPr bwMode="auto">
            <a:xfrm>
              <a:off x="81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4808" name="Text Box 52"/>
            <p:cNvSpPr txBox="1">
              <a:spLocks noChangeArrowheads="1"/>
            </p:cNvSpPr>
            <p:nvPr/>
          </p:nvSpPr>
          <p:spPr bwMode="auto">
            <a:xfrm>
              <a:off x="899"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0</a:t>
              </a:r>
              <a:endParaRPr lang="en-US" altLang="zh-CN"/>
            </a:p>
          </p:txBody>
        </p:sp>
        <p:sp>
          <p:nvSpPr>
            <p:cNvPr id="74809" name="Text Box 53"/>
            <p:cNvSpPr txBox="1">
              <a:spLocks noChangeArrowheads="1"/>
            </p:cNvSpPr>
            <p:nvPr/>
          </p:nvSpPr>
          <p:spPr bwMode="auto">
            <a:xfrm>
              <a:off x="1420"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1</a:t>
              </a:r>
              <a:endParaRPr lang="en-US" altLang="zh-CN"/>
            </a:p>
          </p:txBody>
        </p:sp>
        <p:sp>
          <p:nvSpPr>
            <p:cNvPr id="74810" name="Text Box 54"/>
            <p:cNvSpPr txBox="1">
              <a:spLocks noChangeArrowheads="1"/>
            </p:cNvSpPr>
            <p:nvPr/>
          </p:nvSpPr>
          <p:spPr bwMode="auto">
            <a:xfrm>
              <a:off x="1941"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2</a:t>
              </a:r>
              <a:endParaRPr lang="en-US" altLang="zh-CN"/>
            </a:p>
          </p:txBody>
        </p:sp>
        <p:sp>
          <p:nvSpPr>
            <p:cNvPr id="74811" name="Text Box 55"/>
            <p:cNvSpPr txBox="1">
              <a:spLocks noChangeArrowheads="1"/>
            </p:cNvSpPr>
            <p:nvPr/>
          </p:nvSpPr>
          <p:spPr bwMode="auto">
            <a:xfrm>
              <a:off x="2462"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3</a:t>
              </a:r>
              <a:endParaRPr lang="en-US" altLang="zh-CN"/>
            </a:p>
          </p:txBody>
        </p:sp>
        <p:sp>
          <p:nvSpPr>
            <p:cNvPr id="74812" name="Text Box 56"/>
            <p:cNvSpPr txBox="1">
              <a:spLocks noChangeArrowheads="1"/>
            </p:cNvSpPr>
            <p:nvPr/>
          </p:nvSpPr>
          <p:spPr bwMode="auto">
            <a:xfrm>
              <a:off x="2983"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4</a:t>
              </a:r>
              <a:endParaRPr lang="en-US" altLang="zh-CN"/>
            </a:p>
          </p:txBody>
        </p:sp>
        <p:sp>
          <p:nvSpPr>
            <p:cNvPr id="74813" name="Text Box 57"/>
            <p:cNvSpPr txBox="1">
              <a:spLocks noChangeArrowheads="1"/>
            </p:cNvSpPr>
            <p:nvPr/>
          </p:nvSpPr>
          <p:spPr bwMode="auto">
            <a:xfrm>
              <a:off x="3504"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5</a:t>
              </a:r>
              <a:endParaRPr lang="en-US" altLang="zh-CN"/>
            </a:p>
          </p:txBody>
        </p:sp>
        <p:sp>
          <p:nvSpPr>
            <p:cNvPr id="74814" name="Text Box 58"/>
            <p:cNvSpPr txBox="1">
              <a:spLocks noChangeArrowheads="1"/>
            </p:cNvSpPr>
            <p:nvPr/>
          </p:nvSpPr>
          <p:spPr bwMode="auto">
            <a:xfrm>
              <a:off x="4025"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6</a:t>
              </a:r>
              <a:endParaRPr lang="en-US" altLang="zh-CN"/>
            </a:p>
          </p:txBody>
        </p:sp>
        <p:sp>
          <p:nvSpPr>
            <p:cNvPr id="74815" name="Text Box 59"/>
            <p:cNvSpPr txBox="1">
              <a:spLocks noChangeArrowheads="1"/>
            </p:cNvSpPr>
            <p:nvPr/>
          </p:nvSpPr>
          <p:spPr bwMode="auto">
            <a:xfrm>
              <a:off x="4547"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7</a:t>
              </a:r>
              <a:endParaRPr lang="en-US" altLang="zh-CN"/>
            </a:p>
          </p:txBody>
        </p:sp>
      </p:grpSp>
      <p:sp>
        <p:nvSpPr>
          <p:cNvPr id="74796" name="Text Box 60"/>
          <p:cNvSpPr txBox="1">
            <a:spLocks noChangeArrowheads="1"/>
          </p:cNvSpPr>
          <p:nvPr/>
        </p:nvSpPr>
        <p:spPr bwMode="auto">
          <a:xfrm>
            <a:off x="59436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4</a:t>
            </a:r>
          </a:p>
        </p:txBody>
      </p:sp>
      <p:sp>
        <p:nvSpPr>
          <p:cNvPr id="74797" name="Text Box 61"/>
          <p:cNvSpPr txBox="1">
            <a:spLocks noChangeArrowheads="1"/>
          </p:cNvSpPr>
          <p:nvPr/>
        </p:nvSpPr>
        <p:spPr bwMode="auto">
          <a:xfrm>
            <a:off x="5943600" y="5927725"/>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6</a:t>
            </a:r>
          </a:p>
        </p:txBody>
      </p:sp>
      <p:sp>
        <p:nvSpPr>
          <p:cNvPr id="74798" name="Line 62"/>
          <p:cNvSpPr>
            <a:spLocks noChangeShapeType="1"/>
          </p:cNvSpPr>
          <p:nvPr/>
        </p:nvSpPr>
        <p:spPr bwMode="auto">
          <a:xfrm flipV="1">
            <a:off x="6096000" y="6324600"/>
            <a:ext cx="0" cy="381000"/>
          </a:xfrm>
          <a:prstGeom prst="line">
            <a:avLst/>
          </a:prstGeom>
          <a:noFill/>
          <a:ln w="57150">
            <a:solidFill>
              <a:srgbClr val="FF0000"/>
            </a:solidFill>
            <a:round/>
            <a:headEnd type="none" w="sm" len="sm"/>
            <a:tailEnd type="triangle" w="med" len="med"/>
          </a:ln>
        </p:spPr>
        <p:txBody>
          <a:bodyPr wrap="none" anchor="ctr"/>
          <a:lstStyle/>
          <a:p>
            <a:endParaRPr lang="en-US"/>
          </a:p>
        </p:txBody>
      </p:sp>
      <p:sp>
        <p:nvSpPr>
          <p:cNvPr id="74799" name="Line 63"/>
          <p:cNvSpPr>
            <a:spLocks noChangeShapeType="1"/>
          </p:cNvSpPr>
          <p:nvPr/>
        </p:nvSpPr>
        <p:spPr bwMode="auto">
          <a:xfrm>
            <a:off x="4643438" y="2133600"/>
            <a:ext cx="1441450" cy="1511300"/>
          </a:xfrm>
          <a:prstGeom prst="line">
            <a:avLst/>
          </a:prstGeom>
          <a:noFill/>
          <a:ln w="38100">
            <a:solidFill>
              <a:schemeClr val="tx2"/>
            </a:solidFill>
            <a:round/>
            <a:headEnd/>
            <a:tailEnd type="triangle" w="med" len="med"/>
          </a:ln>
        </p:spPr>
        <p:txBody>
          <a:bodyPr/>
          <a:lstStyle/>
          <a:p>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530"/>
                                        </p:tgtEl>
                                        <p:attrNameLst>
                                          <p:attrName>style.visibility</p:attrName>
                                        </p:attrNameLst>
                                      </p:cBhvr>
                                      <p:to>
                                        <p:strVal val="visible"/>
                                      </p:to>
                                    </p:set>
                                    <p:animEffect transition="in" filter="wipe(left)">
                                      <p:cBhvr>
                                        <p:cTn id="7" dur="500"/>
                                        <p:tgtEl>
                                          <p:spTgt spid="63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3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CN" smtClean="0">
                <a:ea typeface="SimSun" pitchFamily="2" charset="-122"/>
              </a:rPr>
              <a:t>Choose Minimum Temporary Label </a:t>
            </a:r>
          </a:p>
        </p:txBody>
      </p:sp>
      <p:sp>
        <p:nvSpPr>
          <p:cNvPr id="75779" name="Oval 3"/>
          <p:cNvSpPr>
            <a:spLocks noChangeArrowheads="1"/>
          </p:cNvSpPr>
          <p:nvPr/>
        </p:nvSpPr>
        <p:spPr bwMode="auto">
          <a:xfrm>
            <a:off x="2819400" y="2701925"/>
            <a:ext cx="334963" cy="347663"/>
          </a:xfrm>
          <a:prstGeom prst="ellipse">
            <a:avLst/>
          </a:prstGeom>
          <a:solidFill>
            <a:srgbClr val="FF0000"/>
          </a:solidFill>
          <a:ln w="12700">
            <a:solidFill>
              <a:schemeClr val="bg2"/>
            </a:solidFill>
            <a:round/>
            <a:headEnd/>
            <a:tailEnd/>
          </a:ln>
        </p:spPr>
        <p:txBody>
          <a:bodyPr/>
          <a:lstStyle/>
          <a:p>
            <a:endParaRPr lang="en-US"/>
          </a:p>
        </p:txBody>
      </p:sp>
      <p:sp>
        <p:nvSpPr>
          <p:cNvPr id="75780" name="Rectangle 4"/>
          <p:cNvSpPr>
            <a:spLocks noChangeArrowheads="1"/>
          </p:cNvSpPr>
          <p:nvPr/>
        </p:nvSpPr>
        <p:spPr bwMode="auto">
          <a:xfrm>
            <a:off x="29448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1</a:t>
            </a:r>
            <a:endParaRPr lang="en-US" altLang="zh-CN" b="1">
              <a:latin typeface="Arial" pitchFamily="34" charset="0"/>
            </a:endParaRPr>
          </a:p>
        </p:txBody>
      </p:sp>
      <p:sp>
        <p:nvSpPr>
          <p:cNvPr id="75781" name="Oval 5"/>
          <p:cNvSpPr>
            <a:spLocks noChangeArrowheads="1"/>
          </p:cNvSpPr>
          <p:nvPr/>
        </p:nvSpPr>
        <p:spPr bwMode="auto">
          <a:xfrm>
            <a:off x="4406900" y="1806575"/>
            <a:ext cx="347663" cy="358775"/>
          </a:xfrm>
          <a:prstGeom prst="ellipse">
            <a:avLst/>
          </a:prstGeom>
          <a:solidFill>
            <a:srgbClr val="FF0000"/>
          </a:solidFill>
          <a:ln w="12700">
            <a:solidFill>
              <a:srgbClr val="000000"/>
            </a:solidFill>
            <a:round/>
            <a:headEnd/>
            <a:tailEnd/>
          </a:ln>
        </p:spPr>
        <p:txBody>
          <a:bodyPr/>
          <a:lstStyle/>
          <a:p>
            <a:endParaRPr lang="en-US"/>
          </a:p>
        </p:txBody>
      </p:sp>
      <p:sp>
        <p:nvSpPr>
          <p:cNvPr id="75782" name="Rectangle 6"/>
          <p:cNvSpPr>
            <a:spLocks noChangeArrowheads="1"/>
          </p:cNvSpPr>
          <p:nvPr/>
        </p:nvSpPr>
        <p:spPr bwMode="auto">
          <a:xfrm>
            <a:off x="45450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5783" name="Oval 7"/>
          <p:cNvSpPr>
            <a:spLocks noChangeArrowheads="1"/>
          </p:cNvSpPr>
          <p:nvPr/>
        </p:nvSpPr>
        <p:spPr bwMode="auto">
          <a:xfrm>
            <a:off x="4406900" y="359727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75784" name="Oval 8"/>
          <p:cNvSpPr>
            <a:spLocks noChangeArrowheads="1"/>
          </p:cNvSpPr>
          <p:nvPr/>
        </p:nvSpPr>
        <p:spPr bwMode="auto">
          <a:xfrm>
            <a:off x="6021388" y="1806575"/>
            <a:ext cx="346075" cy="358775"/>
          </a:xfrm>
          <a:prstGeom prst="ellipse">
            <a:avLst/>
          </a:prstGeom>
          <a:solidFill>
            <a:srgbClr val="66FF33"/>
          </a:solidFill>
          <a:ln w="12700">
            <a:solidFill>
              <a:srgbClr val="000000"/>
            </a:solidFill>
            <a:round/>
            <a:headEnd/>
            <a:tailEnd/>
          </a:ln>
        </p:spPr>
        <p:txBody>
          <a:bodyPr/>
          <a:lstStyle/>
          <a:p>
            <a:endParaRPr lang="en-US"/>
          </a:p>
        </p:txBody>
      </p:sp>
      <p:sp>
        <p:nvSpPr>
          <p:cNvPr id="75785" name="Oval 9"/>
          <p:cNvSpPr>
            <a:spLocks noChangeArrowheads="1"/>
          </p:cNvSpPr>
          <p:nvPr/>
        </p:nvSpPr>
        <p:spPr bwMode="auto">
          <a:xfrm>
            <a:off x="6021388" y="3597275"/>
            <a:ext cx="346075" cy="347663"/>
          </a:xfrm>
          <a:prstGeom prst="ellipse">
            <a:avLst/>
          </a:prstGeom>
          <a:solidFill>
            <a:srgbClr val="FF0000"/>
          </a:solidFill>
          <a:ln w="12700">
            <a:solidFill>
              <a:srgbClr val="000000"/>
            </a:solidFill>
            <a:round/>
            <a:headEnd/>
            <a:tailEnd/>
          </a:ln>
        </p:spPr>
        <p:txBody>
          <a:bodyPr/>
          <a:lstStyle/>
          <a:p>
            <a:endParaRPr lang="en-US"/>
          </a:p>
        </p:txBody>
      </p:sp>
      <p:sp>
        <p:nvSpPr>
          <p:cNvPr id="75786" name="Oval 10"/>
          <p:cNvSpPr>
            <a:spLocks noChangeArrowheads="1"/>
          </p:cNvSpPr>
          <p:nvPr/>
        </p:nvSpPr>
        <p:spPr bwMode="auto">
          <a:xfrm>
            <a:off x="7620000" y="270192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75787" name="Freeform 11"/>
          <p:cNvSpPr>
            <a:spLocks/>
          </p:cNvSpPr>
          <p:nvPr/>
        </p:nvSpPr>
        <p:spPr bwMode="auto">
          <a:xfrm>
            <a:off x="3135313" y="207645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0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59"/>
                </a:lnTo>
                <a:lnTo>
                  <a:pt x="917" y="0"/>
                </a:lnTo>
                <a:lnTo>
                  <a:pt x="841" y="0"/>
                </a:lnTo>
                <a:lnTo>
                  <a:pt x="858" y="34"/>
                </a:lnTo>
                <a:lnTo>
                  <a:pt x="0" y="509"/>
                </a:lnTo>
                <a:close/>
              </a:path>
            </a:pathLst>
          </a:custGeom>
          <a:noFill/>
          <a:ln w="38100">
            <a:solidFill>
              <a:srgbClr val="3333FF"/>
            </a:solidFill>
            <a:round/>
            <a:headEnd/>
            <a:tailEnd/>
          </a:ln>
        </p:spPr>
        <p:txBody>
          <a:bodyPr/>
          <a:lstStyle/>
          <a:p>
            <a:endParaRPr lang="en-US"/>
          </a:p>
        </p:txBody>
      </p:sp>
      <p:sp>
        <p:nvSpPr>
          <p:cNvPr id="75788" name="Rectangle 12"/>
          <p:cNvSpPr>
            <a:spLocks noChangeArrowheads="1"/>
          </p:cNvSpPr>
          <p:nvPr/>
        </p:nvSpPr>
        <p:spPr bwMode="auto">
          <a:xfrm>
            <a:off x="37449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5789" name="Freeform 13"/>
          <p:cNvSpPr>
            <a:spLocks/>
          </p:cNvSpPr>
          <p:nvPr/>
        </p:nvSpPr>
        <p:spPr bwMode="auto">
          <a:xfrm>
            <a:off x="4760913" y="1943100"/>
            <a:ext cx="1254125" cy="96838"/>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38100">
            <a:solidFill>
              <a:srgbClr val="3333FF"/>
            </a:solidFill>
            <a:round/>
            <a:headEnd/>
            <a:tailEnd/>
          </a:ln>
        </p:spPr>
        <p:txBody>
          <a:bodyPr/>
          <a:lstStyle/>
          <a:p>
            <a:endParaRPr lang="en-US"/>
          </a:p>
        </p:txBody>
      </p:sp>
      <p:sp>
        <p:nvSpPr>
          <p:cNvPr id="75790" name="Rectangle 14"/>
          <p:cNvSpPr>
            <a:spLocks noChangeArrowheads="1"/>
          </p:cNvSpPr>
          <p:nvPr/>
        </p:nvSpPr>
        <p:spPr bwMode="auto">
          <a:xfrm>
            <a:off x="5357813" y="175260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5791" name="Freeform 15"/>
          <p:cNvSpPr>
            <a:spLocks/>
          </p:cNvSpPr>
          <p:nvPr/>
        </p:nvSpPr>
        <p:spPr bwMode="auto">
          <a:xfrm>
            <a:off x="4713288" y="2124075"/>
            <a:ext cx="1360487" cy="1503363"/>
          </a:xfrm>
          <a:custGeom>
            <a:avLst/>
            <a:gdLst>
              <a:gd name="T0" fmla="*/ 0 w 968"/>
              <a:gd name="T1" fmla="*/ 0 h 1069"/>
              <a:gd name="T2" fmla="*/ 2147483647 w 968"/>
              <a:gd name="T3" fmla="*/ 2147483647 h 1069"/>
              <a:gd name="T4" fmla="*/ 2147483647 w 968"/>
              <a:gd name="T5" fmla="*/ 2147483647 h 1069"/>
              <a:gd name="T6" fmla="*/ 2147483647 w 968"/>
              <a:gd name="T7" fmla="*/ 2147483647 h 1069"/>
              <a:gd name="T8" fmla="*/ 2147483647 w 968"/>
              <a:gd name="T9" fmla="*/ 2147483647 h 1069"/>
              <a:gd name="T10" fmla="*/ 2147483647 w 968"/>
              <a:gd name="T11" fmla="*/ 2147483647 h 1069"/>
              <a:gd name="T12" fmla="*/ 0 w 968"/>
              <a:gd name="T13" fmla="*/ 0 h 1069"/>
              <a:gd name="T14" fmla="*/ 0 60000 65536"/>
              <a:gd name="T15" fmla="*/ 0 60000 65536"/>
              <a:gd name="T16" fmla="*/ 0 60000 65536"/>
              <a:gd name="T17" fmla="*/ 0 60000 65536"/>
              <a:gd name="T18" fmla="*/ 0 60000 65536"/>
              <a:gd name="T19" fmla="*/ 0 60000 65536"/>
              <a:gd name="T20" fmla="*/ 0 60000 65536"/>
              <a:gd name="T21" fmla="*/ 0 w 968"/>
              <a:gd name="T22" fmla="*/ 0 h 1069"/>
              <a:gd name="T23" fmla="*/ 968 w 968"/>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8" h="1069">
                <a:moveTo>
                  <a:pt x="0" y="0"/>
                </a:moveTo>
                <a:lnTo>
                  <a:pt x="917" y="1018"/>
                </a:lnTo>
                <a:lnTo>
                  <a:pt x="892" y="1044"/>
                </a:lnTo>
                <a:lnTo>
                  <a:pt x="968" y="1069"/>
                </a:lnTo>
                <a:lnTo>
                  <a:pt x="942" y="1001"/>
                </a:lnTo>
                <a:lnTo>
                  <a:pt x="917" y="1018"/>
                </a:lnTo>
                <a:lnTo>
                  <a:pt x="0" y="0"/>
                </a:lnTo>
                <a:close/>
              </a:path>
            </a:pathLst>
          </a:custGeom>
          <a:noFill/>
          <a:ln w="38100">
            <a:solidFill>
              <a:srgbClr val="3333FF"/>
            </a:solidFill>
            <a:round/>
            <a:headEnd/>
            <a:tailEnd/>
          </a:ln>
        </p:spPr>
        <p:txBody>
          <a:bodyPr/>
          <a:lstStyle/>
          <a:p>
            <a:endParaRPr lang="en-US"/>
          </a:p>
        </p:txBody>
      </p:sp>
      <p:sp>
        <p:nvSpPr>
          <p:cNvPr id="75792" name="Rectangle 16"/>
          <p:cNvSpPr>
            <a:spLocks noChangeArrowheads="1"/>
          </p:cNvSpPr>
          <p:nvPr/>
        </p:nvSpPr>
        <p:spPr bwMode="auto">
          <a:xfrm>
            <a:off x="5394325" y="2636838"/>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5793" name="Freeform 17"/>
          <p:cNvSpPr>
            <a:spLocks/>
          </p:cNvSpPr>
          <p:nvPr/>
        </p:nvSpPr>
        <p:spPr bwMode="auto">
          <a:xfrm>
            <a:off x="4533900" y="2171700"/>
            <a:ext cx="95250" cy="1420813"/>
          </a:xfrm>
          <a:custGeom>
            <a:avLst/>
            <a:gdLst>
              <a:gd name="T0" fmla="*/ 2147483647 w 68"/>
              <a:gd name="T1" fmla="*/ 0 h 1010"/>
              <a:gd name="T2" fmla="*/ 2147483647 w 68"/>
              <a:gd name="T3" fmla="*/ 2147483647 h 1010"/>
              <a:gd name="T4" fmla="*/ 0 w 68"/>
              <a:gd name="T5" fmla="*/ 2147483647 h 1010"/>
              <a:gd name="T6" fmla="*/ 2147483647 w 68"/>
              <a:gd name="T7" fmla="*/ 2147483647 h 1010"/>
              <a:gd name="T8" fmla="*/ 2147483647 w 68"/>
              <a:gd name="T9" fmla="*/ 2147483647 h 1010"/>
              <a:gd name="T10" fmla="*/ 2147483647 w 68"/>
              <a:gd name="T11" fmla="*/ 2147483647 h 1010"/>
              <a:gd name="T12" fmla="*/ 2147483647 w 68"/>
              <a:gd name="T13" fmla="*/ 0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0"/>
                </a:moveTo>
                <a:lnTo>
                  <a:pt x="34" y="942"/>
                </a:lnTo>
                <a:lnTo>
                  <a:pt x="0" y="942"/>
                </a:lnTo>
                <a:lnTo>
                  <a:pt x="34" y="1010"/>
                </a:lnTo>
                <a:lnTo>
                  <a:pt x="68" y="942"/>
                </a:lnTo>
                <a:lnTo>
                  <a:pt x="34" y="942"/>
                </a:lnTo>
                <a:lnTo>
                  <a:pt x="34" y="0"/>
                </a:lnTo>
                <a:close/>
              </a:path>
            </a:pathLst>
          </a:custGeom>
          <a:noFill/>
          <a:ln w="38100">
            <a:solidFill>
              <a:srgbClr val="3333FF"/>
            </a:solidFill>
            <a:round/>
            <a:headEnd/>
            <a:tailEnd/>
          </a:ln>
        </p:spPr>
        <p:txBody>
          <a:bodyPr/>
          <a:lstStyle/>
          <a:p>
            <a:endParaRPr lang="en-US"/>
          </a:p>
        </p:txBody>
      </p:sp>
      <p:sp>
        <p:nvSpPr>
          <p:cNvPr id="75794" name="Rectangle 18"/>
          <p:cNvSpPr>
            <a:spLocks noChangeArrowheads="1"/>
          </p:cNvSpPr>
          <p:nvPr/>
        </p:nvSpPr>
        <p:spPr bwMode="auto">
          <a:xfrm>
            <a:off x="4486275" y="2646363"/>
            <a:ext cx="26828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1</a:t>
            </a:r>
            <a:endParaRPr lang="en-US" altLang="zh-CN" b="1">
              <a:latin typeface="Arial" pitchFamily="34" charset="0"/>
            </a:endParaRPr>
          </a:p>
        </p:txBody>
      </p:sp>
      <p:sp>
        <p:nvSpPr>
          <p:cNvPr id="75795" name="Freeform 19"/>
          <p:cNvSpPr>
            <a:spLocks/>
          </p:cNvSpPr>
          <p:nvPr/>
        </p:nvSpPr>
        <p:spPr bwMode="auto">
          <a:xfrm>
            <a:off x="4760913" y="3722688"/>
            <a:ext cx="1254125" cy="95250"/>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round/>
            <a:headEnd/>
            <a:tailEnd/>
          </a:ln>
        </p:spPr>
        <p:txBody>
          <a:bodyPr/>
          <a:lstStyle/>
          <a:p>
            <a:endParaRPr lang="en-US"/>
          </a:p>
        </p:txBody>
      </p:sp>
      <p:sp>
        <p:nvSpPr>
          <p:cNvPr id="75796" name="Rectangle 20"/>
          <p:cNvSpPr>
            <a:spLocks noChangeArrowheads="1"/>
          </p:cNvSpPr>
          <p:nvPr/>
        </p:nvSpPr>
        <p:spPr bwMode="auto">
          <a:xfrm>
            <a:off x="5357813" y="35321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75797" name="Freeform 21"/>
          <p:cNvSpPr>
            <a:spLocks/>
          </p:cNvSpPr>
          <p:nvPr/>
        </p:nvSpPr>
        <p:spPr bwMode="auto">
          <a:xfrm>
            <a:off x="3135313" y="295910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9"/>
                </a:lnTo>
                <a:lnTo>
                  <a:pt x="917" y="509"/>
                </a:lnTo>
                <a:lnTo>
                  <a:pt x="875" y="450"/>
                </a:lnTo>
                <a:lnTo>
                  <a:pt x="858" y="475"/>
                </a:lnTo>
                <a:lnTo>
                  <a:pt x="0" y="0"/>
                </a:lnTo>
                <a:close/>
              </a:path>
            </a:pathLst>
          </a:custGeom>
          <a:noFill/>
          <a:ln w="12700">
            <a:solidFill>
              <a:srgbClr val="000000"/>
            </a:solidFill>
            <a:round/>
            <a:headEnd/>
            <a:tailEnd/>
          </a:ln>
        </p:spPr>
        <p:txBody>
          <a:bodyPr/>
          <a:lstStyle/>
          <a:p>
            <a:endParaRPr lang="en-US"/>
          </a:p>
        </p:txBody>
      </p:sp>
      <p:sp>
        <p:nvSpPr>
          <p:cNvPr id="75798" name="Rectangle 22"/>
          <p:cNvSpPr>
            <a:spLocks noChangeArrowheads="1"/>
          </p:cNvSpPr>
          <p:nvPr/>
        </p:nvSpPr>
        <p:spPr bwMode="auto">
          <a:xfrm>
            <a:off x="37449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5799" name="Freeform 23"/>
          <p:cNvSpPr>
            <a:spLocks/>
          </p:cNvSpPr>
          <p:nvPr/>
        </p:nvSpPr>
        <p:spPr bwMode="auto">
          <a:xfrm>
            <a:off x="6348413" y="207645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1"/>
                </a:lnTo>
                <a:lnTo>
                  <a:pt x="917" y="509"/>
                </a:lnTo>
                <a:lnTo>
                  <a:pt x="875" y="441"/>
                </a:lnTo>
                <a:lnTo>
                  <a:pt x="858" y="475"/>
                </a:lnTo>
                <a:lnTo>
                  <a:pt x="0" y="0"/>
                </a:lnTo>
                <a:close/>
              </a:path>
            </a:pathLst>
          </a:custGeom>
          <a:noFill/>
          <a:ln w="12700">
            <a:solidFill>
              <a:srgbClr val="000000"/>
            </a:solidFill>
            <a:round/>
            <a:headEnd/>
            <a:tailEnd/>
          </a:ln>
        </p:spPr>
        <p:txBody>
          <a:bodyPr/>
          <a:lstStyle/>
          <a:p>
            <a:endParaRPr lang="en-US"/>
          </a:p>
        </p:txBody>
      </p:sp>
      <p:sp>
        <p:nvSpPr>
          <p:cNvPr id="75800" name="Rectangle 24"/>
          <p:cNvSpPr>
            <a:spLocks noChangeArrowheads="1"/>
          </p:cNvSpPr>
          <p:nvPr/>
        </p:nvSpPr>
        <p:spPr bwMode="auto">
          <a:xfrm>
            <a:off x="69580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5801" name="Freeform 25"/>
          <p:cNvSpPr>
            <a:spLocks/>
          </p:cNvSpPr>
          <p:nvPr/>
        </p:nvSpPr>
        <p:spPr bwMode="auto">
          <a:xfrm>
            <a:off x="6146800" y="2171700"/>
            <a:ext cx="95250" cy="1420813"/>
          </a:xfrm>
          <a:custGeom>
            <a:avLst/>
            <a:gdLst>
              <a:gd name="T0" fmla="*/ 2147483647 w 68"/>
              <a:gd name="T1" fmla="*/ 2147483647 h 1010"/>
              <a:gd name="T2" fmla="*/ 2147483647 w 68"/>
              <a:gd name="T3" fmla="*/ 2147483647 h 1010"/>
              <a:gd name="T4" fmla="*/ 2147483647 w 68"/>
              <a:gd name="T5" fmla="*/ 2147483647 h 1010"/>
              <a:gd name="T6" fmla="*/ 2147483647 w 68"/>
              <a:gd name="T7" fmla="*/ 0 h 1010"/>
              <a:gd name="T8" fmla="*/ 0 w 68"/>
              <a:gd name="T9" fmla="*/ 2147483647 h 1010"/>
              <a:gd name="T10" fmla="*/ 2147483647 w 68"/>
              <a:gd name="T11" fmla="*/ 2147483647 h 1010"/>
              <a:gd name="T12" fmla="*/ 2147483647 w 68"/>
              <a:gd name="T13" fmla="*/ 2147483647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1010"/>
                </a:moveTo>
                <a:lnTo>
                  <a:pt x="34" y="68"/>
                </a:lnTo>
                <a:lnTo>
                  <a:pt x="68" y="68"/>
                </a:lnTo>
                <a:lnTo>
                  <a:pt x="34" y="0"/>
                </a:lnTo>
                <a:lnTo>
                  <a:pt x="0" y="68"/>
                </a:lnTo>
                <a:lnTo>
                  <a:pt x="34" y="68"/>
                </a:lnTo>
                <a:lnTo>
                  <a:pt x="34" y="1010"/>
                </a:lnTo>
                <a:close/>
              </a:path>
            </a:pathLst>
          </a:custGeom>
          <a:noFill/>
          <a:ln w="12700">
            <a:solidFill>
              <a:srgbClr val="000000"/>
            </a:solidFill>
            <a:round/>
            <a:headEnd/>
            <a:tailEnd/>
          </a:ln>
        </p:spPr>
        <p:txBody>
          <a:bodyPr/>
          <a:lstStyle/>
          <a:p>
            <a:endParaRPr lang="en-US"/>
          </a:p>
        </p:txBody>
      </p:sp>
      <p:sp>
        <p:nvSpPr>
          <p:cNvPr id="75802" name="Rectangle 26"/>
          <p:cNvSpPr>
            <a:spLocks noChangeArrowheads="1"/>
          </p:cNvSpPr>
          <p:nvPr/>
        </p:nvSpPr>
        <p:spPr bwMode="auto">
          <a:xfrm>
            <a:off x="6061075" y="2646363"/>
            <a:ext cx="334963"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3</a:t>
            </a:r>
            <a:endParaRPr lang="en-US" altLang="zh-CN" b="1">
              <a:latin typeface="Arial" pitchFamily="34" charset="0"/>
            </a:endParaRPr>
          </a:p>
        </p:txBody>
      </p:sp>
      <p:sp>
        <p:nvSpPr>
          <p:cNvPr id="75803" name="Freeform 27"/>
          <p:cNvSpPr>
            <a:spLocks/>
          </p:cNvSpPr>
          <p:nvPr/>
        </p:nvSpPr>
        <p:spPr bwMode="auto">
          <a:xfrm>
            <a:off x="6348413" y="295910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12700">
            <a:solidFill>
              <a:srgbClr val="000000"/>
            </a:solidFill>
            <a:round/>
            <a:headEnd/>
            <a:tailEnd/>
          </a:ln>
        </p:spPr>
        <p:txBody>
          <a:bodyPr/>
          <a:lstStyle/>
          <a:p>
            <a:endParaRPr lang="en-US"/>
          </a:p>
        </p:txBody>
      </p:sp>
      <p:sp>
        <p:nvSpPr>
          <p:cNvPr id="75804" name="Rectangle 28"/>
          <p:cNvSpPr>
            <a:spLocks noChangeArrowheads="1"/>
          </p:cNvSpPr>
          <p:nvPr/>
        </p:nvSpPr>
        <p:spPr bwMode="auto">
          <a:xfrm>
            <a:off x="69580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5805" name="Text Box 29"/>
          <p:cNvSpPr txBox="1">
            <a:spLocks noChangeArrowheads="1"/>
          </p:cNvSpPr>
          <p:nvPr/>
        </p:nvSpPr>
        <p:spPr bwMode="auto">
          <a:xfrm>
            <a:off x="2819400" y="22860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rPr>
              <a:t>0</a:t>
            </a:r>
          </a:p>
        </p:txBody>
      </p:sp>
      <p:sp>
        <p:nvSpPr>
          <p:cNvPr id="75806" name="Oval 30"/>
          <p:cNvSpPr>
            <a:spLocks noChangeArrowheads="1"/>
          </p:cNvSpPr>
          <p:nvPr/>
        </p:nvSpPr>
        <p:spPr bwMode="auto">
          <a:xfrm>
            <a:off x="4405313" y="3600450"/>
            <a:ext cx="347662" cy="347663"/>
          </a:xfrm>
          <a:prstGeom prst="ellipse">
            <a:avLst/>
          </a:prstGeom>
          <a:solidFill>
            <a:srgbClr val="FF0000"/>
          </a:solidFill>
          <a:ln w="12700">
            <a:solidFill>
              <a:srgbClr val="000000"/>
            </a:solidFill>
            <a:round/>
            <a:headEnd/>
            <a:tailEnd/>
          </a:ln>
        </p:spPr>
        <p:txBody>
          <a:bodyPr/>
          <a:lstStyle/>
          <a:p>
            <a:endParaRPr lang="en-US"/>
          </a:p>
        </p:txBody>
      </p:sp>
      <p:sp>
        <p:nvSpPr>
          <p:cNvPr id="75807" name="Rectangle 31"/>
          <p:cNvSpPr>
            <a:spLocks noChangeArrowheads="1"/>
          </p:cNvSpPr>
          <p:nvPr/>
        </p:nvSpPr>
        <p:spPr bwMode="auto">
          <a:xfrm>
            <a:off x="45450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75808" name="Text Box 32"/>
          <p:cNvSpPr txBox="1">
            <a:spLocks noChangeArrowheads="1"/>
          </p:cNvSpPr>
          <p:nvPr/>
        </p:nvSpPr>
        <p:spPr bwMode="auto">
          <a:xfrm>
            <a:off x="44196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2</a:t>
            </a:r>
          </a:p>
        </p:txBody>
      </p:sp>
      <p:sp>
        <p:nvSpPr>
          <p:cNvPr id="75809" name="Text Box 33"/>
          <p:cNvSpPr txBox="1">
            <a:spLocks noChangeArrowheads="1"/>
          </p:cNvSpPr>
          <p:nvPr/>
        </p:nvSpPr>
        <p:spPr bwMode="auto">
          <a:xfrm>
            <a:off x="4419600" y="3962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3</a:t>
            </a:r>
          </a:p>
        </p:txBody>
      </p:sp>
      <p:sp>
        <p:nvSpPr>
          <p:cNvPr id="75810" name="Text Box 34"/>
          <p:cNvSpPr txBox="1">
            <a:spLocks noChangeArrowheads="1"/>
          </p:cNvSpPr>
          <p:nvPr/>
        </p:nvSpPr>
        <p:spPr bwMode="auto">
          <a:xfrm>
            <a:off x="60198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6</a:t>
            </a:r>
          </a:p>
        </p:txBody>
      </p:sp>
      <p:sp>
        <p:nvSpPr>
          <p:cNvPr id="75811" name="Text Box 35"/>
          <p:cNvSpPr txBox="1">
            <a:spLocks noChangeArrowheads="1"/>
          </p:cNvSpPr>
          <p:nvPr/>
        </p:nvSpPr>
        <p:spPr bwMode="auto">
          <a:xfrm>
            <a:off x="6019800" y="3962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4</a:t>
            </a:r>
          </a:p>
        </p:txBody>
      </p:sp>
      <p:sp>
        <p:nvSpPr>
          <p:cNvPr id="75812" name="Rectangle 36"/>
          <p:cNvSpPr>
            <a:spLocks noChangeArrowheads="1"/>
          </p:cNvSpPr>
          <p:nvPr/>
        </p:nvSpPr>
        <p:spPr bwMode="auto">
          <a:xfrm>
            <a:off x="61579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5</a:t>
            </a:r>
            <a:endParaRPr lang="en-US" altLang="zh-CN" b="1">
              <a:latin typeface="Arial" pitchFamily="34" charset="0"/>
            </a:endParaRPr>
          </a:p>
        </p:txBody>
      </p:sp>
      <p:sp>
        <p:nvSpPr>
          <p:cNvPr id="75813" name="Freeform 37"/>
          <p:cNvSpPr>
            <a:spLocks/>
          </p:cNvSpPr>
          <p:nvPr/>
        </p:nvSpPr>
        <p:spPr bwMode="auto">
          <a:xfrm>
            <a:off x="6324600" y="2971800"/>
            <a:ext cx="1290638"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38100">
            <a:solidFill>
              <a:srgbClr val="3333FF"/>
            </a:solidFill>
            <a:round/>
            <a:headEnd/>
            <a:tailEnd/>
          </a:ln>
        </p:spPr>
        <p:txBody>
          <a:bodyPr/>
          <a:lstStyle/>
          <a:p>
            <a:endParaRPr lang="en-US"/>
          </a:p>
        </p:txBody>
      </p:sp>
      <p:sp>
        <p:nvSpPr>
          <p:cNvPr id="75814" name="Text Box 38"/>
          <p:cNvSpPr txBox="1">
            <a:spLocks noChangeArrowheads="1"/>
          </p:cNvSpPr>
          <p:nvPr/>
        </p:nvSpPr>
        <p:spPr bwMode="auto">
          <a:xfrm>
            <a:off x="8001000" y="26670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6</a:t>
            </a:r>
          </a:p>
        </p:txBody>
      </p:sp>
      <p:sp>
        <p:nvSpPr>
          <p:cNvPr id="75815" name="Oval 39"/>
          <p:cNvSpPr>
            <a:spLocks noChangeArrowheads="1"/>
          </p:cNvSpPr>
          <p:nvPr/>
        </p:nvSpPr>
        <p:spPr bwMode="auto">
          <a:xfrm>
            <a:off x="6019800" y="1803400"/>
            <a:ext cx="346075" cy="358775"/>
          </a:xfrm>
          <a:prstGeom prst="ellipse">
            <a:avLst/>
          </a:prstGeom>
          <a:solidFill>
            <a:srgbClr val="FF0000"/>
          </a:solidFill>
          <a:ln w="12700">
            <a:solidFill>
              <a:srgbClr val="000000"/>
            </a:solidFill>
            <a:round/>
            <a:headEnd/>
            <a:tailEnd/>
          </a:ln>
        </p:spPr>
        <p:txBody>
          <a:bodyPr/>
          <a:lstStyle/>
          <a:p>
            <a:endParaRPr lang="en-US"/>
          </a:p>
        </p:txBody>
      </p:sp>
      <p:sp>
        <p:nvSpPr>
          <p:cNvPr id="75816" name="Rectangle 40"/>
          <p:cNvSpPr>
            <a:spLocks noChangeArrowheads="1"/>
          </p:cNvSpPr>
          <p:nvPr/>
        </p:nvSpPr>
        <p:spPr bwMode="auto">
          <a:xfrm>
            <a:off x="61579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65577" name="Oval 41"/>
          <p:cNvSpPr>
            <a:spLocks noChangeArrowheads="1"/>
          </p:cNvSpPr>
          <p:nvPr/>
        </p:nvSpPr>
        <p:spPr bwMode="auto">
          <a:xfrm>
            <a:off x="7634288" y="2695575"/>
            <a:ext cx="347662" cy="347663"/>
          </a:xfrm>
          <a:prstGeom prst="ellipse">
            <a:avLst/>
          </a:prstGeom>
          <a:solidFill>
            <a:srgbClr val="FFFF00"/>
          </a:solidFill>
          <a:ln w="12700">
            <a:solidFill>
              <a:srgbClr val="000000"/>
            </a:solidFill>
            <a:round/>
            <a:headEnd/>
            <a:tailEnd/>
          </a:ln>
        </p:spPr>
        <p:txBody>
          <a:bodyPr/>
          <a:lstStyle/>
          <a:p>
            <a:endParaRPr lang="en-US"/>
          </a:p>
        </p:txBody>
      </p:sp>
      <p:sp>
        <p:nvSpPr>
          <p:cNvPr id="75818" name="Rectangle 42"/>
          <p:cNvSpPr>
            <a:spLocks noChangeArrowheads="1"/>
          </p:cNvSpPr>
          <p:nvPr/>
        </p:nvSpPr>
        <p:spPr bwMode="auto">
          <a:xfrm>
            <a:off x="77581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6</a:t>
            </a:r>
            <a:endParaRPr lang="en-US" altLang="zh-CN" b="1">
              <a:latin typeface="Arial" pitchFamily="34" charset="0"/>
            </a:endParaRPr>
          </a:p>
        </p:txBody>
      </p:sp>
      <p:grpSp>
        <p:nvGrpSpPr>
          <p:cNvPr id="2" name="Group 43"/>
          <p:cNvGrpSpPr>
            <a:grpSpLocks/>
          </p:cNvGrpSpPr>
          <p:nvPr/>
        </p:nvGrpSpPr>
        <p:grpSpPr bwMode="auto">
          <a:xfrm>
            <a:off x="762000" y="4800600"/>
            <a:ext cx="6477000" cy="1447800"/>
            <a:chOff x="816" y="2880"/>
            <a:chExt cx="4080" cy="912"/>
          </a:xfrm>
        </p:grpSpPr>
        <p:sp>
          <p:nvSpPr>
            <p:cNvPr id="75824" name="AutoShape 44"/>
            <p:cNvSpPr>
              <a:spLocks noChangeArrowheads="1"/>
            </p:cNvSpPr>
            <p:nvPr/>
          </p:nvSpPr>
          <p:spPr bwMode="auto">
            <a:xfrm>
              <a:off x="134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5825" name="AutoShape 45"/>
            <p:cNvSpPr>
              <a:spLocks noChangeArrowheads="1"/>
            </p:cNvSpPr>
            <p:nvPr/>
          </p:nvSpPr>
          <p:spPr bwMode="auto">
            <a:xfrm>
              <a:off x="187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5826" name="AutoShape 46"/>
            <p:cNvSpPr>
              <a:spLocks noChangeArrowheads="1"/>
            </p:cNvSpPr>
            <p:nvPr/>
          </p:nvSpPr>
          <p:spPr bwMode="auto">
            <a:xfrm>
              <a:off x="2400"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5827" name="AutoShape 47"/>
            <p:cNvSpPr>
              <a:spLocks noChangeArrowheads="1"/>
            </p:cNvSpPr>
            <p:nvPr/>
          </p:nvSpPr>
          <p:spPr bwMode="auto">
            <a:xfrm>
              <a:off x="2928"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5828" name="AutoShape 48"/>
            <p:cNvSpPr>
              <a:spLocks noChangeArrowheads="1"/>
            </p:cNvSpPr>
            <p:nvPr/>
          </p:nvSpPr>
          <p:spPr bwMode="auto">
            <a:xfrm>
              <a:off x="345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5829" name="AutoShape 49"/>
            <p:cNvSpPr>
              <a:spLocks noChangeArrowheads="1"/>
            </p:cNvSpPr>
            <p:nvPr/>
          </p:nvSpPr>
          <p:spPr bwMode="auto">
            <a:xfrm>
              <a:off x="3984"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5830" name="AutoShape 50"/>
            <p:cNvSpPr>
              <a:spLocks noChangeArrowheads="1"/>
            </p:cNvSpPr>
            <p:nvPr/>
          </p:nvSpPr>
          <p:spPr bwMode="auto">
            <a:xfrm>
              <a:off x="4512"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5831" name="AutoShape 51"/>
            <p:cNvSpPr>
              <a:spLocks noChangeArrowheads="1"/>
            </p:cNvSpPr>
            <p:nvPr/>
          </p:nvSpPr>
          <p:spPr bwMode="auto">
            <a:xfrm>
              <a:off x="816" y="3168"/>
              <a:ext cx="384" cy="624"/>
            </a:xfrm>
            <a:prstGeom prst="can">
              <a:avLst>
                <a:gd name="adj" fmla="val 40625"/>
              </a:avLst>
            </a:prstGeom>
            <a:solidFill>
              <a:srgbClr val="66FF33"/>
            </a:solidFill>
            <a:ln w="12700">
              <a:solidFill>
                <a:schemeClr val="tx1"/>
              </a:solidFill>
              <a:round/>
              <a:headEnd type="none" w="sm" len="sm"/>
              <a:tailEnd type="none" w="sm" len="sm"/>
            </a:ln>
          </p:spPr>
          <p:txBody>
            <a:bodyPr wrap="none" anchor="ctr"/>
            <a:lstStyle/>
            <a:p>
              <a:endParaRPr lang="en-US"/>
            </a:p>
          </p:txBody>
        </p:sp>
        <p:sp>
          <p:nvSpPr>
            <p:cNvPr id="75832" name="Text Box 52"/>
            <p:cNvSpPr txBox="1">
              <a:spLocks noChangeArrowheads="1"/>
            </p:cNvSpPr>
            <p:nvPr/>
          </p:nvSpPr>
          <p:spPr bwMode="auto">
            <a:xfrm>
              <a:off x="899"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0</a:t>
              </a:r>
              <a:endParaRPr lang="en-US" altLang="zh-CN"/>
            </a:p>
          </p:txBody>
        </p:sp>
        <p:sp>
          <p:nvSpPr>
            <p:cNvPr id="75833" name="Text Box 53"/>
            <p:cNvSpPr txBox="1">
              <a:spLocks noChangeArrowheads="1"/>
            </p:cNvSpPr>
            <p:nvPr/>
          </p:nvSpPr>
          <p:spPr bwMode="auto">
            <a:xfrm>
              <a:off x="1420"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1</a:t>
              </a:r>
              <a:endParaRPr lang="en-US" altLang="zh-CN"/>
            </a:p>
          </p:txBody>
        </p:sp>
        <p:sp>
          <p:nvSpPr>
            <p:cNvPr id="75834" name="Text Box 54"/>
            <p:cNvSpPr txBox="1">
              <a:spLocks noChangeArrowheads="1"/>
            </p:cNvSpPr>
            <p:nvPr/>
          </p:nvSpPr>
          <p:spPr bwMode="auto">
            <a:xfrm>
              <a:off x="1941"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2</a:t>
              </a:r>
              <a:endParaRPr lang="en-US" altLang="zh-CN"/>
            </a:p>
          </p:txBody>
        </p:sp>
        <p:sp>
          <p:nvSpPr>
            <p:cNvPr id="75835" name="Text Box 55"/>
            <p:cNvSpPr txBox="1">
              <a:spLocks noChangeArrowheads="1"/>
            </p:cNvSpPr>
            <p:nvPr/>
          </p:nvSpPr>
          <p:spPr bwMode="auto">
            <a:xfrm>
              <a:off x="2462"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3</a:t>
              </a:r>
              <a:endParaRPr lang="en-US" altLang="zh-CN"/>
            </a:p>
          </p:txBody>
        </p:sp>
        <p:sp>
          <p:nvSpPr>
            <p:cNvPr id="75836" name="Text Box 56"/>
            <p:cNvSpPr txBox="1">
              <a:spLocks noChangeArrowheads="1"/>
            </p:cNvSpPr>
            <p:nvPr/>
          </p:nvSpPr>
          <p:spPr bwMode="auto">
            <a:xfrm>
              <a:off x="2983"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4</a:t>
              </a:r>
              <a:endParaRPr lang="en-US" altLang="zh-CN"/>
            </a:p>
          </p:txBody>
        </p:sp>
        <p:sp>
          <p:nvSpPr>
            <p:cNvPr id="75837" name="Text Box 57"/>
            <p:cNvSpPr txBox="1">
              <a:spLocks noChangeArrowheads="1"/>
            </p:cNvSpPr>
            <p:nvPr/>
          </p:nvSpPr>
          <p:spPr bwMode="auto">
            <a:xfrm>
              <a:off x="3504"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5</a:t>
              </a:r>
              <a:endParaRPr lang="en-US" altLang="zh-CN"/>
            </a:p>
          </p:txBody>
        </p:sp>
        <p:sp>
          <p:nvSpPr>
            <p:cNvPr id="75838" name="Text Box 58"/>
            <p:cNvSpPr txBox="1">
              <a:spLocks noChangeArrowheads="1"/>
            </p:cNvSpPr>
            <p:nvPr/>
          </p:nvSpPr>
          <p:spPr bwMode="auto">
            <a:xfrm>
              <a:off x="4025"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6</a:t>
              </a:r>
              <a:endParaRPr lang="en-US" altLang="zh-CN"/>
            </a:p>
          </p:txBody>
        </p:sp>
        <p:sp>
          <p:nvSpPr>
            <p:cNvPr id="75839" name="Text Box 59"/>
            <p:cNvSpPr txBox="1">
              <a:spLocks noChangeArrowheads="1"/>
            </p:cNvSpPr>
            <p:nvPr/>
          </p:nvSpPr>
          <p:spPr bwMode="auto">
            <a:xfrm>
              <a:off x="4547" y="2880"/>
              <a:ext cx="288" cy="288"/>
            </a:xfrm>
            <a:prstGeom prst="rect">
              <a:avLst/>
            </a:prstGeom>
            <a:noFill/>
            <a:ln w="12700">
              <a:noFill/>
              <a:miter lim="800000"/>
              <a:headEnd type="none" w="sm" len="sm"/>
              <a:tailEnd type="none" w="sm" len="sm"/>
            </a:ln>
          </p:spPr>
          <p:txBody>
            <a:bodyPr>
              <a:spAutoFit/>
            </a:bodyPr>
            <a:lstStyle/>
            <a:p>
              <a:pPr>
                <a:spcBef>
                  <a:spcPct val="50000"/>
                </a:spcBef>
              </a:pPr>
              <a:r>
                <a:rPr lang="en-US" altLang="zh-CN" b="1"/>
                <a:t>7</a:t>
              </a:r>
              <a:endParaRPr lang="en-US" altLang="zh-CN"/>
            </a:p>
          </p:txBody>
        </p:sp>
      </p:grpSp>
      <p:sp>
        <p:nvSpPr>
          <p:cNvPr id="75820" name="Text Box 60"/>
          <p:cNvSpPr txBox="1">
            <a:spLocks noChangeArrowheads="1"/>
          </p:cNvSpPr>
          <p:nvPr/>
        </p:nvSpPr>
        <p:spPr bwMode="auto">
          <a:xfrm>
            <a:off x="5943600" y="5638800"/>
            <a:ext cx="3048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itchFamily="34" charset="0"/>
              </a:rPr>
              <a:t>6</a:t>
            </a:r>
          </a:p>
        </p:txBody>
      </p:sp>
      <p:sp>
        <p:nvSpPr>
          <p:cNvPr id="75821" name="Line 61"/>
          <p:cNvSpPr>
            <a:spLocks noChangeShapeType="1"/>
          </p:cNvSpPr>
          <p:nvPr/>
        </p:nvSpPr>
        <p:spPr bwMode="auto">
          <a:xfrm flipV="1">
            <a:off x="6096000" y="6324600"/>
            <a:ext cx="0" cy="381000"/>
          </a:xfrm>
          <a:prstGeom prst="line">
            <a:avLst/>
          </a:prstGeom>
          <a:noFill/>
          <a:ln w="57150">
            <a:solidFill>
              <a:srgbClr val="FF0000"/>
            </a:solidFill>
            <a:round/>
            <a:headEnd type="none" w="sm" len="sm"/>
            <a:tailEnd type="triangle" w="med" len="med"/>
          </a:ln>
        </p:spPr>
        <p:txBody>
          <a:bodyPr wrap="none" anchor="ctr"/>
          <a:lstStyle/>
          <a:p>
            <a:endParaRPr lang="en-US"/>
          </a:p>
        </p:txBody>
      </p:sp>
      <p:sp>
        <p:nvSpPr>
          <p:cNvPr id="65598" name="Text Box 62"/>
          <p:cNvSpPr txBox="1">
            <a:spLocks noChangeArrowheads="1"/>
          </p:cNvSpPr>
          <p:nvPr/>
        </p:nvSpPr>
        <p:spPr bwMode="auto">
          <a:xfrm>
            <a:off x="457200" y="1981200"/>
            <a:ext cx="1905000" cy="1187450"/>
          </a:xfrm>
          <a:prstGeom prst="rect">
            <a:avLst/>
          </a:prstGeom>
          <a:noFill/>
          <a:ln w="12700">
            <a:noFill/>
            <a:miter lim="800000"/>
            <a:headEnd type="none" w="sm" len="sm"/>
            <a:tailEnd type="none" w="sm" len="sm"/>
          </a:ln>
        </p:spPr>
        <p:txBody>
          <a:bodyPr>
            <a:spAutoFit/>
          </a:bodyPr>
          <a:lstStyle/>
          <a:p>
            <a:pPr>
              <a:spcBef>
                <a:spcPct val="50000"/>
              </a:spcBef>
            </a:pPr>
            <a:r>
              <a:rPr lang="en-US" altLang="zh-CN" b="1" dirty="0">
                <a:latin typeface="Arial" pitchFamily="34" charset="0"/>
              </a:rPr>
              <a:t>There is nothing to update</a:t>
            </a:r>
          </a:p>
        </p:txBody>
      </p:sp>
      <p:sp>
        <p:nvSpPr>
          <p:cNvPr id="75823" name="Line 63"/>
          <p:cNvSpPr>
            <a:spLocks noChangeShapeType="1"/>
          </p:cNvSpPr>
          <p:nvPr/>
        </p:nvSpPr>
        <p:spPr bwMode="auto">
          <a:xfrm>
            <a:off x="4643438" y="2133600"/>
            <a:ext cx="1441450" cy="1511300"/>
          </a:xfrm>
          <a:prstGeom prst="line">
            <a:avLst/>
          </a:prstGeom>
          <a:noFill/>
          <a:ln w="38100">
            <a:solidFill>
              <a:schemeClr val="tx2"/>
            </a:solidFill>
            <a:round/>
            <a:headEnd/>
            <a:tailEnd type="triangle" w="med" len="med"/>
          </a:ln>
        </p:spPr>
        <p:txBody>
          <a:bodyPr/>
          <a:lstStyle/>
          <a:p>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77"/>
                                        </p:tgtEl>
                                        <p:attrNameLst>
                                          <p:attrName>style.visibility</p:attrName>
                                        </p:attrNameLst>
                                      </p:cBhvr>
                                      <p:to>
                                        <p:strVal val="visible"/>
                                      </p:to>
                                    </p:set>
                                    <p:animEffect transition="in" filter="dissolve">
                                      <p:cBhvr>
                                        <p:cTn id="7" dur="500"/>
                                        <p:tgtEl>
                                          <p:spTgt spid="655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98"/>
                                        </p:tgtEl>
                                        <p:attrNameLst>
                                          <p:attrName>style.visibility</p:attrName>
                                        </p:attrNameLst>
                                      </p:cBhvr>
                                      <p:to>
                                        <p:strVal val="visible"/>
                                      </p:to>
                                    </p:set>
                                    <p:animEffect transition="in" filter="wipe(left)">
                                      <p:cBhvr>
                                        <p:cTn id="12" dur="500"/>
                                        <p:tgtEl>
                                          <p:spTgt spid="65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77" grpId="0" animBg="1"/>
      <p:bldP spid="6559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mtClean="0">
                <a:ea typeface="SimSun" pitchFamily="2" charset="-122"/>
              </a:rPr>
              <a:t>End of Algorithm </a:t>
            </a:r>
          </a:p>
        </p:txBody>
      </p:sp>
      <p:sp>
        <p:nvSpPr>
          <p:cNvPr id="76803" name="Oval 3"/>
          <p:cNvSpPr>
            <a:spLocks noChangeArrowheads="1"/>
          </p:cNvSpPr>
          <p:nvPr/>
        </p:nvSpPr>
        <p:spPr bwMode="auto">
          <a:xfrm>
            <a:off x="2819400" y="2701925"/>
            <a:ext cx="334963" cy="347663"/>
          </a:xfrm>
          <a:prstGeom prst="ellipse">
            <a:avLst/>
          </a:prstGeom>
          <a:solidFill>
            <a:srgbClr val="FF0000"/>
          </a:solidFill>
          <a:ln w="12700">
            <a:solidFill>
              <a:schemeClr val="bg2"/>
            </a:solidFill>
            <a:round/>
            <a:headEnd/>
            <a:tailEnd/>
          </a:ln>
        </p:spPr>
        <p:txBody>
          <a:bodyPr/>
          <a:lstStyle/>
          <a:p>
            <a:endParaRPr lang="en-US"/>
          </a:p>
        </p:txBody>
      </p:sp>
      <p:sp>
        <p:nvSpPr>
          <p:cNvPr id="76804" name="Rectangle 4"/>
          <p:cNvSpPr>
            <a:spLocks noChangeArrowheads="1"/>
          </p:cNvSpPr>
          <p:nvPr/>
        </p:nvSpPr>
        <p:spPr bwMode="auto">
          <a:xfrm>
            <a:off x="29448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1</a:t>
            </a:r>
            <a:endParaRPr lang="en-US" altLang="zh-CN" b="1">
              <a:latin typeface="Arial" pitchFamily="34" charset="0"/>
            </a:endParaRPr>
          </a:p>
        </p:txBody>
      </p:sp>
      <p:sp>
        <p:nvSpPr>
          <p:cNvPr id="76805" name="Oval 5"/>
          <p:cNvSpPr>
            <a:spLocks noChangeArrowheads="1"/>
          </p:cNvSpPr>
          <p:nvPr/>
        </p:nvSpPr>
        <p:spPr bwMode="auto">
          <a:xfrm>
            <a:off x="4406900" y="1806575"/>
            <a:ext cx="347663" cy="358775"/>
          </a:xfrm>
          <a:prstGeom prst="ellipse">
            <a:avLst/>
          </a:prstGeom>
          <a:solidFill>
            <a:srgbClr val="FF0000"/>
          </a:solidFill>
          <a:ln w="12700">
            <a:solidFill>
              <a:srgbClr val="000000"/>
            </a:solidFill>
            <a:round/>
            <a:headEnd/>
            <a:tailEnd/>
          </a:ln>
        </p:spPr>
        <p:txBody>
          <a:bodyPr/>
          <a:lstStyle/>
          <a:p>
            <a:endParaRPr lang="en-US"/>
          </a:p>
        </p:txBody>
      </p:sp>
      <p:sp>
        <p:nvSpPr>
          <p:cNvPr id="76806" name="Rectangle 6"/>
          <p:cNvSpPr>
            <a:spLocks noChangeArrowheads="1"/>
          </p:cNvSpPr>
          <p:nvPr/>
        </p:nvSpPr>
        <p:spPr bwMode="auto">
          <a:xfrm>
            <a:off x="45450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6807" name="Oval 7"/>
          <p:cNvSpPr>
            <a:spLocks noChangeArrowheads="1"/>
          </p:cNvSpPr>
          <p:nvPr/>
        </p:nvSpPr>
        <p:spPr bwMode="auto">
          <a:xfrm>
            <a:off x="4406900" y="3597275"/>
            <a:ext cx="347663" cy="347663"/>
          </a:xfrm>
          <a:prstGeom prst="ellipse">
            <a:avLst/>
          </a:prstGeom>
          <a:solidFill>
            <a:srgbClr val="66FF33"/>
          </a:solidFill>
          <a:ln w="12700">
            <a:solidFill>
              <a:srgbClr val="000000"/>
            </a:solidFill>
            <a:round/>
            <a:headEnd/>
            <a:tailEnd/>
          </a:ln>
        </p:spPr>
        <p:txBody>
          <a:bodyPr/>
          <a:lstStyle/>
          <a:p>
            <a:endParaRPr lang="en-US"/>
          </a:p>
        </p:txBody>
      </p:sp>
      <p:sp>
        <p:nvSpPr>
          <p:cNvPr id="76808" name="Oval 8"/>
          <p:cNvSpPr>
            <a:spLocks noChangeArrowheads="1"/>
          </p:cNvSpPr>
          <p:nvPr/>
        </p:nvSpPr>
        <p:spPr bwMode="auto">
          <a:xfrm>
            <a:off x="6021388" y="1806575"/>
            <a:ext cx="346075" cy="358775"/>
          </a:xfrm>
          <a:prstGeom prst="ellipse">
            <a:avLst/>
          </a:prstGeom>
          <a:solidFill>
            <a:srgbClr val="66FF33"/>
          </a:solidFill>
          <a:ln w="12700">
            <a:solidFill>
              <a:srgbClr val="000000"/>
            </a:solidFill>
            <a:round/>
            <a:headEnd/>
            <a:tailEnd/>
          </a:ln>
        </p:spPr>
        <p:txBody>
          <a:bodyPr/>
          <a:lstStyle/>
          <a:p>
            <a:endParaRPr lang="en-US"/>
          </a:p>
        </p:txBody>
      </p:sp>
      <p:sp>
        <p:nvSpPr>
          <p:cNvPr id="76809" name="Oval 9"/>
          <p:cNvSpPr>
            <a:spLocks noChangeArrowheads="1"/>
          </p:cNvSpPr>
          <p:nvPr/>
        </p:nvSpPr>
        <p:spPr bwMode="auto">
          <a:xfrm>
            <a:off x="6021388" y="3597275"/>
            <a:ext cx="346075" cy="347663"/>
          </a:xfrm>
          <a:prstGeom prst="ellipse">
            <a:avLst/>
          </a:prstGeom>
          <a:solidFill>
            <a:srgbClr val="FF0000"/>
          </a:solidFill>
          <a:ln w="12700">
            <a:solidFill>
              <a:srgbClr val="000000"/>
            </a:solidFill>
            <a:round/>
            <a:headEnd/>
            <a:tailEnd/>
          </a:ln>
        </p:spPr>
        <p:txBody>
          <a:bodyPr/>
          <a:lstStyle/>
          <a:p>
            <a:endParaRPr lang="en-US"/>
          </a:p>
        </p:txBody>
      </p:sp>
      <p:sp>
        <p:nvSpPr>
          <p:cNvPr id="76810" name="Oval 10"/>
          <p:cNvSpPr>
            <a:spLocks noChangeArrowheads="1"/>
          </p:cNvSpPr>
          <p:nvPr/>
        </p:nvSpPr>
        <p:spPr bwMode="auto">
          <a:xfrm>
            <a:off x="7620000" y="2701925"/>
            <a:ext cx="347663" cy="347663"/>
          </a:xfrm>
          <a:prstGeom prst="ellipse">
            <a:avLst/>
          </a:prstGeom>
          <a:solidFill>
            <a:srgbClr val="FF0000"/>
          </a:solidFill>
          <a:ln w="12700">
            <a:solidFill>
              <a:srgbClr val="000000"/>
            </a:solidFill>
            <a:round/>
            <a:headEnd/>
            <a:tailEnd/>
          </a:ln>
        </p:spPr>
        <p:txBody>
          <a:bodyPr/>
          <a:lstStyle/>
          <a:p>
            <a:endParaRPr lang="en-US"/>
          </a:p>
        </p:txBody>
      </p:sp>
      <p:sp>
        <p:nvSpPr>
          <p:cNvPr id="76811" name="Freeform 11"/>
          <p:cNvSpPr>
            <a:spLocks/>
          </p:cNvSpPr>
          <p:nvPr/>
        </p:nvSpPr>
        <p:spPr bwMode="auto">
          <a:xfrm>
            <a:off x="3135313" y="207645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0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59"/>
                </a:lnTo>
                <a:lnTo>
                  <a:pt x="917" y="0"/>
                </a:lnTo>
                <a:lnTo>
                  <a:pt x="841" y="0"/>
                </a:lnTo>
                <a:lnTo>
                  <a:pt x="858" y="34"/>
                </a:lnTo>
                <a:lnTo>
                  <a:pt x="0" y="509"/>
                </a:lnTo>
                <a:close/>
              </a:path>
            </a:pathLst>
          </a:custGeom>
          <a:noFill/>
          <a:ln w="38100">
            <a:solidFill>
              <a:srgbClr val="3333FF"/>
            </a:solidFill>
            <a:round/>
            <a:headEnd/>
            <a:tailEnd/>
          </a:ln>
        </p:spPr>
        <p:txBody>
          <a:bodyPr/>
          <a:lstStyle/>
          <a:p>
            <a:endParaRPr lang="en-US"/>
          </a:p>
        </p:txBody>
      </p:sp>
      <p:sp>
        <p:nvSpPr>
          <p:cNvPr id="76812" name="Rectangle 12"/>
          <p:cNvSpPr>
            <a:spLocks noChangeArrowheads="1"/>
          </p:cNvSpPr>
          <p:nvPr/>
        </p:nvSpPr>
        <p:spPr bwMode="auto">
          <a:xfrm>
            <a:off x="37449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6813" name="Freeform 13"/>
          <p:cNvSpPr>
            <a:spLocks/>
          </p:cNvSpPr>
          <p:nvPr/>
        </p:nvSpPr>
        <p:spPr bwMode="auto">
          <a:xfrm>
            <a:off x="4760913" y="1943100"/>
            <a:ext cx="1254125" cy="96838"/>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38100">
            <a:solidFill>
              <a:srgbClr val="3333FF"/>
            </a:solidFill>
            <a:round/>
            <a:headEnd/>
            <a:tailEnd/>
          </a:ln>
        </p:spPr>
        <p:txBody>
          <a:bodyPr/>
          <a:lstStyle/>
          <a:p>
            <a:endParaRPr lang="en-US"/>
          </a:p>
        </p:txBody>
      </p:sp>
      <p:sp>
        <p:nvSpPr>
          <p:cNvPr id="76814" name="Rectangle 14"/>
          <p:cNvSpPr>
            <a:spLocks noChangeArrowheads="1"/>
          </p:cNvSpPr>
          <p:nvPr/>
        </p:nvSpPr>
        <p:spPr bwMode="auto">
          <a:xfrm>
            <a:off x="5357813" y="175260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6815" name="Freeform 15"/>
          <p:cNvSpPr>
            <a:spLocks/>
          </p:cNvSpPr>
          <p:nvPr/>
        </p:nvSpPr>
        <p:spPr bwMode="auto">
          <a:xfrm>
            <a:off x="4713288" y="2124075"/>
            <a:ext cx="1360487" cy="1503363"/>
          </a:xfrm>
          <a:custGeom>
            <a:avLst/>
            <a:gdLst>
              <a:gd name="T0" fmla="*/ 0 w 968"/>
              <a:gd name="T1" fmla="*/ 0 h 1069"/>
              <a:gd name="T2" fmla="*/ 2147483647 w 968"/>
              <a:gd name="T3" fmla="*/ 2147483647 h 1069"/>
              <a:gd name="T4" fmla="*/ 2147483647 w 968"/>
              <a:gd name="T5" fmla="*/ 2147483647 h 1069"/>
              <a:gd name="T6" fmla="*/ 2147483647 w 968"/>
              <a:gd name="T7" fmla="*/ 2147483647 h 1069"/>
              <a:gd name="T8" fmla="*/ 2147483647 w 968"/>
              <a:gd name="T9" fmla="*/ 2147483647 h 1069"/>
              <a:gd name="T10" fmla="*/ 2147483647 w 968"/>
              <a:gd name="T11" fmla="*/ 2147483647 h 1069"/>
              <a:gd name="T12" fmla="*/ 0 w 968"/>
              <a:gd name="T13" fmla="*/ 0 h 1069"/>
              <a:gd name="T14" fmla="*/ 0 60000 65536"/>
              <a:gd name="T15" fmla="*/ 0 60000 65536"/>
              <a:gd name="T16" fmla="*/ 0 60000 65536"/>
              <a:gd name="T17" fmla="*/ 0 60000 65536"/>
              <a:gd name="T18" fmla="*/ 0 60000 65536"/>
              <a:gd name="T19" fmla="*/ 0 60000 65536"/>
              <a:gd name="T20" fmla="*/ 0 60000 65536"/>
              <a:gd name="T21" fmla="*/ 0 w 968"/>
              <a:gd name="T22" fmla="*/ 0 h 1069"/>
              <a:gd name="T23" fmla="*/ 968 w 968"/>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8" h="1069">
                <a:moveTo>
                  <a:pt x="0" y="0"/>
                </a:moveTo>
                <a:lnTo>
                  <a:pt x="917" y="1018"/>
                </a:lnTo>
                <a:lnTo>
                  <a:pt x="892" y="1044"/>
                </a:lnTo>
                <a:lnTo>
                  <a:pt x="968" y="1069"/>
                </a:lnTo>
                <a:lnTo>
                  <a:pt x="942" y="1001"/>
                </a:lnTo>
                <a:lnTo>
                  <a:pt x="917" y="1018"/>
                </a:lnTo>
                <a:lnTo>
                  <a:pt x="0" y="0"/>
                </a:lnTo>
                <a:close/>
              </a:path>
            </a:pathLst>
          </a:custGeom>
          <a:noFill/>
          <a:ln w="38100">
            <a:solidFill>
              <a:srgbClr val="3333FF"/>
            </a:solidFill>
            <a:round/>
            <a:headEnd/>
            <a:tailEnd/>
          </a:ln>
        </p:spPr>
        <p:txBody>
          <a:bodyPr/>
          <a:lstStyle/>
          <a:p>
            <a:endParaRPr lang="en-US"/>
          </a:p>
        </p:txBody>
      </p:sp>
      <p:sp>
        <p:nvSpPr>
          <p:cNvPr id="76816" name="Rectangle 16"/>
          <p:cNvSpPr>
            <a:spLocks noChangeArrowheads="1"/>
          </p:cNvSpPr>
          <p:nvPr/>
        </p:nvSpPr>
        <p:spPr bwMode="auto">
          <a:xfrm>
            <a:off x="5394325" y="2636838"/>
            <a:ext cx="13493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6817" name="Freeform 17"/>
          <p:cNvSpPr>
            <a:spLocks/>
          </p:cNvSpPr>
          <p:nvPr/>
        </p:nvSpPr>
        <p:spPr bwMode="auto">
          <a:xfrm>
            <a:off x="4533900" y="2171700"/>
            <a:ext cx="95250" cy="1420813"/>
          </a:xfrm>
          <a:custGeom>
            <a:avLst/>
            <a:gdLst>
              <a:gd name="T0" fmla="*/ 2147483647 w 68"/>
              <a:gd name="T1" fmla="*/ 0 h 1010"/>
              <a:gd name="T2" fmla="*/ 2147483647 w 68"/>
              <a:gd name="T3" fmla="*/ 2147483647 h 1010"/>
              <a:gd name="T4" fmla="*/ 0 w 68"/>
              <a:gd name="T5" fmla="*/ 2147483647 h 1010"/>
              <a:gd name="T6" fmla="*/ 2147483647 w 68"/>
              <a:gd name="T7" fmla="*/ 2147483647 h 1010"/>
              <a:gd name="T8" fmla="*/ 2147483647 w 68"/>
              <a:gd name="T9" fmla="*/ 2147483647 h 1010"/>
              <a:gd name="T10" fmla="*/ 2147483647 w 68"/>
              <a:gd name="T11" fmla="*/ 2147483647 h 1010"/>
              <a:gd name="T12" fmla="*/ 2147483647 w 68"/>
              <a:gd name="T13" fmla="*/ 0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0"/>
                </a:moveTo>
                <a:lnTo>
                  <a:pt x="34" y="942"/>
                </a:lnTo>
                <a:lnTo>
                  <a:pt x="0" y="942"/>
                </a:lnTo>
                <a:lnTo>
                  <a:pt x="34" y="1010"/>
                </a:lnTo>
                <a:lnTo>
                  <a:pt x="68" y="942"/>
                </a:lnTo>
                <a:lnTo>
                  <a:pt x="34" y="942"/>
                </a:lnTo>
                <a:lnTo>
                  <a:pt x="34" y="0"/>
                </a:lnTo>
                <a:close/>
              </a:path>
            </a:pathLst>
          </a:custGeom>
          <a:noFill/>
          <a:ln w="38100">
            <a:solidFill>
              <a:srgbClr val="3333FF"/>
            </a:solidFill>
            <a:round/>
            <a:headEnd/>
            <a:tailEnd/>
          </a:ln>
        </p:spPr>
        <p:txBody>
          <a:bodyPr/>
          <a:lstStyle/>
          <a:p>
            <a:endParaRPr lang="en-US"/>
          </a:p>
        </p:txBody>
      </p:sp>
      <p:sp>
        <p:nvSpPr>
          <p:cNvPr id="76818" name="Rectangle 18"/>
          <p:cNvSpPr>
            <a:spLocks noChangeArrowheads="1"/>
          </p:cNvSpPr>
          <p:nvPr/>
        </p:nvSpPr>
        <p:spPr bwMode="auto">
          <a:xfrm>
            <a:off x="4486275" y="2646363"/>
            <a:ext cx="268288"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1</a:t>
            </a:r>
            <a:endParaRPr lang="en-US" altLang="zh-CN" b="1">
              <a:latin typeface="Arial" pitchFamily="34" charset="0"/>
            </a:endParaRPr>
          </a:p>
        </p:txBody>
      </p:sp>
      <p:sp>
        <p:nvSpPr>
          <p:cNvPr id="76819" name="Freeform 19"/>
          <p:cNvSpPr>
            <a:spLocks/>
          </p:cNvSpPr>
          <p:nvPr/>
        </p:nvSpPr>
        <p:spPr bwMode="auto">
          <a:xfrm>
            <a:off x="4760913" y="3722688"/>
            <a:ext cx="1254125" cy="95250"/>
          </a:xfrm>
          <a:custGeom>
            <a:avLst/>
            <a:gdLst>
              <a:gd name="T0" fmla="*/ 0 w 892"/>
              <a:gd name="T1" fmla="*/ 2147483647 h 68"/>
              <a:gd name="T2" fmla="*/ 2147483647 w 892"/>
              <a:gd name="T3" fmla="*/ 2147483647 h 68"/>
              <a:gd name="T4" fmla="*/ 2147483647 w 892"/>
              <a:gd name="T5" fmla="*/ 2147483647 h 68"/>
              <a:gd name="T6" fmla="*/ 2147483647 w 892"/>
              <a:gd name="T7" fmla="*/ 2147483647 h 68"/>
              <a:gd name="T8" fmla="*/ 2147483647 w 892"/>
              <a:gd name="T9" fmla="*/ 0 h 68"/>
              <a:gd name="T10" fmla="*/ 2147483647 w 892"/>
              <a:gd name="T11" fmla="*/ 2147483647 h 68"/>
              <a:gd name="T12" fmla="*/ 0 w 892"/>
              <a:gd name="T13" fmla="*/ 2147483647 h 68"/>
              <a:gd name="T14" fmla="*/ 0 60000 65536"/>
              <a:gd name="T15" fmla="*/ 0 60000 65536"/>
              <a:gd name="T16" fmla="*/ 0 60000 65536"/>
              <a:gd name="T17" fmla="*/ 0 60000 65536"/>
              <a:gd name="T18" fmla="*/ 0 60000 65536"/>
              <a:gd name="T19" fmla="*/ 0 60000 65536"/>
              <a:gd name="T20" fmla="*/ 0 60000 65536"/>
              <a:gd name="T21" fmla="*/ 0 w 892"/>
              <a:gd name="T22" fmla="*/ 0 h 68"/>
              <a:gd name="T23" fmla="*/ 892 w 89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round/>
            <a:headEnd/>
            <a:tailEnd/>
          </a:ln>
        </p:spPr>
        <p:txBody>
          <a:bodyPr/>
          <a:lstStyle/>
          <a:p>
            <a:endParaRPr lang="en-US"/>
          </a:p>
        </p:txBody>
      </p:sp>
      <p:sp>
        <p:nvSpPr>
          <p:cNvPr id="76820" name="Rectangle 20"/>
          <p:cNvSpPr>
            <a:spLocks noChangeArrowheads="1"/>
          </p:cNvSpPr>
          <p:nvPr/>
        </p:nvSpPr>
        <p:spPr bwMode="auto">
          <a:xfrm>
            <a:off x="5357813" y="35321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76821" name="Freeform 21"/>
          <p:cNvSpPr>
            <a:spLocks/>
          </p:cNvSpPr>
          <p:nvPr/>
        </p:nvSpPr>
        <p:spPr bwMode="auto">
          <a:xfrm>
            <a:off x="3135313" y="295910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9"/>
                </a:lnTo>
                <a:lnTo>
                  <a:pt x="917" y="509"/>
                </a:lnTo>
                <a:lnTo>
                  <a:pt x="875" y="450"/>
                </a:lnTo>
                <a:lnTo>
                  <a:pt x="858" y="475"/>
                </a:lnTo>
                <a:lnTo>
                  <a:pt x="0" y="0"/>
                </a:lnTo>
                <a:close/>
              </a:path>
            </a:pathLst>
          </a:custGeom>
          <a:noFill/>
          <a:ln w="12700">
            <a:solidFill>
              <a:srgbClr val="000000"/>
            </a:solidFill>
            <a:round/>
            <a:headEnd/>
            <a:tailEnd/>
          </a:ln>
        </p:spPr>
        <p:txBody>
          <a:bodyPr/>
          <a:lstStyle/>
          <a:p>
            <a:endParaRPr lang="en-US"/>
          </a:p>
        </p:txBody>
      </p:sp>
      <p:sp>
        <p:nvSpPr>
          <p:cNvPr id="76822" name="Rectangle 22"/>
          <p:cNvSpPr>
            <a:spLocks noChangeArrowheads="1"/>
          </p:cNvSpPr>
          <p:nvPr/>
        </p:nvSpPr>
        <p:spPr bwMode="auto">
          <a:xfrm>
            <a:off x="37449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6823" name="Freeform 23"/>
          <p:cNvSpPr>
            <a:spLocks/>
          </p:cNvSpPr>
          <p:nvPr/>
        </p:nvSpPr>
        <p:spPr bwMode="auto">
          <a:xfrm>
            <a:off x="6348413" y="2076450"/>
            <a:ext cx="1290637" cy="715963"/>
          </a:xfrm>
          <a:custGeom>
            <a:avLst/>
            <a:gdLst>
              <a:gd name="T0" fmla="*/ 0 w 917"/>
              <a:gd name="T1" fmla="*/ 0 h 509"/>
              <a:gd name="T2" fmla="*/ 2147483647 w 917"/>
              <a:gd name="T3" fmla="*/ 2147483647 h 509"/>
              <a:gd name="T4" fmla="*/ 2147483647 w 917"/>
              <a:gd name="T5" fmla="*/ 2147483647 h 509"/>
              <a:gd name="T6" fmla="*/ 2147483647 w 917"/>
              <a:gd name="T7" fmla="*/ 2147483647 h 509"/>
              <a:gd name="T8" fmla="*/ 2147483647 w 917"/>
              <a:gd name="T9" fmla="*/ 2147483647 h 509"/>
              <a:gd name="T10" fmla="*/ 2147483647 w 917"/>
              <a:gd name="T11" fmla="*/ 2147483647 h 509"/>
              <a:gd name="T12" fmla="*/ 0 w 917"/>
              <a:gd name="T13" fmla="*/ 0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0"/>
                </a:moveTo>
                <a:lnTo>
                  <a:pt x="858" y="475"/>
                </a:lnTo>
                <a:lnTo>
                  <a:pt x="841" y="501"/>
                </a:lnTo>
                <a:lnTo>
                  <a:pt x="917" y="509"/>
                </a:lnTo>
                <a:lnTo>
                  <a:pt x="875" y="441"/>
                </a:lnTo>
                <a:lnTo>
                  <a:pt x="858" y="475"/>
                </a:lnTo>
                <a:lnTo>
                  <a:pt x="0" y="0"/>
                </a:lnTo>
                <a:close/>
              </a:path>
            </a:pathLst>
          </a:custGeom>
          <a:noFill/>
          <a:ln w="12700">
            <a:solidFill>
              <a:srgbClr val="000000"/>
            </a:solidFill>
            <a:round/>
            <a:headEnd/>
            <a:tailEnd/>
          </a:ln>
        </p:spPr>
        <p:txBody>
          <a:bodyPr/>
          <a:lstStyle/>
          <a:p>
            <a:endParaRPr lang="en-US"/>
          </a:p>
        </p:txBody>
      </p:sp>
      <p:sp>
        <p:nvSpPr>
          <p:cNvPr id="76824" name="Rectangle 24"/>
          <p:cNvSpPr>
            <a:spLocks noChangeArrowheads="1"/>
          </p:cNvSpPr>
          <p:nvPr/>
        </p:nvSpPr>
        <p:spPr bwMode="auto">
          <a:xfrm>
            <a:off x="6958013" y="2193925"/>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6825" name="Freeform 25"/>
          <p:cNvSpPr>
            <a:spLocks/>
          </p:cNvSpPr>
          <p:nvPr/>
        </p:nvSpPr>
        <p:spPr bwMode="auto">
          <a:xfrm>
            <a:off x="6146800" y="2171700"/>
            <a:ext cx="95250" cy="1420813"/>
          </a:xfrm>
          <a:custGeom>
            <a:avLst/>
            <a:gdLst>
              <a:gd name="T0" fmla="*/ 2147483647 w 68"/>
              <a:gd name="T1" fmla="*/ 2147483647 h 1010"/>
              <a:gd name="T2" fmla="*/ 2147483647 w 68"/>
              <a:gd name="T3" fmla="*/ 2147483647 h 1010"/>
              <a:gd name="T4" fmla="*/ 2147483647 w 68"/>
              <a:gd name="T5" fmla="*/ 2147483647 h 1010"/>
              <a:gd name="T6" fmla="*/ 2147483647 w 68"/>
              <a:gd name="T7" fmla="*/ 0 h 1010"/>
              <a:gd name="T8" fmla="*/ 0 w 68"/>
              <a:gd name="T9" fmla="*/ 2147483647 h 1010"/>
              <a:gd name="T10" fmla="*/ 2147483647 w 68"/>
              <a:gd name="T11" fmla="*/ 2147483647 h 1010"/>
              <a:gd name="T12" fmla="*/ 2147483647 w 68"/>
              <a:gd name="T13" fmla="*/ 2147483647 h 1010"/>
              <a:gd name="T14" fmla="*/ 0 60000 65536"/>
              <a:gd name="T15" fmla="*/ 0 60000 65536"/>
              <a:gd name="T16" fmla="*/ 0 60000 65536"/>
              <a:gd name="T17" fmla="*/ 0 60000 65536"/>
              <a:gd name="T18" fmla="*/ 0 60000 65536"/>
              <a:gd name="T19" fmla="*/ 0 60000 65536"/>
              <a:gd name="T20" fmla="*/ 0 60000 65536"/>
              <a:gd name="T21" fmla="*/ 0 w 68"/>
              <a:gd name="T22" fmla="*/ 0 h 1010"/>
              <a:gd name="T23" fmla="*/ 68 w 6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1010">
                <a:moveTo>
                  <a:pt x="34" y="1010"/>
                </a:moveTo>
                <a:lnTo>
                  <a:pt x="34" y="68"/>
                </a:lnTo>
                <a:lnTo>
                  <a:pt x="68" y="68"/>
                </a:lnTo>
                <a:lnTo>
                  <a:pt x="34" y="0"/>
                </a:lnTo>
                <a:lnTo>
                  <a:pt x="0" y="68"/>
                </a:lnTo>
                <a:lnTo>
                  <a:pt x="34" y="68"/>
                </a:lnTo>
                <a:lnTo>
                  <a:pt x="34" y="1010"/>
                </a:lnTo>
                <a:close/>
              </a:path>
            </a:pathLst>
          </a:custGeom>
          <a:noFill/>
          <a:ln w="12700">
            <a:solidFill>
              <a:srgbClr val="000000"/>
            </a:solidFill>
            <a:round/>
            <a:headEnd/>
            <a:tailEnd/>
          </a:ln>
        </p:spPr>
        <p:txBody>
          <a:bodyPr/>
          <a:lstStyle/>
          <a:p>
            <a:endParaRPr lang="en-US"/>
          </a:p>
        </p:txBody>
      </p:sp>
      <p:sp>
        <p:nvSpPr>
          <p:cNvPr id="76826" name="Rectangle 26"/>
          <p:cNvSpPr>
            <a:spLocks noChangeArrowheads="1"/>
          </p:cNvSpPr>
          <p:nvPr/>
        </p:nvSpPr>
        <p:spPr bwMode="auto">
          <a:xfrm>
            <a:off x="6061075" y="2646363"/>
            <a:ext cx="334963"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   3</a:t>
            </a:r>
            <a:endParaRPr lang="en-US" altLang="zh-CN" b="1">
              <a:latin typeface="Arial" pitchFamily="34" charset="0"/>
            </a:endParaRPr>
          </a:p>
        </p:txBody>
      </p:sp>
      <p:sp>
        <p:nvSpPr>
          <p:cNvPr id="76827" name="Freeform 27"/>
          <p:cNvSpPr>
            <a:spLocks/>
          </p:cNvSpPr>
          <p:nvPr/>
        </p:nvSpPr>
        <p:spPr bwMode="auto">
          <a:xfrm>
            <a:off x="6348413" y="2959100"/>
            <a:ext cx="1290637"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12700">
            <a:solidFill>
              <a:srgbClr val="000000"/>
            </a:solidFill>
            <a:round/>
            <a:headEnd/>
            <a:tailEnd/>
          </a:ln>
        </p:spPr>
        <p:txBody>
          <a:bodyPr/>
          <a:lstStyle/>
          <a:p>
            <a:endParaRPr lang="en-US"/>
          </a:p>
        </p:txBody>
      </p:sp>
      <p:sp>
        <p:nvSpPr>
          <p:cNvPr id="76828" name="Rectangle 28"/>
          <p:cNvSpPr>
            <a:spLocks noChangeArrowheads="1"/>
          </p:cNvSpPr>
          <p:nvPr/>
        </p:nvSpPr>
        <p:spPr bwMode="auto">
          <a:xfrm>
            <a:off x="6958013" y="3078163"/>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2</a:t>
            </a:r>
            <a:endParaRPr lang="en-US" altLang="zh-CN" b="1">
              <a:latin typeface="Arial" pitchFamily="34" charset="0"/>
            </a:endParaRPr>
          </a:p>
        </p:txBody>
      </p:sp>
      <p:sp>
        <p:nvSpPr>
          <p:cNvPr id="76829" name="Text Box 29"/>
          <p:cNvSpPr txBox="1">
            <a:spLocks noChangeArrowheads="1"/>
          </p:cNvSpPr>
          <p:nvPr/>
        </p:nvSpPr>
        <p:spPr bwMode="auto">
          <a:xfrm>
            <a:off x="2819400" y="2286000"/>
            <a:ext cx="381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chemeClr val="bg2"/>
                </a:solidFill>
                <a:latin typeface="Arial" pitchFamily="34" charset="0"/>
              </a:rPr>
              <a:t>0</a:t>
            </a:r>
          </a:p>
        </p:txBody>
      </p:sp>
      <p:sp>
        <p:nvSpPr>
          <p:cNvPr id="76830" name="Oval 30"/>
          <p:cNvSpPr>
            <a:spLocks noChangeArrowheads="1"/>
          </p:cNvSpPr>
          <p:nvPr/>
        </p:nvSpPr>
        <p:spPr bwMode="auto">
          <a:xfrm>
            <a:off x="4405313" y="3600450"/>
            <a:ext cx="347662" cy="347663"/>
          </a:xfrm>
          <a:prstGeom prst="ellipse">
            <a:avLst/>
          </a:prstGeom>
          <a:solidFill>
            <a:srgbClr val="FF0000"/>
          </a:solidFill>
          <a:ln w="12700">
            <a:solidFill>
              <a:srgbClr val="000000"/>
            </a:solidFill>
            <a:round/>
            <a:headEnd/>
            <a:tailEnd/>
          </a:ln>
        </p:spPr>
        <p:txBody>
          <a:bodyPr/>
          <a:lstStyle/>
          <a:p>
            <a:endParaRPr lang="en-US"/>
          </a:p>
        </p:txBody>
      </p:sp>
      <p:sp>
        <p:nvSpPr>
          <p:cNvPr id="76831" name="Rectangle 31"/>
          <p:cNvSpPr>
            <a:spLocks noChangeArrowheads="1"/>
          </p:cNvSpPr>
          <p:nvPr/>
        </p:nvSpPr>
        <p:spPr bwMode="auto">
          <a:xfrm>
            <a:off x="45450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3</a:t>
            </a:r>
            <a:endParaRPr lang="en-US" altLang="zh-CN" b="1">
              <a:latin typeface="Arial" pitchFamily="34" charset="0"/>
            </a:endParaRPr>
          </a:p>
        </p:txBody>
      </p:sp>
      <p:sp>
        <p:nvSpPr>
          <p:cNvPr id="76832" name="Text Box 32"/>
          <p:cNvSpPr txBox="1">
            <a:spLocks noChangeArrowheads="1"/>
          </p:cNvSpPr>
          <p:nvPr/>
        </p:nvSpPr>
        <p:spPr bwMode="auto">
          <a:xfrm>
            <a:off x="44196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2</a:t>
            </a:r>
          </a:p>
        </p:txBody>
      </p:sp>
      <p:sp>
        <p:nvSpPr>
          <p:cNvPr id="76833" name="Text Box 33"/>
          <p:cNvSpPr txBox="1">
            <a:spLocks noChangeArrowheads="1"/>
          </p:cNvSpPr>
          <p:nvPr/>
        </p:nvSpPr>
        <p:spPr bwMode="auto">
          <a:xfrm>
            <a:off x="4419600" y="3962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3</a:t>
            </a:r>
          </a:p>
        </p:txBody>
      </p:sp>
      <p:sp>
        <p:nvSpPr>
          <p:cNvPr id="76834" name="Text Box 34"/>
          <p:cNvSpPr txBox="1">
            <a:spLocks noChangeArrowheads="1"/>
          </p:cNvSpPr>
          <p:nvPr/>
        </p:nvSpPr>
        <p:spPr bwMode="auto">
          <a:xfrm>
            <a:off x="6019800" y="13716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6</a:t>
            </a:r>
          </a:p>
        </p:txBody>
      </p:sp>
      <p:sp>
        <p:nvSpPr>
          <p:cNvPr id="76835" name="Text Box 35"/>
          <p:cNvSpPr txBox="1">
            <a:spLocks noChangeArrowheads="1"/>
          </p:cNvSpPr>
          <p:nvPr/>
        </p:nvSpPr>
        <p:spPr bwMode="auto">
          <a:xfrm>
            <a:off x="6019800" y="39624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4</a:t>
            </a:r>
          </a:p>
        </p:txBody>
      </p:sp>
      <p:sp>
        <p:nvSpPr>
          <p:cNvPr id="76836" name="Rectangle 36"/>
          <p:cNvSpPr>
            <a:spLocks noChangeArrowheads="1"/>
          </p:cNvSpPr>
          <p:nvPr/>
        </p:nvSpPr>
        <p:spPr bwMode="auto">
          <a:xfrm>
            <a:off x="6157913" y="364013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5</a:t>
            </a:r>
            <a:endParaRPr lang="en-US" altLang="zh-CN" b="1">
              <a:latin typeface="Arial" pitchFamily="34" charset="0"/>
            </a:endParaRPr>
          </a:p>
        </p:txBody>
      </p:sp>
      <p:sp>
        <p:nvSpPr>
          <p:cNvPr id="76837" name="Freeform 37"/>
          <p:cNvSpPr>
            <a:spLocks/>
          </p:cNvSpPr>
          <p:nvPr/>
        </p:nvSpPr>
        <p:spPr bwMode="auto">
          <a:xfrm>
            <a:off x="6324600" y="2971800"/>
            <a:ext cx="1290638" cy="715963"/>
          </a:xfrm>
          <a:custGeom>
            <a:avLst/>
            <a:gdLst>
              <a:gd name="T0" fmla="*/ 0 w 917"/>
              <a:gd name="T1" fmla="*/ 2147483647 h 509"/>
              <a:gd name="T2" fmla="*/ 2147483647 w 917"/>
              <a:gd name="T3" fmla="*/ 2147483647 h 509"/>
              <a:gd name="T4" fmla="*/ 2147483647 w 917"/>
              <a:gd name="T5" fmla="*/ 2147483647 h 509"/>
              <a:gd name="T6" fmla="*/ 2147483647 w 917"/>
              <a:gd name="T7" fmla="*/ 0 h 509"/>
              <a:gd name="T8" fmla="*/ 2147483647 w 917"/>
              <a:gd name="T9" fmla="*/ 2147483647 h 509"/>
              <a:gd name="T10" fmla="*/ 2147483647 w 917"/>
              <a:gd name="T11" fmla="*/ 2147483647 h 509"/>
              <a:gd name="T12" fmla="*/ 0 w 917"/>
              <a:gd name="T13" fmla="*/ 2147483647 h 509"/>
              <a:gd name="T14" fmla="*/ 0 60000 65536"/>
              <a:gd name="T15" fmla="*/ 0 60000 65536"/>
              <a:gd name="T16" fmla="*/ 0 60000 65536"/>
              <a:gd name="T17" fmla="*/ 0 60000 65536"/>
              <a:gd name="T18" fmla="*/ 0 60000 65536"/>
              <a:gd name="T19" fmla="*/ 0 60000 65536"/>
              <a:gd name="T20" fmla="*/ 0 60000 65536"/>
              <a:gd name="T21" fmla="*/ 0 w 917"/>
              <a:gd name="T22" fmla="*/ 0 h 509"/>
              <a:gd name="T23" fmla="*/ 917 w 917"/>
              <a:gd name="T24" fmla="*/ 509 h 5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7" h="509">
                <a:moveTo>
                  <a:pt x="0" y="509"/>
                </a:moveTo>
                <a:lnTo>
                  <a:pt x="858" y="34"/>
                </a:lnTo>
                <a:lnTo>
                  <a:pt x="875" y="68"/>
                </a:lnTo>
                <a:lnTo>
                  <a:pt x="917" y="0"/>
                </a:lnTo>
                <a:lnTo>
                  <a:pt x="841" y="8"/>
                </a:lnTo>
                <a:lnTo>
                  <a:pt x="858" y="34"/>
                </a:lnTo>
                <a:lnTo>
                  <a:pt x="0" y="509"/>
                </a:lnTo>
                <a:close/>
              </a:path>
            </a:pathLst>
          </a:custGeom>
          <a:noFill/>
          <a:ln w="38100">
            <a:solidFill>
              <a:srgbClr val="3333FF"/>
            </a:solidFill>
            <a:round/>
            <a:headEnd/>
            <a:tailEnd/>
          </a:ln>
        </p:spPr>
        <p:txBody>
          <a:bodyPr/>
          <a:lstStyle/>
          <a:p>
            <a:endParaRPr lang="en-US"/>
          </a:p>
        </p:txBody>
      </p:sp>
      <p:sp>
        <p:nvSpPr>
          <p:cNvPr id="76838" name="Text Box 38"/>
          <p:cNvSpPr txBox="1">
            <a:spLocks noChangeArrowheads="1"/>
          </p:cNvSpPr>
          <p:nvPr/>
        </p:nvSpPr>
        <p:spPr bwMode="auto">
          <a:xfrm>
            <a:off x="8001000" y="2667000"/>
            <a:ext cx="4572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6</a:t>
            </a:r>
          </a:p>
        </p:txBody>
      </p:sp>
      <p:sp>
        <p:nvSpPr>
          <p:cNvPr id="76839" name="Oval 39"/>
          <p:cNvSpPr>
            <a:spLocks noChangeArrowheads="1"/>
          </p:cNvSpPr>
          <p:nvPr/>
        </p:nvSpPr>
        <p:spPr bwMode="auto">
          <a:xfrm>
            <a:off x="6019800" y="1803400"/>
            <a:ext cx="346075" cy="358775"/>
          </a:xfrm>
          <a:prstGeom prst="ellipse">
            <a:avLst/>
          </a:prstGeom>
          <a:solidFill>
            <a:srgbClr val="FF0000"/>
          </a:solidFill>
          <a:ln w="12700">
            <a:solidFill>
              <a:srgbClr val="000000"/>
            </a:solidFill>
            <a:round/>
            <a:headEnd/>
            <a:tailEnd/>
          </a:ln>
        </p:spPr>
        <p:txBody>
          <a:bodyPr/>
          <a:lstStyle/>
          <a:p>
            <a:endParaRPr lang="en-US"/>
          </a:p>
        </p:txBody>
      </p:sp>
      <p:sp>
        <p:nvSpPr>
          <p:cNvPr id="76840" name="Rectangle 40"/>
          <p:cNvSpPr>
            <a:spLocks noChangeArrowheads="1"/>
          </p:cNvSpPr>
          <p:nvPr/>
        </p:nvSpPr>
        <p:spPr bwMode="auto">
          <a:xfrm>
            <a:off x="6157913" y="1847850"/>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4</a:t>
            </a:r>
            <a:endParaRPr lang="en-US" altLang="zh-CN" b="1">
              <a:latin typeface="Arial" pitchFamily="34" charset="0"/>
            </a:endParaRPr>
          </a:p>
        </p:txBody>
      </p:sp>
      <p:sp>
        <p:nvSpPr>
          <p:cNvPr id="76841" name="Rectangle 41"/>
          <p:cNvSpPr>
            <a:spLocks noChangeArrowheads="1"/>
          </p:cNvSpPr>
          <p:nvPr/>
        </p:nvSpPr>
        <p:spPr bwMode="auto">
          <a:xfrm>
            <a:off x="7758113" y="2744788"/>
            <a:ext cx="134937" cy="288925"/>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Arial" pitchFamily="34" charset="0"/>
              </a:rPr>
              <a:t>6</a:t>
            </a:r>
            <a:endParaRPr lang="en-US" altLang="zh-CN" b="1">
              <a:latin typeface="Arial" pitchFamily="34" charset="0"/>
            </a:endParaRPr>
          </a:p>
        </p:txBody>
      </p:sp>
      <p:sp>
        <p:nvSpPr>
          <p:cNvPr id="67626" name="Text Box 42"/>
          <p:cNvSpPr txBox="1">
            <a:spLocks noChangeArrowheads="1"/>
          </p:cNvSpPr>
          <p:nvPr/>
        </p:nvSpPr>
        <p:spPr bwMode="auto">
          <a:xfrm>
            <a:off x="990600" y="4953000"/>
            <a:ext cx="6858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All nodes are now permanent</a:t>
            </a:r>
          </a:p>
        </p:txBody>
      </p:sp>
      <p:sp>
        <p:nvSpPr>
          <p:cNvPr id="67627" name="Text Box 43"/>
          <p:cNvSpPr txBox="1">
            <a:spLocks noChangeArrowheads="1"/>
          </p:cNvSpPr>
          <p:nvPr/>
        </p:nvSpPr>
        <p:spPr bwMode="auto">
          <a:xfrm>
            <a:off x="990600" y="5410200"/>
            <a:ext cx="6858000" cy="457200"/>
          </a:xfrm>
          <a:prstGeom prst="rect">
            <a:avLst/>
          </a:prstGeom>
          <a:noFill/>
          <a:ln w="12700">
            <a:noFill/>
            <a:miter lim="800000"/>
            <a:headEnd type="none" w="sm" len="sm"/>
            <a:tailEnd type="none" w="sm" len="sm"/>
          </a:ln>
        </p:spPr>
        <p:txBody>
          <a:bodyPr>
            <a:spAutoFit/>
          </a:bodyPr>
          <a:lstStyle/>
          <a:p>
            <a:pPr>
              <a:spcBef>
                <a:spcPct val="50000"/>
              </a:spcBef>
            </a:pPr>
            <a:r>
              <a:rPr lang="en-US" altLang="zh-CN" b="1">
                <a:latin typeface="Arial" pitchFamily="34" charset="0"/>
              </a:rPr>
              <a:t>The predecessors form a tree</a:t>
            </a:r>
          </a:p>
        </p:txBody>
      </p:sp>
      <p:sp>
        <p:nvSpPr>
          <p:cNvPr id="67628" name="Text Box 44"/>
          <p:cNvSpPr txBox="1">
            <a:spLocks noChangeArrowheads="1"/>
          </p:cNvSpPr>
          <p:nvPr/>
        </p:nvSpPr>
        <p:spPr bwMode="auto">
          <a:xfrm>
            <a:off x="990600" y="5867400"/>
            <a:ext cx="6858000" cy="822325"/>
          </a:xfrm>
          <a:prstGeom prst="rect">
            <a:avLst/>
          </a:prstGeom>
          <a:noFill/>
          <a:ln w="12700">
            <a:noFill/>
            <a:miter lim="800000"/>
            <a:headEnd type="none" w="sm" len="sm"/>
            <a:tailEnd type="none" w="sm" len="sm"/>
          </a:ln>
        </p:spPr>
        <p:txBody>
          <a:bodyPr>
            <a:spAutoFit/>
          </a:bodyPr>
          <a:lstStyle/>
          <a:p>
            <a:pPr>
              <a:spcBef>
                <a:spcPct val="50000"/>
              </a:spcBef>
            </a:pPr>
            <a:r>
              <a:rPr lang="en-US" altLang="zh-CN" b="1" dirty="0">
                <a:latin typeface="Arial" pitchFamily="34" charset="0"/>
              </a:rPr>
              <a:t>The shortest path from node 1 to node 6 can be found by tracing back predecessors</a:t>
            </a:r>
          </a:p>
        </p:txBody>
      </p:sp>
      <p:sp>
        <p:nvSpPr>
          <p:cNvPr id="76845" name="Line 45"/>
          <p:cNvSpPr>
            <a:spLocks noChangeShapeType="1"/>
          </p:cNvSpPr>
          <p:nvPr/>
        </p:nvSpPr>
        <p:spPr bwMode="auto">
          <a:xfrm>
            <a:off x="4643438" y="2133600"/>
            <a:ext cx="1441450" cy="1511300"/>
          </a:xfrm>
          <a:prstGeom prst="line">
            <a:avLst/>
          </a:prstGeom>
          <a:noFill/>
          <a:ln w="38100">
            <a:solidFill>
              <a:schemeClr val="tx2"/>
            </a:solidFill>
            <a:round/>
            <a:headEnd/>
            <a:tailEnd type="triangle" w="med" len="me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626">
                                            <p:txEl>
                                              <p:pRg st="0" end="0"/>
                                            </p:txEl>
                                          </p:spTgt>
                                        </p:tgtEl>
                                        <p:attrNameLst>
                                          <p:attrName>style.visibility</p:attrName>
                                        </p:attrNameLst>
                                      </p:cBhvr>
                                      <p:to>
                                        <p:strVal val="visible"/>
                                      </p:to>
                                    </p:set>
                                    <p:animEffect transition="in" filter="wipe(left)">
                                      <p:cBhvr>
                                        <p:cTn id="7" dur="500"/>
                                        <p:tgtEl>
                                          <p:spTgt spid="67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627">
                                            <p:txEl>
                                              <p:pRg st="0" end="0"/>
                                            </p:txEl>
                                          </p:spTgt>
                                        </p:tgtEl>
                                        <p:attrNameLst>
                                          <p:attrName>style.visibility</p:attrName>
                                        </p:attrNameLst>
                                      </p:cBhvr>
                                      <p:to>
                                        <p:strVal val="visible"/>
                                      </p:to>
                                    </p:set>
                                    <p:animEffect transition="in" filter="wipe(left)">
                                      <p:cBhvr>
                                        <p:cTn id="12" dur="500"/>
                                        <p:tgtEl>
                                          <p:spTgt spid="676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628">
                                            <p:txEl>
                                              <p:pRg st="0" end="0"/>
                                            </p:txEl>
                                          </p:spTgt>
                                        </p:tgtEl>
                                        <p:attrNameLst>
                                          <p:attrName>style.visibility</p:attrName>
                                        </p:attrNameLst>
                                      </p:cBhvr>
                                      <p:to>
                                        <p:strVal val="visible"/>
                                      </p:to>
                                    </p:set>
                                    <p:animEffect transition="in" filter="wipe(left)">
                                      <p:cBhvr>
                                        <p:cTn id="17" dur="500"/>
                                        <p:tgtEl>
                                          <p:spTgt spid="676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26" grpId="0" build="p" autoUpdateAnimBg="0"/>
      <p:bldP spid="67627" grpId="0" build="p" autoUpdateAnimBg="0"/>
      <p:bldP spid="6762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1"/>
          </p:nvPr>
        </p:nvSpPr>
        <p:spPr>
          <a:noFill/>
        </p:spPr>
        <p:txBody>
          <a:bodyPr/>
          <a:lstStyle/>
          <a:p>
            <a:fld id="{ED2D4740-D81E-4112-9486-0F3736E16935}" type="slidenum">
              <a:rPr lang="en-US" smtClean="0"/>
              <a:pPr/>
              <a:t>5</a:t>
            </a:fld>
            <a:endParaRPr lang="en-US" smtClean="0"/>
          </a:p>
        </p:txBody>
      </p:sp>
      <p:sp>
        <p:nvSpPr>
          <p:cNvPr id="8195" name="Rectangle 2"/>
          <p:cNvSpPr>
            <a:spLocks noGrp="1" noChangeArrowheads="1"/>
          </p:cNvSpPr>
          <p:nvPr>
            <p:ph type="title"/>
          </p:nvPr>
        </p:nvSpPr>
        <p:spPr/>
        <p:txBody>
          <a:bodyPr/>
          <a:lstStyle/>
          <a:p>
            <a:pPr eaLnBrk="1" hangingPunct="1"/>
            <a:r>
              <a:rPr lang="en-US" smtClean="0"/>
              <a:t>Variants of Shortest Paths</a:t>
            </a:r>
          </a:p>
        </p:txBody>
      </p:sp>
      <p:sp>
        <p:nvSpPr>
          <p:cNvPr id="769027" name="Rectangle 3"/>
          <p:cNvSpPr>
            <a:spLocks noGrp="1" noChangeArrowheads="1"/>
          </p:cNvSpPr>
          <p:nvPr>
            <p:ph type="body" idx="1"/>
          </p:nvPr>
        </p:nvSpPr>
        <p:spPr/>
        <p:txBody>
          <a:bodyPr/>
          <a:lstStyle/>
          <a:p>
            <a:pPr eaLnBrk="1" hangingPunct="1">
              <a:lnSpc>
                <a:spcPct val="110000"/>
              </a:lnSpc>
            </a:pPr>
            <a:r>
              <a:rPr lang="en-US" sz="2400" b="1" smtClean="0"/>
              <a:t>Single-source shortest path</a:t>
            </a:r>
          </a:p>
          <a:p>
            <a:pPr lvl="1" eaLnBrk="1" hangingPunct="1">
              <a:lnSpc>
                <a:spcPct val="110000"/>
              </a:lnSpc>
            </a:pPr>
            <a:r>
              <a:rPr lang="en-US" sz="2000" smtClean="0"/>
              <a:t>G = (V, E) </a:t>
            </a:r>
            <a:r>
              <a:rPr lang="en-US" sz="2000" smtClean="0">
                <a:sym typeface="Symbol" pitchFamily="18" charset="2"/>
              </a:rPr>
              <a:t> find a shortest path from a given source vertex </a:t>
            </a:r>
            <a:r>
              <a:rPr lang="en-US" sz="2000" smtClean="0">
                <a:latin typeface="Comic Sans MS" pitchFamily="66" charset="0"/>
                <a:sym typeface="Symbol" pitchFamily="18" charset="2"/>
              </a:rPr>
              <a:t>s</a:t>
            </a:r>
            <a:r>
              <a:rPr lang="en-US" sz="2000" smtClean="0">
                <a:sym typeface="Symbol" pitchFamily="18" charset="2"/>
              </a:rPr>
              <a:t> to each vertex </a:t>
            </a:r>
            <a:r>
              <a:rPr lang="en-US" sz="2000" smtClean="0">
                <a:latin typeface="Comic Sans MS" pitchFamily="66" charset="0"/>
                <a:sym typeface="Symbol" pitchFamily="18" charset="2"/>
              </a:rPr>
              <a:t>v  V</a:t>
            </a:r>
          </a:p>
          <a:p>
            <a:pPr eaLnBrk="1" hangingPunct="1">
              <a:lnSpc>
                <a:spcPct val="110000"/>
              </a:lnSpc>
            </a:pPr>
            <a:r>
              <a:rPr lang="en-US" sz="2400" b="1" smtClean="0">
                <a:sym typeface="Symbol" pitchFamily="18" charset="2"/>
              </a:rPr>
              <a:t>Single-destination shortest path</a:t>
            </a:r>
          </a:p>
          <a:p>
            <a:pPr lvl="1" eaLnBrk="1" hangingPunct="1">
              <a:lnSpc>
                <a:spcPct val="110000"/>
              </a:lnSpc>
            </a:pPr>
            <a:r>
              <a:rPr lang="en-US" sz="2000" smtClean="0">
                <a:sym typeface="Symbol" pitchFamily="18" charset="2"/>
              </a:rPr>
              <a:t>Find a shortest path to a given destination vertex </a:t>
            </a:r>
            <a:r>
              <a:rPr lang="en-US" sz="2000" b="1" smtClean="0">
                <a:sym typeface="Symbol" pitchFamily="18" charset="2"/>
              </a:rPr>
              <a:t>t</a:t>
            </a:r>
            <a:r>
              <a:rPr lang="en-US" sz="2000" smtClean="0">
                <a:latin typeface="Comic Sans MS" pitchFamily="66" charset="0"/>
                <a:sym typeface="Symbol" pitchFamily="18" charset="2"/>
              </a:rPr>
              <a:t> </a:t>
            </a:r>
            <a:r>
              <a:rPr lang="en-US" sz="2000" smtClean="0">
                <a:sym typeface="Symbol" pitchFamily="18" charset="2"/>
              </a:rPr>
              <a:t>from each vertex </a:t>
            </a:r>
            <a:r>
              <a:rPr lang="en-US" sz="2000" smtClean="0">
                <a:latin typeface="Comic Sans MS" pitchFamily="66" charset="0"/>
                <a:sym typeface="Symbol" pitchFamily="18" charset="2"/>
              </a:rPr>
              <a:t>v</a:t>
            </a:r>
          </a:p>
          <a:p>
            <a:pPr lvl="1" eaLnBrk="1" hangingPunct="1">
              <a:lnSpc>
                <a:spcPct val="110000"/>
              </a:lnSpc>
            </a:pPr>
            <a:r>
              <a:rPr lang="en-US" sz="2000" smtClean="0">
                <a:sym typeface="Symbol" pitchFamily="18" charset="2"/>
              </a:rPr>
              <a:t>Reverse the direction of each edge  single-source</a:t>
            </a:r>
          </a:p>
          <a:p>
            <a:pPr eaLnBrk="1" hangingPunct="1">
              <a:lnSpc>
                <a:spcPct val="110000"/>
              </a:lnSpc>
            </a:pPr>
            <a:r>
              <a:rPr lang="en-US" sz="2400" b="1" smtClean="0">
                <a:sym typeface="Symbol" pitchFamily="18" charset="2"/>
              </a:rPr>
              <a:t>Single-pair shortest path</a:t>
            </a:r>
          </a:p>
          <a:p>
            <a:pPr lvl="1" eaLnBrk="1" hangingPunct="1">
              <a:lnSpc>
                <a:spcPct val="110000"/>
              </a:lnSpc>
            </a:pPr>
            <a:r>
              <a:rPr lang="en-US" sz="2000" smtClean="0">
                <a:sym typeface="Symbol" pitchFamily="18" charset="2"/>
              </a:rPr>
              <a:t>Find a shortest path from </a:t>
            </a:r>
            <a:r>
              <a:rPr lang="en-US" sz="2000" smtClean="0">
                <a:latin typeface="Comic Sans MS" pitchFamily="66" charset="0"/>
                <a:sym typeface="Symbol" pitchFamily="18" charset="2"/>
              </a:rPr>
              <a:t>u</a:t>
            </a:r>
            <a:r>
              <a:rPr lang="en-US" sz="2000" smtClean="0">
                <a:sym typeface="Symbol" pitchFamily="18" charset="2"/>
              </a:rPr>
              <a:t> to </a:t>
            </a:r>
            <a:r>
              <a:rPr lang="en-US" sz="2000" smtClean="0">
                <a:latin typeface="Comic Sans MS" pitchFamily="66" charset="0"/>
                <a:sym typeface="Symbol" pitchFamily="18" charset="2"/>
              </a:rPr>
              <a:t>v</a:t>
            </a:r>
            <a:r>
              <a:rPr lang="en-US" sz="2000" smtClean="0">
                <a:sym typeface="Symbol" pitchFamily="18" charset="2"/>
              </a:rPr>
              <a:t> for given vertices </a:t>
            </a:r>
            <a:r>
              <a:rPr lang="en-US" sz="2000" smtClean="0">
                <a:latin typeface="Comic Sans MS" pitchFamily="66" charset="0"/>
                <a:sym typeface="Symbol" pitchFamily="18" charset="2"/>
              </a:rPr>
              <a:t>u</a:t>
            </a:r>
            <a:r>
              <a:rPr lang="en-US" sz="2000" smtClean="0">
                <a:sym typeface="Symbol" pitchFamily="18" charset="2"/>
              </a:rPr>
              <a:t> and </a:t>
            </a:r>
            <a:r>
              <a:rPr lang="en-US" sz="2000" smtClean="0">
                <a:latin typeface="Comic Sans MS" pitchFamily="66" charset="0"/>
                <a:sym typeface="Symbol" pitchFamily="18" charset="2"/>
              </a:rPr>
              <a:t>v</a:t>
            </a:r>
          </a:p>
          <a:p>
            <a:pPr lvl="1" eaLnBrk="1" hangingPunct="1">
              <a:lnSpc>
                <a:spcPct val="110000"/>
              </a:lnSpc>
            </a:pPr>
            <a:r>
              <a:rPr lang="en-US" sz="2000" smtClean="0">
                <a:sym typeface="Symbol" pitchFamily="18" charset="2"/>
              </a:rPr>
              <a:t>Solve the single-source problem</a:t>
            </a:r>
          </a:p>
          <a:p>
            <a:pPr eaLnBrk="1" hangingPunct="1">
              <a:lnSpc>
                <a:spcPct val="110000"/>
              </a:lnSpc>
            </a:pPr>
            <a:r>
              <a:rPr lang="en-US" sz="2400" b="1" smtClean="0">
                <a:sym typeface="Symbol" pitchFamily="18" charset="2"/>
              </a:rPr>
              <a:t>All-pairs shortest-paths</a:t>
            </a:r>
          </a:p>
          <a:p>
            <a:pPr lvl="1" eaLnBrk="1" hangingPunct="1">
              <a:lnSpc>
                <a:spcPct val="110000"/>
              </a:lnSpc>
            </a:pPr>
            <a:r>
              <a:rPr lang="en-US" sz="2000" smtClean="0">
                <a:sym typeface="Symbol" pitchFamily="18" charset="2"/>
              </a:rPr>
              <a:t>Find a shortest path from </a:t>
            </a:r>
            <a:r>
              <a:rPr lang="en-US" sz="2000" smtClean="0">
                <a:latin typeface="Comic Sans MS" pitchFamily="66" charset="0"/>
                <a:sym typeface="Symbol" pitchFamily="18" charset="2"/>
              </a:rPr>
              <a:t>u</a:t>
            </a:r>
            <a:r>
              <a:rPr lang="en-US" sz="2000" smtClean="0">
                <a:sym typeface="Symbol" pitchFamily="18" charset="2"/>
              </a:rPr>
              <a:t> to </a:t>
            </a:r>
            <a:r>
              <a:rPr lang="en-US" sz="2000" smtClean="0">
                <a:latin typeface="Comic Sans MS" pitchFamily="66" charset="0"/>
                <a:sym typeface="Symbol" pitchFamily="18" charset="2"/>
              </a:rPr>
              <a:t>v</a:t>
            </a:r>
            <a:r>
              <a:rPr lang="en-US" sz="2000" smtClean="0">
                <a:sym typeface="Symbol" pitchFamily="18" charset="2"/>
              </a:rPr>
              <a:t> for every pair of vertices </a:t>
            </a:r>
            <a:r>
              <a:rPr lang="en-US" sz="2000" smtClean="0">
                <a:latin typeface="Comic Sans MS" pitchFamily="66" charset="0"/>
                <a:sym typeface="Symbol" pitchFamily="18" charset="2"/>
              </a:rPr>
              <a:t>u</a:t>
            </a:r>
            <a:r>
              <a:rPr lang="en-US" sz="2000" smtClean="0">
                <a:sym typeface="Symbol" pitchFamily="18" charset="2"/>
              </a:rPr>
              <a:t> and </a:t>
            </a:r>
            <a:r>
              <a:rPr lang="en-US" sz="2000" smtClean="0">
                <a:latin typeface="Comic Sans MS" pitchFamily="66" charset="0"/>
                <a:sym typeface="Symbol" pitchFamily="18" charset="2"/>
              </a:rPr>
              <a:t>v</a:t>
            </a:r>
            <a:endParaRPr lang="en-US" sz="2000"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90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902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6902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690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90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90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902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90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3188" y="214313"/>
            <a:ext cx="3146425" cy="584200"/>
          </a:xfrm>
          <a:prstGeom prst="rect">
            <a:avLst/>
          </a:prstGeom>
          <a:noFill/>
        </p:spPr>
        <p:txBody>
          <a:bodyPr wrap="none">
            <a:spAutoFit/>
          </a:bodyPr>
          <a:lstStyle/>
          <a:p>
            <a:pPr>
              <a:defRPr/>
            </a:pPr>
            <a:r>
              <a:rPr lang="en-US" sz="3200" b="1" dirty="0">
                <a:solidFill>
                  <a:schemeClr val="accent4">
                    <a:lumMod val="50000"/>
                    <a:lumOff val="50000"/>
                  </a:schemeClr>
                </a:solidFill>
                <a:ea typeface="宋体" pitchFamily="2" charset="-122"/>
              </a:rPr>
              <a:t>Implementations</a:t>
            </a:r>
          </a:p>
        </p:txBody>
      </p:sp>
      <p:sp>
        <p:nvSpPr>
          <p:cNvPr id="19462" name="TextBox 2"/>
          <p:cNvSpPr txBox="1">
            <a:spLocks noChangeArrowheads="1"/>
          </p:cNvSpPr>
          <p:nvPr/>
        </p:nvSpPr>
        <p:spPr bwMode="auto">
          <a:xfrm>
            <a:off x="785813" y="1428750"/>
            <a:ext cx="6471643" cy="2862322"/>
          </a:xfrm>
          <a:prstGeom prst="rect">
            <a:avLst/>
          </a:prstGeom>
          <a:noFill/>
          <a:ln w="9525">
            <a:noFill/>
            <a:miter lim="800000"/>
            <a:headEnd/>
            <a:tailEnd/>
          </a:ln>
        </p:spPr>
        <p:txBody>
          <a:bodyPr wrap="none">
            <a:spAutoFit/>
          </a:bodyPr>
          <a:lstStyle/>
          <a:p>
            <a:pPr>
              <a:buFont typeface="Arial" pitchFamily="34" charset="0"/>
              <a:buChar char="•"/>
            </a:pPr>
            <a:r>
              <a:rPr lang="en-US" dirty="0"/>
              <a:t> With min-priority queue, </a:t>
            </a:r>
            <a:r>
              <a:rPr lang="en-US" dirty="0" err="1"/>
              <a:t>Dijkstra</a:t>
            </a:r>
            <a:r>
              <a:rPr lang="en-US" dirty="0"/>
              <a:t> algorithm can be </a:t>
            </a:r>
          </a:p>
          <a:p>
            <a:r>
              <a:rPr lang="en-US" dirty="0"/>
              <a:t>   implemented in time </a:t>
            </a:r>
          </a:p>
          <a:p>
            <a:endParaRPr lang="en-US" dirty="0"/>
          </a:p>
          <a:p>
            <a:pPr>
              <a:buFont typeface="Arial" pitchFamily="34" charset="0"/>
              <a:buChar char="•"/>
            </a:pPr>
            <a:r>
              <a:rPr lang="en-US" dirty="0"/>
              <a:t> With Fibonacci heap, </a:t>
            </a:r>
            <a:r>
              <a:rPr lang="en-US" dirty="0" err="1"/>
              <a:t>Dijkstra</a:t>
            </a:r>
            <a:r>
              <a:rPr lang="en-US" dirty="0"/>
              <a:t> algorithm can be implemented</a:t>
            </a:r>
          </a:p>
          <a:p>
            <a:r>
              <a:rPr lang="en-US" dirty="0"/>
              <a:t>   in time</a:t>
            </a:r>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r>
              <a:rPr lang="en-US" dirty="0" smtClean="0"/>
              <a:t> </a:t>
            </a:r>
            <a:r>
              <a:rPr lang="en-US" dirty="0"/>
              <a:t>With Radix heap, </a:t>
            </a:r>
            <a:r>
              <a:rPr lang="en-US" dirty="0" err="1"/>
              <a:t>Dijkstra</a:t>
            </a:r>
            <a:r>
              <a:rPr lang="en-US" dirty="0"/>
              <a:t> algorithm can be implemented</a:t>
            </a:r>
          </a:p>
          <a:p>
            <a:r>
              <a:rPr lang="en-US" dirty="0"/>
              <a:t>   in time </a:t>
            </a:r>
          </a:p>
          <a:p>
            <a:r>
              <a:rPr lang="en-US" dirty="0"/>
              <a:t> </a:t>
            </a:r>
          </a:p>
        </p:txBody>
      </p:sp>
      <p:graphicFrame>
        <p:nvGraphicFramePr>
          <p:cNvPr id="19458" name="Object 2"/>
          <p:cNvGraphicFramePr>
            <a:graphicFrameLocks noChangeAspect="1"/>
          </p:cNvGraphicFramePr>
          <p:nvPr/>
        </p:nvGraphicFramePr>
        <p:xfrm>
          <a:off x="3763963" y="1857375"/>
          <a:ext cx="1674812" cy="357188"/>
        </p:xfrm>
        <a:graphic>
          <a:graphicData uri="http://schemas.openxmlformats.org/presentationml/2006/ole">
            <p:oleObj spid="_x0000_s57346" name="Equation" r:id="rId3" imgW="952200" imgH="203040" progId="Equation.3">
              <p:embed/>
            </p:oleObj>
          </a:graphicData>
        </a:graphic>
      </p:graphicFrame>
      <p:graphicFrame>
        <p:nvGraphicFramePr>
          <p:cNvPr id="19459" name="Object 3"/>
          <p:cNvGraphicFramePr>
            <a:graphicFrameLocks noChangeAspect="1"/>
          </p:cNvGraphicFramePr>
          <p:nvPr/>
        </p:nvGraphicFramePr>
        <p:xfrm>
          <a:off x="2160588" y="4071938"/>
          <a:ext cx="1495425" cy="357187"/>
        </p:xfrm>
        <a:graphic>
          <a:graphicData uri="http://schemas.openxmlformats.org/presentationml/2006/ole">
            <p:oleObj spid="_x0000_s57347" name="Equation" r:id="rId4" imgW="850680" imgH="203040" progId="Equation.3">
              <p:embed/>
            </p:oleObj>
          </a:graphicData>
        </a:graphic>
      </p:graphicFrame>
      <p:graphicFrame>
        <p:nvGraphicFramePr>
          <p:cNvPr id="19460" name="Object 4"/>
          <p:cNvGraphicFramePr>
            <a:graphicFrameLocks noChangeAspect="1"/>
          </p:cNvGraphicFramePr>
          <p:nvPr/>
        </p:nvGraphicFramePr>
        <p:xfrm>
          <a:off x="2089150" y="2928938"/>
          <a:ext cx="1495425" cy="357187"/>
        </p:xfrm>
        <a:graphic>
          <a:graphicData uri="http://schemas.openxmlformats.org/presentationml/2006/ole">
            <p:oleObj spid="_x0000_s57348" name="Equation" r:id="rId5" imgW="850680" imgH="203040" progId="Equation.3">
              <p:embed/>
            </p:oleObj>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222885" y="274320"/>
            <a:ext cx="8698230" cy="822960"/>
          </a:xfrm>
        </p:spPr>
        <p:txBody>
          <a:bodyPr lIns="0" tIns="0" rIns="0" bIns="0" anchor="t"/>
          <a:lstStyle/>
          <a:p>
            <a:pPr fontAlgn="auto">
              <a:lnSpc>
                <a:spcPct val="95000"/>
              </a:lnSpc>
              <a:spcAft>
                <a:spcPts val="0"/>
              </a:spcAft>
              <a:defRPr/>
            </a:pPr>
            <a:r>
              <a:rPr lang="en-US" sz="3900" dirty="0">
                <a:solidFill>
                  <a:srgbClr val="3B62AF"/>
                </a:solidFill>
                <a:latin typeface="Arial" charset="0"/>
              </a:rPr>
              <a:t>Applications of </a:t>
            </a:r>
            <a:r>
              <a:rPr lang="en-US" sz="3900" dirty="0" err="1">
                <a:solidFill>
                  <a:srgbClr val="3B62AF"/>
                </a:solidFill>
                <a:latin typeface="Arial" charset="0"/>
              </a:rPr>
              <a:t>Dijkstra's</a:t>
            </a:r>
            <a:r>
              <a:rPr lang="en-US" sz="3900" dirty="0">
                <a:solidFill>
                  <a:srgbClr val="3B62AF"/>
                </a:solidFill>
                <a:latin typeface="Arial" charset="0"/>
              </a:rPr>
              <a:t> Algorithm</a:t>
            </a:r>
          </a:p>
        </p:txBody>
      </p:sp>
      <p:sp>
        <p:nvSpPr>
          <p:cNvPr id="28675" name="Rectangle 2"/>
          <p:cNvSpPr>
            <a:spLocks noGrp="1" noChangeArrowheads="1"/>
          </p:cNvSpPr>
          <p:nvPr>
            <p:ph sz="quarter" idx="1"/>
          </p:nvPr>
        </p:nvSpPr>
        <p:spPr>
          <a:xfrm>
            <a:off x="220028" y="1080135"/>
            <a:ext cx="8703945" cy="4940618"/>
          </a:xfrm>
        </p:spPr>
        <p:txBody>
          <a:bodyPr lIns="0" tIns="0" rIns="0" bIns="0"/>
          <a:lstStyle/>
          <a:p>
            <a:pPr marL="0" indent="0">
              <a:lnSpc>
                <a:spcPct val="95000"/>
              </a:lnSpc>
              <a:spcBef>
                <a:spcPct val="0"/>
              </a:spcBef>
              <a:buNone/>
            </a:pPr>
            <a:r>
              <a:rPr lang="en-US" dirty="0" smtClean="0">
                <a:solidFill>
                  <a:srgbClr val="444444"/>
                </a:solidFill>
                <a:latin typeface="Arial" pitchFamily="34" charset="0"/>
              </a:rPr>
              <a:t>- Traffic Information Systems are most prominent use  </a:t>
            </a:r>
            <a:endParaRPr lang="en-US" dirty="0" smtClean="0"/>
          </a:p>
          <a:p>
            <a:pPr marL="0" indent="0">
              <a:lnSpc>
                <a:spcPct val="95000"/>
              </a:lnSpc>
              <a:spcBef>
                <a:spcPct val="0"/>
              </a:spcBef>
              <a:buNone/>
            </a:pPr>
            <a:r>
              <a:rPr lang="en-US" dirty="0" smtClean="0">
                <a:solidFill>
                  <a:srgbClr val="444444"/>
                </a:solidFill>
                <a:latin typeface="Arial" pitchFamily="34" charset="0"/>
              </a:rPr>
              <a:t>- Mapping (Map Quest, Google Maps) </a:t>
            </a:r>
            <a:endParaRPr lang="en-US" dirty="0" smtClean="0"/>
          </a:p>
          <a:p>
            <a:pPr marL="0" indent="0">
              <a:lnSpc>
                <a:spcPct val="95000"/>
              </a:lnSpc>
              <a:spcBef>
                <a:spcPct val="0"/>
              </a:spcBef>
              <a:buNone/>
            </a:pPr>
            <a:r>
              <a:rPr lang="en-US" dirty="0" smtClean="0">
                <a:solidFill>
                  <a:srgbClr val="444444"/>
                </a:solidFill>
                <a:latin typeface="Arial" pitchFamily="34" charset="0"/>
              </a:rPr>
              <a:t>- Routing Systems</a:t>
            </a:r>
          </a:p>
        </p:txBody>
      </p:sp>
      <p:pic>
        <p:nvPicPr>
          <p:cNvPr id="28676" name="Picture 4"/>
          <p:cNvPicPr>
            <a:picLocks noChangeAspect="1" noChangeArrowheads="1"/>
          </p:cNvPicPr>
          <p:nvPr/>
        </p:nvPicPr>
        <p:blipFill>
          <a:blip r:embed="rId2"/>
          <a:srcRect/>
          <a:stretch>
            <a:fillRect/>
          </a:stretch>
        </p:blipFill>
        <p:spPr bwMode="auto">
          <a:xfrm>
            <a:off x="695802" y="2403158"/>
            <a:ext cx="3413283" cy="3328988"/>
          </a:xfrm>
          <a:prstGeom prst="rect">
            <a:avLst/>
          </a:prstGeom>
          <a:noFill/>
          <a:ln w="9525">
            <a:noFill/>
            <a:miter lim="800000"/>
            <a:headEnd/>
            <a:tailEnd/>
          </a:ln>
        </p:spPr>
      </p:pic>
      <p:pic>
        <p:nvPicPr>
          <p:cNvPr id="28677" name="Picture 5"/>
          <p:cNvPicPr>
            <a:picLocks noChangeAspect="1" noChangeArrowheads="1"/>
          </p:cNvPicPr>
          <p:nvPr/>
        </p:nvPicPr>
        <p:blipFill>
          <a:blip r:embed="rId3"/>
          <a:srcRect/>
          <a:stretch>
            <a:fillRect/>
          </a:stretch>
        </p:blipFill>
        <p:spPr bwMode="auto">
          <a:xfrm>
            <a:off x="4753452" y="2070260"/>
            <a:ext cx="3760470" cy="4093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lIns="0" tIns="0" rIns="0" bIns="0" anchor="t"/>
          <a:lstStyle/>
          <a:p>
            <a:pPr fontAlgn="auto">
              <a:lnSpc>
                <a:spcPct val="95000"/>
              </a:lnSpc>
              <a:spcAft>
                <a:spcPts val="0"/>
              </a:spcAft>
              <a:defRPr/>
            </a:pPr>
            <a:r>
              <a:rPr lang="en-US" sz="3900" dirty="0">
                <a:solidFill>
                  <a:srgbClr val="3B62AF"/>
                </a:solidFill>
                <a:latin typeface="Arial" charset="0"/>
              </a:rPr>
              <a:t>Applications of </a:t>
            </a:r>
            <a:r>
              <a:rPr lang="en-US" sz="3900" dirty="0" err="1">
                <a:solidFill>
                  <a:srgbClr val="3B62AF"/>
                </a:solidFill>
                <a:latin typeface="Arial" charset="0"/>
              </a:rPr>
              <a:t>Dijkstra's</a:t>
            </a:r>
            <a:r>
              <a:rPr lang="en-US" sz="3900" dirty="0">
                <a:solidFill>
                  <a:srgbClr val="3B62AF"/>
                </a:solidFill>
                <a:latin typeface="Arial" charset="0"/>
              </a:rPr>
              <a:t> Algorithm</a:t>
            </a:r>
          </a:p>
        </p:txBody>
      </p:sp>
      <p:sp>
        <p:nvSpPr>
          <p:cNvPr id="22530" name="Rectangle 2"/>
          <p:cNvSpPr>
            <a:spLocks noGrp="1" noChangeArrowheads="1"/>
          </p:cNvSpPr>
          <p:nvPr>
            <p:ph sz="quarter" idx="1"/>
          </p:nvPr>
        </p:nvSpPr>
        <p:spPr/>
        <p:txBody>
          <a:bodyPr lIns="0" tIns="0" rIns="0" bIns="0">
            <a:normAutofit fontScale="70000" lnSpcReduction="20000"/>
          </a:bodyPr>
          <a:lstStyle/>
          <a:p>
            <a:pPr marL="0" indent="0" fontAlgn="auto">
              <a:lnSpc>
                <a:spcPct val="95000"/>
              </a:lnSpc>
              <a:spcBef>
                <a:spcPct val="0"/>
              </a:spcBef>
              <a:spcAft>
                <a:spcPts val="0"/>
              </a:spcAft>
              <a:buFont typeface="Wingdings"/>
              <a:buChar char=""/>
              <a:defRPr/>
            </a:pPr>
            <a:r>
              <a:rPr lang="en-US" dirty="0" smtClean="0">
                <a:solidFill>
                  <a:srgbClr val="444444"/>
                </a:solidFill>
                <a:latin typeface="Arial" charset="0"/>
              </a:rPr>
              <a:t> One particularly relevant this week: epidemiology</a:t>
            </a:r>
          </a:p>
          <a:p>
            <a:pPr marL="0" indent="0" fontAlgn="auto">
              <a:lnSpc>
                <a:spcPct val="95000"/>
              </a:lnSpc>
              <a:spcBef>
                <a:spcPct val="0"/>
              </a:spcBef>
              <a:spcAft>
                <a:spcPts val="0"/>
              </a:spcAft>
              <a:buFont typeface="Wingdings"/>
              <a:buChar char=""/>
              <a:defRPr/>
            </a:pPr>
            <a:endParaRPr lang="en-US" dirty="0" smtClean="0">
              <a:solidFill>
                <a:srgbClr val="444444"/>
              </a:solidFill>
              <a:latin typeface="Arial" charset="0"/>
            </a:endParaRPr>
          </a:p>
          <a:p>
            <a:pPr marL="0" indent="0" fontAlgn="auto">
              <a:lnSpc>
                <a:spcPct val="95000"/>
              </a:lnSpc>
              <a:spcBef>
                <a:spcPct val="0"/>
              </a:spcBef>
              <a:spcAft>
                <a:spcPts val="0"/>
              </a:spcAft>
              <a:buFont typeface="Wingdings"/>
              <a:buChar char=""/>
              <a:defRPr/>
            </a:pPr>
            <a:r>
              <a:rPr lang="en-US" dirty="0" smtClean="0">
                <a:solidFill>
                  <a:srgbClr val="444444"/>
                </a:solidFill>
                <a:latin typeface="Arial" charset="0"/>
              </a:rPr>
              <a:t> Prof. </a:t>
            </a:r>
            <a:r>
              <a:rPr lang="en-US" dirty="0" smtClean="0">
                <a:solidFill>
                  <a:srgbClr val="444444"/>
                </a:solidFill>
                <a:latin typeface="Arial" charset="0"/>
              </a:rPr>
              <a:t>Lauren Meyers </a:t>
            </a:r>
            <a:r>
              <a:rPr lang="en-US" dirty="0" smtClean="0">
                <a:solidFill>
                  <a:srgbClr val="444444"/>
                </a:solidFill>
                <a:latin typeface="Arial" charset="0"/>
              </a:rPr>
              <a:t>(MIT, Biology </a:t>
            </a:r>
            <a:r>
              <a:rPr lang="en-US" dirty="0" smtClean="0">
                <a:solidFill>
                  <a:srgbClr val="444444"/>
                </a:solidFill>
                <a:latin typeface="Arial" charset="0"/>
              </a:rPr>
              <a:t>Dept.) uses networks to model the spread of infectious diseases and design prevention and response strategies.</a:t>
            </a:r>
          </a:p>
          <a:p>
            <a:pPr marL="0" indent="0" fontAlgn="auto">
              <a:lnSpc>
                <a:spcPct val="95000"/>
              </a:lnSpc>
              <a:spcBef>
                <a:spcPct val="0"/>
              </a:spcBef>
              <a:spcAft>
                <a:spcPts val="0"/>
              </a:spcAft>
              <a:buFont typeface="Wingdings"/>
              <a:buChar char=""/>
              <a:defRPr/>
            </a:pPr>
            <a:endParaRPr lang="en-US" dirty="0" smtClean="0">
              <a:solidFill>
                <a:srgbClr val="444444"/>
              </a:solidFill>
              <a:latin typeface="Arial" charset="0"/>
            </a:endParaRPr>
          </a:p>
          <a:p>
            <a:pPr marL="0" indent="0" fontAlgn="auto">
              <a:lnSpc>
                <a:spcPct val="95000"/>
              </a:lnSpc>
              <a:spcBef>
                <a:spcPct val="0"/>
              </a:spcBef>
              <a:spcAft>
                <a:spcPts val="0"/>
              </a:spcAft>
              <a:buFont typeface="Wingdings"/>
              <a:buChar char=""/>
              <a:defRPr/>
            </a:pPr>
            <a:r>
              <a:rPr lang="en-US" dirty="0" smtClean="0">
                <a:solidFill>
                  <a:srgbClr val="444444"/>
                </a:solidFill>
                <a:latin typeface="Arial" charset="0"/>
              </a:rPr>
              <a:t> Vertices represent individuals, and edges their possible contacts. It is useful to calculate how a particular individual is connected to others.</a:t>
            </a:r>
          </a:p>
          <a:p>
            <a:pPr marL="0" indent="0" fontAlgn="auto">
              <a:lnSpc>
                <a:spcPct val="95000"/>
              </a:lnSpc>
              <a:spcBef>
                <a:spcPct val="0"/>
              </a:spcBef>
              <a:spcAft>
                <a:spcPts val="0"/>
              </a:spcAft>
              <a:buNone/>
              <a:defRPr/>
            </a:pPr>
            <a:endParaRPr lang="en-US" dirty="0" smtClean="0">
              <a:solidFill>
                <a:srgbClr val="444444"/>
              </a:solidFill>
              <a:latin typeface="Arial" charset="0"/>
            </a:endParaRPr>
          </a:p>
          <a:p>
            <a:pPr marL="0" indent="0" fontAlgn="auto">
              <a:lnSpc>
                <a:spcPct val="95000"/>
              </a:lnSpc>
              <a:spcBef>
                <a:spcPct val="0"/>
              </a:spcBef>
              <a:spcAft>
                <a:spcPts val="0"/>
              </a:spcAft>
              <a:buFont typeface="Wingdings"/>
              <a:buChar char=""/>
              <a:defRPr/>
            </a:pPr>
            <a:r>
              <a:rPr lang="en-US" dirty="0" smtClean="0">
                <a:solidFill>
                  <a:srgbClr val="444444"/>
                </a:solidFill>
                <a:latin typeface="Arial" charset="0"/>
              </a:rPr>
              <a:t> Knowing the shortest path lengths to other individuals can be a relevant indicator of the potential of a particular individual to infect others.</a:t>
            </a:r>
          </a:p>
          <a:p>
            <a:pPr marL="0" indent="0" fontAlgn="auto">
              <a:lnSpc>
                <a:spcPct val="95000"/>
              </a:lnSpc>
              <a:spcBef>
                <a:spcPct val="0"/>
              </a:spcBef>
              <a:spcAft>
                <a:spcPts val="0"/>
              </a:spcAft>
              <a:buFont typeface="Wingdings"/>
              <a:buChar char=""/>
              <a:defRPr/>
            </a:pPr>
            <a:endParaRPr lang="en-US" dirty="0" smtClean="0">
              <a:solidFill>
                <a:srgbClr val="444444"/>
              </a:solidFill>
              <a:latin typeface="Arial" charset="0"/>
            </a:endParaRPr>
          </a:p>
          <a:p>
            <a:pPr marL="0" indent="0" fontAlgn="auto">
              <a:lnSpc>
                <a:spcPct val="95000"/>
              </a:lnSpc>
              <a:spcBef>
                <a:spcPct val="0"/>
              </a:spcBef>
              <a:spcAft>
                <a:spcPts val="0"/>
              </a:spcAft>
              <a:buFont typeface="Wingdings"/>
              <a:buChar char=""/>
              <a:defRPr/>
            </a:pPr>
            <a:endParaRPr lang="en-US" dirty="0" smtClean="0">
              <a:solidFill>
                <a:srgbClr val="444444"/>
              </a:solidFill>
              <a:latin typeface="Arial" charset="0"/>
            </a:endParaRPr>
          </a:p>
          <a:p>
            <a:pPr marL="0" indent="0" fontAlgn="auto">
              <a:lnSpc>
                <a:spcPct val="95000"/>
              </a:lnSpc>
              <a:spcBef>
                <a:spcPct val="0"/>
              </a:spcBef>
              <a:spcAft>
                <a:spcPts val="0"/>
              </a:spcAft>
              <a:buNone/>
              <a:defRPr/>
            </a:pPr>
            <a:endParaRPr lang="en-US" dirty="0" smtClean="0">
              <a:solidFill>
                <a:srgbClr val="444444"/>
              </a:solidFill>
              <a:latin typeface="Arial" charset="0"/>
            </a:endParaRPr>
          </a:p>
          <a:p>
            <a:pPr marL="0" indent="0" fontAlgn="auto">
              <a:lnSpc>
                <a:spcPct val="95000"/>
              </a:lnSpc>
              <a:spcBef>
                <a:spcPct val="0"/>
              </a:spcBef>
              <a:spcAft>
                <a:spcPts val="0"/>
              </a:spcAft>
              <a:buNone/>
              <a:defRPr/>
            </a:pPr>
            <a:endParaRPr lang="en-US" dirty="0">
              <a:solidFill>
                <a:srgbClr val="444444"/>
              </a:solidFill>
              <a:latin typeface="Arial" charset="0"/>
            </a:endParaRPr>
          </a:p>
        </p:txBody>
      </p:sp>
      <p:pic>
        <p:nvPicPr>
          <p:cNvPr id="29700" name="Picture 4"/>
          <p:cNvPicPr>
            <a:picLocks noGrp="1" noChangeAspect="1" noChangeArrowheads="1"/>
          </p:cNvPicPr>
          <p:nvPr>
            <p:ph sz="quarter" idx="2"/>
          </p:nvPr>
        </p:nvPicPr>
        <p:blipFill>
          <a:blip r:embed="rId2"/>
          <a:srcRect/>
          <a:stretch>
            <a:fillRect/>
          </a:stretch>
        </p:blipFill>
        <p:spPr>
          <a:xfrm>
            <a:off x="4503419" y="1577340"/>
            <a:ext cx="4094147" cy="4266869"/>
          </a:xfr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1"/>
          </p:nvPr>
        </p:nvSpPr>
        <p:spPr>
          <a:noFill/>
        </p:spPr>
        <p:txBody>
          <a:bodyPr/>
          <a:lstStyle/>
          <a:p>
            <a:fld id="{23AEF12D-2B4A-49B0-94CA-55970D1933A4}" type="slidenum">
              <a:rPr lang="en-US" smtClean="0"/>
              <a:pPr/>
              <a:t>55</a:t>
            </a:fld>
            <a:endParaRPr lang="en-US" smtClean="0"/>
          </a:p>
        </p:txBody>
      </p:sp>
      <p:sp>
        <p:nvSpPr>
          <p:cNvPr id="39939" name="Rectangle 2"/>
          <p:cNvSpPr>
            <a:spLocks noGrp="1" noChangeArrowheads="1"/>
          </p:cNvSpPr>
          <p:nvPr>
            <p:ph type="title"/>
          </p:nvPr>
        </p:nvSpPr>
        <p:spPr/>
        <p:txBody>
          <a:bodyPr/>
          <a:lstStyle/>
          <a:p>
            <a:pPr eaLnBrk="1" hangingPunct="1"/>
            <a:r>
              <a:rPr lang="en-US" smtClean="0"/>
              <a:t>Question</a:t>
            </a:r>
          </a:p>
        </p:txBody>
      </p:sp>
      <p:sp>
        <p:nvSpPr>
          <p:cNvPr id="19460" name="Rectangle 3"/>
          <p:cNvSpPr>
            <a:spLocks noGrp="1" noChangeArrowheads="1"/>
          </p:cNvSpPr>
          <p:nvPr>
            <p:ph type="body" idx="1"/>
          </p:nvPr>
        </p:nvSpPr>
        <p:spPr/>
        <p:txBody>
          <a:bodyPr/>
          <a:lstStyle/>
          <a:p>
            <a:pPr eaLnBrk="1" hangingPunct="1"/>
            <a:r>
              <a:rPr lang="en-US" sz="2400" dirty="0" smtClean="0"/>
              <a:t>Prove that, if there exists negative edge, </a:t>
            </a:r>
            <a:r>
              <a:rPr lang="en-US" sz="2400" dirty="0" err="1" smtClean="0"/>
              <a:t>dijkstra’s</a:t>
            </a:r>
            <a:r>
              <a:rPr lang="en-US" sz="2400" dirty="0" smtClean="0"/>
              <a:t> shortest </a:t>
            </a:r>
            <a:r>
              <a:rPr lang="en-US" sz="2400" dirty="0" smtClean="0"/>
              <a:t>path algorithm may fail to find the shortest path</a:t>
            </a:r>
          </a:p>
          <a:p>
            <a:r>
              <a:rPr lang="en-US" sz="2400" dirty="0" smtClean="0">
                <a:solidFill>
                  <a:srgbClr val="FF0000"/>
                </a:solidFill>
              </a:rPr>
              <a:t>In </a:t>
            </a:r>
            <a:r>
              <a:rPr lang="en-US" sz="2400" dirty="0" err="1" smtClean="0">
                <a:solidFill>
                  <a:srgbClr val="FF0000"/>
                </a:solidFill>
              </a:rPr>
              <a:t>Dijkstra's</a:t>
            </a:r>
            <a:r>
              <a:rPr lang="en-US" sz="2400" dirty="0" smtClean="0">
                <a:solidFill>
                  <a:srgbClr val="FF0000"/>
                </a:solidFill>
              </a:rPr>
              <a:t> algorithm, </a:t>
            </a:r>
            <a:r>
              <a:rPr lang="en-US" sz="2400" b="1" dirty="0" smtClean="0">
                <a:solidFill>
                  <a:srgbClr val="FF0000"/>
                </a:solidFill>
              </a:rPr>
              <a:t>once a vertex is marked as "closed" (and out of the open set) - the algorithm found the shortest path to it</a:t>
            </a:r>
            <a:r>
              <a:rPr lang="en-US" sz="2400" dirty="0" smtClean="0">
                <a:solidFill>
                  <a:srgbClr val="FF0000"/>
                </a:solidFill>
              </a:rPr>
              <a:t>, and will never have to develop this node again - it assumes the path developed to this path is the shortest.</a:t>
            </a:r>
          </a:p>
          <a:p>
            <a:r>
              <a:rPr lang="en-US" sz="2400" dirty="0" smtClean="0">
                <a:solidFill>
                  <a:srgbClr val="FF0000"/>
                </a:solidFill>
              </a:rPr>
              <a:t>But with negative weights </a:t>
            </a:r>
          </a:p>
          <a:p>
            <a:pPr>
              <a:buNone/>
            </a:pPr>
            <a:r>
              <a:rPr lang="en-US" sz="2400" dirty="0" smtClean="0">
                <a:solidFill>
                  <a:srgbClr val="FF0000"/>
                </a:solidFill>
              </a:rPr>
              <a:t>     it might not be true. </a:t>
            </a:r>
          </a:p>
          <a:p>
            <a:pPr>
              <a:buNone/>
            </a:pPr>
            <a:r>
              <a:rPr lang="en-US" sz="2400" dirty="0" smtClean="0">
                <a:solidFill>
                  <a:srgbClr val="FF0000"/>
                </a:solidFill>
              </a:rPr>
              <a:t>     For example: </a:t>
            </a:r>
            <a:r>
              <a:rPr lang="en-US" dirty="0" err="1" smtClean="0">
                <a:solidFill>
                  <a:srgbClr val="FF0000"/>
                </a:solidFill>
              </a:rPr>
              <a:t>Dijkstra</a:t>
            </a:r>
            <a:r>
              <a:rPr lang="en-US" dirty="0" smtClean="0">
                <a:solidFill>
                  <a:srgbClr val="FF0000"/>
                </a:solidFill>
              </a:rPr>
              <a:t> from </a:t>
            </a:r>
          </a:p>
          <a:p>
            <a:pPr>
              <a:buNone/>
            </a:pPr>
            <a:r>
              <a:rPr lang="en-US" dirty="0" smtClean="0">
                <a:solidFill>
                  <a:srgbClr val="FF0000"/>
                </a:solidFill>
              </a:rPr>
              <a:t>    A will first develop C, </a:t>
            </a:r>
          </a:p>
          <a:p>
            <a:pPr>
              <a:buNone/>
            </a:pPr>
            <a:r>
              <a:rPr lang="en-US" dirty="0" smtClean="0">
                <a:solidFill>
                  <a:srgbClr val="FF0000"/>
                </a:solidFill>
              </a:rPr>
              <a:t>    and will later fail to find </a:t>
            </a:r>
          </a:p>
          <a:p>
            <a:pPr>
              <a:buNone/>
            </a:pPr>
            <a:r>
              <a:rPr lang="en-US" dirty="0" smtClean="0">
                <a:solidFill>
                  <a:srgbClr val="FF0000"/>
                </a:solidFill>
              </a:rPr>
              <a:t>    A-&gt;B-&gt;C</a:t>
            </a:r>
          </a:p>
        </p:txBody>
      </p:sp>
      <p:pic>
        <p:nvPicPr>
          <p:cNvPr id="39941" name="Picture 5"/>
          <p:cNvPicPr>
            <a:picLocks noChangeAspect="1" noChangeArrowheads="1"/>
          </p:cNvPicPr>
          <p:nvPr/>
        </p:nvPicPr>
        <p:blipFill>
          <a:blip r:embed="rId2"/>
          <a:srcRect/>
          <a:stretch>
            <a:fillRect/>
          </a:stretch>
        </p:blipFill>
        <p:spPr bwMode="auto">
          <a:xfrm>
            <a:off x="5057775" y="4156363"/>
            <a:ext cx="4086225" cy="1981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60">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1"/>
          </p:nvPr>
        </p:nvSpPr>
        <p:spPr>
          <a:noFill/>
        </p:spPr>
        <p:txBody>
          <a:bodyPr/>
          <a:lstStyle/>
          <a:p>
            <a:fld id="{23AEF12D-2B4A-49B0-94CA-55970D1933A4}" type="slidenum">
              <a:rPr lang="en-US" smtClean="0"/>
              <a:pPr/>
              <a:t>56</a:t>
            </a:fld>
            <a:endParaRPr lang="en-US" smtClean="0"/>
          </a:p>
        </p:txBody>
      </p:sp>
      <p:sp>
        <p:nvSpPr>
          <p:cNvPr id="39939" name="Rectangle 2"/>
          <p:cNvSpPr>
            <a:spLocks noGrp="1" noChangeArrowheads="1"/>
          </p:cNvSpPr>
          <p:nvPr>
            <p:ph type="title"/>
          </p:nvPr>
        </p:nvSpPr>
        <p:spPr/>
        <p:txBody>
          <a:bodyPr/>
          <a:lstStyle/>
          <a:p>
            <a:pPr eaLnBrk="1" hangingPunct="1"/>
            <a:r>
              <a:rPr lang="en-US" smtClean="0"/>
              <a:t>Question</a:t>
            </a:r>
          </a:p>
        </p:txBody>
      </p:sp>
      <p:sp>
        <p:nvSpPr>
          <p:cNvPr id="19460" name="Rectangle 3"/>
          <p:cNvSpPr>
            <a:spLocks noGrp="1" noChangeArrowheads="1"/>
          </p:cNvSpPr>
          <p:nvPr>
            <p:ph type="body" idx="1"/>
          </p:nvPr>
        </p:nvSpPr>
        <p:spPr/>
        <p:txBody>
          <a:bodyPr/>
          <a:lstStyle/>
          <a:p>
            <a:pPr eaLnBrk="1" hangingPunct="1"/>
            <a:r>
              <a:rPr lang="en-US" sz="2400" dirty="0" smtClean="0"/>
              <a:t>Print </a:t>
            </a:r>
            <a:r>
              <a:rPr lang="en-US" sz="2400" dirty="0" smtClean="0"/>
              <a:t>the shortest path for </a:t>
            </a:r>
            <a:r>
              <a:rPr lang="en-US" sz="2400" dirty="0" err="1" smtClean="0"/>
              <a:t>dijkstra’s</a:t>
            </a:r>
            <a:r>
              <a:rPr lang="en-US" sz="2400" dirty="0" smtClean="0"/>
              <a:t> </a:t>
            </a:r>
            <a:r>
              <a:rPr lang="en-US" sz="2400" dirty="0" smtClean="0"/>
              <a:t>algorithm</a:t>
            </a:r>
          </a:p>
          <a:p>
            <a:pPr eaLnBrk="1" hangingPunct="1"/>
            <a:endParaRPr lang="en-US" sz="2400" dirty="0" smtClean="0"/>
          </a:p>
          <a:p>
            <a:pPr eaLnBrk="1" hangingPunct="1"/>
            <a:r>
              <a:rPr lang="en-US" sz="2400" dirty="0" smtClean="0">
                <a:solidFill>
                  <a:srgbClr val="FF0000"/>
                </a:solidFill>
              </a:rPr>
              <a:t>void </a:t>
            </a:r>
            <a:r>
              <a:rPr lang="en-US" sz="2400" dirty="0" err="1" smtClean="0">
                <a:solidFill>
                  <a:srgbClr val="FF0000"/>
                </a:solidFill>
              </a:rPr>
              <a:t>printD</a:t>
            </a:r>
            <a:r>
              <a:rPr lang="en-US" sz="2400" dirty="0" smtClean="0">
                <a:solidFill>
                  <a:srgbClr val="FF0000"/>
                </a:solidFill>
              </a:rPr>
              <a:t>() {</a:t>
            </a:r>
          </a:p>
          <a:p>
            <a:pPr eaLnBrk="1" hangingPunct="1"/>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a:t>
            </a:r>
            <a:r>
              <a:rPr lang="en-US" sz="2400" dirty="0" err="1" smtClean="0">
                <a:solidFill>
                  <a:srgbClr val="FF0000"/>
                </a:solidFill>
              </a:rPr>
              <a:t>i</a:t>
            </a:r>
            <a:r>
              <a:rPr lang="en-US" sz="2400" dirty="0" smtClean="0">
                <a:solidFill>
                  <a:srgbClr val="FF0000"/>
                </a:solidFill>
              </a:rPr>
              <a:t>;</a:t>
            </a:r>
          </a:p>
          <a:p>
            <a:pPr eaLnBrk="1" hangingPunct="1"/>
            <a:r>
              <a:rPr lang="en-US" sz="2400" dirty="0" smtClean="0">
                <a:solidFill>
                  <a:srgbClr val="FF0000"/>
                </a:solidFill>
              </a:rPr>
              <a:t>	for (</a:t>
            </a:r>
            <a:r>
              <a:rPr lang="en-US" sz="2400" dirty="0" err="1" smtClean="0">
                <a:solidFill>
                  <a:srgbClr val="FF0000"/>
                </a:solidFill>
              </a:rPr>
              <a:t>i</a:t>
            </a:r>
            <a:r>
              <a:rPr lang="en-US" sz="2400" dirty="0" smtClean="0">
                <a:solidFill>
                  <a:srgbClr val="FF0000"/>
                </a:solidFill>
              </a:rPr>
              <a:t> = 1; </a:t>
            </a:r>
            <a:r>
              <a:rPr lang="en-US" sz="2400" dirty="0" err="1" smtClean="0">
                <a:solidFill>
                  <a:srgbClr val="FF0000"/>
                </a:solidFill>
              </a:rPr>
              <a:t>i</a:t>
            </a:r>
            <a:r>
              <a:rPr lang="en-US" sz="2400" dirty="0" smtClean="0">
                <a:solidFill>
                  <a:srgbClr val="FF0000"/>
                </a:solidFill>
              </a:rPr>
              <a:t> &lt;= n; ++</a:t>
            </a:r>
            <a:r>
              <a:rPr lang="en-US" sz="2400" dirty="0" err="1" smtClean="0">
                <a:solidFill>
                  <a:srgbClr val="FF0000"/>
                </a:solidFill>
              </a:rPr>
              <a:t>i</a:t>
            </a:r>
            <a:r>
              <a:rPr lang="en-US" sz="2400" dirty="0" smtClean="0">
                <a:solidFill>
                  <a:srgbClr val="FF0000"/>
                </a:solidFill>
              </a:rPr>
              <a:t>)</a:t>
            </a:r>
          </a:p>
          <a:p>
            <a:pPr eaLnBrk="1" hangingPunct="1"/>
            <a:r>
              <a:rPr lang="en-US" sz="2400" dirty="0" smtClean="0">
                <a:solidFill>
                  <a:srgbClr val="FF0000"/>
                </a:solidFill>
              </a:rPr>
              <a:t>		</a:t>
            </a:r>
            <a:r>
              <a:rPr lang="en-US" sz="2400" dirty="0" err="1" smtClean="0">
                <a:solidFill>
                  <a:srgbClr val="FF0000"/>
                </a:solidFill>
              </a:rPr>
              <a:t>printf</a:t>
            </a:r>
            <a:r>
              <a:rPr lang="en-US" sz="2400" dirty="0" smtClean="0">
                <a:solidFill>
                  <a:srgbClr val="FF0000"/>
                </a:solidFill>
              </a:rPr>
              <a:t>("%10d", </a:t>
            </a:r>
            <a:r>
              <a:rPr lang="en-US" sz="2400" dirty="0" err="1" smtClean="0">
                <a:solidFill>
                  <a:srgbClr val="FF0000"/>
                </a:solidFill>
              </a:rPr>
              <a:t>i</a:t>
            </a:r>
            <a:r>
              <a:rPr lang="en-US" sz="2400" dirty="0" smtClean="0">
                <a:solidFill>
                  <a:srgbClr val="FF0000"/>
                </a:solidFill>
              </a:rPr>
              <a:t>);</a:t>
            </a:r>
          </a:p>
          <a:p>
            <a:pPr eaLnBrk="1" hangingPunct="1"/>
            <a:r>
              <a:rPr lang="en-US" sz="2400" dirty="0" smtClean="0">
                <a:solidFill>
                  <a:srgbClr val="FF0000"/>
                </a:solidFill>
              </a:rPr>
              <a:t>	</a:t>
            </a:r>
            <a:r>
              <a:rPr lang="en-US" sz="2400" dirty="0" err="1" smtClean="0">
                <a:solidFill>
                  <a:srgbClr val="FF0000"/>
                </a:solidFill>
              </a:rPr>
              <a:t>printf</a:t>
            </a:r>
            <a:r>
              <a:rPr lang="en-US" sz="2400" dirty="0" smtClean="0">
                <a:solidFill>
                  <a:srgbClr val="FF0000"/>
                </a:solidFill>
              </a:rPr>
              <a:t>("\n");</a:t>
            </a:r>
          </a:p>
          <a:p>
            <a:pPr eaLnBrk="1" hangingPunct="1"/>
            <a:r>
              <a:rPr lang="en-US" sz="2400" dirty="0" smtClean="0">
                <a:solidFill>
                  <a:srgbClr val="FF0000"/>
                </a:solidFill>
              </a:rPr>
              <a:t>	for (</a:t>
            </a:r>
            <a:r>
              <a:rPr lang="en-US" sz="2400" dirty="0" err="1" smtClean="0">
                <a:solidFill>
                  <a:srgbClr val="FF0000"/>
                </a:solidFill>
              </a:rPr>
              <a:t>i</a:t>
            </a:r>
            <a:r>
              <a:rPr lang="en-US" sz="2400" dirty="0" smtClean="0">
                <a:solidFill>
                  <a:srgbClr val="FF0000"/>
                </a:solidFill>
              </a:rPr>
              <a:t> = 1; </a:t>
            </a:r>
            <a:r>
              <a:rPr lang="en-US" sz="2400" dirty="0" err="1" smtClean="0">
                <a:solidFill>
                  <a:srgbClr val="FF0000"/>
                </a:solidFill>
              </a:rPr>
              <a:t>i</a:t>
            </a:r>
            <a:r>
              <a:rPr lang="en-US" sz="2400" dirty="0" smtClean="0">
                <a:solidFill>
                  <a:srgbClr val="FF0000"/>
                </a:solidFill>
              </a:rPr>
              <a:t> &lt;= n; ++</a:t>
            </a:r>
            <a:r>
              <a:rPr lang="en-US" sz="2400" dirty="0" err="1" smtClean="0">
                <a:solidFill>
                  <a:srgbClr val="FF0000"/>
                </a:solidFill>
              </a:rPr>
              <a:t>i</a:t>
            </a:r>
            <a:r>
              <a:rPr lang="en-US" sz="2400" dirty="0" smtClean="0">
                <a:solidFill>
                  <a:srgbClr val="FF0000"/>
                </a:solidFill>
              </a:rPr>
              <a:t>) {</a:t>
            </a:r>
          </a:p>
          <a:p>
            <a:pPr eaLnBrk="1" hangingPunct="1"/>
            <a:r>
              <a:rPr lang="en-US" sz="2400" dirty="0" smtClean="0">
                <a:solidFill>
                  <a:srgbClr val="FF0000"/>
                </a:solidFill>
              </a:rPr>
              <a:t>		</a:t>
            </a:r>
            <a:r>
              <a:rPr lang="en-US" sz="2400" dirty="0" err="1" smtClean="0">
                <a:solidFill>
                  <a:srgbClr val="FF0000"/>
                </a:solidFill>
              </a:rPr>
              <a:t>printf</a:t>
            </a:r>
            <a:r>
              <a:rPr lang="en-US" sz="2400" dirty="0" smtClean="0">
                <a:solidFill>
                  <a:srgbClr val="FF0000"/>
                </a:solidFill>
              </a:rPr>
              <a:t>("%10ld", d[</a:t>
            </a:r>
            <a:r>
              <a:rPr lang="en-US" sz="2400" dirty="0" err="1" smtClean="0">
                <a:solidFill>
                  <a:srgbClr val="FF0000"/>
                </a:solidFill>
              </a:rPr>
              <a:t>i</a:t>
            </a:r>
            <a:r>
              <a:rPr lang="en-US" sz="2400" dirty="0" smtClean="0">
                <a:solidFill>
                  <a:srgbClr val="FF0000"/>
                </a:solidFill>
              </a:rPr>
              <a:t>]);</a:t>
            </a:r>
          </a:p>
          <a:p>
            <a:pPr eaLnBrk="1" hangingPunct="1"/>
            <a:r>
              <a:rPr lang="en-US" sz="2400" dirty="0" smtClean="0">
                <a:solidFill>
                  <a:srgbClr val="FF0000"/>
                </a:solidFill>
              </a:rPr>
              <a:t>	}</a:t>
            </a:r>
          </a:p>
          <a:p>
            <a:pPr eaLnBrk="1" hangingPunct="1"/>
            <a:r>
              <a:rPr lang="en-US" sz="2400" dirty="0" smtClean="0">
                <a:solidFill>
                  <a:srgbClr val="FF0000"/>
                </a:solidFill>
              </a:rPr>
              <a:t>	</a:t>
            </a:r>
            <a:r>
              <a:rPr lang="en-US" sz="2400" dirty="0" err="1" smtClean="0">
                <a:solidFill>
                  <a:srgbClr val="FF0000"/>
                </a:solidFill>
              </a:rPr>
              <a:t>printf</a:t>
            </a:r>
            <a:r>
              <a:rPr lang="en-US" sz="2400" dirty="0" smtClean="0">
                <a:solidFill>
                  <a:srgbClr val="FF0000"/>
                </a:solidFill>
              </a:rPr>
              <a:t>("\n");</a:t>
            </a:r>
          </a:p>
          <a:p>
            <a:pPr eaLnBrk="1" hangingPunct="1"/>
            <a:r>
              <a:rPr lang="en-US" sz="2400" dirty="0" smtClean="0">
                <a:solidFill>
                  <a:srgbClr val="FF0000"/>
                </a:solidFill>
              </a:rPr>
              <a:t>}</a:t>
            </a:r>
            <a:endParaRPr lang="en-US" sz="24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6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6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6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60">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60">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0">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6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1"/>
          </p:nvPr>
        </p:nvSpPr>
        <p:spPr>
          <a:noFill/>
        </p:spPr>
        <p:txBody>
          <a:bodyPr/>
          <a:lstStyle/>
          <a:p>
            <a:fld id="{23AEF12D-2B4A-49B0-94CA-55970D1933A4}" type="slidenum">
              <a:rPr lang="en-US" smtClean="0"/>
              <a:pPr/>
              <a:t>57</a:t>
            </a:fld>
            <a:endParaRPr lang="en-US" smtClean="0"/>
          </a:p>
        </p:txBody>
      </p:sp>
      <p:sp>
        <p:nvSpPr>
          <p:cNvPr id="39939" name="Rectangle 2"/>
          <p:cNvSpPr>
            <a:spLocks noGrp="1" noChangeArrowheads="1"/>
          </p:cNvSpPr>
          <p:nvPr>
            <p:ph type="title"/>
          </p:nvPr>
        </p:nvSpPr>
        <p:spPr/>
        <p:txBody>
          <a:bodyPr/>
          <a:lstStyle/>
          <a:p>
            <a:pPr eaLnBrk="1" hangingPunct="1"/>
            <a:r>
              <a:rPr lang="en-US" dirty="0" smtClean="0"/>
              <a:t>Assignment 3 (Due on next class)</a:t>
            </a:r>
            <a:endParaRPr lang="en-US" dirty="0" smtClean="0"/>
          </a:p>
        </p:txBody>
      </p:sp>
      <p:sp>
        <p:nvSpPr>
          <p:cNvPr id="19460" name="Rectangle 3"/>
          <p:cNvSpPr>
            <a:spLocks noGrp="1" noChangeArrowheads="1"/>
          </p:cNvSpPr>
          <p:nvPr>
            <p:ph type="body" idx="1"/>
          </p:nvPr>
        </p:nvSpPr>
        <p:spPr/>
        <p:txBody>
          <a:bodyPr/>
          <a:lstStyle/>
          <a:p>
            <a:pPr eaLnBrk="1" hangingPunct="1"/>
            <a:r>
              <a:rPr lang="en-US" sz="2400" dirty="0" smtClean="0"/>
              <a:t>How you can find number of shortest </a:t>
            </a:r>
            <a:r>
              <a:rPr lang="en-US" sz="2400" dirty="0" smtClean="0"/>
              <a:t>paths </a:t>
            </a:r>
            <a:r>
              <a:rPr lang="en-US" sz="2400" dirty="0" smtClean="0"/>
              <a:t>from </a:t>
            </a:r>
            <a:r>
              <a:rPr lang="en-US" sz="2400" dirty="0" smtClean="0"/>
              <a:t>source to </a:t>
            </a:r>
            <a:r>
              <a:rPr lang="en-US" sz="2400" dirty="0" smtClean="0"/>
              <a:t>destination using </a:t>
            </a:r>
            <a:r>
              <a:rPr lang="en-US" sz="2400" dirty="0" err="1" smtClean="0"/>
              <a:t>Dijkstra’s</a:t>
            </a:r>
            <a:r>
              <a:rPr lang="en-US" sz="2400" dirty="0" smtClean="0"/>
              <a:t> algorithm</a:t>
            </a:r>
            <a:r>
              <a:rPr lang="en-US" sz="2400" dirty="0" smtClean="0"/>
              <a:t>?</a:t>
            </a:r>
            <a:endParaRPr lang="en-US" sz="2400" dirty="0" smtClean="0"/>
          </a:p>
          <a:p>
            <a:pPr eaLnBrk="1" hangingPunct="1"/>
            <a:r>
              <a:rPr lang="en-US" sz="2400" dirty="0" smtClean="0"/>
              <a:t>Suppose you are given a graph where each edge represents the path cost and each vertex has also a cost which represents that, if you select a path using this node, the cost will be added with the path cost. How can it be solved using </a:t>
            </a:r>
            <a:r>
              <a:rPr lang="en-US" sz="2400" dirty="0" err="1" smtClean="0"/>
              <a:t>Dijkstra’s</a:t>
            </a:r>
            <a:r>
              <a:rPr lang="en-US" sz="2400" dirty="0" smtClean="0"/>
              <a:t> algorithm</a:t>
            </a:r>
            <a:r>
              <a:rPr lang="en-US" sz="2400" dirty="0" smtClean="0"/>
              <a:t>?</a:t>
            </a:r>
          </a:p>
          <a:p>
            <a:pPr eaLnBrk="1" hangingPunct="1"/>
            <a:r>
              <a:rPr lang="en-US" sz="2400" dirty="0" smtClean="0"/>
              <a:t>How to solve ACM534 – </a:t>
            </a:r>
            <a:r>
              <a:rPr lang="en-US" sz="2400" dirty="0" err="1" smtClean="0"/>
              <a:t>Frogger</a:t>
            </a:r>
            <a:r>
              <a:rPr lang="en-US" sz="2400" dirty="0" smtClean="0"/>
              <a:t>?</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1"/>
          </p:nvPr>
        </p:nvSpPr>
        <p:spPr>
          <a:noFill/>
        </p:spPr>
        <p:txBody>
          <a:bodyPr/>
          <a:lstStyle/>
          <a:p>
            <a:fld id="{E78D2448-1DAB-44AE-81ED-8B2456E8ADCE}" type="slidenum">
              <a:rPr lang="en-US" smtClean="0"/>
              <a:pPr/>
              <a:t>6</a:t>
            </a:fld>
            <a:endParaRPr lang="en-US" smtClean="0"/>
          </a:p>
        </p:txBody>
      </p:sp>
      <p:sp>
        <p:nvSpPr>
          <p:cNvPr id="9219" name="Rectangle 2"/>
          <p:cNvSpPr>
            <a:spLocks noGrp="1" noChangeArrowheads="1"/>
          </p:cNvSpPr>
          <p:nvPr>
            <p:ph type="title"/>
          </p:nvPr>
        </p:nvSpPr>
        <p:spPr/>
        <p:txBody>
          <a:bodyPr/>
          <a:lstStyle/>
          <a:p>
            <a:pPr eaLnBrk="1" hangingPunct="1"/>
            <a:r>
              <a:rPr lang="en-US" sz="3600" smtClean="0"/>
              <a:t>Optimal Substructure of Shortest Paths</a:t>
            </a:r>
          </a:p>
        </p:txBody>
      </p:sp>
      <p:sp>
        <p:nvSpPr>
          <p:cNvPr id="770051" name="Rectangle 3"/>
          <p:cNvSpPr>
            <a:spLocks noGrp="1" noChangeArrowheads="1"/>
          </p:cNvSpPr>
          <p:nvPr>
            <p:ph type="body" idx="1"/>
          </p:nvPr>
        </p:nvSpPr>
        <p:spPr>
          <a:xfrm>
            <a:off x="350838" y="1214438"/>
            <a:ext cx="8637587" cy="5391150"/>
          </a:xfrm>
        </p:spPr>
        <p:txBody>
          <a:bodyPr/>
          <a:lstStyle/>
          <a:p>
            <a:pPr eaLnBrk="1" hangingPunct="1">
              <a:lnSpc>
                <a:spcPct val="130000"/>
              </a:lnSpc>
              <a:buFontTx/>
              <a:buNone/>
            </a:pPr>
            <a:r>
              <a:rPr lang="en-US" sz="2400" smtClean="0"/>
              <a:t>Given:</a:t>
            </a:r>
          </a:p>
          <a:p>
            <a:pPr lvl="1" eaLnBrk="1" hangingPunct="1">
              <a:lnSpc>
                <a:spcPct val="130000"/>
              </a:lnSpc>
            </a:pPr>
            <a:r>
              <a:rPr lang="en-US" sz="2000" smtClean="0"/>
              <a:t>A weighted, directed graph G = (V, E)</a:t>
            </a:r>
          </a:p>
          <a:p>
            <a:pPr lvl="1" eaLnBrk="1" hangingPunct="1">
              <a:lnSpc>
                <a:spcPct val="130000"/>
              </a:lnSpc>
            </a:pPr>
            <a:r>
              <a:rPr lang="en-US" sz="2000" smtClean="0"/>
              <a:t>A weight function w: E </a:t>
            </a:r>
            <a:r>
              <a:rPr lang="en-US" sz="2000" smtClean="0">
                <a:sym typeface="Symbol" pitchFamily="18" charset="2"/>
              </a:rPr>
              <a:t> </a:t>
            </a:r>
            <a:r>
              <a:rPr lang="en-US" sz="2000" smtClean="0">
                <a:latin typeface="Arial Black" pitchFamily="34" charset="0"/>
                <a:sym typeface="Symbol" pitchFamily="18" charset="2"/>
              </a:rPr>
              <a:t>R</a:t>
            </a:r>
            <a:r>
              <a:rPr lang="en-US" sz="2000" smtClean="0">
                <a:sym typeface="Symbol" pitchFamily="18" charset="2"/>
              </a:rPr>
              <a:t>, </a:t>
            </a:r>
          </a:p>
          <a:p>
            <a:pPr lvl="1" eaLnBrk="1" hangingPunct="1">
              <a:lnSpc>
                <a:spcPct val="130000"/>
              </a:lnSpc>
            </a:pPr>
            <a:r>
              <a:rPr lang="en-US" sz="2000" smtClean="0">
                <a:sym typeface="Symbol" pitchFamily="18" charset="2"/>
              </a:rPr>
              <a:t>A shortest path </a:t>
            </a:r>
            <a:r>
              <a:rPr lang="en-US" sz="2000" smtClean="0">
                <a:latin typeface="Comic Sans MS" pitchFamily="66" charset="0"/>
                <a:sym typeface="Symbol" pitchFamily="18" charset="2"/>
              </a:rPr>
              <a:t>p = </a:t>
            </a:r>
            <a:r>
              <a:rPr lang="en-US" sz="2000" smtClean="0">
                <a:latin typeface="Comic Sans MS" pitchFamily="66" charset="0"/>
              </a:rPr>
              <a:t>v</a:t>
            </a:r>
            <a:r>
              <a:rPr lang="en-US" sz="2000" baseline="-25000" smtClean="0">
                <a:latin typeface="Comic Sans MS" pitchFamily="66" charset="0"/>
              </a:rPr>
              <a:t>1</a:t>
            </a:r>
            <a:r>
              <a:rPr lang="en-US" sz="2000" smtClean="0">
                <a:latin typeface="Comic Sans MS" pitchFamily="66" charset="0"/>
              </a:rPr>
              <a:t>, v</a:t>
            </a:r>
            <a:r>
              <a:rPr lang="en-US" sz="2000" baseline="-25000" smtClean="0">
                <a:latin typeface="Comic Sans MS" pitchFamily="66" charset="0"/>
              </a:rPr>
              <a:t>2</a:t>
            </a:r>
            <a:r>
              <a:rPr lang="en-US" sz="2000" smtClean="0">
                <a:latin typeface="Comic Sans MS" pitchFamily="66" charset="0"/>
              </a:rPr>
              <a:t>, . . . , v</a:t>
            </a:r>
            <a:r>
              <a:rPr lang="en-US" sz="2000" baseline="-25000" smtClean="0">
                <a:latin typeface="Comic Sans MS" pitchFamily="66" charset="0"/>
              </a:rPr>
              <a:t>k</a:t>
            </a:r>
            <a:r>
              <a:rPr lang="en-US" sz="2000" smtClean="0">
                <a:latin typeface="Comic Sans MS" pitchFamily="66" charset="0"/>
                <a:sym typeface="Symbol" pitchFamily="18" charset="2"/>
              </a:rPr>
              <a:t></a:t>
            </a:r>
            <a:r>
              <a:rPr lang="en-US" sz="2000" smtClean="0">
                <a:sym typeface="Symbol" pitchFamily="18" charset="2"/>
              </a:rPr>
              <a:t> from </a:t>
            </a:r>
            <a:r>
              <a:rPr lang="en-US" sz="2000" smtClean="0">
                <a:latin typeface="Comic Sans MS" pitchFamily="66" charset="0"/>
                <a:sym typeface="Symbol" pitchFamily="18" charset="2"/>
              </a:rPr>
              <a:t>v</a:t>
            </a:r>
            <a:r>
              <a:rPr lang="en-US" sz="2000" baseline="-25000" smtClean="0">
                <a:latin typeface="Comic Sans MS" pitchFamily="66" charset="0"/>
                <a:sym typeface="Symbol" pitchFamily="18" charset="2"/>
              </a:rPr>
              <a:t>1</a:t>
            </a:r>
            <a:r>
              <a:rPr lang="en-US" sz="2000" smtClean="0">
                <a:sym typeface="Symbol" pitchFamily="18" charset="2"/>
              </a:rPr>
              <a:t> to </a:t>
            </a:r>
            <a:r>
              <a:rPr lang="en-US" sz="2000" smtClean="0">
                <a:latin typeface="Comic Sans MS" pitchFamily="66" charset="0"/>
                <a:sym typeface="Symbol" pitchFamily="18" charset="2"/>
              </a:rPr>
              <a:t>v</a:t>
            </a:r>
            <a:r>
              <a:rPr lang="en-US" sz="2000" baseline="-25000" smtClean="0">
                <a:latin typeface="Comic Sans MS" pitchFamily="66" charset="0"/>
                <a:sym typeface="Symbol" pitchFamily="18" charset="2"/>
              </a:rPr>
              <a:t>k</a:t>
            </a:r>
          </a:p>
          <a:p>
            <a:pPr lvl="1" eaLnBrk="1" hangingPunct="1">
              <a:lnSpc>
                <a:spcPct val="130000"/>
              </a:lnSpc>
            </a:pPr>
            <a:r>
              <a:rPr lang="en-US" sz="2000" smtClean="0">
                <a:sym typeface="Symbol" pitchFamily="18" charset="2"/>
              </a:rPr>
              <a:t>A subpath of </a:t>
            </a:r>
            <a:r>
              <a:rPr lang="en-US" sz="2000" smtClean="0">
                <a:latin typeface="Comic Sans MS" pitchFamily="66" charset="0"/>
                <a:sym typeface="Symbol" pitchFamily="18" charset="2"/>
              </a:rPr>
              <a:t>p</a:t>
            </a:r>
            <a:r>
              <a:rPr lang="en-US" sz="2000" smtClean="0">
                <a:sym typeface="Symbol" pitchFamily="18" charset="2"/>
              </a:rPr>
              <a:t>: </a:t>
            </a:r>
            <a:r>
              <a:rPr lang="en-US" sz="2000" smtClean="0">
                <a:latin typeface="Comic Sans MS" pitchFamily="66" charset="0"/>
                <a:sym typeface="Symbol" pitchFamily="18" charset="2"/>
              </a:rPr>
              <a:t>p</a:t>
            </a:r>
            <a:r>
              <a:rPr lang="en-US" sz="2000" baseline="-25000" smtClean="0">
                <a:latin typeface="Comic Sans MS" pitchFamily="66" charset="0"/>
                <a:sym typeface="Symbol" pitchFamily="18" charset="2"/>
              </a:rPr>
              <a:t>ij</a:t>
            </a:r>
            <a:r>
              <a:rPr lang="en-US" sz="2000" smtClean="0">
                <a:latin typeface="Comic Sans MS" pitchFamily="66" charset="0"/>
                <a:sym typeface="Symbol" pitchFamily="18" charset="2"/>
              </a:rPr>
              <a:t> = </a:t>
            </a:r>
            <a:r>
              <a:rPr lang="en-US" sz="2000" smtClean="0">
                <a:latin typeface="Comic Sans MS" pitchFamily="66" charset="0"/>
              </a:rPr>
              <a:t>v</a:t>
            </a:r>
            <a:r>
              <a:rPr lang="en-US" sz="2000" baseline="-25000" smtClean="0">
                <a:latin typeface="Comic Sans MS" pitchFamily="66" charset="0"/>
              </a:rPr>
              <a:t>i</a:t>
            </a:r>
            <a:r>
              <a:rPr lang="en-US" sz="2000" smtClean="0">
                <a:latin typeface="Comic Sans MS" pitchFamily="66" charset="0"/>
              </a:rPr>
              <a:t>, v</a:t>
            </a:r>
            <a:r>
              <a:rPr lang="en-US" sz="2000" baseline="-25000" smtClean="0">
                <a:latin typeface="Comic Sans MS" pitchFamily="66" charset="0"/>
              </a:rPr>
              <a:t>i+1</a:t>
            </a:r>
            <a:r>
              <a:rPr lang="en-US" sz="2000" smtClean="0">
                <a:latin typeface="Comic Sans MS" pitchFamily="66" charset="0"/>
              </a:rPr>
              <a:t>, . . . , v</a:t>
            </a:r>
            <a:r>
              <a:rPr lang="en-US" sz="2000" baseline="-25000" smtClean="0">
                <a:latin typeface="Comic Sans MS" pitchFamily="66" charset="0"/>
              </a:rPr>
              <a:t>j</a:t>
            </a:r>
            <a:r>
              <a:rPr lang="en-US" sz="2000" smtClean="0">
                <a:latin typeface="Comic Sans MS" pitchFamily="66" charset="0"/>
                <a:sym typeface="Symbol" pitchFamily="18" charset="2"/>
              </a:rPr>
              <a:t></a:t>
            </a:r>
            <a:r>
              <a:rPr lang="en-US" sz="2000" smtClean="0">
                <a:sym typeface="Symbol" pitchFamily="18" charset="2"/>
              </a:rPr>
              <a:t>, with </a:t>
            </a:r>
            <a:r>
              <a:rPr lang="en-US" sz="2000" smtClean="0">
                <a:latin typeface="Comic Sans MS" pitchFamily="66" charset="0"/>
                <a:sym typeface="Symbol" pitchFamily="18" charset="2"/>
              </a:rPr>
              <a:t>1  i  j  k</a:t>
            </a:r>
          </a:p>
          <a:p>
            <a:pPr eaLnBrk="1" hangingPunct="1">
              <a:lnSpc>
                <a:spcPct val="130000"/>
              </a:lnSpc>
              <a:buFontTx/>
              <a:buNone/>
            </a:pPr>
            <a:r>
              <a:rPr lang="en-US" sz="2400" smtClean="0">
                <a:sym typeface="Symbol" pitchFamily="18" charset="2"/>
              </a:rPr>
              <a:t>Then: </a:t>
            </a:r>
            <a:r>
              <a:rPr lang="en-US" sz="2400" smtClean="0">
                <a:latin typeface="Comic Sans MS" pitchFamily="66" charset="0"/>
                <a:sym typeface="Symbol" pitchFamily="18" charset="2"/>
              </a:rPr>
              <a:t>p</a:t>
            </a:r>
            <a:r>
              <a:rPr lang="en-US" sz="2400" baseline="-25000" smtClean="0">
                <a:latin typeface="Comic Sans MS" pitchFamily="66" charset="0"/>
                <a:sym typeface="Symbol" pitchFamily="18" charset="2"/>
              </a:rPr>
              <a:t>ij</a:t>
            </a:r>
            <a:r>
              <a:rPr lang="en-US" sz="2400" smtClean="0">
                <a:latin typeface="Comic Sans MS" pitchFamily="66" charset="0"/>
                <a:sym typeface="Symbol" pitchFamily="18" charset="2"/>
              </a:rPr>
              <a:t> </a:t>
            </a:r>
            <a:r>
              <a:rPr lang="en-US" sz="2400" smtClean="0">
                <a:sym typeface="Symbol" pitchFamily="18" charset="2"/>
              </a:rPr>
              <a:t>is a shortest path from </a:t>
            </a:r>
            <a:r>
              <a:rPr lang="en-US" sz="2400" smtClean="0">
                <a:latin typeface="Comic Sans MS" pitchFamily="66" charset="0"/>
                <a:sym typeface="Symbol" pitchFamily="18" charset="2"/>
              </a:rPr>
              <a:t>v</a:t>
            </a:r>
            <a:r>
              <a:rPr lang="en-US" sz="2400" baseline="-25000" smtClean="0">
                <a:latin typeface="Comic Sans MS" pitchFamily="66" charset="0"/>
                <a:sym typeface="Symbol" pitchFamily="18" charset="2"/>
              </a:rPr>
              <a:t>i</a:t>
            </a:r>
            <a:r>
              <a:rPr lang="en-US" sz="2400" smtClean="0">
                <a:latin typeface="Comic Sans MS" pitchFamily="66" charset="0"/>
                <a:sym typeface="Symbol" pitchFamily="18" charset="2"/>
              </a:rPr>
              <a:t> </a:t>
            </a:r>
            <a:r>
              <a:rPr lang="en-US" sz="2400" smtClean="0">
                <a:sym typeface="Symbol" pitchFamily="18" charset="2"/>
              </a:rPr>
              <a:t>to </a:t>
            </a:r>
            <a:r>
              <a:rPr lang="en-US" sz="2400" smtClean="0">
                <a:latin typeface="Comic Sans MS" pitchFamily="66" charset="0"/>
                <a:sym typeface="Symbol" pitchFamily="18" charset="2"/>
              </a:rPr>
              <a:t>v</a:t>
            </a:r>
            <a:r>
              <a:rPr lang="en-US" sz="2400" baseline="-25000" smtClean="0">
                <a:latin typeface="Comic Sans MS" pitchFamily="66" charset="0"/>
                <a:sym typeface="Symbol" pitchFamily="18" charset="2"/>
              </a:rPr>
              <a:t>j</a:t>
            </a:r>
            <a:endParaRPr lang="en-US" sz="2400" smtClean="0">
              <a:latin typeface="Comic Sans MS" pitchFamily="66" charset="0"/>
              <a:sym typeface="Symbol" pitchFamily="18" charset="2"/>
            </a:endParaRPr>
          </a:p>
          <a:p>
            <a:pPr eaLnBrk="1" hangingPunct="1">
              <a:lnSpc>
                <a:spcPct val="130000"/>
              </a:lnSpc>
              <a:buFontTx/>
              <a:buNone/>
            </a:pPr>
            <a:r>
              <a:rPr lang="en-US" sz="2400" b="1" smtClean="0">
                <a:sym typeface="Symbol" pitchFamily="18" charset="2"/>
              </a:rPr>
              <a:t>Proof</a:t>
            </a:r>
            <a:r>
              <a:rPr lang="en-US" sz="2400" smtClean="0">
                <a:sym typeface="Symbol" pitchFamily="18" charset="2"/>
              </a:rPr>
              <a:t>: </a:t>
            </a:r>
            <a:r>
              <a:rPr lang="en-US" sz="2400" smtClean="0">
                <a:latin typeface="Comic Sans MS" pitchFamily="66" charset="0"/>
                <a:sym typeface="Symbol" pitchFamily="18" charset="2"/>
              </a:rPr>
              <a:t>p = v</a:t>
            </a:r>
            <a:r>
              <a:rPr lang="en-US" sz="2400" baseline="-25000" smtClean="0">
                <a:latin typeface="Comic Sans MS" pitchFamily="66" charset="0"/>
                <a:sym typeface="Symbol" pitchFamily="18" charset="2"/>
              </a:rPr>
              <a:t>1</a:t>
            </a:r>
            <a:r>
              <a:rPr lang="en-US" sz="2400" smtClean="0">
                <a:latin typeface="Comic Sans MS" pitchFamily="66" charset="0"/>
                <a:sym typeface="Symbol" pitchFamily="18" charset="2"/>
              </a:rPr>
              <a:t>       v</a:t>
            </a:r>
            <a:r>
              <a:rPr lang="en-US" sz="2400" baseline="-25000" smtClean="0">
                <a:latin typeface="Comic Sans MS" pitchFamily="66" charset="0"/>
                <a:sym typeface="Symbol" pitchFamily="18" charset="2"/>
              </a:rPr>
              <a:t>i</a:t>
            </a:r>
            <a:r>
              <a:rPr lang="en-US" sz="2400" smtClean="0">
                <a:latin typeface="Comic Sans MS" pitchFamily="66" charset="0"/>
                <a:sym typeface="Symbol" pitchFamily="18" charset="2"/>
              </a:rPr>
              <a:t>       v</a:t>
            </a:r>
            <a:r>
              <a:rPr lang="en-US" sz="2400" baseline="-25000" smtClean="0">
                <a:latin typeface="Comic Sans MS" pitchFamily="66" charset="0"/>
                <a:sym typeface="Symbol" pitchFamily="18" charset="2"/>
              </a:rPr>
              <a:t>j</a:t>
            </a:r>
            <a:r>
              <a:rPr lang="en-US" sz="2400" smtClean="0">
                <a:latin typeface="Comic Sans MS" pitchFamily="66" charset="0"/>
                <a:sym typeface="Symbol" pitchFamily="18" charset="2"/>
              </a:rPr>
              <a:t>        v</a:t>
            </a:r>
            <a:r>
              <a:rPr lang="en-US" sz="2400" baseline="-25000" smtClean="0">
                <a:latin typeface="Comic Sans MS" pitchFamily="66" charset="0"/>
                <a:sym typeface="Symbol" pitchFamily="18" charset="2"/>
              </a:rPr>
              <a:t>k</a:t>
            </a:r>
            <a:endParaRPr lang="en-US" sz="2400" smtClean="0">
              <a:latin typeface="Comic Sans MS" pitchFamily="66" charset="0"/>
              <a:sym typeface="Symbol" pitchFamily="18" charset="2"/>
            </a:endParaRPr>
          </a:p>
          <a:p>
            <a:pPr eaLnBrk="1" hangingPunct="1">
              <a:lnSpc>
                <a:spcPct val="130000"/>
              </a:lnSpc>
              <a:buFontTx/>
              <a:buNone/>
            </a:pPr>
            <a:r>
              <a:rPr lang="en-US" sz="2400" smtClean="0">
                <a:sym typeface="Symbol" pitchFamily="18" charset="2"/>
              </a:rPr>
              <a:t>		  </a:t>
            </a:r>
            <a:r>
              <a:rPr lang="en-US" sz="2400" smtClean="0">
                <a:latin typeface="Comic Sans MS" pitchFamily="66" charset="0"/>
                <a:sym typeface="Symbol" pitchFamily="18" charset="2"/>
              </a:rPr>
              <a:t>w(p) = w(p</a:t>
            </a:r>
            <a:r>
              <a:rPr lang="en-US" sz="2400" baseline="-25000" smtClean="0">
                <a:latin typeface="Comic Sans MS" pitchFamily="66" charset="0"/>
                <a:sym typeface="Symbol" pitchFamily="18" charset="2"/>
              </a:rPr>
              <a:t>1i</a:t>
            </a:r>
            <a:r>
              <a:rPr lang="en-US" sz="2400" smtClean="0">
                <a:latin typeface="Comic Sans MS" pitchFamily="66" charset="0"/>
                <a:sym typeface="Symbol" pitchFamily="18" charset="2"/>
              </a:rPr>
              <a:t>) + w(p</a:t>
            </a:r>
            <a:r>
              <a:rPr lang="en-US" sz="2400" baseline="-25000" smtClean="0">
                <a:latin typeface="Comic Sans MS" pitchFamily="66" charset="0"/>
                <a:sym typeface="Symbol" pitchFamily="18" charset="2"/>
              </a:rPr>
              <a:t>ij</a:t>
            </a:r>
            <a:r>
              <a:rPr lang="en-US" sz="2400" smtClean="0">
                <a:latin typeface="Comic Sans MS" pitchFamily="66" charset="0"/>
                <a:sym typeface="Symbol" pitchFamily="18" charset="2"/>
              </a:rPr>
              <a:t>) + w(p</a:t>
            </a:r>
            <a:r>
              <a:rPr lang="en-US" sz="2400" baseline="-25000" smtClean="0">
                <a:latin typeface="Comic Sans MS" pitchFamily="66" charset="0"/>
                <a:sym typeface="Symbol" pitchFamily="18" charset="2"/>
              </a:rPr>
              <a:t>jk</a:t>
            </a:r>
            <a:r>
              <a:rPr lang="en-US" sz="2400" smtClean="0">
                <a:latin typeface="Comic Sans MS" pitchFamily="66" charset="0"/>
                <a:sym typeface="Symbol" pitchFamily="18" charset="2"/>
              </a:rPr>
              <a:t>)</a:t>
            </a:r>
          </a:p>
          <a:p>
            <a:pPr eaLnBrk="1" hangingPunct="1">
              <a:lnSpc>
                <a:spcPct val="130000"/>
              </a:lnSpc>
              <a:buFontTx/>
              <a:buNone/>
            </a:pPr>
            <a:r>
              <a:rPr lang="en-US" sz="2400" smtClean="0">
                <a:sym typeface="Symbol" pitchFamily="18" charset="2"/>
              </a:rPr>
              <a:t>  Assume  </a:t>
            </a:r>
            <a:r>
              <a:rPr lang="en-US" sz="2400" smtClean="0">
                <a:latin typeface="Comic Sans MS" pitchFamily="66" charset="0"/>
                <a:sym typeface="Symbol" pitchFamily="18" charset="2"/>
              </a:rPr>
              <a:t>p</a:t>
            </a:r>
            <a:r>
              <a:rPr lang="en-US" sz="2400" baseline="-25000" smtClean="0">
                <a:latin typeface="Comic Sans MS" pitchFamily="66" charset="0"/>
                <a:sym typeface="Symbol" pitchFamily="18" charset="2"/>
              </a:rPr>
              <a:t>ij</a:t>
            </a:r>
            <a:r>
              <a:rPr lang="en-US" sz="2400" smtClean="0">
                <a:latin typeface="Comic Sans MS" pitchFamily="66" charset="0"/>
                <a:sym typeface="Symbol" pitchFamily="18" charset="2"/>
              </a:rPr>
              <a:t>’</a:t>
            </a:r>
            <a:r>
              <a:rPr lang="en-US" sz="2400" smtClean="0">
                <a:sym typeface="Symbol" pitchFamily="18" charset="2"/>
              </a:rPr>
              <a:t> from </a:t>
            </a:r>
            <a:r>
              <a:rPr lang="en-US" sz="2400" smtClean="0">
                <a:latin typeface="Comic Sans MS" pitchFamily="66" charset="0"/>
                <a:sym typeface="Symbol" pitchFamily="18" charset="2"/>
              </a:rPr>
              <a:t>v</a:t>
            </a:r>
            <a:r>
              <a:rPr lang="en-US" sz="2400" baseline="-25000" smtClean="0">
                <a:latin typeface="Comic Sans MS" pitchFamily="66" charset="0"/>
                <a:sym typeface="Symbol" pitchFamily="18" charset="2"/>
              </a:rPr>
              <a:t>i</a:t>
            </a:r>
            <a:r>
              <a:rPr lang="en-US" sz="2400" smtClean="0">
                <a:sym typeface="Symbol" pitchFamily="18" charset="2"/>
              </a:rPr>
              <a:t> to </a:t>
            </a:r>
            <a:r>
              <a:rPr lang="en-US" sz="2400" smtClean="0">
                <a:latin typeface="Comic Sans MS" pitchFamily="66" charset="0"/>
                <a:sym typeface="Symbol" pitchFamily="18" charset="2"/>
              </a:rPr>
              <a:t>v</a:t>
            </a:r>
            <a:r>
              <a:rPr lang="en-US" sz="2400" baseline="-25000" smtClean="0">
                <a:latin typeface="Comic Sans MS" pitchFamily="66" charset="0"/>
                <a:sym typeface="Symbol" pitchFamily="18" charset="2"/>
              </a:rPr>
              <a:t>j</a:t>
            </a:r>
            <a:r>
              <a:rPr lang="en-US" sz="2400" smtClean="0">
                <a:sym typeface="Symbol" pitchFamily="18" charset="2"/>
              </a:rPr>
              <a:t> with </a:t>
            </a:r>
            <a:r>
              <a:rPr lang="en-US" sz="2400" smtClean="0">
                <a:latin typeface="Comic Sans MS" pitchFamily="66" charset="0"/>
                <a:sym typeface="Symbol" pitchFamily="18" charset="2"/>
              </a:rPr>
              <a:t>w(p</a:t>
            </a:r>
            <a:r>
              <a:rPr lang="en-US" sz="2400" baseline="-25000" smtClean="0">
                <a:latin typeface="Comic Sans MS" pitchFamily="66" charset="0"/>
                <a:sym typeface="Symbol" pitchFamily="18" charset="2"/>
              </a:rPr>
              <a:t>ij</a:t>
            </a:r>
            <a:r>
              <a:rPr lang="en-US" sz="2400" smtClean="0">
                <a:latin typeface="Comic Sans MS" pitchFamily="66" charset="0"/>
                <a:sym typeface="Symbol" pitchFamily="18" charset="2"/>
              </a:rPr>
              <a:t>’) &lt; w(p</a:t>
            </a:r>
            <a:r>
              <a:rPr lang="en-US" sz="2400" baseline="-25000" smtClean="0">
                <a:latin typeface="Comic Sans MS" pitchFamily="66" charset="0"/>
                <a:sym typeface="Symbol" pitchFamily="18" charset="2"/>
              </a:rPr>
              <a:t>ij</a:t>
            </a:r>
            <a:r>
              <a:rPr lang="en-US" sz="2400" smtClean="0">
                <a:latin typeface="Comic Sans MS" pitchFamily="66" charset="0"/>
                <a:sym typeface="Symbol" pitchFamily="18" charset="2"/>
              </a:rPr>
              <a:t>)</a:t>
            </a:r>
          </a:p>
          <a:p>
            <a:pPr eaLnBrk="1" hangingPunct="1">
              <a:lnSpc>
                <a:spcPct val="130000"/>
              </a:lnSpc>
              <a:buFontTx/>
              <a:buNone/>
            </a:pPr>
            <a:r>
              <a:rPr lang="en-US" sz="2400" smtClean="0">
                <a:sym typeface="Symbol" pitchFamily="18" charset="2"/>
              </a:rPr>
              <a:t>   </a:t>
            </a:r>
            <a:r>
              <a:rPr lang="en-US" sz="2400" smtClean="0">
                <a:latin typeface="Comic Sans MS" pitchFamily="66" charset="0"/>
                <a:sym typeface="Symbol" pitchFamily="18" charset="2"/>
              </a:rPr>
              <a:t>w(p’) = w(p</a:t>
            </a:r>
            <a:r>
              <a:rPr lang="en-US" sz="2400" baseline="-25000" smtClean="0">
                <a:latin typeface="Comic Sans MS" pitchFamily="66" charset="0"/>
                <a:sym typeface="Symbol" pitchFamily="18" charset="2"/>
              </a:rPr>
              <a:t>1i</a:t>
            </a:r>
            <a:r>
              <a:rPr lang="en-US" sz="2400" smtClean="0">
                <a:latin typeface="Comic Sans MS" pitchFamily="66" charset="0"/>
                <a:sym typeface="Symbol" pitchFamily="18" charset="2"/>
              </a:rPr>
              <a:t>) + w(p</a:t>
            </a:r>
            <a:r>
              <a:rPr lang="en-US" sz="2400" baseline="-25000" smtClean="0">
                <a:latin typeface="Comic Sans MS" pitchFamily="66" charset="0"/>
                <a:sym typeface="Symbol" pitchFamily="18" charset="2"/>
              </a:rPr>
              <a:t>ij</a:t>
            </a:r>
            <a:r>
              <a:rPr lang="en-US" sz="2400" smtClean="0">
                <a:latin typeface="Comic Sans MS" pitchFamily="66" charset="0"/>
                <a:sym typeface="Symbol" pitchFamily="18" charset="2"/>
              </a:rPr>
              <a:t>’) + w(p</a:t>
            </a:r>
            <a:r>
              <a:rPr lang="en-US" sz="2400" baseline="-25000" smtClean="0">
                <a:latin typeface="Comic Sans MS" pitchFamily="66" charset="0"/>
                <a:sym typeface="Symbol" pitchFamily="18" charset="2"/>
              </a:rPr>
              <a:t>jk</a:t>
            </a:r>
            <a:r>
              <a:rPr lang="en-US" sz="2400" smtClean="0">
                <a:latin typeface="Comic Sans MS" pitchFamily="66" charset="0"/>
                <a:sym typeface="Symbol" pitchFamily="18" charset="2"/>
              </a:rPr>
              <a:t>) &lt; w(p)</a:t>
            </a:r>
            <a:r>
              <a:rPr lang="en-US" sz="2400" smtClean="0">
                <a:sym typeface="Symbol" pitchFamily="18" charset="2"/>
              </a:rPr>
              <a:t> </a:t>
            </a:r>
            <a:r>
              <a:rPr lang="en-US" sz="2000" smtClean="0">
                <a:solidFill>
                  <a:srgbClr val="DD0111"/>
                </a:solidFill>
                <a:sym typeface="Symbol" pitchFamily="18" charset="2"/>
              </a:rPr>
              <a:t>contradiction!</a:t>
            </a:r>
          </a:p>
        </p:txBody>
      </p:sp>
      <p:grpSp>
        <p:nvGrpSpPr>
          <p:cNvPr id="2" name="Group 4"/>
          <p:cNvGrpSpPr>
            <a:grpSpLocks/>
          </p:cNvGrpSpPr>
          <p:nvPr/>
        </p:nvGrpSpPr>
        <p:grpSpPr bwMode="auto">
          <a:xfrm>
            <a:off x="2185988" y="4097338"/>
            <a:ext cx="2263775" cy="484187"/>
            <a:chOff x="1377" y="2581"/>
            <a:chExt cx="1426" cy="305"/>
          </a:xfrm>
        </p:grpSpPr>
        <p:sp>
          <p:nvSpPr>
            <p:cNvPr id="9238" name="Freeform 5"/>
            <p:cNvSpPr>
              <a:spLocks/>
            </p:cNvSpPr>
            <p:nvPr/>
          </p:nvSpPr>
          <p:spPr bwMode="auto">
            <a:xfrm>
              <a:off x="1397" y="2814"/>
              <a:ext cx="229" cy="57"/>
            </a:xfrm>
            <a:custGeom>
              <a:avLst/>
              <a:gdLst>
                <a:gd name="T0" fmla="*/ 0 w 229"/>
                <a:gd name="T1" fmla="*/ 26 h 57"/>
                <a:gd name="T2" fmla="*/ 54 w 229"/>
                <a:gd name="T3" fmla="*/ 4 h 57"/>
                <a:gd name="T4" fmla="*/ 108 w 229"/>
                <a:gd name="T5" fmla="*/ 53 h 57"/>
                <a:gd name="T6" fmla="*/ 175 w 229"/>
                <a:gd name="T7" fmla="*/ 26 h 57"/>
                <a:gd name="T8" fmla="*/ 229 w 229"/>
                <a:gd name="T9" fmla="*/ 26 h 57"/>
                <a:gd name="T10" fmla="*/ 0 60000 65536"/>
                <a:gd name="T11" fmla="*/ 0 60000 65536"/>
                <a:gd name="T12" fmla="*/ 0 60000 65536"/>
                <a:gd name="T13" fmla="*/ 0 60000 65536"/>
                <a:gd name="T14" fmla="*/ 0 60000 65536"/>
                <a:gd name="T15" fmla="*/ 0 w 229"/>
                <a:gd name="T16" fmla="*/ 0 h 57"/>
                <a:gd name="T17" fmla="*/ 229 w 229"/>
                <a:gd name="T18" fmla="*/ 57 h 57"/>
              </a:gdLst>
              <a:ahLst/>
              <a:cxnLst>
                <a:cxn ang="T10">
                  <a:pos x="T0" y="T1"/>
                </a:cxn>
                <a:cxn ang="T11">
                  <a:pos x="T2" y="T3"/>
                </a:cxn>
                <a:cxn ang="T12">
                  <a:pos x="T4" y="T5"/>
                </a:cxn>
                <a:cxn ang="T13">
                  <a:pos x="T6" y="T7"/>
                </a:cxn>
                <a:cxn ang="T14">
                  <a:pos x="T8" y="T9"/>
                </a:cxn>
              </a:cxnLst>
              <a:rect l="T15" t="T16" r="T17" b="T18"/>
              <a:pathLst>
                <a:path w="229" h="57">
                  <a:moveTo>
                    <a:pt x="0" y="26"/>
                  </a:moveTo>
                  <a:cubicBezTo>
                    <a:pt x="18" y="13"/>
                    <a:pt x="36" y="0"/>
                    <a:pt x="54" y="4"/>
                  </a:cubicBezTo>
                  <a:cubicBezTo>
                    <a:pt x="72" y="8"/>
                    <a:pt x="88" y="49"/>
                    <a:pt x="108" y="53"/>
                  </a:cubicBezTo>
                  <a:cubicBezTo>
                    <a:pt x="128" y="57"/>
                    <a:pt x="155" y="30"/>
                    <a:pt x="175" y="26"/>
                  </a:cubicBezTo>
                  <a:cubicBezTo>
                    <a:pt x="195" y="22"/>
                    <a:pt x="212" y="24"/>
                    <a:pt x="229" y="26"/>
                  </a:cubicBezTo>
                </a:path>
              </a:pathLst>
            </a:custGeom>
            <a:noFill/>
            <a:ln w="19050">
              <a:solidFill>
                <a:schemeClr val="tx1"/>
              </a:solidFill>
              <a:round/>
              <a:headEnd/>
              <a:tailEnd type="triangle" w="med" len="med"/>
            </a:ln>
          </p:spPr>
          <p:txBody>
            <a:bodyPr/>
            <a:lstStyle/>
            <a:p>
              <a:endParaRPr lang="en-US"/>
            </a:p>
          </p:txBody>
        </p:sp>
        <p:sp>
          <p:nvSpPr>
            <p:cNvPr id="9239" name="Text Box 6"/>
            <p:cNvSpPr txBox="1">
              <a:spLocks noChangeArrowheads="1"/>
            </p:cNvSpPr>
            <p:nvPr/>
          </p:nvSpPr>
          <p:spPr bwMode="auto">
            <a:xfrm>
              <a:off x="1377" y="2581"/>
              <a:ext cx="263" cy="231"/>
            </a:xfrm>
            <a:prstGeom prst="rect">
              <a:avLst/>
            </a:prstGeom>
            <a:noFill/>
            <a:ln w="9525">
              <a:noFill/>
              <a:miter lim="800000"/>
              <a:headEnd/>
              <a:tailEnd/>
            </a:ln>
          </p:spPr>
          <p:txBody>
            <a:bodyPr wrap="none">
              <a:spAutoFit/>
            </a:bodyPr>
            <a:lstStyle/>
            <a:p>
              <a:r>
                <a:rPr lang="en-US">
                  <a:latin typeface="Comic Sans MS" pitchFamily="66" charset="0"/>
                </a:rPr>
                <a:t>p</a:t>
              </a:r>
              <a:r>
                <a:rPr lang="en-US" baseline="-25000">
                  <a:latin typeface="Comic Sans MS" pitchFamily="66" charset="0"/>
                </a:rPr>
                <a:t>1i</a:t>
              </a:r>
              <a:endParaRPr lang="en-US">
                <a:latin typeface="Comic Sans MS" pitchFamily="66" charset="0"/>
              </a:endParaRPr>
            </a:p>
          </p:txBody>
        </p:sp>
        <p:sp>
          <p:nvSpPr>
            <p:cNvPr id="9240" name="Freeform 7"/>
            <p:cNvSpPr>
              <a:spLocks/>
            </p:cNvSpPr>
            <p:nvPr/>
          </p:nvSpPr>
          <p:spPr bwMode="auto">
            <a:xfrm>
              <a:off x="1988" y="2822"/>
              <a:ext cx="229" cy="57"/>
            </a:xfrm>
            <a:custGeom>
              <a:avLst/>
              <a:gdLst>
                <a:gd name="T0" fmla="*/ 0 w 229"/>
                <a:gd name="T1" fmla="*/ 26 h 57"/>
                <a:gd name="T2" fmla="*/ 54 w 229"/>
                <a:gd name="T3" fmla="*/ 4 h 57"/>
                <a:gd name="T4" fmla="*/ 108 w 229"/>
                <a:gd name="T5" fmla="*/ 53 h 57"/>
                <a:gd name="T6" fmla="*/ 175 w 229"/>
                <a:gd name="T7" fmla="*/ 26 h 57"/>
                <a:gd name="T8" fmla="*/ 229 w 229"/>
                <a:gd name="T9" fmla="*/ 26 h 57"/>
                <a:gd name="T10" fmla="*/ 0 60000 65536"/>
                <a:gd name="T11" fmla="*/ 0 60000 65536"/>
                <a:gd name="T12" fmla="*/ 0 60000 65536"/>
                <a:gd name="T13" fmla="*/ 0 60000 65536"/>
                <a:gd name="T14" fmla="*/ 0 60000 65536"/>
                <a:gd name="T15" fmla="*/ 0 w 229"/>
                <a:gd name="T16" fmla="*/ 0 h 57"/>
                <a:gd name="T17" fmla="*/ 229 w 229"/>
                <a:gd name="T18" fmla="*/ 57 h 57"/>
              </a:gdLst>
              <a:ahLst/>
              <a:cxnLst>
                <a:cxn ang="T10">
                  <a:pos x="T0" y="T1"/>
                </a:cxn>
                <a:cxn ang="T11">
                  <a:pos x="T2" y="T3"/>
                </a:cxn>
                <a:cxn ang="T12">
                  <a:pos x="T4" y="T5"/>
                </a:cxn>
                <a:cxn ang="T13">
                  <a:pos x="T6" y="T7"/>
                </a:cxn>
                <a:cxn ang="T14">
                  <a:pos x="T8" y="T9"/>
                </a:cxn>
              </a:cxnLst>
              <a:rect l="T15" t="T16" r="T17" b="T18"/>
              <a:pathLst>
                <a:path w="229" h="57">
                  <a:moveTo>
                    <a:pt x="0" y="26"/>
                  </a:moveTo>
                  <a:cubicBezTo>
                    <a:pt x="18" y="13"/>
                    <a:pt x="36" y="0"/>
                    <a:pt x="54" y="4"/>
                  </a:cubicBezTo>
                  <a:cubicBezTo>
                    <a:pt x="72" y="8"/>
                    <a:pt x="88" y="49"/>
                    <a:pt x="108" y="53"/>
                  </a:cubicBezTo>
                  <a:cubicBezTo>
                    <a:pt x="128" y="57"/>
                    <a:pt x="155" y="30"/>
                    <a:pt x="175" y="26"/>
                  </a:cubicBezTo>
                  <a:cubicBezTo>
                    <a:pt x="195" y="22"/>
                    <a:pt x="212" y="24"/>
                    <a:pt x="229" y="26"/>
                  </a:cubicBezTo>
                </a:path>
              </a:pathLst>
            </a:custGeom>
            <a:noFill/>
            <a:ln w="19050">
              <a:solidFill>
                <a:schemeClr val="tx1"/>
              </a:solidFill>
              <a:round/>
              <a:headEnd/>
              <a:tailEnd type="triangle" w="med" len="med"/>
            </a:ln>
          </p:spPr>
          <p:txBody>
            <a:bodyPr/>
            <a:lstStyle/>
            <a:p>
              <a:endParaRPr lang="en-US"/>
            </a:p>
          </p:txBody>
        </p:sp>
        <p:sp>
          <p:nvSpPr>
            <p:cNvPr id="9241" name="Text Box 8"/>
            <p:cNvSpPr txBox="1">
              <a:spLocks noChangeArrowheads="1"/>
            </p:cNvSpPr>
            <p:nvPr/>
          </p:nvSpPr>
          <p:spPr bwMode="auto">
            <a:xfrm>
              <a:off x="1968" y="2589"/>
              <a:ext cx="259" cy="231"/>
            </a:xfrm>
            <a:prstGeom prst="rect">
              <a:avLst/>
            </a:prstGeom>
            <a:noFill/>
            <a:ln w="9525">
              <a:noFill/>
              <a:miter lim="800000"/>
              <a:headEnd/>
              <a:tailEnd/>
            </a:ln>
          </p:spPr>
          <p:txBody>
            <a:bodyPr wrap="none">
              <a:spAutoFit/>
            </a:bodyPr>
            <a:lstStyle/>
            <a:p>
              <a:r>
                <a:rPr lang="en-US">
                  <a:latin typeface="Comic Sans MS" pitchFamily="66" charset="0"/>
                </a:rPr>
                <a:t>p</a:t>
              </a:r>
              <a:r>
                <a:rPr lang="en-US" baseline="-25000">
                  <a:latin typeface="Comic Sans MS" pitchFamily="66" charset="0"/>
                </a:rPr>
                <a:t>ij</a:t>
              </a:r>
              <a:endParaRPr lang="en-US">
                <a:latin typeface="Comic Sans MS" pitchFamily="66" charset="0"/>
              </a:endParaRPr>
            </a:p>
          </p:txBody>
        </p:sp>
        <p:sp>
          <p:nvSpPr>
            <p:cNvPr id="9242" name="Freeform 9"/>
            <p:cNvSpPr>
              <a:spLocks/>
            </p:cNvSpPr>
            <p:nvPr/>
          </p:nvSpPr>
          <p:spPr bwMode="auto">
            <a:xfrm>
              <a:off x="2539" y="2829"/>
              <a:ext cx="229" cy="57"/>
            </a:xfrm>
            <a:custGeom>
              <a:avLst/>
              <a:gdLst>
                <a:gd name="T0" fmla="*/ 0 w 229"/>
                <a:gd name="T1" fmla="*/ 26 h 57"/>
                <a:gd name="T2" fmla="*/ 54 w 229"/>
                <a:gd name="T3" fmla="*/ 4 h 57"/>
                <a:gd name="T4" fmla="*/ 108 w 229"/>
                <a:gd name="T5" fmla="*/ 53 h 57"/>
                <a:gd name="T6" fmla="*/ 175 w 229"/>
                <a:gd name="T7" fmla="*/ 26 h 57"/>
                <a:gd name="T8" fmla="*/ 229 w 229"/>
                <a:gd name="T9" fmla="*/ 26 h 57"/>
                <a:gd name="T10" fmla="*/ 0 60000 65536"/>
                <a:gd name="T11" fmla="*/ 0 60000 65536"/>
                <a:gd name="T12" fmla="*/ 0 60000 65536"/>
                <a:gd name="T13" fmla="*/ 0 60000 65536"/>
                <a:gd name="T14" fmla="*/ 0 60000 65536"/>
                <a:gd name="T15" fmla="*/ 0 w 229"/>
                <a:gd name="T16" fmla="*/ 0 h 57"/>
                <a:gd name="T17" fmla="*/ 229 w 229"/>
                <a:gd name="T18" fmla="*/ 57 h 57"/>
              </a:gdLst>
              <a:ahLst/>
              <a:cxnLst>
                <a:cxn ang="T10">
                  <a:pos x="T0" y="T1"/>
                </a:cxn>
                <a:cxn ang="T11">
                  <a:pos x="T2" y="T3"/>
                </a:cxn>
                <a:cxn ang="T12">
                  <a:pos x="T4" y="T5"/>
                </a:cxn>
                <a:cxn ang="T13">
                  <a:pos x="T6" y="T7"/>
                </a:cxn>
                <a:cxn ang="T14">
                  <a:pos x="T8" y="T9"/>
                </a:cxn>
              </a:cxnLst>
              <a:rect l="T15" t="T16" r="T17" b="T18"/>
              <a:pathLst>
                <a:path w="229" h="57">
                  <a:moveTo>
                    <a:pt x="0" y="26"/>
                  </a:moveTo>
                  <a:cubicBezTo>
                    <a:pt x="18" y="13"/>
                    <a:pt x="36" y="0"/>
                    <a:pt x="54" y="4"/>
                  </a:cubicBezTo>
                  <a:cubicBezTo>
                    <a:pt x="72" y="8"/>
                    <a:pt x="88" y="49"/>
                    <a:pt x="108" y="53"/>
                  </a:cubicBezTo>
                  <a:cubicBezTo>
                    <a:pt x="128" y="57"/>
                    <a:pt x="155" y="30"/>
                    <a:pt x="175" y="26"/>
                  </a:cubicBezTo>
                  <a:cubicBezTo>
                    <a:pt x="195" y="22"/>
                    <a:pt x="212" y="24"/>
                    <a:pt x="229" y="26"/>
                  </a:cubicBezTo>
                </a:path>
              </a:pathLst>
            </a:custGeom>
            <a:noFill/>
            <a:ln w="19050">
              <a:solidFill>
                <a:schemeClr val="tx1"/>
              </a:solidFill>
              <a:round/>
              <a:headEnd/>
              <a:tailEnd type="triangle" w="med" len="med"/>
            </a:ln>
          </p:spPr>
          <p:txBody>
            <a:bodyPr/>
            <a:lstStyle/>
            <a:p>
              <a:endParaRPr lang="en-US"/>
            </a:p>
          </p:txBody>
        </p:sp>
        <p:sp>
          <p:nvSpPr>
            <p:cNvPr id="9243" name="Text Box 10"/>
            <p:cNvSpPr txBox="1">
              <a:spLocks noChangeArrowheads="1"/>
            </p:cNvSpPr>
            <p:nvPr/>
          </p:nvSpPr>
          <p:spPr bwMode="auto">
            <a:xfrm>
              <a:off x="2519" y="2596"/>
              <a:ext cx="284" cy="231"/>
            </a:xfrm>
            <a:prstGeom prst="rect">
              <a:avLst/>
            </a:prstGeom>
            <a:noFill/>
            <a:ln w="9525">
              <a:noFill/>
              <a:miter lim="800000"/>
              <a:headEnd/>
              <a:tailEnd/>
            </a:ln>
          </p:spPr>
          <p:txBody>
            <a:bodyPr wrap="none">
              <a:spAutoFit/>
            </a:bodyPr>
            <a:lstStyle/>
            <a:p>
              <a:r>
                <a:rPr lang="en-US">
                  <a:latin typeface="Comic Sans MS" pitchFamily="66" charset="0"/>
                </a:rPr>
                <a:t>p</a:t>
              </a:r>
              <a:r>
                <a:rPr lang="en-US" baseline="-25000">
                  <a:latin typeface="Comic Sans MS" pitchFamily="66" charset="0"/>
                </a:rPr>
                <a:t>jk</a:t>
              </a:r>
              <a:endParaRPr lang="en-US">
                <a:latin typeface="Comic Sans MS" pitchFamily="66" charset="0"/>
              </a:endParaRPr>
            </a:p>
          </p:txBody>
        </p:sp>
      </p:grpSp>
      <p:sp>
        <p:nvSpPr>
          <p:cNvPr id="9222" name="Oval 11"/>
          <p:cNvSpPr>
            <a:spLocks noChangeArrowheads="1"/>
          </p:cNvSpPr>
          <p:nvPr/>
        </p:nvSpPr>
        <p:spPr bwMode="auto">
          <a:xfrm>
            <a:off x="5929313" y="2179638"/>
            <a:ext cx="285750" cy="285750"/>
          </a:xfrm>
          <a:prstGeom prst="ellipse">
            <a:avLst/>
          </a:prstGeom>
          <a:noFill/>
          <a:ln w="19050">
            <a:solidFill>
              <a:schemeClr val="tx1"/>
            </a:solidFill>
            <a:round/>
            <a:headEnd/>
            <a:tailEnd/>
          </a:ln>
        </p:spPr>
        <p:txBody>
          <a:bodyPr wrap="none" anchor="ctr"/>
          <a:lstStyle/>
          <a:p>
            <a:endParaRPr lang="en-US"/>
          </a:p>
        </p:txBody>
      </p:sp>
      <p:sp>
        <p:nvSpPr>
          <p:cNvPr id="9223" name="Oval 12"/>
          <p:cNvSpPr>
            <a:spLocks noChangeArrowheads="1"/>
          </p:cNvSpPr>
          <p:nvPr/>
        </p:nvSpPr>
        <p:spPr bwMode="auto">
          <a:xfrm>
            <a:off x="6824663" y="2444750"/>
            <a:ext cx="285750" cy="285750"/>
          </a:xfrm>
          <a:prstGeom prst="ellipse">
            <a:avLst/>
          </a:prstGeom>
          <a:noFill/>
          <a:ln w="19050">
            <a:solidFill>
              <a:schemeClr val="tx1"/>
            </a:solidFill>
            <a:round/>
            <a:headEnd/>
            <a:tailEnd/>
          </a:ln>
        </p:spPr>
        <p:txBody>
          <a:bodyPr wrap="none" anchor="ctr"/>
          <a:lstStyle/>
          <a:p>
            <a:endParaRPr lang="en-US"/>
          </a:p>
        </p:txBody>
      </p:sp>
      <p:sp>
        <p:nvSpPr>
          <p:cNvPr id="9224" name="Oval 13"/>
          <p:cNvSpPr>
            <a:spLocks noChangeArrowheads="1"/>
          </p:cNvSpPr>
          <p:nvPr/>
        </p:nvSpPr>
        <p:spPr bwMode="auto">
          <a:xfrm>
            <a:off x="7518400" y="1717675"/>
            <a:ext cx="285750" cy="285750"/>
          </a:xfrm>
          <a:prstGeom prst="ellipse">
            <a:avLst/>
          </a:prstGeom>
          <a:noFill/>
          <a:ln w="19050">
            <a:solidFill>
              <a:schemeClr val="tx1"/>
            </a:solidFill>
            <a:round/>
            <a:headEnd/>
            <a:tailEnd/>
          </a:ln>
        </p:spPr>
        <p:txBody>
          <a:bodyPr wrap="none" anchor="ctr"/>
          <a:lstStyle/>
          <a:p>
            <a:endParaRPr lang="en-US"/>
          </a:p>
        </p:txBody>
      </p:sp>
      <p:sp>
        <p:nvSpPr>
          <p:cNvPr id="9225" name="Oval 14"/>
          <p:cNvSpPr>
            <a:spLocks noChangeArrowheads="1"/>
          </p:cNvSpPr>
          <p:nvPr/>
        </p:nvSpPr>
        <p:spPr bwMode="auto">
          <a:xfrm>
            <a:off x="8439150" y="2054225"/>
            <a:ext cx="285750" cy="285750"/>
          </a:xfrm>
          <a:prstGeom prst="ellipse">
            <a:avLst/>
          </a:prstGeom>
          <a:noFill/>
          <a:ln w="19050">
            <a:solidFill>
              <a:schemeClr val="tx1"/>
            </a:solidFill>
            <a:round/>
            <a:headEnd/>
            <a:tailEnd/>
          </a:ln>
        </p:spPr>
        <p:txBody>
          <a:bodyPr wrap="none" anchor="ctr"/>
          <a:lstStyle/>
          <a:p>
            <a:endParaRPr lang="en-US"/>
          </a:p>
        </p:txBody>
      </p:sp>
      <p:sp>
        <p:nvSpPr>
          <p:cNvPr id="9226" name="Freeform 15"/>
          <p:cNvSpPr>
            <a:spLocks/>
          </p:cNvSpPr>
          <p:nvPr/>
        </p:nvSpPr>
        <p:spPr bwMode="auto">
          <a:xfrm>
            <a:off x="6208713" y="2344738"/>
            <a:ext cx="649287" cy="163512"/>
          </a:xfrm>
          <a:custGeom>
            <a:avLst/>
            <a:gdLst>
              <a:gd name="T0" fmla="*/ 0 w 409"/>
              <a:gd name="T1" fmla="*/ 2147483647 h 103"/>
              <a:gd name="T2" fmla="*/ 2147483647 w 409"/>
              <a:gd name="T3" fmla="*/ 2147483647 h 103"/>
              <a:gd name="T4" fmla="*/ 2147483647 w 409"/>
              <a:gd name="T5" fmla="*/ 2147483647 h 103"/>
              <a:gd name="T6" fmla="*/ 2147483647 w 409"/>
              <a:gd name="T7" fmla="*/ 2147483647 h 103"/>
              <a:gd name="T8" fmla="*/ 2147483647 w 409"/>
              <a:gd name="T9" fmla="*/ 2147483647 h 103"/>
              <a:gd name="T10" fmla="*/ 2147483647 w 409"/>
              <a:gd name="T11" fmla="*/ 2147483647 h 103"/>
              <a:gd name="T12" fmla="*/ 2147483647 w 409"/>
              <a:gd name="T13" fmla="*/ 2147483647 h 103"/>
              <a:gd name="T14" fmla="*/ 2147483647 w 409"/>
              <a:gd name="T15" fmla="*/ 2147483647 h 103"/>
              <a:gd name="T16" fmla="*/ 0 60000 65536"/>
              <a:gd name="T17" fmla="*/ 0 60000 65536"/>
              <a:gd name="T18" fmla="*/ 0 60000 65536"/>
              <a:gd name="T19" fmla="*/ 0 60000 65536"/>
              <a:gd name="T20" fmla="*/ 0 60000 65536"/>
              <a:gd name="T21" fmla="*/ 0 60000 65536"/>
              <a:gd name="T22" fmla="*/ 0 60000 65536"/>
              <a:gd name="T23" fmla="*/ 0 60000 65536"/>
              <a:gd name="T24" fmla="*/ 0 w 409"/>
              <a:gd name="T25" fmla="*/ 0 h 103"/>
              <a:gd name="T26" fmla="*/ 409 w 409"/>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9" h="103">
                <a:moveTo>
                  <a:pt x="0" y="8"/>
                </a:moveTo>
                <a:cubicBezTo>
                  <a:pt x="38" y="1"/>
                  <a:pt x="63" y="0"/>
                  <a:pt x="103" y="4"/>
                </a:cubicBezTo>
                <a:cubicBezTo>
                  <a:pt x="115" y="7"/>
                  <a:pt x="128" y="8"/>
                  <a:pt x="139" y="13"/>
                </a:cubicBezTo>
                <a:cubicBezTo>
                  <a:pt x="149" y="18"/>
                  <a:pt x="166" y="31"/>
                  <a:pt x="166" y="31"/>
                </a:cubicBezTo>
                <a:cubicBezTo>
                  <a:pt x="207" y="90"/>
                  <a:pt x="143" y="3"/>
                  <a:pt x="189" y="49"/>
                </a:cubicBezTo>
                <a:cubicBezTo>
                  <a:pt x="192" y="52"/>
                  <a:pt x="190" y="59"/>
                  <a:pt x="193" y="62"/>
                </a:cubicBezTo>
                <a:cubicBezTo>
                  <a:pt x="233" y="102"/>
                  <a:pt x="309" y="92"/>
                  <a:pt x="355" y="94"/>
                </a:cubicBezTo>
                <a:cubicBezTo>
                  <a:pt x="368" y="96"/>
                  <a:pt x="395" y="103"/>
                  <a:pt x="409" y="103"/>
                </a:cubicBezTo>
              </a:path>
            </a:pathLst>
          </a:custGeom>
          <a:noFill/>
          <a:ln w="12700">
            <a:solidFill>
              <a:schemeClr val="tx1"/>
            </a:solidFill>
            <a:round/>
            <a:headEnd/>
            <a:tailEnd type="triangle" w="med" len="med"/>
          </a:ln>
        </p:spPr>
        <p:txBody>
          <a:bodyPr/>
          <a:lstStyle/>
          <a:p>
            <a:endParaRPr lang="en-US"/>
          </a:p>
        </p:txBody>
      </p:sp>
      <p:sp>
        <p:nvSpPr>
          <p:cNvPr id="9227" name="Freeform 16"/>
          <p:cNvSpPr>
            <a:spLocks/>
          </p:cNvSpPr>
          <p:nvPr/>
        </p:nvSpPr>
        <p:spPr bwMode="auto">
          <a:xfrm>
            <a:off x="6951663" y="1871663"/>
            <a:ext cx="557212" cy="565150"/>
          </a:xfrm>
          <a:custGeom>
            <a:avLst/>
            <a:gdLst>
              <a:gd name="T0" fmla="*/ 2147483647 w 351"/>
              <a:gd name="T1" fmla="*/ 2147483647 h 356"/>
              <a:gd name="T2" fmla="*/ 0 w 351"/>
              <a:gd name="T3" fmla="*/ 2147483647 h 356"/>
              <a:gd name="T4" fmla="*/ 2147483647 w 351"/>
              <a:gd name="T5" fmla="*/ 2147483647 h 356"/>
              <a:gd name="T6" fmla="*/ 2147483647 w 351"/>
              <a:gd name="T7" fmla="*/ 2147483647 h 356"/>
              <a:gd name="T8" fmla="*/ 2147483647 w 351"/>
              <a:gd name="T9" fmla="*/ 2147483647 h 356"/>
              <a:gd name="T10" fmla="*/ 2147483647 w 351"/>
              <a:gd name="T11" fmla="*/ 2147483647 h 356"/>
              <a:gd name="T12" fmla="*/ 2147483647 w 351"/>
              <a:gd name="T13" fmla="*/ 2147483647 h 356"/>
              <a:gd name="T14" fmla="*/ 2147483647 w 351"/>
              <a:gd name="T15" fmla="*/ 0 h 356"/>
              <a:gd name="T16" fmla="*/ 0 60000 65536"/>
              <a:gd name="T17" fmla="*/ 0 60000 65536"/>
              <a:gd name="T18" fmla="*/ 0 60000 65536"/>
              <a:gd name="T19" fmla="*/ 0 60000 65536"/>
              <a:gd name="T20" fmla="*/ 0 60000 65536"/>
              <a:gd name="T21" fmla="*/ 0 60000 65536"/>
              <a:gd name="T22" fmla="*/ 0 60000 65536"/>
              <a:gd name="T23" fmla="*/ 0 60000 65536"/>
              <a:gd name="T24" fmla="*/ 0 w 351"/>
              <a:gd name="T25" fmla="*/ 0 h 356"/>
              <a:gd name="T26" fmla="*/ 351 w 351"/>
              <a:gd name="T27" fmla="*/ 356 h 3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1" h="356">
                <a:moveTo>
                  <a:pt x="22" y="356"/>
                </a:moveTo>
                <a:cubicBezTo>
                  <a:pt x="15" y="333"/>
                  <a:pt x="7" y="311"/>
                  <a:pt x="0" y="288"/>
                </a:cubicBezTo>
                <a:cubicBezTo>
                  <a:pt x="1" y="266"/>
                  <a:pt x="2" y="243"/>
                  <a:pt x="4" y="221"/>
                </a:cubicBezTo>
                <a:cubicBezTo>
                  <a:pt x="10" y="170"/>
                  <a:pt x="99" y="162"/>
                  <a:pt x="135" y="158"/>
                </a:cubicBezTo>
                <a:cubicBezTo>
                  <a:pt x="149" y="153"/>
                  <a:pt x="160" y="144"/>
                  <a:pt x="175" y="140"/>
                </a:cubicBezTo>
                <a:cubicBezTo>
                  <a:pt x="191" y="130"/>
                  <a:pt x="198" y="117"/>
                  <a:pt x="211" y="104"/>
                </a:cubicBezTo>
                <a:cubicBezTo>
                  <a:pt x="218" y="85"/>
                  <a:pt x="260" y="43"/>
                  <a:pt x="279" y="36"/>
                </a:cubicBezTo>
                <a:cubicBezTo>
                  <a:pt x="300" y="15"/>
                  <a:pt x="332" y="19"/>
                  <a:pt x="351" y="0"/>
                </a:cubicBezTo>
              </a:path>
            </a:pathLst>
          </a:custGeom>
          <a:noFill/>
          <a:ln w="12700">
            <a:solidFill>
              <a:schemeClr val="tx1"/>
            </a:solidFill>
            <a:round/>
            <a:headEnd/>
            <a:tailEnd type="triangle" w="med" len="med"/>
          </a:ln>
        </p:spPr>
        <p:txBody>
          <a:bodyPr/>
          <a:lstStyle/>
          <a:p>
            <a:endParaRPr lang="en-US"/>
          </a:p>
        </p:txBody>
      </p:sp>
      <p:sp>
        <p:nvSpPr>
          <p:cNvPr id="770065" name="Freeform 17"/>
          <p:cNvSpPr>
            <a:spLocks/>
          </p:cNvSpPr>
          <p:nvPr/>
        </p:nvSpPr>
        <p:spPr bwMode="auto">
          <a:xfrm>
            <a:off x="7108825" y="2022475"/>
            <a:ext cx="506413" cy="506413"/>
          </a:xfrm>
          <a:custGeom>
            <a:avLst/>
            <a:gdLst>
              <a:gd name="T0" fmla="*/ 0 w 319"/>
              <a:gd name="T1" fmla="*/ 2147483647 h 319"/>
              <a:gd name="T2" fmla="*/ 2147483647 w 319"/>
              <a:gd name="T3" fmla="*/ 2147483647 h 319"/>
              <a:gd name="T4" fmla="*/ 2147483647 w 319"/>
              <a:gd name="T5" fmla="*/ 2147483647 h 319"/>
              <a:gd name="T6" fmla="*/ 2147483647 w 319"/>
              <a:gd name="T7" fmla="*/ 2147483647 h 319"/>
              <a:gd name="T8" fmla="*/ 2147483647 w 319"/>
              <a:gd name="T9" fmla="*/ 2147483647 h 319"/>
              <a:gd name="T10" fmla="*/ 2147483647 w 319"/>
              <a:gd name="T11" fmla="*/ 2147483647 h 319"/>
              <a:gd name="T12" fmla="*/ 2147483647 w 319"/>
              <a:gd name="T13" fmla="*/ 2147483647 h 319"/>
              <a:gd name="T14" fmla="*/ 2147483647 w 319"/>
              <a:gd name="T15" fmla="*/ 2147483647 h 319"/>
              <a:gd name="T16" fmla="*/ 2147483647 w 319"/>
              <a:gd name="T17" fmla="*/ 2147483647 h 319"/>
              <a:gd name="T18" fmla="*/ 2147483647 w 319"/>
              <a:gd name="T19" fmla="*/ 0 h 3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9"/>
              <a:gd name="T31" fmla="*/ 0 h 319"/>
              <a:gd name="T32" fmla="*/ 319 w 319"/>
              <a:gd name="T33" fmla="*/ 319 h 3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9" h="319">
                <a:moveTo>
                  <a:pt x="0" y="319"/>
                </a:moveTo>
                <a:cubicBezTo>
                  <a:pt x="38" y="316"/>
                  <a:pt x="64" y="307"/>
                  <a:pt x="99" y="297"/>
                </a:cubicBezTo>
                <a:cubicBezTo>
                  <a:pt x="108" y="288"/>
                  <a:pt x="118" y="280"/>
                  <a:pt x="126" y="270"/>
                </a:cubicBezTo>
                <a:cubicBezTo>
                  <a:pt x="133" y="262"/>
                  <a:pt x="144" y="243"/>
                  <a:pt x="144" y="243"/>
                </a:cubicBezTo>
                <a:cubicBezTo>
                  <a:pt x="150" y="222"/>
                  <a:pt x="167" y="178"/>
                  <a:pt x="184" y="166"/>
                </a:cubicBezTo>
                <a:cubicBezTo>
                  <a:pt x="192" y="145"/>
                  <a:pt x="203" y="148"/>
                  <a:pt x="225" y="144"/>
                </a:cubicBezTo>
                <a:cubicBezTo>
                  <a:pt x="256" y="123"/>
                  <a:pt x="242" y="130"/>
                  <a:pt x="265" y="121"/>
                </a:cubicBezTo>
                <a:cubicBezTo>
                  <a:pt x="278" y="86"/>
                  <a:pt x="259" y="130"/>
                  <a:pt x="283" y="99"/>
                </a:cubicBezTo>
                <a:cubicBezTo>
                  <a:pt x="289" y="91"/>
                  <a:pt x="302" y="56"/>
                  <a:pt x="306" y="45"/>
                </a:cubicBezTo>
                <a:cubicBezTo>
                  <a:pt x="308" y="32"/>
                  <a:pt x="309" y="10"/>
                  <a:pt x="319" y="0"/>
                </a:cubicBezTo>
              </a:path>
            </a:pathLst>
          </a:custGeom>
          <a:noFill/>
          <a:ln w="12700">
            <a:solidFill>
              <a:schemeClr val="tx1"/>
            </a:solidFill>
            <a:round/>
            <a:headEnd/>
            <a:tailEnd type="triangle" w="med" len="med"/>
          </a:ln>
        </p:spPr>
        <p:txBody>
          <a:bodyPr/>
          <a:lstStyle/>
          <a:p>
            <a:endParaRPr lang="en-US"/>
          </a:p>
        </p:txBody>
      </p:sp>
      <p:sp>
        <p:nvSpPr>
          <p:cNvPr id="9229" name="Freeform 18"/>
          <p:cNvSpPr>
            <a:spLocks/>
          </p:cNvSpPr>
          <p:nvPr/>
        </p:nvSpPr>
        <p:spPr bwMode="auto">
          <a:xfrm>
            <a:off x="7808913" y="1865313"/>
            <a:ext cx="652462" cy="252412"/>
          </a:xfrm>
          <a:custGeom>
            <a:avLst/>
            <a:gdLst>
              <a:gd name="T0" fmla="*/ 0 w 411"/>
              <a:gd name="T1" fmla="*/ 0 h 159"/>
              <a:gd name="T2" fmla="*/ 2147483647 w 411"/>
              <a:gd name="T3" fmla="*/ 2147483647 h 159"/>
              <a:gd name="T4" fmla="*/ 2147483647 w 411"/>
              <a:gd name="T5" fmla="*/ 2147483647 h 159"/>
              <a:gd name="T6" fmla="*/ 2147483647 w 411"/>
              <a:gd name="T7" fmla="*/ 2147483647 h 159"/>
              <a:gd name="T8" fmla="*/ 2147483647 w 411"/>
              <a:gd name="T9" fmla="*/ 2147483647 h 159"/>
              <a:gd name="T10" fmla="*/ 2147483647 w 411"/>
              <a:gd name="T11" fmla="*/ 2147483647 h 159"/>
              <a:gd name="T12" fmla="*/ 2147483647 w 411"/>
              <a:gd name="T13" fmla="*/ 2147483647 h 159"/>
              <a:gd name="T14" fmla="*/ 2147483647 w 411"/>
              <a:gd name="T15" fmla="*/ 2147483647 h 159"/>
              <a:gd name="T16" fmla="*/ 0 60000 65536"/>
              <a:gd name="T17" fmla="*/ 0 60000 65536"/>
              <a:gd name="T18" fmla="*/ 0 60000 65536"/>
              <a:gd name="T19" fmla="*/ 0 60000 65536"/>
              <a:gd name="T20" fmla="*/ 0 60000 65536"/>
              <a:gd name="T21" fmla="*/ 0 60000 65536"/>
              <a:gd name="T22" fmla="*/ 0 60000 65536"/>
              <a:gd name="T23" fmla="*/ 0 60000 65536"/>
              <a:gd name="T24" fmla="*/ 0 w 411"/>
              <a:gd name="T25" fmla="*/ 0 h 159"/>
              <a:gd name="T26" fmla="*/ 411 w 411"/>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1" h="159">
                <a:moveTo>
                  <a:pt x="0" y="0"/>
                </a:moveTo>
                <a:cubicBezTo>
                  <a:pt x="33" y="3"/>
                  <a:pt x="58" y="7"/>
                  <a:pt x="90" y="13"/>
                </a:cubicBezTo>
                <a:cubicBezTo>
                  <a:pt x="106" y="19"/>
                  <a:pt x="111" y="30"/>
                  <a:pt x="126" y="40"/>
                </a:cubicBezTo>
                <a:cubicBezTo>
                  <a:pt x="147" y="72"/>
                  <a:pt x="188" y="97"/>
                  <a:pt x="225" y="103"/>
                </a:cubicBezTo>
                <a:cubicBezTo>
                  <a:pt x="274" y="100"/>
                  <a:pt x="330" y="96"/>
                  <a:pt x="373" y="126"/>
                </a:cubicBezTo>
                <a:cubicBezTo>
                  <a:pt x="376" y="130"/>
                  <a:pt x="378" y="136"/>
                  <a:pt x="382" y="139"/>
                </a:cubicBezTo>
                <a:cubicBezTo>
                  <a:pt x="386" y="142"/>
                  <a:pt x="392" y="140"/>
                  <a:pt x="396" y="144"/>
                </a:cubicBezTo>
                <a:cubicBezTo>
                  <a:pt x="411" y="159"/>
                  <a:pt x="392" y="157"/>
                  <a:pt x="405" y="157"/>
                </a:cubicBezTo>
              </a:path>
            </a:pathLst>
          </a:custGeom>
          <a:noFill/>
          <a:ln w="12700">
            <a:solidFill>
              <a:schemeClr val="tx1"/>
            </a:solidFill>
            <a:round/>
            <a:headEnd/>
            <a:tailEnd type="triangle" w="med" len="med"/>
          </a:ln>
        </p:spPr>
        <p:txBody>
          <a:bodyPr/>
          <a:lstStyle/>
          <a:p>
            <a:endParaRPr lang="en-US"/>
          </a:p>
        </p:txBody>
      </p:sp>
      <p:sp>
        <p:nvSpPr>
          <p:cNvPr id="9230" name="Text Box 19"/>
          <p:cNvSpPr txBox="1">
            <a:spLocks noChangeArrowheads="1"/>
          </p:cNvSpPr>
          <p:nvPr/>
        </p:nvSpPr>
        <p:spPr bwMode="auto">
          <a:xfrm>
            <a:off x="5880100" y="1819275"/>
            <a:ext cx="382588" cy="366713"/>
          </a:xfrm>
          <a:prstGeom prst="rect">
            <a:avLst/>
          </a:prstGeom>
          <a:noFill/>
          <a:ln w="9525">
            <a:noFill/>
            <a:miter lim="800000"/>
            <a:headEnd/>
            <a:tailEnd/>
          </a:ln>
        </p:spPr>
        <p:txBody>
          <a:bodyPr wrap="none">
            <a:spAutoFit/>
          </a:bodyPr>
          <a:lstStyle/>
          <a:p>
            <a:r>
              <a:rPr lang="en-US"/>
              <a:t>v</a:t>
            </a:r>
            <a:r>
              <a:rPr lang="en-US" baseline="-25000"/>
              <a:t>1</a:t>
            </a:r>
          </a:p>
        </p:txBody>
      </p:sp>
      <p:sp>
        <p:nvSpPr>
          <p:cNvPr id="9231" name="Text Box 20"/>
          <p:cNvSpPr txBox="1">
            <a:spLocks noChangeArrowheads="1"/>
          </p:cNvSpPr>
          <p:nvPr/>
        </p:nvSpPr>
        <p:spPr bwMode="auto">
          <a:xfrm>
            <a:off x="6789738" y="2714625"/>
            <a:ext cx="331787" cy="366713"/>
          </a:xfrm>
          <a:prstGeom prst="rect">
            <a:avLst/>
          </a:prstGeom>
          <a:noFill/>
          <a:ln w="9525">
            <a:noFill/>
            <a:miter lim="800000"/>
            <a:headEnd/>
            <a:tailEnd/>
          </a:ln>
        </p:spPr>
        <p:txBody>
          <a:bodyPr wrap="none">
            <a:spAutoFit/>
          </a:bodyPr>
          <a:lstStyle/>
          <a:p>
            <a:r>
              <a:rPr lang="en-US"/>
              <a:t>v</a:t>
            </a:r>
            <a:r>
              <a:rPr lang="en-US" baseline="-25000"/>
              <a:t>i</a:t>
            </a:r>
          </a:p>
        </p:txBody>
      </p:sp>
      <p:sp>
        <p:nvSpPr>
          <p:cNvPr id="9232" name="Text Box 21"/>
          <p:cNvSpPr txBox="1">
            <a:spLocks noChangeArrowheads="1"/>
          </p:cNvSpPr>
          <p:nvPr/>
        </p:nvSpPr>
        <p:spPr bwMode="auto">
          <a:xfrm>
            <a:off x="7556500" y="1347788"/>
            <a:ext cx="331788" cy="366712"/>
          </a:xfrm>
          <a:prstGeom prst="rect">
            <a:avLst/>
          </a:prstGeom>
          <a:noFill/>
          <a:ln w="9525">
            <a:noFill/>
            <a:miter lim="800000"/>
            <a:headEnd/>
            <a:tailEnd/>
          </a:ln>
        </p:spPr>
        <p:txBody>
          <a:bodyPr wrap="none">
            <a:spAutoFit/>
          </a:bodyPr>
          <a:lstStyle/>
          <a:p>
            <a:r>
              <a:rPr lang="en-US"/>
              <a:t>v</a:t>
            </a:r>
            <a:r>
              <a:rPr lang="en-US" baseline="-25000"/>
              <a:t>j</a:t>
            </a:r>
          </a:p>
        </p:txBody>
      </p:sp>
      <p:sp>
        <p:nvSpPr>
          <p:cNvPr id="9233" name="Text Box 22"/>
          <p:cNvSpPr txBox="1">
            <a:spLocks noChangeArrowheads="1"/>
          </p:cNvSpPr>
          <p:nvPr/>
        </p:nvSpPr>
        <p:spPr bwMode="auto">
          <a:xfrm>
            <a:off x="8455025" y="2322513"/>
            <a:ext cx="374650" cy="366712"/>
          </a:xfrm>
          <a:prstGeom prst="rect">
            <a:avLst/>
          </a:prstGeom>
          <a:noFill/>
          <a:ln w="9525">
            <a:noFill/>
            <a:miter lim="800000"/>
            <a:headEnd/>
            <a:tailEnd/>
          </a:ln>
        </p:spPr>
        <p:txBody>
          <a:bodyPr wrap="none">
            <a:spAutoFit/>
          </a:bodyPr>
          <a:lstStyle/>
          <a:p>
            <a:r>
              <a:rPr lang="en-US"/>
              <a:t>v</a:t>
            </a:r>
            <a:r>
              <a:rPr lang="en-US" baseline="-25000"/>
              <a:t>k</a:t>
            </a:r>
          </a:p>
        </p:txBody>
      </p:sp>
      <p:sp>
        <p:nvSpPr>
          <p:cNvPr id="9234" name="Text Box 23"/>
          <p:cNvSpPr txBox="1">
            <a:spLocks noChangeArrowheads="1"/>
          </p:cNvSpPr>
          <p:nvPr/>
        </p:nvSpPr>
        <p:spPr bwMode="auto">
          <a:xfrm>
            <a:off x="6300788" y="2028825"/>
            <a:ext cx="428625" cy="366713"/>
          </a:xfrm>
          <a:prstGeom prst="rect">
            <a:avLst/>
          </a:prstGeom>
          <a:noFill/>
          <a:ln w="9525">
            <a:noFill/>
            <a:miter lim="800000"/>
            <a:headEnd/>
            <a:tailEnd/>
          </a:ln>
        </p:spPr>
        <p:txBody>
          <a:bodyPr wrap="none">
            <a:spAutoFit/>
          </a:bodyPr>
          <a:lstStyle/>
          <a:p>
            <a:r>
              <a:rPr lang="en-US"/>
              <a:t>p</a:t>
            </a:r>
            <a:r>
              <a:rPr lang="en-US" baseline="-25000"/>
              <a:t>1i</a:t>
            </a:r>
          </a:p>
        </p:txBody>
      </p:sp>
      <p:sp>
        <p:nvSpPr>
          <p:cNvPr id="9235" name="Text Box 24"/>
          <p:cNvSpPr txBox="1">
            <a:spLocks noChangeArrowheads="1"/>
          </p:cNvSpPr>
          <p:nvPr/>
        </p:nvSpPr>
        <p:spPr bwMode="auto">
          <a:xfrm>
            <a:off x="6805613" y="1760538"/>
            <a:ext cx="377825" cy="366712"/>
          </a:xfrm>
          <a:prstGeom prst="rect">
            <a:avLst/>
          </a:prstGeom>
          <a:noFill/>
          <a:ln w="9525">
            <a:noFill/>
            <a:miter lim="800000"/>
            <a:headEnd/>
            <a:tailEnd/>
          </a:ln>
        </p:spPr>
        <p:txBody>
          <a:bodyPr wrap="none">
            <a:spAutoFit/>
          </a:bodyPr>
          <a:lstStyle/>
          <a:p>
            <a:r>
              <a:rPr lang="en-US"/>
              <a:t>p</a:t>
            </a:r>
            <a:r>
              <a:rPr lang="en-US" baseline="-25000"/>
              <a:t>ij</a:t>
            </a:r>
          </a:p>
        </p:txBody>
      </p:sp>
      <p:sp>
        <p:nvSpPr>
          <p:cNvPr id="770073" name="Text Box 25"/>
          <p:cNvSpPr txBox="1">
            <a:spLocks noChangeArrowheads="1"/>
          </p:cNvSpPr>
          <p:nvPr/>
        </p:nvSpPr>
        <p:spPr bwMode="auto">
          <a:xfrm>
            <a:off x="7294563" y="2255838"/>
            <a:ext cx="428625" cy="366712"/>
          </a:xfrm>
          <a:prstGeom prst="rect">
            <a:avLst/>
          </a:prstGeom>
          <a:noFill/>
          <a:ln w="9525">
            <a:noFill/>
            <a:miter lim="800000"/>
            <a:headEnd/>
            <a:tailEnd/>
          </a:ln>
        </p:spPr>
        <p:txBody>
          <a:bodyPr wrap="none">
            <a:spAutoFit/>
          </a:bodyPr>
          <a:lstStyle/>
          <a:p>
            <a:r>
              <a:rPr lang="en-US"/>
              <a:t>p</a:t>
            </a:r>
            <a:r>
              <a:rPr lang="en-US" baseline="-25000"/>
              <a:t>ij</a:t>
            </a:r>
            <a:r>
              <a:rPr lang="en-US"/>
              <a:t>’</a:t>
            </a:r>
            <a:endParaRPr lang="en-US" baseline="-25000"/>
          </a:p>
        </p:txBody>
      </p:sp>
      <p:sp>
        <p:nvSpPr>
          <p:cNvPr id="9237" name="Text Box 26"/>
          <p:cNvSpPr txBox="1">
            <a:spLocks noChangeArrowheads="1"/>
          </p:cNvSpPr>
          <p:nvPr/>
        </p:nvSpPr>
        <p:spPr bwMode="auto">
          <a:xfrm>
            <a:off x="8001000" y="1647825"/>
            <a:ext cx="420688" cy="366713"/>
          </a:xfrm>
          <a:prstGeom prst="rect">
            <a:avLst/>
          </a:prstGeom>
          <a:noFill/>
          <a:ln w="9525">
            <a:noFill/>
            <a:miter lim="800000"/>
            <a:headEnd/>
            <a:tailEnd/>
          </a:ln>
        </p:spPr>
        <p:txBody>
          <a:bodyPr wrap="none">
            <a:spAutoFit/>
          </a:bodyPr>
          <a:lstStyle/>
          <a:p>
            <a:r>
              <a:rPr lang="en-US"/>
              <a:t>p</a:t>
            </a:r>
            <a:r>
              <a:rPr lang="en-US" baseline="-25000"/>
              <a:t>jk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005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005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7005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0051">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00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007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700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65" grpId="0" animBg="1"/>
      <p:bldP spid="7700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1"/>
          </p:nvPr>
        </p:nvSpPr>
        <p:spPr>
          <a:noFill/>
        </p:spPr>
        <p:txBody>
          <a:bodyPr/>
          <a:lstStyle/>
          <a:p>
            <a:fld id="{883B11D8-1119-42F9-ACC4-8875B5A553CE}" type="slidenum">
              <a:rPr lang="en-US" smtClean="0"/>
              <a:pPr/>
              <a:t>7</a:t>
            </a:fld>
            <a:endParaRPr lang="en-US" smtClean="0"/>
          </a:p>
        </p:txBody>
      </p:sp>
      <p:sp>
        <p:nvSpPr>
          <p:cNvPr id="10243" name="Rectangle 2"/>
          <p:cNvSpPr>
            <a:spLocks noGrp="1" noChangeArrowheads="1"/>
          </p:cNvSpPr>
          <p:nvPr>
            <p:ph type="title"/>
          </p:nvPr>
        </p:nvSpPr>
        <p:spPr/>
        <p:txBody>
          <a:bodyPr/>
          <a:lstStyle/>
          <a:p>
            <a:pPr eaLnBrk="1" hangingPunct="1"/>
            <a:r>
              <a:rPr lang="en-US" smtClean="0"/>
              <a:t>Shortest-Path Representation</a:t>
            </a:r>
          </a:p>
        </p:txBody>
      </p:sp>
      <p:sp>
        <p:nvSpPr>
          <p:cNvPr id="784387" name="Rectangle 3"/>
          <p:cNvSpPr>
            <a:spLocks noGrp="1" noChangeArrowheads="1"/>
          </p:cNvSpPr>
          <p:nvPr>
            <p:ph type="body" idx="1"/>
          </p:nvPr>
        </p:nvSpPr>
        <p:spPr>
          <a:xfrm>
            <a:off x="239713" y="1214438"/>
            <a:ext cx="6829425" cy="5076825"/>
          </a:xfrm>
        </p:spPr>
        <p:txBody>
          <a:bodyPr/>
          <a:lstStyle/>
          <a:p>
            <a:pPr eaLnBrk="1" hangingPunct="1">
              <a:lnSpc>
                <a:spcPct val="110000"/>
              </a:lnSpc>
              <a:buFontTx/>
              <a:buNone/>
            </a:pPr>
            <a:r>
              <a:rPr lang="en-US" smtClean="0"/>
              <a:t>For each vertex v </a:t>
            </a:r>
            <a:r>
              <a:rPr lang="en-US" smtClean="0">
                <a:sym typeface="Symbol" pitchFamily="18" charset="2"/>
              </a:rPr>
              <a:t></a:t>
            </a:r>
            <a:r>
              <a:rPr lang="en-US" smtClean="0"/>
              <a:t> V:</a:t>
            </a:r>
          </a:p>
          <a:p>
            <a:pPr eaLnBrk="1" hangingPunct="1">
              <a:lnSpc>
                <a:spcPct val="110000"/>
              </a:lnSpc>
            </a:pPr>
            <a:r>
              <a:rPr lang="en-US" smtClean="0"/>
              <a:t>d[v] = δ(s, v): a </a:t>
            </a:r>
            <a:r>
              <a:rPr lang="en-US" b="1" smtClean="0"/>
              <a:t>shortest-path estimate</a:t>
            </a:r>
            <a:endParaRPr lang="en-US" smtClean="0"/>
          </a:p>
          <a:p>
            <a:pPr lvl="1" eaLnBrk="1" hangingPunct="1">
              <a:lnSpc>
                <a:spcPct val="110000"/>
              </a:lnSpc>
            </a:pPr>
            <a:r>
              <a:rPr lang="en-US" smtClean="0"/>
              <a:t>Initially, d[v]=∞</a:t>
            </a:r>
          </a:p>
          <a:p>
            <a:pPr lvl="1" eaLnBrk="1" hangingPunct="1">
              <a:lnSpc>
                <a:spcPct val="110000"/>
              </a:lnSpc>
            </a:pPr>
            <a:r>
              <a:rPr lang="en-US" smtClean="0"/>
              <a:t>Reduces as algorithms progress</a:t>
            </a:r>
          </a:p>
          <a:p>
            <a:pPr eaLnBrk="1" hangingPunct="1">
              <a:lnSpc>
                <a:spcPct val="110000"/>
              </a:lnSpc>
            </a:pPr>
            <a:r>
              <a:rPr lang="en-US" smtClean="0">
                <a:sym typeface="Symbol" pitchFamily="18" charset="2"/>
              </a:rPr>
              <a:t></a:t>
            </a:r>
            <a:r>
              <a:rPr lang="en-US" smtClean="0"/>
              <a:t>[v] = </a:t>
            </a:r>
            <a:r>
              <a:rPr lang="en-US" b="1" smtClean="0"/>
              <a:t>predecessor</a:t>
            </a:r>
            <a:r>
              <a:rPr lang="en-US" smtClean="0"/>
              <a:t> of </a:t>
            </a:r>
            <a:r>
              <a:rPr lang="en-US" smtClean="0">
                <a:latin typeface="Comic Sans MS" pitchFamily="66" charset="0"/>
              </a:rPr>
              <a:t>v</a:t>
            </a:r>
            <a:r>
              <a:rPr lang="en-US" smtClean="0"/>
              <a:t> on a shortest path from </a:t>
            </a:r>
            <a:r>
              <a:rPr lang="en-US" smtClean="0">
                <a:latin typeface="Comic Sans MS" pitchFamily="66" charset="0"/>
              </a:rPr>
              <a:t>s</a:t>
            </a:r>
          </a:p>
          <a:p>
            <a:pPr lvl="1" eaLnBrk="1" hangingPunct="1">
              <a:lnSpc>
                <a:spcPct val="110000"/>
              </a:lnSpc>
            </a:pPr>
            <a:r>
              <a:rPr lang="en-US" smtClean="0"/>
              <a:t>If no predecessor, </a:t>
            </a:r>
            <a:r>
              <a:rPr lang="en-US" smtClean="0">
                <a:sym typeface="Symbol" pitchFamily="18" charset="2"/>
              </a:rPr>
              <a:t></a:t>
            </a:r>
            <a:r>
              <a:rPr lang="en-US" smtClean="0"/>
              <a:t>[v] = NIL</a:t>
            </a:r>
          </a:p>
          <a:p>
            <a:pPr lvl="1" eaLnBrk="1" hangingPunct="1">
              <a:lnSpc>
                <a:spcPct val="110000"/>
              </a:lnSpc>
            </a:pPr>
            <a:r>
              <a:rPr lang="en-US" smtClean="0">
                <a:sym typeface="Symbol" pitchFamily="18" charset="2"/>
              </a:rPr>
              <a:t></a:t>
            </a:r>
            <a:r>
              <a:rPr lang="en-US" smtClean="0"/>
              <a:t> induces a tree—</a:t>
            </a:r>
            <a:r>
              <a:rPr lang="en-US" b="1" smtClean="0"/>
              <a:t>shortest-path tree</a:t>
            </a:r>
          </a:p>
          <a:p>
            <a:pPr eaLnBrk="1" hangingPunct="1">
              <a:lnSpc>
                <a:spcPct val="110000"/>
              </a:lnSpc>
            </a:pPr>
            <a:r>
              <a:rPr lang="en-US" smtClean="0"/>
              <a:t>Shortest paths &amp; shortest path trees are not unique</a:t>
            </a:r>
          </a:p>
        </p:txBody>
      </p:sp>
      <p:grpSp>
        <p:nvGrpSpPr>
          <p:cNvPr id="10245" name="Group 4"/>
          <p:cNvGrpSpPr>
            <a:grpSpLocks/>
          </p:cNvGrpSpPr>
          <p:nvPr/>
        </p:nvGrpSpPr>
        <p:grpSpPr bwMode="auto">
          <a:xfrm>
            <a:off x="6153150" y="1676400"/>
            <a:ext cx="2998788" cy="2528888"/>
            <a:chOff x="3126" y="2141"/>
            <a:chExt cx="1889" cy="1593"/>
          </a:xfrm>
        </p:grpSpPr>
        <p:sp>
          <p:nvSpPr>
            <p:cNvPr id="10246" name="Line 5"/>
            <p:cNvSpPr>
              <a:spLocks noChangeShapeType="1"/>
            </p:cNvSpPr>
            <p:nvPr/>
          </p:nvSpPr>
          <p:spPr bwMode="auto">
            <a:xfrm flipV="1">
              <a:off x="3511" y="2574"/>
              <a:ext cx="261" cy="257"/>
            </a:xfrm>
            <a:prstGeom prst="line">
              <a:avLst/>
            </a:prstGeom>
            <a:noFill/>
            <a:ln w="76200">
              <a:solidFill>
                <a:srgbClr val="808080"/>
              </a:solidFill>
              <a:round/>
              <a:headEnd/>
              <a:tailEnd/>
            </a:ln>
          </p:spPr>
          <p:txBody>
            <a:bodyPr/>
            <a:lstStyle/>
            <a:p>
              <a:endParaRPr lang="en-US"/>
            </a:p>
          </p:txBody>
        </p:sp>
        <p:sp>
          <p:nvSpPr>
            <p:cNvPr id="10247" name="Line 6"/>
            <p:cNvSpPr>
              <a:spLocks noChangeShapeType="1"/>
            </p:cNvSpPr>
            <p:nvPr/>
          </p:nvSpPr>
          <p:spPr bwMode="auto">
            <a:xfrm rot="5400000" flipV="1">
              <a:off x="3507" y="3052"/>
              <a:ext cx="261" cy="257"/>
            </a:xfrm>
            <a:prstGeom prst="line">
              <a:avLst/>
            </a:prstGeom>
            <a:noFill/>
            <a:ln w="76200">
              <a:solidFill>
                <a:srgbClr val="808080"/>
              </a:solidFill>
              <a:round/>
              <a:headEnd/>
              <a:tailEnd/>
            </a:ln>
          </p:spPr>
          <p:txBody>
            <a:bodyPr/>
            <a:lstStyle/>
            <a:p>
              <a:endParaRPr lang="en-US"/>
            </a:p>
          </p:txBody>
        </p:sp>
        <p:sp>
          <p:nvSpPr>
            <p:cNvPr id="10248" name="Line 7"/>
            <p:cNvSpPr>
              <a:spLocks noChangeShapeType="1"/>
            </p:cNvSpPr>
            <p:nvPr/>
          </p:nvSpPr>
          <p:spPr bwMode="auto">
            <a:xfrm flipV="1">
              <a:off x="3996" y="2471"/>
              <a:ext cx="572" cy="0"/>
            </a:xfrm>
            <a:prstGeom prst="line">
              <a:avLst/>
            </a:prstGeom>
            <a:noFill/>
            <a:ln w="76200">
              <a:solidFill>
                <a:schemeClr val="bg2"/>
              </a:solidFill>
              <a:round/>
              <a:headEnd/>
              <a:tailEnd/>
            </a:ln>
          </p:spPr>
          <p:txBody>
            <a:bodyPr/>
            <a:lstStyle/>
            <a:p>
              <a:endParaRPr lang="en-US"/>
            </a:p>
          </p:txBody>
        </p:sp>
        <p:sp>
          <p:nvSpPr>
            <p:cNvPr id="10249" name="Line 8"/>
            <p:cNvSpPr>
              <a:spLocks noChangeShapeType="1"/>
            </p:cNvSpPr>
            <p:nvPr/>
          </p:nvSpPr>
          <p:spPr bwMode="auto">
            <a:xfrm flipV="1">
              <a:off x="3997" y="3417"/>
              <a:ext cx="572" cy="0"/>
            </a:xfrm>
            <a:prstGeom prst="line">
              <a:avLst/>
            </a:prstGeom>
            <a:noFill/>
            <a:ln w="76200">
              <a:solidFill>
                <a:schemeClr val="bg2"/>
              </a:solidFill>
              <a:round/>
              <a:headEnd/>
              <a:tailEnd/>
            </a:ln>
          </p:spPr>
          <p:txBody>
            <a:bodyPr/>
            <a:lstStyle/>
            <a:p>
              <a:endParaRPr lang="en-US"/>
            </a:p>
          </p:txBody>
        </p:sp>
        <p:grpSp>
          <p:nvGrpSpPr>
            <p:cNvPr id="10250" name="Group 9"/>
            <p:cNvGrpSpPr>
              <a:grpSpLocks/>
            </p:cNvGrpSpPr>
            <p:nvPr/>
          </p:nvGrpSpPr>
          <p:grpSpPr bwMode="auto">
            <a:xfrm>
              <a:off x="3126" y="2141"/>
              <a:ext cx="1889" cy="1593"/>
              <a:chOff x="3126" y="2141"/>
              <a:chExt cx="1889" cy="1593"/>
            </a:xfrm>
          </p:grpSpPr>
          <p:sp>
            <p:nvSpPr>
              <p:cNvPr id="10251" name="Oval 10"/>
              <p:cNvSpPr>
                <a:spLocks noChangeArrowheads="1"/>
              </p:cNvSpPr>
              <p:nvPr/>
            </p:nvSpPr>
            <p:spPr bwMode="auto">
              <a:xfrm>
                <a:off x="3303" y="2812"/>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0252" name="Oval 11"/>
              <p:cNvSpPr>
                <a:spLocks noChangeArrowheads="1"/>
              </p:cNvSpPr>
              <p:nvPr/>
            </p:nvSpPr>
            <p:spPr bwMode="auto">
              <a:xfrm>
                <a:off x="3732" y="2347"/>
                <a:ext cx="266" cy="265"/>
              </a:xfrm>
              <a:prstGeom prst="ellipse">
                <a:avLst/>
              </a:prstGeom>
              <a:noFill/>
              <a:ln w="19050">
                <a:solidFill>
                  <a:schemeClr val="tx1"/>
                </a:solidFill>
                <a:round/>
                <a:headEnd/>
                <a:tailEnd/>
              </a:ln>
            </p:spPr>
            <p:txBody>
              <a:bodyPr wrap="none" anchor="ctr"/>
              <a:lstStyle/>
              <a:p>
                <a:pPr algn="ctr"/>
                <a:r>
                  <a:rPr lang="en-US"/>
                  <a:t>3</a:t>
                </a:r>
              </a:p>
            </p:txBody>
          </p:sp>
          <p:sp>
            <p:nvSpPr>
              <p:cNvPr id="10253" name="Oval 12"/>
              <p:cNvSpPr>
                <a:spLocks noChangeArrowheads="1"/>
              </p:cNvSpPr>
              <p:nvPr/>
            </p:nvSpPr>
            <p:spPr bwMode="auto">
              <a:xfrm>
                <a:off x="4564" y="2347"/>
                <a:ext cx="266" cy="265"/>
              </a:xfrm>
              <a:prstGeom prst="ellipse">
                <a:avLst/>
              </a:prstGeom>
              <a:noFill/>
              <a:ln w="19050">
                <a:solidFill>
                  <a:schemeClr val="tx1"/>
                </a:solidFill>
                <a:round/>
                <a:headEnd/>
                <a:tailEnd/>
              </a:ln>
            </p:spPr>
            <p:txBody>
              <a:bodyPr wrap="none" anchor="ctr"/>
              <a:lstStyle/>
              <a:p>
                <a:pPr algn="ctr"/>
                <a:r>
                  <a:rPr lang="en-US"/>
                  <a:t>9</a:t>
                </a:r>
              </a:p>
            </p:txBody>
          </p:sp>
          <p:sp>
            <p:nvSpPr>
              <p:cNvPr id="10254" name="Oval 13"/>
              <p:cNvSpPr>
                <a:spLocks noChangeArrowheads="1"/>
              </p:cNvSpPr>
              <p:nvPr/>
            </p:nvSpPr>
            <p:spPr bwMode="auto">
              <a:xfrm>
                <a:off x="3732" y="3278"/>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0255" name="Oval 14"/>
              <p:cNvSpPr>
                <a:spLocks noChangeArrowheads="1"/>
              </p:cNvSpPr>
              <p:nvPr/>
            </p:nvSpPr>
            <p:spPr bwMode="auto">
              <a:xfrm>
                <a:off x="4564" y="3278"/>
                <a:ext cx="266" cy="265"/>
              </a:xfrm>
              <a:prstGeom prst="ellipse">
                <a:avLst/>
              </a:prstGeom>
              <a:noFill/>
              <a:ln w="19050">
                <a:solidFill>
                  <a:schemeClr val="tx1"/>
                </a:solidFill>
                <a:round/>
                <a:headEnd/>
                <a:tailEnd/>
              </a:ln>
            </p:spPr>
            <p:txBody>
              <a:bodyPr wrap="none" anchor="ctr"/>
              <a:lstStyle/>
              <a:p>
                <a:pPr algn="ctr"/>
                <a:r>
                  <a:rPr lang="en-US"/>
                  <a:t>11</a:t>
                </a:r>
              </a:p>
            </p:txBody>
          </p:sp>
          <p:sp>
            <p:nvSpPr>
              <p:cNvPr id="10256" name="Line 15"/>
              <p:cNvSpPr>
                <a:spLocks noChangeShapeType="1"/>
              </p:cNvSpPr>
              <p:nvPr/>
            </p:nvSpPr>
            <p:spPr bwMode="auto">
              <a:xfrm>
                <a:off x="3996" y="2472"/>
                <a:ext cx="581" cy="0"/>
              </a:xfrm>
              <a:prstGeom prst="line">
                <a:avLst/>
              </a:prstGeom>
              <a:noFill/>
              <a:ln w="19050">
                <a:solidFill>
                  <a:schemeClr val="tx1"/>
                </a:solidFill>
                <a:round/>
                <a:headEnd/>
                <a:tailEnd type="triangle" w="med" len="med"/>
              </a:ln>
            </p:spPr>
            <p:txBody>
              <a:bodyPr/>
              <a:lstStyle/>
              <a:p>
                <a:endParaRPr lang="en-US"/>
              </a:p>
            </p:txBody>
          </p:sp>
          <p:sp>
            <p:nvSpPr>
              <p:cNvPr id="10257" name="Line 16"/>
              <p:cNvSpPr>
                <a:spLocks noChangeShapeType="1"/>
              </p:cNvSpPr>
              <p:nvPr/>
            </p:nvSpPr>
            <p:spPr bwMode="auto">
              <a:xfrm flipV="1">
                <a:off x="3510" y="2574"/>
                <a:ext cx="261" cy="261"/>
              </a:xfrm>
              <a:prstGeom prst="line">
                <a:avLst/>
              </a:prstGeom>
              <a:noFill/>
              <a:ln w="19050">
                <a:solidFill>
                  <a:schemeClr val="tx1"/>
                </a:solidFill>
                <a:round/>
                <a:headEnd/>
                <a:tailEnd type="triangle" w="med" len="med"/>
              </a:ln>
            </p:spPr>
            <p:txBody>
              <a:bodyPr/>
              <a:lstStyle/>
              <a:p>
                <a:endParaRPr lang="en-US"/>
              </a:p>
            </p:txBody>
          </p:sp>
          <p:sp>
            <p:nvSpPr>
              <p:cNvPr id="10258" name="Line 17"/>
              <p:cNvSpPr>
                <a:spLocks noChangeShapeType="1"/>
              </p:cNvSpPr>
              <p:nvPr/>
            </p:nvSpPr>
            <p:spPr bwMode="auto">
              <a:xfrm>
                <a:off x="3511" y="3042"/>
                <a:ext cx="256" cy="270"/>
              </a:xfrm>
              <a:prstGeom prst="line">
                <a:avLst/>
              </a:prstGeom>
              <a:noFill/>
              <a:ln w="19050">
                <a:solidFill>
                  <a:schemeClr val="tx1"/>
                </a:solidFill>
                <a:round/>
                <a:headEnd/>
                <a:tailEnd type="triangle" w="med" len="med"/>
              </a:ln>
            </p:spPr>
            <p:txBody>
              <a:bodyPr/>
              <a:lstStyle/>
              <a:p>
                <a:endParaRPr lang="en-US"/>
              </a:p>
            </p:txBody>
          </p:sp>
          <p:sp>
            <p:nvSpPr>
              <p:cNvPr id="10259" name="Text Box 18"/>
              <p:cNvSpPr txBox="1">
                <a:spLocks noChangeArrowheads="1"/>
              </p:cNvSpPr>
              <p:nvPr/>
            </p:nvSpPr>
            <p:spPr bwMode="auto">
              <a:xfrm>
                <a:off x="3489" y="2541"/>
                <a:ext cx="187" cy="212"/>
              </a:xfrm>
              <a:prstGeom prst="rect">
                <a:avLst/>
              </a:prstGeom>
              <a:noFill/>
              <a:ln w="9525">
                <a:noFill/>
                <a:miter lim="800000"/>
                <a:headEnd/>
                <a:tailEnd/>
              </a:ln>
            </p:spPr>
            <p:txBody>
              <a:bodyPr wrap="none">
                <a:spAutoFit/>
              </a:bodyPr>
              <a:lstStyle/>
              <a:p>
                <a:r>
                  <a:rPr lang="en-US" sz="1600"/>
                  <a:t>3</a:t>
                </a:r>
              </a:p>
            </p:txBody>
          </p:sp>
          <p:sp>
            <p:nvSpPr>
              <p:cNvPr id="10260" name="Text Box 19"/>
              <p:cNvSpPr txBox="1">
                <a:spLocks noChangeArrowheads="1"/>
              </p:cNvSpPr>
              <p:nvPr/>
            </p:nvSpPr>
            <p:spPr bwMode="auto">
              <a:xfrm>
                <a:off x="4189" y="2273"/>
                <a:ext cx="187" cy="212"/>
              </a:xfrm>
              <a:prstGeom prst="rect">
                <a:avLst/>
              </a:prstGeom>
              <a:noFill/>
              <a:ln w="9525">
                <a:noFill/>
                <a:miter lim="800000"/>
                <a:headEnd/>
                <a:tailEnd/>
              </a:ln>
            </p:spPr>
            <p:txBody>
              <a:bodyPr wrap="none">
                <a:spAutoFit/>
              </a:bodyPr>
              <a:lstStyle/>
              <a:p>
                <a:r>
                  <a:rPr lang="en-US" sz="1600"/>
                  <a:t>6</a:t>
                </a:r>
              </a:p>
            </p:txBody>
          </p:sp>
          <p:sp>
            <p:nvSpPr>
              <p:cNvPr id="10261" name="Text Box 20"/>
              <p:cNvSpPr txBox="1">
                <a:spLocks noChangeArrowheads="1"/>
              </p:cNvSpPr>
              <p:nvPr/>
            </p:nvSpPr>
            <p:spPr bwMode="auto">
              <a:xfrm>
                <a:off x="3500" y="3109"/>
                <a:ext cx="187" cy="212"/>
              </a:xfrm>
              <a:prstGeom prst="rect">
                <a:avLst/>
              </a:prstGeom>
              <a:noFill/>
              <a:ln w="9525">
                <a:noFill/>
                <a:miter lim="800000"/>
                <a:headEnd/>
                <a:tailEnd/>
              </a:ln>
            </p:spPr>
            <p:txBody>
              <a:bodyPr wrap="none">
                <a:spAutoFit/>
              </a:bodyPr>
              <a:lstStyle/>
              <a:p>
                <a:r>
                  <a:rPr lang="en-US" sz="1600"/>
                  <a:t>5</a:t>
                </a:r>
              </a:p>
            </p:txBody>
          </p:sp>
          <p:sp>
            <p:nvSpPr>
              <p:cNvPr id="10262" name="Text Box 21"/>
              <p:cNvSpPr txBox="1">
                <a:spLocks noChangeArrowheads="1"/>
              </p:cNvSpPr>
              <p:nvPr/>
            </p:nvSpPr>
            <p:spPr bwMode="auto">
              <a:xfrm>
                <a:off x="4828" y="2942"/>
                <a:ext cx="187" cy="212"/>
              </a:xfrm>
              <a:prstGeom prst="rect">
                <a:avLst/>
              </a:prstGeom>
              <a:noFill/>
              <a:ln w="9525">
                <a:noFill/>
                <a:miter lim="800000"/>
                <a:headEnd/>
                <a:tailEnd/>
              </a:ln>
            </p:spPr>
            <p:txBody>
              <a:bodyPr wrap="none">
                <a:spAutoFit/>
              </a:bodyPr>
              <a:lstStyle/>
              <a:p>
                <a:r>
                  <a:rPr lang="en-US" sz="1600"/>
                  <a:t>7</a:t>
                </a:r>
              </a:p>
            </p:txBody>
          </p:sp>
          <p:sp>
            <p:nvSpPr>
              <p:cNvPr id="10263" name="Text Box 22"/>
              <p:cNvSpPr txBox="1">
                <a:spLocks noChangeArrowheads="1"/>
              </p:cNvSpPr>
              <p:nvPr/>
            </p:nvSpPr>
            <p:spPr bwMode="auto">
              <a:xfrm>
                <a:off x="4195" y="3389"/>
                <a:ext cx="187" cy="212"/>
              </a:xfrm>
              <a:prstGeom prst="rect">
                <a:avLst/>
              </a:prstGeom>
              <a:noFill/>
              <a:ln w="9525">
                <a:noFill/>
                <a:miter lim="800000"/>
                <a:headEnd/>
                <a:tailEnd/>
              </a:ln>
            </p:spPr>
            <p:txBody>
              <a:bodyPr wrap="none">
                <a:spAutoFit/>
              </a:bodyPr>
              <a:lstStyle/>
              <a:p>
                <a:r>
                  <a:rPr lang="en-US" sz="1600"/>
                  <a:t>6</a:t>
                </a:r>
              </a:p>
            </p:txBody>
          </p:sp>
          <p:sp>
            <p:nvSpPr>
              <p:cNvPr id="10264" name="Text Box 23"/>
              <p:cNvSpPr txBox="1">
                <a:spLocks noChangeArrowheads="1"/>
              </p:cNvSpPr>
              <p:nvPr/>
            </p:nvSpPr>
            <p:spPr bwMode="auto">
              <a:xfrm>
                <a:off x="3126" y="2824"/>
                <a:ext cx="188" cy="231"/>
              </a:xfrm>
              <a:prstGeom prst="rect">
                <a:avLst/>
              </a:prstGeom>
              <a:noFill/>
              <a:ln w="9525">
                <a:noFill/>
                <a:miter lim="800000"/>
                <a:headEnd/>
                <a:tailEnd/>
              </a:ln>
            </p:spPr>
            <p:txBody>
              <a:bodyPr wrap="none">
                <a:spAutoFit/>
              </a:bodyPr>
              <a:lstStyle/>
              <a:p>
                <a:r>
                  <a:rPr lang="en-US"/>
                  <a:t>s</a:t>
                </a:r>
              </a:p>
            </p:txBody>
          </p:sp>
          <p:sp>
            <p:nvSpPr>
              <p:cNvPr id="10265" name="Text Box 24"/>
              <p:cNvSpPr txBox="1">
                <a:spLocks noChangeArrowheads="1"/>
              </p:cNvSpPr>
              <p:nvPr/>
            </p:nvSpPr>
            <p:spPr bwMode="auto">
              <a:xfrm>
                <a:off x="3787" y="2141"/>
                <a:ext cx="156" cy="231"/>
              </a:xfrm>
              <a:prstGeom prst="rect">
                <a:avLst/>
              </a:prstGeom>
              <a:noFill/>
              <a:ln w="9525">
                <a:noFill/>
                <a:miter lim="800000"/>
                <a:headEnd/>
                <a:tailEnd/>
              </a:ln>
            </p:spPr>
            <p:txBody>
              <a:bodyPr wrap="none">
                <a:spAutoFit/>
              </a:bodyPr>
              <a:lstStyle/>
              <a:p>
                <a:r>
                  <a:rPr lang="en-US"/>
                  <a:t>t</a:t>
                </a:r>
              </a:p>
            </p:txBody>
          </p:sp>
          <p:sp>
            <p:nvSpPr>
              <p:cNvPr id="10266" name="Text Box 25"/>
              <p:cNvSpPr txBox="1">
                <a:spLocks noChangeArrowheads="1"/>
              </p:cNvSpPr>
              <p:nvPr/>
            </p:nvSpPr>
            <p:spPr bwMode="auto">
              <a:xfrm>
                <a:off x="4609" y="2141"/>
                <a:ext cx="188" cy="231"/>
              </a:xfrm>
              <a:prstGeom prst="rect">
                <a:avLst/>
              </a:prstGeom>
              <a:noFill/>
              <a:ln w="9525">
                <a:noFill/>
                <a:miter lim="800000"/>
                <a:headEnd/>
                <a:tailEnd/>
              </a:ln>
            </p:spPr>
            <p:txBody>
              <a:bodyPr wrap="none">
                <a:spAutoFit/>
              </a:bodyPr>
              <a:lstStyle/>
              <a:p>
                <a:r>
                  <a:rPr lang="en-US"/>
                  <a:t>x</a:t>
                </a:r>
              </a:p>
            </p:txBody>
          </p:sp>
          <p:sp>
            <p:nvSpPr>
              <p:cNvPr id="10267" name="Text Box 26"/>
              <p:cNvSpPr txBox="1">
                <a:spLocks noChangeArrowheads="1"/>
              </p:cNvSpPr>
              <p:nvPr/>
            </p:nvSpPr>
            <p:spPr bwMode="auto">
              <a:xfrm>
                <a:off x="3771" y="3503"/>
                <a:ext cx="188" cy="231"/>
              </a:xfrm>
              <a:prstGeom prst="rect">
                <a:avLst/>
              </a:prstGeom>
              <a:noFill/>
              <a:ln w="9525">
                <a:noFill/>
                <a:miter lim="800000"/>
                <a:headEnd/>
                <a:tailEnd/>
              </a:ln>
            </p:spPr>
            <p:txBody>
              <a:bodyPr wrap="none">
                <a:spAutoFit/>
              </a:bodyPr>
              <a:lstStyle/>
              <a:p>
                <a:r>
                  <a:rPr lang="en-US"/>
                  <a:t>y</a:t>
                </a:r>
              </a:p>
            </p:txBody>
          </p:sp>
          <p:sp>
            <p:nvSpPr>
              <p:cNvPr id="10268" name="Text Box 27"/>
              <p:cNvSpPr txBox="1">
                <a:spLocks noChangeArrowheads="1"/>
              </p:cNvSpPr>
              <p:nvPr/>
            </p:nvSpPr>
            <p:spPr bwMode="auto">
              <a:xfrm>
                <a:off x="4625" y="3503"/>
                <a:ext cx="188" cy="231"/>
              </a:xfrm>
              <a:prstGeom prst="rect">
                <a:avLst/>
              </a:prstGeom>
              <a:noFill/>
              <a:ln w="9525">
                <a:noFill/>
                <a:miter lim="800000"/>
                <a:headEnd/>
                <a:tailEnd/>
              </a:ln>
            </p:spPr>
            <p:txBody>
              <a:bodyPr wrap="none">
                <a:spAutoFit/>
              </a:bodyPr>
              <a:lstStyle/>
              <a:p>
                <a:r>
                  <a:rPr lang="en-US"/>
                  <a:t>z</a:t>
                </a:r>
              </a:p>
            </p:txBody>
          </p:sp>
          <p:sp>
            <p:nvSpPr>
              <p:cNvPr id="10269" name="Line 28"/>
              <p:cNvSpPr>
                <a:spLocks noChangeShapeType="1"/>
              </p:cNvSpPr>
              <p:nvPr/>
            </p:nvSpPr>
            <p:spPr bwMode="auto">
              <a:xfrm flipV="1">
                <a:off x="4002" y="3419"/>
                <a:ext cx="572" cy="0"/>
              </a:xfrm>
              <a:prstGeom prst="line">
                <a:avLst/>
              </a:prstGeom>
              <a:noFill/>
              <a:ln w="19050">
                <a:solidFill>
                  <a:schemeClr val="tx1"/>
                </a:solidFill>
                <a:round/>
                <a:headEnd/>
                <a:tailEnd type="triangle" w="med" len="med"/>
              </a:ln>
            </p:spPr>
            <p:txBody>
              <a:bodyPr/>
              <a:lstStyle/>
              <a:p>
                <a:endParaRPr lang="en-US"/>
              </a:p>
            </p:txBody>
          </p:sp>
          <p:sp>
            <p:nvSpPr>
              <p:cNvPr id="10270" name="Line 29"/>
              <p:cNvSpPr>
                <a:spLocks noChangeShapeType="1"/>
              </p:cNvSpPr>
              <p:nvPr/>
            </p:nvSpPr>
            <p:spPr bwMode="auto">
              <a:xfrm flipV="1">
                <a:off x="3933" y="2565"/>
                <a:ext cx="670" cy="725"/>
              </a:xfrm>
              <a:prstGeom prst="line">
                <a:avLst/>
              </a:prstGeom>
              <a:noFill/>
              <a:ln w="19050">
                <a:solidFill>
                  <a:schemeClr val="tx1"/>
                </a:solidFill>
                <a:round/>
                <a:headEnd/>
                <a:tailEnd type="triangle" w="med" len="med"/>
              </a:ln>
            </p:spPr>
            <p:txBody>
              <a:bodyPr/>
              <a:lstStyle/>
              <a:p>
                <a:endParaRPr lang="en-US"/>
              </a:p>
            </p:txBody>
          </p:sp>
          <p:sp>
            <p:nvSpPr>
              <p:cNvPr id="10271" name="Freeform 30"/>
              <p:cNvSpPr>
                <a:spLocks/>
              </p:cNvSpPr>
              <p:nvPr/>
            </p:nvSpPr>
            <p:spPr bwMode="auto">
              <a:xfrm>
                <a:off x="3739" y="2597"/>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10272" name="Freeform 31"/>
              <p:cNvSpPr>
                <a:spLocks/>
              </p:cNvSpPr>
              <p:nvPr/>
            </p:nvSpPr>
            <p:spPr bwMode="auto">
              <a:xfrm>
                <a:off x="4555" y="2608"/>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10273" name="Freeform 32"/>
              <p:cNvSpPr>
                <a:spLocks/>
              </p:cNvSpPr>
              <p:nvPr/>
            </p:nvSpPr>
            <p:spPr bwMode="auto">
              <a:xfrm rot="10800000">
                <a:off x="4750" y="2596"/>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10274" name="Freeform 33"/>
              <p:cNvSpPr>
                <a:spLocks/>
              </p:cNvSpPr>
              <p:nvPr/>
            </p:nvSpPr>
            <p:spPr bwMode="auto">
              <a:xfrm rot="10800000">
                <a:off x="3906" y="2593"/>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10275" name="Line 34"/>
              <p:cNvSpPr>
                <a:spLocks noChangeShapeType="1"/>
              </p:cNvSpPr>
              <p:nvPr/>
            </p:nvSpPr>
            <p:spPr bwMode="auto">
              <a:xfrm flipH="1" flipV="1">
                <a:off x="3555" y="2993"/>
                <a:ext cx="1031" cy="364"/>
              </a:xfrm>
              <a:prstGeom prst="line">
                <a:avLst/>
              </a:prstGeom>
              <a:noFill/>
              <a:ln w="19050">
                <a:solidFill>
                  <a:schemeClr val="tx1"/>
                </a:solidFill>
                <a:round/>
                <a:headEnd/>
                <a:tailEnd type="triangle" w="med" len="med"/>
              </a:ln>
            </p:spPr>
            <p:txBody>
              <a:bodyPr/>
              <a:lstStyle/>
              <a:p>
                <a:endParaRPr lang="en-US"/>
              </a:p>
            </p:txBody>
          </p:sp>
          <p:sp>
            <p:nvSpPr>
              <p:cNvPr id="10276" name="Text Box 35"/>
              <p:cNvSpPr txBox="1">
                <a:spLocks noChangeArrowheads="1"/>
              </p:cNvSpPr>
              <p:nvPr/>
            </p:nvSpPr>
            <p:spPr bwMode="auto">
              <a:xfrm>
                <a:off x="4408" y="2940"/>
                <a:ext cx="187" cy="212"/>
              </a:xfrm>
              <a:prstGeom prst="rect">
                <a:avLst/>
              </a:prstGeom>
              <a:noFill/>
              <a:ln w="9525">
                <a:noFill/>
                <a:miter lim="800000"/>
                <a:headEnd/>
                <a:tailEnd/>
              </a:ln>
            </p:spPr>
            <p:txBody>
              <a:bodyPr wrap="none">
                <a:spAutoFit/>
              </a:bodyPr>
              <a:lstStyle/>
              <a:p>
                <a:r>
                  <a:rPr lang="en-US" sz="1600"/>
                  <a:t>2</a:t>
                </a:r>
              </a:p>
            </p:txBody>
          </p:sp>
          <p:sp>
            <p:nvSpPr>
              <p:cNvPr id="10277" name="Text Box 36"/>
              <p:cNvSpPr txBox="1">
                <a:spLocks noChangeArrowheads="1"/>
              </p:cNvSpPr>
              <p:nvPr/>
            </p:nvSpPr>
            <p:spPr bwMode="auto">
              <a:xfrm>
                <a:off x="3593" y="2766"/>
                <a:ext cx="187" cy="212"/>
              </a:xfrm>
              <a:prstGeom prst="rect">
                <a:avLst/>
              </a:prstGeom>
              <a:noFill/>
              <a:ln w="9525">
                <a:noFill/>
                <a:miter lim="800000"/>
                <a:headEnd/>
                <a:tailEnd/>
              </a:ln>
            </p:spPr>
            <p:txBody>
              <a:bodyPr wrap="none">
                <a:spAutoFit/>
              </a:bodyPr>
              <a:lstStyle/>
              <a:p>
                <a:r>
                  <a:rPr lang="en-US" sz="1600"/>
                  <a:t>2</a:t>
                </a:r>
              </a:p>
            </p:txBody>
          </p:sp>
          <p:sp>
            <p:nvSpPr>
              <p:cNvPr id="10278" name="Text Box 37"/>
              <p:cNvSpPr txBox="1">
                <a:spLocks noChangeArrowheads="1"/>
              </p:cNvSpPr>
              <p:nvPr/>
            </p:nvSpPr>
            <p:spPr bwMode="auto">
              <a:xfrm>
                <a:off x="3939" y="2759"/>
                <a:ext cx="187" cy="212"/>
              </a:xfrm>
              <a:prstGeom prst="rect">
                <a:avLst/>
              </a:prstGeom>
              <a:noFill/>
              <a:ln w="9525">
                <a:noFill/>
                <a:miter lim="800000"/>
                <a:headEnd/>
                <a:tailEnd/>
              </a:ln>
            </p:spPr>
            <p:txBody>
              <a:bodyPr wrap="none">
                <a:spAutoFit/>
              </a:bodyPr>
              <a:lstStyle/>
              <a:p>
                <a:r>
                  <a:rPr lang="en-US" sz="1600"/>
                  <a:t>1</a:t>
                </a:r>
              </a:p>
            </p:txBody>
          </p:sp>
          <p:sp>
            <p:nvSpPr>
              <p:cNvPr id="10279" name="Text Box 38"/>
              <p:cNvSpPr txBox="1">
                <a:spLocks noChangeArrowheads="1"/>
              </p:cNvSpPr>
              <p:nvPr/>
            </p:nvSpPr>
            <p:spPr bwMode="auto">
              <a:xfrm>
                <a:off x="4221" y="2670"/>
                <a:ext cx="187" cy="212"/>
              </a:xfrm>
              <a:prstGeom prst="rect">
                <a:avLst/>
              </a:prstGeom>
              <a:noFill/>
              <a:ln w="9525">
                <a:noFill/>
                <a:miter lim="800000"/>
                <a:headEnd/>
                <a:tailEnd/>
              </a:ln>
            </p:spPr>
            <p:txBody>
              <a:bodyPr wrap="none">
                <a:spAutoFit/>
              </a:bodyPr>
              <a:lstStyle/>
              <a:p>
                <a:r>
                  <a:rPr lang="en-US" sz="1600"/>
                  <a:t>4</a:t>
                </a:r>
              </a:p>
            </p:txBody>
          </p:sp>
          <p:sp>
            <p:nvSpPr>
              <p:cNvPr id="10280" name="Text Box 39"/>
              <p:cNvSpPr txBox="1">
                <a:spLocks noChangeArrowheads="1"/>
              </p:cNvSpPr>
              <p:nvPr/>
            </p:nvSpPr>
            <p:spPr bwMode="auto">
              <a:xfrm>
                <a:off x="4234" y="3086"/>
                <a:ext cx="187" cy="212"/>
              </a:xfrm>
              <a:prstGeom prst="rect">
                <a:avLst/>
              </a:prstGeom>
              <a:noFill/>
              <a:ln w="9525">
                <a:noFill/>
                <a:miter lim="800000"/>
                <a:headEnd/>
                <a:tailEnd/>
              </a:ln>
            </p:spPr>
            <p:txBody>
              <a:bodyPr wrap="none">
                <a:spAutoFit/>
              </a:bodyPr>
              <a:lstStyle/>
              <a:p>
                <a:r>
                  <a:rPr lang="en-US" sz="1600"/>
                  <a:t>3</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438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438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438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4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1"/>
          </p:nvPr>
        </p:nvSpPr>
        <p:spPr>
          <a:noFill/>
        </p:spPr>
        <p:txBody>
          <a:bodyPr/>
          <a:lstStyle/>
          <a:p>
            <a:fld id="{F139C498-5F88-413C-ABF3-D700C9FEE5E5}" type="slidenum">
              <a:rPr lang="en-US" smtClean="0"/>
              <a:pPr/>
              <a:t>8</a:t>
            </a:fld>
            <a:endParaRPr lang="en-US" smtClean="0"/>
          </a:p>
        </p:txBody>
      </p:sp>
      <p:sp>
        <p:nvSpPr>
          <p:cNvPr id="11267" name="Rectangle 2"/>
          <p:cNvSpPr>
            <a:spLocks noGrp="1" noChangeArrowheads="1"/>
          </p:cNvSpPr>
          <p:nvPr>
            <p:ph type="title"/>
          </p:nvPr>
        </p:nvSpPr>
        <p:spPr/>
        <p:txBody>
          <a:bodyPr/>
          <a:lstStyle/>
          <a:p>
            <a:pPr eaLnBrk="1" hangingPunct="1"/>
            <a:r>
              <a:rPr lang="en-US" smtClean="0"/>
              <a:t>Initialization</a:t>
            </a:r>
          </a:p>
        </p:txBody>
      </p:sp>
      <p:sp>
        <p:nvSpPr>
          <p:cNvPr id="11268" name="Rectangle 3"/>
          <p:cNvSpPr>
            <a:spLocks noGrp="1" noChangeArrowheads="1"/>
          </p:cNvSpPr>
          <p:nvPr>
            <p:ph type="body" idx="1"/>
          </p:nvPr>
        </p:nvSpPr>
        <p:spPr/>
        <p:txBody>
          <a:bodyPr/>
          <a:lstStyle/>
          <a:p>
            <a:pPr marL="533400" indent="-533400" eaLnBrk="1" hangingPunct="1">
              <a:lnSpc>
                <a:spcPct val="120000"/>
              </a:lnSpc>
              <a:buFontTx/>
              <a:buNone/>
            </a:pPr>
            <a:r>
              <a:rPr lang="en-US" smtClean="0">
                <a:solidFill>
                  <a:srgbClr val="DD0111"/>
                </a:solidFill>
                <a:latin typeface="Monotype Corsiva" pitchFamily="66" charset="0"/>
              </a:rPr>
              <a:t>Alg.: </a:t>
            </a:r>
            <a:r>
              <a:rPr lang="en-US" smtClean="0"/>
              <a:t>INITIALIZE-SINGLE-SOURCE(V, s)</a:t>
            </a:r>
          </a:p>
          <a:p>
            <a:pPr marL="533400" indent="-533400" eaLnBrk="1" hangingPunct="1">
              <a:lnSpc>
                <a:spcPct val="120000"/>
              </a:lnSpc>
              <a:buFontTx/>
              <a:buAutoNum type="arabicPeriod"/>
            </a:pPr>
            <a:r>
              <a:rPr lang="en-US" b="1" smtClean="0"/>
              <a:t> for </a:t>
            </a:r>
            <a:r>
              <a:rPr lang="en-US" smtClean="0"/>
              <a:t>each v </a:t>
            </a:r>
            <a:r>
              <a:rPr lang="en-US" smtClean="0">
                <a:sym typeface="Symbol" pitchFamily="18" charset="2"/>
              </a:rPr>
              <a:t></a:t>
            </a:r>
            <a:r>
              <a:rPr lang="en-US" smtClean="0"/>
              <a:t> V</a:t>
            </a:r>
          </a:p>
          <a:p>
            <a:pPr marL="533400" indent="-533400" eaLnBrk="1" hangingPunct="1">
              <a:lnSpc>
                <a:spcPct val="120000"/>
              </a:lnSpc>
              <a:buFontTx/>
              <a:buAutoNum type="arabicPeriod"/>
            </a:pPr>
            <a:r>
              <a:rPr lang="en-US" b="1" smtClean="0"/>
              <a:t>       do </a:t>
            </a:r>
            <a:r>
              <a:rPr lang="en-US" smtClean="0"/>
              <a:t>d[v] ← </a:t>
            </a:r>
            <a:r>
              <a:rPr lang="en-US" smtClean="0">
                <a:sym typeface="Symbol" pitchFamily="18" charset="2"/>
              </a:rPr>
              <a:t></a:t>
            </a:r>
          </a:p>
          <a:p>
            <a:pPr marL="533400" indent="-533400" eaLnBrk="1" hangingPunct="1">
              <a:lnSpc>
                <a:spcPct val="120000"/>
              </a:lnSpc>
              <a:buFontTx/>
              <a:buAutoNum type="arabicPeriod"/>
            </a:pPr>
            <a:r>
              <a:rPr lang="en-US" smtClean="0">
                <a:sym typeface="Symbol" pitchFamily="18" charset="2"/>
              </a:rPr>
              <a:t>             </a:t>
            </a:r>
            <a:r>
              <a:rPr lang="en-US" smtClean="0"/>
              <a:t>[v] ← NIL</a:t>
            </a:r>
          </a:p>
          <a:p>
            <a:pPr marL="533400" indent="-533400" eaLnBrk="1" hangingPunct="1">
              <a:lnSpc>
                <a:spcPct val="120000"/>
              </a:lnSpc>
              <a:buFontTx/>
              <a:buAutoNum type="arabicPeriod"/>
            </a:pPr>
            <a:r>
              <a:rPr lang="en-US" smtClean="0"/>
              <a:t>d[s] ← 0</a:t>
            </a:r>
          </a:p>
          <a:p>
            <a:pPr marL="533400" indent="-533400" eaLnBrk="1" hangingPunct="1">
              <a:lnSpc>
                <a:spcPct val="120000"/>
              </a:lnSpc>
              <a:buFontTx/>
              <a:buNone/>
            </a:pPr>
            <a:endParaRPr lang="en-US" smtClean="0"/>
          </a:p>
          <a:p>
            <a:pPr marL="533400" indent="-533400" eaLnBrk="1" hangingPunct="1">
              <a:lnSpc>
                <a:spcPct val="120000"/>
              </a:lnSpc>
            </a:pPr>
            <a:r>
              <a:rPr lang="en-US" smtClean="0"/>
              <a:t>All the shortest-paths algorithms start with INITIALIZE-SINGLE-SOURCE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1"/>
          </p:nvPr>
        </p:nvSpPr>
        <p:spPr>
          <a:noFill/>
        </p:spPr>
        <p:txBody>
          <a:bodyPr/>
          <a:lstStyle/>
          <a:p>
            <a:fld id="{872CDA2E-B0B8-430C-B607-6ABA7433A601}" type="slidenum">
              <a:rPr lang="en-US" smtClean="0"/>
              <a:pPr/>
              <a:t>9</a:t>
            </a:fld>
            <a:endParaRPr lang="en-US" smtClean="0"/>
          </a:p>
        </p:txBody>
      </p:sp>
      <p:sp>
        <p:nvSpPr>
          <p:cNvPr id="12291" name="Rectangle 2"/>
          <p:cNvSpPr>
            <a:spLocks noGrp="1" noChangeArrowheads="1"/>
          </p:cNvSpPr>
          <p:nvPr>
            <p:ph type="title"/>
          </p:nvPr>
        </p:nvSpPr>
        <p:spPr/>
        <p:txBody>
          <a:bodyPr/>
          <a:lstStyle/>
          <a:p>
            <a:pPr eaLnBrk="1" hangingPunct="1"/>
            <a:r>
              <a:rPr lang="en-US" smtClean="0"/>
              <a:t>Relaxation</a:t>
            </a:r>
          </a:p>
        </p:txBody>
      </p:sp>
      <p:sp>
        <p:nvSpPr>
          <p:cNvPr id="786435" name="Rectangle 3"/>
          <p:cNvSpPr>
            <a:spLocks noGrp="1" noChangeArrowheads="1"/>
          </p:cNvSpPr>
          <p:nvPr>
            <p:ph type="body" idx="1"/>
          </p:nvPr>
        </p:nvSpPr>
        <p:spPr>
          <a:xfrm>
            <a:off x="112713" y="1062038"/>
            <a:ext cx="8229600" cy="2921000"/>
          </a:xfrm>
        </p:spPr>
        <p:txBody>
          <a:bodyPr/>
          <a:lstStyle/>
          <a:p>
            <a:pPr eaLnBrk="1" hangingPunct="1"/>
            <a:r>
              <a:rPr lang="en-US" b="1" smtClean="0"/>
              <a:t>Relaxing </a:t>
            </a:r>
            <a:r>
              <a:rPr lang="en-US" smtClean="0"/>
              <a:t>an edge (u, v) = testing whether we can improve the shortest path to v found so far by going through u</a:t>
            </a:r>
          </a:p>
          <a:p>
            <a:pPr lvl="1" eaLnBrk="1" hangingPunct="1">
              <a:buFontTx/>
              <a:buNone/>
            </a:pPr>
            <a:r>
              <a:rPr lang="en-US" smtClean="0"/>
              <a:t>	If </a:t>
            </a:r>
            <a:r>
              <a:rPr lang="en-US" smtClean="0">
                <a:latin typeface="Comic Sans MS" pitchFamily="66" charset="0"/>
              </a:rPr>
              <a:t>d[v] &gt; d[u] + w(u, v) </a:t>
            </a:r>
          </a:p>
          <a:p>
            <a:pPr lvl="1" eaLnBrk="1" hangingPunct="1">
              <a:buFontTx/>
              <a:buNone/>
            </a:pPr>
            <a:r>
              <a:rPr lang="en-US" smtClean="0"/>
              <a:t>		 we can improve the shortest path to v </a:t>
            </a:r>
          </a:p>
          <a:p>
            <a:pPr lvl="1" eaLnBrk="1" hangingPunct="1">
              <a:buFontTx/>
              <a:buNone/>
            </a:pPr>
            <a:r>
              <a:rPr lang="en-US" smtClean="0"/>
              <a:t>		 </a:t>
            </a:r>
            <a:r>
              <a:rPr lang="en-US" smtClean="0">
                <a:sym typeface="Symbol" pitchFamily="18" charset="2"/>
              </a:rPr>
              <a:t></a:t>
            </a:r>
            <a:r>
              <a:rPr lang="en-US" smtClean="0"/>
              <a:t> update d[v] and </a:t>
            </a:r>
            <a:r>
              <a:rPr lang="en-US" smtClean="0">
                <a:sym typeface="Symbol" pitchFamily="18" charset="2"/>
              </a:rPr>
              <a:t></a:t>
            </a:r>
            <a:r>
              <a:rPr lang="en-US" smtClean="0"/>
              <a:t>[v]</a:t>
            </a:r>
          </a:p>
        </p:txBody>
      </p:sp>
      <p:grpSp>
        <p:nvGrpSpPr>
          <p:cNvPr id="2" name="Group 4"/>
          <p:cNvGrpSpPr>
            <a:grpSpLocks/>
          </p:cNvGrpSpPr>
          <p:nvPr/>
        </p:nvGrpSpPr>
        <p:grpSpPr bwMode="auto">
          <a:xfrm>
            <a:off x="730250" y="4110038"/>
            <a:ext cx="1743075" cy="747712"/>
            <a:chOff x="717" y="2115"/>
            <a:chExt cx="1098" cy="471"/>
          </a:xfrm>
        </p:grpSpPr>
        <p:sp>
          <p:nvSpPr>
            <p:cNvPr id="12328" name="Oval 5"/>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2329" name="Oval 6"/>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9</a:t>
              </a:r>
            </a:p>
          </p:txBody>
        </p:sp>
        <p:sp>
          <p:nvSpPr>
            <p:cNvPr id="12330" name="Line 7"/>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2331" name="Text Box 8"/>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2332" name="Text Box 9"/>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2333" name="Text Box 10"/>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grpSp>
        <p:nvGrpSpPr>
          <p:cNvPr id="3" name="Group 11"/>
          <p:cNvGrpSpPr>
            <a:grpSpLocks/>
          </p:cNvGrpSpPr>
          <p:nvPr/>
        </p:nvGrpSpPr>
        <p:grpSpPr bwMode="auto">
          <a:xfrm>
            <a:off x="730250" y="5626100"/>
            <a:ext cx="1743075" cy="747713"/>
            <a:chOff x="717" y="2115"/>
            <a:chExt cx="1098" cy="471"/>
          </a:xfrm>
        </p:grpSpPr>
        <p:sp>
          <p:nvSpPr>
            <p:cNvPr id="12322" name="Oval 12"/>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2323" name="Oval 13"/>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b="1"/>
                <a:t>7</a:t>
              </a:r>
            </a:p>
          </p:txBody>
        </p:sp>
        <p:sp>
          <p:nvSpPr>
            <p:cNvPr id="12324" name="Line 14"/>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2325" name="Text Box 15"/>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2326" name="Text Box 16"/>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2327" name="Text Box 17"/>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sp>
        <p:nvSpPr>
          <p:cNvPr id="786450" name="AutoShape 18"/>
          <p:cNvSpPr>
            <a:spLocks noChangeArrowheads="1"/>
          </p:cNvSpPr>
          <p:nvPr/>
        </p:nvSpPr>
        <p:spPr bwMode="auto">
          <a:xfrm rot="5400000">
            <a:off x="1097757" y="5168106"/>
            <a:ext cx="979488" cy="263525"/>
          </a:xfrm>
          <a:custGeom>
            <a:avLst/>
            <a:gdLst>
              <a:gd name="T0" fmla="*/ 2147483647 w 21600"/>
              <a:gd name="T1" fmla="*/ 0 h 21600"/>
              <a:gd name="T2" fmla="*/ 0 w 21600"/>
              <a:gd name="T3" fmla="*/ 239275050 h 21600"/>
              <a:gd name="T4" fmla="*/ 2147483647 w 21600"/>
              <a:gd name="T5" fmla="*/ 478548539 h 21600"/>
              <a:gd name="T6" fmla="*/ 2147483647 w 21600"/>
              <a:gd name="T7" fmla="*/ 2392750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786451" name="Text Box 19"/>
          <p:cNvSpPr txBox="1">
            <a:spLocks noChangeArrowheads="1"/>
          </p:cNvSpPr>
          <p:nvPr/>
        </p:nvSpPr>
        <p:spPr bwMode="auto">
          <a:xfrm>
            <a:off x="1776413" y="5113338"/>
            <a:ext cx="1746250" cy="366712"/>
          </a:xfrm>
          <a:prstGeom prst="rect">
            <a:avLst/>
          </a:prstGeom>
          <a:noFill/>
          <a:ln w="9525">
            <a:noFill/>
            <a:miter lim="800000"/>
            <a:headEnd/>
            <a:tailEnd/>
          </a:ln>
        </p:spPr>
        <p:txBody>
          <a:bodyPr wrap="none">
            <a:spAutoFit/>
          </a:bodyPr>
          <a:lstStyle/>
          <a:p>
            <a:r>
              <a:rPr lang="en-US"/>
              <a:t>RELAX(u, v, w)</a:t>
            </a:r>
          </a:p>
        </p:txBody>
      </p:sp>
      <p:grpSp>
        <p:nvGrpSpPr>
          <p:cNvPr id="4" name="Group 20"/>
          <p:cNvGrpSpPr>
            <a:grpSpLocks/>
          </p:cNvGrpSpPr>
          <p:nvPr/>
        </p:nvGrpSpPr>
        <p:grpSpPr bwMode="auto">
          <a:xfrm>
            <a:off x="3833813" y="4119563"/>
            <a:ext cx="1743075" cy="747712"/>
            <a:chOff x="717" y="2115"/>
            <a:chExt cx="1098" cy="471"/>
          </a:xfrm>
        </p:grpSpPr>
        <p:sp>
          <p:nvSpPr>
            <p:cNvPr id="12316" name="Oval 21"/>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2317" name="Oval 22"/>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6</a:t>
              </a:r>
            </a:p>
          </p:txBody>
        </p:sp>
        <p:sp>
          <p:nvSpPr>
            <p:cNvPr id="12318" name="Line 23"/>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2319" name="Text Box 24"/>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2320" name="Text Box 25"/>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2321" name="Text Box 26"/>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grpSp>
        <p:nvGrpSpPr>
          <p:cNvPr id="5" name="Group 27"/>
          <p:cNvGrpSpPr>
            <a:grpSpLocks/>
          </p:cNvGrpSpPr>
          <p:nvPr/>
        </p:nvGrpSpPr>
        <p:grpSpPr bwMode="auto">
          <a:xfrm>
            <a:off x="3833813" y="5635625"/>
            <a:ext cx="1743075" cy="747713"/>
            <a:chOff x="717" y="2115"/>
            <a:chExt cx="1098" cy="471"/>
          </a:xfrm>
        </p:grpSpPr>
        <p:sp>
          <p:nvSpPr>
            <p:cNvPr id="12310" name="Oval 28"/>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2311" name="Oval 29"/>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6</a:t>
              </a:r>
            </a:p>
          </p:txBody>
        </p:sp>
        <p:sp>
          <p:nvSpPr>
            <p:cNvPr id="12312" name="Line 30"/>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2313" name="Text Box 31"/>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2314" name="Text Box 32"/>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2315" name="Text Box 33"/>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sp>
        <p:nvSpPr>
          <p:cNvPr id="786466" name="AutoShape 34"/>
          <p:cNvSpPr>
            <a:spLocks noChangeArrowheads="1"/>
          </p:cNvSpPr>
          <p:nvPr/>
        </p:nvSpPr>
        <p:spPr bwMode="auto">
          <a:xfrm rot="5400000">
            <a:off x="4201319" y="5177631"/>
            <a:ext cx="979488" cy="263525"/>
          </a:xfrm>
          <a:custGeom>
            <a:avLst/>
            <a:gdLst>
              <a:gd name="T0" fmla="*/ 2147483647 w 21600"/>
              <a:gd name="T1" fmla="*/ 0 h 21600"/>
              <a:gd name="T2" fmla="*/ 0 w 21600"/>
              <a:gd name="T3" fmla="*/ 239275050 h 21600"/>
              <a:gd name="T4" fmla="*/ 2147483647 w 21600"/>
              <a:gd name="T5" fmla="*/ 478548539 h 21600"/>
              <a:gd name="T6" fmla="*/ 2147483647 w 21600"/>
              <a:gd name="T7" fmla="*/ 2392750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786467" name="Text Box 35"/>
          <p:cNvSpPr txBox="1">
            <a:spLocks noChangeArrowheads="1"/>
          </p:cNvSpPr>
          <p:nvPr/>
        </p:nvSpPr>
        <p:spPr bwMode="auto">
          <a:xfrm>
            <a:off x="4879975" y="5122863"/>
            <a:ext cx="1746250" cy="366712"/>
          </a:xfrm>
          <a:prstGeom prst="rect">
            <a:avLst/>
          </a:prstGeom>
          <a:noFill/>
          <a:ln w="9525">
            <a:noFill/>
            <a:miter lim="800000"/>
            <a:headEnd/>
            <a:tailEnd/>
          </a:ln>
        </p:spPr>
        <p:txBody>
          <a:bodyPr wrap="none">
            <a:spAutoFit/>
          </a:bodyPr>
          <a:lstStyle/>
          <a:p>
            <a:r>
              <a:rPr lang="en-US"/>
              <a:t>RELAX(u, v, w)</a:t>
            </a:r>
          </a:p>
        </p:txBody>
      </p:sp>
      <p:sp>
        <p:nvSpPr>
          <p:cNvPr id="786468" name="Rectangle 36"/>
          <p:cNvSpPr>
            <a:spLocks noChangeArrowheads="1"/>
          </p:cNvSpPr>
          <p:nvPr/>
        </p:nvSpPr>
        <p:spPr bwMode="auto">
          <a:xfrm>
            <a:off x="5626100" y="4241800"/>
            <a:ext cx="3390900" cy="822325"/>
          </a:xfrm>
          <a:prstGeom prst="rect">
            <a:avLst/>
          </a:prstGeom>
          <a:noFill/>
          <a:ln w="9525">
            <a:noFill/>
            <a:miter lim="800000"/>
            <a:headEnd/>
            <a:tailEnd/>
          </a:ln>
        </p:spPr>
        <p:txBody>
          <a:bodyPr>
            <a:spAutoFit/>
          </a:bodyPr>
          <a:lstStyle/>
          <a:p>
            <a:r>
              <a:rPr lang="en-US" sz="2400"/>
              <a:t>After relaxation:</a:t>
            </a:r>
          </a:p>
          <a:p>
            <a:pPr lvl="1"/>
            <a:r>
              <a:rPr lang="en-US" sz="2400">
                <a:latin typeface="Comic Sans MS" pitchFamily="66" charset="0"/>
              </a:rPr>
              <a:t>d[v] </a:t>
            </a:r>
            <a:r>
              <a:rPr lang="en-US" sz="2400">
                <a:latin typeface="Comic Sans MS" pitchFamily="66" charset="0"/>
                <a:sym typeface="Symbol" pitchFamily="18" charset="2"/>
              </a:rPr>
              <a:t></a:t>
            </a:r>
            <a:r>
              <a:rPr lang="en-US" sz="2400">
                <a:latin typeface="Comic Sans MS" pitchFamily="66" charset="0"/>
              </a:rPr>
              <a:t> d[u] + w(u, v)</a:t>
            </a:r>
          </a:p>
        </p:txBody>
      </p:sp>
      <p:grpSp>
        <p:nvGrpSpPr>
          <p:cNvPr id="6" name="Group 37"/>
          <p:cNvGrpSpPr>
            <a:grpSpLocks/>
          </p:cNvGrpSpPr>
          <p:nvPr/>
        </p:nvGrpSpPr>
        <p:grpSpPr bwMode="auto">
          <a:xfrm>
            <a:off x="258763" y="3787775"/>
            <a:ext cx="1908175" cy="684213"/>
            <a:chOff x="163" y="2242"/>
            <a:chExt cx="1202" cy="431"/>
          </a:xfrm>
        </p:grpSpPr>
        <p:sp>
          <p:nvSpPr>
            <p:cNvPr id="12307" name="Oval 38"/>
            <p:cNvSpPr>
              <a:spLocks noChangeArrowheads="1"/>
            </p:cNvSpPr>
            <p:nvPr/>
          </p:nvSpPr>
          <p:spPr bwMode="auto">
            <a:xfrm>
              <a:off x="163" y="2242"/>
              <a:ext cx="238" cy="225"/>
            </a:xfrm>
            <a:prstGeom prst="ellipse">
              <a:avLst/>
            </a:prstGeom>
            <a:solidFill>
              <a:schemeClr val="accent1"/>
            </a:solidFill>
            <a:ln w="19050">
              <a:solidFill>
                <a:schemeClr val="tx1"/>
              </a:solidFill>
              <a:round/>
              <a:headEnd/>
              <a:tailEnd/>
            </a:ln>
          </p:spPr>
          <p:txBody>
            <a:bodyPr wrap="none" anchor="ctr"/>
            <a:lstStyle/>
            <a:p>
              <a:pPr algn="ctr"/>
              <a:r>
                <a:rPr lang="en-US"/>
                <a:t>s</a:t>
              </a:r>
            </a:p>
          </p:txBody>
        </p:sp>
        <p:sp>
          <p:nvSpPr>
            <p:cNvPr id="12308" name="Freeform 39"/>
            <p:cNvSpPr>
              <a:spLocks/>
            </p:cNvSpPr>
            <p:nvPr/>
          </p:nvSpPr>
          <p:spPr bwMode="auto">
            <a:xfrm>
              <a:off x="369" y="2442"/>
              <a:ext cx="163" cy="231"/>
            </a:xfrm>
            <a:custGeom>
              <a:avLst/>
              <a:gdLst>
                <a:gd name="T0" fmla="*/ 0 w 163"/>
                <a:gd name="T1" fmla="*/ 0 h 231"/>
                <a:gd name="T2" fmla="*/ 57 w 163"/>
                <a:gd name="T3" fmla="*/ 25 h 231"/>
                <a:gd name="T4" fmla="*/ 69 w 163"/>
                <a:gd name="T5" fmla="*/ 81 h 231"/>
                <a:gd name="T6" fmla="*/ 113 w 163"/>
                <a:gd name="T7" fmla="*/ 131 h 231"/>
                <a:gd name="T8" fmla="*/ 151 w 163"/>
                <a:gd name="T9" fmla="*/ 200 h 231"/>
                <a:gd name="T10" fmla="*/ 163 w 163"/>
                <a:gd name="T11" fmla="*/ 231 h 231"/>
                <a:gd name="T12" fmla="*/ 0 60000 65536"/>
                <a:gd name="T13" fmla="*/ 0 60000 65536"/>
                <a:gd name="T14" fmla="*/ 0 60000 65536"/>
                <a:gd name="T15" fmla="*/ 0 60000 65536"/>
                <a:gd name="T16" fmla="*/ 0 60000 65536"/>
                <a:gd name="T17" fmla="*/ 0 60000 65536"/>
                <a:gd name="T18" fmla="*/ 0 w 163"/>
                <a:gd name="T19" fmla="*/ 0 h 231"/>
                <a:gd name="T20" fmla="*/ 163 w 163"/>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163" h="231">
                  <a:moveTo>
                    <a:pt x="0" y="0"/>
                  </a:moveTo>
                  <a:cubicBezTo>
                    <a:pt x="19" y="12"/>
                    <a:pt x="36" y="18"/>
                    <a:pt x="57" y="25"/>
                  </a:cubicBezTo>
                  <a:cubicBezTo>
                    <a:pt x="72" y="48"/>
                    <a:pt x="79" y="55"/>
                    <a:pt x="69" y="81"/>
                  </a:cubicBezTo>
                  <a:cubicBezTo>
                    <a:pt x="77" y="116"/>
                    <a:pt x="80" y="121"/>
                    <a:pt x="113" y="131"/>
                  </a:cubicBezTo>
                  <a:cubicBezTo>
                    <a:pt x="145" y="153"/>
                    <a:pt x="130" y="169"/>
                    <a:pt x="151" y="200"/>
                  </a:cubicBezTo>
                  <a:cubicBezTo>
                    <a:pt x="158" y="223"/>
                    <a:pt x="154" y="213"/>
                    <a:pt x="163" y="231"/>
                  </a:cubicBezTo>
                </a:path>
              </a:pathLst>
            </a:custGeom>
            <a:noFill/>
            <a:ln w="9525">
              <a:solidFill>
                <a:schemeClr val="tx1"/>
              </a:solidFill>
              <a:round/>
              <a:headEnd/>
              <a:tailEnd type="triangle" w="med" len="med"/>
            </a:ln>
          </p:spPr>
          <p:txBody>
            <a:bodyPr/>
            <a:lstStyle/>
            <a:p>
              <a:endParaRPr lang="en-US"/>
            </a:p>
          </p:txBody>
        </p:sp>
        <p:sp>
          <p:nvSpPr>
            <p:cNvPr id="12309" name="Freeform 40"/>
            <p:cNvSpPr>
              <a:spLocks/>
            </p:cNvSpPr>
            <p:nvPr/>
          </p:nvSpPr>
          <p:spPr bwMode="auto">
            <a:xfrm>
              <a:off x="354" y="2413"/>
              <a:ext cx="1011" cy="242"/>
            </a:xfrm>
            <a:custGeom>
              <a:avLst/>
              <a:gdLst>
                <a:gd name="T0" fmla="*/ 28 w 1011"/>
                <a:gd name="T1" fmla="*/ 10 h 242"/>
                <a:gd name="T2" fmla="*/ 72 w 1011"/>
                <a:gd name="T3" fmla="*/ 29 h 242"/>
                <a:gd name="T4" fmla="*/ 109 w 1011"/>
                <a:gd name="T5" fmla="*/ 41 h 242"/>
                <a:gd name="T6" fmla="*/ 166 w 1011"/>
                <a:gd name="T7" fmla="*/ 22 h 242"/>
                <a:gd name="T8" fmla="*/ 291 w 1011"/>
                <a:gd name="T9" fmla="*/ 41 h 242"/>
                <a:gd name="T10" fmla="*/ 441 w 1011"/>
                <a:gd name="T11" fmla="*/ 85 h 242"/>
                <a:gd name="T12" fmla="*/ 610 w 1011"/>
                <a:gd name="T13" fmla="*/ 98 h 242"/>
                <a:gd name="T14" fmla="*/ 673 w 1011"/>
                <a:gd name="T15" fmla="*/ 116 h 242"/>
                <a:gd name="T16" fmla="*/ 823 w 1011"/>
                <a:gd name="T17" fmla="*/ 166 h 242"/>
                <a:gd name="T18" fmla="*/ 955 w 1011"/>
                <a:gd name="T19" fmla="*/ 210 h 242"/>
                <a:gd name="T20" fmla="*/ 992 w 1011"/>
                <a:gd name="T21" fmla="*/ 235 h 242"/>
                <a:gd name="T22" fmla="*/ 1011 w 1011"/>
                <a:gd name="T23" fmla="*/ 242 h 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1"/>
                <a:gd name="T37" fmla="*/ 0 h 242"/>
                <a:gd name="T38" fmla="*/ 1011 w 1011"/>
                <a:gd name="T39" fmla="*/ 242 h 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1" h="242">
                  <a:moveTo>
                    <a:pt x="28" y="10"/>
                  </a:moveTo>
                  <a:cubicBezTo>
                    <a:pt x="85" y="28"/>
                    <a:pt x="0" y="0"/>
                    <a:pt x="72" y="29"/>
                  </a:cubicBezTo>
                  <a:cubicBezTo>
                    <a:pt x="84" y="34"/>
                    <a:pt x="109" y="41"/>
                    <a:pt x="109" y="41"/>
                  </a:cubicBezTo>
                  <a:cubicBezTo>
                    <a:pt x="153" y="27"/>
                    <a:pt x="135" y="34"/>
                    <a:pt x="166" y="22"/>
                  </a:cubicBezTo>
                  <a:cubicBezTo>
                    <a:pt x="215" y="26"/>
                    <a:pt x="247" y="27"/>
                    <a:pt x="291" y="41"/>
                  </a:cubicBezTo>
                  <a:cubicBezTo>
                    <a:pt x="343" y="76"/>
                    <a:pt x="375" y="79"/>
                    <a:pt x="441" y="85"/>
                  </a:cubicBezTo>
                  <a:cubicBezTo>
                    <a:pt x="501" y="77"/>
                    <a:pt x="552" y="84"/>
                    <a:pt x="610" y="98"/>
                  </a:cubicBezTo>
                  <a:cubicBezTo>
                    <a:pt x="631" y="103"/>
                    <a:pt x="673" y="116"/>
                    <a:pt x="673" y="116"/>
                  </a:cubicBezTo>
                  <a:cubicBezTo>
                    <a:pt x="714" y="157"/>
                    <a:pt x="768" y="162"/>
                    <a:pt x="823" y="166"/>
                  </a:cubicBezTo>
                  <a:cubicBezTo>
                    <a:pt x="873" y="175"/>
                    <a:pt x="909" y="195"/>
                    <a:pt x="955" y="210"/>
                  </a:cubicBezTo>
                  <a:cubicBezTo>
                    <a:pt x="964" y="217"/>
                    <a:pt x="982" y="230"/>
                    <a:pt x="992" y="235"/>
                  </a:cubicBezTo>
                  <a:cubicBezTo>
                    <a:pt x="998" y="238"/>
                    <a:pt x="1011" y="242"/>
                    <a:pt x="1011" y="242"/>
                  </a:cubicBezTo>
                </a:path>
              </a:pathLst>
            </a:custGeom>
            <a:noFill/>
            <a:ln w="9525">
              <a:solidFill>
                <a:schemeClr val="tx1"/>
              </a:solidFill>
              <a:round/>
              <a:headEnd/>
              <a:tailEnd type="triangle" w="med" len="med"/>
            </a:ln>
          </p:spPr>
          <p:txBody>
            <a:bodyPr/>
            <a:lstStyle/>
            <a:p>
              <a:endParaRPr lang="en-US"/>
            </a:p>
          </p:txBody>
        </p:sp>
      </p:grpSp>
      <p:grpSp>
        <p:nvGrpSpPr>
          <p:cNvPr id="7" name="Group 41"/>
          <p:cNvGrpSpPr>
            <a:grpSpLocks/>
          </p:cNvGrpSpPr>
          <p:nvPr/>
        </p:nvGrpSpPr>
        <p:grpSpPr bwMode="auto">
          <a:xfrm>
            <a:off x="3351213" y="3787775"/>
            <a:ext cx="1908175" cy="684213"/>
            <a:chOff x="163" y="2242"/>
            <a:chExt cx="1202" cy="431"/>
          </a:xfrm>
        </p:grpSpPr>
        <p:sp>
          <p:nvSpPr>
            <p:cNvPr id="12304" name="Oval 42"/>
            <p:cNvSpPr>
              <a:spLocks noChangeArrowheads="1"/>
            </p:cNvSpPr>
            <p:nvPr/>
          </p:nvSpPr>
          <p:spPr bwMode="auto">
            <a:xfrm>
              <a:off x="163" y="2242"/>
              <a:ext cx="238" cy="225"/>
            </a:xfrm>
            <a:prstGeom prst="ellipse">
              <a:avLst/>
            </a:prstGeom>
            <a:solidFill>
              <a:schemeClr val="accent1"/>
            </a:solidFill>
            <a:ln w="19050">
              <a:solidFill>
                <a:schemeClr val="tx1"/>
              </a:solidFill>
              <a:round/>
              <a:headEnd/>
              <a:tailEnd/>
            </a:ln>
          </p:spPr>
          <p:txBody>
            <a:bodyPr wrap="none" anchor="ctr"/>
            <a:lstStyle/>
            <a:p>
              <a:pPr algn="ctr"/>
              <a:r>
                <a:rPr lang="en-US"/>
                <a:t>s</a:t>
              </a:r>
            </a:p>
          </p:txBody>
        </p:sp>
        <p:sp>
          <p:nvSpPr>
            <p:cNvPr id="12305" name="Freeform 43"/>
            <p:cNvSpPr>
              <a:spLocks/>
            </p:cNvSpPr>
            <p:nvPr/>
          </p:nvSpPr>
          <p:spPr bwMode="auto">
            <a:xfrm>
              <a:off x="369" y="2442"/>
              <a:ext cx="163" cy="231"/>
            </a:xfrm>
            <a:custGeom>
              <a:avLst/>
              <a:gdLst>
                <a:gd name="T0" fmla="*/ 0 w 163"/>
                <a:gd name="T1" fmla="*/ 0 h 231"/>
                <a:gd name="T2" fmla="*/ 57 w 163"/>
                <a:gd name="T3" fmla="*/ 25 h 231"/>
                <a:gd name="T4" fmla="*/ 69 w 163"/>
                <a:gd name="T5" fmla="*/ 81 h 231"/>
                <a:gd name="T6" fmla="*/ 113 w 163"/>
                <a:gd name="T7" fmla="*/ 131 h 231"/>
                <a:gd name="T8" fmla="*/ 151 w 163"/>
                <a:gd name="T9" fmla="*/ 200 h 231"/>
                <a:gd name="T10" fmla="*/ 163 w 163"/>
                <a:gd name="T11" fmla="*/ 231 h 231"/>
                <a:gd name="T12" fmla="*/ 0 60000 65536"/>
                <a:gd name="T13" fmla="*/ 0 60000 65536"/>
                <a:gd name="T14" fmla="*/ 0 60000 65536"/>
                <a:gd name="T15" fmla="*/ 0 60000 65536"/>
                <a:gd name="T16" fmla="*/ 0 60000 65536"/>
                <a:gd name="T17" fmla="*/ 0 60000 65536"/>
                <a:gd name="T18" fmla="*/ 0 w 163"/>
                <a:gd name="T19" fmla="*/ 0 h 231"/>
                <a:gd name="T20" fmla="*/ 163 w 163"/>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163" h="231">
                  <a:moveTo>
                    <a:pt x="0" y="0"/>
                  </a:moveTo>
                  <a:cubicBezTo>
                    <a:pt x="19" y="12"/>
                    <a:pt x="36" y="18"/>
                    <a:pt x="57" y="25"/>
                  </a:cubicBezTo>
                  <a:cubicBezTo>
                    <a:pt x="72" y="48"/>
                    <a:pt x="79" y="55"/>
                    <a:pt x="69" y="81"/>
                  </a:cubicBezTo>
                  <a:cubicBezTo>
                    <a:pt x="77" y="116"/>
                    <a:pt x="80" y="121"/>
                    <a:pt x="113" y="131"/>
                  </a:cubicBezTo>
                  <a:cubicBezTo>
                    <a:pt x="145" y="153"/>
                    <a:pt x="130" y="169"/>
                    <a:pt x="151" y="200"/>
                  </a:cubicBezTo>
                  <a:cubicBezTo>
                    <a:pt x="158" y="223"/>
                    <a:pt x="154" y="213"/>
                    <a:pt x="163" y="231"/>
                  </a:cubicBezTo>
                </a:path>
              </a:pathLst>
            </a:custGeom>
            <a:noFill/>
            <a:ln w="9525">
              <a:solidFill>
                <a:schemeClr val="tx1"/>
              </a:solidFill>
              <a:round/>
              <a:headEnd/>
              <a:tailEnd type="triangle" w="med" len="med"/>
            </a:ln>
          </p:spPr>
          <p:txBody>
            <a:bodyPr/>
            <a:lstStyle/>
            <a:p>
              <a:endParaRPr lang="en-US"/>
            </a:p>
          </p:txBody>
        </p:sp>
        <p:sp>
          <p:nvSpPr>
            <p:cNvPr id="12306" name="Freeform 44"/>
            <p:cNvSpPr>
              <a:spLocks/>
            </p:cNvSpPr>
            <p:nvPr/>
          </p:nvSpPr>
          <p:spPr bwMode="auto">
            <a:xfrm>
              <a:off x="354" y="2413"/>
              <a:ext cx="1011" cy="242"/>
            </a:xfrm>
            <a:custGeom>
              <a:avLst/>
              <a:gdLst>
                <a:gd name="T0" fmla="*/ 28 w 1011"/>
                <a:gd name="T1" fmla="*/ 10 h 242"/>
                <a:gd name="T2" fmla="*/ 72 w 1011"/>
                <a:gd name="T3" fmla="*/ 29 h 242"/>
                <a:gd name="T4" fmla="*/ 109 w 1011"/>
                <a:gd name="T5" fmla="*/ 41 h 242"/>
                <a:gd name="T6" fmla="*/ 166 w 1011"/>
                <a:gd name="T7" fmla="*/ 22 h 242"/>
                <a:gd name="T8" fmla="*/ 291 w 1011"/>
                <a:gd name="T9" fmla="*/ 41 h 242"/>
                <a:gd name="T10" fmla="*/ 441 w 1011"/>
                <a:gd name="T11" fmla="*/ 85 h 242"/>
                <a:gd name="T12" fmla="*/ 610 w 1011"/>
                <a:gd name="T13" fmla="*/ 98 h 242"/>
                <a:gd name="T14" fmla="*/ 673 w 1011"/>
                <a:gd name="T15" fmla="*/ 116 h 242"/>
                <a:gd name="T16" fmla="*/ 823 w 1011"/>
                <a:gd name="T17" fmla="*/ 166 h 242"/>
                <a:gd name="T18" fmla="*/ 955 w 1011"/>
                <a:gd name="T19" fmla="*/ 210 h 242"/>
                <a:gd name="T20" fmla="*/ 992 w 1011"/>
                <a:gd name="T21" fmla="*/ 235 h 242"/>
                <a:gd name="T22" fmla="*/ 1011 w 1011"/>
                <a:gd name="T23" fmla="*/ 242 h 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1"/>
                <a:gd name="T37" fmla="*/ 0 h 242"/>
                <a:gd name="T38" fmla="*/ 1011 w 1011"/>
                <a:gd name="T39" fmla="*/ 242 h 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1" h="242">
                  <a:moveTo>
                    <a:pt x="28" y="10"/>
                  </a:moveTo>
                  <a:cubicBezTo>
                    <a:pt x="85" y="28"/>
                    <a:pt x="0" y="0"/>
                    <a:pt x="72" y="29"/>
                  </a:cubicBezTo>
                  <a:cubicBezTo>
                    <a:pt x="84" y="34"/>
                    <a:pt x="109" y="41"/>
                    <a:pt x="109" y="41"/>
                  </a:cubicBezTo>
                  <a:cubicBezTo>
                    <a:pt x="153" y="27"/>
                    <a:pt x="135" y="34"/>
                    <a:pt x="166" y="22"/>
                  </a:cubicBezTo>
                  <a:cubicBezTo>
                    <a:pt x="215" y="26"/>
                    <a:pt x="247" y="27"/>
                    <a:pt x="291" y="41"/>
                  </a:cubicBezTo>
                  <a:cubicBezTo>
                    <a:pt x="343" y="76"/>
                    <a:pt x="375" y="79"/>
                    <a:pt x="441" y="85"/>
                  </a:cubicBezTo>
                  <a:cubicBezTo>
                    <a:pt x="501" y="77"/>
                    <a:pt x="552" y="84"/>
                    <a:pt x="610" y="98"/>
                  </a:cubicBezTo>
                  <a:cubicBezTo>
                    <a:pt x="631" y="103"/>
                    <a:pt x="673" y="116"/>
                    <a:pt x="673" y="116"/>
                  </a:cubicBezTo>
                  <a:cubicBezTo>
                    <a:pt x="714" y="157"/>
                    <a:pt x="768" y="162"/>
                    <a:pt x="823" y="166"/>
                  </a:cubicBezTo>
                  <a:cubicBezTo>
                    <a:pt x="873" y="175"/>
                    <a:pt x="909" y="195"/>
                    <a:pt x="955" y="210"/>
                  </a:cubicBezTo>
                  <a:cubicBezTo>
                    <a:pt x="964" y="217"/>
                    <a:pt x="982" y="230"/>
                    <a:pt x="992" y="235"/>
                  </a:cubicBezTo>
                  <a:cubicBezTo>
                    <a:pt x="998" y="238"/>
                    <a:pt x="1011" y="242"/>
                    <a:pt x="1011" y="242"/>
                  </a:cubicBezTo>
                </a:path>
              </a:pathLst>
            </a:cu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64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64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643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643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643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64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64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6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50" grpId="0" animBg="1"/>
      <p:bldP spid="786451" grpId="0"/>
      <p:bldP spid="786466" grpId="0" animBg="1"/>
      <p:bldP spid="786467" grpId="0"/>
      <p:bldP spid="786468"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4753</TotalTime>
  <Words>4062</Words>
  <Application>Microsoft PowerPoint</Application>
  <PresentationFormat>On-screen Show (4:3)</PresentationFormat>
  <Paragraphs>1840</Paragraphs>
  <Slides>57</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69" baseType="lpstr">
      <vt:lpstr>Arial</vt:lpstr>
      <vt:lpstr>TimesNewRomanPSMT;TimesNewRoman</vt:lpstr>
      <vt:lpstr>Wingdings</vt:lpstr>
      <vt:lpstr>Times New Roman</vt:lpstr>
      <vt:lpstr>Comic Sans MS</vt:lpstr>
      <vt:lpstr>Symbol</vt:lpstr>
      <vt:lpstr>Arial Black</vt:lpstr>
      <vt:lpstr>Monotype Corsiva</vt:lpstr>
      <vt:lpstr>Monotype Sorts</vt:lpstr>
      <vt:lpstr>Default Design</vt:lpstr>
      <vt:lpstr>Microsoft Equation 3.0</vt:lpstr>
      <vt:lpstr>Microsoft Photo Editor 3.0 Photo</vt:lpstr>
      <vt:lpstr>CSE245 – Algorithms</vt:lpstr>
      <vt:lpstr>Shortest Path Problems</vt:lpstr>
      <vt:lpstr>Shortest Path Problems</vt:lpstr>
      <vt:lpstr>Shortest Path Problems</vt:lpstr>
      <vt:lpstr>Variants of Shortest Paths</vt:lpstr>
      <vt:lpstr>Optimal Substructure of Shortest Paths</vt:lpstr>
      <vt:lpstr>Shortest-Path Representation</vt:lpstr>
      <vt:lpstr>Initialization</vt:lpstr>
      <vt:lpstr>Relaxation</vt:lpstr>
      <vt:lpstr>RELAX(u, v, w)</vt:lpstr>
      <vt:lpstr>Dijkstra’s Algorithm</vt:lpstr>
      <vt:lpstr>Dijkstra (G, w, s)</vt:lpstr>
      <vt:lpstr>Example</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Pseudo Code</vt:lpstr>
      <vt:lpstr>Dijkstra (G, w, s)</vt:lpstr>
      <vt:lpstr>Dijkstra’s Running Time</vt:lpstr>
      <vt:lpstr>Slide 37</vt:lpstr>
      <vt:lpstr>An Example</vt:lpstr>
      <vt:lpstr>Update Step</vt:lpstr>
      <vt:lpstr>Choose Minimum Temporary Label</vt:lpstr>
      <vt:lpstr>Update Step</vt:lpstr>
      <vt:lpstr>Choose Minimum Temporary Label </vt:lpstr>
      <vt:lpstr>Update </vt:lpstr>
      <vt:lpstr>Choose Minimum Temporary Label </vt:lpstr>
      <vt:lpstr>Update </vt:lpstr>
      <vt:lpstr>Choose Minimum Temporary Label </vt:lpstr>
      <vt:lpstr>Update </vt:lpstr>
      <vt:lpstr>Choose Minimum Temporary Label </vt:lpstr>
      <vt:lpstr>End of Algorithm </vt:lpstr>
      <vt:lpstr>Slide 50</vt:lpstr>
      <vt:lpstr>Slide 51</vt:lpstr>
      <vt:lpstr>Slide 52</vt:lpstr>
      <vt:lpstr>Applications of Dijkstra's Algorithm</vt:lpstr>
      <vt:lpstr>Applications of Dijkstra's Algorithm</vt:lpstr>
      <vt:lpstr>Question</vt:lpstr>
      <vt:lpstr>Question</vt:lpstr>
      <vt:lpstr>Assignment 3 (Due on next class)</vt:lpstr>
    </vt:vector>
  </TitlesOfParts>
  <Company>University of Nevada, Reno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dc:subject>CSE304 - Design &amp; Analysis of Algorithms</dc:subject>
  <dc:creator>Syed Monowar Hossain</dc:creator>
  <cp:lastModifiedBy>Shamsujjoha</cp:lastModifiedBy>
  <cp:revision>879</cp:revision>
  <dcterms:created xsi:type="dcterms:W3CDTF">2003-07-26T00:47:08Z</dcterms:created>
  <dcterms:modified xsi:type="dcterms:W3CDTF">2007-12-31T18:40:39Z</dcterms:modified>
</cp:coreProperties>
</file>