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27A5A0-E42E-46D8-9930-04C6264B4D20}"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0CCF9-3014-475A-BF84-0F6C0749C8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72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27A5A0-E42E-46D8-9930-04C6264B4D20}"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40535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27A5A0-E42E-46D8-9930-04C6264B4D20}"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245553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27A5A0-E42E-46D8-9930-04C6264B4D20}"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394178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27A5A0-E42E-46D8-9930-04C6264B4D20}"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0CCF9-3014-475A-BF84-0F6C0749C8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60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27A5A0-E42E-46D8-9930-04C6264B4D20}"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362393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27A5A0-E42E-46D8-9930-04C6264B4D20}"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42314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27A5A0-E42E-46D8-9930-04C6264B4D20}"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322334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27A5A0-E42E-46D8-9930-04C6264B4D20}" type="datetimeFigureOut">
              <a:rPr lang="en-US" smtClean="0"/>
              <a:t>4/2/2018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70403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27A5A0-E42E-46D8-9930-04C6264B4D20}" type="datetimeFigureOut">
              <a:rPr lang="en-US" smtClean="0"/>
              <a:t>4/2/2018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B0CCF9-3014-475A-BF84-0F6C0749C8DB}" type="slidenum">
              <a:rPr lang="en-US" smtClean="0"/>
              <a:t>‹#›</a:t>
            </a:fld>
            <a:endParaRPr lang="en-US"/>
          </a:p>
        </p:txBody>
      </p:sp>
    </p:spTree>
    <p:extLst>
      <p:ext uri="{BB962C8B-B14F-4D97-AF65-F5344CB8AC3E}">
        <p14:creationId xmlns:p14="http://schemas.microsoft.com/office/powerpoint/2010/main" val="28657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7A5A0-E42E-46D8-9930-04C6264B4D20}"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0CCF9-3014-475A-BF84-0F6C0749C8DB}" type="slidenum">
              <a:rPr lang="en-US" smtClean="0"/>
              <a:t>‹#›</a:t>
            </a:fld>
            <a:endParaRPr lang="en-US"/>
          </a:p>
        </p:txBody>
      </p:sp>
    </p:spTree>
    <p:extLst>
      <p:ext uri="{BB962C8B-B14F-4D97-AF65-F5344CB8AC3E}">
        <p14:creationId xmlns:p14="http://schemas.microsoft.com/office/powerpoint/2010/main" val="246665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27A5A0-E42E-46D8-9930-04C6264B4D20}" type="datetimeFigureOut">
              <a:rPr lang="en-US" smtClean="0"/>
              <a:t>4/2/2018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B0CCF9-3014-475A-BF84-0F6C0749C8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07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28281-3783-403A-B1AB-0182A003DFE3}"/>
              </a:ext>
            </a:extLst>
          </p:cNvPr>
          <p:cNvSpPr>
            <a:spLocks noGrp="1"/>
          </p:cNvSpPr>
          <p:nvPr>
            <p:ph type="ctrTitle"/>
          </p:nvPr>
        </p:nvSpPr>
        <p:spPr/>
        <p:txBody>
          <a:bodyPr>
            <a:normAutofit/>
          </a:bodyPr>
          <a:lstStyle/>
          <a:p>
            <a:r>
              <a:rPr lang="tr-TR" sz="6600" b="1" dirty="0">
                <a:latin typeface="Arial" panose="020B0604020202020204" pitchFamily="34" charset="0"/>
                <a:cs typeface="Arial" panose="020B0604020202020204" pitchFamily="34" charset="0"/>
              </a:rPr>
              <a:t>Signal </a:t>
            </a:r>
            <a:r>
              <a:rPr lang="en-US" sz="6600" b="1" dirty="0" smtClean="0">
                <a:latin typeface="Arial" panose="020B0604020202020204" pitchFamily="34" charset="0"/>
                <a:cs typeface="Arial" panose="020B0604020202020204" pitchFamily="34" charset="0"/>
              </a:rPr>
              <a:t>and System</a:t>
            </a:r>
            <a:endParaRPr lang="tr-TR" sz="6600" b="1"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805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smtClean="0">
                <a:latin typeface="Arial"/>
                <a:cs typeface="Arial"/>
              </a:rPr>
              <a:t>Reflection </a:t>
            </a:r>
            <a:r>
              <a:rPr lang="en-US" sz="3600" b="1" dirty="0">
                <a:latin typeface="Arial"/>
                <a:cs typeface="Arial"/>
              </a:rPr>
              <a:t>operation</a:t>
            </a:r>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p:txBody>
          <a:bodyPr vert="horz" lIns="0" tIns="45720" rIns="0" bIns="45720" rtlCol="0" anchor="t">
            <a:normAutofit/>
          </a:bodyPr>
          <a:lstStyle/>
          <a:p>
            <a:pPr marL="0" indent="0">
              <a:buNone/>
            </a:pPr>
            <a:r>
              <a:rPr lang="en-US" dirty="0"/>
              <a:t>The original signal is x(t), then x(-t) will be the reflected version of x(t). </a:t>
            </a:r>
            <a:endParaRPr lang="en-US" dirty="0">
              <a:cs typeface="Calibri"/>
            </a:endParaRPr>
          </a:p>
        </p:txBody>
      </p:sp>
      <p:pic>
        <p:nvPicPr>
          <p:cNvPr id="5" name="Picture 4"/>
          <p:cNvPicPr>
            <a:picLocks noChangeAspect="1"/>
          </p:cNvPicPr>
          <p:nvPr/>
        </p:nvPicPr>
        <p:blipFill>
          <a:blip r:embed="rId2"/>
          <a:stretch>
            <a:fillRect/>
          </a:stretch>
        </p:blipFill>
        <p:spPr>
          <a:xfrm>
            <a:off x="5441332" y="2396097"/>
            <a:ext cx="6096359" cy="1524090"/>
          </a:xfrm>
          <a:prstGeom prst="rect">
            <a:avLst/>
          </a:prstGeom>
        </p:spPr>
      </p:pic>
      <p:sp>
        <p:nvSpPr>
          <p:cNvPr id="6" name="TextBox 5"/>
          <p:cNvSpPr txBox="1"/>
          <p:nvPr/>
        </p:nvSpPr>
        <p:spPr>
          <a:xfrm>
            <a:off x="11155680" y="3099268"/>
            <a:ext cx="795914" cy="369332"/>
          </a:xfrm>
          <a:prstGeom prst="rect">
            <a:avLst/>
          </a:prstGeom>
          <a:noFill/>
        </p:spPr>
        <p:txBody>
          <a:bodyPr wrap="square" rtlCol="0">
            <a:spAutoFit/>
          </a:bodyPr>
          <a:lstStyle/>
          <a:p>
            <a:r>
              <a:rPr lang="en-US" dirty="0"/>
              <a:t>x</a:t>
            </a:r>
            <a:r>
              <a:rPr lang="en-US" dirty="0" smtClean="0"/>
              <a:t>(t)</a:t>
            </a:r>
            <a:endParaRPr lang="en-US" dirty="0"/>
          </a:p>
        </p:txBody>
      </p:sp>
      <p:pic>
        <p:nvPicPr>
          <p:cNvPr id="7" name="Picture 6"/>
          <p:cNvPicPr>
            <a:picLocks noChangeAspect="1"/>
          </p:cNvPicPr>
          <p:nvPr/>
        </p:nvPicPr>
        <p:blipFill>
          <a:blip r:embed="rId3"/>
          <a:stretch>
            <a:fillRect/>
          </a:stretch>
        </p:blipFill>
        <p:spPr>
          <a:xfrm>
            <a:off x="5499475" y="4208589"/>
            <a:ext cx="6027671" cy="1506918"/>
          </a:xfrm>
          <a:prstGeom prst="rect">
            <a:avLst/>
          </a:prstGeom>
        </p:spPr>
      </p:pic>
      <p:sp>
        <p:nvSpPr>
          <p:cNvPr id="8" name="TextBox 7"/>
          <p:cNvSpPr txBox="1"/>
          <p:nvPr/>
        </p:nvSpPr>
        <p:spPr>
          <a:xfrm>
            <a:off x="11139734" y="5039343"/>
            <a:ext cx="795914" cy="369332"/>
          </a:xfrm>
          <a:prstGeom prst="rect">
            <a:avLst/>
          </a:prstGeom>
          <a:noFill/>
        </p:spPr>
        <p:txBody>
          <a:bodyPr wrap="square" rtlCol="0">
            <a:spAutoFit/>
          </a:bodyPr>
          <a:lstStyle/>
          <a:p>
            <a:r>
              <a:rPr lang="en-US" dirty="0"/>
              <a:t>x</a:t>
            </a:r>
            <a:r>
              <a:rPr lang="en-US" dirty="0" smtClean="0"/>
              <a:t>(-t)</a:t>
            </a:r>
            <a:endParaRPr lang="en-US" dirty="0"/>
          </a:p>
        </p:txBody>
      </p:sp>
      <p:pic>
        <p:nvPicPr>
          <p:cNvPr id="9" name="Picture 8"/>
          <p:cNvPicPr>
            <a:picLocks noChangeAspect="1"/>
          </p:cNvPicPr>
          <p:nvPr/>
        </p:nvPicPr>
        <p:blipFill>
          <a:blip r:embed="rId4"/>
          <a:stretch>
            <a:fillRect/>
          </a:stretch>
        </p:blipFill>
        <p:spPr>
          <a:xfrm>
            <a:off x="1540022" y="2654212"/>
            <a:ext cx="3627379" cy="1737484"/>
          </a:xfrm>
          <a:prstGeom prst="rect">
            <a:avLst/>
          </a:prstGeom>
        </p:spPr>
      </p:pic>
    </p:spTree>
    <p:extLst>
      <p:ext uri="{BB962C8B-B14F-4D97-AF65-F5344CB8AC3E}">
        <p14:creationId xmlns:p14="http://schemas.microsoft.com/office/powerpoint/2010/main" val="2229630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a:latin typeface="Arial"/>
                <a:cs typeface="Arial"/>
              </a:rPr>
              <a:t>Time scaling operation</a:t>
            </a:r>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a:xfrm>
            <a:off x="1097280" y="1845734"/>
            <a:ext cx="10058400" cy="1979291"/>
          </a:xfrm>
        </p:spPr>
        <p:txBody>
          <a:bodyPr vert="horz" lIns="0" tIns="45720" rIns="0" bIns="45720" rtlCol="0" anchor="t">
            <a:normAutofit/>
          </a:bodyPr>
          <a:lstStyle/>
          <a:p>
            <a:pPr marL="0" indent="0">
              <a:buNone/>
            </a:pPr>
            <a:r>
              <a:rPr lang="en-US" dirty="0">
                <a:cs typeface="Calibri"/>
              </a:rPr>
              <a:t>x( ɳ t ) is the scaled version of x(t) where</a:t>
            </a:r>
            <a:r>
              <a:rPr lang="en-US" dirty="0">
                <a:solidFill>
                  <a:srgbClr val="404040"/>
                </a:solidFill>
                <a:cs typeface="Calibri"/>
              </a:rPr>
              <a:t>,</a:t>
            </a:r>
            <a:endParaRPr lang="en-US" dirty="0">
              <a:cs typeface="Calibri"/>
            </a:endParaRPr>
          </a:p>
          <a:p>
            <a:pPr lvl="1">
              <a:buFont typeface="Wingdings" panose="05000000000000000000" pitchFamily="2" charset="2"/>
              <a:buChar char="§"/>
            </a:pPr>
            <a:r>
              <a:rPr lang="en-US" dirty="0" smtClean="0">
                <a:cs typeface="Calibri"/>
              </a:rPr>
              <a:t>| </a:t>
            </a:r>
            <a:r>
              <a:rPr lang="en-US" dirty="0">
                <a:cs typeface="Calibri"/>
              </a:rPr>
              <a:t>ɳ | &gt; 1 compressed version</a:t>
            </a:r>
            <a:r>
              <a:rPr lang="en-US" dirty="0" smtClean="0">
                <a:cs typeface="Calibri"/>
              </a:rPr>
              <a:t>.</a:t>
            </a:r>
            <a:endParaRPr lang="en-US" dirty="0" smtClean="0">
              <a:solidFill>
                <a:schemeClr val="tx1"/>
              </a:solidFill>
              <a:cs typeface="Calibri"/>
            </a:endParaRPr>
          </a:p>
          <a:p>
            <a:pPr lvl="1">
              <a:buFont typeface="Wingdings" panose="05000000000000000000" pitchFamily="2" charset="2"/>
              <a:buChar char="§"/>
            </a:pPr>
            <a:r>
              <a:rPr lang="en-US" dirty="0" smtClean="0">
                <a:cs typeface="Calibri"/>
              </a:rPr>
              <a:t>| </a:t>
            </a:r>
            <a:r>
              <a:rPr lang="en-US" dirty="0">
                <a:cs typeface="Calibri"/>
              </a:rPr>
              <a:t>ɳ | &lt; 1 expanded version.</a:t>
            </a:r>
            <a:endParaRPr lang="en-US" dirty="0">
              <a:solidFill>
                <a:schemeClr val="tx1"/>
              </a:solidFill>
            </a:endParaRPr>
          </a:p>
          <a:p>
            <a:pPr>
              <a:buNone/>
            </a:pPr>
            <a:r>
              <a:rPr lang="en-US" dirty="0" smtClean="0">
                <a:cs typeface="Calibri"/>
              </a:rPr>
              <a:t> </a:t>
            </a:r>
            <a:r>
              <a:rPr lang="en-US" dirty="0">
                <a:cs typeface="Calibri"/>
              </a:rPr>
              <a:t>Let ɳ = 2 then,</a:t>
            </a:r>
            <a:endParaRPr lang="en-US" dirty="0">
              <a:solidFill>
                <a:schemeClr val="tx1"/>
              </a:solidFill>
            </a:endParaRPr>
          </a:p>
          <a:p>
            <a:pPr>
              <a:buNone/>
            </a:pPr>
            <a:r>
              <a:rPr lang="en-US" dirty="0">
                <a:cs typeface="Calibri"/>
              </a:rPr>
              <a:t>                         </a:t>
            </a:r>
          </a:p>
        </p:txBody>
      </p:sp>
      <p:pic>
        <p:nvPicPr>
          <p:cNvPr id="5" name="Picture 4"/>
          <p:cNvPicPr>
            <a:picLocks noChangeAspect="1"/>
          </p:cNvPicPr>
          <p:nvPr/>
        </p:nvPicPr>
        <p:blipFill>
          <a:blip r:embed="rId2"/>
          <a:stretch>
            <a:fillRect/>
          </a:stretch>
        </p:blipFill>
        <p:spPr>
          <a:xfrm>
            <a:off x="5441332" y="4089527"/>
            <a:ext cx="6096359" cy="1524090"/>
          </a:xfrm>
          <a:prstGeom prst="rect">
            <a:avLst/>
          </a:prstGeom>
        </p:spPr>
      </p:pic>
      <p:pic>
        <p:nvPicPr>
          <p:cNvPr id="6" name="Picture 5"/>
          <p:cNvPicPr>
            <a:picLocks noChangeAspect="1"/>
          </p:cNvPicPr>
          <p:nvPr/>
        </p:nvPicPr>
        <p:blipFill>
          <a:blip r:embed="rId3"/>
          <a:stretch>
            <a:fillRect/>
          </a:stretch>
        </p:blipFill>
        <p:spPr>
          <a:xfrm>
            <a:off x="5441332" y="2396097"/>
            <a:ext cx="6096359" cy="1524090"/>
          </a:xfrm>
          <a:prstGeom prst="rect">
            <a:avLst/>
          </a:prstGeom>
        </p:spPr>
      </p:pic>
      <p:sp>
        <p:nvSpPr>
          <p:cNvPr id="7" name="TextBox 6"/>
          <p:cNvSpPr txBox="1"/>
          <p:nvPr/>
        </p:nvSpPr>
        <p:spPr>
          <a:xfrm>
            <a:off x="11155680" y="3099268"/>
            <a:ext cx="795914" cy="369332"/>
          </a:xfrm>
          <a:prstGeom prst="rect">
            <a:avLst/>
          </a:prstGeom>
          <a:noFill/>
        </p:spPr>
        <p:txBody>
          <a:bodyPr wrap="square" rtlCol="0">
            <a:spAutoFit/>
          </a:bodyPr>
          <a:lstStyle/>
          <a:p>
            <a:r>
              <a:rPr lang="en-US" dirty="0"/>
              <a:t>x</a:t>
            </a:r>
            <a:r>
              <a:rPr lang="en-US" dirty="0" smtClean="0"/>
              <a:t>(t)</a:t>
            </a:r>
            <a:endParaRPr lang="en-US" dirty="0"/>
          </a:p>
        </p:txBody>
      </p:sp>
      <p:sp>
        <p:nvSpPr>
          <p:cNvPr id="8" name="TextBox 7"/>
          <p:cNvSpPr txBox="1"/>
          <p:nvPr/>
        </p:nvSpPr>
        <p:spPr>
          <a:xfrm>
            <a:off x="11155680" y="4851572"/>
            <a:ext cx="795914" cy="369332"/>
          </a:xfrm>
          <a:prstGeom prst="rect">
            <a:avLst/>
          </a:prstGeom>
          <a:noFill/>
        </p:spPr>
        <p:txBody>
          <a:bodyPr wrap="square" rtlCol="0">
            <a:spAutoFit/>
          </a:bodyPr>
          <a:lstStyle/>
          <a:p>
            <a:r>
              <a:rPr lang="en-US" dirty="0" smtClean="0"/>
              <a:t>x(2t)</a:t>
            </a:r>
            <a:endParaRPr lang="en-US" dirty="0"/>
          </a:p>
        </p:txBody>
      </p:sp>
      <p:pic>
        <p:nvPicPr>
          <p:cNvPr id="9" name="Picture 8"/>
          <p:cNvPicPr>
            <a:picLocks noChangeAspect="1"/>
          </p:cNvPicPr>
          <p:nvPr/>
        </p:nvPicPr>
        <p:blipFill>
          <a:blip r:embed="rId4"/>
          <a:stretch>
            <a:fillRect/>
          </a:stretch>
        </p:blipFill>
        <p:spPr>
          <a:xfrm>
            <a:off x="1297957" y="3825025"/>
            <a:ext cx="4364990" cy="1635617"/>
          </a:xfrm>
          <a:prstGeom prst="rect">
            <a:avLst/>
          </a:prstGeom>
        </p:spPr>
      </p:pic>
    </p:spTree>
    <p:extLst>
      <p:ext uri="{BB962C8B-B14F-4D97-AF65-F5344CB8AC3E}">
        <p14:creationId xmlns:p14="http://schemas.microsoft.com/office/powerpoint/2010/main" val="1623925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a:latin typeface="Arial"/>
                <a:cs typeface="Arial"/>
              </a:rPr>
              <a:t>Symmetric </a:t>
            </a:r>
            <a:r>
              <a:rPr lang="en-US" sz="3600" b="1" dirty="0" smtClean="0">
                <a:latin typeface="Arial"/>
                <a:cs typeface="Arial"/>
              </a:rPr>
              <a:t>properties:</a:t>
            </a:r>
            <a:endParaRPr lang="en-US" sz="3600" b="1" dirty="0">
              <a:latin typeface="Arial"/>
              <a:cs typeface="Arial"/>
            </a:endParaRPr>
          </a:p>
        </p:txBody>
      </p:sp>
      <p:sp>
        <p:nvSpPr>
          <p:cNvPr id="4" name="Content Placeholder 2">
            <a:extLst>
              <a:ext uri="{FF2B5EF4-FFF2-40B4-BE49-F238E27FC236}">
                <a16:creationId xmlns="" xmlns:a16="http://schemas.microsoft.com/office/drawing/2014/main" id="{F2847BAD-74CF-441E-9DF8-226A3756E50F}"/>
              </a:ext>
            </a:extLst>
          </p:cNvPr>
          <p:cNvSpPr txBox="1">
            <a:spLocks/>
          </p:cNvSpPr>
          <p:nvPr/>
        </p:nvSpPr>
        <p:spPr>
          <a:xfrm>
            <a:off x="1097280" y="1845735"/>
            <a:ext cx="10058400" cy="106489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404040"/>
                </a:solidFill>
                <a:latin typeface="Arial"/>
                <a:ea typeface="+mn-lt"/>
                <a:cs typeface="Arial"/>
              </a:rPr>
              <a:t>Even </a:t>
            </a:r>
            <a:r>
              <a:rPr lang="en-US" b="1" dirty="0" smtClean="0">
                <a:solidFill>
                  <a:srgbClr val="404040"/>
                </a:solidFill>
                <a:latin typeface="Arial"/>
                <a:ea typeface="+mn-lt"/>
                <a:cs typeface="Arial"/>
              </a:rPr>
              <a:t>Symmetric: </a:t>
            </a:r>
            <a:r>
              <a:rPr lang="en-US" dirty="0"/>
              <a:t>A signal is referred to as an even if it is identical to its time-reversed counterparts; x(t) = x(-t). </a:t>
            </a:r>
            <a:endParaRPr lang="en-US" b="1" dirty="0" smtClean="0">
              <a:solidFill>
                <a:srgbClr val="404040"/>
              </a:solidFill>
              <a:latin typeface="Arial"/>
              <a:ea typeface="+mn-lt"/>
              <a:cs typeface="Arial"/>
            </a:endParaRPr>
          </a:p>
        </p:txBody>
      </p:sp>
      <p:sp>
        <p:nvSpPr>
          <p:cNvPr id="6" name="Content Placeholder 2">
            <a:extLst>
              <a:ext uri="{FF2B5EF4-FFF2-40B4-BE49-F238E27FC236}">
                <a16:creationId xmlns="" xmlns:a16="http://schemas.microsoft.com/office/drawing/2014/main" id="{F2847BAD-74CF-441E-9DF8-226A3756E50F}"/>
              </a:ext>
            </a:extLst>
          </p:cNvPr>
          <p:cNvSpPr txBox="1">
            <a:spLocks/>
          </p:cNvSpPr>
          <p:nvPr/>
        </p:nvSpPr>
        <p:spPr>
          <a:xfrm>
            <a:off x="1097280" y="3324968"/>
            <a:ext cx="5664128" cy="2097038"/>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smtClean="0">
                <a:solidFill>
                  <a:srgbClr val="404040"/>
                </a:solidFill>
                <a:latin typeface="Arial"/>
                <a:ea typeface="+mn-lt"/>
                <a:cs typeface="Arial"/>
              </a:rPr>
              <a:t>Odd Symmetric:  </a:t>
            </a:r>
            <a:r>
              <a:rPr lang="en-US" dirty="0" smtClean="0"/>
              <a:t>A </a:t>
            </a:r>
            <a:r>
              <a:rPr lang="en-US" dirty="0"/>
              <a:t>signal is odd if x(t) = -x(-t). </a:t>
            </a:r>
            <a:br>
              <a:rPr lang="en-US" dirty="0"/>
            </a:br>
            <a:r>
              <a:rPr lang="en-US" dirty="0"/>
              <a:t>An odd signal must be 0 at t=0, in other words, odd signal passes the origin. </a:t>
            </a:r>
            <a:endParaRPr lang="en-US" b="1" dirty="0" smtClean="0">
              <a:solidFill>
                <a:srgbClr val="404040"/>
              </a:solidFill>
              <a:latin typeface="Arial"/>
              <a:ea typeface="+mn-lt"/>
              <a:cs typeface="Arial"/>
            </a:endParaRPr>
          </a:p>
        </p:txBody>
      </p:sp>
      <p:pic>
        <p:nvPicPr>
          <p:cNvPr id="9" name="Picture 8"/>
          <p:cNvPicPr>
            <a:picLocks noChangeAspect="1"/>
          </p:cNvPicPr>
          <p:nvPr/>
        </p:nvPicPr>
        <p:blipFill>
          <a:blip r:embed="rId2"/>
          <a:stretch>
            <a:fillRect/>
          </a:stretch>
        </p:blipFill>
        <p:spPr>
          <a:xfrm>
            <a:off x="8564451" y="2228045"/>
            <a:ext cx="2047740" cy="3564904"/>
          </a:xfrm>
          <a:prstGeom prst="rect">
            <a:avLst/>
          </a:prstGeom>
        </p:spPr>
      </p:pic>
    </p:spTree>
    <p:extLst>
      <p:ext uri="{BB962C8B-B14F-4D97-AF65-F5344CB8AC3E}">
        <p14:creationId xmlns:p14="http://schemas.microsoft.com/office/powerpoint/2010/main" val="2164004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smtClean="0">
                <a:latin typeface="Arial"/>
                <a:cs typeface="Arial"/>
              </a:rPr>
              <a:t>Conclusion</a:t>
            </a:r>
            <a:endParaRPr lang="en-US" sz="3600" b="1" dirty="0">
              <a:latin typeface="Arial"/>
              <a:cs typeface="Arial"/>
            </a:endParaRPr>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p:txBody>
          <a:bodyPr vert="horz" lIns="0" tIns="45720" rIns="0" bIns="45720" rtlCol="0" anchor="t">
            <a:normAutofit/>
          </a:bodyPr>
          <a:lstStyle/>
          <a:p>
            <a:pPr marL="0" indent="0">
              <a:buNone/>
            </a:pPr>
            <a:r>
              <a:rPr lang="en-US" dirty="0">
                <a:cs typeface="Calibri"/>
              </a:rPr>
              <a:t> </a:t>
            </a:r>
            <a:r>
              <a:rPr lang="en-US">
                <a:cs typeface="Calibri"/>
              </a:rPr>
              <a:t> </a:t>
            </a:r>
            <a:r>
              <a:rPr lang="en-US" dirty="0">
                <a:cs typeface="Calibri"/>
              </a:rPr>
              <a:t> </a:t>
            </a:r>
            <a:r>
              <a:rPr lang="en-US">
                <a:cs typeface="Calibri"/>
              </a:rPr>
              <a:t> </a:t>
            </a:r>
            <a:endParaRPr lang="en-US" dirty="0">
              <a:cs typeface="Calibri"/>
            </a:endParaRPr>
          </a:p>
        </p:txBody>
      </p:sp>
      <p:sp>
        <p:nvSpPr>
          <p:cNvPr id="4" name="TextBox 4">
            <a:extLst>
              <a:ext uri="{FF2B5EF4-FFF2-40B4-BE49-F238E27FC236}">
                <a16:creationId xmlns:a16="http://schemas.microsoft.com/office/drawing/2014/main" xmlns="" id="{FDAA51C6-AE3B-4DBF-B11B-36B5E03B0E45}"/>
              </a:ext>
            </a:extLst>
          </p:cNvPr>
          <p:cNvSpPr txBox="1"/>
          <p:nvPr/>
        </p:nvSpPr>
        <p:spPr>
          <a:xfrm>
            <a:off x="1213556" y="1789289"/>
            <a:ext cx="9285111" cy="3477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We described just some of the ways in which signals can be classified and simple operations. They can be continuous time or discrete time, analog or digital, periodic or aperiodic, finite or infinite, and deterministic or random. We can also divide them based on their causality and symmetry properties. There are other ways to classify signals, such as boundedness, handedness, and continuity that are not discussed here but will be described in subsequent modules.</a:t>
            </a:r>
          </a:p>
          <a:p>
            <a:endParaRPr lang="en-US" sz="2000" dirty="0">
              <a:latin typeface="Arial"/>
              <a:cs typeface="Arial"/>
            </a:endParaRPr>
          </a:p>
          <a:p>
            <a:endParaRPr lang="en-US" sz="2000" dirty="0">
              <a:latin typeface="Arial"/>
              <a:cs typeface="Arial"/>
            </a:endParaRPr>
          </a:p>
          <a:p>
            <a:r>
              <a:rPr lang="en-US" sz="2000" dirty="0">
                <a:latin typeface="Arial"/>
                <a:cs typeface="Arial"/>
              </a:rPr>
              <a:t>References: https://en.wikipedia.org/wiki/Signal_processing </a:t>
            </a:r>
          </a:p>
          <a:p>
            <a:r>
              <a:rPr lang="en-US" sz="2000">
                <a:latin typeface="Arial"/>
                <a:cs typeface="Arial"/>
              </a:rPr>
              <a:t>                     http://iitg.vlab.co.in/?sub=59&amp;brch=166&amp;sim=618&amp;cnt=1</a:t>
            </a:r>
            <a:endParaRPr lang="en-US"/>
          </a:p>
        </p:txBody>
      </p:sp>
    </p:spTree>
    <p:extLst>
      <p:ext uri="{BB962C8B-B14F-4D97-AF65-F5344CB8AC3E}">
        <p14:creationId xmlns:p14="http://schemas.microsoft.com/office/powerpoint/2010/main" val="388414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B28281-3783-403A-B1AB-0182A003DFE3}"/>
              </a:ext>
            </a:extLst>
          </p:cNvPr>
          <p:cNvSpPr>
            <a:spLocks noGrp="1"/>
          </p:cNvSpPr>
          <p:nvPr>
            <p:ph type="ctrTitle"/>
          </p:nvPr>
        </p:nvSpPr>
        <p:spPr/>
        <p:txBody>
          <a:bodyPr/>
          <a:lstStyle/>
          <a:p>
            <a:pPr algn="ctr"/>
            <a:r>
              <a:rPr lang="en-US" b="1" dirty="0" smtClean="0"/>
              <a:t>Thank You</a:t>
            </a:r>
            <a:endParaRPr lang="tr-TR" b="1" dirty="0" err="1"/>
          </a:p>
        </p:txBody>
      </p:sp>
    </p:spTree>
    <p:extLst>
      <p:ext uri="{BB962C8B-B14F-4D97-AF65-F5344CB8AC3E}">
        <p14:creationId xmlns:p14="http://schemas.microsoft.com/office/powerpoint/2010/main" val="3098316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2BF8B-E998-4F14-A792-C9BE475EB647}"/>
              </a:ext>
            </a:extLst>
          </p:cNvPr>
          <p:cNvSpPr>
            <a:spLocks noGrp="1"/>
          </p:cNvSpPr>
          <p:nvPr>
            <p:ph type="title"/>
          </p:nvPr>
        </p:nvSpPr>
        <p:spPr>
          <a:xfrm>
            <a:off x="920811" y="824248"/>
            <a:ext cx="10949618" cy="798490"/>
          </a:xfrm>
        </p:spPr>
        <p:txBody>
          <a:bodyPr>
            <a:normAutofit/>
          </a:bodyPr>
          <a:lstStyle/>
          <a:p>
            <a:r>
              <a:rPr lang="en-US" sz="4000" b="1" dirty="0" smtClean="0">
                <a:latin typeface="Arial" panose="020B0604020202020204" pitchFamily="34" charset="0"/>
                <a:cs typeface="Arial" panose="020B0604020202020204" pitchFamily="34" charset="0"/>
              </a:rPr>
              <a:t>Overview</a:t>
            </a:r>
            <a:endParaRPr lang="en-US"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E2C2C6F2-B070-4092-8AC4-B8E9A8EB1EA7}"/>
              </a:ext>
            </a:extLst>
          </p:cNvPr>
          <p:cNvSpPr>
            <a:spLocks noGrp="1"/>
          </p:cNvSpPr>
          <p:nvPr>
            <p:ph idx="1"/>
          </p:nvPr>
        </p:nvSpPr>
        <p:spPr>
          <a:xfrm>
            <a:off x="1390919" y="1918952"/>
            <a:ext cx="10009402" cy="4132856"/>
          </a:xfrm>
        </p:spPr>
        <p:txBody>
          <a:bodyPr>
            <a:normAutofit lnSpcReduction="10000"/>
          </a:bodyPr>
          <a:lstStyle/>
          <a:p>
            <a:pPr marL="344170" indent="-344170">
              <a:buChar char="Ø"/>
            </a:pPr>
            <a:r>
              <a:rPr lang="en-US" sz="2400" dirty="0">
                <a:latin typeface="Arial"/>
                <a:cs typeface="Arial"/>
              </a:rPr>
              <a:t>Introduction</a:t>
            </a:r>
          </a:p>
          <a:p>
            <a:pPr lvl="1"/>
            <a:r>
              <a:rPr lang="en-US" sz="2400" dirty="0">
                <a:latin typeface="Arial"/>
                <a:cs typeface="Arial"/>
              </a:rPr>
              <a:t>What is signal and how many types of signals are there</a:t>
            </a:r>
          </a:p>
          <a:p>
            <a:pPr lvl="1"/>
            <a:r>
              <a:rPr lang="en-US" sz="2400" dirty="0">
                <a:latin typeface="Arial"/>
                <a:cs typeface="Arial"/>
              </a:rPr>
              <a:t>Mathematical expression of a signal</a:t>
            </a:r>
          </a:p>
          <a:p>
            <a:pPr lvl="1"/>
            <a:r>
              <a:rPr lang="en-US" sz="2400" dirty="0">
                <a:latin typeface="Arial"/>
                <a:cs typeface="Arial"/>
              </a:rPr>
              <a:t>Graphical representation of a signal</a:t>
            </a:r>
          </a:p>
          <a:p>
            <a:pPr>
              <a:buChar char="Ø"/>
            </a:pPr>
            <a:r>
              <a:rPr lang="en-US" sz="2400" dirty="0">
                <a:latin typeface="Arial"/>
                <a:cs typeface="Arial"/>
              </a:rPr>
              <a:t>Operations on signal</a:t>
            </a:r>
          </a:p>
          <a:p>
            <a:pPr lvl="1"/>
            <a:r>
              <a:rPr lang="en-US" sz="2400" dirty="0">
                <a:latin typeface="Arial"/>
                <a:cs typeface="Arial"/>
              </a:rPr>
              <a:t>Time shifting </a:t>
            </a:r>
          </a:p>
          <a:p>
            <a:pPr lvl="1"/>
            <a:r>
              <a:rPr lang="en-US" sz="2400" dirty="0">
                <a:latin typeface="Arial"/>
                <a:cs typeface="Arial"/>
              </a:rPr>
              <a:t>Reflection</a:t>
            </a:r>
          </a:p>
          <a:p>
            <a:pPr lvl="1"/>
            <a:r>
              <a:rPr lang="en-US" sz="2400" dirty="0">
                <a:latin typeface="Arial"/>
                <a:cs typeface="Arial"/>
              </a:rPr>
              <a:t>Time scaling</a:t>
            </a:r>
          </a:p>
          <a:p>
            <a:pPr lvl="1"/>
            <a:r>
              <a:rPr lang="en-US" sz="2400" dirty="0">
                <a:latin typeface="Arial"/>
                <a:cs typeface="Arial"/>
              </a:rPr>
              <a:t>Symmetric properties</a:t>
            </a:r>
          </a:p>
          <a:p>
            <a:pPr>
              <a:buChar char="Ø"/>
            </a:pPr>
            <a:r>
              <a:rPr lang="en-US" sz="2400" dirty="0">
                <a:latin typeface="Arial"/>
                <a:cs typeface="Arial"/>
              </a:rPr>
              <a:t>Conclusion</a:t>
            </a:r>
          </a:p>
          <a:p>
            <a:pPr marL="0" indent="0">
              <a:buNone/>
            </a:pPr>
            <a:endParaRPr lang="en-US" dirty="0">
              <a:cs typeface="Arial"/>
            </a:endParaRPr>
          </a:p>
        </p:txBody>
      </p:sp>
    </p:spTree>
    <p:extLst>
      <p:ext uri="{BB962C8B-B14F-4D97-AF65-F5344CB8AC3E}">
        <p14:creationId xmlns:p14="http://schemas.microsoft.com/office/powerpoint/2010/main" val="2813165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Signal and </a:t>
            </a:r>
            <a:r>
              <a:rPr lang="en-US" sz="4000" b="1" dirty="0" smtClean="0">
                <a:latin typeface="Arial" panose="020B0604020202020204" pitchFamily="34" charset="0"/>
                <a:cs typeface="Arial" panose="020B0604020202020204" pitchFamily="34" charset="0"/>
              </a:rPr>
              <a:t>Kinds</a:t>
            </a:r>
            <a:endParaRPr lang="en-US"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a:xfrm>
            <a:off x="1352282" y="1737361"/>
            <a:ext cx="9757034" cy="1137752"/>
          </a:xfrm>
        </p:spPr>
        <p:txBody>
          <a:bodyPr vert="horz" lIns="0" tIns="45720" rIns="0" bIns="45720" rtlCol="0" anchor="t">
            <a:noAutofit/>
          </a:bodyPr>
          <a:lstStyle/>
          <a:p>
            <a:pPr marL="0" indent="0" algn="just">
              <a:buNone/>
            </a:pPr>
            <a:r>
              <a:rPr lang="en-US" dirty="0">
                <a:latin typeface="Arial"/>
                <a:cs typeface="Arial"/>
              </a:rPr>
              <a:t>S</a:t>
            </a:r>
            <a:r>
              <a:rPr lang="en-US" dirty="0" smtClean="0">
                <a:latin typeface="Arial"/>
                <a:cs typeface="Arial"/>
              </a:rPr>
              <a:t>ignal is a</a:t>
            </a:r>
            <a:r>
              <a:rPr lang="en-US" dirty="0" smtClean="0">
                <a:latin typeface="Arial"/>
                <a:cs typeface="Arial"/>
              </a:rPr>
              <a:t> </a:t>
            </a:r>
            <a:r>
              <a:rPr lang="en-US" dirty="0">
                <a:latin typeface="Arial"/>
                <a:cs typeface="Arial"/>
              </a:rPr>
              <a:t>gesture, action, or sound that is used to convey information or instructions, typically by prearrangement between the parties concerned</a:t>
            </a:r>
            <a:r>
              <a:rPr lang="en-US" dirty="0" smtClean="0">
                <a:latin typeface="Arial"/>
                <a:cs typeface="Arial"/>
              </a:rPr>
              <a:t>.</a:t>
            </a:r>
            <a:endParaRPr lang="en-US" sz="1600" dirty="0"/>
          </a:p>
          <a:p>
            <a:pPr marL="0" indent="0">
              <a:buNone/>
            </a:pPr>
            <a:endParaRPr lang="en-US" sz="1600" dirty="0">
              <a:solidFill>
                <a:srgbClr val="404040"/>
              </a:solidFill>
              <a:latin typeface="Arial"/>
              <a:ea typeface="+mn-lt"/>
              <a:cs typeface="Arial"/>
            </a:endParaRPr>
          </a:p>
          <a:p>
            <a:pPr>
              <a:buFont typeface="Wingdings" panose="020F0502020204030204" pitchFamily="34" charset="0"/>
              <a:buChar char="Ø"/>
            </a:pPr>
            <a:endParaRPr lang="en-US" sz="1600" dirty="0">
              <a:solidFill>
                <a:srgbClr val="404040"/>
              </a:solidFill>
              <a:latin typeface="Arial"/>
              <a:ea typeface="+mn-lt"/>
              <a:cs typeface="Arial"/>
            </a:endParaRPr>
          </a:p>
          <a:p>
            <a:pPr marL="0" indent="0">
              <a:buNone/>
            </a:pPr>
            <a:endParaRPr lang="en-US" sz="1600" dirty="0">
              <a:solidFill>
                <a:srgbClr val="404040"/>
              </a:solidFill>
              <a:latin typeface="Arial"/>
              <a:ea typeface="+mn-lt"/>
              <a:cs typeface="Arial"/>
            </a:endParaRPr>
          </a:p>
          <a:p>
            <a:pPr>
              <a:buNone/>
            </a:pPr>
            <a:r>
              <a:rPr lang="en-US" sz="1600" dirty="0">
                <a:solidFill>
                  <a:schemeClr val="tx1"/>
                </a:solidFill>
                <a:ea typeface="+mn-lt"/>
                <a:cs typeface="+mn-lt"/>
              </a:rPr>
              <a:t/>
            </a:r>
            <a:br>
              <a:rPr lang="en-US" sz="1600" dirty="0">
                <a:solidFill>
                  <a:schemeClr val="tx1"/>
                </a:solidFill>
                <a:ea typeface="+mn-lt"/>
                <a:cs typeface="+mn-lt"/>
              </a:rPr>
            </a:br>
            <a:endParaRPr lang="en-US" sz="1600" dirty="0">
              <a:solidFill>
                <a:schemeClr val="tx1"/>
              </a:solidFill>
            </a:endParaRPr>
          </a:p>
          <a:p>
            <a:pPr marL="0" indent="0">
              <a:buNone/>
            </a:pPr>
            <a:endParaRPr lang="en-US" sz="1600" dirty="0">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271" y="2485814"/>
            <a:ext cx="27432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1352282" y="2875113"/>
            <a:ext cx="6235950" cy="1938992"/>
          </a:xfrm>
          <a:prstGeom prst="rect">
            <a:avLst/>
          </a:prstGeom>
          <a:noFill/>
        </p:spPr>
        <p:txBody>
          <a:bodyPr wrap="square" rtlCol="0">
            <a:spAutoFit/>
          </a:bodyPr>
          <a:lstStyle/>
          <a:p>
            <a:pPr algn="just"/>
            <a:r>
              <a:rPr lang="en-US" sz="2000" dirty="0">
                <a:solidFill>
                  <a:srgbClr val="404040"/>
                </a:solidFill>
                <a:latin typeface="Arial"/>
                <a:ea typeface="+mn-lt"/>
                <a:cs typeface="Arial"/>
              </a:rPr>
              <a:t>There are many types of signals, such as:</a:t>
            </a:r>
          </a:p>
          <a:p>
            <a:pPr>
              <a:buFont typeface="Wingdings" panose="020F0502020204030204" pitchFamily="34" charset="0"/>
              <a:buChar char="Ø"/>
            </a:pPr>
            <a:r>
              <a:rPr lang="en-US" sz="2000" dirty="0">
                <a:solidFill>
                  <a:srgbClr val="404040"/>
                </a:solidFill>
                <a:latin typeface="Arial"/>
                <a:ea typeface="+mn-lt"/>
                <a:cs typeface="Arial"/>
              </a:rPr>
              <a:t>Periodic signal</a:t>
            </a:r>
          </a:p>
          <a:p>
            <a:pPr>
              <a:buFont typeface="Wingdings" panose="020F0502020204030204" pitchFamily="34" charset="0"/>
              <a:buChar char="Ø"/>
            </a:pPr>
            <a:r>
              <a:rPr lang="en-US" sz="2000" dirty="0">
                <a:solidFill>
                  <a:srgbClr val="404040"/>
                </a:solidFill>
                <a:latin typeface="Arial"/>
                <a:ea typeface="+mn-lt"/>
                <a:cs typeface="Arial"/>
              </a:rPr>
              <a:t>Aperiodic signal</a:t>
            </a:r>
          </a:p>
          <a:p>
            <a:pPr>
              <a:buFont typeface="Wingdings" panose="020F0502020204030204" pitchFamily="34" charset="0"/>
              <a:buChar char="Ø"/>
            </a:pPr>
            <a:r>
              <a:rPr lang="en-US" sz="2000" dirty="0">
                <a:solidFill>
                  <a:srgbClr val="404040"/>
                </a:solidFill>
                <a:latin typeface="Arial"/>
                <a:ea typeface="+mn-lt"/>
                <a:cs typeface="Arial"/>
              </a:rPr>
              <a:t>Continuous signal</a:t>
            </a:r>
          </a:p>
          <a:p>
            <a:pPr>
              <a:buFont typeface="Wingdings" panose="020F0502020204030204" pitchFamily="34" charset="0"/>
              <a:buChar char="Ø"/>
            </a:pPr>
            <a:r>
              <a:rPr lang="en-US" sz="2000" dirty="0">
                <a:solidFill>
                  <a:srgbClr val="404040"/>
                </a:solidFill>
                <a:latin typeface="Arial"/>
                <a:ea typeface="+mn-lt"/>
                <a:cs typeface="Arial"/>
              </a:rPr>
              <a:t>Discrete signal</a:t>
            </a:r>
          </a:p>
          <a:p>
            <a:endParaRPr lang="en-US" sz="2000" dirty="0"/>
          </a:p>
        </p:txBody>
      </p:sp>
    </p:spTree>
    <p:extLst>
      <p:ext uri="{BB962C8B-B14F-4D97-AF65-F5344CB8AC3E}">
        <p14:creationId xmlns:p14="http://schemas.microsoft.com/office/powerpoint/2010/main" val="1260510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Signal and Kinds</a:t>
            </a:r>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a:xfrm>
            <a:off x="1097280" y="1845734"/>
            <a:ext cx="10058400" cy="1528531"/>
          </a:xfrm>
        </p:spPr>
        <p:txBody>
          <a:bodyPr vert="horz" lIns="0" tIns="45720" rIns="0" bIns="45720" rtlCol="0" anchor="t">
            <a:normAutofit/>
          </a:bodyPr>
          <a:lstStyle/>
          <a:p>
            <a:pPr marL="0" indent="0">
              <a:buNone/>
            </a:pPr>
            <a:r>
              <a:rPr lang="en-US" b="1" dirty="0">
                <a:solidFill>
                  <a:srgbClr val="404040"/>
                </a:solidFill>
                <a:latin typeface="Arial"/>
                <a:ea typeface="+mn-lt"/>
                <a:cs typeface="Arial"/>
              </a:rPr>
              <a:t>Periodic signal:</a:t>
            </a:r>
          </a:p>
          <a:p>
            <a:pPr>
              <a:buNone/>
            </a:pPr>
            <a:r>
              <a:rPr lang="en-US" dirty="0">
                <a:solidFill>
                  <a:srgbClr val="404040"/>
                </a:solidFill>
                <a:latin typeface="Arial"/>
                <a:ea typeface="+mn-lt"/>
                <a:cs typeface="Arial"/>
              </a:rPr>
              <a:t>A signal that repeats its pattern over a period is called periodic signal</a:t>
            </a:r>
            <a:endParaRPr lang="en-US" dirty="0">
              <a:solidFill>
                <a:schemeClr val="tx1"/>
              </a:solidFill>
            </a:endParaRPr>
          </a:p>
        </p:txBody>
      </p:sp>
      <p:sp>
        <p:nvSpPr>
          <p:cNvPr id="4" name="Content Placeholder 2">
            <a:extLst>
              <a:ext uri="{FF2B5EF4-FFF2-40B4-BE49-F238E27FC236}">
                <a16:creationId xmlns="" xmlns:a16="http://schemas.microsoft.com/office/drawing/2014/main" id="{F2847BAD-74CF-441E-9DF8-226A3756E50F}"/>
              </a:ext>
            </a:extLst>
          </p:cNvPr>
          <p:cNvSpPr txBox="1">
            <a:spLocks/>
          </p:cNvSpPr>
          <p:nvPr/>
        </p:nvSpPr>
        <p:spPr>
          <a:xfrm>
            <a:off x="1097280" y="3031848"/>
            <a:ext cx="5587928" cy="211970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404040"/>
                </a:solidFill>
                <a:latin typeface="Arial"/>
                <a:ea typeface="+mn-lt"/>
                <a:cs typeface="Arial"/>
              </a:rPr>
              <a:t>Aperiodic signal:</a:t>
            </a:r>
          </a:p>
          <a:p>
            <a:pPr>
              <a:buNone/>
            </a:pPr>
            <a:r>
              <a:rPr lang="en-US" dirty="0">
                <a:solidFill>
                  <a:srgbClr val="404040"/>
                </a:solidFill>
                <a:latin typeface="Arial"/>
                <a:ea typeface="+mn-lt"/>
                <a:cs typeface="Arial"/>
              </a:rPr>
              <a:t>A signal that does not repeats its pattern over a period is called aperiodic signal or non-periodic signal.</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6685208" y="3031848"/>
            <a:ext cx="5382296" cy="2710870"/>
          </a:xfrm>
          <a:prstGeom prst="rect">
            <a:avLst/>
          </a:prstGeom>
        </p:spPr>
      </p:pic>
    </p:spTree>
    <p:extLst>
      <p:ext uri="{BB962C8B-B14F-4D97-AF65-F5344CB8AC3E}">
        <p14:creationId xmlns:p14="http://schemas.microsoft.com/office/powerpoint/2010/main" val="185163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a:xfrm>
            <a:off x="1097280" y="1845734"/>
            <a:ext cx="10058400" cy="1373984"/>
          </a:xfrm>
        </p:spPr>
        <p:txBody>
          <a:bodyPr vert="horz" lIns="0" tIns="45720" rIns="0" bIns="45720" rtlCol="0" anchor="t">
            <a:normAutofit/>
          </a:bodyPr>
          <a:lstStyle/>
          <a:p>
            <a:pPr>
              <a:buFont typeface="Wingdings" panose="020F0502020204030204" pitchFamily="34" charset="0"/>
              <a:buChar char="Ø"/>
            </a:pPr>
            <a:r>
              <a:rPr lang="en-US" b="1" dirty="0">
                <a:solidFill>
                  <a:srgbClr val="404040"/>
                </a:solidFill>
                <a:latin typeface="Arial"/>
                <a:ea typeface="+mn-lt"/>
                <a:cs typeface="Arial"/>
              </a:rPr>
              <a:t>Continuous time signal:</a:t>
            </a:r>
          </a:p>
          <a:p>
            <a:pPr marL="0" indent="0" algn="just">
              <a:buNone/>
            </a:pPr>
            <a:r>
              <a:rPr lang="en-US" dirty="0">
                <a:solidFill>
                  <a:srgbClr val="404040"/>
                </a:solidFill>
                <a:latin typeface="Arial"/>
                <a:ea typeface="+mn-lt"/>
                <a:cs typeface="Arial"/>
              </a:rPr>
              <a:t>Continuous signals are “the signals or quantities that can be defined and represented at any instant of time in the sequence.” That is, infinite or uncountable set of number sequence. These signals have finite or infinite sequence with </a:t>
            </a:r>
            <a:r>
              <a:rPr lang="en-US" dirty="0" smtClean="0">
                <a:solidFill>
                  <a:srgbClr val="404040"/>
                </a:solidFill>
                <a:latin typeface="Arial"/>
                <a:ea typeface="+mn-lt"/>
                <a:cs typeface="Arial"/>
              </a:rPr>
              <a:t>time.</a:t>
            </a:r>
            <a:endParaRPr lang="en-US" dirty="0">
              <a:solidFill>
                <a:srgbClr val="404040"/>
              </a:solidFill>
              <a:latin typeface="Arial"/>
              <a:ea typeface="+mn-lt"/>
              <a:cs typeface="Arial"/>
            </a:endParaRPr>
          </a:p>
        </p:txBody>
      </p:sp>
      <p:sp>
        <p:nvSpPr>
          <p:cNvPr id="4" name="Content Placeholder 2">
            <a:extLst>
              <a:ext uri="{FF2B5EF4-FFF2-40B4-BE49-F238E27FC236}">
                <a16:creationId xmlns="" xmlns:a16="http://schemas.microsoft.com/office/drawing/2014/main" id="{F2847BAD-74CF-441E-9DF8-226A3756E50F}"/>
              </a:ext>
            </a:extLst>
          </p:cNvPr>
          <p:cNvSpPr txBox="1">
            <a:spLocks/>
          </p:cNvSpPr>
          <p:nvPr/>
        </p:nvSpPr>
        <p:spPr>
          <a:xfrm>
            <a:off x="1097280" y="3764686"/>
            <a:ext cx="7402776" cy="2198232"/>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20F0502020204030204" pitchFamily="34" charset="0"/>
              <a:buChar char="Ø"/>
            </a:pPr>
            <a:r>
              <a:rPr lang="en-US" b="1" dirty="0">
                <a:solidFill>
                  <a:srgbClr val="404040"/>
                </a:solidFill>
                <a:latin typeface="Arial"/>
                <a:ea typeface="+mn-lt"/>
                <a:cs typeface="Arial"/>
              </a:rPr>
              <a:t>Discrete time signal:</a:t>
            </a:r>
          </a:p>
          <a:p>
            <a:pPr marL="0" indent="0" algn="just">
              <a:buNone/>
            </a:pPr>
            <a:r>
              <a:rPr lang="en-US" dirty="0">
                <a:solidFill>
                  <a:srgbClr val="404040"/>
                </a:solidFill>
                <a:latin typeface="Arial"/>
                <a:ea typeface="+mn-lt"/>
                <a:cs typeface="Arial"/>
              </a:rPr>
              <a:t>Discrete signals are “the signals or quantities that can be defined and represented at certain time instants of the sequence.” That is, finite or countable set of number sequence. </a:t>
            </a:r>
          </a:p>
        </p:txBody>
      </p:sp>
      <p:sp>
        <p:nvSpPr>
          <p:cNvPr id="5" name="Title 1">
            <a:extLst>
              <a:ext uri="{FF2B5EF4-FFF2-40B4-BE49-F238E27FC236}">
                <a16:creationId xmlns="" xmlns:a16="http://schemas.microsoft.com/office/drawing/2014/main" id="{21F5522F-5061-4AE6-8AAD-9440A3CC75D3}"/>
              </a:ext>
            </a:extLst>
          </p:cNvPr>
          <p:cNvSpPr>
            <a:spLocks noGrp="1"/>
          </p:cNvSpPr>
          <p:nvPr>
            <p:ph type="title"/>
          </p:nvPr>
        </p:nvSpPr>
        <p:spPr>
          <a:xfrm>
            <a:off x="1097280" y="286603"/>
            <a:ext cx="10058400" cy="1450757"/>
          </a:xfrm>
        </p:spPr>
        <p:txBody>
          <a:bodyPr>
            <a:normAutofit/>
          </a:bodyPr>
          <a:lstStyle/>
          <a:p>
            <a:r>
              <a:rPr lang="en-US" sz="4000" b="1" dirty="0">
                <a:latin typeface="Arial" panose="020B0604020202020204" pitchFamily="34" charset="0"/>
                <a:cs typeface="Arial" panose="020B0604020202020204" pitchFamily="34" charset="0"/>
              </a:rPr>
              <a:t>Signal and Kinds</a:t>
            </a:r>
          </a:p>
        </p:txBody>
      </p:sp>
      <p:pic>
        <p:nvPicPr>
          <p:cNvPr id="3074" name="Picture 2" descr="Image result for continuous time signal and discrete time sig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136" y="3000775"/>
            <a:ext cx="32670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104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smtClean="0">
                <a:latin typeface="Arial"/>
                <a:cs typeface="Arial"/>
              </a:rPr>
              <a:t>Mathematical </a:t>
            </a:r>
            <a:r>
              <a:rPr lang="en-US" sz="3600" b="1" dirty="0">
                <a:latin typeface="Arial"/>
                <a:cs typeface="Arial"/>
              </a:rPr>
              <a:t>expression of a </a:t>
            </a:r>
            <a:r>
              <a:rPr lang="en-US" sz="3600" b="1" dirty="0" smtClean="0">
                <a:latin typeface="Arial"/>
                <a:cs typeface="Arial"/>
              </a:rPr>
              <a:t>signal</a:t>
            </a:r>
            <a:endParaRPr lang="en-US" sz="3600" b="1" dirty="0"/>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p:txBody>
          <a:bodyPr vert="horz" lIns="0" tIns="45720" rIns="0" bIns="45720" rtlCol="0" anchor="t">
            <a:normAutofit/>
          </a:bodyPr>
          <a:lstStyle/>
          <a:p>
            <a:r>
              <a:rPr lang="en-US" dirty="0"/>
              <a:t>A</a:t>
            </a:r>
            <a:r>
              <a:rPr lang="en-US" b="1" dirty="0"/>
              <a:t> </a:t>
            </a:r>
            <a:r>
              <a:rPr lang="en-US" dirty="0"/>
              <a:t>signal can be express a mathematical format. </a:t>
            </a:r>
            <a:endParaRPr lang="en-US" dirty="0" smtClean="0"/>
          </a:p>
          <a:p>
            <a:r>
              <a:rPr lang="en-US" dirty="0" smtClean="0"/>
              <a:t>Let </a:t>
            </a:r>
            <a:r>
              <a:rPr lang="en-US" dirty="0"/>
              <a:t>define, function x(t) as a signal</a:t>
            </a:r>
            <a:r>
              <a:rPr lang="en-US" dirty="0" smtClean="0"/>
              <a:t>.</a:t>
            </a:r>
            <a:r>
              <a:rPr lang="en-US" dirty="0" smtClean="0">
                <a:cs typeface="Calibri"/>
              </a:rPr>
              <a:t>	</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stretch>
            <a:fillRect/>
          </a:stretch>
        </p:blipFill>
        <p:spPr>
          <a:xfrm>
            <a:off x="3747752" y="3194162"/>
            <a:ext cx="3492253" cy="2010691"/>
          </a:xfrm>
          <a:prstGeom prst="rect">
            <a:avLst/>
          </a:prstGeom>
        </p:spPr>
      </p:pic>
    </p:spTree>
    <p:extLst>
      <p:ext uri="{BB962C8B-B14F-4D97-AF65-F5344CB8AC3E}">
        <p14:creationId xmlns:p14="http://schemas.microsoft.com/office/powerpoint/2010/main" val="1079246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a:latin typeface="Arial"/>
                <a:cs typeface="Arial"/>
              </a:rPr>
              <a:t>Graphical representation </a:t>
            </a:r>
            <a:r>
              <a:rPr lang="en-US" sz="3600" b="1" dirty="0" smtClean="0">
                <a:latin typeface="Arial"/>
                <a:cs typeface="Arial"/>
              </a:rPr>
              <a:t>of a </a:t>
            </a:r>
            <a:r>
              <a:rPr lang="en-US" sz="3600" b="1" dirty="0">
                <a:latin typeface="Arial"/>
                <a:cs typeface="Arial"/>
              </a:rPr>
              <a:t>signal</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2"/>
          <a:stretch>
            <a:fillRect/>
          </a:stretch>
        </p:blipFill>
        <p:spPr>
          <a:xfrm>
            <a:off x="4338103" y="3181483"/>
            <a:ext cx="7416621" cy="1854155"/>
          </a:xfrm>
          <a:prstGeom prst="rect">
            <a:avLst/>
          </a:prstGeom>
        </p:spPr>
      </p:pic>
      <p:pic>
        <p:nvPicPr>
          <p:cNvPr id="6" name="Picture 5"/>
          <p:cNvPicPr>
            <a:picLocks noChangeAspect="1"/>
          </p:cNvPicPr>
          <p:nvPr/>
        </p:nvPicPr>
        <p:blipFill>
          <a:blip r:embed="rId3"/>
          <a:stretch>
            <a:fillRect/>
          </a:stretch>
        </p:blipFill>
        <p:spPr>
          <a:xfrm>
            <a:off x="1339402" y="2176137"/>
            <a:ext cx="3492253" cy="2010691"/>
          </a:xfrm>
          <a:prstGeom prst="rect">
            <a:avLst/>
          </a:prstGeom>
        </p:spPr>
      </p:pic>
    </p:spTree>
    <p:extLst>
      <p:ext uri="{BB962C8B-B14F-4D97-AF65-F5344CB8AC3E}">
        <p14:creationId xmlns:p14="http://schemas.microsoft.com/office/powerpoint/2010/main" val="243259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6B162-7F1B-4927-B322-64F3ACEF6E60}"/>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Operations on signal</a:t>
            </a:r>
          </a:p>
        </p:txBody>
      </p:sp>
      <p:sp>
        <p:nvSpPr>
          <p:cNvPr id="3" name="Content Placeholder 2">
            <a:extLst>
              <a:ext uri="{FF2B5EF4-FFF2-40B4-BE49-F238E27FC236}">
                <a16:creationId xmlns:a16="http://schemas.microsoft.com/office/drawing/2014/main" xmlns="" id="{27B721A7-D0A7-4D59-82FB-84F349FE93FE}"/>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en-US" dirty="0">
                <a:cs typeface="Calibri"/>
              </a:rPr>
              <a:t>Time shifting operation</a:t>
            </a:r>
          </a:p>
          <a:p>
            <a:pPr>
              <a:buFont typeface="Wingdings" panose="020F0502020204030204" pitchFamily="34" charset="0"/>
              <a:buChar char="Ø"/>
            </a:pPr>
            <a:r>
              <a:rPr lang="en-US" dirty="0">
                <a:cs typeface="Calibri"/>
              </a:rPr>
              <a:t>Reflection operation</a:t>
            </a:r>
          </a:p>
          <a:p>
            <a:pPr>
              <a:buFont typeface="Wingdings" panose="020F0502020204030204" pitchFamily="34" charset="0"/>
              <a:buChar char="Ø"/>
            </a:pPr>
            <a:r>
              <a:rPr lang="en-US" dirty="0">
                <a:cs typeface="Calibri"/>
              </a:rPr>
              <a:t>Time scaling operation</a:t>
            </a:r>
          </a:p>
          <a:p>
            <a:pPr>
              <a:buFont typeface="Wingdings" panose="020F0502020204030204" pitchFamily="34" charset="0"/>
              <a:buChar char="Ø"/>
            </a:pPr>
            <a:r>
              <a:rPr lang="en-US" dirty="0">
                <a:cs typeface="Calibri"/>
              </a:rPr>
              <a:t>Symmetric properties</a:t>
            </a:r>
          </a:p>
        </p:txBody>
      </p:sp>
    </p:spTree>
    <p:extLst>
      <p:ext uri="{BB962C8B-B14F-4D97-AF65-F5344CB8AC3E}">
        <p14:creationId xmlns:p14="http://schemas.microsoft.com/office/powerpoint/2010/main" val="2040124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5522F-5061-4AE6-8AAD-9440A3CC75D3}"/>
              </a:ext>
            </a:extLst>
          </p:cNvPr>
          <p:cNvSpPr>
            <a:spLocks noGrp="1"/>
          </p:cNvSpPr>
          <p:nvPr>
            <p:ph type="title"/>
          </p:nvPr>
        </p:nvSpPr>
        <p:spPr/>
        <p:txBody>
          <a:bodyPr>
            <a:normAutofit/>
          </a:bodyPr>
          <a:lstStyle/>
          <a:p>
            <a:r>
              <a:rPr lang="en-US" sz="3600" b="1" dirty="0">
                <a:latin typeface="Arial"/>
                <a:cs typeface="Arial"/>
              </a:rPr>
              <a:t>Time</a:t>
            </a:r>
            <a:r>
              <a:rPr lang="en-US" sz="3600" b="1" dirty="0" smtClean="0">
                <a:latin typeface="Arial"/>
                <a:cs typeface="Arial"/>
              </a:rPr>
              <a:t> </a:t>
            </a:r>
            <a:r>
              <a:rPr lang="en-US" sz="3600" b="1" dirty="0">
                <a:latin typeface="Arial"/>
                <a:cs typeface="Arial"/>
              </a:rPr>
              <a:t>shifting operation </a:t>
            </a:r>
          </a:p>
        </p:txBody>
      </p:sp>
      <p:sp>
        <p:nvSpPr>
          <p:cNvPr id="3" name="Content Placeholder 2">
            <a:extLst>
              <a:ext uri="{FF2B5EF4-FFF2-40B4-BE49-F238E27FC236}">
                <a16:creationId xmlns="" xmlns:a16="http://schemas.microsoft.com/office/drawing/2014/main" id="{F2847BAD-74CF-441E-9DF8-226A3756E50F}"/>
              </a:ext>
            </a:extLst>
          </p:cNvPr>
          <p:cNvSpPr>
            <a:spLocks noGrp="1"/>
          </p:cNvSpPr>
          <p:nvPr>
            <p:ph idx="1"/>
          </p:nvPr>
        </p:nvSpPr>
        <p:spPr/>
        <p:txBody>
          <a:bodyPr vert="horz" lIns="0" tIns="45720" rIns="0" bIns="45720" rtlCol="0" anchor="t">
            <a:normAutofit/>
          </a:bodyPr>
          <a:lstStyle/>
          <a:p>
            <a:pPr marL="0" indent="0">
              <a:buNone/>
            </a:pPr>
            <a:endParaRPr lang="en-US" dirty="0">
              <a:cs typeface="Calibri"/>
            </a:endParaRPr>
          </a:p>
          <a:p>
            <a:pPr marL="0" indent="0">
              <a:buNone/>
            </a:pPr>
            <a:r>
              <a:rPr lang="en-US" dirty="0">
                <a:cs typeface="Calibri"/>
              </a:rPr>
              <a:t>   The original signal is x(t), then x(t + </a:t>
            </a:r>
            <a:r>
              <a:rPr lang="en-US" dirty="0"/>
              <a:t>t</a:t>
            </a:r>
            <a:r>
              <a:rPr lang="en-US" baseline="-25000" dirty="0"/>
              <a:t>0</a:t>
            </a:r>
            <a:r>
              <a:rPr lang="en-US" dirty="0">
                <a:cs typeface="Calibri"/>
              </a:rPr>
              <a:t>) will be the shifted version of x(t).</a:t>
            </a:r>
          </a:p>
          <a:p>
            <a:pPr>
              <a:buNone/>
            </a:pPr>
            <a:r>
              <a:rPr lang="en-US" dirty="0">
                <a:cs typeface="Calibri"/>
              </a:rPr>
              <a:t>         Let t</a:t>
            </a:r>
            <a:r>
              <a:rPr lang="en-US" sz="900" dirty="0">
                <a:cs typeface="Calibri"/>
              </a:rPr>
              <a:t>o</a:t>
            </a:r>
            <a:r>
              <a:rPr lang="en-US" dirty="0">
                <a:cs typeface="Calibri"/>
              </a:rPr>
              <a:t>= 2 then,</a:t>
            </a:r>
          </a:p>
          <a:p>
            <a:pPr marL="0" indent="0">
              <a:buNone/>
            </a:pPr>
            <a:endParaRPr lang="en-US" dirty="0">
              <a:cs typeface="Calibri"/>
            </a:endParaRPr>
          </a:p>
          <a:p>
            <a:pPr marL="0" indent="0">
              <a:buNone/>
            </a:pPr>
            <a:endParaRPr lang="en-US" dirty="0">
              <a:cs typeface="Calibri"/>
            </a:endParaRPr>
          </a:p>
        </p:txBody>
      </p:sp>
      <p:pic>
        <p:nvPicPr>
          <p:cNvPr id="6" name="Picture 5"/>
          <p:cNvPicPr>
            <a:picLocks noChangeAspect="1"/>
          </p:cNvPicPr>
          <p:nvPr/>
        </p:nvPicPr>
        <p:blipFill>
          <a:blip r:embed="rId2"/>
          <a:stretch>
            <a:fillRect/>
          </a:stretch>
        </p:blipFill>
        <p:spPr>
          <a:xfrm>
            <a:off x="5441332" y="2855491"/>
            <a:ext cx="6096359" cy="1524090"/>
          </a:xfrm>
          <a:prstGeom prst="rect">
            <a:avLst/>
          </a:prstGeom>
        </p:spPr>
      </p:pic>
      <p:sp>
        <p:nvSpPr>
          <p:cNvPr id="8" name="TextBox 7"/>
          <p:cNvSpPr txBox="1"/>
          <p:nvPr/>
        </p:nvSpPr>
        <p:spPr>
          <a:xfrm>
            <a:off x="11155680" y="3099268"/>
            <a:ext cx="795914" cy="369332"/>
          </a:xfrm>
          <a:prstGeom prst="rect">
            <a:avLst/>
          </a:prstGeom>
          <a:noFill/>
        </p:spPr>
        <p:txBody>
          <a:bodyPr wrap="square" rtlCol="0">
            <a:spAutoFit/>
          </a:bodyPr>
          <a:lstStyle/>
          <a:p>
            <a:r>
              <a:rPr lang="en-US" dirty="0"/>
              <a:t>x</a:t>
            </a:r>
            <a:r>
              <a:rPr lang="en-US" dirty="0" smtClean="0"/>
              <a:t>(t)</a:t>
            </a:r>
            <a:endParaRPr lang="en-US" dirty="0"/>
          </a:p>
        </p:txBody>
      </p:sp>
      <p:sp>
        <p:nvSpPr>
          <p:cNvPr id="9" name="TextBox 8"/>
          <p:cNvSpPr txBox="1"/>
          <p:nvPr/>
        </p:nvSpPr>
        <p:spPr>
          <a:xfrm>
            <a:off x="11139734" y="5124757"/>
            <a:ext cx="795914" cy="369332"/>
          </a:xfrm>
          <a:prstGeom prst="rect">
            <a:avLst/>
          </a:prstGeom>
          <a:noFill/>
        </p:spPr>
        <p:txBody>
          <a:bodyPr wrap="square" rtlCol="0">
            <a:spAutoFit/>
          </a:bodyPr>
          <a:lstStyle/>
          <a:p>
            <a:r>
              <a:rPr lang="en-US" dirty="0" smtClean="0"/>
              <a:t>x(t+2)</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5950039" y="4566653"/>
            <a:ext cx="5205641" cy="1302441"/>
          </a:xfrm>
          <a:prstGeom prst="rect">
            <a:avLst/>
          </a:prstGeom>
          <a:noFill/>
          <a:ln>
            <a:noFill/>
          </a:ln>
        </p:spPr>
      </p:pic>
      <p:pic>
        <p:nvPicPr>
          <p:cNvPr id="4" name="Picture 3"/>
          <p:cNvPicPr>
            <a:picLocks noChangeAspect="1"/>
          </p:cNvPicPr>
          <p:nvPr/>
        </p:nvPicPr>
        <p:blipFill>
          <a:blip r:embed="rId4"/>
          <a:stretch>
            <a:fillRect/>
          </a:stretch>
        </p:blipFill>
        <p:spPr>
          <a:xfrm>
            <a:off x="1097280" y="3272039"/>
            <a:ext cx="3460723" cy="1815811"/>
          </a:xfrm>
          <a:prstGeom prst="rect">
            <a:avLst/>
          </a:prstGeom>
        </p:spPr>
      </p:pic>
    </p:spTree>
    <p:extLst>
      <p:ext uri="{BB962C8B-B14F-4D97-AF65-F5344CB8AC3E}">
        <p14:creationId xmlns:p14="http://schemas.microsoft.com/office/powerpoint/2010/main" val="2349263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451</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Signal and System</vt:lpstr>
      <vt:lpstr>Overview</vt:lpstr>
      <vt:lpstr>Signal and Kinds</vt:lpstr>
      <vt:lpstr>Signal and Kinds</vt:lpstr>
      <vt:lpstr>Signal and Kinds</vt:lpstr>
      <vt:lpstr>Mathematical expression of a signal</vt:lpstr>
      <vt:lpstr>Graphical representation of a signal</vt:lpstr>
      <vt:lpstr>Operations on signal</vt:lpstr>
      <vt:lpstr>Time shifting operation </vt:lpstr>
      <vt:lpstr>Reflection operation</vt:lpstr>
      <vt:lpstr>Time scaling operation</vt:lpstr>
      <vt:lpstr>Symmetric properties: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and System</dc:title>
  <dc:creator>Shaykh Siddique</dc:creator>
  <cp:lastModifiedBy>Shaykh Siddique</cp:lastModifiedBy>
  <cp:revision>4</cp:revision>
  <dcterms:created xsi:type="dcterms:W3CDTF">2018-04-01T19:41:38Z</dcterms:created>
  <dcterms:modified xsi:type="dcterms:W3CDTF">2018-04-02T07:52:07Z</dcterms:modified>
</cp:coreProperties>
</file>