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51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EB78B-33FE-44D3-BC69-EA8722B8E050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41A8E-2040-48B4-8AA2-AB4A6ADAC8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A4595-E73B-4AB1-9179-77DD90AEC154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A5538-2E3E-4B95-91D9-7BA56E9391E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A5538-2E3E-4B95-91D9-7BA56E9391E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60FA-2E01-4E43-ADDE-E6FCE4368163}" type="datetime1">
              <a:rPr lang="en-US" smtClean="0"/>
              <a:pPr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CSE248 EWU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DB32-3BB9-497B-B760-611A7782D6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5CB30-232A-4593-BB36-5FC15BB5961C}" type="datetime1">
              <a:rPr lang="en-US" smtClean="0"/>
              <a:pPr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CSE248 EWU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DB32-3BB9-497B-B760-611A7782D6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7236-27D2-4AF7-8C8C-CDD124170B71}" type="datetime1">
              <a:rPr lang="en-US" smtClean="0"/>
              <a:pPr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CSE248 EWU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DB32-3BB9-497B-B760-611A7782D6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D8B2-1FF7-4309-A820-01D8B34EE9F8}" type="datetime1">
              <a:rPr lang="en-US" smtClean="0"/>
              <a:pPr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CSE248 EWU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DB32-3BB9-497B-B760-611A7782D6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A846-FF1A-4F34-8791-DB3CCF6C971D}" type="datetime1">
              <a:rPr lang="en-US" smtClean="0"/>
              <a:pPr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CSE248 EWU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DB32-3BB9-497B-B760-611A7782D6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AC225-D69D-44EF-90A0-51448DC5B99D}" type="datetime1">
              <a:rPr lang="en-US" smtClean="0"/>
              <a:pPr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CSE248 EWU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DB32-3BB9-497B-B760-611A7782D6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D90E-A42F-4561-BF01-F0C68700FCBF}" type="datetime1">
              <a:rPr lang="en-US" smtClean="0"/>
              <a:pPr/>
              <a:t>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CSE248 EWU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DB32-3BB9-497B-B760-611A7782D6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73C2-1896-4A8A-AC83-B8E6499195EA}" type="datetime1">
              <a:rPr lang="en-US" smtClean="0"/>
              <a:pPr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CSE248 EWU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DB32-3BB9-497B-B760-611A7782D6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6465-5F26-4427-A41F-CB3FBCAA78B9}" type="datetime1">
              <a:rPr lang="en-US" smtClean="0"/>
              <a:pPr/>
              <a:t>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CSE248 EWU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DB32-3BB9-497B-B760-611A7782D6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067B-0F62-4C24-92C1-E889A8772E85}" type="datetime1">
              <a:rPr lang="en-US" smtClean="0"/>
              <a:pPr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CSE248 EWU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DB32-3BB9-497B-B760-611A7782D6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F62B-D7B8-4643-88DE-1E7AD9FC0984}" type="datetime1">
              <a:rPr lang="en-US" smtClean="0"/>
              <a:pPr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CSE248 EWU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DB32-3BB9-497B-B760-611A7782D6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003B7-9B2D-497C-A6A4-6A312FFE8CF5}" type="datetime1">
              <a:rPr lang="en-US" smtClean="0"/>
              <a:pPr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CSE248 EWU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7DB32-3BB9-497B-B760-611A7782D6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Continuous-Time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Waselul</a:t>
            </a:r>
            <a:r>
              <a:rPr lang="en-US" dirty="0" smtClean="0"/>
              <a:t> </a:t>
            </a:r>
            <a:r>
              <a:rPr lang="en-US" dirty="0" err="1" smtClean="0"/>
              <a:t>Haque</a:t>
            </a:r>
            <a:r>
              <a:rPr lang="en-US" dirty="0" smtClean="0"/>
              <a:t> </a:t>
            </a:r>
            <a:r>
              <a:rPr lang="en-US" dirty="0" err="1" smtClean="0"/>
              <a:t>Sadid</a:t>
            </a:r>
            <a:endParaRPr lang="en-US" dirty="0" smtClean="0"/>
          </a:p>
          <a:p>
            <a:r>
              <a:rPr lang="en-US" dirty="0" smtClean="0"/>
              <a:t>Assistant Professor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CSE248 EWU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LTI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 Problem</a:t>
            </a:r>
          </a:p>
          <a:p>
            <a:pPr lvl="1"/>
            <a:r>
              <a:rPr lang="en-US" dirty="0" smtClean="0"/>
              <a:t>Determine the response to some specified input</a:t>
            </a:r>
          </a:p>
          <a:p>
            <a:pPr lvl="1"/>
            <a:r>
              <a:rPr lang="en-US" dirty="0" smtClean="0"/>
              <a:t>Can be answered in different ways</a:t>
            </a:r>
          </a:p>
          <a:p>
            <a:pPr lvl="1"/>
            <a:r>
              <a:rPr lang="en-US" dirty="0" smtClean="0"/>
              <a:t>One way: solve the differential equation describing the system subject to specified input and initial conditions</a:t>
            </a:r>
          </a:p>
          <a:p>
            <a:pPr lvl="1"/>
            <a:r>
              <a:rPr lang="en-US" dirty="0" smtClean="0"/>
              <a:t>Alternate way: exploit the linearity and time invariance of the system – Convolution Integral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CSE248 EWU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 Integral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Linear systems governed by superposition principle</a:t>
            </a:r>
          </a:p>
          <a:p>
            <a:r>
              <a:rPr lang="en-US" dirty="0" smtClean="0"/>
              <a:t>Let the responses of the system to two inputs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/>
              <a:t> and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/>
              <a:t> be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/>
              <a:t> and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/>
              <a:t> respectively</a:t>
            </a:r>
          </a:p>
          <a:p>
            <a:r>
              <a:rPr lang="en-US" dirty="0" smtClean="0"/>
              <a:t>The system is linear if the response to the input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/>
              <a:t> =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)+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smtClean="0"/>
              <a:t>is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)+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 smtClean="0"/>
              <a:t>If the input is the weighted sum of any set of signals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/>
              <a:t>, then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)+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)+…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)=</a:t>
            </a:r>
          </a:p>
          <a:p>
            <a:r>
              <a:rPr lang="en-US" dirty="0" smtClean="0"/>
              <a:t>The output is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)+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)+…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)=</a:t>
            </a:r>
          </a:p>
          <a:p>
            <a:r>
              <a:rPr lang="en-US" dirty="0" smtClean="0"/>
              <a:t>The unit impulse function can be used as building blocks to represent arbitrary signals</a:t>
            </a:r>
          </a:p>
          <a:p>
            <a:r>
              <a:rPr lang="en-US" dirty="0" smtClean="0"/>
              <a:t>The shifting property of the </a:t>
            </a:r>
            <a:r>
              <a:rPr lang="en-US" dirty="0" smtClean="0">
                <a:sym typeface="Symbol"/>
              </a:rPr>
              <a:t> function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CSE248 EWU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858000" y="3810000"/>
          <a:ext cx="860612" cy="609600"/>
        </p:xfrm>
        <a:graphic>
          <a:graphicData uri="http://schemas.openxmlformats.org/presentationml/2006/ole">
            <p:oleObj spid="_x0000_s25602" name="Equation" r:id="rId3" imgW="609480" imgH="431640" progId="Equation.3">
              <p:embed/>
            </p:oleObj>
          </a:graphicData>
        </a:graphic>
      </p:graphicFrame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6470849" y="4267200"/>
          <a:ext cx="768151" cy="533400"/>
        </p:xfrm>
        <a:graphic>
          <a:graphicData uri="http://schemas.openxmlformats.org/presentationml/2006/ole">
            <p:oleObj spid="_x0000_s25603" name="Equation" r:id="rId4" imgW="622080" imgH="43164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248400" y="5486400"/>
          <a:ext cx="1905000" cy="629330"/>
        </p:xfrm>
        <a:graphic>
          <a:graphicData uri="http://schemas.openxmlformats.org/presentationml/2006/ole">
            <p:oleObj spid="_x0000_s25604" name="Equation" r:id="rId5" imgW="1422360" imgH="469800" progId="Equation.3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 Integral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/>
              <a:t> is expressed as a linear combination of the responses of the system to shifted impulse signals</a:t>
            </a:r>
          </a:p>
          <a:p>
            <a:pPr lvl="1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/>
              <a:t> denotes the response of a linear system to the shifted impulse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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-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pPr lvl="1"/>
            <a:r>
              <a:rPr lang="en-US" dirty="0" smtClean="0">
                <a:sym typeface="Symbol"/>
              </a:rPr>
              <a:t>If the system is time-invariant, then it becomes</a:t>
            </a:r>
          </a:p>
          <a:p>
            <a:pPr lvl="1"/>
            <a:endParaRPr lang="en-US" dirty="0" smtClean="0">
              <a:sym typeface="Symbol"/>
            </a:endParaRPr>
          </a:p>
          <a:p>
            <a:pPr lvl="1"/>
            <a:r>
              <a:rPr lang="en-US" dirty="0" smtClean="0">
                <a:sym typeface="Symbol"/>
              </a:rPr>
              <a:t>The above relationship is called the convolution integral of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dirty="0" smtClean="0">
                <a:sym typeface="Symbol"/>
              </a:rPr>
              <a:t> and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CSE248 EWU</a:t>
            </a:r>
            <a:endParaRPr lang="en-US"/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4694773" y="2562664"/>
          <a:ext cx="2024448" cy="713936"/>
        </p:xfrm>
        <a:graphic>
          <a:graphicData uri="http://schemas.openxmlformats.org/presentationml/2006/ole">
            <p:oleObj spid="_x0000_s26626" name="Equation" r:id="rId3" imgW="1333440" imgH="469800" progId="Equation.3">
              <p:embed/>
            </p:oleObj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1295400" y="4495800"/>
          <a:ext cx="2074308" cy="685800"/>
        </p:xfrm>
        <a:graphic>
          <a:graphicData uri="http://schemas.openxmlformats.org/presentationml/2006/ole">
            <p:oleObj spid="_x0000_s26628" name="Equation" r:id="rId4" imgW="1422360" imgH="469800" progId="Equation.3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 Integral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convolution is represented as </a:t>
            </a:r>
          </a:p>
          <a:p>
            <a:pPr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)*</a:t>
            </a:r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h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The sufficient conditions for the convolution of two signals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) and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) to exist are :</a:t>
            </a:r>
            <a:endParaRPr lang="en-US" dirty="0" smtClean="0"/>
          </a:p>
          <a:p>
            <a:pPr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CSE248 EWU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</a:t>
            </a:r>
            <a:r>
              <a:rPr lang="en-US" smtClean="0"/>
              <a:t>of Convolution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Commutativity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Associativity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Distributivity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Example: 2.3.1, 2.3.2, 2.3.3, 2.3.4, 2.3.5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CSE248 EWU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Graphical Interpretation of Convolution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CSE248 EWU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and Nonlinear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/>
              <a:t> and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/>
              <a:t> be the inputs and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/>
              <a:t> and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/>
              <a:t> be the response to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/>
              <a:t> and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 smtClean="0"/>
              <a:t>The system is linear if</a:t>
            </a:r>
          </a:p>
          <a:p>
            <a:pPr lvl="1"/>
            <a:r>
              <a:rPr lang="en-US" dirty="0" smtClean="0"/>
              <a:t>The response to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)+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/>
              <a:t> is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)+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dirty="0" smtClean="0"/>
              <a:t>The response to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x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dirty="0" smtClean="0">
                <a:sym typeface="Symbol"/>
              </a:rPr>
              <a:t> is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y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dirty="0" smtClean="0">
                <a:sym typeface="Symbol"/>
              </a:rPr>
              <a:t> 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x</a:t>
            </a:r>
            <a:r>
              <a:rPr lang="en-US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)+</a:t>
            </a:r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x</a:t>
            </a:r>
            <a:r>
              <a:rPr lang="en-US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) </a:t>
            </a:r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y</a:t>
            </a:r>
            <a:r>
              <a:rPr lang="en-US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)+</a:t>
            </a:r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y</a:t>
            </a:r>
            <a:r>
              <a:rPr lang="en-US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pPr lvl="2"/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)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) </a:t>
            </a:r>
            <a:r>
              <a:rPr lang="en-US" dirty="0" smtClean="0">
                <a:sym typeface="Symbol"/>
              </a:rPr>
              <a:t>represents the input/output relation of a continuous system</a:t>
            </a:r>
          </a:p>
          <a:p>
            <a:pPr lvl="1"/>
            <a:r>
              <a:rPr lang="en-US" dirty="0" smtClean="0">
                <a:sym typeface="Symbol"/>
              </a:rPr>
              <a:t>Example: 2.2.1, 2.2.2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CSE248 EWU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Time-Varying and Time-Invariant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system is time invariant if a time shift in the input signal causes an identical time shift in the output signal</a:t>
            </a:r>
          </a:p>
          <a:p>
            <a:r>
              <a:rPr lang="en-US" dirty="0" smtClean="0"/>
              <a:t>If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/>
              <a:t> is the response for an input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/>
              <a:t>, then a time-invariant system will have an output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t-t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/>
              <a:t> for the input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t-t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 smtClean="0"/>
              <a:t>To verify whether a system is time-invariant:</a:t>
            </a:r>
          </a:p>
          <a:p>
            <a:pPr lvl="1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smtClean="0"/>
              <a:t>be the output for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dirty="0" smtClean="0"/>
              <a:t>Consider another input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/>
              <a:t> as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t-t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dirty="0" smtClean="0"/>
              <a:t>Find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/>
              <a:t> corresponding to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dirty="0" smtClean="0"/>
              <a:t>Find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t-t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/>
              <a:t> and compare with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CSE248 EWU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Systems with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inputs and outputs are functions of the independent variable for most of the systems</a:t>
            </a:r>
          </a:p>
          <a:p>
            <a:r>
              <a:rPr lang="en-US" dirty="0" smtClean="0"/>
              <a:t>A system is </a:t>
            </a:r>
            <a:r>
              <a:rPr lang="en-US" dirty="0" err="1" smtClean="0">
                <a:solidFill>
                  <a:srgbClr val="C00000"/>
                </a:solidFill>
              </a:rPr>
              <a:t>memoryless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C00000"/>
                </a:solidFill>
              </a:rPr>
              <a:t>instantaneous</a:t>
            </a:r>
            <a:r>
              <a:rPr lang="en-US" dirty="0" smtClean="0"/>
              <a:t> if the present value of the output depends only on the present value of the input</a:t>
            </a:r>
          </a:p>
          <a:p>
            <a:r>
              <a:rPr lang="en-US" dirty="0" smtClean="0"/>
              <a:t>Example 1</a:t>
            </a:r>
          </a:p>
          <a:p>
            <a:pPr lvl="1"/>
            <a:r>
              <a:rPr lang="en-US" dirty="0" smtClean="0"/>
              <a:t>A resistor is </a:t>
            </a:r>
            <a:r>
              <a:rPr lang="en-US" dirty="0" err="1" smtClean="0"/>
              <a:t>memoryless</a:t>
            </a:r>
            <a:endParaRPr lang="en-US" dirty="0" smtClean="0"/>
          </a:p>
          <a:p>
            <a:pPr lvl="1"/>
            <a:r>
              <a:rPr lang="en-US" dirty="0" smtClean="0"/>
              <a:t>If the input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smtClean="0"/>
              <a:t>is current and the output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smtClean="0"/>
              <a:t>is voltage, then the input/output relationship is </a:t>
            </a:r>
          </a:p>
          <a:p>
            <a:pPr lvl="1">
              <a:buNone/>
            </a:pPr>
            <a:r>
              <a:rPr lang="en-US" i="1" dirty="0"/>
              <a:t> </a:t>
            </a:r>
            <a:r>
              <a:rPr lang="en-US" i="1" dirty="0" smtClean="0"/>
              <a:t>   </a:t>
            </a:r>
            <a:r>
              <a:rPr lang="en-US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Rx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>
                <a:latin typeface="+mj-lt"/>
                <a:cs typeface="Times New Roman" pitchFamily="18" charset="0"/>
              </a:rPr>
              <a:t>,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/>
              <a:t>where </a:t>
            </a:r>
            <a:r>
              <a:rPr lang="en-US" i="1" dirty="0" smtClean="0"/>
              <a:t>R</a:t>
            </a:r>
            <a:r>
              <a:rPr lang="en-US" dirty="0" smtClean="0"/>
              <a:t> is a resistance</a:t>
            </a:r>
          </a:p>
          <a:p>
            <a:pPr lvl="1"/>
            <a:r>
              <a:rPr lang="en-US" dirty="0" smtClean="0"/>
              <a:t>The value of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/>
              <a:t> at any instant depends only on the value of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/>
              <a:t> at any instant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CSE248 EWU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Systems with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</a:p>
          <a:p>
            <a:pPr lvl="1"/>
            <a:r>
              <a:rPr lang="en-US" dirty="0" smtClean="0"/>
              <a:t>A capacitor is a system with memory</a:t>
            </a:r>
          </a:p>
          <a:p>
            <a:pPr lvl="1"/>
            <a:r>
              <a:rPr lang="en-US" dirty="0" smtClean="0"/>
              <a:t>With input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/>
              <a:t>as the current and output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/>
              <a:t>as the voltage, the input/output relationship is </a:t>
            </a:r>
          </a:p>
          <a:p>
            <a:pPr lvl="1">
              <a:buNone/>
            </a:pPr>
            <a:r>
              <a:rPr lang="en-US" dirty="0" smtClean="0"/>
              <a:t>                             , where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/>
              <a:t> is the capacitance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 output at any time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/>
              <a:t> depends on the entire past history of the input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CSE248 EWU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295400" y="3505200"/>
          <a:ext cx="2057400" cy="855324"/>
        </p:xfrm>
        <a:graphic>
          <a:graphicData uri="http://schemas.openxmlformats.org/presentationml/2006/ole">
            <p:oleObj spid="_x0000_s1027" name="Equation" r:id="rId3" imgW="1130040" imgH="469800" progId="Equation.3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Systems with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input/output relationship for the </a:t>
            </a:r>
            <a:r>
              <a:rPr lang="en-US" dirty="0" err="1" smtClean="0"/>
              <a:t>memoryless</a:t>
            </a:r>
            <a:r>
              <a:rPr lang="en-US" dirty="0" smtClean="0"/>
              <a:t> system can be written as</a:t>
            </a:r>
          </a:p>
          <a:p>
            <a:pPr>
              <a:buNone/>
            </a:pPr>
            <a:r>
              <a:rPr lang="en-US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y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Fx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 smtClean="0"/>
              <a:t>The relation for the linear systems reduces to</a:t>
            </a:r>
          </a:p>
          <a:p>
            <a:pPr>
              <a:buNone/>
            </a:pPr>
            <a:r>
              <a:rPr lang="en-US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y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 smtClean="0"/>
              <a:t>If the system is time-invariant, then </a:t>
            </a:r>
          </a:p>
          <a:p>
            <a:pPr>
              <a:buNone/>
            </a:pPr>
            <a:r>
              <a:rPr lang="en-US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y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kx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Mechanical damper is a linear, time-invariant, </a:t>
            </a:r>
            <a:r>
              <a:rPr lang="en-US" dirty="0" err="1" smtClean="0"/>
              <a:t>memoryless</a:t>
            </a:r>
            <a:r>
              <a:rPr lang="en-US" dirty="0" smtClean="0"/>
              <a:t> system</a:t>
            </a:r>
          </a:p>
          <a:p>
            <a:pPr lvl="1"/>
            <a:r>
              <a:rPr lang="en-US" dirty="0" smtClean="0"/>
              <a:t>Linear dependence between force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 smtClean="0"/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/>
              <a:t>) and velocity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 smtClean="0"/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/>
              <a:t>)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	                   , </a:t>
            </a:r>
            <a:r>
              <a:rPr lang="en-US" dirty="0" smtClean="0">
                <a:latin typeface="+mj-lt"/>
                <a:cs typeface="Times New Roman" pitchFamily="18" charset="0"/>
              </a:rPr>
              <a:t>where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+mj-lt"/>
                <a:cs typeface="Times New Roman" pitchFamily="18" charset="0"/>
              </a:rPr>
              <a:t> is the damping constant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CSE248 EWU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219200" y="5486400"/>
          <a:ext cx="1295400" cy="599364"/>
        </p:xfrm>
        <a:graphic>
          <a:graphicData uri="http://schemas.openxmlformats.org/presentationml/2006/ole">
            <p:oleObj spid="_x0000_s2050" name="Equation" r:id="rId3" imgW="850680" imgH="393480" progId="Equation.3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system is </a:t>
            </a:r>
            <a:r>
              <a:rPr lang="en-US" dirty="0" smtClean="0">
                <a:solidFill>
                  <a:srgbClr val="C00000"/>
                </a:solidFill>
              </a:rPr>
              <a:t>causal</a:t>
            </a:r>
            <a:r>
              <a:rPr lang="en-US" dirty="0" smtClean="0"/>
              <a:t> or </a:t>
            </a:r>
            <a:r>
              <a:rPr lang="en-US" dirty="0" err="1" smtClean="0">
                <a:solidFill>
                  <a:srgbClr val="C00000"/>
                </a:solidFill>
              </a:rPr>
              <a:t>nonanticipatory</a:t>
            </a:r>
            <a:r>
              <a:rPr lang="en-US" dirty="0" smtClean="0"/>
              <a:t> if the output at any time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baseline="-25000" dirty="0" smtClean="0"/>
              <a:t> </a:t>
            </a:r>
            <a:r>
              <a:rPr lang="en-US" dirty="0" smtClean="0"/>
              <a:t>depends only on values to some time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dirty="0" smtClean="0"/>
          </a:p>
          <a:p>
            <a:r>
              <a:rPr lang="en-US" dirty="0" smtClean="0"/>
              <a:t>If two inputs to a causal system are identical up to some time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/>
              <a:t>, the corresponding outputs must also be equal up to the same time</a:t>
            </a:r>
          </a:p>
          <a:p>
            <a:r>
              <a:rPr lang="en-US" dirty="0" smtClean="0"/>
              <a:t>A causal system cannot predict</a:t>
            </a:r>
          </a:p>
          <a:p>
            <a:r>
              <a:rPr lang="en-US" dirty="0" smtClean="0"/>
              <a:t>If two inputs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/>
              <a:t> and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/>
              <a:t> are mathematically identical up to t0, i.e., </a:t>
            </a:r>
            <a:r>
              <a:rPr lang="en-US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>
                <a:solidFill>
                  <a:srgbClr val="C00000"/>
                </a:solidFill>
              </a:rPr>
              <a:t>; </a:t>
            </a:r>
            <a:r>
              <a:rPr lang="en-US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en-US" i="1" baseline="-25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/>
              <a:t>And if the system is causal, then </a:t>
            </a:r>
            <a:r>
              <a:rPr lang="en-US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baseline="-25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baseline="-25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dirty="0" smtClean="0">
                <a:solidFill>
                  <a:srgbClr val="C00000"/>
                </a:solidFill>
              </a:rPr>
              <a:t>)</a:t>
            </a:r>
            <a:r>
              <a:rPr lang="en-US" dirty="0" smtClean="0">
                <a:solidFill>
                  <a:srgbClr val="C00000"/>
                </a:solidFill>
              </a:rPr>
              <a:t>; </a:t>
            </a:r>
            <a:r>
              <a:rPr lang="en-US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t&lt; t</a:t>
            </a:r>
            <a:r>
              <a:rPr lang="en-US" i="1" baseline="-25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r>
              <a:rPr lang="en-US" dirty="0" smtClean="0"/>
              <a:t>A system is </a:t>
            </a:r>
            <a:r>
              <a:rPr lang="en-US" dirty="0" err="1" smtClean="0">
                <a:solidFill>
                  <a:srgbClr val="C00000"/>
                </a:solidFill>
              </a:rPr>
              <a:t>noncausal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C00000"/>
                </a:solidFill>
              </a:rPr>
              <a:t>anticipatory</a:t>
            </a:r>
            <a:r>
              <a:rPr lang="en-US" dirty="0" smtClean="0"/>
              <a:t> if it is not causal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CSE248 EWU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system is invertible if we can determine the input by observing its output</a:t>
            </a:r>
          </a:p>
          <a:p>
            <a:r>
              <a:rPr lang="en-US" dirty="0" smtClean="0"/>
              <a:t>The inverse system undoes what the given system does to input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CSE248 EWU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590800" y="4038600"/>
            <a:ext cx="9144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72000" y="4038600"/>
            <a:ext cx="9144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Inverse system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505200" y="4343400"/>
            <a:ext cx="10668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524000" y="4343400"/>
            <a:ext cx="10668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486400" y="4343400"/>
            <a:ext cx="10668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90600" y="4114800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57600" y="38862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29400" y="411480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= 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Stable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signal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/>
              <a:t> is said to be bounded if its magnitude does not grow without bound</a:t>
            </a:r>
          </a:p>
          <a:p>
            <a:r>
              <a:rPr lang="en-US" dirty="0" smtClean="0"/>
              <a:t>                   , for all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r>
              <a:rPr lang="en-US" dirty="0" smtClean="0"/>
              <a:t>A system is bounded-input bounded-output (BIBO) stable, if for any bounded input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/>
              <a:t>, the response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/>
              <a:t> is also bounded, i.e., </a:t>
            </a:r>
          </a:p>
          <a:p>
            <a:pPr>
              <a:buNone/>
            </a:pPr>
            <a:r>
              <a:rPr lang="en-US" dirty="0" smtClean="0"/>
              <a:t>                         implies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CSE248 EWU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838200" y="2667000"/>
          <a:ext cx="1760220" cy="533400"/>
        </p:xfrm>
        <a:graphic>
          <a:graphicData uri="http://schemas.openxmlformats.org/presentationml/2006/ole">
            <p:oleObj spid="_x0000_s3074" name="Equation" r:id="rId3" imgW="838080" imgH="253800" progId="Equation.3">
              <p:embed/>
            </p:oleObj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874713" y="4876800"/>
          <a:ext cx="1841500" cy="533400"/>
        </p:xfrm>
        <a:graphic>
          <a:graphicData uri="http://schemas.openxmlformats.org/presentationml/2006/ole">
            <p:oleObj spid="_x0000_s3076" name="Equation" r:id="rId4" imgW="876240" imgH="253800" progId="Equation.3">
              <p:embed/>
            </p:oleObj>
          </a:graphicData>
        </a:graphic>
      </p:graphicFrame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4125912" y="4876800"/>
          <a:ext cx="1893888" cy="533400"/>
        </p:xfrm>
        <a:graphic>
          <a:graphicData uri="http://schemas.openxmlformats.org/presentationml/2006/ole">
            <p:oleObj spid="_x0000_s3078" name="Equation" r:id="rId5" imgW="901440" imgH="253800" progId="Equation.3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908</Words>
  <Application>Microsoft Office PowerPoint</Application>
  <PresentationFormat>On-screen Show (4:3)</PresentationFormat>
  <Paragraphs>115</Paragraphs>
  <Slides>15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Equation</vt:lpstr>
      <vt:lpstr>Continuous-Time Systems</vt:lpstr>
      <vt:lpstr>Linear and Nonlinear Systems</vt:lpstr>
      <vt:lpstr>Time-Varying and Time-Invariant</vt:lpstr>
      <vt:lpstr>Systems with Memory</vt:lpstr>
      <vt:lpstr>Systems with Memory</vt:lpstr>
      <vt:lpstr>Systems with Memory</vt:lpstr>
      <vt:lpstr>Causal Systems</vt:lpstr>
      <vt:lpstr>Inverse Systems</vt:lpstr>
      <vt:lpstr>Stable Systems</vt:lpstr>
      <vt:lpstr>LTI Systems</vt:lpstr>
      <vt:lpstr>Convolution Integral</vt:lpstr>
      <vt:lpstr>Convolution Integral</vt:lpstr>
      <vt:lpstr>Convolution Integral</vt:lpstr>
      <vt:lpstr>Properties of Convolution</vt:lpstr>
      <vt:lpstr>Graphical Interpretation of Convolution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Continuous-Time Systems</dc:title>
  <dc:creator>Admin</dc:creator>
  <cp:lastModifiedBy>Admin</cp:lastModifiedBy>
  <cp:revision>103</cp:revision>
  <dcterms:created xsi:type="dcterms:W3CDTF">2016-10-02T03:22:09Z</dcterms:created>
  <dcterms:modified xsi:type="dcterms:W3CDTF">2017-01-23T05:27:23Z</dcterms:modified>
</cp:coreProperties>
</file>