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5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B2A4F0-3674-42AD-AE4A-C018D9AAA85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488175-FF8C-4E16-84A1-B942BFDAF72A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53420C-EA13-4CB1-9B54-A5ED77C4F805}" type="slidenum">
              <a:rPr lang="en-US"/>
              <a:pPr/>
              <a:t>10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6DABB7-1232-4560-8DF1-05640917D382}" type="slidenum">
              <a:rPr lang="en-US"/>
              <a:pPr/>
              <a:t>2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D896B4-63F8-46EF-ACE0-4C9345C5EAD7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12740D-71F2-4F57-825C-D20AD3797418}" type="slidenum">
              <a:rPr lang="en-US"/>
              <a:pPr/>
              <a:t>4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114EF1-070F-4788-BDF4-C54207527A8B}" type="slidenum">
              <a:rPr lang="en-US"/>
              <a:pPr/>
              <a:t>5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CE6CA7-EADC-4330-9E17-4FC70B59641E}" type="slidenum">
              <a:rPr lang="en-US"/>
              <a:pPr/>
              <a:t>6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2F734-3884-44F6-B0F9-1059E8218356}" type="slidenum">
              <a:rPr lang="en-US"/>
              <a:pPr/>
              <a:t>7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382038-FCB8-4537-A123-A93326BD3708}" type="slidenum">
              <a:rPr lang="en-US"/>
              <a:pPr/>
              <a:t>8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2A6AB2-B264-4A0B-B1D9-1FD5D8A82DFA}" type="slidenum">
              <a:rPr lang="en-US"/>
              <a:pPr/>
              <a:t>9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7D1113-134E-4753-ACF4-F12576F40A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8C25C-4178-4619-85A7-CF03920B7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76881-51FD-4C74-9272-5824D5F141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D1E01-5E23-4ACE-B971-44BA018A04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5DB180-B825-4875-A278-357C510C7F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6D55A-75CF-422C-BB01-6A6CA1C21A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6C15DE-F22E-40D9-8A76-60D3A3CF20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7015A3-CAA7-4D1C-B60F-0332A76777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228CE-E274-4992-A227-4EC81D1702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64A3B-E8F3-4FFD-BDA1-8DF69EC5CB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D6FCC-CD1C-401F-8C06-B3D1ABFC64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BDC999B-0744-4CBF-A864-7511E43C538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248</a:t>
            </a:r>
            <a:br>
              <a:rPr lang="en-US" dirty="0"/>
            </a:br>
            <a:br>
              <a:rPr lang="en-US" sz="1100" dirty="0"/>
            </a:br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Signals and Systems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/>
          <a:lstStyle/>
          <a:p>
            <a:r>
              <a:rPr lang="en-US" sz="2800" dirty="0" err="1"/>
              <a:t>Waselul</a:t>
            </a:r>
            <a:r>
              <a:rPr lang="en-US" sz="2800" dirty="0"/>
              <a:t> </a:t>
            </a:r>
            <a:r>
              <a:rPr lang="en-US" sz="2800" dirty="0" err="1"/>
              <a:t>Haque</a:t>
            </a:r>
            <a:r>
              <a:rPr lang="en-US" sz="2800" dirty="0"/>
              <a:t> </a:t>
            </a:r>
            <a:r>
              <a:rPr lang="en-US" sz="2800" dirty="0" err="1"/>
              <a:t>Sadid</a:t>
            </a:r>
            <a:r>
              <a:rPr lang="en-US" sz="2800" dirty="0"/>
              <a:t>, PhD</a:t>
            </a:r>
          </a:p>
          <a:p>
            <a:r>
              <a:rPr lang="en-US" sz="2800" dirty="0"/>
              <a:t>CSE Dept, East West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3ED3-26D6-4A9F-8256-B2E47BC0E058}" type="slidenum">
              <a:rPr lang="en-US"/>
              <a:pPr/>
              <a:t>10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LTI System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engineering systems are designed to be linear and time invariant (LTI) so that they are predictable</a:t>
            </a:r>
          </a:p>
          <a:p>
            <a:r>
              <a:rPr lang="en-US"/>
              <a:t>The rest of this course focuses on LTI systems</a:t>
            </a:r>
          </a:p>
          <a:p>
            <a:pPr lvl="1"/>
            <a:r>
              <a:rPr lang="en-US"/>
              <a:t>How to analyze</a:t>
            </a:r>
          </a:p>
          <a:p>
            <a:pPr lvl="1"/>
            <a:r>
              <a:rPr lang="en-US"/>
              <a:t>How to use</a:t>
            </a:r>
          </a:p>
          <a:p>
            <a:pPr lvl="1"/>
            <a:r>
              <a:rPr lang="en-US"/>
              <a:t>How to design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Aperiodic</a:t>
            </a:r>
            <a:r>
              <a:rPr lang="en-US" dirty="0"/>
              <a:t>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continuous-time signal is periodic if it satisfies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 1, 2, 3, …</a:t>
            </a:r>
          </a:p>
          <a:p>
            <a:pPr lvl="1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 0</a:t>
            </a:r>
            <a:r>
              <a:rPr lang="en-US" sz="2400" dirty="0">
                <a:cs typeface="Times New Roman" pitchFamily="18" charset="0"/>
              </a:rPr>
              <a:t>, a constant, known as the fundamental period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Ex. Sinusoidal functions</a:t>
            </a:r>
          </a:p>
          <a:p>
            <a:r>
              <a:rPr lang="en-US" dirty="0">
                <a:cs typeface="Times New Roman" pitchFamily="18" charset="0"/>
              </a:rPr>
              <a:t>A real-valued sinusoidal signal can be expressed mathematically by a time-varying function of the form </a:t>
            </a:r>
          </a:p>
          <a:p>
            <a:pPr lvl="1">
              <a:buNone/>
            </a:pPr>
            <a:r>
              <a:rPr lang="en-US" sz="2400" dirty="0">
                <a:cs typeface="Times New Roman" pitchFamily="18" charset="0"/>
              </a:rPr>
              <a:t>   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sin(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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+ 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), </a:t>
            </a:r>
          </a:p>
          <a:p>
            <a:pPr lvl="1">
              <a:buNone/>
            </a:pPr>
            <a:r>
              <a:rPr lang="en-US" sz="2400" dirty="0">
                <a:cs typeface="Times New Roman" pitchFamily="18" charset="0"/>
              </a:rPr>
              <a:t>    where,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is amplitude, </a:t>
            </a:r>
            <a:r>
              <a:rPr lang="en-US" sz="2400" dirty="0">
                <a:cs typeface="Times New Roman" pitchFamily="18" charset="0"/>
                <a:sym typeface="Symbol"/>
              </a:rPr>
              <a:t></a:t>
            </a:r>
            <a:r>
              <a:rPr lang="en-US" sz="2400" baseline="-25000" dirty="0">
                <a:cs typeface="Times New Roman" pitchFamily="18" charset="0"/>
                <a:sym typeface="Symbol"/>
              </a:rPr>
              <a:t>0 </a:t>
            </a:r>
            <a:r>
              <a:rPr lang="en-US" sz="2400" dirty="0">
                <a:cs typeface="Times New Roman" pitchFamily="18" charset="0"/>
              </a:rPr>
              <a:t>is radian frequency in </a:t>
            </a:r>
            <a:r>
              <a:rPr lang="en-US" sz="2400" dirty="0" err="1">
                <a:cs typeface="Times New Roman" pitchFamily="18" charset="0"/>
              </a:rPr>
              <a:t>rad</a:t>
            </a:r>
            <a:r>
              <a:rPr lang="en-US" sz="2400" dirty="0">
                <a:cs typeface="Times New Roman" pitchFamily="18" charset="0"/>
              </a:rPr>
              <a:t>/s, </a:t>
            </a:r>
            <a:r>
              <a:rPr lang="en-US" sz="2400" dirty="0">
                <a:cs typeface="Times New Roman" pitchFamily="18" charset="0"/>
                <a:sym typeface="Symbol"/>
              </a:rPr>
              <a:t></a:t>
            </a:r>
            <a:r>
              <a:rPr lang="en-US" sz="2400" dirty="0">
                <a:cs typeface="Times New Roman" pitchFamily="18" charset="0"/>
              </a:rPr>
              <a:t> is the initial phase 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1E01-5E23-4ACE-B971-44BA018A042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Aperiodic</a:t>
            </a:r>
            <a:r>
              <a:rPr lang="en-US" dirty="0"/>
              <a:t>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sum of two periodic signals may or may not be periodic </a:t>
            </a:r>
          </a:p>
          <a:p>
            <a:r>
              <a:rPr lang="en-US" sz="2800" dirty="0"/>
              <a:t>Consider two periodic signals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/>
              <a:t> and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/>
              <a:t> with fundamental periods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/>
              <a:t> and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/>
              <a:t>Let the sum be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2400" dirty="0"/>
              <a:t>Since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/>
              <a:t> is periodic with period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/>
              <a:t> </a:t>
            </a:r>
          </a:p>
          <a:p>
            <a:pPr lvl="1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kT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2400" dirty="0"/>
              <a:t>Similarly,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lT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kT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lT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kT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lT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kT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lT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1E01-5E23-4ACE-B971-44BA018A042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and Power Signal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Let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/>
              <a:t> be a real-valued signal</a:t>
            </a:r>
          </a:p>
          <a:p>
            <a:pPr lvl="1"/>
            <a:r>
              <a:rPr lang="en-US" sz="2400" dirty="0"/>
              <a:t>Voltage across a resistance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lvl="1"/>
            <a:r>
              <a:rPr lang="en-US" sz="2400" dirty="0"/>
              <a:t>Produces a current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)/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lvl="1"/>
            <a:r>
              <a:rPr lang="en-US" sz="2400" dirty="0"/>
              <a:t>Instantaneous power of the signal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)/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</a:t>
            </a:r>
            <a:endParaRPr lang="en-US" sz="2400" i="1" dirty="0">
              <a:cs typeface="Times New Roman" pitchFamily="18" charset="0"/>
            </a:endParaRPr>
          </a:p>
          <a:p>
            <a:pPr lvl="1"/>
            <a:r>
              <a:rPr lang="en-US" sz="2400" dirty="0">
                <a:cs typeface="Times New Roman" pitchFamily="18" charset="0"/>
              </a:rPr>
              <a:t>The energy expended during the incremental interval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sz="2400" dirty="0">
                <a:cs typeface="Times New Roman" pitchFamily="18" charset="0"/>
              </a:rPr>
              <a:t> is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)/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dt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normalize power, assume that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 1ohm</a:t>
            </a:r>
          </a:p>
          <a:p>
            <a:pPr lvl="1"/>
            <a:r>
              <a:rPr lang="en-US" sz="2400" dirty="0"/>
              <a:t>Instantaneous power becomes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1E01-5E23-4ACE-B971-44BA018A042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and Power Signal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Energy over a time interval of length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endParaRPr lang="en-US" sz="1100" dirty="0"/>
          </a:p>
          <a:p>
            <a:r>
              <a:rPr lang="en-US" sz="2800" dirty="0"/>
              <a:t>Total energy in the signal over the range</a:t>
            </a:r>
          </a:p>
          <a:p>
            <a:endParaRPr lang="en-US" sz="2800" dirty="0"/>
          </a:p>
          <a:p>
            <a:endParaRPr lang="en-US" sz="1000" dirty="0"/>
          </a:p>
          <a:p>
            <a:r>
              <a:rPr lang="en-US" sz="2800" dirty="0"/>
              <a:t>Average power can then be</a:t>
            </a:r>
          </a:p>
          <a:p>
            <a:endParaRPr lang="en-US" sz="2800" dirty="0"/>
          </a:p>
          <a:p>
            <a:endParaRPr lang="en-US" sz="1200" dirty="0"/>
          </a:p>
          <a:p>
            <a:r>
              <a:rPr lang="en-US" sz="2800" dirty="0">
                <a:solidFill>
                  <a:srgbClr val="FF0000"/>
                </a:solidFill>
              </a:rPr>
              <a:t>Energy signals have zero power</a:t>
            </a:r>
          </a:p>
          <a:p>
            <a:r>
              <a:rPr lang="en-US" sz="2800" dirty="0">
                <a:solidFill>
                  <a:srgbClr val="FF0000"/>
                </a:solidFill>
              </a:rPr>
              <a:t>Power signals have infinite energy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1E01-5E23-4ACE-B971-44BA018A0428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14400" y="2057400"/>
          <a:ext cx="2133601" cy="728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4" name="Equation" r:id="rId3" imgW="1041120" imgH="355320" progId="Equation.3">
                  <p:embed/>
                </p:oleObj>
              </mc:Choice>
              <mc:Fallback>
                <p:oleObj name="Equation" r:id="rId3" imgW="1041120" imgH="355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2133601" cy="7285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315200" y="2789694"/>
          <a:ext cx="1506071" cy="57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Equation" r:id="rId5" imgW="711000" imgH="215640" progId="Equation.3">
                  <p:embed/>
                </p:oleObj>
              </mc:Choice>
              <mc:Fallback>
                <p:oleObj name="Equation" r:id="rId5" imgW="71100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789694"/>
                        <a:ext cx="1506071" cy="57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1069975" y="3308350"/>
          <a:ext cx="23939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Equation" r:id="rId7" imgW="1168200" imgH="368280" progId="Equation.3">
                  <p:embed/>
                </p:oleObj>
              </mc:Choice>
              <mc:Fallback>
                <p:oleObj name="Equation" r:id="rId7" imgW="1168200" imgH="3682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3308350"/>
                        <a:ext cx="239395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1079500" y="4430713"/>
          <a:ext cx="30702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name="Equation" r:id="rId9" imgW="1498320" imgH="431640" progId="Equation.3">
                  <p:embed/>
                </p:oleObj>
              </mc:Choice>
              <mc:Fallback>
                <p:oleObj name="Equation" r:id="rId9" imgW="149832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4430713"/>
                        <a:ext cx="307022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Shifting</a:t>
            </a:r>
            <a:r>
              <a:rPr lang="en-US" dirty="0"/>
              <a:t> operation</a:t>
            </a:r>
          </a:p>
          <a:p>
            <a:pPr lvl="1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/>
              <a:t>represents a time-shifted version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dirty="0">
                <a:cs typeface="Times New Roman" pitchFamily="18" charset="0"/>
              </a:rPr>
              <a:t>The shift in time is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0, </a:t>
            </a:r>
            <a:r>
              <a:rPr lang="en-US" dirty="0">
                <a:cs typeface="Times New Roman" pitchFamily="18" charset="0"/>
              </a:rPr>
              <a:t>the signal is delayed by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seconds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 0, </a:t>
            </a:r>
            <a:r>
              <a:rPr lang="en-US" dirty="0">
                <a:cs typeface="Times New Roman" pitchFamily="18" charset="0"/>
              </a:rPr>
              <a:t>the signal represents an advanced replica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dirty="0">
                <a:cs typeface="Times New Roman" pitchFamily="18" charset="0"/>
              </a:rPr>
              <a:t>Physically,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cs typeface="Times New Roman" pitchFamily="18" charset="0"/>
              </a:rPr>
              <a:t> cannot take on negative values</a:t>
            </a:r>
          </a:p>
          <a:p>
            <a:pPr lvl="1"/>
            <a:endParaRPr lang="en-US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1E01-5E23-4ACE-B971-44BA018A042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Reflection</a:t>
            </a:r>
            <a:r>
              <a:rPr lang="en-US" dirty="0"/>
              <a:t> operation</a:t>
            </a:r>
          </a:p>
          <a:p>
            <a:pPr lvl="1"/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(–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/>
              <a:t>is the reflected version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dirty="0"/>
              <a:t>Reversing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Time-scaling</a:t>
            </a:r>
            <a:r>
              <a:rPr lang="en-US" dirty="0">
                <a:cs typeface="Times New Roman" pitchFamily="18" charset="0"/>
              </a:rPr>
              <a:t> operation</a:t>
            </a:r>
          </a:p>
          <a:p>
            <a:pPr lvl="1"/>
            <a:r>
              <a:rPr lang="en-US" i="1" dirty="0">
                <a:cs typeface="Times New Roman" pitchFamily="18" charset="0"/>
              </a:rPr>
              <a:t>x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dirty="0">
                <a:cs typeface="Times New Roman" pitchFamily="18" charset="0"/>
                <a:sym typeface="Symbol"/>
              </a:rPr>
              <a:t></a:t>
            </a:r>
            <a:r>
              <a:rPr lang="en-US" i="1" dirty="0">
                <a:cs typeface="Times New Roman" pitchFamily="18" charset="0"/>
              </a:rPr>
              <a:t>t</a:t>
            </a:r>
            <a:r>
              <a:rPr lang="en-US" dirty="0">
                <a:cs typeface="Times New Roman" pitchFamily="18" charset="0"/>
              </a:rPr>
              <a:t>) is the scaled version of </a:t>
            </a:r>
            <a:r>
              <a:rPr lang="en-US" i="1" dirty="0">
                <a:cs typeface="Times New Roman" pitchFamily="18" charset="0"/>
              </a:rPr>
              <a:t>x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i="1" dirty="0">
                <a:cs typeface="Times New Roman" pitchFamily="18" charset="0"/>
              </a:rPr>
              <a:t>t</a:t>
            </a:r>
            <a:r>
              <a:rPr lang="en-US" dirty="0">
                <a:cs typeface="Times New Roman" pitchFamily="18" charset="0"/>
              </a:rPr>
              <a:t>)</a:t>
            </a:r>
          </a:p>
          <a:p>
            <a:pPr lvl="1"/>
            <a:r>
              <a:rPr lang="en-US" dirty="0">
                <a:cs typeface="Times New Roman" pitchFamily="18" charset="0"/>
              </a:rPr>
              <a:t>If |</a:t>
            </a:r>
            <a:r>
              <a:rPr lang="en-US" dirty="0">
                <a:cs typeface="Times New Roman" pitchFamily="18" charset="0"/>
                <a:sym typeface="Symbol"/>
              </a:rPr>
              <a:t>| &gt; 1, then </a:t>
            </a:r>
            <a:r>
              <a:rPr lang="en-US" i="1" dirty="0">
                <a:cs typeface="Times New Roman" pitchFamily="18" charset="0"/>
              </a:rPr>
              <a:t>x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dirty="0">
                <a:cs typeface="Times New Roman" pitchFamily="18" charset="0"/>
                <a:sym typeface="Symbol"/>
              </a:rPr>
              <a:t></a:t>
            </a:r>
            <a:r>
              <a:rPr lang="en-US" i="1" dirty="0">
                <a:cs typeface="Times New Roman" pitchFamily="18" charset="0"/>
              </a:rPr>
              <a:t>t</a:t>
            </a:r>
            <a:r>
              <a:rPr lang="en-US" dirty="0">
                <a:cs typeface="Times New Roman" pitchFamily="18" charset="0"/>
              </a:rPr>
              <a:t>) is the compressed signal</a:t>
            </a:r>
          </a:p>
          <a:p>
            <a:pPr lvl="1"/>
            <a:r>
              <a:rPr lang="en-US" dirty="0">
                <a:cs typeface="Times New Roman" pitchFamily="18" charset="0"/>
              </a:rPr>
              <a:t>If |</a:t>
            </a:r>
            <a:r>
              <a:rPr lang="en-US" dirty="0">
                <a:cs typeface="Times New Roman" pitchFamily="18" charset="0"/>
                <a:sym typeface="Symbol"/>
              </a:rPr>
              <a:t>| &lt; 1, then </a:t>
            </a:r>
            <a:r>
              <a:rPr lang="en-US" i="1" dirty="0">
                <a:cs typeface="Times New Roman" pitchFamily="18" charset="0"/>
              </a:rPr>
              <a:t>x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dirty="0">
                <a:cs typeface="Times New Roman" pitchFamily="18" charset="0"/>
                <a:sym typeface="Symbol"/>
              </a:rPr>
              <a:t></a:t>
            </a:r>
            <a:r>
              <a:rPr lang="en-US" i="1" dirty="0">
                <a:cs typeface="Times New Roman" pitchFamily="18" charset="0"/>
              </a:rPr>
              <a:t>t</a:t>
            </a:r>
            <a:r>
              <a:rPr lang="en-US" dirty="0">
                <a:cs typeface="Times New Roman" pitchFamily="18" charset="0"/>
              </a:rPr>
              <a:t>) is the expanded signal</a:t>
            </a:r>
          </a:p>
          <a:p>
            <a:pPr lvl="1"/>
            <a:endParaRPr lang="en-US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1E01-5E23-4ACE-B971-44BA018A042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 should be performed in the following </a:t>
            </a:r>
            <a:r>
              <a:rPr lang="en-US" dirty="0">
                <a:solidFill>
                  <a:srgbClr val="FF0000"/>
                </a:solidFill>
              </a:rPr>
              <a:t>order</a:t>
            </a:r>
          </a:p>
          <a:p>
            <a:pPr lvl="1"/>
            <a:r>
              <a:rPr lang="en-US" dirty="0"/>
              <a:t>Scaling, reflecting, shifting</a:t>
            </a:r>
          </a:p>
          <a:p>
            <a:r>
              <a:rPr lang="en-US" dirty="0"/>
              <a:t>Operation of scaling and reflecting is </a:t>
            </a:r>
            <a:r>
              <a:rPr lang="en-US" b="1" dirty="0">
                <a:solidFill>
                  <a:srgbClr val="FF0000"/>
                </a:solidFill>
              </a:rPr>
              <a:t>commutative</a:t>
            </a:r>
          </a:p>
          <a:p>
            <a:r>
              <a:rPr lang="en-US" dirty="0"/>
              <a:t>Operation of shifting and reflecting or shifting and scaling is </a:t>
            </a:r>
            <a:r>
              <a:rPr lang="en-US" b="1" dirty="0">
                <a:solidFill>
                  <a:srgbClr val="FF0000"/>
                </a:solidFill>
              </a:rPr>
              <a:t>not commutative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1E01-5E23-4ACE-B971-44BA018A042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Symmetry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/>
              <a:t>A signal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even signal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even  symmetric </a:t>
            </a:r>
            <a:r>
              <a:rPr lang="en-US" dirty="0"/>
              <a:t>if it is identical to its reflection</a:t>
            </a:r>
          </a:p>
          <a:p>
            <a:pPr lvl="1"/>
            <a:r>
              <a:rPr lang="en-US" dirty="0"/>
              <a:t>i.e.,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(–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/>
              <a:t>A signal is </a:t>
            </a:r>
            <a:r>
              <a:rPr lang="en-US" dirty="0">
                <a:solidFill>
                  <a:srgbClr val="FF0000"/>
                </a:solidFill>
              </a:rPr>
              <a:t>odd symmetric </a:t>
            </a:r>
            <a:r>
              <a:rPr lang="en-US" dirty="0"/>
              <a:t>if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(–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–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r>
              <a:rPr lang="en-US" dirty="0">
                <a:cs typeface="Times New Roman" pitchFamily="18" charset="0"/>
              </a:rPr>
              <a:t>An arbitrary signal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cs typeface="Times New Roman" pitchFamily="18" charset="0"/>
              </a:rPr>
              <a:t>can be expressed as the sum of even and odd signals</a:t>
            </a:r>
          </a:p>
          <a:p>
            <a:pPr lvl="1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cs typeface="Times New Roman" pitchFamily="18" charset="0"/>
              </a:rPr>
              <a:t> is the even part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1/2[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(–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)]</a:t>
            </a:r>
          </a:p>
          <a:p>
            <a:pPr lvl="1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cs typeface="Times New Roman" pitchFamily="18" charset="0"/>
              </a:rPr>
              <a:t> is the odd part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1/2[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–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(–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1E01-5E23-4ACE-B971-44BA018A042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D200-6D83-45A1-BC51-1B3EA845F1F1}" type="slidenum">
              <a:rPr lang="en-US"/>
              <a:pPr/>
              <a:t>2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u="sng"/>
              <a:t>Signal</a:t>
            </a:r>
          </a:p>
          <a:p>
            <a:pPr>
              <a:lnSpc>
                <a:spcPct val="90000"/>
              </a:lnSpc>
            </a:pPr>
            <a:r>
              <a:rPr lang="en-US"/>
              <a:t>Conveys information</a:t>
            </a:r>
          </a:p>
          <a:p>
            <a:pPr>
              <a:lnSpc>
                <a:spcPct val="90000"/>
              </a:lnSpc>
            </a:pPr>
            <a:r>
              <a:rPr lang="en-US"/>
              <a:t>Function of time</a:t>
            </a:r>
          </a:p>
          <a:p>
            <a:pPr>
              <a:lnSpc>
                <a:spcPct val="90000"/>
              </a:lnSpc>
            </a:pPr>
            <a:r>
              <a:rPr lang="en-US"/>
              <a:t>The way it evolves in time is what encodes the information</a:t>
            </a:r>
          </a:p>
          <a:p>
            <a:pPr>
              <a:lnSpc>
                <a:spcPct val="90000"/>
              </a:lnSpc>
            </a:pPr>
            <a:r>
              <a:rPr lang="en-US"/>
              <a:t>Examples</a:t>
            </a:r>
          </a:p>
          <a:p>
            <a:pPr marL="974725" lvl="1">
              <a:lnSpc>
                <a:spcPct val="90000"/>
              </a:lnSpc>
            </a:pPr>
            <a:r>
              <a:rPr lang="en-US"/>
              <a:t>Voltage or current in an electronic circuit</a:t>
            </a:r>
          </a:p>
          <a:p>
            <a:pPr marL="974725" lvl="1">
              <a:lnSpc>
                <a:spcPct val="90000"/>
              </a:lnSpc>
            </a:pPr>
            <a:r>
              <a:rPr lang="en-US"/>
              <a:t>Speech and music</a:t>
            </a:r>
          </a:p>
          <a:p>
            <a:pPr marL="974725" lvl="1">
              <a:lnSpc>
                <a:spcPct val="90000"/>
              </a:lnSpc>
            </a:pPr>
            <a:r>
              <a:rPr lang="en-US"/>
              <a:t>Bioelectric signals (e.g. ECG)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0C6A-D9AC-45A2-9A55-73705DAD870A}" type="slidenum">
              <a:rPr lang="en-US"/>
              <a:pPr/>
              <a:t>3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Types of Signals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3124200"/>
            <a:ext cx="5181600" cy="12954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/>
              <a:t>Continuous-time signals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Discrete-time signals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AD81-1BEF-456C-AA16-9757238E16EC}" type="slidenum">
              <a:rPr lang="en-US"/>
              <a:pPr/>
              <a:t>4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 Continuous-Time Signals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819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Signal that has a value for all points in time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Function of time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Written as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/>
              <a:t> because the signal “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/>
              <a:t>” is a function of time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Commonly found in the physical world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ex. Human speech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Displayed graphically as a line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3105150" y="4495800"/>
          <a:ext cx="2933700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Drawing" r:id="rId4" imgW="2956680" imgH="2054160" progId="">
                  <p:embed/>
                </p:oleObj>
              </mc:Choice>
              <mc:Fallback>
                <p:oleObj name="Drawing" r:id="rId4" imgW="2956680" imgH="20541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4495800"/>
                        <a:ext cx="2933700" cy="203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9383-391A-4923-890B-08A517B02761}" type="slidenum">
              <a:rPr lang="en-US"/>
              <a:pPr/>
              <a:t>5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 Discrete-Time Signals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Signal that has a value for only specific points in time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Typically formed by “sampling” a continuous-time signal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Taking the value of the original waveform at specific intervals in time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Function of the sample value,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Write as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dirty="0"/>
              <a:t>[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dirty="0"/>
              <a:t>]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Often called a sequence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Commonly found in the digital world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ex. wav file or mp3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Displayed graphically as individual values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Called a “stem” plot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2819400" y="4648200"/>
          <a:ext cx="2971800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Drawing" r:id="rId4" imgW="2995200" imgH="2054160" progId="">
                  <p:embed/>
                </p:oleObj>
              </mc:Choice>
              <mc:Fallback>
                <p:oleObj name="Drawing" r:id="rId4" imgW="2995200" imgH="20541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648200"/>
                        <a:ext cx="2971800" cy="203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232525" y="5726113"/>
            <a:ext cx="1435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Sample number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 flipH="1">
            <a:off x="5410200" y="59436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18F-77AE-499D-AC87-BC0B5F4903D4}" type="slidenum">
              <a:rPr lang="en-US"/>
              <a:pPr/>
              <a:t>6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Discrete-Time </a:t>
            </a:r>
            <a:r>
              <a:rPr lang="en-US">
                <a:cs typeface="Arial" charset="0"/>
              </a:rPr>
              <a:t>≠ Digital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Discrete-time sequences are continuous in values, but discrete only in time</a:t>
            </a:r>
          </a:p>
          <a:p>
            <a:r>
              <a:rPr lang="en-US"/>
              <a:t>Digital signals are discrete in values and discrete in time (they can only take on specific values)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6E50-0166-4804-B3CF-A5404C30B604}" type="slidenum">
              <a:rPr lang="en-US"/>
              <a:pPr/>
              <a:t>7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29718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u="sng" dirty="0"/>
              <a:t>System</a:t>
            </a:r>
          </a:p>
          <a:p>
            <a:r>
              <a:rPr lang="en-US" sz="2800" dirty="0"/>
              <a:t>A collection of items that together performs a function</a:t>
            </a:r>
          </a:p>
          <a:p>
            <a:r>
              <a:rPr lang="en-US" sz="2800" dirty="0"/>
              <a:t>Modifies / transforms an input to give an output</a:t>
            </a:r>
          </a:p>
          <a:p>
            <a:r>
              <a:rPr lang="en-US" sz="2800" dirty="0"/>
              <a:t>Represented by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038600" y="3810000"/>
            <a:ext cx="9906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038600" y="3886200"/>
            <a:ext cx="946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System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/>
              <a:t>{  }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3352800" y="41910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5029200" y="41910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2838450" y="3998913"/>
            <a:ext cx="514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5842000" y="3989388"/>
            <a:ext cx="14548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T{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)}</a:t>
            </a:r>
          </a:p>
        </p:txBody>
      </p:sp>
      <p:grpSp>
        <p:nvGrpSpPr>
          <p:cNvPr id="15377" name="Group 17"/>
          <p:cNvGrpSpPr>
            <a:grpSpLocks/>
          </p:cNvGrpSpPr>
          <p:nvPr/>
        </p:nvGrpSpPr>
        <p:grpSpPr bwMode="auto">
          <a:xfrm>
            <a:off x="762000" y="5181600"/>
            <a:ext cx="7189788" cy="1295400"/>
            <a:chOff x="480" y="3264"/>
            <a:chExt cx="4529" cy="816"/>
          </a:xfrm>
        </p:grpSpPr>
        <p:sp>
          <p:nvSpPr>
            <p:cNvPr id="15370" name="Rectangle 10"/>
            <p:cNvSpPr>
              <a:spLocks noChangeArrowheads="1"/>
            </p:cNvSpPr>
            <p:nvPr/>
          </p:nvSpPr>
          <p:spPr bwMode="auto">
            <a:xfrm>
              <a:off x="2544" y="3600"/>
              <a:ext cx="624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" name="Text Box 11"/>
            <p:cNvSpPr txBox="1">
              <a:spLocks noChangeArrowheads="1"/>
            </p:cNvSpPr>
            <p:nvPr/>
          </p:nvSpPr>
          <p:spPr bwMode="auto">
            <a:xfrm>
              <a:off x="2518" y="3724"/>
              <a:ext cx="66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sz="1600" dirty="0"/>
                <a:t> = input</a:t>
              </a:r>
              <a:r>
                <a:rPr lang="en-US" sz="1600" baseline="30000" dirty="0"/>
                <a:t>2</a:t>
              </a:r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>
              <a:off x="2112" y="384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3168" y="384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Text Box 14"/>
            <p:cNvSpPr txBox="1">
              <a:spLocks noChangeArrowheads="1"/>
            </p:cNvSpPr>
            <p:nvPr/>
          </p:nvSpPr>
          <p:spPr bwMode="auto">
            <a:xfrm>
              <a:off x="1788" y="3719"/>
              <a:ext cx="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15375" name="Text Box 15"/>
            <p:cNvSpPr txBox="1">
              <a:spLocks noChangeArrowheads="1"/>
            </p:cNvSpPr>
            <p:nvPr/>
          </p:nvSpPr>
          <p:spPr bwMode="auto">
            <a:xfrm>
              <a:off x="3680" y="3713"/>
              <a:ext cx="13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) = T{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)} = 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30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15376" name="Text Box 16"/>
            <p:cNvSpPr txBox="1">
              <a:spLocks noChangeArrowheads="1"/>
            </p:cNvSpPr>
            <p:nvPr/>
          </p:nvSpPr>
          <p:spPr bwMode="auto">
            <a:xfrm>
              <a:off x="480" y="3264"/>
              <a:ext cx="20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ex. A squaring system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E8BF-E3AA-4C0F-B096-BE38AC02B1F9}" type="slidenum">
              <a:rPr lang="en-US"/>
              <a:pPr/>
              <a:t>8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Examples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Real-World Examples of Systems</a:t>
            </a:r>
          </a:p>
          <a:p>
            <a:pPr>
              <a:lnSpc>
                <a:spcPct val="90000"/>
              </a:lnSpc>
            </a:pPr>
            <a:r>
              <a:rPr lang="en-US" sz="2800"/>
              <a:t>Circuits</a:t>
            </a:r>
          </a:p>
          <a:p>
            <a:pPr>
              <a:lnSpc>
                <a:spcPct val="90000"/>
              </a:lnSpc>
            </a:pPr>
            <a:r>
              <a:rPr lang="en-US" sz="2800"/>
              <a:t>Car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Inputs </a:t>
            </a:r>
            <a:r>
              <a:rPr lang="en-US" sz="2400">
                <a:sym typeface="Wingdings" pitchFamily="2" charset="2"/>
              </a:rPr>
              <a:t> Steering wheel, force on accelerometer and brakes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Wingdings" pitchFamily="2" charset="2"/>
              </a:rPr>
              <a:t>Outputs  Position of car, velocity</a:t>
            </a:r>
          </a:p>
          <a:p>
            <a:pPr>
              <a:lnSpc>
                <a:spcPct val="90000"/>
              </a:lnSpc>
            </a:pPr>
            <a:r>
              <a:rPr lang="en-US" sz="2800"/>
              <a:t>Chemical processes</a:t>
            </a:r>
          </a:p>
          <a:p>
            <a:pPr>
              <a:lnSpc>
                <a:spcPct val="90000"/>
              </a:lnSpc>
            </a:pPr>
            <a:r>
              <a:rPr lang="en-US" sz="2800"/>
              <a:t>Electromechanical systems (motors)</a:t>
            </a:r>
          </a:p>
          <a:p>
            <a:pPr>
              <a:lnSpc>
                <a:spcPct val="90000"/>
              </a:lnSpc>
            </a:pPr>
            <a:r>
              <a:rPr lang="en-US" sz="2800"/>
              <a:t>Economics, stock market</a:t>
            </a:r>
          </a:p>
          <a:p>
            <a:pPr>
              <a:lnSpc>
                <a:spcPct val="90000"/>
              </a:lnSpc>
            </a:pPr>
            <a:r>
              <a:rPr lang="en-US" sz="2800"/>
              <a:t>Biological processes (heart)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A2B8-BA10-41C3-96C1-B7D6ECC0328A}" type="slidenum">
              <a:rPr lang="en-US"/>
              <a:pPr/>
              <a:t>9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Types of Systems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Continuous-time systems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Operate on continuous-time signals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Commonly found in the physical world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Represented mathematically using differential equations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System parameters are defined on continuum of time</a:t>
            </a:r>
            <a:br>
              <a:rPr lang="en-US" sz="2000" dirty="0"/>
            </a:b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Discrete-time systems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Operate on discrete-time signals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ex. Computer algorithms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Represented mathematically by difference equations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System parameters are defined only at discrete points in 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1083</Words>
  <Application>Microsoft Office PowerPoint</Application>
  <PresentationFormat>On-screen Show (4:3)</PresentationFormat>
  <Paragraphs>170</Paragraphs>
  <Slides>18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Symbol</vt:lpstr>
      <vt:lpstr>Times New Roman</vt:lpstr>
      <vt:lpstr>Wingdings</vt:lpstr>
      <vt:lpstr>Default Design</vt:lpstr>
      <vt:lpstr>Drawing</vt:lpstr>
      <vt:lpstr>Equation</vt:lpstr>
      <vt:lpstr>CSE 248  Introduction to  Signals and Systems</vt:lpstr>
      <vt:lpstr>Definitions</vt:lpstr>
      <vt:lpstr>Two Types of Signals</vt:lpstr>
      <vt:lpstr>1.  Continuous-Time Signals</vt:lpstr>
      <vt:lpstr>2.  Discrete-Time Signals</vt:lpstr>
      <vt:lpstr>Discrete-Time ≠ Digital</vt:lpstr>
      <vt:lpstr>Systems</vt:lpstr>
      <vt:lpstr>System Examples</vt:lpstr>
      <vt:lpstr>Two Types of Systems</vt:lpstr>
      <vt:lpstr>LTI System</vt:lpstr>
      <vt:lpstr>Periodic vs Aperiodic Signals</vt:lpstr>
      <vt:lpstr>Periodic vs Aperiodic Signals</vt:lpstr>
      <vt:lpstr>Energy and Power Signal</vt:lpstr>
      <vt:lpstr>Energy and Power Signal</vt:lpstr>
      <vt:lpstr>Operations on Signals</vt:lpstr>
      <vt:lpstr>Operations on Signals</vt:lpstr>
      <vt:lpstr>Operations on Signals</vt:lpstr>
      <vt:lpstr>Symmetry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Signals and Systems</dc:title>
  <dc:creator>Admin</dc:creator>
  <cp:lastModifiedBy>Admin</cp:lastModifiedBy>
  <cp:revision>29</cp:revision>
  <dcterms:created xsi:type="dcterms:W3CDTF">2008-07-22T12:52:11Z</dcterms:created>
  <dcterms:modified xsi:type="dcterms:W3CDTF">2018-01-09T05:15:14Z</dcterms:modified>
</cp:coreProperties>
</file>