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54"/>
  </p:notesMasterIdLst>
  <p:sldIdLst>
    <p:sldId id="378" r:id="rId2"/>
    <p:sldId id="380" r:id="rId3"/>
    <p:sldId id="381" r:id="rId4"/>
    <p:sldId id="382" r:id="rId5"/>
    <p:sldId id="383" r:id="rId6"/>
    <p:sldId id="432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433" r:id="rId23"/>
    <p:sldId id="442" r:id="rId24"/>
    <p:sldId id="443" r:id="rId25"/>
    <p:sldId id="444" r:id="rId26"/>
    <p:sldId id="434" r:id="rId27"/>
    <p:sldId id="445" r:id="rId28"/>
    <p:sldId id="446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37" r:id="rId40"/>
    <p:sldId id="409" r:id="rId41"/>
    <p:sldId id="410" r:id="rId42"/>
    <p:sldId id="411" r:id="rId43"/>
    <p:sldId id="412" r:id="rId44"/>
    <p:sldId id="413" r:id="rId45"/>
    <p:sldId id="415" r:id="rId46"/>
    <p:sldId id="447" r:id="rId47"/>
    <p:sldId id="416" r:id="rId48"/>
    <p:sldId id="417" r:id="rId49"/>
    <p:sldId id="448" r:id="rId50"/>
    <p:sldId id="449" r:id="rId51"/>
    <p:sldId id="418" r:id="rId52"/>
    <p:sldId id="43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28" autoAdjust="0"/>
  </p:normalViewPr>
  <p:slideViewPr>
    <p:cSldViewPr snapToGrid="0">
      <p:cViewPr varScale="1">
        <p:scale>
          <a:sx n="66" d="100"/>
          <a:sy n="66" d="100"/>
        </p:scale>
        <p:origin x="1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8753-F12F-4940-9E74-F7DACCCBEC4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DFD11-8A70-449D-8EA4-EED3FB96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26CB73DB-8410-44F7-A92C-234F714230F2}" type="slidenum">
              <a:rPr lang="en-US" smtClean="0"/>
              <a:pPr eaLnBrk="0" hangingPunct="0">
                <a:spcBef>
                  <a:spcPct val="0"/>
                </a:spcBef>
              </a:pPr>
              <a:t>36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42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A7677F8C-A428-43AA-87EE-B614E3A4AAFB}" type="slidenum">
              <a:rPr lang="en-US" smtClean="0"/>
              <a:pPr eaLnBrk="0" hangingPunct="0">
                <a:spcBef>
                  <a:spcPct val="0"/>
                </a:spcBef>
              </a:pPr>
              <a:t>47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102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42BDAC03-5C82-469D-81F6-BBAD4848B220}" type="slidenum">
              <a:rPr lang="en-US" smtClean="0"/>
              <a:pPr eaLnBrk="0" hangingPunct="0">
                <a:spcBef>
                  <a:spcPct val="0"/>
                </a:spcBef>
              </a:pPr>
              <a:t>48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076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42BDAC03-5C82-469D-81F6-BBAD4848B220}" type="slidenum">
              <a:rPr lang="en-US" smtClean="0"/>
              <a:pPr eaLnBrk="0" hangingPunct="0">
                <a:spcBef>
                  <a:spcPct val="0"/>
                </a:spcBef>
              </a:pPr>
              <a:t>49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6958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15B629A6-295D-4A96-8B0E-F76D15F16D16}" type="slidenum">
              <a:rPr lang="en-US" smtClean="0"/>
              <a:pPr eaLnBrk="0" hangingPunct="0">
                <a:spcBef>
                  <a:spcPct val="0"/>
                </a:spcBef>
              </a:pPr>
              <a:t>51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200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B48B1F26-CDC2-4732-BE5E-FEF8C7B3CBEE}" type="slidenum">
              <a:rPr lang="en-US" smtClean="0"/>
              <a:pPr eaLnBrk="0" hangingPunct="0">
                <a:spcBef>
                  <a:spcPct val="0"/>
                </a:spcBef>
              </a:pPr>
              <a:t>37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743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B17E478-FE2B-4491-8F63-6568B8EA7765}" type="slidenum">
              <a:rPr lang="en-US" smtClean="0"/>
              <a:pPr eaLnBrk="0" hangingPunct="0">
                <a:spcBef>
                  <a:spcPct val="0"/>
                </a:spcBef>
              </a:pPr>
              <a:t>38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312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B17E478-FE2B-4491-8F63-6568B8EA7765}" type="slidenum">
              <a:rPr lang="en-US" smtClean="0"/>
              <a:pPr eaLnBrk="0" hangingPunct="0">
                <a:spcBef>
                  <a:spcPct val="0"/>
                </a:spcBef>
              </a:pPr>
              <a:t>39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885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82E2248A-AB4B-46E5-81B1-B7A536B2E1E3}" type="slidenum">
              <a:rPr lang="en-US" smtClean="0"/>
              <a:pPr eaLnBrk="0" hangingPunct="0">
                <a:spcBef>
                  <a:spcPct val="0"/>
                </a:spcBef>
              </a:pPr>
              <a:t>40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202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C7F1722C-ECB2-4A73-944C-0E3A5CB17AEF}" type="slidenum">
              <a:rPr lang="en-US" smtClean="0"/>
              <a:pPr eaLnBrk="0" hangingPunct="0">
                <a:spcBef>
                  <a:spcPct val="0"/>
                </a:spcBef>
              </a:pPr>
              <a:t>41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34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7E9FD400-220D-4425-A667-46979AB85E33}" type="slidenum">
              <a:rPr lang="en-US" smtClean="0"/>
              <a:pPr eaLnBrk="0" hangingPunct="0">
                <a:spcBef>
                  <a:spcPct val="0"/>
                </a:spcBef>
              </a:pPr>
              <a:t>42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81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5A6ADD07-D191-451D-B3CA-4CA05FC9157C}" type="slidenum">
              <a:rPr lang="en-US" smtClean="0"/>
              <a:pPr eaLnBrk="0" hangingPunct="0">
                <a:spcBef>
                  <a:spcPct val="0"/>
                </a:spcBef>
              </a:pPr>
              <a:t>43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227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49296C3-5A41-4536-B5EE-852D8BF904A6}" type="slidenum">
              <a:rPr lang="en-US" smtClean="0"/>
              <a:pPr eaLnBrk="0" hangingPunct="0">
                <a:spcBef>
                  <a:spcPct val="0"/>
                </a:spcBef>
              </a:pPr>
              <a:t>44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51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1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4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21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1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3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5095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B056-083D-4252-A40D-97977986C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0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8128000" cy="1295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69900" y="1524000"/>
            <a:ext cx="8128000" cy="4991101"/>
          </a:xfrm>
        </p:spPr>
        <p:txBody>
          <a:bodyPr>
            <a:normAutofit/>
          </a:bodyPr>
          <a:lstStyle>
            <a:lvl1pPr>
              <a:defRPr sz="2800" cap="none">
                <a:latin typeface="Calibri" panose="020F0502020204030204" pitchFamily="34" charset="0"/>
              </a:defRPr>
            </a:lvl1pPr>
            <a:lvl2pPr>
              <a:defRPr sz="2400" cap="none">
                <a:latin typeface="Calibri" panose="020F0502020204030204" pitchFamily="34" charset="0"/>
              </a:defRPr>
            </a:lvl2pPr>
            <a:lvl3pPr>
              <a:defRPr sz="2000" cap="none">
                <a:latin typeface="Calibri" panose="020F0502020204030204" pitchFamily="34" charset="0"/>
              </a:defRPr>
            </a:lvl3pPr>
            <a:lvl4pPr>
              <a:defRPr sz="1800" cap="none">
                <a:latin typeface="Calibri" panose="020F0502020204030204" pitchFamily="34" charset="0"/>
              </a:defRPr>
            </a:lvl4pPr>
            <a:lvl5pPr>
              <a:defRPr sz="1800" cap="none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3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C1087C-5A70-4B6F-B591-5C6E2B6817A0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33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Schedule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When an I/O interrupt occurs: </a:t>
            </a:r>
          </a:p>
          <a:p>
            <a:pPr lvl="1"/>
            <a:r>
              <a:rPr lang="en-US" dirty="0" smtClean="0"/>
              <a:t>In case of an interrupt of an I/O device having </a:t>
            </a:r>
            <a:r>
              <a:rPr lang="en-US" dirty="0" smtClean="0">
                <a:solidFill>
                  <a:srgbClr val="FF0000"/>
                </a:solidFill>
              </a:rPr>
              <a:t>completed</a:t>
            </a:r>
            <a:r>
              <a:rPr lang="en-US" dirty="0" smtClean="0"/>
              <a:t> its work, some blocked process may now be ready</a:t>
            </a:r>
          </a:p>
          <a:p>
            <a:r>
              <a:rPr lang="en-US" dirty="0" smtClean="0"/>
              <a:t>If a h/w clock provides </a:t>
            </a:r>
            <a:r>
              <a:rPr lang="en-US" dirty="0" smtClean="0">
                <a:solidFill>
                  <a:srgbClr val="FF0000"/>
                </a:solidFill>
              </a:rPr>
              <a:t>periodic</a:t>
            </a:r>
            <a:r>
              <a:rPr lang="en-US" dirty="0" smtClean="0"/>
              <a:t> interrupt: A scheduling decision can be made at each (or </a:t>
            </a:r>
            <a:r>
              <a:rPr lang="en-US" dirty="0" err="1" smtClean="0"/>
              <a:t>kth</a:t>
            </a:r>
            <a:r>
              <a:rPr lang="en-US" dirty="0" smtClean="0"/>
              <a:t> ) clock interrupt</a:t>
            </a:r>
          </a:p>
          <a:p>
            <a:endParaRPr lang="en-US" dirty="0" smtClean="0"/>
          </a:p>
        </p:txBody>
      </p:sp>
      <p:sp>
        <p:nvSpPr>
          <p:cNvPr id="1075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3F5F0E-8379-435D-802A-2722672FEF1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Preemptive &amp; Non-preemptive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Classification of </a:t>
            </a:r>
            <a:r>
              <a:rPr lang="en-US" sz="2800" dirty="0" smtClean="0">
                <a:solidFill>
                  <a:srgbClr val="FF0000"/>
                </a:solidFill>
              </a:rPr>
              <a:t>Scheduling Algorithm </a:t>
            </a:r>
            <a:r>
              <a:rPr lang="en-US" sz="2800" dirty="0" smtClean="0"/>
              <a:t>depending on dealing with clock interrupt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Non-preemptive:</a:t>
            </a:r>
            <a:r>
              <a:rPr lang="en-US" sz="2800" dirty="0" smtClean="0"/>
              <a:t> Picks a process to run and lets it run until it </a:t>
            </a:r>
            <a:r>
              <a:rPr lang="en-US" sz="2800" b="1" dirty="0" smtClean="0">
                <a:solidFill>
                  <a:srgbClr val="FF0000"/>
                </a:solidFill>
              </a:rPr>
              <a:t>blocks</a:t>
            </a:r>
            <a:r>
              <a:rPr lang="en-US" sz="2800" dirty="0" smtClean="0"/>
              <a:t> or voluntarily releases the CPU. </a:t>
            </a:r>
            <a:r>
              <a:rPr lang="en-US" sz="2800" dirty="0" smtClean="0">
                <a:solidFill>
                  <a:srgbClr val="FF0000"/>
                </a:solidFill>
              </a:rPr>
              <a:t>In effect at each clock interrupt, no scheduling is done.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Preemptive:</a:t>
            </a:r>
            <a:r>
              <a:rPr lang="en-US" sz="2800" dirty="0" smtClean="0"/>
              <a:t> Picks a process and lets it run for a maximum of some fixed time. If still running, it is </a:t>
            </a:r>
            <a:r>
              <a:rPr lang="en-US" sz="2800" dirty="0" smtClean="0">
                <a:solidFill>
                  <a:srgbClr val="FF0000"/>
                </a:solidFill>
              </a:rPr>
              <a:t>suspended</a:t>
            </a:r>
            <a:r>
              <a:rPr lang="en-US" sz="2800" dirty="0" smtClean="0"/>
              <a:t> and another is picked.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Preemptive scheduling requires having a </a:t>
            </a:r>
            <a:r>
              <a:rPr lang="en-US" sz="2800" dirty="0" smtClean="0">
                <a:solidFill>
                  <a:srgbClr val="FF0000"/>
                </a:solidFill>
              </a:rPr>
              <a:t>clock interrupt</a:t>
            </a:r>
            <a:r>
              <a:rPr lang="en-US" sz="2800" dirty="0" smtClean="0"/>
              <a:t> occur at the end of the time interval to give </a:t>
            </a:r>
            <a:r>
              <a:rPr lang="en-US" sz="2800" dirty="0" smtClean="0">
                <a:solidFill>
                  <a:srgbClr val="FF0000"/>
                </a:solidFill>
              </a:rPr>
              <a:t>control</a:t>
            </a:r>
            <a:r>
              <a:rPr lang="en-US" sz="2800" dirty="0" smtClean="0"/>
              <a:t> of the CPU back to the </a:t>
            </a:r>
            <a:r>
              <a:rPr lang="en-US" sz="2800" dirty="0" smtClean="0">
                <a:solidFill>
                  <a:srgbClr val="FF0000"/>
                </a:solidFill>
              </a:rPr>
              <a:t>scheduler</a:t>
            </a:r>
            <a:endParaRPr lang="en-US" sz="2800" dirty="0" smtClean="0"/>
          </a:p>
        </p:txBody>
      </p:sp>
      <p:sp>
        <p:nvSpPr>
          <p:cNvPr id="1085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48E910-760A-4E6C-BC7A-588CA594B1E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4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Different Systems, Different Focuses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95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" y="1322388"/>
            <a:ext cx="8909301" cy="54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Batch Systems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Users 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  <a:r>
              <a:rPr lang="en-US" dirty="0" smtClean="0"/>
              <a:t> their job to the batch system</a:t>
            </a:r>
          </a:p>
          <a:p>
            <a:pPr eaLnBrk="1" hangingPunct="1"/>
            <a:r>
              <a:rPr lang="en-US" dirty="0" smtClean="0"/>
              <a:t>Batch system starts user job when appropriate</a:t>
            </a:r>
          </a:p>
          <a:p>
            <a:pPr eaLnBrk="1" hangingPunct="1"/>
            <a:r>
              <a:rPr lang="en-US" dirty="0" smtClean="0"/>
              <a:t>User gets notification that job is </a:t>
            </a:r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/>
          </a:p>
          <a:p>
            <a:pPr lvl="1"/>
            <a:r>
              <a:rPr lang="en-US" dirty="0" smtClean="0"/>
              <a:t>No interaction </a:t>
            </a:r>
            <a:r>
              <a:rPr lang="en-US" dirty="0" smtClean="0">
                <a:solidFill>
                  <a:srgbClr val="FF0000"/>
                </a:solidFill>
              </a:rPr>
              <a:t>in between</a:t>
            </a:r>
            <a:endParaRPr lang="en-US" dirty="0" smtClean="0"/>
          </a:p>
          <a:p>
            <a:pPr eaLnBrk="1" hangingPunct="1"/>
            <a:r>
              <a:rPr lang="en-US" dirty="0" smtClean="0"/>
              <a:t>No users impatiently waiting at terminals for a </a:t>
            </a:r>
            <a:r>
              <a:rPr lang="en-US" dirty="0" smtClean="0">
                <a:solidFill>
                  <a:srgbClr val="FF0000"/>
                </a:solidFill>
              </a:rPr>
              <a:t>quick</a:t>
            </a:r>
            <a:r>
              <a:rPr lang="en-US" dirty="0" smtClean="0"/>
              <a:t> response to a </a:t>
            </a:r>
            <a:r>
              <a:rPr lang="en-US" dirty="0" smtClean="0">
                <a:solidFill>
                  <a:srgbClr val="FF0000"/>
                </a:solidFill>
              </a:rPr>
              <a:t>short</a:t>
            </a:r>
            <a:r>
              <a:rPr lang="en-US" dirty="0" smtClean="0"/>
              <a:t> request</a:t>
            </a:r>
          </a:p>
          <a:p>
            <a:pPr eaLnBrk="1" hangingPunct="1"/>
            <a:r>
              <a:rPr lang="en-US" dirty="0" smtClean="0"/>
              <a:t>Used in business world such as Profit calculation at banks, claims processing at insurance companies…</a:t>
            </a:r>
          </a:p>
        </p:txBody>
      </p:sp>
    </p:spTree>
    <p:extLst>
      <p:ext uri="{BB962C8B-B14F-4D97-AF65-F5344CB8AC3E}">
        <p14:creationId xmlns:p14="http://schemas.microsoft.com/office/powerpoint/2010/main" val="5365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Systems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Common performance metrics</a:t>
            </a:r>
          </a:p>
          <a:p>
            <a:pPr lvl="1"/>
            <a:r>
              <a:rPr lang="en-US" smtClean="0"/>
              <a:t>Throughput: number of jobs </a:t>
            </a:r>
            <a:r>
              <a:rPr lang="en-US" smtClean="0">
                <a:solidFill>
                  <a:srgbClr val="FF0000"/>
                </a:solidFill>
              </a:rPr>
              <a:t>completed</a:t>
            </a:r>
            <a:r>
              <a:rPr lang="en-US" smtClean="0"/>
              <a:t> per hour</a:t>
            </a:r>
          </a:p>
          <a:p>
            <a:pPr lvl="1"/>
            <a:r>
              <a:rPr lang="en-US" smtClean="0"/>
              <a:t>Turnaround time: average time between the </a:t>
            </a:r>
            <a:r>
              <a:rPr lang="en-US" smtClean="0">
                <a:solidFill>
                  <a:srgbClr val="FF0000"/>
                </a:solidFill>
              </a:rPr>
              <a:t>submission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completion</a:t>
            </a:r>
            <a:r>
              <a:rPr lang="en-US" smtClean="0"/>
              <a:t> of a job</a:t>
            </a:r>
          </a:p>
          <a:p>
            <a:r>
              <a:rPr lang="en-US" smtClean="0"/>
              <a:t>Maximizing Throughput may not necessarily minimize Turnaround time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0EA561-2060-42A0-B358-0C9252E361F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324350" y="3123484"/>
            <a:ext cx="419100" cy="52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7461876" y="2029853"/>
            <a:ext cx="419100" cy="520700"/>
          </a:xfrm>
          <a:prstGeom prst="downArrow">
            <a:avLst>
              <a:gd name="adj1" fmla="val 43939"/>
              <a:gd name="adj2" fmla="val 59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en-US" dirty="0" smtClean="0"/>
              <a:t>Algorithms used:</a:t>
            </a:r>
          </a:p>
          <a:p>
            <a:pPr marL="609600" indent="-609600">
              <a:defRPr/>
            </a:pPr>
            <a:r>
              <a:rPr lang="en-US" dirty="0" smtClean="0"/>
              <a:t>Non-preemptive</a:t>
            </a:r>
          </a:p>
          <a:p>
            <a:pPr marL="609600" indent="-609600">
              <a:defRPr/>
            </a:pPr>
            <a:r>
              <a:rPr lang="en-US" dirty="0" smtClean="0"/>
              <a:t>Preemptive algorithms with long time periods are often acceptable</a:t>
            </a:r>
          </a:p>
          <a:p>
            <a:pPr marL="1371600" lvl="2" indent="-457200">
              <a:defRPr/>
            </a:pPr>
            <a:r>
              <a:rPr lang="en-US" dirty="0" smtClean="0"/>
              <a:t>Reduces process switches and improves performance</a:t>
            </a:r>
          </a:p>
          <a:p>
            <a:pPr marL="114300" indent="0">
              <a:buFontTx/>
              <a:buNone/>
              <a:defRPr/>
            </a:pPr>
            <a:r>
              <a:rPr lang="en-US" dirty="0" smtClean="0"/>
              <a:t>Representative algorithms: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First Come First Serve (FCFS)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Shortest Job First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Shortest Remaining Time First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8E7486-EB7A-46DC-AE2B-8492BC609538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Come First Serve (FCFS)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Process that requests the CPU FIRST is allocated the CPU FIRST.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Also called FIFO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non</a:t>
            </a:r>
            <a:r>
              <a:rPr lang="en-US" sz="2800" dirty="0" smtClean="0"/>
              <a:t>-preemptive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Used in Batch Systems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Real life analogy?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66"/>
                </a:solidFill>
              </a:rPr>
              <a:t> </a:t>
            </a:r>
            <a:r>
              <a:rPr lang="en-US" sz="2400" dirty="0" smtClean="0"/>
              <a:t>Transaction </a:t>
            </a:r>
            <a:r>
              <a:rPr lang="en-US" dirty="0" smtClean="0"/>
              <a:t>at </a:t>
            </a:r>
            <a:r>
              <a:rPr lang="en-US" sz="2400" dirty="0" err="1" smtClean="0"/>
              <a:t>Sonali</a:t>
            </a:r>
            <a:r>
              <a:rPr lang="en-US" sz="2400" dirty="0" smtClean="0"/>
              <a:t> Bank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FIFO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process enters the </a:t>
            </a:r>
            <a:r>
              <a:rPr lang="en-US" sz="2400" dirty="0" smtClean="0">
                <a:solidFill>
                  <a:srgbClr val="FF0000"/>
                </a:solidFill>
              </a:rPr>
              <a:t>tail</a:t>
            </a:r>
            <a:r>
              <a:rPr lang="en-US" sz="2400" dirty="0" smtClean="0"/>
              <a:t> of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schedule</a:t>
            </a:r>
            <a:r>
              <a:rPr lang="en-US" sz="2400" dirty="0" smtClean="0"/>
              <a:t> selects from the </a:t>
            </a:r>
            <a:r>
              <a:rPr lang="en-US" sz="2400" dirty="0" smtClean="0">
                <a:solidFill>
                  <a:srgbClr val="FF0000"/>
                </a:solidFill>
              </a:rPr>
              <a:t>head</a:t>
            </a:r>
            <a:r>
              <a:rPr lang="en-US" sz="2400" dirty="0" smtClean="0"/>
              <a:t> of the queue. </a:t>
            </a:r>
          </a:p>
        </p:txBody>
      </p:sp>
    </p:spTree>
    <p:extLst>
      <p:ext uri="{BB962C8B-B14F-4D97-AF65-F5344CB8AC3E}">
        <p14:creationId xmlns:p14="http://schemas.microsoft.com/office/powerpoint/2010/main" val="18613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FCFS Example</a:t>
            </a:r>
          </a:p>
        </p:txBody>
      </p:sp>
      <p:graphicFrame>
        <p:nvGraphicFramePr>
          <p:cNvPr id="95235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7999" cy="1828800"/>
        </p:xfrm>
        <a:graphic>
          <a:graphicData uri="http://schemas.openxmlformats.org/drawingml/2006/table">
            <a:tbl>
              <a:tblPr/>
              <a:tblGrid>
                <a:gridCol w="1989657"/>
                <a:gridCol w="2333747"/>
                <a:gridCol w="1383489"/>
                <a:gridCol w="2421106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0" y="37338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final schedule:</a:t>
            </a:r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1905000" y="44958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1431925" y="45069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1600200" y="4419600"/>
            <a:ext cx="4038600" cy="152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2133600" y="40132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(24)</a:t>
            </a:r>
          </a:p>
        </p:txBody>
      </p:sp>
      <p:sp>
        <p:nvSpPr>
          <p:cNvPr id="95267" name="Text Box 35"/>
          <p:cNvSpPr txBox="1">
            <a:spLocks noChangeArrowheads="1"/>
          </p:cNvSpPr>
          <p:nvPr/>
        </p:nvSpPr>
        <p:spPr bwMode="auto">
          <a:xfrm>
            <a:off x="5257800" y="4495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6019800" y="4495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5562600" y="4419600"/>
            <a:ext cx="7620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548640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(3)</a:t>
            </a: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632460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(4)</a:t>
            </a: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6248400" y="4419600"/>
            <a:ext cx="9906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1219200" y="4953000"/>
            <a:ext cx="223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24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27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turnaround: 31</a:t>
            </a:r>
          </a:p>
        </p:txBody>
      </p:sp>
      <p:sp>
        <p:nvSpPr>
          <p:cNvPr id="95274" name="Text Box 42"/>
          <p:cNvSpPr txBox="1">
            <a:spLocks noChangeArrowheads="1"/>
          </p:cNvSpPr>
          <p:nvPr/>
        </p:nvSpPr>
        <p:spPr bwMode="auto">
          <a:xfrm>
            <a:off x="3962400" y="4876800"/>
            <a:ext cx="3659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(24+27+31)/3 = 27.33</a:t>
            </a:r>
          </a:p>
        </p:txBody>
      </p:sp>
    </p:spTree>
    <p:extLst>
      <p:ext uri="{BB962C8B-B14F-4D97-AF65-F5344CB8AC3E}">
        <p14:creationId xmlns:p14="http://schemas.microsoft.com/office/powerpoint/2010/main" val="37294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5" grpId="0" animBg="1"/>
      <p:bldP spid="95266" grpId="0"/>
      <p:bldP spid="95267" grpId="0"/>
      <p:bldP spid="95268" grpId="0"/>
      <p:bldP spid="95269" grpId="0" animBg="1"/>
      <p:bldP spid="95270" grpId="0"/>
      <p:bldP spid="95271" grpId="0"/>
      <p:bldP spid="95272" grpId="0" animBg="1"/>
      <p:bldP spid="95273" grpId="0" build="allAtOnce"/>
      <p:bldP spid="952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FCFS Example 2</a:t>
            </a:r>
          </a:p>
        </p:txBody>
      </p:sp>
      <p:graphicFrame>
        <p:nvGraphicFramePr>
          <p:cNvPr id="96259" name="Group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92504046"/>
              </p:ext>
            </p:extLst>
          </p:nvPr>
        </p:nvGraphicFramePr>
        <p:xfrm>
          <a:off x="469900" y="1524000"/>
          <a:ext cx="8127999" cy="1828800"/>
        </p:xfrm>
        <a:graphic>
          <a:graphicData uri="http://schemas.openxmlformats.org/drawingml/2006/table">
            <a:tbl>
              <a:tblPr/>
              <a:tblGrid>
                <a:gridCol w="1989657"/>
                <a:gridCol w="2333747"/>
                <a:gridCol w="1383489"/>
                <a:gridCol w="2421106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533400" y="3810000"/>
            <a:ext cx="210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The final schedule: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3084459" y="450691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3186632" y="4419600"/>
            <a:ext cx="4038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3786134" y="40132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(24)</a:t>
            </a:r>
          </a:p>
        </p:txBody>
      </p:sp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1291727" y="44958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1965591" y="44958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5749" name="Rectangle 37"/>
          <p:cNvSpPr>
            <a:spLocks noChangeArrowheads="1"/>
          </p:cNvSpPr>
          <p:nvPr/>
        </p:nvSpPr>
        <p:spPr bwMode="auto">
          <a:xfrm>
            <a:off x="1431274" y="4419600"/>
            <a:ext cx="7620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138812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(3)</a:t>
            </a:r>
          </a:p>
        </p:txBody>
      </p:sp>
      <p:sp>
        <p:nvSpPr>
          <p:cNvPr id="115751" name="Text Box 39"/>
          <p:cNvSpPr txBox="1">
            <a:spLocks noChangeArrowheads="1"/>
          </p:cNvSpPr>
          <p:nvPr/>
        </p:nvSpPr>
        <p:spPr bwMode="auto">
          <a:xfrm>
            <a:off x="222632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P3 (4)</a:t>
            </a:r>
          </a:p>
        </p:txBody>
      </p:sp>
      <p:sp>
        <p:nvSpPr>
          <p:cNvPr id="115752" name="Rectangle 40"/>
          <p:cNvSpPr>
            <a:spLocks noChangeArrowheads="1"/>
          </p:cNvSpPr>
          <p:nvPr/>
        </p:nvSpPr>
        <p:spPr bwMode="auto">
          <a:xfrm>
            <a:off x="2194191" y="4419600"/>
            <a:ext cx="9906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1219200" y="5080000"/>
            <a:ext cx="223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P1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P3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3962400" y="5181600"/>
            <a:ext cx="3659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(31+3+7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)/3 =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13.67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7061565" y="45720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7" grpId="0"/>
      <p:bldP spid="962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</a:t>
            </a:r>
          </a:p>
        </p:txBody>
      </p:sp>
      <p:sp>
        <p:nvSpPr>
          <p:cNvPr id="116739" name="Tex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Easy to understand and implement</a:t>
            </a:r>
          </a:p>
          <a:p>
            <a:r>
              <a:rPr lang="en-US" dirty="0" smtClean="0"/>
              <a:t>Fair for equivalent processes</a:t>
            </a:r>
          </a:p>
          <a:p>
            <a:endParaRPr lang="en-US" dirty="0" smtClean="0"/>
          </a:p>
        </p:txBody>
      </p:sp>
      <p:sp>
        <p:nvSpPr>
          <p:cNvPr id="11674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0913" y="5883275"/>
            <a:ext cx="5730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7FA64B-4E3D-404B-92B3-B0D3EC7CEFA7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When more than one process is ready to run, but </a:t>
            </a:r>
            <a:r>
              <a:rPr lang="en-US" dirty="0" smtClean="0">
                <a:solidFill>
                  <a:srgbClr val="FF0000"/>
                </a:solidFill>
              </a:rPr>
              <a:t>only one CPU </a:t>
            </a:r>
            <a:r>
              <a:rPr lang="en-US" dirty="0" smtClean="0"/>
              <a:t>is available, a choice is to make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Part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OS</a:t>
            </a:r>
            <a:r>
              <a:rPr lang="en-US" dirty="0" smtClean="0"/>
              <a:t> that does it is </a:t>
            </a:r>
            <a:r>
              <a:rPr lang="en-US" dirty="0" smtClean="0">
                <a:solidFill>
                  <a:srgbClr val="FF0000"/>
                </a:solidFill>
              </a:rPr>
              <a:t>scheduler</a:t>
            </a:r>
          </a:p>
          <a:p>
            <a:pPr eaLnBrk="1" hangingPunct="1"/>
            <a:r>
              <a:rPr lang="en-US" dirty="0" smtClean="0"/>
              <a:t>The algorithm it uses is </a:t>
            </a:r>
            <a:r>
              <a:rPr lang="en-US" dirty="0" smtClean="0">
                <a:solidFill>
                  <a:srgbClr val="FF0000"/>
                </a:solidFill>
              </a:rPr>
              <a:t>scheduling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197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</a:t>
            </a:r>
            <a:r>
              <a:rPr lang="en-US" b="1" smtClean="0">
                <a:solidFill>
                  <a:srgbClr val="92D050"/>
                </a:solidFill>
              </a:rPr>
              <a:t>FCFS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Non-preemptive</a:t>
            </a:r>
          </a:p>
          <a:p>
            <a:pPr eaLnBrk="1" hangingPunct="1"/>
            <a:r>
              <a:rPr lang="en-US" dirty="0" smtClean="0"/>
              <a:t>Non optimal turnaround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utilize</a:t>
            </a:r>
            <a:r>
              <a:rPr lang="en-US" dirty="0" smtClean="0"/>
              <a:t> resources in </a:t>
            </a:r>
            <a:r>
              <a:rPr lang="en-US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Assume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process CPU bounded and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I/O bounded processes </a:t>
            </a:r>
          </a:p>
          <a:p>
            <a:pPr lvl="1" eaLnBrk="1" hangingPunct="1"/>
            <a:r>
              <a:rPr lang="en-US" dirty="0" smtClean="0"/>
              <a:t>result: </a:t>
            </a:r>
            <a:r>
              <a:rPr lang="en-US" b="1" dirty="0" smtClean="0">
                <a:solidFill>
                  <a:srgbClr val="FF0000"/>
                </a:solidFill>
              </a:rPr>
              <a:t>Convoy effect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 CPU </a:t>
            </a:r>
            <a:r>
              <a:rPr lang="en-US" b="1" dirty="0" smtClean="0">
                <a:solidFill>
                  <a:srgbClr val="00B0F0"/>
                </a:solidFill>
              </a:rPr>
              <a:t>and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I/O Device utilization </a:t>
            </a:r>
          </a:p>
          <a:p>
            <a:pPr lvl="1" eaLnBrk="1" hangingPunct="1"/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80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Convoy effect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the CBP </a:t>
            </a:r>
            <a:r>
              <a:rPr lang="en-US" dirty="0" smtClean="0">
                <a:solidFill>
                  <a:srgbClr val="FF0000"/>
                </a:solidFill>
              </a:rPr>
              <a:t>uses</a:t>
            </a:r>
            <a:r>
              <a:rPr lang="en-US" dirty="0" smtClean="0"/>
              <a:t> the CPU </a:t>
            </a:r>
          </a:p>
          <a:p>
            <a:pPr lvl="1"/>
            <a:r>
              <a:rPr lang="en-US" dirty="0"/>
              <a:t>IBPs </a:t>
            </a:r>
            <a:r>
              <a:rPr lang="en-US" dirty="0" smtClean="0">
                <a:solidFill>
                  <a:srgbClr val="FF0000"/>
                </a:solidFill>
              </a:rPr>
              <a:t>finish</a:t>
            </a:r>
            <a:r>
              <a:rPr lang="en-US" dirty="0" smtClean="0"/>
              <a:t> </a:t>
            </a:r>
            <a:r>
              <a:rPr lang="en-US" dirty="0"/>
              <a:t>their I/O and </a:t>
            </a:r>
            <a:r>
              <a:rPr lang="en-US" dirty="0" smtClean="0"/>
              <a:t>move </a:t>
            </a:r>
            <a:r>
              <a:rPr lang="en-US" dirty="0"/>
              <a:t>into the ready queue, </a:t>
            </a:r>
            <a:r>
              <a:rPr lang="en-US" dirty="0">
                <a:solidFill>
                  <a:srgbClr val="FF0000"/>
                </a:solidFill>
              </a:rPr>
              <a:t>waiting</a:t>
            </a:r>
            <a:r>
              <a:rPr lang="en-US" dirty="0"/>
              <a:t> for the CPU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I/O</a:t>
            </a:r>
            <a:r>
              <a:rPr lang="en-US" dirty="0" smtClean="0"/>
              <a:t> devices are </a:t>
            </a:r>
            <a:r>
              <a:rPr lang="en-US" dirty="0" smtClean="0">
                <a:solidFill>
                  <a:srgbClr val="FF0000"/>
                </a:solidFill>
              </a:rPr>
              <a:t>idle</a:t>
            </a:r>
            <a:endParaRPr lang="en-US" dirty="0" smtClean="0"/>
          </a:p>
          <a:p>
            <a:r>
              <a:rPr lang="en-US" dirty="0" smtClean="0"/>
              <a:t>When the CBP finally relinquishes the CPU, </a:t>
            </a:r>
          </a:p>
          <a:p>
            <a:pPr lvl="1"/>
            <a:r>
              <a:rPr lang="en-US" dirty="0" smtClean="0"/>
              <a:t>CBP moves </a:t>
            </a:r>
            <a:r>
              <a:rPr lang="en-US" dirty="0"/>
              <a:t>to an I/O device</a:t>
            </a:r>
            <a:endParaRPr lang="en-US" dirty="0" smtClean="0"/>
          </a:p>
          <a:p>
            <a:pPr lvl="1"/>
            <a:r>
              <a:rPr lang="en-US" dirty="0" smtClean="0"/>
              <a:t>the IBPs pass through the CPU </a:t>
            </a:r>
            <a:r>
              <a:rPr lang="en-US" dirty="0" smtClean="0">
                <a:solidFill>
                  <a:srgbClr val="FF0000"/>
                </a:solidFill>
              </a:rPr>
              <a:t>quickly</a:t>
            </a:r>
            <a:r>
              <a:rPr lang="en-US" dirty="0"/>
              <a:t> </a:t>
            </a:r>
            <a:r>
              <a:rPr lang="en-US" dirty="0" smtClean="0"/>
              <a:t>and move </a:t>
            </a:r>
            <a:r>
              <a:rPr lang="en-US" dirty="0"/>
              <a:t>back to the I/O </a:t>
            </a:r>
            <a:r>
              <a:rPr lang="en-US" dirty="0" smtClean="0"/>
              <a:t>queues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CPU is </a:t>
            </a:r>
            <a:r>
              <a:rPr lang="en-US" dirty="0">
                <a:solidFill>
                  <a:srgbClr val="FF0000"/>
                </a:solidFill>
              </a:rPr>
              <a:t>idle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cycle </a:t>
            </a:r>
            <a:r>
              <a:rPr lang="en-US" dirty="0" smtClean="0">
                <a:solidFill>
                  <a:srgbClr val="FF0000"/>
                </a:solidFill>
              </a:rPr>
              <a:t>repeats</a:t>
            </a:r>
            <a:r>
              <a:rPr lang="en-US" dirty="0" smtClean="0"/>
              <a:t> itself when the CBP gets back to the ready queue</a:t>
            </a:r>
          </a:p>
          <a:p>
            <a:endParaRPr 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CD5CCF-7F9F-4D44-AAF9-D25842DB0E03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2111375" y="4091659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822575" y="4037262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3584575" y="4064461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024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333625" y="407284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3005138" y="407284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024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262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2493169" y="424204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024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262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1466885" y="2246558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</a:p>
          <a:p>
            <a:r>
              <a:rPr lang="en-US" i="1" dirty="0" smtClean="0">
                <a:latin typeface="Arial" panose="020B0604020202020204" pitchFamily="34" charset="0"/>
              </a:rPr>
              <a:t>I/O devices idle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6627" name="AutoShape 3"/>
          <p:cNvCxnSpPr>
            <a:cxnSpLocks noChangeShapeType="1"/>
            <a:stCxn id="26628" idx="3"/>
            <a:endCxn id="26640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AutoShape 19"/>
          <p:cNvSpPr>
            <a:spLocks noChangeArrowheads="1"/>
          </p:cNvSpPr>
          <p:nvPr/>
        </p:nvSpPr>
        <p:spPr bwMode="auto">
          <a:xfrm>
            <a:off x="1219200" y="38862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3124200" y="26670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5638800" y="27432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>
            <a:off x="2438400" y="37338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597130" y="5509163"/>
            <a:ext cx="3844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 smtClean="0">
                <a:latin typeface="Arial" panose="020B0604020202020204" pitchFamily="34" charset="0"/>
              </a:rPr>
              <a:t>CPUB moves to I/O device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6627" name="AutoShape 3"/>
          <p:cNvCxnSpPr>
            <a:cxnSpLocks noChangeShapeType="1"/>
            <a:stCxn id="26628" idx="3"/>
            <a:endCxn id="26640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AutoShape 19"/>
          <p:cNvSpPr>
            <a:spLocks noChangeArrowheads="1"/>
          </p:cNvSpPr>
          <p:nvPr/>
        </p:nvSpPr>
        <p:spPr bwMode="auto">
          <a:xfrm>
            <a:off x="1219200" y="38862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3027363" y="3745182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5638800" y="27432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>
            <a:off x="2438400" y="37338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597130" y="5509163"/>
            <a:ext cx="49215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I/O Bound jobs take very small</a:t>
            </a:r>
          </a:p>
          <a:p>
            <a:r>
              <a:rPr lang="en-US" i="1" dirty="0">
                <a:latin typeface="Arial" panose="020B0604020202020204" pitchFamily="34" charset="0"/>
              </a:rPr>
              <a:t>amount of CPU </a:t>
            </a:r>
            <a:r>
              <a:rPr lang="en-US" i="1" dirty="0" smtClean="0">
                <a:latin typeface="Arial" panose="020B0604020202020204" pitchFamily="34" charset="0"/>
              </a:rPr>
              <a:t>time and go for I/O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6627" name="AutoShape 3"/>
          <p:cNvCxnSpPr>
            <a:cxnSpLocks noChangeShapeType="1"/>
            <a:stCxn id="26628" idx="3"/>
            <a:endCxn id="26640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AutoShape 19"/>
          <p:cNvSpPr>
            <a:spLocks noChangeArrowheads="1"/>
          </p:cNvSpPr>
          <p:nvPr/>
        </p:nvSpPr>
        <p:spPr bwMode="auto">
          <a:xfrm>
            <a:off x="1219200" y="38862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2798273" y="3736518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3381934" y="3765327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>
            <a:off x="2236788" y="380682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837654" y="5586281"/>
            <a:ext cx="1401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 smtClean="0">
                <a:latin typeface="Arial" panose="020B0604020202020204" pitchFamily="34" charset="0"/>
              </a:rPr>
              <a:t>CPU idle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Job First (SJF)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smtClean="0"/>
              <a:t>Scheduling algorithm in </a:t>
            </a:r>
            <a:r>
              <a:rPr lang="en-US" sz="2800" smtClean="0">
                <a:solidFill>
                  <a:srgbClr val="FF0000"/>
                </a:solidFill>
              </a:rPr>
              <a:t>batch</a:t>
            </a:r>
            <a:r>
              <a:rPr lang="en-US" sz="2800" smtClean="0"/>
              <a:t> systems </a:t>
            </a:r>
          </a:p>
          <a:p>
            <a:pPr eaLnBrk="1" hangingPunct="1"/>
            <a:r>
              <a:rPr lang="en-US" sz="2800" smtClean="0"/>
              <a:t>Schedule the job with the shortest run time first</a:t>
            </a:r>
          </a:p>
          <a:p>
            <a:pPr eaLnBrk="1" hangingPunct="1"/>
            <a:r>
              <a:rPr lang="en-US" sz="2800" smtClean="0"/>
              <a:t>Requirement: </a:t>
            </a:r>
            <a:r>
              <a:rPr lang="en-US" sz="2800" smtClean="0">
                <a:solidFill>
                  <a:srgbClr val="FF0066"/>
                </a:solidFill>
              </a:rPr>
              <a:t>the run time needs to be known in </a:t>
            </a:r>
            <a:r>
              <a:rPr lang="en-US" sz="2800" b="1" smtClean="0">
                <a:solidFill>
                  <a:srgbClr val="00B050"/>
                </a:solidFill>
              </a:rPr>
              <a:t>advance</a:t>
            </a:r>
          </a:p>
          <a:p>
            <a:pPr eaLnBrk="1" hangingPunct="1"/>
            <a:r>
              <a:rPr lang="en-US" sz="2800" smtClean="0"/>
              <a:t>SJF is</a:t>
            </a:r>
            <a:r>
              <a:rPr lang="en-US" sz="2800" smtClean="0">
                <a:solidFill>
                  <a:srgbClr val="FF0066"/>
                </a:solidFill>
              </a:rPr>
              <a:t> optimal </a:t>
            </a:r>
            <a:r>
              <a:rPr lang="en-US" sz="2800" smtClean="0"/>
              <a:t>in terms of turnaround, if </a:t>
            </a:r>
            <a:r>
              <a:rPr lang="en-US" sz="2800" b="1" smtClean="0">
                <a:solidFill>
                  <a:srgbClr val="FF0000"/>
                </a:solidFill>
              </a:rPr>
              <a:t>all</a:t>
            </a:r>
            <a:r>
              <a:rPr lang="en-US" sz="2800" smtClean="0"/>
              <a:t> jobs arrive at </a:t>
            </a:r>
            <a:r>
              <a:rPr lang="en-US" sz="2800" b="1" smtClean="0">
                <a:solidFill>
                  <a:srgbClr val="00B050"/>
                </a:solidFill>
              </a:rPr>
              <a:t>same time</a:t>
            </a:r>
          </a:p>
        </p:txBody>
      </p:sp>
    </p:spTree>
    <p:extLst>
      <p:ext uri="{BB962C8B-B14F-4D97-AF65-F5344CB8AC3E}">
        <p14:creationId xmlns:p14="http://schemas.microsoft.com/office/powerpoint/2010/main" val="3120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Efficiency is needed as process switching is </a:t>
            </a:r>
            <a:r>
              <a:rPr lang="en-US" dirty="0" smtClean="0">
                <a:solidFill>
                  <a:srgbClr val="FF0000"/>
                </a:solidFill>
              </a:rPr>
              <a:t>costly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Switch from user mode to kernel mode</a:t>
            </a:r>
          </a:p>
          <a:p>
            <a:pPr lvl="1" eaLnBrk="1" hangingPunct="1"/>
            <a:r>
              <a:rPr lang="en-US" dirty="0" smtClean="0"/>
              <a:t>State of current process need to be saved</a:t>
            </a:r>
          </a:p>
          <a:p>
            <a:pPr lvl="1" eaLnBrk="1" hangingPunct="1"/>
            <a:r>
              <a:rPr lang="en-US" dirty="0" smtClean="0"/>
              <a:t>Memory map may be saved</a:t>
            </a:r>
          </a:p>
          <a:p>
            <a:pPr lvl="1" eaLnBrk="1" hangingPunct="1"/>
            <a:r>
              <a:rPr lang="en-US" dirty="0" smtClean="0"/>
              <a:t>A process is selected</a:t>
            </a:r>
          </a:p>
          <a:p>
            <a:pPr lvl="1" eaLnBrk="1" hangingPunct="1"/>
            <a:r>
              <a:rPr lang="en-US" dirty="0" smtClean="0"/>
              <a:t>MMU to be reloaded with memory map of new process</a:t>
            </a:r>
          </a:p>
          <a:p>
            <a:pPr lvl="1" eaLnBrk="1" hangingPunct="1"/>
            <a:r>
              <a:rPr lang="en-US" dirty="0" smtClean="0"/>
              <a:t>New process is started</a:t>
            </a:r>
          </a:p>
        </p:txBody>
      </p:sp>
    </p:spTree>
    <p:extLst>
      <p:ext uri="{BB962C8B-B14F-4D97-AF65-F5344CB8AC3E}">
        <p14:creationId xmlns:p14="http://schemas.microsoft.com/office/powerpoint/2010/main" val="3510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SJF: Example</a:t>
            </a:r>
          </a:p>
        </p:txBody>
      </p:sp>
      <p:graphicFrame>
        <p:nvGraphicFramePr>
          <p:cNvPr id="124931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8000" cy="2286000"/>
        </p:xfrm>
        <a:graphic>
          <a:graphicData uri="http://schemas.openxmlformats.org/drawingml/2006/table">
            <a:tbl>
              <a:tblPr/>
              <a:tblGrid>
                <a:gridCol w="1988837"/>
                <a:gridCol w="2335804"/>
                <a:gridCol w="1382888"/>
                <a:gridCol w="24204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6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8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7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P4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685800" y="4854575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64" name="Text Box 36"/>
          <p:cNvSpPr txBox="1">
            <a:spLocks noChangeArrowheads="1"/>
          </p:cNvSpPr>
          <p:nvPr/>
        </p:nvSpPr>
        <p:spPr bwMode="auto">
          <a:xfrm>
            <a:off x="517525" y="4891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4965" name="Rectangle 37"/>
          <p:cNvSpPr>
            <a:spLocks noChangeArrowheads="1"/>
          </p:cNvSpPr>
          <p:nvPr/>
        </p:nvSpPr>
        <p:spPr bwMode="auto">
          <a:xfrm>
            <a:off x="685800" y="4778375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66" name="Text Box 38"/>
          <p:cNvSpPr txBox="1">
            <a:spLocks noChangeArrowheads="1"/>
          </p:cNvSpPr>
          <p:nvPr/>
        </p:nvSpPr>
        <p:spPr bwMode="auto">
          <a:xfrm>
            <a:off x="1600200" y="485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822325" y="4357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P4 (3)</a:t>
            </a:r>
          </a:p>
        </p:txBody>
      </p:sp>
      <p:sp>
        <p:nvSpPr>
          <p:cNvPr id="124968" name="Rectangle 40"/>
          <p:cNvSpPr>
            <a:spLocks noChangeArrowheads="1"/>
          </p:cNvSpPr>
          <p:nvPr/>
        </p:nvSpPr>
        <p:spPr bwMode="auto">
          <a:xfrm>
            <a:off x="1676400" y="4778375"/>
            <a:ext cx="23622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69" name="Text Box 41"/>
          <p:cNvSpPr txBox="1">
            <a:spLocks noChangeArrowheads="1"/>
          </p:cNvSpPr>
          <p:nvPr/>
        </p:nvSpPr>
        <p:spPr bwMode="auto">
          <a:xfrm>
            <a:off x="2667000" y="4357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(6)</a:t>
            </a:r>
          </a:p>
        </p:txBody>
      </p:sp>
      <p:sp>
        <p:nvSpPr>
          <p:cNvPr id="124970" name="Text Box 42"/>
          <p:cNvSpPr txBox="1">
            <a:spLocks noChangeArrowheads="1"/>
          </p:cNvSpPr>
          <p:nvPr/>
        </p:nvSpPr>
        <p:spPr bwMode="auto">
          <a:xfrm>
            <a:off x="3810000" y="485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4971" name="Rectangle 43"/>
          <p:cNvSpPr>
            <a:spLocks noChangeArrowheads="1"/>
          </p:cNvSpPr>
          <p:nvPr/>
        </p:nvSpPr>
        <p:spPr bwMode="auto">
          <a:xfrm>
            <a:off x="4038600" y="4778375"/>
            <a:ext cx="2362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72" name="Text Box 44"/>
          <p:cNvSpPr txBox="1">
            <a:spLocks noChangeArrowheads="1"/>
          </p:cNvSpPr>
          <p:nvPr/>
        </p:nvSpPr>
        <p:spPr bwMode="auto">
          <a:xfrm>
            <a:off x="5181600" y="42814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P3 (7)</a:t>
            </a:r>
          </a:p>
        </p:txBody>
      </p:sp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6248400" y="48545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24974" name="Text Box 46"/>
          <p:cNvSpPr txBox="1">
            <a:spLocks noChangeArrowheads="1"/>
          </p:cNvSpPr>
          <p:nvPr/>
        </p:nvSpPr>
        <p:spPr bwMode="auto">
          <a:xfrm>
            <a:off x="1219200" y="5470525"/>
            <a:ext cx="223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P4 turnaround: 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9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turnaround: 16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24</a:t>
            </a:r>
          </a:p>
        </p:txBody>
      </p:sp>
      <p:sp>
        <p:nvSpPr>
          <p:cNvPr id="124975" name="Text Box 47"/>
          <p:cNvSpPr txBox="1">
            <a:spLocks noChangeArrowheads="1"/>
          </p:cNvSpPr>
          <p:nvPr/>
        </p:nvSpPr>
        <p:spPr bwMode="auto">
          <a:xfrm>
            <a:off x="3962400" y="5495925"/>
            <a:ext cx="3795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Total execution time: 24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(3+9+16+24)/4 = 13</a:t>
            </a:r>
          </a:p>
        </p:txBody>
      </p: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6400800" y="4778375"/>
            <a:ext cx="25146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77" name="Text Box 49"/>
          <p:cNvSpPr txBox="1">
            <a:spLocks noChangeArrowheads="1"/>
          </p:cNvSpPr>
          <p:nvPr/>
        </p:nvSpPr>
        <p:spPr bwMode="auto">
          <a:xfrm>
            <a:off x="7239000" y="42814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(8)</a:t>
            </a:r>
          </a:p>
        </p:txBody>
      </p:sp>
      <p:sp>
        <p:nvSpPr>
          <p:cNvPr id="124978" name="Text Box 50"/>
          <p:cNvSpPr txBox="1">
            <a:spLocks noChangeArrowheads="1"/>
          </p:cNvSpPr>
          <p:nvPr/>
        </p:nvSpPr>
        <p:spPr bwMode="auto">
          <a:xfrm>
            <a:off x="8534400" y="48545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24979" name="Text Box 51"/>
          <p:cNvSpPr txBox="1">
            <a:spLocks noChangeArrowheads="1"/>
          </p:cNvSpPr>
          <p:nvPr/>
        </p:nvSpPr>
        <p:spPr bwMode="auto">
          <a:xfrm>
            <a:off x="1066800" y="4876800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Do it yourself</a:t>
            </a:r>
          </a:p>
        </p:txBody>
      </p:sp>
    </p:spTree>
    <p:extLst>
      <p:ext uri="{BB962C8B-B14F-4D97-AF65-F5344CB8AC3E}">
        <p14:creationId xmlns:p14="http://schemas.microsoft.com/office/powerpoint/2010/main" val="1552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/>
      <p:bldP spid="124965" grpId="0" animBg="1"/>
      <p:bldP spid="124966" grpId="0"/>
      <p:bldP spid="124967" grpId="0"/>
      <p:bldP spid="124968" grpId="0" animBg="1"/>
      <p:bldP spid="124969" grpId="0"/>
      <p:bldP spid="124970" grpId="0"/>
      <p:bldP spid="124971" grpId="0" animBg="1"/>
      <p:bldP spid="124972" grpId="0"/>
      <p:bldP spid="124973" grpId="0"/>
      <p:bldP spid="124974" grpId="0" build="allAtOnce"/>
      <p:bldP spid="124975" grpId="0"/>
      <p:bldP spid="124976" grpId="0" animBg="1"/>
      <p:bldP spid="124977" grpId="0"/>
      <p:bldP spid="124978" grpId="0"/>
      <p:bldP spid="124979" grpId="0"/>
      <p:bldP spid="12497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to FCFS</a:t>
            </a:r>
          </a:p>
        </p:txBody>
      </p:sp>
      <p:graphicFrame>
        <p:nvGraphicFramePr>
          <p:cNvPr id="125955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8000" cy="2286000"/>
        </p:xfrm>
        <a:graphic>
          <a:graphicData uri="http://schemas.openxmlformats.org/drawingml/2006/table">
            <a:tbl>
              <a:tblPr/>
              <a:tblGrid>
                <a:gridCol w="1988837"/>
                <a:gridCol w="2335804"/>
                <a:gridCol w="1382888"/>
                <a:gridCol w="24204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6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8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7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P4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685800" y="4419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517525" y="4456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5989" name="Rectangle 37"/>
          <p:cNvSpPr>
            <a:spLocks noChangeArrowheads="1"/>
          </p:cNvSpPr>
          <p:nvPr/>
        </p:nvSpPr>
        <p:spPr bwMode="auto">
          <a:xfrm>
            <a:off x="7848600" y="4343400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5990" name="Text Box 38"/>
          <p:cNvSpPr txBox="1">
            <a:spLocks noChangeArrowheads="1"/>
          </p:cNvSpPr>
          <p:nvPr/>
        </p:nvSpPr>
        <p:spPr bwMode="auto">
          <a:xfrm>
            <a:off x="2819400" y="4495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5991" name="Text Box 39"/>
          <p:cNvSpPr txBox="1">
            <a:spLocks noChangeArrowheads="1"/>
          </p:cNvSpPr>
          <p:nvPr/>
        </p:nvSpPr>
        <p:spPr bwMode="auto">
          <a:xfrm>
            <a:off x="80772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P4 (3)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609600" y="4343400"/>
            <a:ext cx="23622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5993" name="Text Box 41"/>
          <p:cNvSpPr txBox="1">
            <a:spLocks noChangeArrowheads="1"/>
          </p:cNvSpPr>
          <p:nvPr/>
        </p:nvSpPr>
        <p:spPr bwMode="auto">
          <a:xfrm>
            <a:off x="15240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(6)</a:t>
            </a:r>
          </a:p>
        </p:txBody>
      </p:sp>
      <p:sp>
        <p:nvSpPr>
          <p:cNvPr id="125994" name="Text Box 42"/>
          <p:cNvSpPr txBox="1">
            <a:spLocks noChangeArrowheads="1"/>
          </p:cNvSpPr>
          <p:nvPr/>
        </p:nvSpPr>
        <p:spPr bwMode="auto">
          <a:xfrm>
            <a:off x="5334000" y="441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25995" name="Rectangle 43"/>
          <p:cNvSpPr>
            <a:spLocks noChangeArrowheads="1"/>
          </p:cNvSpPr>
          <p:nvPr/>
        </p:nvSpPr>
        <p:spPr bwMode="auto">
          <a:xfrm>
            <a:off x="5486400" y="4343400"/>
            <a:ext cx="2362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599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P3 (7)</a:t>
            </a:r>
          </a:p>
        </p:txBody>
      </p:sp>
      <p:sp>
        <p:nvSpPr>
          <p:cNvPr id="125997" name="Text Box 45"/>
          <p:cNvSpPr txBox="1">
            <a:spLocks noChangeArrowheads="1"/>
          </p:cNvSpPr>
          <p:nvPr/>
        </p:nvSpPr>
        <p:spPr bwMode="auto">
          <a:xfrm>
            <a:off x="7696200" y="441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25998" name="Text Box 46"/>
          <p:cNvSpPr txBox="1">
            <a:spLocks noChangeArrowheads="1"/>
          </p:cNvSpPr>
          <p:nvPr/>
        </p:nvSpPr>
        <p:spPr bwMode="auto">
          <a:xfrm>
            <a:off x="1219200" y="5080000"/>
            <a:ext cx="223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14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turnaround: 21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P4 turnaround: 24</a:t>
            </a:r>
          </a:p>
        </p:txBody>
      </p:sp>
      <p:sp>
        <p:nvSpPr>
          <p:cNvPr id="125999" name="Text Box 47"/>
          <p:cNvSpPr txBox="1">
            <a:spLocks noChangeArrowheads="1"/>
          </p:cNvSpPr>
          <p:nvPr/>
        </p:nvSpPr>
        <p:spPr bwMode="auto">
          <a:xfrm>
            <a:off x="3962400" y="4800600"/>
            <a:ext cx="37957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total time is the same.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(6+14+21+24)/4 = 16.25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(comparing to 13)</a:t>
            </a:r>
          </a:p>
        </p:txBody>
      </p:sp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2971800" y="4343400"/>
            <a:ext cx="25146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6001" name="Text Box 49"/>
          <p:cNvSpPr txBox="1">
            <a:spLocks noChangeArrowheads="1"/>
          </p:cNvSpPr>
          <p:nvPr/>
        </p:nvSpPr>
        <p:spPr bwMode="auto">
          <a:xfrm>
            <a:off x="34290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(8)</a:t>
            </a:r>
          </a:p>
        </p:txBody>
      </p:sp>
      <p:sp>
        <p:nvSpPr>
          <p:cNvPr id="126002" name="Text Box 50"/>
          <p:cNvSpPr txBox="1">
            <a:spLocks noChangeArrowheads="1"/>
          </p:cNvSpPr>
          <p:nvPr/>
        </p:nvSpPr>
        <p:spPr bwMode="auto">
          <a:xfrm>
            <a:off x="8705850" y="441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26003" name="Text Box 51"/>
          <p:cNvSpPr txBox="1">
            <a:spLocks noChangeArrowheads="1"/>
          </p:cNvSpPr>
          <p:nvPr/>
        </p:nvSpPr>
        <p:spPr bwMode="auto">
          <a:xfrm>
            <a:off x="1143000" y="3352800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416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8" grpId="0"/>
      <p:bldP spid="125989" grpId="0" animBg="1"/>
      <p:bldP spid="125990" grpId="0"/>
      <p:bldP spid="125991" grpId="0"/>
      <p:bldP spid="125992" grpId="0" animBg="1"/>
      <p:bldP spid="125993" grpId="0"/>
      <p:bldP spid="125994" grpId="0"/>
      <p:bldP spid="125995" grpId="0" animBg="1"/>
      <p:bldP spid="125996" grpId="0"/>
      <p:bldP spid="125997" grpId="0"/>
      <p:bldP spid="125998" grpId="0" build="allAtOnce"/>
      <p:bldP spid="125999" grpId="0"/>
      <p:bldP spid="126000" grpId="0" animBg="1"/>
      <p:bldP spid="126001" grpId="0"/>
      <p:bldP spid="126002" grpId="0"/>
      <p:bldP spid="126003" grpId="0"/>
      <p:bldP spid="12600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SJF is not always optimal</a:t>
            </a:r>
          </a:p>
        </p:txBody>
      </p:sp>
      <p:graphicFrame>
        <p:nvGraphicFramePr>
          <p:cNvPr id="128046" name="Group 4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5611897"/>
              </p:ext>
            </p:extLst>
          </p:nvPr>
        </p:nvGraphicFramePr>
        <p:xfrm>
          <a:off x="469900" y="1858853"/>
          <a:ext cx="8127999" cy="1673225"/>
        </p:xfrm>
        <a:graphic>
          <a:graphicData uri="http://schemas.openxmlformats.org/drawingml/2006/table">
            <a:tbl>
              <a:tblPr/>
              <a:tblGrid>
                <a:gridCol w="2032000"/>
                <a:gridCol w="1843617"/>
                <a:gridCol w="1375833"/>
                <a:gridCol w="2876549"/>
              </a:tblGrid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8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8456" y="1028700"/>
            <a:ext cx="6937352" cy="160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66"/>
                </a:solidFill>
              </a:rPr>
              <a:t>SJF optimal only if all jobs have arrived at scheduling time</a:t>
            </a:r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838200" y="4267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765175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596265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857250" y="4114800"/>
            <a:ext cx="52578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3448050" y="38100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(10)</a:t>
            </a: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1066800" y="4724400"/>
            <a:ext cx="223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10</a:t>
            </a:r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3733800" y="4572000"/>
            <a:ext cx="4757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 (AWT):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(10+10)/2 = 10</a:t>
            </a:r>
          </a:p>
        </p:txBody>
      </p:sp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6115050" y="4114800"/>
            <a:ext cx="11430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6343650" y="3810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(2)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1314450" y="4267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 (p2 arrives)</a:t>
            </a:r>
          </a:p>
        </p:txBody>
      </p:sp>
      <p:sp>
        <p:nvSpPr>
          <p:cNvPr id="128036" name="Line 36"/>
          <p:cNvSpPr>
            <a:spLocks noChangeShapeType="1"/>
          </p:cNvSpPr>
          <p:nvPr/>
        </p:nvSpPr>
        <p:spPr bwMode="auto">
          <a:xfrm>
            <a:off x="1466850" y="41275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710565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1143000" y="3200400"/>
            <a:ext cx="37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335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7" grpId="0"/>
      <p:bldP spid="128028" grpId="0"/>
      <p:bldP spid="128029" grpId="0" animBg="1"/>
      <p:bldP spid="128030" grpId="0"/>
      <p:bldP spid="128031" grpId="0" build="allAtOnce"/>
      <p:bldP spid="128032" grpId="0"/>
      <p:bldP spid="128033" grpId="0" animBg="1"/>
      <p:bldP spid="128034" grpId="0"/>
      <p:bldP spid="128035" grpId="0"/>
      <p:bldP spid="128036" grpId="0" animBg="1"/>
      <p:bldP spid="128037" grpId="0"/>
      <p:bldP spid="128038" grpId="0"/>
      <p:bldP spid="12803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Preemptive SJF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Also called </a:t>
            </a:r>
            <a:r>
              <a:rPr lang="en-US" dirty="0" smtClean="0">
                <a:solidFill>
                  <a:srgbClr val="FF0066"/>
                </a:solidFill>
              </a:rPr>
              <a:t>Shortest Remaining Time Next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Schedule the job with the shortest </a:t>
            </a:r>
            <a:r>
              <a:rPr lang="en-US" dirty="0" smtClean="0">
                <a:solidFill>
                  <a:srgbClr val="FF0000"/>
                </a:solidFill>
              </a:rPr>
              <a:t>remaining</a:t>
            </a:r>
            <a:r>
              <a:rPr lang="en-US" dirty="0" smtClean="0"/>
              <a:t> time required to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job </a:t>
            </a:r>
            <a:r>
              <a:rPr lang="en-US" dirty="0" smtClean="0">
                <a:solidFill>
                  <a:srgbClr val="FF0000"/>
                </a:solidFill>
              </a:rPr>
              <a:t>arrives</a:t>
            </a:r>
            <a:r>
              <a:rPr lang="en-US" dirty="0" smtClean="0"/>
              <a:t>, compare its </a:t>
            </a:r>
            <a:r>
              <a:rPr lang="en-US" dirty="0" smtClean="0">
                <a:solidFill>
                  <a:srgbClr val="FF0000"/>
                </a:solidFill>
              </a:rPr>
              <a:t>total</a:t>
            </a:r>
            <a:r>
              <a:rPr lang="en-US" dirty="0" smtClean="0"/>
              <a:t> time with the </a:t>
            </a:r>
            <a:r>
              <a:rPr lang="en-US" dirty="0" smtClean="0">
                <a:solidFill>
                  <a:srgbClr val="FF0000"/>
                </a:solidFill>
              </a:rPr>
              <a:t>remaining</a:t>
            </a:r>
            <a:r>
              <a:rPr lang="en-US" dirty="0" smtClean="0"/>
              <a:t> time of the running 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the new job needs less time the current job is suspended and the new job started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Requirement: the run time needs to be known in advance</a:t>
            </a:r>
          </a:p>
        </p:txBody>
      </p:sp>
    </p:spTree>
    <p:extLst>
      <p:ext uri="{BB962C8B-B14F-4D97-AF65-F5344CB8AC3E}">
        <p14:creationId xmlns:p14="http://schemas.microsoft.com/office/powerpoint/2010/main" val="929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Preemptive SJF: Same Example</a:t>
            </a:r>
          </a:p>
        </p:txBody>
      </p:sp>
      <p:graphicFrame>
        <p:nvGraphicFramePr>
          <p:cNvPr id="130051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8000" cy="1676401"/>
        </p:xfrm>
        <a:graphic>
          <a:graphicData uri="http://schemas.openxmlformats.org/drawingml/2006/table">
            <a:tbl>
              <a:tblPr/>
              <a:tblGrid>
                <a:gridCol w="1875948"/>
                <a:gridCol w="2000458"/>
                <a:gridCol w="1376248"/>
                <a:gridCol w="2875346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1219200" y="5029200"/>
            <a:ext cx="223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P1 turnaround: 12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3962400" y="4968875"/>
            <a:ext cx="3795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(2+12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)/2 =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4955" name="Line 27"/>
          <p:cNvSpPr>
            <a:spLocks noChangeShapeType="1"/>
          </p:cNvSpPr>
          <p:nvPr/>
        </p:nvSpPr>
        <p:spPr bwMode="auto">
          <a:xfrm>
            <a:off x="838200" y="4267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746125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6781800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2590800" y="4191000"/>
            <a:ext cx="44196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0079" name="Rectangle 31"/>
          <p:cNvSpPr>
            <a:spLocks noChangeArrowheads="1"/>
          </p:cNvSpPr>
          <p:nvPr/>
        </p:nvSpPr>
        <p:spPr bwMode="auto">
          <a:xfrm>
            <a:off x="1676400" y="4191000"/>
            <a:ext cx="914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1524000" y="42814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 </a:t>
            </a:r>
          </a:p>
        </p:txBody>
      </p:sp>
      <p:sp>
        <p:nvSpPr>
          <p:cNvPr id="124961" name="Line 33"/>
          <p:cNvSpPr>
            <a:spLocks noChangeShapeType="1"/>
          </p:cNvSpPr>
          <p:nvPr/>
        </p:nvSpPr>
        <p:spPr bwMode="auto">
          <a:xfrm>
            <a:off x="1676400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3429000" y="3810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(8)</a:t>
            </a: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1752600" y="37338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(2)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2432050" y="4281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838200" y="4191000"/>
            <a:ext cx="8382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0086" name="Text Box 38"/>
          <p:cNvSpPr txBox="1">
            <a:spLocks noChangeArrowheads="1"/>
          </p:cNvSpPr>
          <p:nvPr/>
        </p:nvSpPr>
        <p:spPr bwMode="auto">
          <a:xfrm>
            <a:off x="762000" y="3810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(2)</a:t>
            </a:r>
          </a:p>
        </p:txBody>
      </p:sp>
    </p:spTree>
    <p:extLst>
      <p:ext uri="{BB962C8B-B14F-4D97-AF65-F5344CB8AC3E}">
        <p14:creationId xmlns:p14="http://schemas.microsoft.com/office/powerpoint/2010/main" val="9173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4" grpId="0"/>
      <p:bldP spid="130077" grpId="0"/>
      <p:bldP spid="130078" grpId="0" animBg="1"/>
      <p:bldP spid="130079" grpId="0" animBg="1"/>
      <p:bldP spid="130080" grpId="0"/>
      <p:bldP spid="130082" grpId="0"/>
      <p:bldP spid="130083" grpId="0"/>
      <p:bldP spid="130084" grpId="0"/>
      <p:bldP spid="130085" grpId="0" animBg="1"/>
      <p:bldP spid="130086" grpId="0"/>
      <p:bldP spid="13008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with Preemptive SJF?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Starvation</a:t>
            </a:r>
          </a:p>
          <a:p>
            <a:pPr lvl="1" eaLnBrk="1" hangingPunct="1"/>
            <a:r>
              <a:rPr lang="en-US" sz="2400" dirty="0" smtClean="0"/>
              <a:t>In some condition, a job is waiting for ever</a:t>
            </a:r>
          </a:p>
          <a:p>
            <a:pPr lvl="1" eaLnBrk="1" hangingPunct="1"/>
            <a:r>
              <a:rPr lang="en-US" sz="2400" dirty="0" smtClean="0"/>
              <a:t>Example: Preemptive SJF</a:t>
            </a:r>
          </a:p>
          <a:p>
            <a:pPr lvl="2" eaLnBrk="1" hangingPunct="1"/>
            <a:r>
              <a:rPr lang="en-US" sz="2400" dirty="0" smtClean="0"/>
              <a:t>Process A with run time of 1 hour arrives at time 0</a:t>
            </a:r>
          </a:p>
          <a:p>
            <a:pPr lvl="2" eaLnBrk="1" hangingPunct="1"/>
            <a:r>
              <a:rPr lang="en-US" sz="2400" dirty="0" smtClean="0"/>
              <a:t>But every 1 minute, a short process with run time of 1 minute arrives</a:t>
            </a:r>
          </a:p>
          <a:p>
            <a:pPr lvl="2" eaLnBrk="1" hangingPunct="1"/>
            <a:r>
              <a:rPr lang="en-US" sz="2400" dirty="0" smtClean="0"/>
              <a:t>Result of Preemptive SJF: A never gets to run</a:t>
            </a:r>
          </a:p>
        </p:txBody>
      </p:sp>
    </p:spTree>
    <p:extLst>
      <p:ext uri="{BB962C8B-B14F-4D97-AF65-F5344CB8AC3E}">
        <p14:creationId xmlns:p14="http://schemas.microsoft.com/office/powerpoint/2010/main" val="26253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Interactive System</a:t>
            </a:r>
            <a:endParaRPr lang="en-US" sz="3600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Example: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Serve multiple remote users all of whom are in a big hurry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Performance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Min response time: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amount of time it takes from when a request was submitted until the </a:t>
            </a:r>
            <a:r>
              <a:rPr lang="en-US" sz="2400" dirty="0">
                <a:solidFill>
                  <a:srgbClr val="FF0000"/>
                </a:solidFill>
              </a:rPr>
              <a:t>first response </a:t>
            </a:r>
            <a:r>
              <a:rPr lang="en-US" sz="2400" dirty="0"/>
              <a:t>is produced, not </a:t>
            </a:r>
            <a:r>
              <a:rPr lang="en-US" sz="2400" dirty="0" smtClean="0"/>
              <a:t>output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respond to requests quickly</a:t>
            </a:r>
          </a:p>
        </p:txBody>
      </p:sp>
    </p:spTree>
    <p:extLst>
      <p:ext uri="{BB962C8B-B14F-4D97-AF65-F5344CB8AC3E}">
        <p14:creationId xmlns:p14="http://schemas.microsoft.com/office/powerpoint/2010/main" val="7972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Interactive System</a:t>
            </a:r>
            <a:endParaRPr lang="en-US" sz="3600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Algorithms used here usually preemptive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Time is </a:t>
            </a:r>
            <a:r>
              <a:rPr lang="en-US" sz="2400" b="1" smtClean="0"/>
              <a:t>sliced</a:t>
            </a:r>
            <a:r>
              <a:rPr lang="en-US" sz="2400" smtClean="0"/>
              <a:t> into quantum (time intervals)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Scheduling decision is also made at the beginning of each quantum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Representative algorithms: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Round-robin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Priority-based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Shortest process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Guaranteed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Lottery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Fair Sharing Scheduling</a:t>
            </a:r>
          </a:p>
        </p:txBody>
      </p:sp>
    </p:spTree>
    <p:extLst>
      <p:ext uri="{BB962C8B-B14F-4D97-AF65-F5344CB8AC3E}">
        <p14:creationId xmlns:p14="http://schemas.microsoft.com/office/powerpoint/2010/main" val="30583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Round Robin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u="sng" dirty="0" smtClean="0">
                <a:solidFill>
                  <a:srgbClr val="FF3300"/>
                </a:solidFill>
              </a:rPr>
              <a:t>Round Robin</a:t>
            </a:r>
            <a:r>
              <a:rPr lang="en-US" sz="2800" b="1" dirty="0" smtClean="0"/>
              <a:t> (RR)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Often used for timesharing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process is given a time slice called a </a:t>
            </a:r>
            <a:r>
              <a:rPr lang="en-US" sz="2400" b="1" i="1" dirty="0" smtClean="0">
                <a:solidFill>
                  <a:srgbClr val="FF0000"/>
                </a:solidFill>
              </a:rPr>
              <a:t>quantum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is run for the quantum or until it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RR allocates the CPU uniformly (fairly) across participants from ready queue.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Do not consider 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Context switch overhead</a:t>
            </a:r>
          </a:p>
        </p:txBody>
      </p:sp>
      <p:pic>
        <p:nvPicPr>
          <p:cNvPr id="131076" name="Picture 4" descr="C:\B\b4\JPG\foo\2-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32400"/>
            <a:ext cx="74072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/>
                </a:solidFill>
              </a:rPr>
              <a:t>Round Robin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K</a:t>
            </a:r>
            <a:r>
              <a:rPr lang="en-US" sz="2400" dirty="0" smtClean="0"/>
              <a:t>eep </a:t>
            </a:r>
            <a:r>
              <a:rPr lang="en-US" sz="2400" dirty="0"/>
              <a:t>the ready queue as a FIFO queue of processes.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/>
              <a:t>processes are added to the </a:t>
            </a:r>
            <a:r>
              <a:rPr lang="en-US" sz="2400" dirty="0">
                <a:solidFill>
                  <a:srgbClr val="FF0000"/>
                </a:solidFill>
              </a:rPr>
              <a:t>tail</a:t>
            </a:r>
            <a:r>
              <a:rPr lang="en-US" sz="2400" dirty="0"/>
              <a:t> of the ready queue.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scheduler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picks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process from the ready </a:t>
            </a:r>
            <a:r>
              <a:rPr lang="en-US" dirty="0" smtClean="0"/>
              <a:t>queue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sets </a:t>
            </a:r>
            <a:r>
              <a:rPr lang="en-US" dirty="0"/>
              <a:t>a timer to interrupt after 1 time quantum, and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Starts the </a:t>
            </a:r>
            <a:r>
              <a:rPr lang="en-US" dirty="0"/>
              <a:t>process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When the quantum is over</a:t>
            </a:r>
          </a:p>
          <a:p>
            <a:pPr lvl="1"/>
            <a:r>
              <a:rPr lang="en-US" dirty="0" smtClean="0"/>
              <a:t>The running process </a:t>
            </a:r>
            <a:r>
              <a:rPr lang="en-US" dirty="0"/>
              <a:t>will </a:t>
            </a:r>
            <a:r>
              <a:rPr lang="en-US" dirty="0" smtClean="0"/>
              <a:t>be put </a:t>
            </a:r>
            <a:r>
              <a:rPr lang="en-US" dirty="0"/>
              <a:t>at the </a:t>
            </a:r>
            <a:r>
              <a:rPr lang="en-US" b="1" dirty="0">
                <a:solidFill>
                  <a:srgbClr val="FF0000"/>
                </a:solidFill>
              </a:rPr>
              <a:t>tail</a:t>
            </a:r>
            <a:r>
              <a:rPr lang="en-US" b="1" dirty="0"/>
              <a:t> </a:t>
            </a:r>
            <a:r>
              <a:rPr lang="en-US" dirty="0"/>
              <a:t>of the ready queue.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Importance of Scheduling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scheduling algorithms can make a </a:t>
            </a:r>
            <a:r>
              <a:rPr lang="en-US" dirty="0" smtClean="0">
                <a:solidFill>
                  <a:srgbClr val="FF0000"/>
                </a:solidFill>
              </a:rPr>
              <a:t>big</a:t>
            </a:r>
            <a:r>
              <a:rPr lang="en-US" dirty="0" smtClean="0"/>
              <a:t> difference</a:t>
            </a:r>
          </a:p>
          <a:p>
            <a:pPr lvl="1" eaLnBrk="1" hangingPunct="1"/>
            <a:r>
              <a:rPr lang="en-US" dirty="0" smtClean="0"/>
              <a:t>Resource utilization</a:t>
            </a:r>
          </a:p>
          <a:p>
            <a:pPr lvl="1" eaLnBrk="1" hangingPunct="1"/>
            <a:r>
              <a:rPr lang="en-US" dirty="0" smtClean="0"/>
              <a:t>Perceived performance &amp; User satisfaction</a:t>
            </a:r>
          </a:p>
          <a:p>
            <a:pPr lvl="1" eaLnBrk="1" hangingPunct="1"/>
            <a:r>
              <a:rPr lang="en-US" dirty="0" smtClean="0"/>
              <a:t>Meeting other system goals (e.g., important tasks being taken care of immediately)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954213" y="4661328"/>
            <a:ext cx="5637212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RR with Time Quantum = 20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Run Time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i="1" dirty="0" smtClean="0"/>
              <a:t>		P</a:t>
            </a:r>
            <a:r>
              <a:rPr lang="en-US" sz="2400" i="1" baseline="-25000" dirty="0" smtClean="0"/>
              <a:t>1	</a:t>
            </a:r>
            <a:r>
              <a:rPr lang="en-US" sz="2400" dirty="0" smtClean="0"/>
              <a:t>53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	 </a:t>
            </a:r>
            <a:r>
              <a:rPr lang="en-US" sz="2400" dirty="0" smtClean="0"/>
              <a:t>17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</a:t>
            </a:r>
            <a:r>
              <a:rPr lang="en-US" sz="2400" dirty="0" smtClean="0"/>
              <a:t>68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	 </a:t>
            </a:r>
            <a:r>
              <a:rPr lang="en-US" sz="2400" dirty="0" smtClean="0"/>
              <a:t>24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All processes arrive at time 0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Gantt</a:t>
            </a:r>
            <a:r>
              <a:rPr lang="en-US" sz="2400" dirty="0" smtClean="0"/>
              <a:t> chart is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sz="2400" dirty="0" smtClean="0"/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sz="2400" dirty="0" smtClean="0"/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sz="2400" dirty="0" smtClean="0"/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200" dirty="0" smtClean="0"/>
              <a:t>Higher average turnaround than SJF 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200" dirty="0" smtClean="0"/>
              <a:t>But better response time</a:t>
            </a:r>
          </a:p>
        </p:txBody>
      </p:sp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1905000" y="4640690"/>
            <a:ext cx="5638800" cy="609600"/>
            <a:chOff x="1152" y="2736"/>
            <a:chExt cx="2880" cy="288"/>
          </a:xfrm>
        </p:grpSpPr>
        <p:sp>
          <p:nvSpPr>
            <p:cNvPr id="133137" name="Rectangle 6"/>
            <p:cNvSpPr>
              <a:spLocks noChangeArrowheads="1"/>
            </p:cNvSpPr>
            <p:nvPr/>
          </p:nvSpPr>
          <p:spPr bwMode="auto">
            <a:xfrm>
              <a:off x="1152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  <a:endParaRPr lang="en-US" sz="1800" b="1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33138" name="Rectangle 7"/>
            <p:cNvSpPr>
              <a:spLocks noChangeArrowheads="1"/>
            </p:cNvSpPr>
            <p:nvPr/>
          </p:nvSpPr>
          <p:spPr bwMode="auto">
            <a:xfrm>
              <a:off x="1440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33139" name="Rectangle 8"/>
            <p:cNvSpPr>
              <a:spLocks noChangeArrowheads="1"/>
            </p:cNvSpPr>
            <p:nvPr/>
          </p:nvSpPr>
          <p:spPr bwMode="auto">
            <a:xfrm>
              <a:off x="1728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3140" name="Rectangle 9"/>
            <p:cNvSpPr>
              <a:spLocks noChangeArrowheads="1"/>
            </p:cNvSpPr>
            <p:nvPr/>
          </p:nvSpPr>
          <p:spPr bwMode="auto">
            <a:xfrm>
              <a:off x="2016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33141" name="Rectangle 10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33142" name="Rectangle 11"/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3143" name="Rectangle 12"/>
            <p:cNvSpPr>
              <a:spLocks noChangeArrowheads="1"/>
            </p:cNvSpPr>
            <p:nvPr/>
          </p:nvSpPr>
          <p:spPr bwMode="auto">
            <a:xfrm>
              <a:off x="2880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33144" name="Rectangle 13"/>
            <p:cNvSpPr>
              <a:spLocks noChangeArrowheads="1"/>
            </p:cNvSpPr>
            <p:nvPr/>
          </p:nvSpPr>
          <p:spPr bwMode="auto">
            <a:xfrm>
              <a:off x="3168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33145" name="Rectangle 14"/>
            <p:cNvSpPr>
              <a:spLocks noChangeArrowheads="1"/>
            </p:cNvSpPr>
            <p:nvPr/>
          </p:nvSpPr>
          <p:spPr bwMode="auto">
            <a:xfrm>
              <a:off x="3456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3146" name="Rectangle 15"/>
            <p:cNvSpPr>
              <a:spLocks noChangeArrowheads="1"/>
            </p:cNvSpPr>
            <p:nvPr/>
          </p:nvSpPr>
          <p:spPr bwMode="auto">
            <a:xfrm>
              <a:off x="3744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1727200" y="526140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19710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20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2728913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37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333375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57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94970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77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448310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97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49530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117</a:t>
            </a: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5561013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121</a:t>
            </a: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60960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134</a:t>
            </a:r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66802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154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2136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162</a:t>
            </a:r>
          </a:p>
        </p:txBody>
      </p:sp>
    </p:spTree>
    <p:extLst>
      <p:ext uri="{BB962C8B-B14F-4D97-AF65-F5344CB8AC3E}">
        <p14:creationId xmlns:p14="http://schemas.microsoft.com/office/powerpoint/2010/main" val="32641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  <p:bldP spid="75792" grpId="0"/>
      <p:bldP spid="75793" grpId="0"/>
      <p:bldP spid="75794" grpId="0"/>
      <p:bldP spid="75795" grpId="0"/>
      <p:bldP spid="75796" grpId="0"/>
      <p:bldP spid="75797" grpId="0"/>
      <p:bldP spid="75798" grpId="0"/>
      <p:bldP spid="75799" grpId="0"/>
      <p:bldP spid="75800" grpId="0"/>
      <p:bldP spid="75801" grpId="0"/>
      <p:bldP spid="7580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RR: Choice of Time Quantum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Performance depends on length of the </a:t>
            </a:r>
            <a:r>
              <a:rPr lang="en-US" sz="2800" dirty="0" err="1" smtClean="0"/>
              <a:t>timeslice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Context switching isn’t a free operation.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If </a:t>
            </a:r>
            <a:r>
              <a:rPr lang="en-US" sz="2800" dirty="0" err="1" smtClean="0"/>
              <a:t>timeslice</a:t>
            </a:r>
            <a:r>
              <a:rPr lang="en-US" sz="2800" dirty="0" smtClean="0"/>
              <a:t> time is set too high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dirty="0" smtClean="0"/>
              <a:t>attempting to amortize context switch cost, you get FCFS. 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400" dirty="0" smtClean="0"/>
              <a:t>i.e. processes will finish or block before their slice is up anyway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400" dirty="0" smtClean="0"/>
              <a:t>Poor response time</a:t>
            </a:r>
            <a:endParaRPr lang="en-US" sz="3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If it’s set too low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dirty="0" smtClean="0"/>
              <a:t>you’re spending all of your time context switching between threads.</a:t>
            </a:r>
          </a:p>
        </p:txBody>
      </p:sp>
    </p:spTree>
    <p:extLst>
      <p:ext uri="{BB962C8B-B14F-4D97-AF65-F5344CB8AC3E}">
        <p14:creationId xmlns:p14="http://schemas.microsoft.com/office/powerpoint/2010/main" val="38086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459605"/>
            <a:ext cx="8128000" cy="49911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Each job is assigned a priority</a:t>
            </a:r>
          </a:p>
          <a:p>
            <a:pPr eaLnBrk="1" hangingPunct="1"/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highest</a:t>
            </a:r>
            <a:r>
              <a:rPr lang="en-US" dirty="0" smtClean="0"/>
              <a:t> priority job to run next</a:t>
            </a:r>
          </a:p>
          <a:p>
            <a:pPr eaLnBrk="1" hangingPunct="1"/>
            <a:r>
              <a:rPr lang="en-US" dirty="0" smtClean="0"/>
              <a:t>Rational:  higher priority jobs are more important</a:t>
            </a:r>
          </a:p>
          <a:p>
            <a:pPr lvl="1" eaLnBrk="1" hangingPunct="1"/>
            <a:r>
              <a:rPr lang="en-US" dirty="0" smtClean="0"/>
              <a:t>Example: simulation vs. auto save a document</a:t>
            </a:r>
          </a:p>
          <a:p>
            <a:pPr eaLnBrk="1" hangingPunct="1"/>
            <a:r>
              <a:rPr lang="en-US" dirty="0" smtClean="0"/>
              <a:t>Problems:</a:t>
            </a:r>
          </a:p>
          <a:p>
            <a:pPr lvl="1" eaLnBrk="1" hangingPunct="1"/>
            <a:r>
              <a:rPr lang="en-US" dirty="0" smtClean="0"/>
              <a:t>Low priority process may </a:t>
            </a:r>
            <a:r>
              <a:rPr lang="en-US" dirty="0" smtClean="0">
                <a:solidFill>
                  <a:srgbClr val="FF0000"/>
                </a:solidFill>
              </a:rPr>
              <a:t>starve</a:t>
            </a:r>
          </a:p>
          <a:p>
            <a:pPr eaLnBrk="1" hangingPunct="1"/>
            <a:r>
              <a:rPr lang="en-US" dirty="0" smtClean="0"/>
              <a:t>Solution:</a:t>
            </a:r>
          </a:p>
          <a:p>
            <a:pPr lvl="1" eaLnBrk="1" hangingPunct="1"/>
            <a:r>
              <a:rPr lang="en-US" dirty="0" smtClean="0"/>
              <a:t>Priority need to be </a:t>
            </a:r>
            <a:r>
              <a:rPr lang="en-US" b="1" dirty="0" smtClean="0">
                <a:solidFill>
                  <a:srgbClr val="FF0000"/>
                </a:solidFill>
              </a:rPr>
              <a:t>adjusted</a:t>
            </a:r>
            <a:r>
              <a:rPr lang="en-US" dirty="0" smtClean="0"/>
              <a:t> depending on the situation</a:t>
            </a:r>
          </a:p>
        </p:txBody>
      </p:sp>
    </p:spTree>
    <p:extLst>
      <p:ext uri="{BB962C8B-B14F-4D97-AF65-F5344CB8AC3E}">
        <p14:creationId xmlns:p14="http://schemas.microsoft.com/office/powerpoint/2010/main" val="22563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 Priority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Two approaches</a:t>
            </a:r>
          </a:p>
          <a:p>
            <a:pPr lvl="1" eaLnBrk="1" hangingPunct="1"/>
            <a:r>
              <a:rPr lang="en-US" sz="2400" dirty="0" smtClean="0"/>
              <a:t>Static (for system with well known and regular application behaviors)</a:t>
            </a:r>
          </a:p>
          <a:p>
            <a:pPr lvl="1" eaLnBrk="1" hangingPunct="1"/>
            <a:r>
              <a:rPr lang="en-US" sz="2400" dirty="0" smtClean="0"/>
              <a:t>Dynamic (otherwise)</a:t>
            </a:r>
          </a:p>
          <a:p>
            <a:pPr eaLnBrk="1" hangingPunct="1"/>
            <a:r>
              <a:rPr lang="en-US" sz="2800" dirty="0" smtClean="0"/>
              <a:t>Priority may be based on: </a:t>
            </a:r>
          </a:p>
          <a:p>
            <a:pPr lvl="1" eaLnBrk="1" hangingPunct="1"/>
            <a:r>
              <a:rPr lang="en-US" sz="2400" dirty="0" smtClean="0"/>
              <a:t>Cost to user. </a:t>
            </a:r>
          </a:p>
          <a:p>
            <a:pPr lvl="1" eaLnBrk="1" hangingPunct="1"/>
            <a:r>
              <a:rPr lang="en-US" sz="2400" dirty="0" smtClean="0"/>
              <a:t>Importance of user</a:t>
            </a:r>
          </a:p>
          <a:p>
            <a:pPr lvl="1" eaLnBrk="1" hangingPunct="1"/>
            <a:r>
              <a:rPr lang="en-US" sz="2400" dirty="0" smtClean="0"/>
              <a:t>Percentage of CPU time used in last X hours</a:t>
            </a:r>
          </a:p>
        </p:txBody>
      </p:sp>
    </p:spTree>
    <p:extLst>
      <p:ext uri="{BB962C8B-B14F-4D97-AF65-F5344CB8AC3E}">
        <p14:creationId xmlns:p14="http://schemas.microsoft.com/office/powerpoint/2010/main" val="26238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620" y="121186"/>
            <a:ext cx="81280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r>
              <a:rPr lang="en-US" dirty="0" smtClean="0"/>
              <a:t> Priority Assignment</a:t>
            </a:r>
          </a:p>
        </p:txBody>
      </p:sp>
      <p:sp>
        <p:nvSpPr>
          <p:cNvPr id="1229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prstGeom prst="rect">
            <a:avLst/>
          </a:prstGeom>
          <a:blipFill rotWithShape="1">
            <a:blip r:embed="rId3"/>
            <a:stretch>
              <a:fillRect l="-1412" t="-1166" r="-2118" b="-303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380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Priority </a:t>
            </a:r>
            <a:r>
              <a:rPr lang="en-US" sz="4000" dirty="0" smtClean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It is often convenient to </a:t>
            </a:r>
            <a:r>
              <a:rPr lang="en-US" sz="3100" dirty="0" smtClean="0">
                <a:solidFill>
                  <a:srgbClr val="FF0000"/>
                </a:solidFill>
              </a:rPr>
              <a:t>group</a:t>
            </a:r>
            <a:r>
              <a:rPr lang="en-US" sz="3100" dirty="0" smtClean="0"/>
              <a:t> processes into priority classes and use priority scheduling among the classes but RR within each class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3100" dirty="0" smtClean="0"/>
              <a:t>If priorities are not adjusted occasionally, lower priority classes may all </a:t>
            </a:r>
            <a:r>
              <a:rPr lang="en-US" sz="3100" dirty="0" smtClean="0">
                <a:solidFill>
                  <a:srgbClr val="FF0000"/>
                </a:solidFill>
              </a:rPr>
              <a:t>starve</a:t>
            </a:r>
            <a:r>
              <a:rPr lang="en-US" sz="3100" dirty="0" smtClean="0"/>
              <a:t> to death</a:t>
            </a:r>
            <a:endParaRPr lang="en-US" sz="2600" dirty="0" smtClean="0"/>
          </a:p>
        </p:txBody>
      </p:sp>
      <p:sp>
        <p:nvSpPr>
          <p:cNvPr id="144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EEA51A-385E-4DE1-8E35-7AA652951CB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4389" name="Picture 4" descr="2-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721178"/>
            <a:ext cx="6405505" cy="272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5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945332"/>
            <a:ext cx="8785225" cy="57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Process Next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44071" y="1161143"/>
            <a:ext cx="8128000" cy="49911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Let’s apply SJF for </a:t>
            </a:r>
            <a:r>
              <a:rPr lang="en-US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processes</a:t>
            </a:r>
          </a:p>
          <a:p>
            <a:pPr eaLnBrk="1" hangingPunct="1"/>
            <a:r>
              <a:rPr lang="en-US" dirty="0" smtClean="0"/>
              <a:t>General pattern of a </a:t>
            </a:r>
            <a:r>
              <a:rPr lang="en-US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process: CPU burst, I/O burst, …</a:t>
            </a:r>
          </a:p>
          <a:p>
            <a:r>
              <a:rPr lang="en-US" dirty="0" smtClean="0"/>
              <a:t>Let’s regard the execution of each </a:t>
            </a:r>
            <a:r>
              <a:rPr lang="en-US" dirty="0"/>
              <a:t>CPU burst as </a:t>
            </a:r>
            <a:r>
              <a:rPr lang="en-US" dirty="0" smtClean="0"/>
              <a:t>a separate “</a:t>
            </a:r>
            <a:r>
              <a:rPr lang="en-US" dirty="0" smtClean="0">
                <a:solidFill>
                  <a:srgbClr val="FF0000"/>
                </a:solidFill>
              </a:rPr>
              <a:t>job</a:t>
            </a:r>
            <a:r>
              <a:rPr lang="en-US" dirty="0" smtClean="0"/>
              <a:t>”</a:t>
            </a:r>
          </a:p>
          <a:p>
            <a:pPr eaLnBrk="1" hangingPunct="1"/>
            <a:r>
              <a:rPr lang="en-US" dirty="0" smtClean="0"/>
              <a:t>Now we can minimize overall response time by running the process with shortest “</a:t>
            </a:r>
            <a:r>
              <a:rPr lang="en-US" dirty="0" smtClean="0">
                <a:solidFill>
                  <a:srgbClr val="FF0000"/>
                </a:solidFill>
              </a:rPr>
              <a:t>job</a:t>
            </a:r>
            <a:r>
              <a:rPr lang="en-US" dirty="0" smtClean="0"/>
              <a:t>” first </a:t>
            </a:r>
          </a:p>
        </p:txBody>
      </p:sp>
    </p:spTree>
    <p:extLst>
      <p:ext uri="{BB962C8B-B14F-4D97-AF65-F5344CB8AC3E}">
        <p14:creationId xmlns:p14="http://schemas.microsoft.com/office/powerpoint/2010/main" val="982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Process 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580571" y="1116987"/>
                <a:ext cx="8128000" cy="49911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600" dirty="0" smtClean="0"/>
                  <a:t>How to </a:t>
                </a:r>
                <a:r>
                  <a:rPr lang="en-US" sz="2600" dirty="0"/>
                  <a:t>know the length of the next CPU burst?</a:t>
                </a:r>
                <a:endParaRPr lang="en-US" sz="2600" dirty="0" smtClean="0"/>
              </a:p>
              <a:p>
                <a:pPr eaLnBrk="1" hangingPunct="1">
                  <a:defRPr/>
                </a:pPr>
                <a:r>
                  <a:rPr lang="en-US" sz="2600" dirty="0" smtClean="0"/>
                  <a:t>A possible answer: Exponential averaging</a:t>
                </a:r>
              </a:p>
              <a:p>
                <a:pPr eaLnBrk="1" hangingPunct="1">
                  <a:defRPr/>
                </a:pPr>
                <a:r>
                  <a:rPr lang="en-US" sz="2600" dirty="0" smtClean="0"/>
                  <a:t>Make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estimate</a:t>
                </a:r>
                <a:r>
                  <a:rPr lang="en-US" sz="2600" dirty="0" smtClean="0"/>
                  <a:t> based on past behavior and run the process with the shortest estimated CPU burst</a:t>
                </a:r>
              </a:p>
              <a:p>
                <a:pPr lvl="1" eaLnBrk="1" hangingPunct="1">
                  <a:defRPr/>
                </a:pPr>
                <a:r>
                  <a:rPr lang="en-US" sz="2600" dirty="0" smtClean="0"/>
                  <a:t>Let the </a:t>
                </a:r>
                <a:r>
                  <a:rPr lang="en-US" sz="2600" b="1" dirty="0" smtClean="0">
                    <a:solidFill>
                      <a:srgbClr val="0070C0"/>
                    </a:solidFill>
                  </a:rPr>
                  <a:t>current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estimated</a:t>
                </a:r>
                <a:r>
                  <a:rPr lang="en-US" sz="2600" dirty="0" smtClean="0"/>
                  <a:t> CPU burst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i="1" baseline="-25000" dirty="0" smtClean="0"/>
                  <a:t> </a:t>
                </a:r>
              </a:p>
              <a:p>
                <a:pPr lvl="1">
                  <a:defRPr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length of the nth CPU burst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 smtClean="0">
                  <a:solidFill>
                    <a:srgbClr val="FF0000"/>
                  </a:solidFill>
                </a:endParaRPr>
              </a:p>
              <a:p>
                <a:pPr lvl="1">
                  <a:defRPr/>
                </a:pPr>
                <a:r>
                  <a:rPr lang="en-US" sz="2600" dirty="0"/>
                  <a:t>predicted value for the next CPU </a:t>
                </a:r>
                <a:r>
                  <a:rPr lang="en-US" sz="2600" dirty="0" smtClean="0"/>
                  <a:t>burst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457200" lvl="1" indent="0" eaLnBrk="1" hangingPunct="1">
                  <a:buFontTx/>
                  <a:buNone/>
                  <a:defRPr/>
                </a:pPr>
                <a:endParaRPr lang="en-US" sz="2400" i="1" baseline="-25000" dirty="0" smtClean="0"/>
              </a:p>
              <a:p>
                <a:pPr marL="0" indent="0" eaLnBrk="1" hangingPunct="1">
                  <a:buFontTx/>
                  <a:buNone/>
                  <a:defRPr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80571" y="1116987"/>
                <a:ext cx="8128000" cy="4991101"/>
              </a:xfrm>
              <a:prstGeom prst="rect">
                <a:avLst/>
              </a:prstGeom>
              <a:blipFill rotWithShape="0">
                <a:blip r:embed="rId3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3" y="5667500"/>
            <a:ext cx="8998857" cy="5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957330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 eaLnBrk="1" hangingPunct="1">
              <a:buFontTx/>
              <a:buNone/>
              <a:defRPr/>
            </a:pPr>
            <a:endParaRPr lang="en-US" sz="2400" i="1" baseline="-25000" dirty="0" smtClean="0"/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003988"/>
            <a:ext cx="7901214" cy="57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Behavior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Processes usually alternate </a:t>
            </a:r>
            <a:r>
              <a:rPr lang="en-US" dirty="0" smtClean="0">
                <a:solidFill>
                  <a:srgbClr val="FF0000"/>
                </a:solidFill>
              </a:rPr>
              <a:t>bursts</a:t>
            </a:r>
            <a:r>
              <a:rPr lang="en-US" dirty="0" smtClean="0"/>
              <a:t> of </a:t>
            </a:r>
            <a:r>
              <a:rPr lang="en-US" i="1" dirty="0" smtClean="0"/>
              <a:t>computing</a:t>
            </a:r>
            <a:r>
              <a:rPr lang="en-US" dirty="0" smtClean="0"/>
              <a:t> with </a:t>
            </a:r>
            <a:r>
              <a:rPr lang="en-US" i="1" dirty="0" smtClean="0"/>
              <a:t>I/O requests.</a:t>
            </a:r>
          </a:p>
          <a:p>
            <a:r>
              <a:rPr lang="en-US" i="1" dirty="0" smtClean="0"/>
              <a:t>CPU </a:t>
            </a:r>
            <a:r>
              <a:rPr lang="en-US" i="1" dirty="0" smtClean="0">
                <a:solidFill>
                  <a:srgbClr val="FF0000"/>
                </a:solidFill>
              </a:rPr>
              <a:t>burst</a:t>
            </a:r>
            <a:r>
              <a:rPr lang="en-US" i="1" dirty="0" smtClean="0"/>
              <a:t>: the </a:t>
            </a:r>
            <a:r>
              <a:rPr lang="en-US" i="1" dirty="0" smtClean="0">
                <a:solidFill>
                  <a:srgbClr val="FF0000"/>
                </a:solidFill>
              </a:rPr>
              <a:t>amount of time </a:t>
            </a:r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process</a:t>
            </a:r>
            <a:r>
              <a:rPr lang="en-US" i="1" dirty="0" smtClean="0"/>
              <a:t> uses the </a:t>
            </a:r>
            <a:r>
              <a:rPr lang="en-US" i="1" dirty="0" smtClean="0">
                <a:solidFill>
                  <a:srgbClr val="FF0000"/>
                </a:solidFill>
              </a:rPr>
              <a:t>processor</a:t>
            </a:r>
            <a:r>
              <a:rPr lang="en-US" i="1" dirty="0" smtClean="0"/>
              <a:t> before it is no longer ready</a:t>
            </a:r>
          </a:p>
          <a:p>
            <a:r>
              <a:rPr lang="en-US" dirty="0" smtClean="0"/>
              <a:t>I/O in this sense is when a </a:t>
            </a:r>
            <a:r>
              <a:rPr lang="en-US" dirty="0" smtClean="0">
                <a:solidFill>
                  <a:srgbClr val="FF0000"/>
                </a:solidFill>
              </a:rPr>
              <a:t>process</a:t>
            </a:r>
            <a:r>
              <a:rPr lang="en-US" dirty="0" smtClean="0"/>
              <a:t> enters the </a:t>
            </a:r>
            <a:r>
              <a:rPr lang="en-US" dirty="0" smtClean="0">
                <a:solidFill>
                  <a:srgbClr val="FF0000"/>
                </a:solidFill>
              </a:rPr>
              <a:t>blocked</a:t>
            </a:r>
            <a:r>
              <a:rPr lang="en-US" dirty="0" smtClean="0"/>
              <a:t> state </a:t>
            </a:r>
            <a:r>
              <a:rPr lang="en-US" dirty="0" smtClean="0">
                <a:solidFill>
                  <a:srgbClr val="FF0000"/>
                </a:solidFill>
              </a:rPr>
              <a:t>waiting</a:t>
            </a:r>
            <a:r>
              <a:rPr lang="en-US" dirty="0" smtClean="0"/>
              <a:t> for an external device to complete its work</a:t>
            </a:r>
          </a:p>
        </p:txBody>
      </p:sp>
      <p:sp>
        <p:nvSpPr>
          <p:cNvPr id="1034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B6A32-D418-415F-98B6-308E6137C0F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9" y="1059540"/>
            <a:ext cx="9245600" cy="57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Guaranteed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507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dirty="0" smtClean="0"/>
                  <a:t>Make promises to users about performance &amp; then meet those promises</a:t>
                </a:r>
              </a:p>
              <a:p>
                <a:pPr eaLnBrk="1" hangingPunct="1"/>
                <a:r>
                  <a:rPr lang="en-US" dirty="0" smtClean="0"/>
                  <a:t>With n processes running, each one should get 1/n of the CPU cycles</a:t>
                </a:r>
              </a:p>
              <a:p>
                <a:pPr eaLnBrk="1" hangingPunct="1"/>
                <a:r>
                  <a:rPr lang="en-US" dirty="0" smtClean="0"/>
                  <a:t>Calculate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ratio</a:t>
                </a:r>
                <a:r>
                  <a:rPr lang="en-US" dirty="0" smtClean="0"/>
                  <a:t> for each process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h𝑎𝑠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h𝑎𝑑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𝑐𝑟𝑒𝑎𝑡𝑖𝑜𝑛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𝑠h𝑜𝑢𝑙𝑑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𝑐𝑟𝑒𝑎𝑡𝑖𝑜𝑛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eaLnBrk="1" hangingPunct="1"/>
                <a:r>
                  <a:rPr lang="en-US" sz="2800" dirty="0" smtClean="0"/>
                  <a:t>Run the process with the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lowest</a:t>
                </a:r>
                <a:r>
                  <a:rPr lang="en-US" sz="2800" dirty="0" smtClean="0"/>
                  <a:t> ratio until its ratio has moved above its closest competitor</a:t>
                </a:r>
              </a:p>
              <a:p>
                <a:pPr eaLnBrk="1" hangingPunct="1"/>
                <a:r>
                  <a:rPr lang="en-US" sz="2800" dirty="0" smtClean="0"/>
                  <a:t>Problem:</a:t>
                </a:r>
              </a:p>
              <a:p>
                <a:pPr lvl="1" eaLnBrk="1" hangingPunct="1"/>
                <a:r>
                  <a:rPr lang="en-US" sz="2800" dirty="0" smtClean="0"/>
                  <a:t>Implementation is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difficult</a:t>
                </a:r>
              </a:p>
            </p:txBody>
          </p:sp>
        </mc:Choice>
        <mc:Fallback xmlns="">
          <p:sp>
            <p:nvSpPr>
              <p:cNvPr id="149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prstGeom prst="rect">
                <a:avLst/>
              </a:prstGeom>
              <a:blipFill rotWithShape="0">
                <a:blip r:embed="rId3"/>
                <a:stretch>
                  <a:fillRect l="-975" t="-977" r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patience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B6A32-D418-415F-98B6-308E6137C0F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9" y="47993"/>
            <a:ext cx="4995686" cy="66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128000" cy="1050925"/>
          </a:xfrm>
        </p:spPr>
        <p:txBody>
          <a:bodyPr/>
          <a:lstStyle/>
          <a:p>
            <a:r>
              <a:rPr lang="en-US" dirty="0" smtClean="0"/>
              <a:t>Process: Compute and I/O-bound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3440113"/>
            <a:ext cx="8128000" cy="30749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 smtClean="0"/>
              <a:t>a </a:t>
            </a:r>
            <a:r>
              <a:rPr lang="en-US" dirty="0"/>
              <a:t>CPU-bound </a:t>
            </a:r>
            <a:r>
              <a:rPr lang="en-US" dirty="0" smtClean="0"/>
              <a:t>process</a:t>
            </a:r>
            <a:r>
              <a:rPr lang="en-US" sz="2400" dirty="0" smtClean="0"/>
              <a:t> </a:t>
            </a:r>
            <a:r>
              <a:rPr lang="en-US" sz="1800" dirty="0" smtClean="0"/>
              <a:t>(data encryption/decryption, multimedia encoding)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Spend </a:t>
            </a:r>
            <a:r>
              <a:rPr lang="en-US" sz="2400" dirty="0" smtClean="0">
                <a:solidFill>
                  <a:srgbClr val="FF0000"/>
                </a:solidFill>
              </a:rPr>
              <a:t>most</a:t>
            </a:r>
            <a:r>
              <a:rPr lang="en-US" sz="2400" dirty="0" smtClean="0"/>
              <a:t> of the time </a:t>
            </a:r>
            <a:r>
              <a:rPr lang="en-US" sz="2400" dirty="0" smtClean="0">
                <a:solidFill>
                  <a:srgbClr val="FF0000"/>
                </a:solidFill>
              </a:rPr>
              <a:t>computing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Long</a:t>
            </a:r>
            <a:r>
              <a:rPr lang="en-US" sz="2400" dirty="0" smtClean="0"/>
              <a:t> CPU bursts =&gt; infrequent I/O waits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an I/O bound process </a:t>
            </a:r>
            <a:r>
              <a:rPr lang="en-US" sz="2000" dirty="0" smtClean="0"/>
              <a:t>(shell waiting for user commands)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Spend most of the time waiting for I/O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Short</a:t>
            </a:r>
            <a:r>
              <a:rPr lang="en-US" sz="2400" dirty="0" smtClean="0"/>
              <a:t> CPU bursts </a:t>
            </a:r>
            <a:r>
              <a:rPr lang="en-US" sz="2400" dirty="0"/>
              <a:t>=&gt; </a:t>
            </a:r>
            <a:r>
              <a:rPr lang="en-US" sz="2400" dirty="0" smtClean="0"/>
              <a:t>frequent I/O waits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Key factor is the </a:t>
            </a:r>
            <a:r>
              <a:rPr lang="en-US" sz="2400" b="1" dirty="0">
                <a:solidFill>
                  <a:srgbClr val="FF0000"/>
                </a:solidFill>
              </a:rPr>
              <a:t>length of CPU burst </a:t>
            </a:r>
            <a:r>
              <a:rPr lang="en-US" sz="2400" dirty="0"/>
              <a:t>not the length of the I/O </a:t>
            </a:r>
            <a:r>
              <a:rPr lang="en-US" sz="2400" dirty="0" smtClean="0"/>
              <a:t>burst</a:t>
            </a:r>
            <a:endParaRPr lang="en-US" sz="2400" dirty="0"/>
          </a:p>
        </p:txBody>
      </p:sp>
      <p:sp>
        <p:nvSpPr>
          <p:cNvPr id="1044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C03775-EF26-4B89-A70A-64B1C0FB8FA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04453" name="Picture 4" descr="C:\B\b4\JPG\foo\2-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7" y="752002"/>
            <a:ext cx="8017892" cy="268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52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Compute and I/O-bound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 the CPUs get faster, processes tend to get more I/O bound: </a:t>
            </a:r>
            <a:r>
              <a:rPr lang="en-US" dirty="0" smtClean="0">
                <a:solidFill>
                  <a:srgbClr val="FF0000"/>
                </a:solidFill>
              </a:rPr>
              <a:t>WHY?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a I/O bound process is ready, it should get a chance quickly.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Increase resource utilization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771DBA-6576-46F4-8FCC-18A0CBC3CB6B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Schedule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 new process is created: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Parent or child? Both are Ready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 one to run?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When a process exits: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of the ready processes should be run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When a process blocks: Another process has to be selected to run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Blocking may occur for: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I/O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Semaphore</a:t>
            </a:r>
          </a:p>
        </p:txBody>
      </p:sp>
      <p:sp>
        <p:nvSpPr>
          <p:cNvPr id="1064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68CD6A-8737-40CB-80E0-094A9875ACBC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70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</TotalTime>
  <Words>2077</Words>
  <Application>Microsoft Office PowerPoint</Application>
  <PresentationFormat>On-screen Show (4:3)</PresentationFormat>
  <Paragraphs>544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</vt:lpstr>
      <vt:lpstr>Cambria Math</vt:lpstr>
      <vt:lpstr>Helvetica</vt:lpstr>
      <vt:lpstr>Microsoft Sans Serif</vt:lpstr>
      <vt:lpstr>Times New Roman</vt:lpstr>
      <vt:lpstr>Tw Cen MT</vt:lpstr>
      <vt:lpstr>Droplet</vt:lpstr>
      <vt:lpstr>Scheduling</vt:lpstr>
      <vt:lpstr>Scheduling</vt:lpstr>
      <vt:lpstr>Scheduling</vt:lpstr>
      <vt:lpstr>Importance of Scheduling</vt:lpstr>
      <vt:lpstr>Process Behavior</vt:lpstr>
      <vt:lpstr>PowerPoint Presentation</vt:lpstr>
      <vt:lpstr>Process: Compute and I/O-bound</vt:lpstr>
      <vt:lpstr>Process: Compute and I/O-bound</vt:lpstr>
      <vt:lpstr>When to Schedule</vt:lpstr>
      <vt:lpstr>When to Schedule</vt:lpstr>
      <vt:lpstr>Preemptive &amp; Non-preemptive</vt:lpstr>
      <vt:lpstr>Different Systems, Different Focuses</vt:lpstr>
      <vt:lpstr>Batch Systems</vt:lpstr>
      <vt:lpstr>Batch Systems</vt:lpstr>
      <vt:lpstr>Batch Systems</vt:lpstr>
      <vt:lpstr>First Come First Serve (FCFS)</vt:lpstr>
      <vt:lpstr>FCFS Example</vt:lpstr>
      <vt:lpstr>FCFS Example 2</vt:lpstr>
      <vt:lpstr>Advantage</vt:lpstr>
      <vt:lpstr>Problems with FCFS</vt:lpstr>
      <vt:lpstr>Convoy effect</vt:lpstr>
      <vt:lpstr>Convoy Effect</vt:lpstr>
      <vt:lpstr>Convoy Effect</vt:lpstr>
      <vt:lpstr>Convoy Effect</vt:lpstr>
      <vt:lpstr>Convoy Effect</vt:lpstr>
      <vt:lpstr>Convoy Effect</vt:lpstr>
      <vt:lpstr>Convoy Effect</vt:lpstr>
      <vt:lpstr>Convoy Effect</vt:lpstr>
      <vt:lpstr>Shortest Job First (SJF)</vt:lpstr>
      <vt:lpstr>SJF: Example</vt:lpstr>
      <vt:lpstr>Comparing to FCFS</vt:lpstr>
      <vt:lpstr>SJF is not always optimal</vt:lpstr>
      <vt:lpstr>Preemptive SJF</vt:lpstr>
      <vt:lpstr>Preemptive SJF: Same Example</vt:lpstr>
      <vt:lpstr>Problem with Preemptive SJF?</vt:lpstr>
      <vt:lpstr>Interactive System</vt:lpstr>
      <vt:lpstr>Interactive System</vt:lpstr>
      <vt:lpstr>Round Robin</vt:lpstr>
      <vt:lpstr>Implementing Round Robin</vt:lpstr>
      <vt:lpstr>RR with Time Quantum = 20</vt:lpstr>
      <vt:lpstr>RR: Choice of Time Quantum</vt:lpstr>
      <vt:lpstr>Priority Scheduling</vt:lpstr>
      <vt:lpstr>Assign Priority</vt:lpstr>
      <vt:lpstr>Example: Dynamic Priority Assignment</vt:lpstr>
      <vt:lpstr>Priority class</vt:lpstr>
      <vt:lpstr>Priority class</vt:lpstr>
      <vt:lpstr>Shortest Process Next</vt:lpstr>
      <vt:lpstr>Shortest Process Next</vt:lpstr>
      <vt:lpstr>Exponential averaging</vt:lpstr>
      <vt:lpstr>Exponential averaging</vt:lpstr>
      <vt:lpstr>Guaranteed Scheduling</vt:lpstr>
      <vt:lpstr>Thanks For your patience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user</dc:creator>
  <cp:lastModifiedBy>Md. Ashraful Islam</cp:lastModifiedBy>
  <cp:revision>128</cp:revision>
  <dcterms:created xsi:type="dcterms:W3CDTF">2014-08-08T14:21:52Z</dcterms:created>
  <dcterms:modified xsi:type="dcterms:W3CDTF">2018-10-22T02:50:53Z</dcterms:modified>
</cp:coreProperties>
</file>