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65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6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1818128-A58B-48E6-A1BD-9FC1646D1FAE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736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73770" y="1796311"/>
            <a:ext cx="7851648" cy="1828800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L</a:t>
            </a:r>
            <a:r>
              <a:rPr lang="en-US" dirty="0" smtClean="0"/>
              <a:t>exical Analysis</a:t>
            </a:r>
            <a:br>
              <a:rPr lang="en-US" dirty="0" smtClean="0"/>
            </a:br>
            <a:r>
              <a:rPr lang="en-US" dirty="0" smtClean="0"/>
              <a:t>Chapter -3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85483" y="3915620"/>
            <a:ext cx="785495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32158" y="5284381"/>
            <a:ext cx="4029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CSE375</a:t>
            </a:r>
          </a:p>
          <a:p>
            <a:pPr algn="r"/>
            <a:r>
              <a:rPr lang="en-US" sz="2400" dirty="0" smtClean="0"/>
              <a:t>Dr</a:t>
            </a:r>
            <a:r>
              <a:rPr lang="en-US" sz="2400" dirty="0" smtClean="0"/>
              <a:t>. </a:t>
            </a:r>
            <a:r>
              <a:rPr lang="en-US" sz="2400" dirty="0" err="1" smtClean="0"/>
              <a:t>Shamim</a:t>
            </a:r>
            <a:r>
              <a:rPr lang="en-US" sz="2400" dirty="0" smtClean="0"/>
              <a:t> H Ripon</a:t>
            </a:r>
          </a:p>
          <a:p>
            <a:pPr algn="r"/>
            <a:r>
              <a:rPr lang="en-US" sz="2400" dirty="0" smtClean="0"/>
              <a:t>CSE, EWU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for tokens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246063">
              <a:lnSpc>
                <a:spcPct val="80000"/>
              </a:lnSpc>
            </a:pPr>
            <a:r>
              <a:rPr lang="en-US" smtClean="0"/>
              <a:t>E = M * C **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&lt;id, pointer to symbol table entry for E&gt;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&lt;assign-op&gt;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&lt;id, pointer to symbol table entry for M&gt;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&lt;mult-op&gt;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&lt;id, pointer to symbol table entry for C&gt;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&lt;exp-op&gt;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&lt;number, integer value 2&gt;</a:t>
            </a:r>
          </a:p>
          <a:p>
            <a:pPr lvl="1" eaLnBrk="1" hangingPunct="1">
              <a:lnSpc>
                <a:spcPct val="80000"/>
              </a:lnSpc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Lexical errors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Some errors are out of power of lexical analyzer to recognize:</a:t>
            </a:r>
          </a:p>
          <a:p>
            <a:pPr lvl="1" eaLnBrk="1" hangingPunct="1"/>
            <a:r>
              <a:rPr lang="en-US"/>
              <a:t>fi (a == f(x)) …</a:t>
            </a:r>
          </a:p>
          <a:p>
            <a:pPr eaLnBrk="1" hangingPunct="1"/>
            <a:r>
              <a:rPr lang="en-US"/>
              <a:t>However it may be able to recognize errors like:</a:t>
            </a:r>
          </a:p>
          <a:p>
            <a:pPr lvl="1" eaLnBrk="1" hangingPunct="1"/>
            <a:r>
              <a:rPr lang="en-US"/>
              <a:t>d = 2r</a:t>
            </a:r>
          </a:p>
          <a:p>
            <a:pPr eaLnBrk="1" hangingPunct="1"/>
            <a:r>
              <a:rPr lang="en-US"/>
              <a:t>Such errors are recognized when no pattern for tokens matches a character sequence</a:t>
            </a:r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 recovery</a:t>
            </a:r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</a:rPr>
              <a:t>Panic mode</a:t>
            </a:r>
            <a:r>
              <a:rPr lang="en-US" dirty="0"/>
              <a:t>: successive characters are ignored until we reach to a well formed token</a:t>
            </a:r>
          </a:p>
          <a:p>
            <a:pPr>
              <a:spcAft>
                <a:spcPts val="1200"/>
              </a:spcAft>
            </a:pPr>
            <a:r>
              <a:rPr lang="en-US" dirty="0"/>
              <a:t>Delete one character from the remaining input</a:t>
            </a:r>
          </a:p>
          <a:p>
            <a:pPr>
              <a:spcAft>
                <a:spcPts val="1200"/>
              </a:spcAft>
            </a:pPr>
            <a:r>
              <a:rPr lang="en-US" dirty="0"/>
              <a:t>Insert a missing character into the remaining input</a:t>
            </a:r>
          </a:p>
          <a:p>
            <a:pPr>
              <a:spcAft>
                <a:spcPts val="1200"/>
              </a:spcAft>
            </a:pPr>
            <a:r>
              <a:rPr lang="en-US" dirty="0"/>
              <a:t>Replace a character by another character</a:t>
            </a:r>
          </a:p>
          <a:p>
            <a:pPr>
              <a:spcAft>
                <a:spcPts val="1200"/>
              </a:spcAft>
            </a:pPr>
            <a:r>
              <a:rPr lang="en-US" dirty="0"/>
              <a:t>Transpose two adjacent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5614" y="749596"/>
            <a:ext cx="7772400" cy="5867400"/>
          </a:xfrm>
        </p:spPr>
        <p:txBody>
          <a:bodyPr/>
          <a:lstStyle/>
          <a:p>
            <a:r>
              <a:rPr lang="en-US" dirty="0"/>
              <a:t>Two issues in lexical analysis.</a:t>
            </a:r>
          </a:p>
          <a:p>
            <a:pPr lvl="1"/>
            <a:r>
              <a:rPr lang="en-US" sz="2000" dirty="0"/>
              <a:t>How to specify tokens (patterns)?</a:t>
            </a:r>
          </a:p>
          <a:p>
            <a:pPr lvl="1"/>
            <a:r>
              <a:rPr lang="en-US" sz="2000" dirty="0"/>
              <a:t>How to recognize the tokens giving a token specification (how to implement the </a:t>
            </a:r>
            <a:r>
              <a:rPr lang="en-US" sz="2000" dirty="0" err="1"/>
              <a:t>nexttoken</a:t>
            </a:r>
            <a:r>
              <a:rPr lang="en-US" sz="2000" dirty="0"/>
              <a:t>() routine)?</a:t>
            </a:r>
          </a:p>
          <a:p>
            <a:r>
              <a:rPr lang="en-US" dirty="0"/>
              <a:t>How to specify tokens:</a:t>
            </a:r>
          </a:p>
          <a:p>
            <a:pPr lvl="1"/>
            <a:r>
              <a:rPr lang="en-US" dirty="0"/>
              <a:t>all the basic elements in a language must be tokens so that they can be recognized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Token types: constant, identifier, reserved word, operator and misc. symbol.</a:t>
            </a:r>
          </a:p>
          <a:p>
            <a:pPr lvl="1"/>
            <a:r>
              <a:rPr lang="en-US" dirty="0"/>
              <a:t>Tokens are specified by </a:t>
            </a:r>
            <a:r>
              <a:rPr lang="en-US" b="1" dirty="0"/>
              <a:t>regular expressions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004392" y="3522921"/>
            <a:ext cx="2003177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main() {</a:t>
            </a:r>
          </a:p>
          <a:p>
            <a:r>
              <a:rPr lang="en-US" sz="1600"/>
              <a:t>    int i, j;</a:t>
            </a:r>
          </a:p>
          <a:p>
            <a:r>
              <a:rPr lang="en-US" sz="1600"/>
              <a:t>    for (I=0; I&lt;50; I++) {</a:t>
            </a:r>
          </a:p>
          <a:p>
            <a:r>
              <a:rPr lang="en-US" sz="1600"/>
              <a:t>        printf(“I = %d”, I);</a:t>
            </a:r>
          </a:p>
          <a:p>
            <a:r>
              <a:rPr lang="en-US" sz="1600"/>
              <a:t>    }</a:t>
            </a:r>
          </a:p>
          <a:p>
            <a:r>
              <a:rPr lang="en-US" sz="160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Specification of tokens</a:t>
            </a:r>
          </a:p>
        </p:txBody>
      </p:sp>
      <p:sp>
        <p:nvSpPr>
          <p:cNvPr id="16387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theory of compilation regular expressions are used to formalize the specification of tokens</a:t>
            </a:r>
          </a:p>
          <a:p>
            <a:pPr eaLnBrk="1" hangingPunct="1"/>
            <a:r>
              <a:rPr lang="en-US" smtClean="0"/>
              <a:t>Regular expressions are means for specifying regular languages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2" eaLnBrk="1" hangingPunct="1"/>
            <a:r>
              <a:rPr lang="en-US" smtClean="0"/>
              <a:t>Letter_(letter_ | digit)*</a:t>
            </a:r>
          </a:p>
          <a:p>
            <a:pPr eaLnBrk="1" hangingPunct="1"/>
            <a:r>
              <a:rPr lang="en-US" smtClean="0"/>
              <a:t>Each regular expression is a pattern specifying the form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Specification of Tokens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2296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Regular Expression  &amp; Regular language</a:t>
            </a:r>
          </a:p>
          <a:p>
            <a:pPr lvl="1" eaLnBrk="1" hangingPunct="1"/>
            <a:r>
              <a:rPr lang="en-US" altLang="zh-CN" sz="2800" dirty="0"/>
              <a:t>Regular Expression</a:t>
            </a:r>
          </a:p>
          <a:p>
            <a:pPr lvl="2" eaLnBrk="1" hangingPunct="1"/>
            <a:r>
              <a:rPr lang="en-US" altLang="zh-CN" sz="2800" dirty="0"/>
              <a:t>A notation that allows us to define a pattern in a high level language.</a:t>
            </a:r>
          </a:p>
          <a:p>
            <a:pPr lvl="1" eaLnBrk="1" hangingPunct="1"/>
            <a:r>
              <a:rPr lang="en-US" altLang="zh-CN" sz="2800" dirty="0"/>
              <a:t>Regular language</a:t>
            </a:r>
          </a:p>
          <a:p>
            <a:pPr lvl="2" eaLnBrk="1" hangingPunct="1"/>
            <a:r>
              <a:rPr lang="en-US" altLang="zh-CN" sz="2800" dirty="0"/>
              <a:t>Each regular expression r denotes a language L(r) (the set of sentences relating to the regular expression r)</a:t>
            </a:r>
          </a:p>
          <a:p>
            <a:pPr lvl="1" eaLnBrk="1" hangingPunct="1">
              <a:buFontTx/>
              <a:buNone/>
            </a:pPr>
            <a:r>
              <a:rPr lang="en-US" altLang="zh-CN" sz="2800" dirty="0"/>
              <a:t>Notes: Each word in a program can be expressed in a regular expression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04800"/>
            <a:ext cx="7772400" cy="5791200"/>
          </a:xfrm>
        </p:spPr>
        <p:txBody>
          <a:bodyPr/>
          <a:lstStyle/>
          <a:p>
            <a:r>
              <a:rPr lang="en-US" dirty="0"/>
              <a:t>Some definitions</a:t>
            </a:r>
          </a:p>
          <a:p>
            <a:pPr lvl="1"/>
            <a:r>
              <a:rPr lang="en-US" sz="2000" i="1" dirty="0"/>
              <a:t>alphabet</a:t>
            </a:r>
            <a:r>
              <a:rPr lang="en-US" sz="2000" dirty="0"/>
              <a:t> : a finite set of symbols. E.g. {a, b, c}</a:t>
            </a:r>
          </a:p>
          <a:p>
            <a:pPr lvl="1"/>
            <a:r>
              <a:rPr lang="en-US" sz="2000" dirty="0"/>
              <a:t>A </a:t>
            </a:r>
            <a:r>
              <a:rPr lang="en-US" sz="2000" i="1" dirty="0"/>
              <a:t>string</a:t>
            </a:r>
            <a:r>
              <a:rPr lang="en-US" sz="2000" dirty="0"/>
              <a:t> over an alphabet is a finite sequence of symbols drawn from that alphabet (sometimes a string is also called a sentence or a word).</a:t>
            </a:r>
          </a:p>
          <a:p>
            <a:pPr lvl="1"/>
            <a:r>
              <a:rPr lang="en-US" sz="2000" dirty="0"/>
              <a:t>A </a:t>
            </a:r>
            <a:r>
              <a:rPr lang="en-US" sz="2000" i="1" dirty="0"/>
              <a:t>language</a:t>
            </a:r>
            <a:r>
              <a:rPr lang="en-US" sz="2000" dirty="0"/>
              <a:t> is a set of strings over an alphabet.</a:t>
            </a:r>
          </a:p>
          <a:p>
            <a:pPr lvl="1"/>
            <a:r>
              <a:rPr lang="en-US" sz="2000" dirty="0"/>
              <a:t>Operation on languages (a set):</a:t>
            </a:r>
          </a:p>
          <a:p>
            <a:pPr lvl="2"/>
            <a:r>
              <a:rPr lang="en-US" dirty="0"/>
              <a:t>union of L and M, L U M = {</a:t>
            </a:r>
            <a:r>
              <a:rPr lang="en-US" dirty="0" err="1"/>
              <a:t>s|s</a:t>
            </a:r>
            <a:r>
              <a:rPr lang="en-US" dirty="0"/>
              <a:t> is in L or s is in M}</a:t>
            </a:r>
          </a:p>
          <a:p>
            <a:pPr lvl="2"/>
            <a:r>
              <a:rPr lang="en-US" dirty="0"/>
              <a:t>concatenation of L and M</a:t>
            </a:r>
          </a:p>
          <a:p>
            <a:pPr lvl="3">
              <a:buFontTx/>
              <a:buNone/>
            </a:pPr>
            <a:r>
              <a:rPr lang="en-US" dirty="0"/>
              <a:t>LM = {</a:t>
            </a:r>
            <a:r>
              <a:rPr lang="en-US" dirty="0" err="1"/>
              <a:t>st</a:t>
            </a:r>
            <a:r>
              <a:rPr lang="en-US" dirty="0"/>
              <a:t> | s is in L and t is in M}</a:t>
            </a:r>
          </a:p>
          <a:p>
            <a:pPr lvl="2"/>
            <a:r>
              <a:rPr lang="en-US" dirty="0"/>
              <a:t>Kleene closure of L,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Positive closure of L,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L={aa, bb, cc}, M = {</a:t>
            </a:r>
            <a:r>
              <a:rPr lang="en-US" dirty="0" err="1"/>
              <a:t>abc</a:t>
            </a:r>
            <a:r>
              <a:rPr lang="en-US" dirty="0"/>
              <a:t>}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867400" y="3962401"/>
          <a:ext cx="13716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583920" imgH="380880" progId="Equation.3">
                  <p:embed/>
                </p:oleObj>
              </mc:Choice>
              <mc:Fallback>
                <p:oleObj name="Equation" r:id="rId3" imgW="583920" imgH="380880" progId="Equation.3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62401"/>
                        <a:ext cx="13716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943600" y="4876801"/>
          <a:ext cx="1066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583920" imgH="380880" progId="Equation.3">
                  <p:embed/>
                </p:oleObj>
              </mc:Choice>
              <mc:Fallback>
                <p:oleObj name="Equation" r:id="rId5" imgW="583920" imgH="38088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76801"/>
                        <a:ext cx="1066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"/>
            <a:ext cx="7772400" cy="4896293"/>
          </a:xfrm>
        </p:spPr>
        <p:txBody>
          <a:bodyPr>
            <a:noAutofit/>
          </a:bodyPr>
          <a:lstStyle/>
          <a:p>
            <a:r>
              <a:rPr lang="en-US" sz="3200" dirty="0"/>
              <a:t>Formal definition of Regular </a:t>
            </a:r>
            <a:r>
              <a:rPr lang="en-US" sz="3200" dirty="0" err="1" smtClean="0"/>
              <a:t>expression:f</a:t>
            </a:r>
            <a:endParaRPr lang="en-US" sz="3200" dirty="0"/>
          </a:p>
          <a:p>
            <a:pPr lvl="2"/>
            <a:r>
              <a:rPr lang="en-US" sz="2400" dirty="0"/>
              <a:t>Given an alphabet         </a:t>
            </a:r>
            <a:r>
              <a:rPr lang="en-US" sz="2400" dirty="0" smtClean="0"/>
              <a:t>,</a:t>
            </a:r>
            <a:endParaRPr lang="en-US" sz="2400" dirty="0"/>
          </a:p>
          <a:p>
            <a:pPr lvl="2"/>
            <a:r>
              <a:rPr lang="en-US" sz="2400" dirty="0"/>
              <a:t>(1)       is a regular expression that denote {     }, the set that contains the empty string.</a:t>
            </a:r>
          </a:p>
          <a:p>
            <a:pPr lvl="2"/>
            <a:r>
              <a:rPr lang="en-US" sz="2400" dirty="0"/>
              <a:t>(2) For each              , a is a regular expression denote {a}, the set containing the string a.</a:t>
            </a:r>
          </a:p>
          <a:p>
            <a:pPr lvl="2"/>
            <a:r>
              <a:rPr lang="en-US" sz="2400" dirty="0"/>
              <a:t>(3) r and s are regular expressions denoting the language (set) L(r ) and L(s ). Then</a:t>
            </a:r>
          </a:p>
          <a:p>
            <a:pPr lvl="3"/>
            <a:r>
              <a:rPr lang="en-US" sz="2000" dirty="0"/>
              <a:t>( r ) | ( s ) is a regular expression denoting  L( r ) U  L( s )</a:t>
            </a:r>
          </a:p>
          <a:p>
            <a:pPr lvl="3"/>
            <a:r>
              <a:rPr lang="en-US" sz="2000" dirty="0"/>
              <a:t>( r ) ( s )  is a regular expression denoting  L( r ) L ( s )</a:t>
            </a:r>
          </a:p>
          <a:p>
            <a:pPr lvl="3"/>
            <a:r>
              <a:rPr lang="en-US" sz="2000" dirty="0"/>
              <a:t>( r )*  is a regular expression denoting  (L ( r )) *</a:t>
            </a:r>
          </a:p>
          <a:p>
            <a:pPr lvl="3"/>
            <a:endParaRPr lang="en-US" sz="2000" dirty="0"/>
          </a:p>
          <a:p>
            <a:pPr lvl="2"/>
            <a:r>
              <a:rPr lang="en-US" sz="2400" dirty="0">
                <a:solidFill>
                  <a:srgbClr val="993300"/>
                </a:solidFill>
              </a:rPr>
              <a:t>Regular expression is defined together with the language it denotes.</a:t>
            </a:r>
            <a:r>
              <a:rPr lang="en-US" sz="2400" dirty="0"/>
              <a:t>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05471"/>
              </p:ext>
            </p:extLst>
          </p:nvPr>
        </p:nvGraphicFramePr>
        <p:xfrm>
          <a:off x="5836443" y="755945"/>
          <a:ext cx="5191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291960" imgH="253800" progId="Equation.3">
                  <p:embed/>
                </p:oleObj>
              </mc:Choice>
              <mc:Fallback>
                <p:oleObj name="Equation" r:id="rId3" imgW="291960" imgH="2538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443" y="755945"/>
                        <a:ext cx="5191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14371"/>
              </p:ext>
            </p:extLst>
          </p:nvPr>
        </p:nvGraphicFramePr>
        <p:xfrm>
          <a:off x="3935422" y="1249327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22" y="1249327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93809"/>
              </p:ext>
            </p:extLst>
          </p:nvPr>
        </p:nvGraphicFramePr>
        <p:xfrm>
          <a:off x="8748861" y="1249327"/>
          <a:ext cx="336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8861" y="1249327"/>
                        <a:ext cx="336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43030"/>
              </p:ext>
            </p:extLst>
          </p:nvPr>
        </p:nvGraphicFramePr>
        <p:xfrm>
          <a:off x="4906168" y="1993604"/>
          <a:ext cx="930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8" imgW="520560" imgH="253800" progId="Equation.3">
                  <p:embed/>
                </p:oleObj>
              </mc:Choice>
              <mc:Fallback>
                <p:oleObj name="Equation" r:id="rId8" imgW="520560" imgH="2538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168" y="1993604"/>
                        <a:ext cx="9302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Specification of Tokens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229600" cy="4876800"/>
          </a:xfrm>
        </p:spPr>
        <p:txBody>
          <a:bodyPr/>
          <a:lstStyle/>
          <a:p>
            <a:r>
              <a:rPr lang="en-US" altLang="zh-CN" dirty="0"/>
              <a:t>Algebraic laws of regular expressions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ym typeface="Symbol" pitchFamily="18" charset="2"/>
              </a:rPr>
              <a:t>     1) |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= </a:t>
            </a:r>
            <a:r>
              <a:rPr lang="en-US" altLang="zh-CN" dirty="0">
                <a:sym typeface="Symbol" pitchFamily="18" charset="2"/>
              </a:rPr>
              <a:t>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|</a:t>
            </a:r>
            <a:r>
              <a:rPr lang="en-US" altLang="zh-CN" dirty="0">
                <a:sym typeface="Symbol" pitchFamily="18" charset="2"/>
              </a:rPr>
              <a:t>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sym typeface="Symbol" pitchFamily="18" charset="2"/>
              </a:rPr>
              <a:t>2) |(|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)=(</a:t>
            </a:r>
            <a:r>
              <a:rPr lang="en-US" altLang="zh-CN" dirty="0">
                <a:sym typeface="Symbol" pitchFamily="18" charset="2"/>
              </a:rPr>
              <a:t>|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)|</a:t>
            </a:r>
            <a:r>
              <a:rPr lang="en-US" altLang="zh-CN" dirty="0">
                <a:sym typeface="Symbol" pitchFamily="18" charset="2"/>
              </a:rPr>
              <a:t>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   </a:t>
            </a:r>
            <a:r>
              <a:rPr lang="en-US" altLang="zh-CN" dirty="0">
                <a:sym typeface="Symbol" pitchFamily="18" charset="2"/>
              </a:rPr>
              <a:t>(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) =(</a:t>
            </a:r>
            <a:r>
              <a:rPr lang="en-US" altLang="zh-CN" dirty="0">
                <a:sym typeface="Symbol" pitchFamily="18" charset="2"/>
              </a:rPr>
              <a:t> ) </a:t>
            </a:r>
            <a:endParaRPr lang="en-US" altLang="zh-CN" dirty="0">
              <a:cs typeface="Times New Roman" charset="0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CN" dirty="0">
                <a:cs typeface="Times New Roman" charset="0"/>
                <a:sym typeface="Symbol" pitchFamily="18" charset="2"/>
              </a:rPr>
              <a:t>3) </a:t>
            </a:r>
            <a:r>
              <a:rPr lang="en-US" altLang="zh-CN" dirty="0">
                <a:sym typeface="Symbol" pitchFamily="18" charset="2"/>
              </a:rPr>
              <a:t>(|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 )= </a:t>
            </a:r>
            <a:r>
              <a:rPr lang="en-US" altLang="zh-CN" dirty="0">
                <a:sym typeface="Symbol" pitchFamily="18" charset="2"/>
              </a:rPr>
              <a:t> |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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        (</a:t>
            </a:r>
            <a:r>
              <a:rPr lang="en-US" altLang="zh-CN" dirty="0">
                <a:sym typeface="Symbol" pitchFamily="18" charset="2"/>
              </a:rPr>
              <a:t>|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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= </a:t>
            </a:r>
            <a:r>
              <a:rPr lang="en-US" altLang="zh-CN" dirty="0">
                <a:sym typeface="Symbol" pitchFamily="18" charset="2"/>
              </a:rPr>
              <a:t>| </a:t>
            </a:r>
            <a:endParaRPr lang="en-US" altLang="zh-CN" dirty="0">
              <a:cs typeface="Times New Roman" charset="0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CN" dirty="0">
                <a:cs typeface="Times New Roman" charset="0"/>
                <a:sym typeface="Symbol" pitchFamily="18" charset="2"/>
              </a:rPr>
              <a:t>4) </a:t>
            </a:r>
            <a:r>
              <a:rPr lang="en-US" altLang="zh-CN" dirty="0">
                <a:sym typeface="Symbol" pitchFamily="18" charset="2"/>
              </a:rPr>
              <a:t> = 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 = </a:t>
            </a:r>
            <a:r>
              <a:rPr lang="en-US" altLang="zh-CN" dirty="0">
                <a:sym typeface="Symbol" pitchFamily="18" charset="2"/>
              </a:rPr>
              <a:t>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cs typeface="Times New Roman" charset="0"/>
                <a:sym typeface="Symbol" pitchFamily="18" charset="2"/>
              </a:rPr>
              <a:t>5)(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*)*=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*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cs typeface="Times New Roman" charset="0"/>
                <a:sym typeface="Symbol" pitchFamily="18" charset="2"/>
              </a:rPr>
              <a:t>6) </a:t>
            </a:r>
            <a:r>
              <a:rPr lang="en-US" altLang="zh-CN" dirty="0">
                <a:sym typeface="Symbol" pitchFamily="18" charset="2"/>
              </a:rPr>
              <a:t>*=</a:t>
            </a:r>
            <a:r>
              <a:rPr lang="zh-CN" altLang="en-US" baseline="30000" dirty="0">
                <a:sym typeface="Symbol" pitchFamily="18" charset="2"/>
              </a:rPr>
              <a:t>＋</a:t>
            </a:r>
            <a:r>
              <a:rPr lang="en-US" altLang="zh-CN" dirty="0">
                <a:sym typeface="Symbol" pitchFamily="18" charset="2"/>
              </a:rPr>
              <a:t>|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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           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zh-CN" altLang="en-US" baseline="30000" dirty="0">
                <a:sym typeface="Symbol" pitchFamily="18" charset="2"/>
              </a:rPr>
              <a:t>＋</a:t>
            </a:r>
            <a:r>
              <a:rPr lang="zh-CN" altLang="en-US" dirty="0">
                <a:cs typeface="Times New Roman" charset="0"/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＝  </a:t>
            </a:r>
            <a:r>
              <a:rPr lang="zh-CN" altLang="en-US" baseline="30000" dirty="0">
                <a:sym typeface="Symbol" pitchFamily="18" charset="2"/>
              </a:rPr>
              <a:t>*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= </a:t>
            </a:r>
            <a:r>
              <a:rPr lang="en-US" altLang="zh-CN" baseline="30000" dirty="0">
                <a:sym typeface="Symbol" pitchFamily="18" charset="2"/>
              </a:rPr>
              <a:t>*</a:t>
            </a:r>
            <a:r>
              <a:rPr lang="en-US" altLang="zh-CN" dirty="0">
                <a:sym typeface="Symbol" pitchFamily="18" charset="2"/>
              </a:rPr>
              <a:t>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sym typeface="Symbol" pitchFamily="18" charset="2"/>
              </a:rPr>
              <a:t>7) (|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)*= (</a:t>
            </a:r>
            <a:r>
              <a:rPr lang="en-US" altLang="zh-CN" dirty="0">
                <a:sym typeface="Symbol" pitchFamily="18" charset="2"/>
              </a:rPr>
              <a:t>*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 |</a:t>
            </a:r>
            <a:r>
              <a:rPr lang="en-US" altLang="zh-CN" dirty="0">
                <a:sym typeface="Symbol" pitchFamily="18" charset="2"/>
              </a:rPr>
              <a:t>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 *)*= (</a:t>
            </a:r>
            <a:r>
              <a:rPr lang="en-US" altLang="zh-CN" dirty="0">
                <a:sym typeface="Symbol" pitchFamily="18" charset="2"/>
              </a:rPr>
              <a:t>*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</a:t>
            </a:r>
            <a:r>
              <a:rPr lang="en-US" altLang="zh-CN" dirty="0">
                <a:cs typeface="Times New Roman" charset="0"/>
                <a:sym typeface="Symbol" pitchFamily="18" charset="2"/>
              </a:rPr>
              <a:t>*)*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324100" y="1737519"/>
            <a:ext cx="7772400" cy="457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/>
              <a:t>Algebraic laws of regular expressions</a:t>
            </a:r>
            <a:endParaRPr lang="en-US" altLang="zh-CN" dirty="0">
              <a:sym typeface="Symbol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8) If </a:t>
            </a:r>
            <a:r>
              <a:rPr lang="en-US" altLang="zh-CN" dirty="0">
                <a:latin typeface="宋体" pitchFamily="2" charset="-122"/>
                <a:sym typeface="Symbol" pitchFamily="18" charset="2"/>
              </a:rPr>
              <a:t>L(</a:t>
            </a:r>
            <a:r>
              <a:rPr lang="en-US" altLang="zh-CN" dirty="0">
                <a:sym typeface="Symbol" pitchFamily="18" charset="2"/>
              </a:rPr>
              <a:t></a:t>
            </a:r>
            <a:r>
              <a:rPr lang="en-US" altLang="zh-CN" dirty="0">
                <a:latin typeface="宋体" pitchFamily="2" charset="-122"/>
                <a:sym typeface="Symbol" pitchFamily="18" charset="2"/>
              </a:rPr>
              <a:t>),then</a:t>
            </a:r>
            <a:endParaRPr lang="en-US" altLang="zh-CN" dirty="0">
              <a:sym typeface="Symbol" pitchFamily="18" charset="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= |   </a:t>
            </a:r>
            <a:r>
              <a:rPr lang="en-US" altLang="zh-CN" dirty="0" smtClean="0">
                <a:sym typeface="Symbol" pitchFamily="18" charset="2"/>
              </a:rPr>
              <a:t>              </a:t>
            </a:r>
            <a:r>
              <a:rPr lang="en-US" altLang="zh-CN" dirty="0">
                <a:sym typeface="Symbol" pitchFamily="18" charset="2"/>
              </a:rPr>
              <a:t>= * 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= |              </a:t>
            </a:r>
            <a:r>
              <a:rPr lang="en-US" altLang="zh-CN" dirty="0" smtClean="0">
                <a:sym typeface="Symbol" pitchFamily="18" charset="2"/>
              </a:rPr>
              <a:t>   </a:t>
            </a:r>
            <a:r>
              <a:rPr lang="en-US" altLang="zh-CN" dirty="0">
                <a:sym typeface="Symbol" pitchFamily="18" charset="2"/>
              </a:rPr>
              <a:t>=  *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ym typeface="Symbol" pitchFamily="18" charset="2"/>
              </a:rPr>
              <a:t>Notes: We assume that the precedence of * is the highest, the precedence of | is the lowest and they are left associative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Specification of Tokens</a:t>
            </a:r>
          </a:p>
        </p:txBody>
      </p:sp>
      <p:sp>
        <p:nvSpPr>
          <p:cNvPr id="16387" name="AutoShape 5"/>
          <p:cNvSpPr>
            <a:spLocks noChangeArrowheads="1"/>
          </p:cNvSpPr>
          <p:nvPr/>
        </p:nvSpPr>
        <p:spPr bwMode="auto">
          <a:xfrm>
            <a:off x="4114800" y="2938711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6"/>
          <p:cNvSpPr>
            <a:spLocks noChangeArrowheads="1"/>
          </p:cNvSpPr>
          <p:nvPr/>
        </p:nvSpPr>
        <p:spPr bwMode="auto">
          <a:xfrm>
            <a:off x="4111128" y="3498776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9601"/>
            <a:ext cx="7321142" cy="575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Specification of Tokens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Notational Short-hands</a:t>
            </a:r>
          </a:p>
          <a:p>
            <a:pPr marL="1066800" lvl="1" indent="-609600">
              <a:spcBef>
                <a:spcPct val="50000"/>
              </a:spcBef>
              <a:buNone/>
            </a:pPr>
            <a:r>
              <a:rPr lang="en-US" altLang="zh-CN" sz="2800" dirty="0">
                <a:sym typeface="Symbol" pitchFamily="18" charset="2"/>
              </a:rPr>
              <a:t>a)One or more instances</a:t>
            </a:r>
          </a:p>
          <a:p>
            <a:pPr marL="1066800" lvl="1" indent="-609600">
              <a:spcBef>
                <a:spcPct val="50000"/>
              </a:spcBef>
              <a:buNone/>
            </a:pPr>
            <a:r>
              <a:rPr lang="en-US" altLang="zh-CN" sz="2800" dirty="0">
                <a:sym typeface="Symbol" pitchFamily="18" charset="2"/>
              </a:rPr>
              <a:t>      ( r )</a:t>
            </a:r>
            <a:r>
              <a:rPr lang="en-US" altLang="zh-CN" sz="2800" baseline="30000" dirty="0">
                <a:sym typeface="Symbol" pitchFamily="18" charset="2"/>
              </a:rPr>
              <a:t>+      </a:t>
            </a:r>
            <a:r>
              <a:rPr lang="en-US" altLang="zh-CN" sz="2800" dirty="0">
                <a:sym typeface="Symbol" pitchFamily="18" charset="2"/>
              </a:rPr>
              <a:t>digit</a:t>
            </a:r>
            <a:r>
              <a:rPr lang="en-US" altLang="zh-CN" sz="2800" baseline="30000" dirty="0">
                <a:sym typeface="Symbol" pitchFamily="18" charset="2"/>
              </a:rPr>
              <a:t>+</a:t>
            </a:r>
          </a:p>
          <a:p>
            <a:pPr marL="1066800" lvl="1" indent="-609600">
              <a:spcBef>
                <a:spcPct val="50000"/>
              </a:spcBef>
              <a:buNone/>
            </a:pPr>
            <a:r>
              <a:rPr lang="en-US" altLang="zh-CN" sz="2800" dirty="0">
                <a:sym typeface="Symbol" pitchFamily="18" charset="2"/>
              </a:rPr>
              <a:t>b)Zero or one instance</a:t>
            </a:r>
          </a:p>
          <a:p>
            <a:pPr marL="1066800" lvl="1" indent="-609600">
              <a:spcBef>
                <a:spcPct val="50000"/>
              </a:spcBef>
              <a:buNone/>
            </a:pPr>
            <a:r>
              <a:rPr lang="en-US" altLang="zh-CN" sz="2800" dirty="0">
                <a:sym typeface="Symbol" pitchFamily="18" charset="2"/>
              </a:rPr>
              <a:t>      r? is a shorthand for r|    (E(+|-)?digits)?</a:t>
            </a:r>
          </a:p>
          <a:p>
            <a:pPr marL="1066800" lvl="1" indent="-609600">
              <a:spcBef>
                <a:spcPct val="50000"/>
              </a:spcBef>
              <a:buNone/>
            </a:pPr>
            <a:r>
              <a:rPr lang="en-US" altLang="zh-CN" sz="2800" dirty="0">
                <a:sym typeface="Symbol" pitchFamily="18" charset="2"/>
              </a:rPr>
              <a:t> c)Character classes</a:t>
            </a:r>
          </a:p>
          <a:p>
            <a:pPr marL="1066800" lvl="1" indent="-609600">
              <a:spcBef>
                <a:spcPct val="50000"/>
              </a:spcBef>
              <a:buNone/>
            </a:pPr>
            <a:r>
              <a:rPr lang="en-US" altLang="zh-CN" sz="2800" dirty="0">
                <a:sym typeface="Symbol" pitchFamily="18" charset="2"/>
              </a:rPr>
              <a:t>   [a-z] denotes </a:t>
            </a:r>
            <a:r>
              <a:rPr lang="en-US" altLang="zh-CN" sz="2800" dirty="0" err="1">
                <a:sym typeface="Symbol" pitchFamily="18" charset="2"/>
              </a:rPr>
              <a:t>a|b|c</a:t>
            </a:r>
            <a:r>
              <a:rPr lang="en-US" altLang="zh-CN" sz="2800" dirty="0">
                <a:sym typeface="Symbol" pitchFamily="18" charset="2"/>
              </a:rPr>
              <a:t>|…|z</a:t>
            </a:r>
          </a:p>
          <a:p>
            <a:pPr marL="1066800" lvl="1" indent="-609600">
              <a:spcBef>
                <a:spcPct val="50000"/>
              </a:spcBef>
              <a:buNone/>
            </a:pPr>
            <a:r>
              <a:rPr lang="en-US" altLang="zh-CN" sz="2800" dirty="0">
                <a:sym typeface="Symbol" pitchFamily="18" charset="2"/>
              </a:rPr>
              <a:t>   [A-</a:t>
            </a:r>
            <a:r>
              <a:rPr lang="en-US" altLang="zh-CN" sz="2800" dirty="0" err="1">
                <a:sym typeface="Symbol" pitchFamily="18" charset="2"/>
              </a:rPr>
              <a:t>Za</a:t>
            </a:r>
            <a:r>
              <a:rPr lang="en-US" altLang="zh-CN" sz="2800" dirty="0">
                <a:sym typeface="Symbol" pitchFamily="18" charset="2"/>
              </a:rPr>
              <a:t>-z] [A-Za-z0-9]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04800"/>
            <a:ext cx="7772400" cy="5791200"/>
          </a:xfrm>
        </p:spPr>
        <p:txBody>
          <a:bodyPr/>
          <a:lstStyle/>
          <a:p>
            <a:r>
              <a:rPr lang="en-US"/>
              <a:t>Examples:</a:t>
            </a:r>
          </a:p>
          <a:p>
            <a:pPr lvl="1"/>
            <a:r>
              <a:rPr lang="en-US"/>
              <a:t>let</a:t>
            </a:r>
          </a:p>
          <a:p>
            <a:pPr lvl="2">
              <a:buFontTx/>
              <a:buNone/>
            </a:pPr>
            <a:r>
              <a:rPr lang="en-US"/>
              <a:t>a | b </a:t>
            </a:r>
          </a:p>
          <a:p>
            <a:pPr lvl="2">
              <a:buFontTx/>
              <a:buNone/>
            </a:pPr>
            <a:r>
              <a:rPr lang="en-US"/>
              <a:t>(a | b) (a | b)</a:t>
            </a:r>
          </a:p>
          <a:p>
            <a:pPr lvl="2">
              <a:buFontTx/>
              <a:buNone/>
            </a:pPr>
            <a:r>
              <a:rPr lang="en-US"/>
              <a:t>a *</a:t>
            </a:r>
          </a:p>
          <a:p>
            <a:pPr lvl="2">
              <a:buFontTx/>
              <a:buNone/>
            </a:pPr>
            <a:r>
              <a:rPr lang="en-US"/>
              <a:t>(a | b)*</a:t>
            </a:r>
          </a:p>
          <a:p>
            <a:pPr lvl="2">
              <a:buFontTx/>
              <a:buNone/>
            </a:pPr>
            <a:r>
              <a:rPr lang="en-US"/>
              <a:t>a | a*b</a:t>
            </a:r>
          </a:p>
          <a:p>
            <a:pPr lvl="2">
              <a:buFontTx/>
              <a:buNone/>
            </a:pPr>
            <a:endParaRPr lang="en-US"/>
          </a:p>
          <a:p>
            <a:pPr lvl="1"/>
            <a:r>
              <a:rPr lang="en-US"/>
              <a:t>We assume that ‘*’ has the highest precedence and is left associative. Concatenation has second highest precedence and is left associative and ‘|’ has the lowest precedence and is left associative</a:t>
            </a:r>
          </a:p>
          <a:p>
            <a:pPr lvl="2"/>
            <a:r>
              <a:rPr lang="en-US"/>
              <a:t>(a) | ((b)*(c ) ) = a | b*c  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581400" y="914400"/>
          <a:ext cx="1250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672840" imgH="253800" progId="Equation.3">
                  <p:embed/>
                </p:oleObj>
              </mc:Choice>
              <mc:Fallback>
                <p:oleObj name="Equation" r:id="rId3" imgW="672840" imgH="25380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14400"/>
                        <a:ext cx="1250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304800"/>
            <a:ext cx="7772400" cy="5791200"/>
          </a:xfrm>
        </p:spPr>
        <p:txBody>
          <a:bodyPr/>
          <a:lstStyle/>
          <a:p>
            <a:r>
              <a:rPr lang="en-US"/>
              <a:t>Regular definition.</a:t>
            </a:r>
          </a:p>
          <a:p>
            <a:pPr lvl="1"/>
            <a:r>
              <a:rPr lang="en-US" sz="2000"/>
              <a:t>gives names to regular expressions to construct more complicate regular expressions</a:t>
            </a:r>
            <a:r>
              <a:rPr lang="en-US"/>
              <a:t>. </a:t>
            </a:r>
          </a:p>
          <a:p>
            <a:pPr lvl="3">
              <a:buFontTx/>
              <a:buNone/>
            </a:pPr>
            <a:r>
              <a:rPr lang="en-US"/>
              <a:t>d1  -&gt; r1</a:t>
            </a:r>
          </a:p>
          <a:p>
            <a:pPr lvl="3">
              <a:buFontTx/>
              <a:buNone/>
            </a:pPr>
            <a:r>
              <a:rPr lang="en-US"/>
              <a:t>d2 -&gt;r2</a:t>
            </a:r>
          </a:p>
          <a:p>
            <a:pPr lvl="3">
              <a:buFontTx/>
              <a:buNone/>
            </a:pPr>
            <a:r>
              <a:rPr lang="en-US"/>
              <a:t>…</a:t>
            </a:r>
          </a:p>
          <a:p>
            <a:pPr lvl="3">
              <a:buFontTx/>
              <a:buNone/>
            </a:pPr>
            <a:r>
              <a:rPr lang="en-US"/>
              <a:t>dn -&gt;rn</a:t>
            </a:r>
          </a:p>
          <a:p>
            <a:pPr lvl="1"/>
            <a:r>
              <a:rPr lang="en-US" sz="2000"/>
              <a:t>example:</a:t>
            </a:r>
          </a:p>
          <a:p>
            <a:pPr lvl="2">
              <a:buFontTx/>
              <a:buNone/>
            </a:pPr>
            <a:r>
              <a:rPr lang="en-US"/>
              <a:t>letter -&gt; A | B | C | … | Z | a | b | …. | z</a:t>
            </a:r>
          </a:p>
          <a:p>
            <a:pPr lvl="2">
              <a:buFontTx/>
              <a:buNone/>
            </a:pPr>
            <a:r>
              <a:rPr lang="en-US"/>
              <a:t>digit -&gt; 0 | 1 | 2 | 3 | 4 | 5 | 6 | 7 | 8 | 9</a:t>
            </a:r>
          </a:p>
          <a:p>
            <a:pPr lvl="2">
              <a:buFontTx/>
              <a:buNone/>
            </a:pPr>
            <a:r>
              <a:rPr lang="en-US"/>
              <a:t>identifier -&gt; letter (letter | digit) *</a:t>
            </a:r>
          </a:p>
          <a:p>
            <a:pPr lvl="2">
              <a:buFontTx/>
              <a:buNone/>
            </a:pPr>
            <a:endParaRPr lang="en-US"/>
          </a:p>
          <a:p>
            <a:pPr lvl="2"/>
            <a:r>
              <a:rPr lang="en-US"/>
              <a:t>more examples: integer constant, string constants, reserved words, operator, real constant.</a:t>
            </a:r>
          </a:p>
          <a:p>
            <a:pPr lvl="2">
              <a:buFontTx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Recognition of tokens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Starting point is the language grammar to understand the tokens: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/>
              <a:t>stmt -&gt; </a:t>
            </a:r>
            <a:r>
              <a:rPr lang="en-US" b="1"/>
              <a:t>if</a:t>
            </a:r>
            <a:r>
              <a:rPr lang="en-US"/>
              <a:t> expr </a:t>
            </a:r>
            <a:r>
              <a:rPr lang="en-US" b="1"/>
              <a:t>then</a:t>
            </a:r>
            <a:r>
              <a:rPr lang="en-US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/>
              <a:t>           |  </a:t>
            </a:r>
            <a:r>
              <a:rPr lang="en-US" b="1"/>
              <a:t>if</a:t>
            </a:r>
            <a:r>
              <a:rPr lang="en-US"/>
              <a:t> expr </a:t>
            </a:r>
            <a:r>
              <a:rPr lang="en-US" b="1"/>
              <a:t>then</a:t>
            </a:r>
            <a:r>
              <a:rPr lang="en-US"/>
              <a:t> stmt </a:t>
            </a:r>
            <a:r>
              <a:rPr lang="en-US" b="1"/>
              <a:t>else</a:t>
            </a:r>
            <a:r>
              <a:rPr lang="en-US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/>
              <a:t>           | </a:t>
            </a:r>
            <a:r>
              <a:rPr lang="en-US" sz="1600">
                <a:latin typeface="MS Mincho" pitchFamily="49" charset="-128"/>
                <a:ea typeface="MS Mincho" pitchFamily="49" charset="-128"/>
              </a:rPr>
              <a:t>Ɛ</a:t>
            </a:r>
            <a:endParaRPr lang="en-US" sz="1600"/>
          </a:p>
          <a:p>
            <a:pPr lvl="1" eaLnBrk="1" hangingPunct="1">
              <a:buFont typeface="Wingdings 2" pitchFamily="18" charset="2"/>
              <a:buNone/>
            </a:pPr>
            <a:r>
              <a:rPr lang="en-US"/>
              <a:t>expr -&gt; term </a:t>
            </a:r>
            <a:r>
              <a:rPr lang="en-US" b="1"/>
              <a:t>relop</a:t>
            </a:r>
            <a:r>
              <a:rPr lang="en-US"/>
              <a:t>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/>
              <a:t>           | 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/>
              <a:t>term -&gt; </a:t>
            </a:r>
            <a:r>
              <a:rPr lang="en-US" b="1"/>
              <a:t>id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/>
              <a:t>           |  </a:t>
            </a:r>
            <a:r>
              <a:rPr lang="en-US" b="1"/>
              <a:t>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Recognition of tokens (cont.)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next step is to formalize the patterns: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/>
              <a:t>digit</a:t>
            </a:r>
            <a:r>
              <a:rPr lang="en-US" sz="1800"/>
              <a:t>     -&gt; [0-9]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/>
              <a:t>Digits</a:t>
            </a:r>
            <a:r>
              <a:rPr lang="en-US" sz="1800"/>
              <a:t>   -&gt; digit+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/>
              <a:t>number</a:t>
            </a:r>
            <a:r>
              <a:rPr lang="en-US" sz="1800"/>
              <a:t> -&gt; digit(.digits)? (E[+-]? Digit)?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/>
              <a:t>letter  </a:t>
            </a:r>
            <a:r>
              <a:rPr lang="en-US" sz="1800"/>
              <a:t>-&gt; [A-Za-z_]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/>
              <a:t>id</a:t>
            </a:r>
            <a:r>
              <a:rPr lang="en-US" sz="1800"/>
              <a:t>          -&gt; letter (letter|digit)*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/>
              <a:t>If</a:t>
            </a:r>
            <a:r>
              <a:rPr lang="en-US" sz="1800"/>
              <a:t>           -&gt; if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/>
              <a:t>Then</a:t>
            </a:r>
            <a:r>
              <a:rPr lang="en-US" sz="1800"/>
              <a:t>     -&gt; then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/>
              <a:t>Else</a:t>
            </a:r>
            <a:r>
              <a:rPr lang="en-US" sz="1800"/>
              <a:t>       -&gt; else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/>
              <a:t>Relop</a:t>
            </a:r>
            <a:r>
              <a:rPr lang="en-US" sz="1800"/>
              <a:t>    -&gt; &lt; | &gt; | &lt;= | &gt;= | = | &lt;&gt;</a:t>
            </a:r>
          </a:p>
          <a:p>
            <a:pPr eaLnBrk="1" hangingPunct="1"/>
            <a:r>
              <a:rPr lang="en-US" sz="2400"/>
              <a:t>We also need to handle whitespaces: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/>
              <a:t>ws</a:t>
            </a:r>
            <a:r>
              <a:rPr lang="en-US" sz="2200"/>
              <a:t> -&gt; (blank | tab | newline)+</a:t>
            </a:r>
          </a:p>
          <a:p>
            <a:pPr lvl="1" eaLnBrk="1" hangingPunct="1"/>
            <a:endParaRPr lang="en-US"/>
          </a:p>
          <a:p>
            <a:pPr lvl="1" eaLnBrk="1" hangingPunct="1">
              <a:buFont typeface="Wingdings 2" pitchFamily="18" charset="2"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Recognition of Tokens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572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/>
              <a:t>Transition Diagram(Stylized flowchart)</a:t>
            </a:r>
          </a:p>
          <a:p>
            <a:pPr marL="1066800" lvl="1" indent="-609600">
              <a:spcBef>
                <a:spcPct val="50000"/>
              </a:spcBef>
            </a:pPr>
            <a:r>
              <a:rPr lang="en-US" altLang="zh-CN" dirty="0"/>
              <a:t>Depict the actions that take place when a lexical analyzer is called by the parser to get the next token</a:t>
            </a:r>
          </a:p>
          <a:p>
            <a:pPr marL="1066800" lvl="1" indent="-609600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733800" y="44958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3434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743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410200" y="4572000"/>
            <a:ext cx="609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0198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010400" y="4572000"/>
            <a:ext cx="609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791200" y="4953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7086600" y="5334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7162800" y="46482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7239000" y="5410200"/>
            <a:ext cx="381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743200" y="4343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start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810000" y="4572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127363" y="4561367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7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7239000" y="5334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8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76200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return(relop,GE)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7848600" y="5410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return(</a:t>
            </a:r>
            <a:r>
              <a:rPr lang="en-US" altLang="zh-CN" dirty="0" err="1"/>
              <a:t>relop,GT</a:t>
            </a:r>
            <a:r>
              <a:rPr lang="en-US" altLang="zh-CN" dirty="0"/>
              <a:t>)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7543800" y="518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*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419600" y="4343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&gt;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172200" y="4419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=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6207637" y="485553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other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3581400" y="5029201"/>
            <a:ext cx="99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Start state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6705600" y="3810001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Accepting state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2286000" y="5943601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Notes: Here we use ‘*’ to indicate states on which  input retraction must take 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Transition diagrams</a:t>
            </a:r>
          </a:p>
        </p:txBody>
      </p:sp>
      <p:sp>
        <p:nvSpPr>
          <p:cNvPr id="22531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Transition diagram for relop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609850"/>
            <a:ext cx="5676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Transition diagrams (cont.)</a:t>
            </a:r>
          </a:p>
        </p:txBody>
      </p:sp>
      <p:sp>
        <p:nvSpPr>
          <p:cNvPr id="2355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Transition diagram for reserved words and identifiers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881314"/>
            <a:ext cx="6667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Transition diagrams (cont.)</a:t>
            </a:r>
          </a:p>
        </p:txBody>
      </p:sp>
      <p:sp>
        <p:nvSpPr>
          <p:cNvPr id="2457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Transition diagram for unsigned numbers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962276"/>
            <a:ext cx="74866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Transition diagrams (cont.)</a:t>
            </a:r>
          </a:p>
        </p:txBody>
      </p:sp>
      <p:sp>
        <p:nvSpPr>
          <p:cNvPr id="25603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Transition diagram for whitespace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4" y="2895600"/>
            <a:ext cx="3228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Role of lexical analyzer</a:t>
            </a:r>
          </a:p>
          <a:p>
            <a:pPr eaLnBrk="1" hangingPunct="1"/>
            <a:r>
              <a:rPr lang="en-US"/>
              <a:t>Specification of tokens</a:t>
            </a:r>
          </a:p>
          <a:p>
            <a:pPr eaLnBrk="1" hangingPunct="1"/>
            <a:r>
              <a:rPr lang="en-US"/>
              <a:t>Recognition of tokens</a:t>
            </a:r>
          </a:p>
          <a:p>
            <a:pPr eaLnBrk="1" hangingPunct="1"/>
            <a:r>
              <a:rPr lang="en-US"/>
              <a:t>Lexical analyzer generator</a:t>
            </a:r>
          </a:p>
          <a:p>
            <a:pPr eaLnBrk="1" hangingPunct="1"/>
            <a:r>
              <a:rPr lang="en-US"/>
              <a:t>Finite automata</a:t>
            </a:r>
          </a:p>
          <a:p>
            <a:pPr eaLnBrk="1" hangingPunct="1"/>
            <a:r>
              <a:rPr lang="en-US"/>
              <a:t>Design of lexical analyzer generator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E95F3BD-82A4-407C-88DC-7251482C587C}" type="slidenum">
              <a:rPr lang="en-US" sz="1200">
                <a:solidFill>
                  <a:srgbClr val="045C75"/>
                </a:solidFill>
              </a:rPr>
              <a:pPr eaLnBrk="1" hangingPunct="1"/>
              <a:t>30</a:t>
            </a:fld>
            <a:endParaRPr lang="en-US" sz="1200">
              <a:solidFill>
                <a:srgbClr val="045C75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Automata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Regular expressions = specification</a:t>
            </a:r>
          </a:p>
          <a:p>
            <a:r>
              <a:rPr lang="en-US" smtClean="0"/>
              <a:t>Finite automata = implementation</a:t>
            </a:r>
          </a:p>
          <a:p>
            <a:endParaRPr lang="en-US" smtClean="0"/>
          </a:p>
          <a:p>
            <a:r>
              <a:rPr lang="en-US" smtClean="0"/>
              <a:t>A finite automaton consists of</a:t>
            </a:r>
          </a:p>
          <a:p>
            <a:pPr lvl="1"/>
            <a:r>
              <a:rPr lang="en-US" smtClean="0"/>
              <a:t>An input alphabet </a:t>
            </a:r>
            <a:r>
              <a:rPr lang="en-US" smtClean="0">
                <a:sym typeface="Symbol" pitchFamily="-80" charset="2"/>
              </a:rPr>
              <a:t></a:t>
            </a:r>
          </a:p>
          <a:p>
            <a:pPr lvl="1"/>
            <a:r>
              <a:rPr lang="en-US" smtClean="0">
                <a:sym typeface="Symbol" pitchFamily="-80" charset="2"/>
              </a:rPr>
              <a:t>A set of states S</a:t>
            </a:r>
          </a:p>
          <a:p>
            <a:pPr lvl="1"/>
            <a:r>
              <a:rPr lang="en-US" smtClean="0">
                <a:sym typeface="Symbol" pitchFamily="-80" charset="2"/>
              </a:rPr>
              <a:t>A start state n</a:t>
            </a:r>
            <a:endParaRPr lang="en-US" smtClean="0"/>
          </a:p>
          <a:p>
            <a:pPr lvl="1"/>
            <a:r>
              <a:rPr lang="en-US" smtClean="0">
                <a:sym typeface="Symbol" pitchFamily="-80" charset="2"/>
              </a:rPr>
              <a:t>A set of accepting states F  S</a:t>
            </a:r>
          </a:p>
          <a:p>
            <a:pPr lvl="1"/>
            <a:r>
              <a:rPr lang="en-US" smtClean="0">
                <a:sym typeface="Symbol" pitchFamily="-80" charset="2"/>
              </a:rPr>
              <a:t>A set of transitions  state </a:t>
            </a:r>
            <a:r>
              <a:rPr lang="en-US" baseline="30000" smtClean="0">
                <a:sym typeface="Symbol" pitchFamily="-80" charset="2"/>
              </a:rPr>
              <a:t>input</a:t>
            </a:r>
            <a:r>
              <a:rPr lang="en-US" smtClean="0">
                <a:sym typeface="Symbol" pitchFamily="-80" charset="2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3309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470" y="773271"/>
            <a:ext cx="7787640" cy="52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410368"/>
            <a:ext cx="9029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Lexical </a:t>
            </a:r>
            <a:r>
              <a:rPr lang="en-US" altLang="zh-CN" dirty="0" err="1"/>
              <a:t>Analyser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 phase of a compiler</a:t>
            </a:r>
          </a:p>
          <a:p>
            <a:r>
              <a:rPr lang="en-US" altLang="zh-CN" dirty="0"/>
              <a:t>Main task</a:t>
            </a:r>
          </a:p>
          <a:p>
            <a:pPr lvl="1" eaLnBrk="1" hangingPunct="1"/>
            <a:r>
              <a:rPr lang="en-US" altLang="zh-CN" dirty="0"/>
              <a:t>To read the input characters </a:t>
            </a:r>
          </a:p>
          <a:p>
            <a:pPr lvl="1" eaLnBrk="1" hangingPunct="1"/>
            <a:r>
              <a:rPr lang="en-US" altLang="zh-CN" dirty="0"/>
              <a:t>To produce a sequence of tokens used by  the parser for syntax analysis</a:t>
            </a:r>
          </a:p>
          <a:p>
            <a:pPr lvl="1" eaLnBrk="1" hangingPunct="1"/>
            <a:r>
              <a:rPr lang="en-US" altLang="zh-CN" dirty="0"/>
              <a:t>As an assistant of parser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role of lexical analyzer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24001" y="2590801"/>
            <a:ext cx="8969375" cy="3311525"/>
            <a:chOff x="0" y="2590800"/>
            <a:chExt cx="8969375" cy="3311525"/>
          </a:xfrm>
        </p:grpSpPr>
        <p:sp>
          <p:nvSpPr>
            <p:cNvPr id="7176" name="TextBox 12"/>
            <p:cNvSpPr txBox="1">
              <a:spLocks noChangeArrowheads="1"/>
            </p:cNvSpPr>
            <p:nvPr/>
          </p:nvSpPr>
          <p:spPr bwMode="auto">
            <a:xfrm>
              <a:off x="0" y="2819400"/>
              <a:ext cx="105251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Source</a:t>
              </a:r>
            </a:p>
            <a:p>
              <a:pPr eaLnBrk="1" hangingPunct="1"/>
              <a:r>
                <a:rPr lang="en-US" sz="2000"/>
                <a:t>program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4800" y="2590800"/>
              <a:ext cx="8077200" cy="3311525"/>
              <a:chOff x="304800" y="2590800"/>
              <a:chExt cx="8077200" cy="3311525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447800" y="2743200"/>
                <a:ext cx="2057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Lexical Analyzer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486400" y="2743200"/>
                <a:ext cx="2057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Parser</a:t>
                </a:r>
              </a:p>
            </p:txBody>
          </p:sp>
          <p:cxnSp>
            <p:nvCxnSpPr>
              <p:cNvPr id="7" name="Straight Arrow Connector 6"/>
              <p:cNvCxnSpPr>
                <a:endCxn id="4" idx="1"/>
              </p:cNvCxnSpPr>
              <p:nvPr/>
            </p:nvCxnSpPr>
            <p:spPr>
              <a:xfrm>
                <a:off x="304800" y="32004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3505200" y="2971800"/>
                <a:ext cx="1981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0800000">
                <a:off x="3505200" y="3429000"/>
                <a:ext cx="1981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7" name="TextBox 13"/>
              <p:cNvSpPr txBox="1">
                <a:spLocks noChangeArrowheads="1"/>
              </p:cNvSpPr>
              <p:nvPr/>
            </p:nvSpPr>
            <p:spPr bwMode="auto">
              <a:xfrm>
                <a:off x="4038600" y="2590800"/>
                <a:ext cx="75406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/>
                  <a:t>token</a:t>
                </a:r>
              </a:p>
            </p:txBody>
          </p:sp>
          <p:sp>
            <p:nvSpPr>
              <p:cNvPr id="7178" name="TextBox 14"/>
              <p:cNvSpPr txBox="1">
                <a:spLocks noChangeArrowheads="1"/>
              </p:cNvSpPr>
              <p:nvPr/>
            </p:nvSpPr>
            <p:spPr bwMode="auto">
              <a:xfrm>
                <a:off x="3624263" y="3409950"/>
                <a:ext cx="163353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000"/>
                  <a:t>getNextToken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2514600" y="3657600"/>
                <a:ext cx="1676400" cy="1295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0800000" flipV="1">
                <a:off x="4953000" y="3657600"/>
                <a:ext cx="1600200" cy="1295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3581400" y="4987925"/>
                <a:ext cx="2057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Symbol</a:t>
                </a:r>
              </a:p>
              <a:p>
                <a:pPr algn="ctr">
                  <a:defRPr/>
                </a:pPr>
                <a:r>
                  <a:rPr lang="en-US" dirty="0"/>
                  <a:t>table</a:t>
                </a:r>
              </a:p>
            </p:txBody>
          </p:sp>
          <p:cxnSp>
            <p:nvCxnSpPr>
              <p:cNvPr id="26" name="Straight Arrow Connector 25"/>
              <p:cNvCxnSpPr>
                <a:stCxn id="5" idx="3"/>
              </p:cNvCxnSpPr>
              <p:nvPr/>
            </p:nvCxnSpPr>
            <p:spPr>
              <a:xfrm>
                <a:off x="7543800" y="32004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3" name="TextBox 26"/>
            <p:cNvSpPr txBox="1">
              <a:spLocks noChangeArrowheads="1"/>
            </p:cNvSpPr>
            <p:nvPr/>
          </p:nvSpPr>
          <p:spPr bwMode="auto">
            <a:xfrm>
              <a:off x="7543800" y="2819400"/>
              <a:ext cx="14255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To semantic</a:t>
              </a:r>
            </a:p>
            <a:p>
              <a:pPr eaLnBrk="1" hangingPunct="1"/>
              <a:r>
                <a:rPr lang="en-US" sz="2000"/>
                <a:t>analysis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209800" y="16764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zh-CN" dirty="0"/>
              <a:t>Interaction of lexical analyzer with parser</a:t>
            </a:r>
          </a:p>
        </p:txBody>
      </p:sp>
    </p:spTree>
    <p:extLst>
      <p:ext uri="{BB962C8B-B14F-4D97-AF65-F5344CB8AC3E}">
        <p14:creationId xmlns:p14="http://schemas.microsoft.com/office/powerpoint/2010/main" val="35846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The role of the lexical analyzer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Processes in lexical analyzers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Scanning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Pre-processing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 dirty="0"/>
              <a:t>Strip out comments and white space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2000" dirty="0"/>
              <a:t>Macro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Correlating error messages from compiler with source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A line number can be associated with an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Lexical analysis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The role of the lexical analyzer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Terms of the lexical analyzer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Token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Types of words in source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Keywords, operators, identifiers, constants, literal strings, punctuation symbols(such as commas, semicolons)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Lexeme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Actual words in source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dirty="0"/>
              <a:t>A rule describing the set of lexemes that  can represent a particular token in source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800" b="1" dirty="0"/>
              <a:t>Relation</a:t>
            </a:r>
            <a:r>
              <a:rPr lang="en-US" altLang="zh-CN" sz="2800" dirty="0"/>
              <a:t> {&lt;.&lt;=,&gt;,&gt;=,==,&lt;&gt;}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75CE-A9ED-43A0-BDD2-6631DC61A2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r>
              <a:rPr lang="en-US" dirty="0"/>
              <a:t>Tokens, Patterns and Lexemes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3894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words generated by the linear analysis may be of different kinds: </a:t>
            </a:r>
          </a:p>
          <a:p>
            <a:pPr lvl="1"/>
            <a:r>
              <a:rPr lang="en-US" sz="2000" dirty="0"/>
              <a:t>identifier, </a:t>
            </a:r>
          </a:p>
          <a:p>
            <a:pPr lvl="1"/>
            <a:r>
              <a:rPr lang="en-US" sz="2000" dirty="0"/>
              <a:t>keyword (if, while, ...), </a:t>
            </a:r>
          </a:p>
          <a:p>
            <a:pPr lvl="1"/>
            <a:r>
              <a:rPr lang="en-US" sz="2000" dirty="0"/>
              <a:t>punctuation character, </a:t>
            </a:r>
          </a:p>
          <a:p>
            <a:pPr lvl="1"/>
            <a:r>
              <a:rPr lang="en-US" sz="2000" dirty="0"/>
              <a:t>multi-character operator (:=, -&gt;, ...). </a:t>
            </a:r>
          </a:p>
          <a:p>
            <a:r>
              <a:rPr lang="en-US" sz="2400" dirty="0"/>
              <a:t>Such a kind is called a </a:t>
            </a:r>
            <a:r>
              <a:rPr lang="en-US" sz="2400" u="sng" dirty="0">
                <a:solidFill>
                  <a:srgbClr val="FF0000"/>
                </a:solidFill>
              </a:rPr>
              <a:t>TOKEN</a:t>
            </a:r>
            <a:r>
              <a:rPr lang="en-US" sz="2400" dirty="0"/>
              <a:t> and an element of a kind is called a </a:t>
            </a:r>
            <a:r>
              <a:rPr lang="en-US" sz="2400" u="sng" dirty="0">
                <a:solidFill>
                  <a:srgbClr val="FF0000"/>
                </a:solidFill>
              </a:rPr>
              <a:t>LEXEME</a:t>
            </a:r>
            <a:r>
              <a:rPr lang="en-US" sz="2400" dirty="0"/>
              <a:t>. </a:t>
            </a:r>
          </a:p>
          <a:p>
            <a:r>
              <a:rPr lang="en-US" sz="2400" dirty="0"/>
              <a:t>A word is recognized to be a lexeme for a certain token by </a:t>
            </a:r>
            <a:r>
              <a:rPr lang="en-US" sz="2400" u="sng" dirty="0"/>
              <a:t>PATTERN MATCHING</a:t>
            </a:r>
            <a:r>
              <a:rPr lang="en-US" sz="2400" dirty="0"/>
              <a:t>. For instance </a:t>
            </a:r>
            <a:r>
              <a:rPr lang="en-US" sz="2400" i="1" dirty="0"/>
              <a:t>letter followed by letters and digits</a:t>
            </a:r>
            <a:r>
              <a:rPr lang="en-US" sz="2400" dirty="0"/>
              <a:t> is a pattern that matches a word like x or y with the token </a:t>
            </a:r>
            <a:r>
              <a:rPr lang="en-US" sz="2400" i="1" dirty="0"/>
              <a:t>id </a:t>
            </a:r>
            <a:r>
              <a:rPr lang="en-US" sz="2400" dirty="0"/>
              <a:t>(= identifier).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A624B-6FD5-4FA4-B64B-81C47B3B62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828800" y="2362201"/>
          <a:ext cx="8229600" cy="312420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Token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Lexeme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Pattern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 y n0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letter followed by letters and digits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-123 1.456e-5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any numeric constant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if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LPAREN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LITERAL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``Hello''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any string of characters (except ``) between `` and ``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1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25</TotalTime>
  <Words>1645</Words>
  <Application>Microsoft Office PowerPoint</Application>
  <PresentationFormat>Widescreen</PresentationFormat>
  <Paragraphs>281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宋体</vt:lpstr>
      <vt:lpstr>Arial</vt:lpstr>
      <vt:lpstr>Calibri</vt:lpstr>
      <vt:lpstr>Cambria</vt:lpstr>
      <vt:lpstr>MS Mincho</vt:lpstr>
      <vt:lpstr>Symbol</vt:lpstr>
      <vt:lpstr>Times New Roman</vt:lpstr>
      <vt:lpstr>Vrinda</vt:lpstr>
      <vt:lpstr>Wingdings 2</vt:lpstr>
      <vt:lpstr>Cloud skipper design template</vt:lpstr>
      <vt:lpstr>Equation</vt:lpstr>
      <vt:lpstr>PowerPoint Presentation</vt:lpstr>
      <vt:lpstr>PowerPoint Presentation</vt:lpstr>
      <vt:lpstr>Outline</vt:lpstr>
      <vt:lpstr>Lexical Analyser</vt:lpstr>
      <vt:lpstr>The role of lexical analyzer</vt:lpstr>
      <vt:lpstr>The role of the lexical analyzer</vt:lpstr>
      <vt:lpstr>The role of the lexical analyzer</vt:lpstr>
      <vt:lpstr>Tokens, Patterns and Lexemes</vt:lpstr>
      <vt:lpstr>PowerPoint Presentation</vt:lpstr>
      <vt:lpstr>Attributes for tokens</vt:lpstr>
      <vt:lpstr>Lexical errors</vt:lpstr>
      <vt:lpstr>Error recovery</vt:lpstr>
      <vt:lpstr>PowerPoint Presentation</vt:lpstr>
      <vt:lpstr>Specification of tokens</vt:lpstr>
      <vt:lpstr>Specification of Tokens</vt:lpstr>
      <vt:lpstr>PowerPoint Presentation</vt:lpstr>
      <vt:lpstr>PowerPoint Presentation</vt:lpstr>
      <vt:lpstr>Specification of Tokens</vt:lpstr>
      <vt:lpstr>Specification of Tokens</vt:lpstr>
      <vt:lpstr>Specification of Tokens</vt:lpstr>
      <vt:lpstr>PowerPoint Presentation</vt:lpstr>
      <vt:lpstr>PowerPoint Presentation</vt:lpstr>
      <vt:lpstr>Recognition of tokens</vt:lpstr>
      <vt:lpstr>Recognition of tokens (cont.)</vt:lpstr>
      <vt:lpstr>Recognition of Tokens</vt:lpstr>
      <vt:lpstr>Transition diagrams</vt:lpstr>
      <vt:lpstr>Transition diagrams (cont.)</vt:lpstr>
      <vt:lpstr>Transition diagrams (cont.)</vt:lpstr>
      <vt:lpstr>Transition diagrams (cont.)</vt:lpstr>
      <vt:lpstr>Finite Automata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2018-05-07T17:58:59Z</dcterms:created>
  <dcterms:modified xsi:type="dcterms:W3CDTF">2018-05-07T18:24:02Z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