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7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261" r:id="rId20"/>
    <p:sldId id="305" r:id="rId21"/>
    <p:sldId id="306" r:id="rId22"/>
    <p:sldId id="307" r:id="rId23"/>
    <p:sldId id="308" r:id="rId24"/>
    <p:sldId id="309" r:id="rId25"/>
    <p:sldId id="310" r:id="rId26"/>
    <p:sldId id="304" r:id="rId27"/>
    <p:sldId id="262" r:id="rId28"/>
    <p:sldId id="263" r:id="rId29"/>
    <p:sldId id="264" r:id="rId30"/>
    <p:sldId id="265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83" r:id="rId42"/>
    <p:sldId id="284" r:id="rId43"/>
    <p:sldId id="285" r:id="rId44"/>
    <p:sldId id="314" r:id="rId45"/>
    <p:sldId id="286" r:id="rId46"/>
    <p:sldId id="287" r:id="rId47"/>
    <p:sldId id="288" r:id="rId48"/>
    <p:sldId id="311" r:id="rId49"/>
    <p:sldId id="312" r:id="rId50"/>
    <p:sldId id="313" r:id="rId51"/>
    <p:sldId id="290" r:id="rId52"/>
    <p:sldId id="289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23CB9-0466-4772-A9E8-D308B62596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2BC68-C71C-4460-A32B-96AB03178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28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2BC68-C71C-4460-A32B-96AB0317815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2BC68-C71C-4460-A32B-96AB031781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8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7AAC-73DA-42AD-A358-CF9C4F183C97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544D-F7A4-4B67-B165-E4473D4839CA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3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37A2-E4C1-4478-9E7A-9DA46226BEEE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26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6098-57C0-41A5-A5AE-E9BD6058E1E0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0012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8A9C-32A3-4A6D-8B89-0EF2E933701A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69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287A-1C92-4319-8BB8-58F4FE9B7307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37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0337-52D0-4107-A076-40A44C694390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553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6A66-A039-45F2-806D-E4294DE80190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60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19BB-E6F9-4631-AE7B-941D319A862D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5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73E6-5F8F-4BD1-AC91-A01E6051CF6E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2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332F-4C7C-4939-92B4-62BC2B0A6DD7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2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3C7E-C73C-4E32-AB1A-090ABB6A6CB2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0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E5FA-069B-41E4-A30D-1AE819F33CC3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2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0122-08C6-49A1-BCEF-36662DC000EF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F7BA-7E86-4C2E-8D87-8DD11F93EFBE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7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5897-0B71-4876-8917-2AB0B89D3DC1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4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69F0-4E2E-4162-B3B8-2C7A86209D7E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4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B7995F-6CD8-4106-B56D-78AAAE852FF4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55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script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726420" cy="3566160"/>
          </a:xfrm>
        </p:spPr>
        <p:txBody>
          <a:bodyPr>
            <a:normAutofit/>
          </a:bodyPr>
          <a:lstStyle/>
          <a:p>
            <a:r>
              <a:rPr lang="en-US" sz="7200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Instructor</a:t>
            </a:r>
          </a:p>
          <a:p>
            <a:r>
              <a:rPr lang="en-US" sz="4000" b="1" dirty="0" err="1">
                <a:solidFill>
                  <a:srgbClr val="FF0000"/>
                </a:solidFill>
              </a:rPr>
              <a:t>Mahamudul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Hasan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12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Can Show HTML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&lt;h2&gt;What Can JavaScript Do?&lt;/h2&gt;</a:t>
            </a:r>
          </a:p>
          <a:p>
            <a:r>
              <a:rPr lang="en-US" dirty="0"/>
              <a:t>&lt;p&gt;JavaScript can show hidden HTML elements.&lt;/p&gt;</a:t>
            </a:r>
          </a:p>
          <a:p>
            <a:r>
              <a:rPr lang="en-US" dirty="0"/>
              <a:t>&lt;p id="demo" style="</a:t>
            </a:r>
            <a:r>
              <a:rPr lang="en-US" dirty="0" err="1"/>
              <a:t>display:none</a:t>
            </a:r>
            <a:r>
              <a:rPr lang="en-US" dirty="0"/>
              <a:t>"&gt;Hello JavaScript!&lt;/p&gt;</a:t>
            </a:r>
          </a:p>
          <a:p>
            <a:r>
              <a:rPr lang="en-US" dirty="0"/>
              <a:t>&lt;button type="button"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document.getElementById</a:t>
            </a:r>
            <a:r>
              <a:rPr lang="en-US" dirty="0"/>
              <a:t>('demo').</a:t>
            </a:r>
            <a:r>
              <a:rPr lang="en-US" dirty="0" err="1"/>
              <a:t>style.display</a:t>
            </a:r>
            <a:r>
              <a:rPr lang="en-US" dirty="0"/>
              <a:t>='block'"&gt;Click Me!&lt;/button&gt;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9178-8CC6-48C3-86E0-FE9586985C61}" type="datetime1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99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Where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&lt;script&gt; Tag</a:t>
            </a:r>
          </a:p>
          <a:p>
            <a:r>
              <a:rPr lang="en-US" dirty="0"/>
              <a:t>In HTML, JavaScript code must be inserted between &lt;script&gt; and &lt;/script&gt; tags.</a:t>
            </a:r>
          </a:p>
          <a:p>
            <a:r>
              <a:rPr lang="en-US" dirty="0"/>
              <a:t>Old JavaScript examples may use a type attribute: &lt;script type="text/</a:t>
            </a:r>
            <a:r>
              <a:rPr lang="en-US" dirty="0" err="1"/>
              <a:t>javascript</a:t>
            </a:r>
            <a:r>
              <a:rPr lang="en-US" dirty="0"/>
              <a:t>"&gt;.</a:t>
            </a:r>
            <a:br>
              <a:rPr lang="en-US" dirty="0"/>
            </a:br>
            <a:r>
              <a:rPr lang="en-US" dirty="0"/>
              <a:t>The type attribute is not required. JavaScript is the default scripting language in HTML.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8A3C-FFAB-48CB-9B08-E856F4BAE34D}" type="datetime1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 and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JavaScript </a:t>
            </a:r>
            <a:r>
              <a:rPr lang="en-US" b="1" dirty="0"/>
              <a:t>function</a:t>
            </a:r>
            <a:r>
              <a:rPr lang="en-US" dirty="0"/>
              <a:t> is a block of JavaScript code, that can be executed when "called" for.</a:t>
            </a:r>
          </a:p>
          <a:p>
            <a:r>
              <a:rPr lang="en-US" dirty="0"/>
              <a:t>For example, a function can be called when an </a:t>
            </a:r>
            <a:r>
              <a:rPr lang="en-US" b="1" dirty="0"/>
              <a:t>event</a:t>
            </a:r>
            <a:r>
              <a:rPr lang="en-US" dirty="0"/>
              <a:t> occurs, like when the user clicks a button.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CA07-46C6-40E1-8793-CDA095E7DDDE}" type="datetime1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74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&lt;head&gt; or &lt;body&gt;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place any number of scripts in an HTML document.</a:t>
            </a:r>
          </a:p>
          <a:p>
            <a:r>
              <a:rPr lang="en-US" dirty="0"/>
              <a:t>Scripts can be placed in the &lt;body&gt;, or in the &lt;head&gt; section of an HTML page, or in both.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C3B9-0A7B-4E35-BCC6-44791DD0F602}" type="datetime1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26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&lt;head&gt;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5676"/>
            <a:ext cx="9249228" cy="501272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"Paragraph changed.";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&lt;h2&gt;JavaScript in Head&lt;/h2&gt;</a:t>
            </a:r>
          </a:p>
          <a:p>
            <a:r>
              <a:rPr lang="en-US" dirty="0"/>
              <a:t>&lt;p id="demo"&gt;A Paragraph.&lt;/p&gt;</a:t>
            </a:r>
          </a:p>
          <a:p>
            <a:r>
              <a:rPr lang="en-US" dirty="0"/>
              <a:t>&lt;button type="button"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myFunction</a:t>
            </a:r>
            <a:r>
              <a:rPr lang="en-US" dirty="0"/>
              <a:t>()"&gt;Try it&lt;/button&gt;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667B-B95A-41DA-8AB7-D7956926E99D}" type="datetime1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00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&lt;body&gt;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&lt;h2&gt;JavaScript in Body&lt;/h2&gt;</a:t>
            </a:r>
          </a:p>
          <a:p>
            <a:r>
              <a:rPr lang="en-US" dirty="0"/>
              <a:t>&lt;p id="demo"&gt;A Paragraph.&lt;/p&gt;</a:t>
            </a:r>
          </a:p>
          <a:p>
            <a:r>
              <a:rPr lang="en-US" dirty="0"/>
              <a:t>&lt;button type="button"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myFunction</a:t>
            </a:r>
            <a:r>
              <a:rPr lang="en-US" dirty="0"/>
              <a:t>()"&gt;Try it&lt;/button&gt;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"Paragraph changed.";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C546-CE19-453F-94E8-BF1B713E06E0}" type="datetime1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98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External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>
            <a:normAutofit/>
          </a:bodyPr>
          <a:lstStyle/>
          <a:p>
            <a:r>
              <a:rPr lang="en-US" dirty="0"/>
              <a:t>External scripts are practical when the same code is used in many different web pages.</a:t>
            </a:r>
          </a:p>
          <a:p>
            <a:r>
              <a:rPr lang="en-US" dirty="0"/>
              <a:t>JavaScript files have the file extension</a:t>
            </a:r>
            <a:r>
              <a:rPr lang="en-US" b="1" dirty="0"/>
              <a:t> .</a:t>
            </a:r>
            <a:r>
              <a:rPr lang="en-US" b="1" dirty="0" err="1"/>
              <a:t>js</a:t>
            </a:r>
            <a:r>
              <a:rPr lang="en-US" dirty="0"/>
              <a:t>.</a:t>
            </a:r>
          </a:p>
          <a:p>
            <a:r>
              <a:rPr lang="en-US" dirty="0"/>
              <a:t>To use an external script, put the name of the script file in the </a:t>
            </a:r>
            <a:r>
              <a:rPr lang="en-US" dirty="0" err="1"/>
              <a:t>src</a:t>
            </a:r>
            <a:r>
              <a:rPr lang="en-US" dirty="0"/>
              <a:t> (source) attribute of a &lt;script&gt; tag:</a:t>
            </a:r>
          </a:p>
          <a:p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="myScript.js"&gt;&lt;/script&gt;</a:t>
            </a:r>
          </a:p>
          <a:p>
            <a:r>
              <a:rPr lang="en-US" dirty="0"/>
              <a:t>You can place an external script reference in &lt;head&gt; or &lt;body&gt; as you like.</a:t>
            </a:r>
          </a:p>
          <a:p>
            <a:r>
              <a:rPr lang="en-US" dirty="0"/>
              <a:t>The script will behave as if it was located exactly where the &lt;script&gt; tag is located.</a:t>
            </a:r>
          </a:p>
          <a:p>
            <a:r>
              <a:rPr lang="en-US" dirty="0"/>
              <a:t>External scripts cannot contain &lt;script&gt; tags.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27A5-3800-4936-A0AB-BF0B09BB16BE}" type="datetime1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31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JavaScript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>
            <a:normAutofit/>
          </a:bodyPr>
          <a:lstStyle/>
          <a:p>
            <a:r>
              <a:rPr lang="en-US" dirty="0"/>
              <a:t>Placing scripts in external files has some advantages:</a:t>
            </a:r>
          </a:p>
          <a:p>
            <a:r>
              <a:rPr lang="en-US" dirty="0"/>
              <a:t>It separates HTML and code</a:t>
            </a:r>
          </a:p>
          <a:p>
            <a:r>
              <a:rPr lang="en-US" dirty="0"/>
              <a:t>It makes HTML and JavaScript easier to read and maintain</a:t>
            </a:r>
          </a:p>
          <a:p>
            <a:r>
              <a:rPr lang="en-US" dirty="0"/>
              <a:t>Cached JavaScript files can speed up page loads</a:t>
            </a:r>
          </a:p>
          <a:p>
            <a:r>
              <a:rPr lang="en-US" dirty="0"/>
              <a:t>To add several script files to one page  - use several script tags: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="myScript1.js"&gt;&lt;/script&gt;</a:t>
            </a:r>
            <a:br>
              <a:rPr lang="en-US" dirty="0"/>
            </a:br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="myScript2.js"&gt;&lt;/script&gt;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8586-128D-4C47-98D6-26546BEE36F7}" type="datetime1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95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>
            <a:normAutofit/>
          </a:bodyPr>
          <a:lstStyle/>
          <a:p>
            <a:r>
              <a:rPr lang="en-US" dirty="0"/>
              <a:t>External scripts can be referenced with a full URL or with a path relative to the current web page.</a:t>
            </a:r>
          </a:p>
          <a:p>
            <a:r>
              <a:rPr lang="en-US" dirty="0"/>
              <a:t>This example uses a full URL to link to a script: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="https://www.helloworld.com/js/myScript1.js"&gt;&lt;/script&gt;</a:t>
            </a:r>
          </a:p>
          <a:p>
            <a:endParaRPr lang="en-US" dirty="0"/>
          </a:p>
          <a:p>
            <a:r>
              <a:rPr lang="en-US" dirty="0"/>
              <a:t>This example uses a script located in a specified folder on the current web site: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="/</a:t>
            </a:r>
            <a:r>
              <a:rPr lang="en-US" dirty="0" err="1"/>
              <a:t>js</a:t>
            </a:r>
            <a:r>
              <a:rPr lang="en-US" dirty="0"/>
              <a:t>/myScript1.js"&gt;&lt;/script&gt;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F2C0-2FE3-43BD-9B72-D4F5294CCF95}" type="datetime1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72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Display Possibilities</a:t>
            </a:r>
          </a:p>
          <a:p>
            <a:r>
              <a:rPr lang="en-US" dirty="0"/>
              <a:t>JavaScript can "display" data in different ways:</a:t>
            </a:r>
          </a:p>
          <a:p>
            <a:r>
              <a:rPr lang="en-US" dirty="0"/>
              <a:t>Writing into an HTML element, using </a:t>
            </a:r>
            <a:r>
              <a:rPr lang="en-US" b="1" dirty="0" err="1"/>
              <a:t>innerHTML</a:t>
            </a:r>
            <a:r>
              <a:rPr lang="en-US" dirty="0"/>
              <a:t>.</a:t>
            </a:r>
          </a:p>
          <a:p>
            <a:r>
              <a:rPr lang="en-US" dirty="0"/>
              <a:t>Writing into the HTML output using </a:t>
            </a:r>
            <a:r>
              <a:rPr lang="en-US" b="1" dirty="0" err="1"/>
              <a:t>document.write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r>
              <a:rPr lang="en-US" dirty="0"/>
              <a:t>Writing into an alert box, using </a:t>
            </a:r>
            <a:r>
              <a:rPr lang="en-US" b="1" dirty="0" err="1"/>
              <a:t>window.alert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r>
              <a:rPr lang="en-US" dirty="0"/>
              <a:t>Writing into the browser console, using </a:t>
            </a:r>
            <a:r>
              <a:rPr lang="en-US" b="1" dirty="0"/>
              <a:t>console.log()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4DC4-19FF-4E1F-9772-EA9A6EACC143}" type="datetime1">
              <a:rPr lang="en-US" smtClean="0"/>
              <a:t>1/21/2019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2800" dirty="0"/>
              <a:t>JavaScript is one of </a:t>
            </a:r>
            <a:r>
              <a:rPr lang="en-US" sz="2800" b="1" dirty="0"/>
              <a:t>3</a:t>
            </a:r>
            <a:r>
              <a:rPr lang="en-US" sz="2800" dirty="0"/>
              <a:t> languages all web developers </a:t>
            </a:r>
            <a:r>
              <a:rPr lang="en-US" sz="2800" b="1" dirty="0"/>
              <a:t>MUST</a:t>
            </a:r>
            <a:r>
              <a:rPr lang="en-US" sz="2800" dirty="0"/>
              <a:t> learn: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b="1" dirty="0"/>
              <a:t> HTML</a:t>
            </a:r>
            <a:r>
              <a:rPr lang="en-US" sz="2400" dirty="0"/>
              <a:t> to define the content of web pages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b="1" dirty="0"/>
              <a:t> CSS</a:t>
            </a:r>
            <a:r>
              <a:rPr lang="en-US" sz="2400" dirty="0"/>
              <a:t> to specify the layout of web pages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b="1" dirty="0"/>
              <a:t> JavaScript</a:t>
            </a:r>
            <a:r>
              <a:rPr lang="en-US" sz="2400" dirty="0"/>
              <a:t> to program the behavior of web pages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ABE2-9A62-4408-94E4-41B9A5288C94}" type="datetime1">
              <a:rPr lang="en-US" smtClean="0"/>
              <a:t>1/21/2019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innerHTML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access an HTML element, JavaScript can use the </a:t>
            </a:r>
            <a:r>
              <a:rPr lang="en-US" b="1" dirty="0" err="1"/>
              <a:t>document.getElementById</a:t>
            </a:r>
            <a:r>
              <a:rPr lang="en-US" b="1" dirty="0"/>
              <a:t>(id)</a:t>
            </a:r>
            <a:r>
              <a:rPr lang="en-US" dirty="0"/>
              <a:t> method.</a:t>
            </a:r>
          </a:p>
          <a:p>
            <a:r>
              <a:rPr lang="en-US" dirty="0"/>
              <a:t>The </a:t>
            </a:r>
            <a:r>
              <a:rPr lang="en-US" b="1" dirty="0"/>
              <a:t>id</a:t>
            </a:r>
            <a:r>
              <a:rPr lang="en-US" dirty="0"/>
              <a:t> attribute defines the HTML element. The </a:t>
            </a:r>
            <a:r>
              <a:rPr lang="en-US" b="1" dirty="0" err="1"/>
              <a:t>innerHTML</a:t>
            </a:r>
            <a:r>
              <a:rPr lang="en-US" dirty="0"/>
              <a:t> property defines the HTML content: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F4AB-5047-4206-9DFF-2F001A5310F5}" type="datetime1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89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innerHTML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&lt;h2&gt;My First Web Page&lt;/h2&gt;</a:t>
            </a:r>
          </a:p>
          <a:p>
            <a:r>
              <a:rPr lang="en-US" dirty="0"/>
              <a:t>&lt;p&gt;My First Paragraph.&lt;/p&gt;</a:t>
            </a:r>
          </a:p>
          <a:p>
            <a:r>
              <a:rPr lang="en-US" dirty="0"/>
              <a:t>&lt;p id="demo"&gt;&lt;/p&gt;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5 + 6;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EF1F-CC89-4634-9F75-5744BB9EEB65}" type="datetime1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09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document.write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For testing purposes, it is convenient to use </a:t>
            </a:r>
            <a:r>
              <a:rPr lang="en-US" b="1" dirty="0" err="1"/>
              <a:t>document.write</a:t>
            </a:r>
            <a:r>
              <a:rPr lang="en-US" b="1" dirty="0"/>
              <a:t>()</a:t>
            </a:r>
            <a:r>
              <a:rPr lang="en-US" dirty="0"/>
              <a:t>:</a:t>
            </a:r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&lt;h2&gt;My First Web Page&lt;/h2&gt;</a:t>
            </a:r>
          </a:p>
          <a:p>
            <a:r>
              <a:rPr lang="en-US" dirty="0"/>
              <a:t>&lt;p&gt;My first paragraph.&lt;/p&gt;</a:t>
            </a:r>
          </a:p>
          <a:p>
            <a:r>
              <a:rPr lang="en-US" dirty="0"/>
              <a:t>&lt;p&gt;Never call </a:t>
            </a:r>
            <a:r>
              <a:rPr lang="en-US" dirty="0" err="1"/>
              <a:t>document.write</a:t>
            </a:r>
            <a:r>
              <a:rPr lang="en-US" dirty="0"/>
              <a:t> after the document has finished loading.</a:t>
            </a:r>
          </a:p>
          <a:p>
            <a:r>
              <a:rPr lang="en-US" dirty="0"/>
              <a:t>It will overwrite the whole document.&lt;/p&gt;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 err="1"/>
              <a:t>document.write</a:t>
            </a:r>
            <a:r>
              <a:rPr lang="en-US" dirty="0"/>
              <a:t>(5 + 6);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931A-4D60-4238-954B-0138FD5AA83A}" type="datetime1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77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33" y="452718"/>
            <a:ext cx="10018908" cy="1400530"/>
          </a:xfrm>
        </p:spPr>
        <p:txBody>
          <a:bodyPr/>
          <a:lstStyle/>
          <a:p>
            <a:r>
              <a:rPr lang="en-US" sz="3000" dirty="0"/>
              <a:t>Using </a:t>
            </a:r>
            <a:r>
              <a:rPr lang="en-US" sz="3000" dirty="0" err="1"/>
              <a:t>document.write</a:t>
            </a:r>
            <a:r>
              <a:rPr lang="en-US" sz="3000" dirty="0"/>
              <a:t>() after an HTML document is loaded, will </a:t>
            </a:r>
            <a:r>
              <a:rPr lang="en-US" sz="3000" b="1" dirty="0"/>
              <a:t>delete all existing HTML</a:t>
            </a:r>
            <a:r>
              <a:rPr lang="en-US" sz="30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&lt;h2&gt;My First Web Page&lt;/h2&gt;</a:t>
            </a:r>
          </a:p>
          <a:p>
            <a:r>
              <a:rPr lang="en-US" dirty="0"/>
              <a:t>&lt;p&gt;My first paragraph.&lt;/p&gt;</a:t>
            </a:r>
          </a:p>
          <a:p>
            <a:r>
              <a:rPr lang="en-US" dirty="0"/>
              <a:t>&lt;button type="button"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document.write</a:t>
            </a:r>
            <a:r>
              <a:rPr lang="en-US" dirty="0"/>
              <a:t>(5 + 6)"&gt;Try it&lt;/button&gt;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FBF6-BB68-440A-8AA1-6EE745AE0566}" type="datetime1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30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2610" y="295729"/>
            <a:ext cx="8217243" cy="140053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window.alert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&lt;h2&gt;My First Web Page&lt;/h2&gt;</a:t>
            </a:r>
          </a:p>
          <a:p>
            <a:r>
              <a:rPr lang="en-US" dirty="0"/>
              <a:t>&lt;p&gt;My first paragraph.&lt;/p&gt;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 err="1"/>
              <a:t>window.alert</a:t>
            </a:r>
            <a:r>
              <a:rPr lang="en-US" dirty="0"/>
              <a:t>(5 + 6);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930-F37E-4BAD-9A33-9EC509423899}" type="datetime1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43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2610" y="295729"/>
            <a:ext cx="8217243" cy="1400530"/>
          </a:xfrm>
        </p:spPr>
        <p:txBody>
          <a:bodyPr/>
          <a:lstStyle/>
          <a:p>
            <a:r>
              <a:rPr lang="en-US" dirty="0"/>
              <a:t>Using console.log()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debugging purposes, you can use the </a:t>
            </a:r>
            <a:r>
              <a:rPr lang="en-US" b="1" dirty="0"/>
              <a:t>console.log()</a:t>
            </a:r>
            <a:r>
              <a:rPr lang="en-US" dirty="0"/>
              <a:t> method to display data.</a:t>
            </a:r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&lt;h2&gt;Activate debugging with F12&lt;/h2&gt;</a:t>
            </a:r>
          </a:p>
          <a:p>
            <a:r>
              <a:rPr lang="en-US" dirty="0"/>
              <a:t>&lt;p&gt;Select "Console" in the debugger menu. Then click Run again.&lt;/p&gt;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console.log(5 + 6);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2E6A-1452-4569-B2F0-31052CA4F154}" type="datetime1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90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Manipulating HTML Elements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To access an HTML element from JavaScript, you can use the </a:t>
            </a:r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i="1" dirty="0"/>
              <a:t>id</a:t>
            </a:r>
            <a:r>
              <a:rPr lang="en-US" dirty="0"/>
              <a:t>) method.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Use the "id" attribute to identify the HTML element, and </a:t>
            </a:r>
            <a:r>
              <a:rPr lang="en-US" dirty="0" err="1"/>
              <a:t>innerHTML</a:t>
            </a:r>
            <a:r>
              <a:rPr lang="en-US" dirty="0"/>
              <a:t> to refer to the element content:</a:t>
            </a:r>
          </a:p>
          <a:p>
            <a:pPr>
              <a:buNone/>
            </a:pPr>
            <a:r>
              <a:rPr lang="en-US" b="1" dirty="0"/>
              <a:t>Writing to the HTML Document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 </a:t>
            </a:r>
            <a:r>
              <a:rPr lang="en-US" dirty="0"/>
              <a:t>&lt;script&gt; </a:t>
            </a:r>
            <a:r>
              <a:rPr lang="en-US" dirty="0" err="1"/>
              <a:t>document.write</a:t>
            </a:r>
            <a:r>
              <a:rPr lang="en-US" dirty="0"/>
              <a:t>(Date()); &lt;/script&gt;</a:t>
            </a:r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8FBF-32E3-4E08-8EBF-E87B4CD982F0}" type="datetime1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90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47020" cy="402336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 Number literals</a:t>
            </a:r>
            <a:r>
              <a:rPr lang="en-US" dirty="0"/>
              <a:t> can be written with or without decimals, and with or without scientific notation (e): 3.14, 1001, 123e5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String literals</a:t>
            </a:r>
            <a:r>
              <a:rPr lang="en-US" dirty="0"/>
              <a:t> can be written with double or single quotes: “John Snow”, ‘John Snow’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 Expression literals</a:t>
            </a:r>
            <a:r>
              <a:rPr lang="en-US" dirty="0"/>
              <a:t> evaluates (computes) to a value: 5+6, 5*6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Array literals</a:t>
            </a:r>
            <a:r>
              <a:rPr lang="en-US" dirty="0"/>
              <a:t> defines an array: [40, 100, 1, 5, 25, 10] 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Object literals</a:t>
            </a:r>
            <a:r>
              <a:rPr lang="en-US" dirty="0"/>
              <a:t> defines an object: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:“Snow", age:20, </a:t>
            </a:r>
            <a:r>
              <a:rPr lang="en-US" dirty="0" err="1"/>
              <a:t>eyeColor</a:t>
            </a:r>
            <a:r>
              <a:rPr lang="en-US" dirty="0"/>
              <a:t>:"blue"} 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 Function literals</a:t>
            </a:r>
            <a:r>
              <a:rPr lang="en-US" dirty="0"/>
              <a:t> defines a function: function </a:t>
            </a:r>
            <a:r>
              <a:rPr lang="en-US" dirty="0" err="1"/>
              <a:t>myFunction</a:t>
            </a:r>
            <a:r>
              <a:rPr lang="en-US" dirty="0"/>
              <a:t>(a, b) { return a * b;} 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240A-5B1F-4B64-8F03-67DA71953671}" type="datetime1">
              <a:rPr lang="en-US" smtClean="0"/>
              <a:t>1/21/2019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In a programming language, named variables stores data values.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JavaScript uses the </a:t>
            </a:r>
            <a:r>
              <a:rPr lang="en-US" b="1" dirty="0" err="1"/>
              <a:t>var</a:t>
            </a:r>
            <a:r>
              <a:rPr lang="en-US" dirty="0"/>
              <a:t> keyword to define variables, and an equal sign to assign values to variables (just like algebra):</a:t>
            </a:r>
          </a:p>
          <a:p>
            <a:r>
              <a:rPr lang="en-US" b="1" dirty="0" err="1"/>
              <a:t>var</a:t>
            </a:r>
            <a:r>
              <a:rPr lang="en-US" b="1" dirty="0"/>
              <a:t> x, length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x = 5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length = 6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72FF-8C9C-4195-BFCB-1192267E9758}" type="datetime1">
              <a:rPr lang="en-US" smtClean="0"/>
              <a:t>1/21/2019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length = 16;                               // Number assigned by a number literal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points = x * 10;                           // Number assigned by an expression literal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 = "Johnson";                      // String assigned by a string literal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cars = ["Saab", "Volvo", "BMW"];           // Array assigned by an array literal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person = {</a:t>
            </a:r>
            <a:r>
              <a:rPr lang="en-US" dirty="0" err="1"/>
              <a:t>firstName</a:t>
            </a:r>
            <a:r>
              <a:rPr lang="en-US" dirty="0"/>
              <a:t>:”John”, </a:t>
            </a:r>
            <a:r>
              <a:rPr lang="en-US" dirty="0" err="1"/>
              <a:t>lastName</a:t>
            </a:r>
            <a:r>
              <a:rPr lang="en-US" dirty="0"/>
              <a:t>:”Snow”};   // Object assigned by an object literal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BB2E-98D6-49A8-8350-926877C273EE}" type="datetime1">
              <a:rPr lang="en-US" smtClean="0"/>
              <a:t>1/21/2019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JavaScript can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/>
              <a:t> JavaScript Can Change HTML Elements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 JavaScript Can Change HTML Attributes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 JavaScript Can Change HTML Styles (CSS)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 JavaScript Can Validate Data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B56B-7728-41E4-905D-1E04765B87E9}" type="datetime1">
              <a:rPr lang="en-US" smtClean="0"/>
              <a:t>1/21/2019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JavaScript statements written inside a function, can be invoked many times (reused):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 Invoke a function</a:t>
            </a:r>
            <a:r>
              <a:rPr lang="en-US" dirty="0"/>
              <a:t> = Call upon a function (ask for the code in the function to be executed).</a:t>
            </a:r>
          </a:p>
          <a:p>
            <a:r>
              <a:rPr lang="en-US" b="1" dirty="0"/>
              <a:t>function </a:t>
            </a:r>
            <a:r>
              <a:rPr lang="en-US" b="1" dirty="0" err="1"/>
              <a:t>myFunction</a:t>
            </a:r>
            <a:r>
              <a:rPr lang="en-US" b="1" dirty="0"/>
              <a:t>(a, b) {</a:t>
            </a:r>
            <a:br>
              <a:rPr lang="en-US" b="1" dirty="0"/>
            </a:br>
            <a:r>
              <a:rPr lang="en-US" b="1" dirty="0"/>
              <a:t>    return a * b;                              // returns the product of a and b</a:t>
            </a:r>
            <a:br>
              <a:rPr lang="en-US" b="1" dirty="0"/>
            </a:br>
            <a:r>
              <a:rPr lang="en-US" b="1" dirty="0"/>
              <a:t>}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9E58-4C4D-4B11-AD99-C804A9A53C34}" type="datetime1">
              <a:rPr lang="en-US" smtClean="0"/>
              <a:t>1/21/2019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2800" dirty="0"/>
              <a:t>Strings can be objects.</a:t>
            </a:r>
          </a:p>
          <a:p>
            <a:pPr>
              <a:buNone/>
            </a:pPr>
            <a:r>
              <a:rPr lang="en-US" sz="2800" dirty="0"/>
              <a:t>      </a:t>
            </a:r>
            <a:r>
              <a:rPr lang="en-US" sz="2800" dirty="0" err="1"/>
              <a:t>var</a:t>
            </a:r>
            <a:r>
              <a:rPr lang="en-US" sz="2800" dirty="0"/>
              <a:t> x = "John";</a:t>
            </a:r>
            <a:br>
              <a:rPr lang="en-US" sz="2800" dirty="0"/>
            </a:br>
            <a:r>
              <a:rPr lang="en-US" sz="2800" dirty="0"/>
              <a:t>     </a:t>
            </a:r>
            <a:r>
              <a:rPr lang="en-US" sz="2800" dirty="0" err="1"/>
              <a:t>var</a:t>
            </a:r>
            <a:r>
              <a:rPr lang="en-US" sz="2800" dirty="0"/>
              <a:t> y = new String("John");</a:t>
            </a:r>
          </a:p>
          <a:p>
            <a:pPr>
              <a:buNone/>
            </a:pPr>
            <a:r>
              <a:rPr lang="en-US" dirty="0"/>
              <a:t>              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61BD-8636-42CD-AC53-1A4462D07A65}" type="datetime1">
              <a:rPr lang="en-US" smtClean="0"/>
              <a:t>1/21/2019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“ ………………………”;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Finding a string in a string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str.indexOf</a:t>
            </a:r>
            <a:r>
              <a:rPr lang="en-US" dirty="0">
                <a:sym typeface="Wingdings" pitchFamily="2" charset="2"/>
              </a:rPr>
              <a:t>(“…….”); </a:t>
            </a:r>
            <a:r>
              <a:rPr lang="en-US" dirty="0" err="1">
                <a:sym typeface="Wingdings" pitchFamily="2" charset="2"/>
              </a:rPr>
              <a:t>str.lastIndexOf</a:t>
            </a:r>
            <a:r>
              <a:rPr lang="en-US" dirty="0">
                <a:sym typeface="Wingdings" pitchFamily="2" charset="2"/>
              </a:rPr>
              <a:t>(“………”);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ym typeface="Wingdings" pitchFamily="2" charset="2"/>
              </a:rPr>
              <a:t> Searching for string content  </a:t>
            </a:r>
            <a:r>
              <a:rPr lang="en-US" dirty="0" err="1"/>
              <a:t>str.search</a:t>
            </a:r>
            <a:r>
              <a:rPr lang="en-US" dirty="0"/>
              <a:t>(“………");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Extracting Strings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str.slice</a:t>
            </a:r>
            <a:r>
              <a:rPr lang="en-US" dirty="0">
                <a:sym typeface="Wingdings" pitchFamily="2" charset="2"/>
              </a:rPr>
              <a:t>(start, end); </a:t>
            </a:r>
            <a:r>
              <a:rPr lang="en-US" dirty="0" err="1">
                <a:sym typeface="Wingdings" pitchFamily="2" charset="2"/>
              </a:rPr>
              <a:t>str.substr</a:t>
            </a:r>
            <a:r>
              <a:rPr lang="en-US" dirty="0">
                <a:sym typeface="Wingdings" pitchFamily="2" charset="2"/>
              </a:rPr>
              <a:t>(start, length);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ym typeface="Wingdings" pitchFamily="2" charset="2"/>
              </a:rPr>
              <a:t> Replacing Content  </a:t>
            </a:r>
            <a:r>
              <a:rPr lang="en-US" dirty="0" err="1">
                <a:sym typeface="Wingdings" pitchFamily="2" charset="2"/>
              </a:rPr>
              <a:t>str.replace</a:t>
            </a:r>
            <a:r>
              <a:rPr lang="en-US" dirty="0">
                <a:sym typeface="Wingdings" pitchFamily="2" charset="2"/>
              </a:rPr>
              <a:t>(“</a:t>
            </a:r>
            <a:r>
              <a:rPr lang="en-US" dirty="0" err="1">
                <a:sym typeface="Wingdings" pitchFamily="2" charset="2"/>
              </a:rPr>
              <a:t>old”,”new</a:t>
            </a:r>
            <a:r>
              <a:rPr lang="en-US" dirty="0">
                <a:sym typeface="Wingdings" pitchFamily="2" charset="2"/>
              </a:rPr>
              <a:t>”);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ym typeface="Wingdings" pitchFamily="2" charset="2"/>
              </a:rPr>
              <a:t> Converting upper and lower case  </a:t>
            </a:r>
            <a:r>
              <a:rPr lang="en-US" dirty="0" err="1">
                <a:sym typeface="Wingdings" pitchFamily="2" charset="2"/>
              </a:rPr>
              <a:t>str.toUpperCase</a:t>
            </a:r>
            <a:r>
              <a:rPr lang="en-US" dirty="0">
                <a:sym typeface="Wingdings" pitchFamily="2" charset="2"/>
              </a:rPr>
              <a:t>(); </a:t>
            </a:r>
            <a:r>
              <a:rPr lang="en-US" dirty="0" err="1">
                <a:sym typeface="Wingdings" pitchFamily="2" charset="2"/>
              </a:rPr>
              <a:t>str.toLowerCase</a:t>
            </a:r>
            <a:r>
              <a:rPr lang="en-US" dirty="0">
                <a:sym typeface="Wingdings" pitchFamily="2" charset="2"/>
              </a:rPr>
              <a:t>();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ym typeface="Wingdings" pitchFamily="2" charset="2"/>
              </a:rPr>
              <a:t> Converting a string to an Array  </a:t>
            </a:r>
            <a:r>
              <a:rPr lang="en-US" dirty="0" err="1">
                <a:sym typeface="Wingdings" pitchFamily="2" charset="2"/>
              </a:rPr>
              <a:t>str.split</a:t>
            </a:r>
            <a:r>
              <a:rPr lang="en-US" dirty="0">
                <a:sym typeface="Wingdings" pitchFamily="2" charset="2"/>
              </a:rPr>
              <a:t>(“,”);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F242-5C93-460E-9D7C-039FAC5DC0F2}" type="datetime1">
              <a:rPr lang="en-US" smtClean="0"/>
              <a:t>1/21/2019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JS Numbers are always 64-bit floating point numbers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Hexadecimal numbers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var</a:t>
            </a:r>
            <a:r>
              <a:rPr lang="en-US" dirty="0"/>
              <a:t> x = 0xFF;             // x will be 255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Infinity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a number outside the largest possible number.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Not a Number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ym typeface="Wingdings" pitchFamily="2" charset="2"/>
              </a:rPr>
              <a:t> Numbers can be objects  </a:t>
            </a:r>
            <a:r>
              <a:rPr lang="en-US" dirty="0" err="1"/>
              <a:t>var</a:t>
            </a:r>
            <a:r>
              <a:rPr lang="en-US" dirty="0"/>
              <a:t> y = new Number(123);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9D1A-181C-4380-872B-9E9E0F50ACAE}" type="datetime1">
              <a:rPr lang="en-US" smtClean="0"/>
              <a:t>1/21/2019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903303"/>
            <a:ext cx="10058400" cy="139589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Converting variables to numbers:</a:t>
            </a:r>
          </a:p>
          <a:p>
            <a:r>
              <a:rPr lang="en-US" dirty="0"/>
              <a:t>The Number() method</a:t>
            </a:r>
          </a:p>
          <a:p>
            <a:r>
              <a:rPr lang="en-US" dirty="0"/>
              <a:t>The </a:t>
            </a:r>
            <a:r>
              <a:rPr lang="en-US" dirty="0" err="1"/>
              <a:t>parseInt</a:t>
            </a:r>
            <a:r>
              <a:rPr lang="en-US" dirty="0"/>
              <a:t>() method</a:t>
            </a:r>
          </a:p>
          <a:p>
            <a:r>
              <a:rPr lang="en-US" dirty="0"/>
              <a:t>The </a:t>
            </a:r>
            <a:r>
              <a:rPr lang="en-US" dirty="0" err="1"/>
              <a:t>parseFloat</a:t>
            </a:r>
            <a:r>
              <a:rPr lang="en-US" dirty="0"/>
              <a:t>() method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879" y="1725475"/>
            <a:ext cx="11906121" cy="305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CA8F-705A-4954-B188-0C4822FC18E9}" type="datetime1">
              <a:rPr lang="en-US" smtClean="0"/>
              <a:t>1/21/2019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Math.random</a:t>
            </a:r>
            <a:r>
              <a:rPr lang="en-US" dirty="0"/>
              <a:t>();       // returns a random number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Math.min(0, 150, 30, 20, -8);     // returns -8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Math.max(0, 150, 30, 20, -8);     // returns 150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Math.round</a:t>
            </a:r>
            <a:r>
              <a:rPr lang="en-US" dirty="0"/>
              <a:t>(4.7);                  // returns 5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Math.ceil</a:t>
            </a:r>
            <a:r>
              <a:rPr lang="en-US" dirty="0"/>
              <a:t>(4.4);                  // returns 5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Math.floor</a:t>
            </a:r>
            <a:r>
              <a:rPr lang="en-US" dirty="0"/>
              <a:t>(4.7);                  // returns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C27C-D88B-490F-9BB8-835FCC381EAF}" type="datetime1">
              <a:rPr lang="en-US" smtClean="0"/>
              <a:t>1/21/2019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new Date()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new Date(milliseconds)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new Date(</a:t>
            </a:r>
            <a:r>
              <a:rPr lang="en-US" dirty="0" err="1"/>
              <a:t>dateString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new Date(year, month, day, hours, minutes, seconds, milliseconds)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toUTCString</a:t>
            </a:r>
            <a:r>
              <a:rPr lang="en-US" dirty="0"/>
              <a:t>();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toDateString</a:t>
            </a:r>
            <a:r>
              <a:rPr lang="en-US" dirty="0"/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3E60-9CB1-4B2A-8223-93CC85224B67}" type="datetime1">
              <a:rPr lang="en-US" smtClean="0"/>
              <a:t>1/21/2019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Date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538" y="1809750"/>
            <a:ext cx="9909743" cy="385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4914-0C44-4FFC-A45D-583C83398C65}" type="datetime1">
              <a:rPr lang="en-US" smtClean="0"/>
              <a:t>1/21/2019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i="1" dirty="0"/>
              <a:t>array-name</a:t>
            </a:r>
            <a:r>
              <a:rPr lang="en-US" dirty="0"/>
              <a:t> = [</a:t>
            </a:r>
            <a:r>
              <a:rPr lang="en-US" i="1" dirty="0"/>
              <a:t>item1</a:t>
            </a:r>
            <a:r>
              <a:rPr lang="en-US" dirty="0"/>
              <a:t>, </a:t>
            </a:r>
            <a:r>
              <a:rPr lang="en-US" i="1" dirty="0"/>
              <a:t>item2</a:t>
            </a:r>
            <a:r>
              <a:rPr lang="en-US" dirty="0"/>
              <a:t>, ...];       </a:t>
            </a:r>
            <a:endParaRPr lang="en-US" b="1" dirty="0"/>
          </a:p>
          <a:p>
            <a:r>
              <a:rPr lang="en-US" b="1" dirty="0" err="1"/>
              <a:t>var</a:t>
            </a:r>
            <a:r>
              <a:rPr lang="en-US" b="1" dirty="0"/>
              <a:t> index;</a:t>
            </a:r>
            <a:br>
              <a:rPr lang="en-US" b="1" dirty="0"/>
            </a:br>
            <a:r>
              <a:rPr lang="en-US" b="1" dirty="0" err="1"/>
              <a:t>var</a:t>
            </a:r>
            <a:r>
              <a:rPr lang="en-US" b="1" dirty="0"/>
              <a:t> fruits = ["Banana", "Orange", "Apple", "Mango"];</a:t>
            </a:r>
            <a:br>
              <a:rPr lang="en-US" b="1" dirty="0"/>
            </a:br>
            <a:r>
              <a:rPr lang="en-US" b="1" dirty="0"/>
              <a:t>for (index = 0; index &lt; </a:t>
            </a:r>
            <a:r>
              <a:rPr lang="en-US" b="1" dirty="0" err="1"/>
              <a:t>fruits.length</a:t>
            </a:r>
            <a:r>
              <a:rPr lang="en-US" b="1" dirty="0"/>
              <a:t>; ++index) {</a:t>
            </a:r>
            <a:br>
              <a:rPr lang="en-US" b="1" dirty="0"/>
            </a:br>
            <a:r>
              <a:rPr lang="en-US" b="1" dirty="0"/>
              <a:t>    text += fruits[index];</a:t>
            </a:r>
            <a:br>
              <a:rPr lang="en-US" b="1" dirty="0"/>
            </a:br>
            <a:r>
              <a:rPr lang="en-US" b="1" dirty="0"/>
              <a:t>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E367-1816-4465-8D9D-75ABC1BCBB9E}" type="datetime1">
              <a:rPr lang="en-US" smtClean="0"/>
              <a:t>1/21/2019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fruits = ["Banana", "</a:t>
            </a:r>
            <a:r>
              <a:rPr lang="en-US" dirty="0" err="1"/>
              <a:t>Orange","Apple</a:t>
            </a:r>
            <a:r>
              <a:rPr lang="en-US" dirty="0"/>
              <a:t>", "Mango"];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Converting array as Strings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fruits.valueOf</a:t>
            </a:r>
            <a:r>
              <a:rPr lang="en-US" dirty="0">
                <a:sym typeface="Wingdings" pitchFamily="2" charset="2"/>
              </a:rPr>
              <a:t>(), </a:t>
            </a:r>
            <a:r>
              <a:rPr lang="en-US" dirty="0" err="1">
                <a:sym typeface="Wingdings" pitchFamily="2" charset="2"/>
              </a:rPr>
              <a:t>fruits.toString</a:t>
            </a:r>
            <a:r>
              <a:rPr lang="en-US" dirty="0">
                <a:sym typeface="Wingdings" pitchFamily="2" charset="2"/>
              </a:rPr>
              <a:t>(), </a:t>
            </a:r>
            <a:r>
              <a:rPr lang="en-US" dirty="0" err="1">
                <a:sym typeface="Wingdings" pitchFamily="2" charset="2"/>
              </a:rPr>
              <a:t>fruits.join</a:t>
            </a:r>
            <a:r>
              <a:rPr lang="en-US" dirty="0">
                <a:sym typeface="Wingdings" pitchFamily="2" charset="2"/>
              </a:rPr>
              <a:t>(“*”)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Removes the last element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fruits.pop();           </a:t>
            </a: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ym typeface="Wingdings" pitchFamily="2" charset="2"/>
              </a:rPr>
              <a:t> Adds a new element  </a:t>
            </a:r>
            <a:r>
              <a:rPr lang="en-US" dirty="0" err="1"/>
              <a:t>fruits.push</a:t>
            </a:r>
            <a:r>
              <a:rPr lang="en-US" dirty="0"/>
              <a:t>("Kiwi");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Shifting elements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fruits.shift</a:t>
            </a:r>
            <a:r>
              <a:rPr lang="en-US" dirty="0"/>
              <a:t>();   // remove first element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Unshifting</a:t>
            </a:r>
            <a:r>
              <a:rPr lang="en-US" dirty="0"/>
              <a:t> elements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fruits.unshift</a:t>
            </a:r>
            <a:r>
              <a:rPr lang="en-US" dirty="0"/>
              <a:t>("Lemon"); // add lemon at the beginning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delete an element </a:t>
            </a:r>
            <a:r>
              <a:rPr lang="en-US" dirty="0">
                <a:sym typeface="Wingdings" pitchFamily="2" charset="2"/>
              </a:rPr>
              <a:t> delete fruits[0];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ym typeface="Wingdings" pitchFamily="2" charset="2"/>
              </a:rPr>
              <a:t> Splicing an array  </a:t>
            </a:r>
            <a:r>
              <a:rPr lang="en-US" dirty="0" err="1"/>
              <a:t>fruits.splice</a:t>
            </a:r>
            <a:r>
              <a:rPr lang="en-US" dirty="0"/>
              <a:t>(2, 0, "Lemon", "Kiwi"); // add two elements starting from 2 and remove 0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8A9F-CE2D-4BDC-ABCF-F0B8C92EED28}" type="datetime1">
              <a:rPr lang="en-US" smtClean="0"/>
              <a:t>1/21/2019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&lt;script&gt;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32866"/>
          </a:xfrm>
        </p:spPr>
        <p:txBody>
          <a:bodyPr>
            <a:noAutofit/>
          </a:bodyPr>
          <a:lstStyle/>
          <a:p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 &lt;h1&gt;My Web Page&lt;/h1&gt;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&lt;p id="demo"&gt;A Paragraph&lt;/p&gt;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&lt;button type="button"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myFunction</a:t>
            </a:r>
            <a:r>
              <a:rPr lang="en-US" dirty="0"/>
              <a:t>()"&gt;Try it&lt;/button&gt;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 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"Paragraph changed.";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7240-F213-4543-930B-30FE78970169}" type="datetime1">
              <a:rPr lang="en-US" smtClean="0"/>
              <a:t>1/21/2019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Sorting an array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fruits.sort</a:t>
            </a:r>
            <a:r>
              <a:rPr lang="en-US" dirty="0"/>
              <a:t>();            // Sorts the elements of fruits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Reversing an array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fruits.reverse</a:t>
            </a:r>
            <a:r>
              <a:rPr lang="en-US" dirty="0"/>
              <a:t>();         // Reverses the order of the elements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Slicing an array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fruits.slice</a:t>
            </a:r>
            <a:r>
              <a:rPr lang="en-US" dirty="0"/>
              <a:t>(1,3);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Concatenating arrays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myGirls</a:t>
            </a:r>
            <a:r>
              <a:rPr lang="en-US" dirty="0"/>
              <a:t> = ["</a:t>
            </a:r>
            <a:r>
              <a:rPr lang="en-US" dirty="0" err="1"/>
              <a:t>Cecilie</a:t>
            </a:r>
            <a:r>
              <a:rPr lang="en-US" dirty="0"/>
              <a:t>", "Lone"];</a:t>
            </a:r>
            <a:br>
              <a:rPr lang="en-US" dirty="0"/>
            </a:br>
            <a:r>
              <a:rPr lang="en-US" dirty="0"/>
              <a:t>                                    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myBoys</a:t>
            </a:r>
            <a:r>
              <a:rPr lang="en-US" dirty="0"/>
              <a:t> = ["Emil", "</a:t>
            </a:r>
            <a:r>
              <a:rPr lang="en-US" dirty="0" err="1"/>
              <a:t>Tobias","Linus</a:t>
            </a:r>
            <a:r>
              <a:rPr lang="en-US" dirty="0"/>
              <a:t>"];</a:t>
            </a:r>
            <a:br>
              <a:rPr lang="en-US" dirty="0"/>
            </a:br>
            <a:r>
              <a:rPr lang="en-US" dirty="0"/>
              <a:t>                                    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myChildren</a:t>
            </a:r>
            <a:r>
              <a:rPr lang="en-US" dirty="0"/>
              <a:t> = </a:t>
            </a:r>
            <a:r>
              <a:rPr lang="en-US" dirty="0" err="1"/>
              <a:t>myGirls.concat</a:t>
            </a:r>
            <a:r>
              <a:rPr lang="en-US" dirty="0"/>
              <a:t>(</a:t>
            </a:r>
            <a:r>
              <a:rPr lang="en-US" dirty="0" err="1"/>
              <a:t>myBoys</a:t>
            </a:r>
            <a:r>
              <a:rPr lang="en-US" dirty="0"/>
              <a:t>);   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C18E-9EEE-454A-A701-6C7A06054EF9}" type="datetime1">
              <a:rPr lang="en-US" smtClean="0"/>
              <a:t>1/21/2019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2600" dirty="0"/>
              <a:t>In JavaScript, objects are data (variables), with properties and methods.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/>
              <a:t> In JavaScript you can also create your own objects.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/>
              <a:t> This example creates an object called "person", and adds four properties to it:</a:t>
            </a:r>
          </a:p>
          <a:p>
            <a:r>
              <a:rPr lang="en-US" b="1" dirty="0"/>
              <a:t>Example</a:t>
            </a:r>
          </a:p>
          <a:p>
            <a:r>
              <a:rPr lang="en-US" sz="2200" dirty="0" err="1"/>
              <a:t>var</a:t>
            </a:r>
            <a:r>
              <a:rPr lang="en-US" sz="2200" dirty="0"/>
              <a:t> person = {</a:t>
            </a:r>
            <a:r>
              <a:rPr lang="en-US" sz="2200" dirty="0" err="1"/>
              <a:t>firstName</a:t>
            </a:r>
            <a:r>
              <a:rPr lang="en-US" sz="2200" dirty="0"/>
              <a:t>:"John", </a:t>
            </a:r>
            <a:r>
              <a:rPr lang="en-US" sz="2200" dirty="0" err="1"/>
              <a:t>lastName</a:t>
            </a:r>
            <a:r>
              <a:rPr lang="en-US" sz="2200" dirty="0"/>
              <a:t>:"Doe", age:50, </a:t>
            </a:r>
            <a:r>
              <a:rPr lang="en-US" sz="2200" dirty="0" err="1"/>
              <a:t>eyeColor</a:t>
            </a:r>
            <a:r>
              <a:rPr lang="en-US" sz="2200" dirty="0"/>
              <a:t>:"blue"};</a:t>
            </a:r>
          </a:p>
          <a:p>
            <a:r>
              <a:rPr lang="en-US" b="1" dirty="0"/>
              <a:t>Accessing Object Properties</a:t>
            </a:r>
          </a:p>
          <a:p>
            <a:r>
              <a:rPr lang="en-US" sz="2200" dirty="0"/>
              <a:t>name = </a:t>
            </a:r>
            <a:r>
              <a:rPr lang="en-US" sz="2200" dirty="0" err="1"/>
              <a:t>person.lastName</a:t>
            </a:r>
            <a:r>
              <a:rPr lang="en-US" sz="2200" dirty="0"/>
              <a:t>;</a:t>
            </a:r>
            <a:br>
              <a:rPr lang="en-US" sz="2200" dirty="0"/>
            </a:br>
            <a:r>
              <a:rPr lang="en-US" sz="2200" dirty="0"/>
              <a:t>name = person["</a:t>
            </a:r>
            <a:r>
              <a:rPr lang="en-US" sz="2200" dirty="0" err="1"/>
              <a:t>lastName</a:t>
            </a:r>
            <a:r>
              <a:rPr lang="en-US" sz="2200" dirty="0"/>
              <a:t>"];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Accessing Object Methods</a:t>
            </a:r>
          </a:p>
          <a:p>
            <a:r>
              <a:rPr lang="en-US" sz="2200" dirty="0"/>
              <a:t>name = </a:t>
            </a:r>
            <a:r>
              <a:rPr lang="en-US" sz="2200" dirty="0" err="1"/>
              <a:t>person.fullName</a:t>
            </a:r>
            <a:r>
              <a:rPr lang="en-US" sz="2200" dirty="0"/>
              <a:t>();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0531-3FDC-487E-BC89-D5BA963B6644}" type="datetime1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195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36820" cy="449156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/>
              <a:t> Local JavaScript Variables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b="1" dirty="0"/>
              <a:t> </a:t>
            </a:r>
            <a:r>
              <a:rPr lang="en-US" sz="2000" dirty="0"/>
              <a:t>Variables declared within a JavaScript function, become </a:t>
            </a:r>
            <a:r>
              <a:rPr lang="en-US" sz="2000" b="1" dirty="0"/>
              <a:t>LOCAL</a:t>
            </a:r>
            <a:r>
              <a:rPr lang="en-US" sz="2000" dirty="0"/>
              <a:t> to the function.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 Local variables have </a:t>
            </a:r>
            <a:r>
              <a:rPr lang="en-US" sz="2000" b="1" dirty="0"/>
              <a:t>local scope</a:t>
            </a:r>
            <a:r>
              <a:rPr lang="en-US" sz="2000" dirty="0"/>
              <a:t>: They can only be accessed within the function.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b="1" dirty="0"/>
              <a:t> Example</a:t>
            </a:r>
          </a:p>
          <a:p>
            <a:pPr lvl="1">
              <a:buNone/>
            </a:pPr>
            <a:r>
              <a:rPr lang="en-US" sz="2000" b="1" dirty="0"/>
              <a:t>     </a:t>
            </a:r>
            <a:r>
              <a:rPr lang="en-US" sz="2000" dirty="0"/>
              <a:t>// code here can not use </a:t>
            </a:r>
            <a:r>
              <a:rPr lang="en-US" sz="2000" dirty="0" err="1"/>
              <a:t>carName</a:t>
            </a:r>
            <a:br>
              <a:rPr lang="en-US" sz="2000" dirty="0"/>
            </a:br>
            <a:r>
              <a:rPr lang="en-US" sz="2000" dirty="0"/>
              <a:t>  function </a:t>
            </a:r>
            <a:r>
              <a:rPr lang="en-US" sz="2000" dirty="0" err="1"/>
              <a:t>myFunction</a:t>
            </a:r>
            <a:r>
              <a:rPr lang="en-US" sz="2000" dirty="0"/>
              <a:t>() {</a:t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carName</a:t>
            </a:r>
            <a:r>
              <a:rPr lang="en-US" sz="2000" dirty="0"/>
              <a:t> = "Volvo";</a:t>
            </a:r>
            <a:br>
              <a:rPr lang="en-US" sz="2000" dirty="0"/>
            </a:br>
            <a:r>
              <a:rPr lang="en-US" sz="2000" dirty="0"/>
              <a:t>    // code here can use </a:t>
            </a:r>
            <a:r>
              <a:rPr lang="en-US" sz="2000" dirty="0" err="1"/>
              <a:t>carName</a:t>
            </a:r>
            <a:br>
              <a:rPr lang="en-US" sz="2000" dirty="0"/>
            </a:br>
            <a:r>
              <a:rPr lang="en-US" sz="2000" dirty="0"/>
              <a:t>} 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94780" y="1782234"/>
            <a:ext cx="5036820" cy="44915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/>
              <a:t> Global JavaScript Variables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 A variable declared outside a function, becomes </a:t>
            </a:r>
            <a:r>
              <a:rPr lang="en-US" sz="2000" b="1" dirty="0"/>
              <a:t>GLOBAL</a:t>
            </a:r>
            <a:r>
              <a:rPr lang="en-US" sz="2000" dirty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/>
              <a:t> A global variable has </a:t>
            </a:r>
            <a:r>
              <a:rPr lang="en-US" sz="2000" b="1" dirty="0"/>
              <a:t>global scope</a:t>
            </a:r>
            <a:r>
              <a:rPr lang="en-US" sz="2000" dirty="0"/>
              <a:t>: All scripts and functions on a web page can access it. 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b="1" dirty="0"/>
              <a:t> Example</a:t>
            </a:r>
          </a:p>
          <a:p>
            <a:r>
              <a:rPr lang="en-US" sz="2000" dirty="0"/>
              <a:t>             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carName</a:t>
            </a:r>
            <a:r>
              <a:rPr lang="en-US" sz="2000" dirty="0"/>
              <a:t> = " Volvo";</a:t>
            </a:r>
            <a:br>
              <a:rPr lang="en-US" sz="2000" dirty="0"/>
            </a:br>
            <a:r>
              <a:rPr lang="en-US" sz="2000" dirty="0"/>
              <a:t>              // code here can use </a:t>
            </a:r>
            <a:r>
              <a:rPr lang="en-US" sz="2000" dirty="0" err="1"/>
              <a:t>carName</a:t>
            </a:r>
            <a:br>
              <a:rPr lang="en-US" sz="2000" dirty="0"/>
            </a:br>
            <a:r>
              <a:rPr lang="en-US" sz="2000" dirty="0"/>
              <a:t>              function </a:t>
            </a:r>
            <a:r>
              <a:rPr lang="en-US" sz="2000" dirty="0" err="1"/>
              <a:t>myFunction</a:t>
            </a:r>
            <a:r>
              <a:rPr lang="en-US" sz="2000" dirty="0"/>
              <a:t>() {</a:t>
            </a:r>
            <a:br>
              <a:rPr lang="en-US" sz="2000" dirty="0"/>
            </a:br>
            <a:r>
              <a:rPr lang="en-US" sz="2000" dirty="0"/>
              <a:t>              // code here can use </a:t>
            </a:r>
            <a:r>
              <a:rPr lang="en-US" sz="2000" dirty="0" err="1"/>
              <a:t>carName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} </a:t>
            </a:r>
          </a:p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Tx/>
              <a:buFont typeface="Calibri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3A08-4E20-4610-A6E4-870D38DC859A}" type="datetime1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81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JavaScript can react to these HTML events: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An HTML web page has finished loading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An HTML input field was changed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An HTML button was clicked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147" y="3776684"/>
            <a:ext cx="7715250" cy="3061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4EF7-7417-4451-9E4B-7BA9566B6815}" type="datetime1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511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With single quotes:</a:t>
            </a:r>
          </a:p>
          <a:p>
            <a:r>
              <a:rPr lang="en-US" dirty="0"/>
              <a:t>&lt;</a:t>
            </a:r>
            <a:r>
              <a:rPr lang="en-US" i="1" dirty="0"/>
              <a:t>element</a:t>
            </a:r>
            <a:r>
              <a:rPr lang="en-US" dirty="0"/>
              <a:t> </a:t>
            </a:r>
            <a:r>
              <a:rPr lang="en-US" i="1" dirty="0"/>
              <a:t>event</a:t>
            </a:r>
            <a:r>
              <a:rPr lang="en-US" dirty="0"/>
              <a:t>=</a:t>
            </a:r>
            <a:r>
              <a:rPr lang="en-US" b="1" dirty="0"/>
              <a:t>'</a:t>
            </a:r>
            <a:r>
              <a:rPr lang="en-US" b="1" i="1" dirty="0"/>
              <a:t>some JavaScript</a:t>
            </a:r>
            <a:r>
              <a:rPr lang="en-US" b="1" dirty="0"/>
              <a:t>'</a:t>
            </a:r>
            <a:r>
              <a:rPr lang="en-US" dirty="0"/>
              <a:t>&gt;</a:t>
            </a:r>
          </a:p>
          <a:p>
            <a:r>
              <a:rPr lang="en-US" dirty="0"/>
              <a:t>With double quotes:</a:t>
            </a:r>
          </a:p>
          <a:p>
            <a:r>
              <a:rPr lang="en-US" dirty="0"/>
              <a:t>&lt;</a:t>
            </a:r>
            <a:r>
              <a:rPr lang="en-US" i="1" dirty="0"/>
              <a:t>element</a:t>
            </a:r>
            <a:r>
              <a:rPr lang="en-US" dirty="0"/>
              <a:t> </a:t>
            </a:r>
            <a:r>
              <a:rPr lang="en-US" i="1" dirty="0"/>
              <a:t>event</a:t>
            </a:r>
            <a:r>
              <a:rPr lang="en-US" dirty="0"/>
              <a:t>=</a:t>
            </a:r>
            <a:r>
              <a:rPr lang="en-US" b="1" dirty="0"/>
              <a:t>"</a:t>
            </a:r>
            <a:r>
              <a:rPr lang="en-US" b="1" i="1" dirty="0"/>
              <a:t>some JavaScript</a:t>
            </a:r>
            <a:r>
              <a:rPr lang="en-US" b="1" dirty="0"/>
              <a:t>"</a:t>
            </a:r>
            <a:r>
              <a:rPr lang="en-US" dirty="0"/>
              <a:t>&gt;</a:t>
            </a:r>
          </a:p>
          <a:p>
            <a:r>
              <a:rPr lang="en-US" b="1" dirty="0">
                <a:solidFill>
                  <a:srgbClr val="C00000"/>
                </a:solidFill>
              </a:rPr>
              <a:t>Examples:</a:t>
            </a:r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&lt;button onclick="</a:t>
            </a:r>
            <a:r>
              <a:rPr lang="en-US" dirty="0" err="1"/>
              <a:t>document.getElementById</a:t>
            </a:r>
            <a:r>
              <a:rPr lang="en-US" dirty="0"/>
              <a:t>('demo').</a:t>
            </a:r>
            <a:r>
              <a:rPr lang="en-US" dirty="0" err="1"/>
              <a:t>innerHTML</a:t>
            </a:r>
            <a:r>
              <a:rPr lang="en-US" dirty="0"/>
              <a:t>=Date()"&gt;The time is?&lt;/button&gt;</a:t>
            </a:r>
          </a:p>
          <a:p>
            <a:r>
              <a:rPr lang="en-US" dirty="0"/>
              <a:t>&lt;p id="demo"&gt;&lt;/p&gt;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4EF7-7417-4451-9E4B-7BA9566B6815}" type="datetime1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235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33500" y="1997838"/>
            <a:ext cx="9829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Syntax</a:t>
            </a:r>
          </a:p>
          <a:p>
            <a:r>
              <a:rPr lang="en-US" sz="2400" dirty="0"/>
              <a:t>if (</a:t>
            </a:r>
            <a:r>
              <a:rPr lang="en-US" sz="2400" i="1" dirty="0"/>
              <a:t>condition1</a:t>
            </a:r>
            <a:r>
              <a:rPr lang="en-US" sz="2400" dirty="0"/>
              <a:t>) {</a:t>
            </a:r>
            <a:br>
              <a:rPr lang="en-US" sz="2400" dirty="0"/>
            </a:br>
            <a:r>
              <a:rPr lang="en-US" sz="2400" i="1" dirty="0"/>
              <a:t>    block of code to be executed if condition1 is true</a:t>
            </a:r>
            <a:br>
              <a:rPr lang="en-US" sz="2400" i="1" dirty="0"/>
            </a:br>
            <a:r>
              <a:rPr lang="en-US" sz="2400" dirty="0"/>
              <a:t>} else if (</a:t>
            </a:r>
            <a:r>
              <a:rPr lang="en-US" sz="2400" i="1" dirty="0"/>
              <a:t>condition2</a:t>
            </a:r>
            <a:r>
              <a:rPr lang="en-US" sz="2400" dirty="0"/>
              <a:t>) {</a:t>
            </a:r>
            <a:br>
              <a:rPr lang="en-US" sz="2400" dirty="0"/>
            </a:br>
            <a:r>
              <a:rPr lang="en-US" sz="2400" i="1" dirty="0"/>
              <a:t>    block of code to be executed if the condition1 is false and condition2 is true</a:t>
            </a:r>
            <a:br>
              <a:rPr lang="en-US" sz="2400" dirty="0"/>
            </a:br>
            <a:r>
              <a:rPr lang="en-US" sz="2400" dirty="0"/>
              <a:t>} else {</a:t>
            </a:r>
            <a:br>
              <a:rPr lang="en-US" sz="2400" dirty="0"/>
            </a:br>
            <a:r>
              <a:rPr lang="en-US" sz="2400" i="1" dirty="0"/>
              <a:t>    block of code to be executed if the condition1 is false and condition2 is false</a:t>
            </a:r>
            <a:br>
              <a:rPr lang="en-US" sz="2400" i="1" dirty="0"/>
            </a:br>
            <a:r>
              <a:rPr lang="en-US" sz="2400" dirty="0"/>
              <a:t>}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ADE4-0512-4E9D-8622-022E2CD8DA9A}" type="datetime1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81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for (</a:t>
            </a:r>
            <a:r>
              <a:rPr lang="en-US" i="1" dirty="0"/>
              <a:t>initialization</a:t>
            </a:r>
            <a:r>
              <a:rPr lang="en-US" dirty="0"/>
              <a:t>;</a:t>
            </a:r>
            <a:r>
              <a:rPr lang="en-US" i="1" dirty="0"/>
              <a:t> condition</a:t>
            </a:r>
            <a:r>
              <a:rPr lang="en-US" dirty="0"/>
              <a:t>;</a:t>
            </a:r>
            <a:r>
              <a:rPr lang="en-US" i="1" dirty="0"/>
              <a:t> increment/decrement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i="1" dirty="0"/>
              <a:t>code block to be executed</a:t>
            </a:r>
            <a:br>
              <a:rPr lang="en-US" dirty="0"/>
            </a:br>
            <a:r>
              <a:rPr lang="en-US" dirty="0"/>
              <a:t>    }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 err="1"/>
              <a:t>document.write</a:t>
            </a:r>
            <a:r>
              <a:rPr lang="en-US" dirty="0"/>
              <a:t>("The number is " + </a:t>
            </a:r>
            <a:r>
              <a:rPr lang="en-US" dirty="0" err="1"/>
              <a:t>i</a:t>
            </a:r>
            <a:r>
              <a:rPr lang="en-US" dirty="0"/>
              <a:t> + "&lt;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>
              <a:buNone/>
            </a:pPr>
            <a:r>
              <a:rPr lang="en-US" dirty="0"/>
              <a:t>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B082-1E91-4C15-93E7-090ED84E0FAC}" type="datetime1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4468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while (</a:t>
            </a:r>
            <a:r>
              <a:rPr lang="en-US" i="1" dirty="0"/>
              <a:t>condition</a:t>
            </a:r>
            <a:r>
              <a:rPr lang="en-US" dirty="0"/>
              <a:t>) {</a:t>
            </a:r>
            <a:br>
              <a:rPr lang="en-US" dirty="0"/>
            </a:br>
            <a:r>
              <a:rPr lang="en-US" i="1" dirty="0"/>
              <a:t>    code block to be executed</a:t>
            </a:r>
            <a:br>
              <a:rPr lang="en-US" dirty="0"/>
            </a:br>
            <a:r>
              <a:rPr lang="en-US" dirty="0"/>
              <a:t>}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while (</a:t>
            </a:r>
            <a:r>
              <a:rPr lang="en-US" dirty="0" err="1"/>
              <a:t>i</a:t>
            </a:r>
            <a:r>
              <a:rPr lang="en-US" dirty="0"/>
              <a:t> &lt; 10)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document.write</a:t>
            </a:r>
            <a:r>
              <a:rPr lang="en-US" dirty="0"/>
              <a:t>("The number is " + </a:t>
            </a:r>
            <a:r>
              <a:rPr lang="en-US" dirty="0" err="1"/>
              <a:t>i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i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B5A2-7D42-498A-AB81-D70A6057E2D9}" type="datetime1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512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Form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form validation can be done by JavaScript.</a:t>
            </a:r>
          </a:p>
          <a:p>
            <a:r>
              <a:rPr lang="en-US" dirty="0"/>
              <a:t>If a form field (</a:t>
            </a:r>
            <a:r>
              <a:rPr lang="en-US" dirty="0" err="1"/>
              <a:t>fname</a:t>
            </a:r>
            <a:r>
              <a:rPr lang="en-US" dirty="0"/>
              <a:t>) is empty, this function alerts a message, and returns false, to prevent the form from being submitted:</a:t>
            </a:r>
          </a:p>
          <a:p>
            <a:r>
              <a:rPr lang="en-US" dirty="0"/>
              <a:t>JavaScript Example</a:t>
            </a:r>
          </a:p>
          <a:p>
            <a:r>
              <a:rPr lang="en-US" dirty="0"/>
              <a:t>function </a:t>
            </a:r>
            <a:r>
              <a:rPr lang="en-US" dirty="0" err="1"/>
              <a:t>validateForm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var</a:t>
            </a:r>
            <a:r>
              <a:rPr lang="en-US" dirty="0"/>
              <a:t> x = </a:t>
            </a:r>
            <a:r>
              <a:rPr lang="en-US" dirty="0" err="1"/>
              <a:t>document.forms</a:t>
            </a:r>
            <a:r>
              <a:rPr lang="en-US" dirty="0"/>
              <a:t>["</a:t>
            </a:r>
            <a:r>
              <a:rPr lang="en-US" dirty="0" err="1"/>
              <a:t>myForm</a:t>
            </a:r>
            <a:r>
              <a:rPr lang="en-US" dirty="0"/>
              <a:t>"]["</a:t>
            </a:r>
            <a:r>
              <a:rPr lang="en-US" dirty="0" err="1"/>
              <a:t>fname</a:t>
            </a:r>
            <a:r>
              <a:rPr lang="en-US" dirty="0"/>
              <a:t>"].value;</a:t>
            </a:r>
            <a:br>
              <a:rPr lang="en-US" dirty="0"/>
            </a:br>
            <a:r>
              <a:rPr lang="en-US" dirty="0"/>
              <a:t>    if (x == "") {</a:t>
            </a:r>
            <a:br>
              <a:rPr lang="en-US" dirty="0"/>
            </a:br>
            <a:r>
              <a:rPr lang="en-US" dirty="0"/>
              <a:t>        alert("Name must be filled out");</a:t>
            </a:r>
            <a:br>
              <a:rPr lang="en-US" dirty="0"/>
            </a:br>
            <a:r>
              <a:rPr lang="en-US" dirty="0"/>
              <a:t>        return false;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}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68B2-7985-44BB-A42E-66385132F4A2}" type="datetime1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716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Form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72746"/>
            <a:ext cx="8946541" cy="4975653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&lt;!DOCTYPE html&gt;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&lt;html&gt;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&lt;head&gt;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&lt;script&gt;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function </a:t>
            </a:r>
            <a:r>
              <a:rPr lang="en-US" dirty="0" err="1"/>
              <a:t>validateForm</a:t>
            </a:r>
            <a:r>
              <a:rPr lang="en-US" dirty="0"/>
              <a:t>() {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x = </a:t>
            </a:r>
            <a:r>
              <a:rPr lang="en-US" dirty="0" err="1"/>
              <a:t>document.forms</a:t>
            </a:r>
            <a:r>
              <a:rPr lang="en-US" dirty="0"/>
              <a:t>["</a:t>
            </a:r>
            <a:r>
              <a:rPr lang="en-US" dirty="0" err="1"/>
              <a:t>myForm</a:t>
            </a:r>
            <a:r>
              <a:rPr lang="en-US" dirty="0"/>
              <a:t>"]["</a:t>
            </a:r>
            <a:r>
              <a:rPr lang="en-US" dirty="0" err="1"/>
              <a:t>fname</a:t>
            </a:r>
            <a:r>
              <a:rPr lang="en-US" dirty="0"/>
              <a:t>"].value;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   if (x == "") {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       alert("Name must be filled out");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       return false;}}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&lt;/script&gt;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&lt;/head&gt;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&lt;body&gt;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&lt;form name="</a:t>
            </a:r>
            <a:r>
              <a:rPr lang="en-US" dirty="0" err="1"/>
              <a:t>myForm</a:t>
            </a:r>
            <a:r>
              <a:rPr lang="en-US" dirty="0"/>
              <a:t>" action="/</a:t>
            </a:r>
            <a:r>
              <a:rPr lang="en-US" dirty="0" err="1"/>
              <a:t>action_page.php</a:t>
            </a:r>
            <a:r>
              <a:rPr lang="en-US" dirty="0"/>
              <a:t>"</a:t>
            </a:r>
          </a:p>
          <a:p>
            <a:pPr>
              <a:buFont typeface="Wingdings" pitchFamily="2" charset="2"/>
              <a:buChar char="q"/>
            </a:pPr>
            <a:r>
              <a:rPr lang="en-US" dirty="0" err="1"/>
              <a:t>onsubmit</a:t>
            </a:r>
            <a:r>
              <a:rPr lang="en-US" dirty="0"/>
              <a:t>="return </a:t>
            </a:r>
            <a:r>
              <a:rPr lang="en-US" dirty="0" err="1"/>
              <a:t>validateForm</a:t>
            </a:r>
            <a:r>
              <a:rPr lang="en-US" dirty="0"/>
              <a:t>()" method="post"&gt;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Name: &lt;input type="text" name="</a:t>
            </a:r>
            <a:r>
              <a:rPr lang="en-US" dirty="0" err="1"/>
              <a:t>fname</a:t>
            </a:r>
            <a:r>
              <a:rPr lang="en-US" dirty="0"/>
              <a:t>"&gt;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&lt;input type="submit" value="Submit"&gt;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&lt;/form&gt;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&lt;/body&gt;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&lt;/html&gt;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B6B1-5982-4D37-945E-486D85A51F7B}" type="datetime1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5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</a:t>
            </a:r>
            <a:r>
              <a:rPr lang="en-US" dirty="0" err="1"/>
              <a:t>JavaScripts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Scripts can also be placed in external files.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External scripts are practical when the same code is used in many different web pages.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JavaScript files have the </a:t>
            </a:r>
            <a:r>
              <a:rPr lang="en-US" b="1" dirty="0"/>
              <a:t>file extension .</a:t>
            </a:r>
            <a:r>
              <a:rPr lang="en-US" b="1" dirty="0" err="1"/>
              <a:t>js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To use an external script, put the name of the script file in the source (</a:t>
            </a:r>
            <a:r>
              <a:rPr lang="en-US" dirty="0" err="1"/>
              <a:t>src</a:t>
            </a:r>
            <a:r>
              <a:rPr lang="en-US" dirty="0"/>
              <a:t>) attribute of the &lt;script&gt; tag: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 Example</a:t>
            </a:r>
          </a:p>
          <a:p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="myScript.js"&gt;&lt;/script&gt;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1600-E010-4A9E-B34D-04BE10F36E27}" type="datetime1">
              <a:rPr lang="en-US" smtClean="0"/>
              <a:t>1/21/2019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00" y="295729"/>
            <a:ext cx="10589739" cy="1400530"/>
          </a:xfrm>
        </p:spPr>
        <p:txBody>
          <a:bodyPr/>
          <a:lstStyle/>
          <a:p>
            <a:r>
              <a:rPr lang="en-US" dirty="0"/>
              <a:t>JavaScript Can Validate Numeric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72746"/>
            <a:ext cx="8946541" cy="4975653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&lt;!DOCTYPE html&gt;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&lt;html&gt;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&lt;body&gt;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&lt;h2&gt;JavaScript Can Validate Input&lt;/h2&gt;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&lt;p&gt;Please input a number between 1 and 10:&lt;/p&gt;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&lt;input id="numb"&gt;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&lt;button type="button"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myFunction</a:t>
            </a:r>
            <a:r>
              <a:rPr lang="en-US" dirty="0"/>
              <a:t>()"&gt;Submit&lt;/button&gt;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&lt;p id="demo"&gt;&lt;/p&gt;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&lt;script&gt;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x, text;</a:t>
            </a:r>
          </a:p>
          <a:p>
            <a:pPr marL="0" indent="0">
              <a:buNone/>
            </a:pPr>
            <a:r>
              <a:rPr lang="en-US" dirty="0"/>
              <a:t>           x = </a:t>
            </a:r>
            <a:r>
              <a:rPr lang="en-US" dirty="0" err="1"/>
              <a:t>document.getElementById</a:t>
            </a:r>
            <a:r>
              <a:rPr lang="en-US" dirty="0"/>
              <a:t>("numb").value;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if (</a:t>
            </a:r>
            <a:r>
              <a:rPr lang="en-US" dirty="0" err="1"/>
              <a:t>isNaN</a:t>
            </a:r>
            <a:r>
              <a:rPr lang="en-US" dirty="0"/>
              <a:t>(x) || x &lt; 1 || x &gt; 10) {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       text = "Input not valid";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   } else {text = "Input OK";}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text;}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&lt;/script&gt;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&lt;/body&gt;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&lt;/html&gt;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A343-D65B-42F5-A3EB-C5A2211CA784}" type="datetime1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135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Create a web-based calculator using JavaScript and other necessary tools.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Submission Deadline: Next Lab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Email to mahamudul@ewubd.edu  mention Your student ID in the subject line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Eloquent </a:t>
            </a:r>
            <a:r>
              <a:rPr lang="en-US" dirty="0" err="1"/>
              <a:t>Javascript</a:t>
            </a:r>
            <a:r>
              <a:rPr lang="en-US" dirty="0"/>
              <a:t> second edition, </a:t>
            </a:r>
            <a:r>
              <a:rPr lang="en-US" dirty="0" err="1"/>
              <a:t>Marjin</a:t>
            </a:r>
            <a:r>
              <a:rPr lang="en-US" dirty="0"/>
              <a:t> </a:t>
            </a:r>
            <a:r>
              <a:rPr lang="en-US"/>
              <a:t>Haverbeke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B8B5-9CE0-4E30-BC69-3AE7A35E3CA4}" type="datetime1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162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hlinkClick r:id="rId2"/>
              </a:rPr>
              <a:t>https://www.javascript.com/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https://www.tutorialspoint.com/javascript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0828-000F-41EB-9168-CDF4B350B635}" type="datetime1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0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accepts both double and single quotes: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&lt;h2&gt;What Can JavaScript Do?&lt;/h2&gt;</a:t>
            </a:r>
          </a:p>
          <a:p>
            <a:r>
              <a:rPr lang="en-US" dirty="0"/>
              <a:t>&lt;p id="demo"&gt;JavaScript can change HTML content.&lt;/p&gt;</a:t>
            </a:r>
          </a:p>
          <a:p>
            <a:r>
              <a:rPr lang="en-US" dirty="0"/>
              <a:t>&lt;button type="button"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document.getElementById</a:t>
            </a:r>
            <a:r>
              <a:rPr lang="en-US" dirty="0"/>
              <a:t>('demo').</a:t>
            </a:r>
            <a:r>
              <a:rPr lang="en-US" dirty="0" err="1"/>
              <a:t>innerHTML</a:t>
            </a:r>
            <a:r>
              <a:rPr lang="en-US" dirty="0"/>
              <a:t> = 'Hello JavaScript!'"&gt;Click Me!&lt;/button&gt;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A525-58C9-4311-8EDD-790E0299664D}" type="datetime1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2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Can Change HTML Attribute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&lt;h2&gt;What Can JavaScript Do?&lt;/h2&gt;</a:t>
            </a:r>
          </a:p>
          <a:p>
            <a:r>
              <a:rPr lang="en-US" dirty="0"/>
              <a:t>&lt;p&gt;JavaScript can change HTML attribute values.&lt;/p&gt;</a:t>
            </a:r>
          </a:p>
          <a:p>
            <a:r>
              <a:rPr lang="en-US" dirty="0"/>
              <a:t>&lt;p&gt;In this case JavaScript changes the value of the </a:t>
            </a:r>
            <a:r>
              <a:rPr lang="en-US" dirty="0" err="1"/>
              <a:t>src</a:t>
            </a:r>
            <a:r>
              <a:rPr lang="en-US" dirty="0"/>
              <a:t> (source) attribute of an image.&lt;/p&gt;</a:t>
            </a:r>
          </a:p>
          <a:p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myImage</a:t>
            </a:r>
            <a:r>
              <a:rPr lang="en-US" dirty="0"/>
              <a:t>').</a:t>
            </a:r>
            <a:r>
              <a:rPr lang="en-US" dirty="0" err="1"/>
              <a:t>src</a:t>
            </a:r>
            <a:r>
              <a:rPr lang="en-US" dirty="0"/>
              <a:t>='pic_bulbon.gif'"&gt;Turn on the light&lt;/button&gt;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id="</a:t>
            </a:r>
            <a:r>
              <a:rPr lang="en-US" dirty="0" err="1"/>
              <a:t>myImage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="pic_bulboff.gif" style="width:100px"&gt;</a:t>
            </a:r>
          </a:p>
          <a:p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myImage</a:t>
            </a:r>
            <a:r>
              <a:rPr lang="en-US" dirty="0"/>
              <a:t>').</a:t>
            </a:r>
            <a:r>
              <a:rPr lang="en-US" dirty="0" err="1"/>
              <a:t>src</a:t>
            </a:r>
            <a:r>
              <a:rPr lang="en-US" dirty="0"/>
              <a:t>='pic_bulboff.gif'"&gt;Turn off the light&lt;/button&gt;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0685-55C5-41AA-B082-5EE063D951F8}" type="datetime1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0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Can Change HTML Styles (CSS)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&lt;h2&gt;What Can JavaScript Do?&lt;/h2&gt;</a:t>
            </a:r>
          </a:p>
          <a:p>
            <a:r>
              <a:rPr lang="en-US" dirty="0"/>
              <a:t>&lt;p id="demo"&gt;JavaScript can change the style of an HTML element.&lt;/p&gt;</a:t>
            </a:r>
          </a:p>
          <a:p>
            <a:r>
              <a:rPr lang="en-US" dirty="0"/>
              <a:t>&lt;button type="button"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document.getElementById</a:t>
            </a:r>
            <a:r>
              <a:rPr lang="en-US" dirty="0"/>
              <a:t>('demo').</a:t>
            </a:r>
            <a:r>
              <a:rPr lang="en-US" dirty="0" err="1"/>
              <a:t>style.fontSize</a:t>
            </a:r>
            <a:r>
              <a:rPr lang="en-US" dirty="0"/>
              <a:t>='35px'"&gt;Click Me!&lt;/button&gt;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84EE-E30D-4E2E-B017-8ADC0FAE75E9}" type="datetime1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8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Can Hide HTML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&lt;h2&gt;What Can JavaScript Do?&lt;/h2&gt;</a:t>
            </a:r>
          </a:p>
          <a:p>
            <a:r>
              <a:rPr lang="en-US" dirty="0"/>
              <a:t>&lt;p id="demo"&gt;JavaScript can hide HTML elements.&lt;/p&gt;</a:t>
            </a:r>
          </a:p>
          <a:p>
            <a:r>
              <a:rPr lang="en-US" dirty="0"/>
              <a:t>&lt;button type="button"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document.getElementById</a:t>
            </a:r>
            <a:r>
              <a:rPr lang="en-US" dirty="0"/>
              <a:t>('demo').</a:t>
            </a:r>
            <a:r>
              <a:rPr lang="en-US" dirty="0" err="1"/>
              <a:t>style.display</a:t>
            </a:r>
            <a:r>
              <a:rPr lang="en-US" dirty="0"/>
              <a:t>='none'"&gt;Click Me!&lt;/button&gt;</a:t>
            </a:r>
          </a:p>
          <a:p>
            <a:r>
              <a:rPr lang="en-US" dirty="0"/>
              <a:t>&lt;/body&gt;</a:t>
            </a:r>
          </a:p>
          <a:p>
            <a:r>
              <a:rPr lang="en-US"/>
              <a:t>&lt;/html&gt;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CSE480: Web Database Programming, MDH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811-2BC7-4AA7-93EF-B8B915E9BAC4}" type="datetime1">
              <a:rPr lang="en-US" smtClean="0"/>
              <a:t>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61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7171</TotalTime>
  <Words>2825</Words>
  <Application>Microsoft Office PowerPoint</Application>
  <PresentationFormat>Widescreen</PresentationFormat>
  <Paragraphs>548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Century Gothic</vt:lpstr>
      <vt:lpstr>Wingdings</vt:lpstr>
      <vt:lpstr>Wingdings 3</vt:lpstr>
      <vt:lpstr>Ion</vt:lpstr>
      <vt:lpstr>JavaScript</vt:lpstr>
      <vt:lpstr>Why JavaScript?</vt:lpstr>
      <vt:lpstr>What JavaScript can do?</vt:lpstr>
      <vt:lpstr>The &lt;script&gt; tag</vt:lpstr>
      <vt:lpstr>External JavaScripts</vt:lpstr>
      <vt:lpstr>JavaScript accepts both double and single quotes:</vt:lpstr>
      <vt:lpstr>JavaScript Can Change HTML Attribute Values</vt:lpstr>
      <vt:lpstr>JavaScript Can Change HTML Styles (CSS)</vt:lpstr>
      <vt:lpstr>JavaScript Can Hide HTML Elements</vt:lpstr>
      <vt:lpstr>JavaScript Can Show HTML Elements</vt:lpstr>
      <vt:lpstr>JavaScript Where To</vt:lpstr>
      <vt:lpstr>JavaScript Functions and Events</vt:lpstr>
      <vt:lpstr>JavaScript in &lt;head&gt; or &lt;body&gt;</vt:lpstr>
      <vt:lpstr>JavaScript in &lt;head&gt;</vt:lpstr>
      <vt:lpstr>JavaScript in &lt;body&gt;</vt:lpstr>
      <vt:lpstr>External JavaScript</vt:lpstr>
      <vt:lpstr>External JavaScript Advantages</vt:lpstr>
      <vt:lpstr>External References</vt:lpstr>
      <vt:lpstr>JavaScript Output</vt:lpstr>
      <vt:lpstr>Using innerHTML</vt:lpstr>
      <vt:lpstr>Using innerHTML</vt:lpstr>
      <vt:lpstr>Using document.write()</vt:lpstr>
      <vt:lpstr>Using document.write() after an HTML document is loaded, will delete all existing HTML:</vt:lpstr>
      <vt:lpstr>Using window.alert()</vt:lpstr>
      <vt:lpstr>Using console.log()</vt:lpstr>
      <vt:lpstr>JavaScript Output</vt:lpstr>
      <vt:lpstr>JavaScript Literals</vt:lpstr>
      <vt:lpstr>JavaScript Variables</vt:lpstr>
      <vt:lpstr>JavaScript Data types</vt:lpstr>
      <vt:lpstr>JavaScript Function</vt:lpstr>
      <vt:lpstr>JavaScript Strings</vt:lpstr>
      <vt:lpstr>Useful String Methods</vt:lpstr>
      <vt:lpstr>JavaScript Numbers</vt:lpstr>
      <vt:lpstr>Number Methods</vt:lpstr>
      <vt:lpstr>JavaScript Math</vt:lpstr>
      <vt:lpstr>JavaScript Date</vt:lpstr>
      <vt:lpstr>JavaScript Date Methods</vt:lpstr>
      <vt:lpstr>JavaScript Arrays</vt:lpstr>
      <vt:lpstr>JavaScript Array Methods</vt:lpstr>
      <vt:lpstr>JavaScript Array Methods</vt:lpstr>
      <vt:lpstr>JavaScript Objects</vt:lpstr>
      <vt:lpstr>JavaScript Scope</vt:lpstr>
      <vt:lpstr>JavaScript Events</vt:lpstr>
      <vt:lpstr>JavaScript Events</vt:lpstr>
      <vt:lpstr>JavaScript Conditional Statement</vt:lpstr>
      <vt:lpstr>JavaScript for Loop</vt:lpstr>
      <vt:lpstr>JavaScript while Loop</vt:lpstr>
      <vt:lpstr>JavaScript Form Validation</vt:lpstr>
      <vt:lpstr>JavaScript Form Validation</vt:lpstr>
      <vt:lpstr>JavaScript Can Validate Numeric Input</vt:lpstr>
      <vt:lpstr>Assignment (Optional)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HTTP</dc:title>
  <dc:creator>Rezwanul Huq</dc:creator>
  <cp:lastModifiedBy>Mahamudul Hasan Munna</cp:lastModifiedBy>
  <cp:revision>298</cp:revision>
  <dcterms:created xsi:type="dcterms:W3CDTF">2014-05-10T03:08:36Z</dcterms:created>
  <dcterms:modified xsi:type="dcterms:W3CDTF">2019-01-21T10:20:55Z</dcterms:modified>
</cp:coreProperties>
</file>