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29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7/4/2019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7/4/2019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7/4/2019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MongoDB</a:t>
            </a:r>
          </a:p>
        </p:txBody>
      </p:sp>
      <p:sp>
        <p:nvSpPr>
          <p:cNvPr id="3" name="Subtitle 2"/>
          <p:cNvSpPr>
            <a:spLocks noGrp="1"/>
          </p:cNvSpPr>
          <p:nvPr>
            <p:ph type="subTitle" idx="1"/>
          </p:nvPr>
        </p:nvSpPr>
        <p:spPr>
          <a:xfrm>
            <a:off x="4561888" y="4457539"/>
            <a:ext cx="4378911" cy="1143161"/>
          </a:xfrm>
        </p:spPr>
        <p:txBody>
          <a:bodyPr/>
          <a:lstStyle/>
          <a:p>
            <a:endParaRPr lang="en-US" dirty="0"/>
          </a:p>
        </p:txBody>
      </p:sp>
    </p:spTree>
    <p:extLst>
      <p:ext uri="{BB962C8B-B14F-4D97-AF65-F5344CB8AC3E}">
        <p14:creationId xmlns:p14="http://schemas.microsoft.com/office/powerpoint/2010/main" val="10145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Drop Database</a:t>
            </a:r>
          </a:p>
        </p:txBody>
      </p:sp>
      <p:sp>
        <p:nvSpPr>
          <p:cNvPr id="6" name="Content Placeholder 5"/>
          <p:cNvSpPr>
            <a:spLocks noGrp="1"/>
          </p:cNvSpPr>
          <p:nvPr>
            <p:ph idx="1"/>
          </p:nvPr>
        </p:nvSpPr>
        <p:spPr>
          <a:xfrm>
            <a:off x="680321" y="2192018"/>
            <a:ext cx="10274372" cy="4444172"/>
          </a:xfrm>
        </p:spPr>
        <p:txBody>
          <a:bodyPr>
            <a:normAutofit lnSpcReduction="10000"/>
          </a:bodyPr>
          <a:lstStyle/>
          <a:p>
            <a:pPr>
              <a:buFont typeface="Wingdings" panose="05000000000000000000" pitchFamily="2" charset="2"/>
              <a:buChar char="Ø"/>
            </a:pPr>
            <a:r>
              <a:rPr lang="en-US" dirty="0"/>
              <a:t>MongoDB </a:t>
            </a:r>
            <a:r>
              <a:rPr lang="en-US" dirty="0" err="1"/>
              <a:t>db.dropDatabase</a:t>
            </a:r>
            <a:r>
              <a:rPr lang="en-US" dirty="0"/>
              <a:t>() command is used to drop a existing database.</a:t>
            </a:r>
          </a:p>
          <a:p>
            <a:endParaRPr lang="en-US" dirty="0"/>
          </a:p>
          <a:p>
            <a:pPr lvl="1"/>
            <a:r>
              <a:rPr lang="en-US" dirty="0"/>
              <a:t>Basic syntax of </a:t>
            </a:r>
            <a:r>
              <a:rPr lang="en-US" dirty="0" err="1"/>
              <a:t>dropDatabase</a:t>
            </a:r>
            <a:r>
              <a:rPr lang="en-US" dirty="0"/>
              <a:t>() command is as follows −</a:t>
            </a:r>
          </a:p>
          <a:p>
            <a:pPr lvl="1"/>
            <a:endParaRPr lang="en-US" dirty="0"/>
          </a:p>
          <a:p>
            <a:pPr marL="457200" lvl="1" indent="0">
              <a:buNone/>
            </a:pPr>
            <a:r>
              <a:rPr lang="en-US" dirty="0"/>
              <a:t>	</a:t>
            </a:r>
            <a:r>
              <a:rPr lang="en-US" dirty="0" err="1"/>
              <a:t>db.dropDatabase</a:t>
            </a:r>
            <a:r>
              <a:rPr lang="en-US" dirty="0"/>
              <a:t>()</a:t>
            </a:r>
          </a:p>
          <a:p>
            <a:pPr marL="457200" lvl="1" indent="0">
              <a:buNone/>
            </a:pPr>
            <a:r>
              <a:rPr lang="en-US" dirty="0"/>
              <a:t>	This will delete the selected database. If you have not selected any database, then 	it will delete default 'test' database.</a:t>
            </a:r>
          </a:p>
          <a:p>
            <a:pPr lvl="1"/>
            <a:endParaRPr lang="en-US" dirty="0"/>
          </a:p>
          <a:p>
            <a:pPr lvl="1"/>
            <a:r>
              <a:rPr lang="en-US" dirty="0"/>
              <a:t>Example</a:t>
            </a:r>
          </a:p>
          <a:p>
            <a:pPr marL="914400" lvl="2" indent="0">
              <a:buNone/>
            </a:pPr>
            <a:r>
              <a:rPr lang="en-US" dirty="0"/>
              <a:t>&gt;use </a:t>
            </a:r>
            <a:r>
              <a:rPr lang="en-US" dirty="0" err="1"/>
              <a:t>mydb</a:t>
            </a:r>
            <a:endParaRPr lang="en-US" dirty="0"/>
          </a:p>
          <a:p>
            <a:pPr marL="914400" lvl="2" indent="0">
              <a:buNone/>
            </a:pPr>
            <a:r>
              <a:rPr lang="en-US" dirty="0"/>
              <a:t>switched to </a:t>
            </a:r>
            <a:r>
              <a:rPr lang="en-US" dirty="0" err="1"/>
              <a:t>db</a:t>
            </a:r>
            <a:r>
              <a:rPr lang="en-US" dirty="0"/>
              <a:t> </a:t>
            </a:r>
            <a:r>
              <a:rPr lang="en-US" dirty="0" err="1"/>
              <a:t>mydb</a:t>
            </a:r>
            <a:endParaRPr lang="en-US" dirty="0"/>
          </a:p>
          <a:p>
            <a:pPr marL="914400" lvl="2" indent="0">
              <a:buNone/>
            </a:pPr>
            <a:r>
              <a:rPr lang="en-US" dirty="0"/>
              <a:t>&gt;</a:t>
            </a:r>
            <a:r>
              <a:rPr lang="en-US" dirty="0" err="1"/>
              <a:t>db.dropDatabase</a:t>
            </a:r>
            <a:r>
              <a:rPr lang="en-US" dirty="0"/>
              <a:t>()</a:t>
            </a:r>
          </a:p>
          <a:p>
            <a:pPr marL="914400" lvl="2" indent="0">
              <a:buNone/>
            </a:pPr>
            <a:r>
              <a:rPr lang="en-US" dirty="0"/>
              <a:t>&gt;{ "dropped" : "</a:t>
            </a:r>
            <a:r>
              <a:rPr lang="en-US" dirty="0" err="1"/>
              <a:t>mydb</a:t>
            </a:r>
            <a:r>
              <a:rPr lang="en-US" dirty="0"/>
              <a:t>", "ok" : 1 }</a:t>
            </a:r>
          </a:p>
          <a:p>
            <a:pPr marL="914400" lvl="2" indent="0">
              <a:buNone/>
            </a:pPr>
            <a:endParaRPr lang="en-US" dirty="0"/>
          </a:p>
        </p:txBody>
      </p:sp>
    </p:spTree>
    <p:extLst>
      <p:ext uri="{BB962C8B-B14F-4D97-AF65-F5344CB8AC3E}">
        <p14:creationId xmlns:p14="http://schemas.microsoft.com/office/powerpoint/2010/main" val="312391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 </a:t>
            </a:r>
            <a:r>
              <a:rPr lang="en-US" dirty="0" err="1"/>
              <a:t>createCollection</a:t>
            </a:r>
            <a:r>
              <a:rPr lang="en-US" dirty="0"/>
              <a:t>() Method</a:t>
            </a:r>
          </a:p>
          <a:p>
            <a:pPr marL="0" indent="0">
              <a:buNone/>
            </a:pPr>
            <a:r>
              <a:rPr lang="en-US" dirty="0"/>
              <a:t>	Basic syntax of </a:t>
            </a:r>
            <a:r>
              <a:rPr lang="en-US" dirty="0" err="1"/>
              <a:t>createCollection</a:t>
            </a:r>
            <a:r>
              <a:rPr lang="en-US" dirty="0"/>
              <a:t>() command is as follows −</a:t>
            </a:r>
          </a:p>
          <a:p>
            <a:pPr marL="0" indent="0">
              <a:buNone/>
            </a:pPr>
            <a:r>
              <a:rPr lang="en-US" dirty="0"/>
              <a:t>		</a:t>
            </a:r>
            <a:r>
              <a:rPr lang="en-US" dirty="0" err="1"/>
              <a:t>db.createCollection</a:t>
            </a:r>
            <a:r>
              <a:rPr lang="en-US" dirty="0"/>
              <a:t>(name, options)</a:t>
            </a:r>
          </a:p>
          <a:p>
            <a:pPr marL="0" indent="0">
              <a:buNone/>
            </a:pPr>
            <a:r>
              <a:rPr lang="en-US" dirty="0"/>
              <a:t>	Examples</a:t>
            </a:r>
          </a:p>
          <a:p>
            <a:pPr marL="0" indent="0">
              <a:buNone/>
            </a:pPr>
            <a:r>
              <a:rPr lang="en-US" dirty="0"/>
              <a:t>	Basic syntax of </a:t>
            </a:r>
            <a:r>
              <a:rPr lang="en-US" dirty="0" err="1"/>
              <a:t>createCollection</a:t>
            </a:r>
            <a:r>
              <a:rPr lang="en-US" dirty="0"/>
              <a:t>() method without options is as 	follows −</a:t>
            </a:r>
          </a:p>
          <a:p>
            <a:pPr marL="0" indent="0">
              <a:buNone/>
            </a:pPr>
            <a:endParaRPr lang="en-US" dirty="0"/>
          </a:p>
          <a:p>
            <a:pPr marL="914400" lvl="2" indent="0">
              <a:buNone/>
            </a:pPr>
            <a:r>
              <a:rPr lang="en-US" dirty="0"/>
              <a:t>&gt;use test</a:t>
            </a:r>
          </a:p>
          <a:p>
            <a:pPr marL="914400" lvl="2" indent="0">
              <a:buNone/>
            </a:pPr>
            <a:r>
              <a:rPr lang="en-US" dirty="0"/>
              <a:t>switched to </a:t>
            </a:r>
            <a:r>
              <a:rPr lang="en-US" dirty="0" err="1"/>
              <a:t>db</a:t>
            </a:r>
            <a:r>
              <a:rPr lang="en-US" dirty="0"/>
              <a:t> test</a:t>
            </a:r>
          </a:p>
          <a:p>
            <a:pPr marL="914400" lvl="2" indent="0">
              <a:buNone/>
            </a:pPr>
            <a:r>
              <a:rPr lang="en-US" dirty="0"/>
              <a:t>&gt;</a:t>
            </a:r>
            <a:r>
              <a:rPr lang="en-US" dirty="0" err="1"/>
              <a:t>db.createCollection</a:t>
            </a:r>
            <a:r>
              <a:rPr lang="en-US" dirty="0"/>
              <a:t>("</a:t>
            </a:r>
            <a:r>
              <a:rPr lang="en-US" dirty="0" err="1"/>
              <a:t>mycollection</a:t>
            </a:r>
            <a:r>
              <a:rPr lang="en-US" dirty="0"/>
              <a:t>")</a:t>
            </a:r>
          </a:p>
          <a:p>
            <a:pPr marL="914400" lvl="2" indent="0">
              <a:buNone/>
            </a:pPr>
            <a:r>
              <a:rPr lang="en-US" dirty="0"/>
              <a:t>{ "ok" : 1 }</a:t>
            </a:r>
          </a:p>
          <a:p>
            <a:pPr marL="914400" lvl="2" indent="0">
              <a:buNone/>
            </a:pPr>
            <a:r>
              <a:rPr lang="en-US" dirty="0"/>
              <a:t>&gt;</a:t>
            </a:r>
          </a:p>
        </p:txBody>
      </p:sp>
    </p:spTree>
    <p:extLst>
      <p:ext uri="{BB962C8B-B14F-4D97-AF65-F5344CB8AC3E}">
        <p14:creationId xmlns:p14="http://schemas.microsoft.com/office/powerpoint/2010/main" val="182968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52750" y="986397"/>
            <a:ext cx="9468612" cy="1528957"/>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You can check the created collection by using the command show collections.</a:t>
            </a:r>
          </a:p>
          <a:p>
            <a:pPr>
              <a:buFont typeface="Wingdings" panose="05000000000000000000" pitchFamily="2" charset="2"/>
              <a:buChar char="Ø"/>
            </a:pPr>
            <a:endParaRPr lang="en-US" dirty="0"/>
          </a:p>
          <a:p>
            <a:pPr marL="457200" lvl="1" indent="0">
              <a:buNone/>
            </a:pPr>
            <a:r>
              <a:rPr lang="en-US" dirty="0"/>
              <a:t>&gt;show collections</a:t>
            </a:r>
          </a:p>
          <a:p>
            <a:pPr marL="457200" lvl="1" indent="0">
              <a:buNone/>
            </a:pPr>
            <a:r>
              <a:rPr lang="en-US" dirty="0" err="1"/>
              <a:t>mycollection</a:t>
            </a:r>
            <a:endParaRPr lang="en-US" dirty="0"/>
          </a:p>
          <a:p>
            <a:pPr marL="457200" lvl="1" indent="0">
              <a:buNone/>
            </a:pPr>
            <a:r>
              <a:rPr lang="en-US" dirty="0" err="1"/>
              <a:t>system.indexes</a:t>
            </a:r>
            <a:endParaRPr lang="en-US" dirty="0"/>
          </a:p>
          <a:p>
            <a:pPr marL="457200" lvl="1" indent="0">
              <a:buNone/>
            </a:pPr>
            <a:endParaRPr lang="en-US" dirty="0"/>
          </a:p>
        </p:txBody>
      </p:sp>
      <p:sp>
        <p:nvSpPr>
          <p:cNvPr id="5" name="Content Placeholder 2"/>
          <p:cNvSpPr txBox="1">
            <a:spLocks/>
          </p:cNvSpPr>
          <p:nvPr/>
        </p:nvSpPr>
        <p:spPr>
          <a:xfrm>
            <a:off x="752750" y="2966645"/>
            <a:ext cx="10283550" cy="29515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following example shows the syntax of </a:t>
            </a:r>
            <a:r>
              <a:rPr lang="en-US" dirty="0" err="1"/>
              <a:t>createCollection</a:t>
            </a:r>
            <a:r>
              <a:rPr lang="en-US" dirty="0"/>
              <a:t>() method with few important options −</a:t>
            </a:r>
          </a:p>
          <a:p>
            <a:pPr marL="457200" lvl="1" indent="0">
              <a:buNone/>
            </a:pPr>
            <a:r>
              <a:rPr lang="en-US" dirty="0"/>
              <a:t>&gt;</a:t>
            </a:r>
            <a:r>
              <a:rPr lang="en-US" dirty="0" err="1"/>
              <a:t>db.createCollection</a:t>
            </a:r>
            <a:r>
              <a:rPr lang="en-US" dirty="0"/>
              <a:t>("</a:t>
            </a:r>
            <a:r>
              <a:rPr lang="en-US" dirty="0" err="1"/>
              <a:t>mycol</a:t>
            </a:r>
            <a:r>
              <a:rPr lang="en-US" dirty="0"/>
              <a:t>", { capped : true, </a:t>
            </a:r>
            <a:r>
              <a:rPr lang="en-US" dirty="0" err="1"/>
              <a:t>autoIndexId</a:t>
            </a:r>
            <a:r>
              <a:rPr lang="en-US" dirty="0"/>
              <a:t> : true, size : </a:t>
            </a:r>
          </a:p>
          <a:p>
            <a:pPr marL="457200" lvl="1" indent="0">
              <a:buNone/>
            </a:pPr>
            <a:r>
              <a:rPr lang="en-US" dirty="0"/>
              <a:t> 6142800, max : 10000 } )</a:t>
            </a:r>
          </a:p>
          <a:p>
            <a:pPr marL="457200" lvl="1" indent="0">
              <a:buNone/>
            </a:pPr>
            <a:r>
              <a:rPr lang="en-US" dirty="0"/>
              <a:t>{ "ok" : 1 }</a:t>
            </a:r>
          </a:p>
          <a:p>
            <a:pPr marL="457200" lvl="1" indent="0">
              <a:buNone/>
            </a:pPr>
            <a:endParaRPr lang="en-US" dirty="0"/>
          </a:p>
          <a:p>
            <a:pPr marL="0" indent="0">
              <a:buNone/>
            </a:pPr>
            <a:r>
              <a:rPr lang="en-US" dirty="0"/>
              <a:t>In MongoDB, you don't need to create collection. MongoDB creates collection automatically, when you insert some document.</a:t>
            </a:r>
          </a:p>
        </p:txBody>
      </p:sp>
    </p:spTree>
    <p:extLst>
      <p:ext uri="{BB962C8B-B14F-4D97-AF65-F5344CB8AC3E}">
        <p14:creationId xmlns:p14="http://schemas.microsoft.com/office/powerpoint/2010/main" val="86301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Collection</a:t>
            </a:r>
          </a:p>
        </p:txBody>
      </p:sp>
      <p:sp>
        <p:nvSpPr>
          <p:cNvPr id="3" name="Content Placeholder 2"/>
          <p:cNvSpPr>
            <a:spLocks noGrp="1"/>
          </p:cNvSpPr>
          <p:nvPr>
            <p:ph idx="1"/>
          </p:nvPr>
        </p:nvSpPr>
        <p:spPr>
          <a:xfrm>
            <a:off x="680321" y="2237285"/>
            <a:ext cx="9785485" cy="4072980"/>
          </a:xfrm>
        </p:spPr>
        <p:txBody>
          <a:bodyPr>
            <a:normAutofit fontScale="92500" lnSpcReduction="10000"/>
          </a:bodyPr>
          <a:lstStyle/>
          <a:p>
            <a:pPr>
              <a:buFont typeface="Wingdings" panose="05000000000000000000" pitchFamily="2" charset="2"/>
              <a:buChar char="Ø"/>
            </a:pPr>
            <a:r>
              <a:rPr lang="en-US" dirty="0"/>
              <a:t>Basic syntax of drop() command is as follows −</a:t>
            </a:r>
          </a:p>
          <a:p>
            <a:endParaRPr lang="en-US" dirty="0"/>
          </a:p>
          <a:p>
            <a:pPr marL="0" indent="0">
              <a:buNone/>
            </a:pPr>
            <a:r>
              <a:rPr lang="en-US" dirty="0"/>
              <a:t>	</a:t>
            </a:r>
            <a:r>
              <a:rPr lang="en-US" dirty="0" err="1"/>
              <a:t>db.COLLECTION_NAME.drop</a:t>
            </a:r>
            <a:r>
              <a:rPr lang="en-US" dirty="0"/>
              <a:t>()</a:t>
            </a:r>
          </a:p>
          <a:p>
            <a:pPr marL="0" indent="0">
              <a:buNone/>
            </a:pPr>
            <a:endParaRPr lang="en-US" dirty="0"/>
          </a:p>
          <a:p>
            <a:pPr marL="457200" lvl="1" indent="0">
              <a:buNone/>
            </a:pPr>
            <a:r>
              <a:rPr lang="en-US" dirty="0"/>
              <a:t>First, check the available collections into your database </a:t>
            </a:r>
            <a:r>
              <a:rPr lang="en-US" b="1" dirty="0" err="1"/>
              <a:t>mydb</a:t>
            </a:r>
            <a:r>
              <a:rPr lang="en-US" dirty="0"/>
              <a:t>.</a:t>
            </a:r>
          </a:p>
          <a:p>
            <a:pPr marL="457200" lvl="1" indent="0">
              <a:buNone/>
            </a:pPr>
            <a:r>
              <a:rPr lang="en-US" dirty="0"/>
              <a:t>Now drop the collection with the name </a:t>
            </a:r>
            <a:r>
              <a:rPr lang="en-US" dirty="0" err="1"/>
              <a:t>mycollection</a:t>
            </a:r>
            <a:r>
              <a:rPr lang="en-US" dirty="0"/>
              <a:t>.</a:t>
            </a:r>
          </a:p>
          <a:p>
            <a:pPr marL="0" indent="0">
              <a:buNone/>
            </a:pPr>
            <a:endParaRPr lang="en-US" dirty="0"/>
          </a:p>
          <a:p>
            <a:pPr marL="914400" lvl="2" indent="0">
              <a:buNone/>
            </a:pPr>
            <a:r>
              <a:rPr lang="en-US" dirty="0"/>
              <a:t>&gt;</a:t>
            </a:r>
            <a:r>
              <a:rPr lang="en-US" dirty="0" err="1"/>
              <a:t>db.mycollection.drop</a:t>
            </a:r>
            <a:r>
              <a:rPr lang="en-US" dirty="0"/>
              <a:t>()</a:t>
            </a:r>
          </a:p>
          <a:p>
            <a:pPr marL="914400" lvl="2" indent="0">
              <a:buNone/>
            </a:pPr>
            <a:r>
              <a:rPr lang="en-US" dirty="0"/>
              <a:t>True</a:t>
            </a:r>
          </a:p>
          <a:p>
            <a:pPr marL="914400" lvl="2" indent="0">
              <a:buNone/>
            </a:pPr>
            <a:endParaRPr lang="en-US" dirty="0"/>
          </a:p>
          <a:p>
            <a:pPr marL="0" indent="0">
              <a:buNone/>
            </a:pPr>
            <a:r>
              <a:rPr lang="en-US" dirty="0"/>
              <a:t>drop() method will return true, if the selected collection is dropped successfully, otherwise it will return false.</a:t>
            </a:r>
          </a:p>
        </p:txBody>
      </p:sp>
    </p:spTree>
    <p:extLst>
      <p:ext uri="{BB962C8B-B14F-4D97-AF65-F5344CB8AC3E}">
        <p14:creationId xmlns:p14="http://schemas.microsoft.com/office/powerpoint/2010/main" val="47412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Datatypes</a:t>
            </a:r>
          </a:p>
        </p:txBody>
      </p:sp>
      <p:sp>
        <p:nvSpPr>
          <p:cNvPr id="3" name="Content Placeholder 2"/>
          <p:cNvSpPr>
            <a:spLocks noGrp="1"/>
          </p:cNvSpPr>
          <p:nvPr>
            <p:ph idx="1"/>
          </p:nvPr>
        </p:nvSpPr>
        <p:spPr>
          <a:xfrm>
            <a:off x="680320" y="2110535"/>
            <a:ext cx="9993716" cy="4598083"/>
          </a:xfrm>
        </p:spPr>
        <p:txBody>
          <a:bodyPr>
            <a:normAutofit/>
          </a:bodyPr>
          <a:lstStyle/>
          <a:p>
            <a:pPr marL="0" indent="0">
              <a:buNone/>
            </a:pPr>
            <a:r>
              <a:rPr lang="en-US" dirty="0"/>
              <a:t>MongoDB supports many datatypes. Some of them are −</a:t>
            </a:r>
          </a:p>
          <a:p>
            <a:pPr lvl="1"/>
            <a:r>
              <a:rPr lang="en-US" b="1" dirty="0"/>
              <a:t>String</a:t>
            </a:r>
            <a:r>
              <a:rPr lang="en-US" dirty="0"/>
              <a:t> − This is the most commonly used datatype to store the data. String in MongoDB must be UTF-8 valid.</a:t>
            </a:r>
          </a:p>
          <a:p>
            <a:pPr lvl="1"/>
            <a:r>
              <a:rPr lang="en-US" b="1" dirty="0"/>
              <a:t>Integer</a:t>
            </a:r>
            <a:r>
              <a:rPr lang="en-US" dirty="0"/>
              <a:t> − This type is used to store a numerical value. Integer can be 32 bit or 64 bit depending upon your server.</a:t>
            </a:r>
          </a:p>
          <a:p>
            <a:pPr lvl="1"/>
            <a:r>
              <a:rPr lang="en-US" b="1" dirty="0"/>
              <a:t>Boolean</a:t>
            </a:r>
            <a:r>
              <a:rPr lang="en-US" dirty="0"/>
              <a:t> − This type is used to store a </a:t>
            </a:r>
            <a:r>
              <a:rPr lang="en-US" dirty="0" err="1"/>
              <a:t>boolean</a:t>
            </a:r>
            <a:r>
              <a:rPr lang="en-US" dirty="0"/>
              <a:t> (true/ false) value.</a:t>
            </a:r>
          </a:p>
          <a:p>
            <a:pPr lvl="1"/>
            <a:r>
              <a:rPr lang="en-US" b="1" dirty="0"/>
              <a:t>Double</a:t>
            </a:r>
            <a:r>
              <a:rPr lang="en-US" dirty="0"/>
              <a:t> − This type is used to store floating point values.</a:t>
            </a:r>
          </a:p>
          <a:p>
            <a:pPr lvl="1"/>
            <a:r>
              <a:rPr lang="en-US" b="1" dirty="0"/>
              <a:t>Min/ Max keys</a:t>
            </a:r>
            <a:r>
              <a:rPr lang="en-US" dirty="0"/>
              <a:t> − This type is used to compare a value against the lowest and highest BSON elements.</a:t>
            </a:r>
          </a:p>
          <a:p>
            <a:pPr lvl="1"/>
            <a:r>
              <a:rPr lang="en-US" b="1" dirty="0"/>
              <a:t>Arrays</a:t>
            </a:r>
            <a:r>
              <a:rPr lang="en-US" dirty="0"/>
              <a:t> − This type is used to store arrays or list or multiple values into one key.</a:t>
            </a:r>
          </a:p>
          <a:p>
            <a:pPr lvl="1"/>
            <a:r>
              <a:rPr lang="en-US" b="1" dirty="0"/>
              <a:t>Timestamp</a:t>
            </a:r>
            <a:r>
              <a:rPr lang="en-US" dirty="0"/>
              <a:t> − </a:t>
            </a:r>
            <a:r>
              <a:rPr lang="en-US" dirty="0" err="1"/>
              <a:t>ctimestamp</a:t>
            </a:r>
            <a:r>
              <a:rPr lang="en-US" dirty="0"/>
              <a:t>. This can be handy for recording when a document has been modified or added.</a:t>
            </a:r>
          </a:p>
          <a:p>
            <a:pPr lvl="1"/>
            <a:r>
              <a:rPr lang="en-US" b="1" dirty="0"/>
              <a:t>Object</a:t>
            </a:r>
            <a:r>
              <a:rPr lang="en-US" dirty="0"/>
              <a:t> − This datatype is used for embedded documents.</a:t>
            </a:r>
          </a:p>
        </p:txBody>
      </p:sp>
    </p:spTree>
    <p:extLst>
      <p:ext uri="{BB962C8B-B14F-4D97-AF65-F5344CB8AC3E}">
        <p14:creationId xmlns:p14="http://schemas.microsoft.com/office/powerpoint/2010/main" val="391748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06658" y="1612596"/>
            <a:ext cx="9993716" cy="459808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dirty="0"/>
              <a:t>Null</a:t>
            </a:r>
            <a:r>
              <a:rPr lang="en-US" dirty="0"/>
              <a:t> − This type is used to store a Null value.</a:t>
            </a:r>
          </a:p>
          <a:p>
            <a:r>
              <a:rPr lang="en-US" b="1" dirty="0"/>
              <a:t>Symbol</a:t>
            </a:r>
            <a:r>
              <a:rPr lang="en-US" dirty="0"/>
              <a:t> − This datatype is used identically to a string; however, it's generally reserved for languages that use a specific symbol type.</a:t>
            </a:r>
          </a:p>
          <a:p>
            <a:r>
              <a:rPr lang="en-US" b="1" dirty="0"/>
              <a:t>Date </a:t>
            </a:r>
            <a:r>
              <a:rPr lang="en-US" dirty="0"/>
              <a:t>− This datatype is used to store the current date or time in UNIX time format. You can specify your own date time by creating object of Date and passing day, month, year into it.</a:t>
            </a:r>
          </a:p>
          <a:p>
            <a:r>
              <a:rPr lang="en-US" b="1" dirty="0"/>
              <a:t>Object ID</a:t>
            </a:r>
            <a:r>
              <a:rPr lang="en-US" dirty="0"/>
              <a:t> − This datatype is used to store the document’s ID.</a:t>
            </a:r>
          </a:p>
          <a:p>
            <a:r>
              <a:rPr lang="en-US" b="1" dirty="0"/>
              <a:t>Binary data</a:t>
            </a:r>
            <a:r>
              <a:rPr lang="en-US" dirty="0"/>
              <a:t> − This datatype is used to store binary data.</a:t>
            </a:r>
          </a:p>
          <a:p>
            <a:r>
              <a:rPr lang="en-US" b="1" dirty="0"/>
              <a:t>Code</a:t>
            </a:r>
            <a:r>
              <a:rPr lang="en-US" dirty="0"/>
              <a:t> − This datatype is used to store JavaScript code into the document.</a:t>
            </a:r>
          </a:p>
          <a:p>
            <a:r>
              <a:rPr lang="en-US" b="1" dirty="0"/>
              <a:t>Regular expression</a:t>
            </a:r>
            <a:r>
              <a:rPr lang="en-US" dirty="0"/>
              <a:t> − This datatype is used to store regular expression.</a:t>
            </a:r>
          </a:p>
        </p:txBody>
      </p:sp>
    </p:spTree>
    <p:extLst>
      <p:ext uri="{BB962C8B-B14F-4D97-AF65-F5344CB8AC3E}">
        <p14:creationId xmlns:p14="http://schemas.microsoft.com/office/powerpoint/2010/main" val="158474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Document</a:t>
            </a:r>
          </a:p>
        </p:txBody>
      </p:sp>
      <p:sp>
        <p:nvSpPr>
          <p:cNvPr id="3" name="Content Placeholder 2"/>
          <p:cNvSpPr>
            <a:spLocks noGrp="1"/>
          </p:cNvSpPr>
          <p:nvPr>
            <p:ph idx="1"/>
          </p:nvPr>
        </p:nvSpPr>
        <p:spPr>
          <a:xfrm>
            <a:off x="680321" y="2336872"/>
            <a:ext cx="9821699" cy="4371745"/>
          </a:xfrm>
        </p:spPr>
        <p:txBody>
          <a:bodyPr>
            <a:normAutofit fontScale="92500" lnSpcReduction="10000"/>
          </a:bodyPr>
          <a:lstStyle/>
          <a:p>
            <a:pPr>
              <a:buFont typeface="Wingdings" panose="05000000000000000000" pitchFamily="2" charset="2"/>
              <a:buChar char="Ø"/>
            </a:pPr>
            <a:r>
              <a:rPr lang="en-US" dirty="0"/>
              <a:t>To insert data into MongoDB collection, you need to use MongoDB's insert() or save() method.</a:t>
            </a:r>
          </a:p>
          <a:p>
            <a:endParaRPr lang="en-US" dirty="0"/>
          </a:p>
          <a:p>
            <a:pPr marL="0" indent="0">
              <a:buNone/>
            </a:pPr>
            <a:r>
              <a:rPr lang="en-US" dirty="0"/>
              <a:t>	The basic syntax of insert() command is as follows −</a:t>
            </a:r>
          </a:p>
          <a:p>
            <a:pPr marL="0" indent="0">
              <a:buNone/>
            </a:pPr>
            <a:r>
              <a:rPr lang="en-US" dirty="0"/>
              <a:t>		&gt;</a:t>
            </a:r>
            <a:r>
              <a:rPr lang="en-US" dirty="0" err="1"/>
              <a:t>db.COLLECTION_NAME.insert</a:t>
            </a:r>
            <a:r>
              <a:rPr lang="en-US" dirty="0"/>
              <a:t>(document)</a:t>
            </a:r>
          </a:p>
          <a:p>
            <a:pPr marL="0" indent="0">
              <a:buNone/>
            </a:pPr>
            <a:r>
              <a:rPr lang="en-US" dirty="0"/>
              <a:t>Example</a:t>
            </a:r>
          </a:p>
          <a:p>
            <a:pPr marL="457200" lvl="1" indent="0">
              <a:buNone/>
            </a:pPr>
            <a:r>
              <a:rPr lang="en-US" dirty="0"/>
              <a:t>&gt;</a:t>
            </a:r>
            <a:r>
              <a:rPr lang="en-US" dirty="0" err="1"/>
              <a:t>db.mycollection.insert</a:t>
            </a:r>
            <a:r>
              <a:rPr lang="en-US" dirty="0"/>
              <a:t>({</a:t>
            </a:r>
          </a:p>
          <a:p>
            <a:pPr marL="457200" lvl="1" indent="0">
              <a:buNone/>
            </a:pPr>
            <a:r>
              <a:rPr lang="en-US" dirty="0"/>
              <a:t>   _id: </a:t>
            </a:r>
            <a:r>
              <a:rPr lang="en-US" dirty="0" err="1"/>
              <a:t>ObjectId</a:t>
            </a:r>
            <a:r>
              <a:rPr lang="en-US" dirty="0"/>
              <a:t>(7df78ad8902c),</a:t>
            </a:r>
          </a:p>
          <a:p>
            <a:pPr marL="457200" lvl="1" indent="0">
              <a:buNone/>
            </a:pPr>
            <a:r>
              <a:rPr lang="en-US" dirty="0"/>
              <a:t>   title: 'MongoDB Overview', </a:t>
            </a:r>
          </a:p>
          <a:p>
            <a:pPr marL="457200" lvl="1" indent="0">
              <a:buNone/>
            </a:pPr>
            <a:r>
              <a:rPr lang="en-US" dirty="0"/>
              <a:t>   description: 'MongoDB is no </a:t>
            </a:r>
            <a:r>
              <a:rPr lang="en-US" dirty="0" err="1"/>
              <a:t>sql</a:t>
            </a:r>
            <a:r>
              <a:rPr lang="en-US" dirty="0"/>
              <a:t> database',</a:t>
            </a:r>
          </a:p>
          <a:p>
            <a:pPr marL="457200" lvl="1" indent="0">
              <a:buNone/>
            </a:pPr>
            <a:r>
              <a:rPr lang="en-US" dirty="0"/>
              <a:t>   tags: ['</a:t>
            </a:r>
            <a:r>
              <a:rPr lang="en-US" dirty="0" err="1"/>
              <a:t>mongodb</a:t>
            </a:r>
            <a:r>
              <a:rPr lang="en-US" dirty="0"/>
              <a:t>', 'database', 'NoSQL'],</a:t>
            </a:r>
          </a:p>
          <a:p>
            <a:pPr marL="457200" lvl="1" indent="0">
              <a:buNone/>
            </a:pPr>
            <a:r>
              <a:rPr lang="en-US" dirty="0"/>
              <a:t>   likes: 100</a:t>
            </a:r>
          </a:p>
          <a:p>
            <a:pPr marL="457200" lvl="1" indent="0">
              <a:buNone/>
            </a:pPr>
            <a:r>
              <a:rPr lang="en-US" dirty="0"/>
              <a:t>})</a:t>
            </a:r>
          </a:p>
        </p:txBody>
      </p:sp>
    </p:spTree>
    <p:extLst>
      <p:ext uri="{BB962C8B-B14F-4D97-AF65-F5344CB8AC3E}">
        <p14:creationId xmlns:p14="http://schemas.microsoft.com/office/powerpoint/2010/main" val="48593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4107" y="671034"/>
            <a:ext cx="9866966" cy="538573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Here </a:t>
            </a:r>
            <a:r>
              <a:rPr lang="en-US" dirty="0" err="1"/>
              <a:t>mycol</a:t>
            </a:r>
            <a:r>
              <a:rPr lang="en-US" dirty="0"/>
              <a:t> is our collection name, as created in the previous chapter. If the collection doesn't exist in the database, then MongoDB will create this collection and then insert a document into it.</a:t>
            </a:r>
          </a:p>
          <a:p>
            <a:pPr marL="0" indent="0">
              <a:buNone/>
            </a:pPr>
            <a:endParaRPr lang="en-US" dirty="0"/>
          </a:p>
          <a:p>
            <a:pPr marL="0" indent="0">
              <a:buNone/>
            </a:pPr>
            <a:r>
              <a:rPr lang="en-US" dirty="0"/>
              <a:t>In the inserted document, if we don't specify the _id parameter, then MongoDB assigns a unique </a:t>
            </a:r>
            <a:r>
              <a:rPr lang="en-US" dirty="0" err="1"/>
              <a:t>ObjectId</a:t>
            </a:r>
            <a:r>
              <a:rPr lang="en-US" dirty="0"/>
              <a:t> for this document.</a:t>
            </a:r>
          </a:p>
          <a:p>
            <a:pPr marL="0" indent="0">
              <a:buNone/>
            </a:pPr>
            <a:endParaRPr lang="en-US" dirty="0"/>
          </a:p>
          <a:p>
            <a:pPr marL="0" indent="0">
              <a:buNone/>
            </a:pPr>
            <a:r>
              <a:rPr lang="en-US" dirty="0"/>
              <a:t>_id is 12 bytes hexadecimal number unique for every document in a collection. 12 bytes are divided as follows −</a:t>
            </a:r>
          </a:p>
          <a:p>
            <a:pPr marL="0" indent="0">
              <a:buNone/>
            </a:pPr>
            <a:endParaRPr lang="en-US" dirty="0"/>
          </a:p>
          <a:p>
            <a:pPr marL="0" indent="0">
              <a:buNone/>
            </a:pPr>
            <a:r>
              <a:rPr lang="en-US" dirty="0"/>
              <a:t>_id: </a:t>
            </a:r>
            <a:r>
              <a:rPr lang="en-US" dirty="0" err="1"/>
              <a:t>ObjectId</a:t>
            </a:r>
            <a:r>
              <a:rPr lang="en-US" dirty="0"/>
              <a:t>(4 bytes timestamp, 3 bytes machine id, 2 bytes process id, </a:t>
            </a:r>
          </a:p>
          <a:p>
            <a:pPr marL="0" indent="0">
              <a:buNone/>
            </a:pPr>
            <a:r>
              <a:rPr lang="en-US" dirty="0"/>
              <a:t>   3 bytes </a:t>
            </a:r>
            <a:r>
              <a:rPr lang="en-US" dirty="0" err="1"/>
              <a:t>incrementer</a:t>
            </a:r>
            <a:r>
              <a:rPr lang="en-US" dirty="0"/>
              <a:t>)</a:t>
            </a:r>
          </a:p>
          <a:p>
            <a:pPr marL="0" indent="0">
              <a:buNone/>
            </a:pPr>
            <a:r>
              <a:rPr lang="en-US" dirty="0"/>
              <a:t>To insert multiple documents in a single query, you can pass an array of documents in insert() command.</a:t>
            </a:r>
          </a:p>
        </p:txBody>
      </p:sp>
    </p:spTree>
    <p:extLst>
      <p:ext uri="{BB962C8B-B14F-4D97-AF65-F5344CB8AC3E}">
        <p14:creationId xmlns:p14="http://schemas.microsoft.com/office/powerpoint/2010/main" val="796631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49790" y="334978"/>
            <a:ext cx="9306962" cy="652302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Example</a:t>
            </a:r>
          </a:p>
          <a:p>
            <a:pPr marL="0" indent="0">
              <a:buNone/>
            </a:pPr>
            <a:r>
              <a:rPr lang="en-US" dirty="0"/>
              <a:t>&gt;</a:t>
            </a:r>
            <a:r>
              <a:rPr lang="en-US" dirty="0" err="1"/>
              <a:t>db.mycollection.insert</a:t>
            </a:r>
            <a:r>
              <a:rPr lang="en-US" dirty="0"/>
              <a:t>([</a:t>
            </a:r>
          </a:p>
          <a:p>
            <a:pPr marL="0" indent="0">
              <a:buNone/>
            </a:pPr>
            <a:r>
              <a:rPr lang="en-US" dirty="0"/>
              <a:t>   {  title: 'MongoDB Overview', </a:t>
            </a:r>
          </a:p>
          <a:p>
            <a:pPr marL="0" indent="0">
              <a:buNone/>
            </a:pPr>
            <a:r>
              <a:rPr lang="en-US" dirty="0"/>
              <a:t>      description: 'MongoDB is no </a:t>
            </a:r>
            <a:r>
              <a:rPr lang="en-US" dirty="0" err="1"/>
              <a:t>sql</a:t>
            </a:r>
            <a:r>
              <a:rPr lang="en-US" dirty="0"/>
              <a:t> database',</a:t>
            </a:r>
          </a:p>
          <a:p>
            <a:pPr marL="0" indent="0">
              <a:buNone/>
            </a:pPr>
            <a:r>
              <a:rPr lang="en-US" dirty="0"/>
              <a:t>      tags: ['</a:t>
            </a:r>
            <a:r>
              <a:rPr lang="en-US" dirty="0" err="1"/>
              <a:t>mongodb</a:t>
            </a:r>
            <a:r>
              <a:rPr lang="en-US" dirty="0"/>
              <a:t>', 'database', 'NoSQL'],</a:t>
            </a:r>
          </a:p>
          <a:p>
            <a:pPr marL="0" indent="0">
              <a:buNone/>
            </a:pPr>
            <a:r>
              <a:rPr lang="en-US" dirty="0"/>
              <a:t>      likes: 100 },	</a:t>
            </a:r>
          </a:p>
          <a:p>
            <a:pPr marL="0" indent="0">
              <a:buNone/>
            </a:pPr>
            <a:r>
              <a:rPr lang="en-US" dirty="0"/>
              <a:t>   { title: 'NoSQL Database', </a:t>
            </a:r>
          </a:p>
          <a:p>
            <a:pPr marL="0" indent="0">
              <a:buNone/>
            </a:pPr>
            <a:r>
              <a:rPr lang="en-US" dirty="0"/>
              <a:t>      description: "NoSQL database doesn't have tables",</a:t>
            </a:r>
          </a:p>
          <a:p>
            <a:pPr marL="0" indent="0">
              <a:buNone/>
            </a:pPr>
            <a:r>
              <a:rPr lang="en-US" dirty="0"/>
              <a:t>      tags: ['</a:t>
            </a:r>
            <a:r>
              <a:rPr lang="en-US" dirty="0" err="1"/>
              <a:t>mongodb</a:t>
            </a:r>
            <a:r>
              <a:rPr lang="en-US" dirty="0"/>
              <a:t>', 'database', 'NoSQL'],</a:t>
            </a:r>
          </a:p>
          <a:p>
            <a:pPr marL="0" indent="0">
              <a:buNone/>
            </a:pPr>
            <a:r>
              <a:rPr lang="en-US" dirty="0"/>
              <a:t>      likes: 20, </a:t>
            </a:r>
          </a:p>
          <a:p>
            <a:pPr marL="0" indent="0">
              <a:buNone/>
            </a:pPr>
            <a:r>
              <a:rPr lang="en-US" dirty="0"/>
              <a:t>      comments: [	</a:t>
            </a:r>
          </a:p>
          <a:p>
            <a:pPr marL="0" indent="0">
              <a:buNone/>
            </a:pPr>
            <a:r>
              <a:rPr lang="en-US" dirty="0"/>
              <a:t>         {</a:t>
            </a:r>
          </a:p>
          <a:p>
            <a:pPr marL="0" indent="0">
              <a:buNone/>
            </a:pPr>
            <a:r>
              <a:rPr lang="en-US" dirty="0"/>
              <a:t>            user:'user1',</a:t>
            </a:r>
          </a:p>
          <a:p>
            <a:pPr marL="0" indent="0">
              <a:buNone/>
            </a:pPr>
            <a:r>
              <a:rPr lang="en-US" dirty="0"/>
              <a:t>            message: 'My first comment',</a:t>
            </a:r>
          </a:p>
          <a:p>
            <a:pPr marL="0" indent="0">
              <a:buNone/>
            </a:pPr>
            <a:r>
              <a:rPr lang="en-US" dirty="0"/>
              <a:t>            </a:t>
            </a:r>
            <a:r>
              <a:rPr lang="en-US" dirty="0" err="1"/>
              <a:t>dateCreated</a:t>
            </a:r>
            <a:r>
              <a:rPr lang="en-US" dirty="0"/>
              <a:t>: new Date(2013,11,10,2,35),</a:t>
            </a:r>
          </a:p>
          <a:p>
            <a:pPr marL="0" indent="0">
              <a:buNone/>
            </a:pPr>
            <a:r>
              <a:rPr lang="en-US" dirty="0"/>
              <a:t>            like: 0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206957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Document</a:t>
            </a:r>
          </a:p>
        </p:txBody>
      </p:sp>
      <p:sp>
        <p:nvSpPr>
          <p:cNvPr id="3" name="Content Placeholder 2"/>
          <p:cNvSpPr>
            <a:spLocks noGrp="1"/>
          </p:cNvSpPr>
          <p:nvPr>
            <p:ph idx="1"/>
          </p:nvPr>
        </p:nvSpPr>
        <p:spPr>
          <a:xfrm>
            <a:off x="680321" y="2336873"/>
            <a:ext cx="9731164" cy="2089842"/>
          </a:xfrm>
        </p:spPr>
        <p:txBody>
          <a:bodyPr>
            <a:normAutofit fontScale="85000" lnSpcReduction="20000"/>
          </a:bodyPr>
          <a:lstStyle/>
          <a:p>
            <a:pPr>
              <a:buFont typeface="Wingdings" panose="05000000000000000000" pitchFamily="2" charset="2"/>
              <a:buChar char="Ø"/>
            </a:pPr>
            <a:r>
              <a:rPr lang="en-US" sz="2800" dirty="0"/>
              <a:t>The find() Method</a:t>
            </a:r>
          </a:p>
          <a:p>
            <a:pPr marL="0" indent="0">
              <a:buNone/>
            </a:pPr>
            <a:endParaRPr lang="en-US" dirty="0"/>
          </a:p>
          <a:p>
            <a:pPr marL="457200" lvl="1" indent="0">
              <a:buNone/>
            </a:pPr>
            <a:r>
              <a:rPr lang="en-US" sz="2400" dirty="0"/>
              <a:t>To query data from MongoDB collection, you need to use MongoDB's find() method.</a:t>
            </a:r>
          </a:p>
          <a:p>
            <a:pPr marL="457200" lvl="1" indent="0">
              <a:buNone/>
            </a:pPr>
            <a:endParaRPr lang="en-US" sz="2400" dirty="0"/>
          </a:p>
          <a:p>
            <a:pPr marL="457200" lvl="1" indent="0">
              <a:buNone/>
            </a:pPr>
            <a:r>
              <a:rPr lang="en-US" sz="2400" dirty="0"/>
              <a:t>The basic syntax of find() method is as follows −</a:t>
            </a:r>
          </a:p>
          <a:p>
            <a:pPr marL="457200" lvl="1" indent="0">
              <a:buNone/>
            </a:pPr>
            <a:r>
              <a:rPr lang="en-US" sz="2400" dirty="0"/>
              <a:t>	&gt;</a:t>
            </a:r>
            <a:r>
              <a:rPr lang="en-US" sz="2400" dirty="0" err="1"/>
              <a:t>db.COLLECTION_NAME.find</a:t>
            </a:r>
            <a:r>
              <a:rPr lang="en-US" sz="2400" dirty="0"/>
              <a:t>()</a:t>
            </a:r>
          </a:p>
          <a:p>
            <a:pPr marL="457200" lvl="1" indent="0">
              <a:buNone/>
            </a:pPr>
            <a:endParaRPr lang="en-US" dirty="0"/>
          </a:p>
        </p:txBody>
      </p:sp>
      <p:sp>
        <p:nvSpPr>
          <p:cNvPr id="4" name="Content Placeholder 2"/>
          <p:cNvSpPr txBox="1">
            <a:spLocks/>
          </p:cNvSpPr>
          <p:nvPr/>
        </p:nvSpPr>
        <p:spPr>
          <a:xfrm>
            <a:off x="680321" y="4508196"/>
            <a:ext cx="9441453" cy="1909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The pretty() Method</a:t>
            </a:r>
          </a:p>
          <a:p>
            <a:endParaRPr lang="en-US" dirty="0"/>
          </a:p>
          <a:p>
            <a:pPr marL="457200" lvl="1" indent="0">
              <a:buNone/>
            </a:pPr>
            <a:r>
              <a:rPr lang="en-US" dirty="0"/>
              <a:t>To display the results in a formatted way, you can use pretty() method.</a:t>
            </a:r>
          </a:p>
          <a:p>
            <a:pPr marL="457200" lvl="1" indent="0">
              <a:buNone/>
            </a:pPr>
            <a:r>
              <a:rPr lang="en-US" dirty="0"/>
              <a:t>&gt;</a:t>
            </a:r>
            <a:r>
              <a:rPr lang="en-US" dirty="0" err="1"/>
              <a:t>db.mycollection.find</a:t>
            </a:r>
            <a:r>
              <a:rPr lang="en-US" dirty="0"/>
              <a:t>().pretty()</a:t>
            </a:r>
          </a:p>
        </p:txBody>
      </p:sp>
    </p:spTree>
    <p:extLst>
      <p:ext uri="{BB962C8B-B14F-4D97-AF65-F5344CB8AC3E}">
        <p14:creationId xmlns:p14="http://schemas.microsoft.com/office/powerpoint/2010/main" val="255832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80321" y="2336873"/>
            <a:ext cx="11115439" cy="1329040"/>
          </a:xfrm>
        </p:spPr>
        <p:txBody>
          <a:bodyPr/>
          <a:lstStyle/>
          <a:p>
            <a:pPr>
              <a:buFont typeface="Wingdings" panose="05000000000000000000" pitchFamily="2" charset="2"/>
              <a:buChar char="Ø"/>
            </a:pPr>
            <a:r>
              <a:rPr lang="en-US" dirty="0"/>
              <a:t>What is MongoDB?</a:t>
            </a:r>
          </a:p>
          <a:p>
            <a:pPr marL="457200" lvl="1" indent="0" algn="just">
              <a:buNone/>
            </a:pPr>
            <a:r>
              <a:rPr lang="en-US" dirty="0"/>
              <a:t>MongoDB is a cross-platform, document oriented database that provides, high performance, high availability, and easy scalability. MongoDB works on concept of collection and document.</a:t>
            </a:r>
          </a:p>
          <a:p>
            <a:pPr marL="457200" lvl="1" indent="0">
              <a:buNone/>
            </a:pPr>
            <a:endParaRPr lang="en-US" dirty="0"/>
          </a:p>
        </p:txBody>
      </p:sp>
      <p:sp>
        <p:nvSpPr>
          <p:cNvPr id="4" name="Content Placeholder 2"/>
          <p:cNvSpPr txBox="1">
            <a:spLocks/>
          </p:cNvSpPr>
          <p:nvPr/>
        </p:nvSpPr>
        <p:spPr>
          <a:xfrm>
            <a:off x="680321" y="3794371"/>
            <a:ext cx="10489214" cy="12597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What is Collection?</a:t>
            </a:r>
          </a:p>
          <a:p>
            <a:pPr marL="457200" lvl="1" indent="0" algn="just">
              <a:buNone/>
            </a:pPr>
            <a:r>
              <a:rPr lang="en-US"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p:txBody>
      </p:sp>
      <p:sp>
        <p:nvSpPr>
          <p:cNvPr id="5" name="Content Placeholder 2"/>
          <p:cNvSpPr txBox="1">
            <a:spLocks/>
          </p:cNvSpPr>
          <p:nvPr/>
        </p:nvSpPr>
        <p:spPr>
          <a:xfrm>
            <a:off x="680321" y="5182596"/>
            <a:ext cx="10489214" cy="12597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What is Document?</a:t>
            </a:r>
          </a:p>
          <a:p>
            <a:pPr marL="457200" lvl="1" indent="0" algn="just">
              <a:buNone/>
            </a:pPr>
            <a:r>
              <a:rPr lang="en-US" dirty="0"/>
              <a:t>A document is a set of key-value pairs. Documents have dynamic schema. 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2584072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7892" y="833997"/>
            <a:ext cx="9957501" cy="57478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RDBMS Where Clause Equivalents in MongoDB</a:t>
            </a:r>
          </a:p>
          <a:p>
            <a:pPr marL="0" indent="0">
              <a:buNone/>
            </a:pPr>
            <a:r>
              <a:rPr lang="en-US" dirty="0"/>
              <a:t>	To query the document on the basis of some condition, you 	can 	use following operations.</a:t>
            </a:r>
          </a:p>
          <a:p>
            <a:pPr marL="0" indent="0">
              <a:buNone/>
            </a:pPr>
            <a:endParaRPr lang="en-US" dirty="0"/>
          </a:p>
          <a:p>
            <a:pPr marL="0" indent="0">
              <a:buNone/>
            </a:pPr>
            <a:endParaRPr lang="en-US" dirty="0"/>
          </a:p>
          <a:p>
            <a:pPr marL="457200" lvl="1" indent="0">
              <a:buFont typeface="Arial" panose="020B0604020202020204" pitchFamily="34" charse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1647016"/>
              </p:ext>
            </p:extLst>
          </p:nvPr>
        </p:nvGraphicFramePr>
        <p:xfrm>
          <a:off x="1616362" y="2111432"/>
          <a:ext cx="8832736" cy="4572002"/>
        </p:xfrm>
        <a:graphic>
          <a:graphicData uri="http://schemas.openxmlformats.org/drawingml/2006/table">
            <a:tbl>
              <a:tblPr firstRow="1" bandRow="1">
                <a:tableStyleId>{5C22544A-7EE6-4342-B048-85BDC9FD1C3A}</a:tableStyleId>
              </a:tblPr>
              <a:tblGrid>
                <a:gridCol w="2208184">
                  <a:extLst>
                    <a:ext uri="{9D8B030D-6E8A-4147-A177-3AD203B41FA5}">
                      <a16:colId xmlns:a16="http://schemas.microsoft.com/office/drawing/2014/main" val="2323010464"/>
                    </a:ext>
                  </a:extLst>
                </a:gridCol>
                <a:gridCol w="2208184">
                  <a:extLst>
                    <a:ext uri="{9D8B030D-6E8A-4147-A177-3AD203B41FA5}">
                      <a16:colId xmlns:a16="http://schemas.microsoft.com/office/drawing/2014/main" val="464267690"/>
                    </a:ext>
                  </a:extLst>
                </a:gridCol>
                <a:gridCol w="2208184">
                  <a:extLst>
                    <a:ext uri="{9D8B030D-6E8A-4147-A177-3AD203B41FA5}">
                      <a16:colId xmlns:a16="http://schemas.microsoft.com/office/drawing/2014/main" val="2426237894"/>
                    </a:ext>
                  </a:extLst>
                </a:gridCol>
                <a:gridCol w="2208184">
                  <a:extLst>
                    <a:ext uri="{9D8B030D-6E8A-4147-A177-3AD203B41FA5}">
                      <a16:colId xmlns:a16="http://schemas.microsoft.com/office/drawing/2014/main" val="259369072"/>
                    </a:ext>
                  </a:extLst>
                </a:gridCol>
              </a:tblGrid>
              <a:tr h="489098">
                <a:tc>
                  <a:txBody>
                    <a:bodyPr/>
                    <a:lstStyle/>
                    <a:p>
                      <a:pPr algn="ctr" fontAlgn="t"/>
                      <a:r>
                        <a:rPr lang="en-US" sz="1100" dirty="0">
                          <a:effectLst/>
                        </a:rPr>
                        <a:t>Operation</a:t>
                      </a:r>
                    </a:p>
                  </a:txBody>
                  <a:tcPr marL="76200" marR="76200" marT="76200" marB="76200"/>
                </a:tc>
                <a:tc>
                  <a:txBody>
                    <a:bodyPr/>
                    <a:lstStyle/>
                    <a:p>
                      <a:pPr algn="ctr" fontAlgn="t"/>
                      <a:r>
                        <a:rPr lang="en-US" sz="1100">
                          <a:effectLst/>
                        </a:rPr>
                        <a:t>Syntax</a:t>
                      </a:r>
                    </a:p>
                  </a:txBody>
                  <a:tcPr marL="76200" marR="76200" marT="76200" marB="76200"/>
                </a:tc>
                <a:tc>
                  <a:txBody>
                    <a:bodyPr/>
                    <a:lstStyle/>
                    <a:p>
                      <a:pPr algn="ctr" fontAlgn="t"/>
                      <a:r>
                        <a:rPr lang="en-US" sz="1100">
                          <a:effectLst/>
                        </a:rPr>
                        <a:t>Example</a:t>
                      </a:r>
                    </a:p>
                  </a:txBody>
                  <a:tcPr marL="76200" marR="76200" marT="76200" marB="76200"/>
                </a:tc>
                <a:tc>
                  <a:txBody>
                    <a:bodyPr/>
                    <a:lstStyle/>
                    <a:p>
                      <a:pPr algn="ctr" fontAlgn="t"/>
                      <a:r>
                        <a:rPr lang="en-US" sz="1100">
                          <a:effectLst/>
                        </a:rPr>
                        <a:t>RDBMS Equivalent</a:t>
                      </a:r>
                    </a:p>
                  </a:txBody>
                  <a:tcPr marL="76200" marR="76200" marT="76200" marB="76200"/>
                </a:tc>
                <a:extLst>
                  <a:ext uri="{0D108BD9-81ED-4DB2-BD59-A6C34878D82A}">
                    <a16:rowId xmlns:a16="http://schemas.microsoft.com/office/drawing/2014/main" val="3415187164"/>
                  </a:ext>
                </a:extLst>
              </a:tr>
              <a:tr h="680484">
                <a:tc>
                  <a:txBody>
                    <a:bodyPr/>
                    <a:lstStyle/>
                    <a:p>
                      <a:pPr fontAlgn="t"/>
                      <a:r>
                        <a:rPr lang="en-US" sz="1100" dirty="0">
                          <a:effectLst/>
                        </a:rPr>
                        <a:t>Equality</a:t>
                      </a:r>
                    </a:p>
                  </a:txBody>
                  <a:tcPr marL="76200" marR="76200" marT="76200" marB="76200"/>
                </a:tc>
                <a:tc>
                  <a:txBody>
                    <a:bodyPr/>
                    <a:lstStyle/>
                    <a:p>
                      <a:pPr fontAlgn="t"/>
                      <a:r>
                        <a:rPr lang="en-US" sz="1100">
                          <a:effectLst/>
                        </a:rPr>
                        <a:t>{&lt;key&gt;:&lt;value&gt;}</a:t>
                      </a:r>
                    </a:p>
                  </a:txBody>
                  <a:tcPr marL="76200" marR="76200" marT="76200" marB="76200"/>
                </a:tc>
                <a:tc>
                  <a:txBody>
                    <a:bodyPr/>
                    <a:lstStyle/>
                    <a:p>
                      <a:pPr fontAlgn="t"/>
                      <a:r>
                        <a:rPr lang="en-US" sz="1100">
                          <a:effectLst/>
                        </a:rPr>
                        <a:t>db.mycol.find({"by":"tutorials point"}).pretty()</a:t>
                      </a:r>
                    </a:p>
                  </a:txBody>
                  <a:tcPr marL="76200" marR="76200" marT="76200" marB="76200"/>
                </a:tc>
                <a:tc>
                  <a:txBody>
                    <a:bodyPr/>
                    <a:lstStyle/>
                    <a:p>
                      <a:pPr fontAlgn="t"/>
                      <a:r>
                        <a:rPr lang="en-US" sz="1100">
                          <a:effectLst/>
                        </a:rPr>
                        <a:t>where by = 'tutorials point'</a:t>
                      </a:r>
                    </a:p>
                  </a:txBody>
                  <a:tcPr marL="76200" marR="76200" marT="76200" marB="76200"/>
                </a:tc>
                <a:extLst>
                  <a:ext uri="{0D108BD9-81ED-4DB2-BD59-A6C34878D82A}">
                    <a16:rowId xmlns:a16="http://schemas.microsoft.com/office/drawing/2014/main" val="2294274645"/>
                  </a:ext>
                </a:extLst>
              </a:tr>
              <a:tr h="680484">
                <a:tc>
                  <a:txBody>
                    <a:bodyPr/>
                    <a:lstStyle/>
                    <a:p>
                      <a:pPr fontAlgn="t"/>
                      <a:r>
                        <a:rPr lang="en-US" sz="1100">
                          <a:effectLst/>
                        </a:rPr>
                        <a:t>Less Than</a:t>
                      </a:r>
                    </a:p>
                  </a:txBody>
                  <a:tcPr marL="76200" marR="76200" marT="76200" marB="76200"/>
                </a:tc>
                <a:tc>
                  <a:txBody>
                    <a:bodyPr/>
                    <a:lstStyle/>
                    <a:p>
                      <a:pPr fontAlgn="t"/>
                      <a:r>
                        <a:rPr lang="en-US" sz="1100">
                          <a:effectLst/>
                        </a:rPr>
                        <a:t>{&lt;key&gt;:{$lt:&lt;value&gt;}}</a:t>
                      </a:r>
                    </a:p>
                  </a:txBody>
                  <a:tcPr marL="76200" marR="76200" marT="76200" marB="76200"/>
                </a:tc>
                <a:tc>
                  <a:txBody>
                    <a:bodyPr/>
                    <a:lstStyle/>
                    <a:p>
                      <a:pPr fontAlgn="t"/>
                      <a:r>
                        <a:rPr lang="en-US" sz="1100">
                          <a:effectLst/>
                        </a:rPr>
                        <a:t>db.mycol.find({"likes":{$lt:50}}).pretty()</a:t>
                      </a:r>
                    </a:p>
                  </a:txBody>
                  <a:tcPr marL="76200" marR="76200" marT="76200" marB="76200"/>
                </a:tc>
                <a:tc>
                  <a:txBody>
                    <a:bodyPr/>
                    <a:lstStyle/>
                    <a:p>
                      <a:pPr fontAlgn="t"/>
                      <a:r>
                        <a:rPr lang="en-US" sz="1100" dirty="0">
                          <a:effectLst/>
                        </a:rPr>
                        <a:t>where likes &lt; 50</a:t>
                      </a:r>
                    </a:p>
                  </a:txBody>
                  <a:tcPr marL="76200" marR="76200" marT="76200" marB="76200"/>
                </a:tc>
                <a:extLst>
                  <a:ext uri="{0D108BD9-81ED-4DB2-BD59-A6C34878D82A}">
                    <a16:rowId xmlns:a16="http://schemas.microsoft.com/office/drawing/2014/main" val="1169322459"/>
                  </a:ext>
                </a:extLst>
              </a:tr>
              <a:tr h="680484">
                <a:tc>
                  <a:txBody>
                    <a:bodyPr/>
                    <a:lstStyle/>
                    <a:p>
                      <a:pPr fontAlgn="t"/>
                      <a:r>
                        <a:rPr lang="en-US" sz="1100">
                          <a:effectLst/>
                        </a:rPr>
                        <a:t>Less Than Equals</a:t>
                      </a:r>
                    </a:p>
                  </a:txBody>
                  <a:tcPr marL="76200" marR="76200" marT="76200" marB="76200"/>
                </a:tc>
                <a:tc>
                  <a:txBody>
                    <a:bodyPr/>
                    <a:lstStyle/>
                    <a:p>
                      <a:pPr fontAlgn="t"/>
                      <a:r>
                        <a:rPr lang="en-US" sz="1100">
                          <a:effectLst/>
                        </a:rPr>
                        <a:t>{&lt;key&gt;:{$lte:&lt;value&gt;}}</a:t>
                      </a:r>
                    </a:p>
                  </a:txBody>
                  <a:tcPr marL="76200" marR="76200" marT="76200" marB="76200"/>
                </a:tc>
                <a:tc>
                  <a:txBody>
                    <a:bodyPr/>
                    <a:lstStyle/>
                    <a:p>
                      <a:pPr fontAlgn="t"/>
                      <a:r>
                        <a:rPr lang="en-US" sz="1100">
                          <a:effectLst/>
                        </a:rPr>
                        <a:t>db.mycol.find({"likes":{$lte:50}}).pretty()</a:t>
                      </a:r>
                    </a:p>
                  </a:txBody>
                  <a:tcPr marL="76200" marR="76200" marT="76200" marB="76200"/>
                </a:tc>
                <a:tc>
                  <a:txBody>
                    <a:bodyPr/>
                    <a:lstStyle/>
                    <a:p>
                      <a:pPr fontAlgn="t"/>
                      <a:r>
                        <a:rPr lang="en-US" sz="1100">
                          <a:effectLst/>
                        </a:rPr>
                        <a:t>where likes &lt;= 50</a:t>
                      </a:r>
                    </a:p>
                  </a:txBody>
                  <a:tcPr marL="76200" marR="76200" marT="76200" marB="76200"/>
                </a:tc>
                <a:extLst>
                  <a:ext uri="{0D108BD9-81ED-4DB2-BD59-A6C34878D82A}">
                    <a16:rowId xmlns:a16="http://schemas.microsoft.com/office/drawing/2014/main" val="449598747"/>
                  </a:ext>
                </a:extLst>
              </a:tr>
              <a:tr h="680484">
                <a:tc>
                  <a:txBody>
                    <a:bodyPr/>
                    <a:lstStyle/>
                    <a:p>
                      <a:pPr fontAlgn="t"/>
                      <a:r>
                        <a:rPr lang="en-US" sz="1100">
                          <a:effectLst/>
                        </a:rPr>
                        <a:t>Greater Than</a:t>
                      </a:r>
                    </a:p>
                  </a:txBody>
                  <a:tcPr marL="76200" marR="76200" marT="76200" marB="76200"/>
                </a:tc>
                <a:tc>
                  <a:txBody>
                    <a:bodyPr/>
                    <a:lstStyle/>
                    <a:p>
                      <a:pPr fontAlgn="t"/>
                      <a:r>
                        <a:rPr lang="en-US" sz="1100">
                          <a:effectLst/>
                        </a:rPr>
                        <a:t>{&lt;key&gt;:{$gt:&lt;value&gt;}}</a:t>
                      </a:r>
                    </a:p>
                  </a:txBody>
                  <a:tcPr marL="76200" marR="76200" marT="76200" marB="76200"/>
                </a:tc>
                <a:tc>
                  <a:txBody>
                    <a:bodyPr/>
                    <a:lstStyle/>
                    <a:p>
                      <a:pPr fontAlgn="t"/>
                      <a:r>
                        <a:rPr lang="en-US" sz="1100">
                          <a:effectLst/>
                        </a:rPr>
                        <a:t>db.mycol.find({"likes":{$gt:50}}).pretty()</a:t>
                      </a:r>
                    </a:p>
                  </a:txBody>
                  <a:tcPr marL="76200" marR="76200" marT="76200" marB="76200"/>
                </a:tc>
                <a:tc>
                  <a:txBody>
                    <a:bodyPr/>
                    <a:lstStyle/>
                    <a:p>
                      <a:pPr fontAlgn="t"/>
                      <a:r>
                        <a:rPr lang="en-US" sz="1100">
                          <a:effectLst/>
                        </a:rPr>
                        <a:t>where likes &gt; 50</a:t>
                      </a:r>
                    </a:p>
                  </a:txBody>
                  <a:tcPr marL="76200" marR="76200" marT="76200" marB="76200"/>
                </a:tc>
                <a:extLst>
                  <a:ext uri="{0D108BD9-81ED-4DB2-BD59-A6C34878D82A}">
                    <a16:rowId xmlns:a16="http://schemas.microsoft.com/office/drawing/2014/main" val="3255934842"/>
                  </a:ext>
                </a:extLst>
              </a:tr>
              <a:tr h="680484">
                <a:tc>
                  <a:txBody>
                    <a:bodyPr/>
                    <a:lstStyle/>
                    <a:p>
                      <a:pPr fontAlgn="t"/>
                      <a:r>
                        <a:rPr lang="en-US" sz="1100">
                          <a:effectLst/>
                        </a:rPr>
                        <a:t>Greater Than Equals</a:t>
                      </a:r>
                    </a:p>
                  </a:txBody>
                  <a:tcPr marL="76200" marR="76200" marT="76200" marB="76200"/>
                </a:tc>
                <a:tc>
                  <a:txBody>
                    <a:bodyPr/>
                    <a:lstStyle/>
                    <a:p>
                      <a:pPr fontAlgn="t"/>
                      <a:r>
                        <a:rPr lang="en-US" sz="1100">
                          <a:effectLst/>
                        </a:rPr>
                        <a:t>{&lt;key&gt;:{$gte:&lt;value&gt;}}</a:t>
                      </a:r>
                    </a:p>
                  </a:txBody>
                  <a:tcPr marL="76200" marR="76200" marT="76200" marB="76200"/>
                </a:tc>
                <a:tc>
                  <a:txBody>
                    <a:bodyPr/>
                    <a:lstStyle/>
                    <a:p>
                      <a:pPr fontAlgn="t"/>
                      <a:r>
                        <a:rPr lang="en-US" sz="1100">
                          <a:effectLst/>
                        </a:rPr>
                        <a:t>db.mycol.find({"likes":{$gte:50}}).pretty()</a:t>
                      </a:r>
                    </a:p>
                  </a:txBody>
                  <a:tcPr marL="76200" marR="76200" marT="76200" marB="76200"/>
                </a:tc>
                <a:tc>
                  <a:txBody>
                    <a:bodyPr/>
                    <a:lstStyle/>
                    <a:p>
                      <a:pPr fontAlgn="t"/>
                      <a:r>
                        <a:rPr lang="en-US" sz="1100">
                          <a:effectLst/>
                        </a:rPr>
                        <a:t>where likes &gt;= 50</a:t>
                      </a:r>
                    </a:p>
                  </a:txBody>
                  <a:tcPr marL="76200" marR="76200" marT="76200" marB="76200"/>
                </a:tc>
                <a:extLst>
                  <a:ext uri="{0D108BD9-81ED-4DB2-BD59-A6C34878D82A}">
                    <a16:rowId xmlns:a16="http://schemas.microsoft.com/office/drawing/2014/main" val="1190131488"/>
                  </a:ext>
                </a:extLst>
              </a:tr>
              <a:tr h="680484">
                <a:tc>
                  <a:txBody>
                    <a:bodyPr/>
                    <a:lstStyle/>
                    <a:p>
                      <a:pPr fontAlgn="t"/>
                      <a:r>
                        <a:rPr lang="en-US" sz="1100">
                          <a:effectLst/>
                        </a:rPr>
                        <a:t>Not Equals</a:t>
                      </a:r>
                    </a:p>
                  </a:txBody>
                  <a:tcPr marL="76200" marR="76200" marT="76200" marB="76200"/>
                </a:tc>
                <a:tc>
                  <a:txBody>
                    <a:bodyPr/>
                    <a:lstStyle/>
                    <a:p>
                      <a:pPr fontAlgn="t"/>
                      <a:r>
                        <a:rPr lang="en-US" sz="1100">
                          <a:effectLst/>
                        </a:rPr>
                        <a:t>{&lt;key&gt;:{$ne:&lt;value&gt;}}</a:t>
                      </a:r>
                    </a:p>
                  </a:txBody>
                  <a:tcPr marL="76200" marR="76200" marT="76200" marB="76200"/>
                </a:tc>
                <a:tc>
                  <a:txBody>
                    <a:bodyPr/>
                    <a:lstStyle/>
                    <a:p>
                      <a:pPr fontAlgn="t"/>
                      <a:r>
                        <a:rPr lang="en-US" sz="1100">
                          <a:effectLst/>
                        </a:rPr>
                        <a:t>db.mycol.find({"likes":{$ne:50}}).pretty()</a:t>
                      </a:r>
                    </a:p>
                  </a:txBody>
                  <a:tcPr marL="76200" marR="76200" marT="76200" marB="76200"/>
                </a:tc>
                <a:tc>
                  <a:txBody>
                    <a:bodyPr/>
                    <a:lstStyle/>
                    <a:p>
                      <a:pPr fontAlgn="t"/>
                      <a:r>
                        <a:rPr lang="en-US" sz="1100" dirty="0">
                          <a:effectLst/>
                        </a:rPr>
                        <a:t>where likes != 50</a:t>
                      </a:r>
                    </a:p>
                  </a:txBody>
                  <a:tcPr marL="76200" marR="76200" marT="76200" marB="76200"/>
                </a:tc>
                <a:extLst>
                  <a:ext uri="{0D108BD9-81ED-4DB2-BD59-A6C34878D82A}">
                    <a16:rowId xmlns:a16="http://schemas.microsoft.com/office/drawing/2014/main" val="3605891913"/>
                  </a:ext>
                </a:extLst>
              </a:tr>
            </a:tbl>
          </a:graphicData>
        </a:graphic>
      </p:graphicFrame>
    </p:spTree>
    <p:extLst>
      <p:ext uri="{BB962C8B-B14F-4D97-AF65-F5344CB8AC3E}">
        <p14:creationId xmlns:p14="http://schemas.microsoft.com/office/powerpoint/2010/main" val="241470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07892" y="833997"/>
            <a:ext cx="10040712" cy="594087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b="1" dirty="0"/>
              <a:t>AND in MongoDB</a:t>
            </a:r>
          </a:p>
          <a:p>
            <a:pPr marL="0" indent="0">
              <a:buNone/>
            </a:pPr>
            <a:r>
              <a:rPr lang="en-US" dirty="0"/>
              <a:t>In the find() method, if you pass multiple keys by separating them by ',' then MongoDB treats it as AND condition. Following is the basic syntax of AND −</a:t>
            </a:r>
          </a:p>
          <a:p>
            <a:pPr marL="0" indent="0">
              <a:buNone/>
            </a:pPr>
            <a:r>
              <a:rPr lang="en-US" dirty="0"/>
              <a:t>	&gt;</a:t>
            </a:r>
            <a:r>
              <a:rPr lang="en-US" dirty="0" err="1"/>
              <a:t>db.mycol.find</a:t>
            </a:r>
            <a:r>
              <a:rPr lang="en-US" dirty="0"/>
              <a:t>(</a:t>
            </a:r>
          </a:p>
          <a:p>
            <a:pPr marL="0" indent="0">
              <a:buNone/>
            </a:pPr>
            <a:r>
              <a:rPr lang="en-US" dirty="0"/>
              <a:t>   	{</a:t>
            </a:r>
          </a:p>
          <a:p>
            <a:pPr marL="0" indent="0">
              <a:buNone/>
            </a:pPr>
            <a:r>
              <a:rPr lang="en-US" dirty="0"/>
              <a:t>      	$and: [</a:t>
            </a:r>
          </a:p>
          <a:p>
            <a:pPr marL="0" indent="0">
              <a:buNone/>
            </a:pPr>
            <a:r>
              <a:rPr lang="en-US" dirty="0"/>
              <a:t>         	{key1: value1}, {key2:value2}</a:t>
            </a:r>
          </a:p>
          <a:p>
            <a:pPr marL="0" indent="0">
              <a:buNone/>
            </a:pPr>
            <a:r>
              <a:rPr lang="en-US" dirty="0"/>
              <a:t>     	 ]</a:t>
            </a:r>
          </a:p>
          <a:p>
            <a:pPr marL="0" indent="0">
              <a:buNone/>
            </a:pPr>
            <a:r>
              <a:rPr lang="en-US" dirty="0"/>
              <a:t>   	}</a:t>
            </a:r>
          </a:p>
          <a:p>
            <a:pPr marL="0" indent="0">
              <a:buNone/>
            </a:pPr>
            <a:r>
              <a:rPr lang="en-US" dirty="0"/>
              <a:t>	).pretty()</a:t>
            </a:r>
          </a:p>
          <a:p>
            <a:pPr marL="0" indent="0">
              <a:buNone/>
            </a:pPr>
            <a:endParaRPr lang="en-US" dirty="0"/>
          </a:p>
          <a:p>
            <a:pPr marL="457200" lvl="1" indent="0">
              <a:buNone/>
            </a:pPr>
            <a:r>
              <a:rPr lang="en-US" dirty="0"/>
              <a:t>Example:</a:t>
            </a:r>
          </a:p>
          <a:p>
            <a:pPr marL="457200" lvl="1" indent="0">
              <a:buNone/>
            </a:pPr>
            <a:endParaRPr lang="en-US" dirty="0"/>
          </a:p>
          <a:p>
            <a:pPr marL="457200" lvl="1" indent="0">
              <a:buNone/>
            </a:pPr>
            <a:r>
              <a:rPr lang="en-US" dirty="0"/>
              <a:t>Following example will show all the tutorials written by 'tutorials point' and whose title is 'MongoDB Overview'.</a:t>
            </a:r>
          </a:p>
          <a:p>
            <a:pPr marL="457200" lvl="1" indent="0">
              <a:buNone/>
            </a:pPr>
            <a:endParaRPr lang="en-US" dirty="0"/>
          </a:p>
          <a:p>
            <a:pPr marL="914400" lvl="2" indent="0">
              <a:buNone/>
            </a:pPr>
            <a:r>
              <a:rPr lang="en-US" dirty="0"/>
              <a:t>&gt;</a:t>
            </a:r>
            <a:r>
              <a:rPr lang="en-US" dirty="0" err="1"/>
              <a:t>db.mycol.find</a:t>
            </a:r>
            <a:r>
              <a:rPr lang="en-US" dirty="0"/>
              <a:t>({$and:[{"</a:t>
            </a:r>
            <a:r>
              <a:rPr lang="en-US" dirty="0" err="1"/>
              <a:t>by":"tutorials</a:t>
            </a:r>
            <a:r>
              <a:rPr lang="en-US" dirty="0"/>
              <a:t> point"},{"title": "MongoDB Overview"}]}).pretty() {</a:t>
            </a:r>
          </a:p>
          <a:p>
            <a:pPr marL="914400" lvl="2" indent="0">
              <a:buNone/>
            </a:pPr>
            <a:r>
              <a:rPr lang="en-US" dirty="0"/>
              <a:t>   "_id": </a:t>
            </a:r>
            <a:r>
              <a:rPr lang="en-US" dirty="0" err="1"/>
              <a:t>ObjectId</a:t>
            </a:r>
            <a:r>
              <a:rPr lang="en-US" dirty="0"/>
              <a:t>(7df78ad8902c),</a:t>
            </a:r>
          </a:p>
          <a:p>
            <a:pPr marL="914400" lvl="2" indent="0">
              <a:buNone/>
            </a:pPr>
            <a:r>
              <a:rPr lang="en-US" dirty="0"/>
              <a:t>   "title": "MongoDB Overview", </a:t>
            </a:r>
          </a:p>
          <a:p>
            <a:pPr marL="914400" lvl="2" indent="0">
              <a:buNone/>
            </a:pPr>
            <a:r>
              <a:rPr lang="en-US" dirty="0"/>
              <a:t>   "description": "MongoDB is no </a:t>
            </a:r>
            <a:r>
              <a:rPr lang="en-US" dirty="0" err="1"/>
              <a:t>sql</a:t>
            </a:r>
            <a:r>
              <a:rPr lang="en-US" dirty="0"/>
              <a:t> database",</a:t>
            </a:r>
          </a:p>
          <a:p>
            <a:pPr marL="914400" lvl="2" indent="0">
              <a:buNone/>
            </a:pPr>
            <a:r>
              <a:rPr lang="en-US" dirty="0"/>
              <a:t>   "by": "tutorials point",</a:t>
            </a:r>
          </a:p>
          <a:p>
            <a:pPr marL="914400" lvl="2" indent="0">
              <a:buNone/>
            </a:pPr>
            <a:r>
              <a:rPr lang="en-US" dirty="0"/>
              <a:t>   "</a:t>
            </a:r>
            <a:r>
              <a:rPr lang="en-US" dirty="0" err="1"/>
              <a:t>url</a:t>
            </a:r>
            <a:r>
              <a:rPr lang="en-US" dirty="0"/>
              <a:t>": "http://www.tutorialspoint.com",</a:t>
            </a:r>
          </a:p>
          <a:p>
            <a:pPr marL="914400" lvl="2" indent="0">
              <a:buNone/>
            </a:pPr>
            <a:r>
              <a:rPr lang="en-US" dirty="0"/>
              <a:t>   "tags": ["</a:t>
            </a:r>
            <a:r>
              <a:rPr lang="en-US" dirty="0" err="1"/>
              <a:t>mongodb</a:t>
            </a:r>
            <a:r>
              <a:rPr lang="en-US" dirty="0"/>
              <a:t>", "database", "NoSQL"],</a:t>
            </a:r>
          </a:p>
          <a:p>
            <a:pPr marL="914400" lvl="2" indent="0">
              <a:buNone/>
            </a:pPr>
            <a:r>
              <a:rPr lang="en-US" dirty="0"/>
              <a:t>   "likes": "100"</a:t>
            </a:r>
          </a:p>
          <a:p>
            <a:pPr marL="914400" lvl="2" indent="0">
              <a:buNone/>
            </a:pPr>
            <a:r>
              <a:rPr lang="en-US" dirty="0"/>
              <a:t>}</a:t>
            </a:r>
          </a:p>
          <a:p>
            <a:pPr marL="0" indent="0">
              <a:buNone/>
            </a:pPr>
            <a:endParaRPr lang="en-US" dirty="0"/>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256175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07892" y="833997"/>
            <a:ext cx="10040712" cy="5940876"/>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b="1" dirty="0"/>
              <a:t>OR in MongoDB</a:t>
            </a:r>
          </a:p>
          <a:p>
            <a:pPr marL="0" indent="0">
              <a:buNone/>
            </a:pPr>
            <a:r>
              <a:rPr lang="en-US" dirty="0"/>
              <a:t>To query documents based on the OR condition, you need to use $or keyword. Following is the basic syntax of OR −</a:t>
            </a:r>
          </a:p>
          <a:p>
            <a:pPr marL="457200" lvl="1" indent="0">
              <a:buNone/>
            </a:pPr>
            <a:r>
              <a:rPr lang="en-US" dirty="0"/>
              <a:t>&gt;</a:t>
            </a:r>
            <a:r>
              <a:rPr lang="en-US" dirty="0" err="1"/>
              <a:t>db.mycol.find</a:t>
            </a:r>
            <a:r>
              <a:rPr lang="en-US" dirty="0"/>
              <a:t>(</a:t>
            </a:r>
          </a:p>
          <a:p>
            <a:pPr marL="457200" lvl="1" indent="0">
              <a:buNone/>
            </a:pPr>
            <a:r>
              <a:rPr lang="en-US" dirty="0"/>
              <a:t>   {</a:t>
            </a:r>
          </a:p>
          <a:p>
            <a:pPr marL="457200" lvl="1" indent="0">
              <a:buNone/>
            </a:pPr>
            <a:r>
              <a:rPr lang="en-US" dirty="0"/>
              <a:t>      $or: [</a:t>
            </a:r>
          </a:p>
          <a:p>
            <a:pPr marL="457200" lvl="1" indent="0">
              <a:buNone/>
            </a:pPr>
            <a:r>
              <a:rPr lang="en-US" dirty="0"/>
              <a:t>         {key1: value1}, {key2:value2}</a:t>
            </a:r>
          </a:p>
          <a:p>
            <a:pPr marL="457200" lvl="1" indent="0">
              <a:buNone/>
            </a:pPr>
            <a:r>
              <a:rPr lang="en-US" dirty="0"/>
              <a:t>      ]</a:t>
            </a:r>
          </a:p>
          <a:p>
            <a:pPr marL="457200" lvl="1" indent="0">
              <a:buNone/>
            </a:pPr>
            <a:r>
              <a:rPr lang="en-US" dirty="0"/>
              <a:t>   }</a:t>
            </a:r>
          </a:p>
          <a:p>
            <a:pPr marL="457200" lvl="1" indent="0">
              <a:buNone/>
            </a:pPr>
            <a:r>
              <a:rPr lang="en-US" dirty="0"/>
              <a:t>).pretty()</a:t>
            </a:r>
          </a:p>
          <a:p>
            <a:pPr marL="457200" lvl="1" indent="0">
              <a:buNone/>
            </a:pPr>
            <a:endParaRPr lang="en-US" dirty="0"/>
          </a:p>
          <a:p>
            <a:pPr marL="0" indent="0">
              <a:buNone/>
            </a:pPr>
            <a:r>
              <a:rPr lang="en-US" dirty="0"/>
              <a:t>Example:</a:t>
            </a:r>
          </a:p>
          <a:p>
            <a:pPr marL="0" indent="0">
              <a:buNone/>
            </a:pPr>
            <a:r>
              <a:rPr lang="en-US" dirty="0"/>
              <a:t>Following example will show all the tutorials written by 'tutorials point' or whose title is 'MongoDB Overview'.</a:t>
            </a:r>
          </a:p>
          <a:p>
            <a:pPr marL="0" indent="0">
              <a:buNone/>
            </a:pPr>
            <a:r>
              <a:rPr lang="en-US" dirty="0"/>
              <a:t>	&gt;</a:t>
            </a:r>
            <a:r>
              <a:rPr lang="en-US" dirty="0" err="1"/>
              <a:t>db.mycol.find</a:t>
            </a:r>
            <a:r>
              <a:rPr lang="en-US" dirty="0"/>
              <a:t>({$or:[{“title":" MongoDB Overview "},{"title": "MongoDB Overview"}]}).pretty()</a:t>
            </a:r>
          </a:p>
          <a:p>
            <a:pPr marL="914400" lvl="2" indent="0">
              <a:buNone/>
            </a:pPr>
            <a:r>
              <a:rPr lang="en-US" dirty="0"/>
              <a:t>{</a:t>
            </a:r>
          </a:p>
          <a:p>
            <a:pPr marL="914400" lvl="2" indent="0">
              <a:buNone/>
            </a:pPr>
            <a:r>
              <a:rPr lang="en-US" dirty="0"/>
              <a:t>   "_id": </a:t>
            </a:r>
            <a:r>
              <a:rPr lang="en-US" dirty="0" err="1"/>
              <a:t>ObjectId</a:t>
            </a:r>
            <a:r>
              <a:rPr lang="en-US" dirty="0"/>
              <a:t>(7df78ad8902c),</a:t>
            </a:r>
          </a:p>
          <a:p>
            <a:pPr marL="914400" lvl="2" indent="0">
              <a:buNone/>
            </a:pPr>
            <a:r>
              <a:rPr lang="en-US" dirty="0"/>
              <a:t>   "description": "MongoDB is no </a:t>
            </a:r>
            <a:r>
              <a:rPr lang="en-US" dirty="0" err="1"/>
              <a:t>sql</a:t>
            </a:r>
            <a:r>
              <a:rPr lang="en-US" dirty="0"/>
              <a:t> database",</a:t>
            </a:r>
          </a:p>
          <a:p>
            <a:pPr marL="914400" lvl="2" indent="0">
              <a:buNone/>
            </a:pPr>
            <a:r>
              <a:rPr lang="en-US" dirty="0"/>
              <a:t>   "</a:t>
            </a:r>
            <a:r>
              <a:rPr lang="en-US" dirty="0" err="1"/>
              <a:t>url</a:t>
            </a:r>
            <a:r>
              <a:rPr lang="en-US" dirty="0"/>
              <a:t>": "http://www.tutorialspoint.com",</a:t>
            </a:r>
          </a:p>
          <a:p>
            <a:pPr marL="914400" lvl="2" indent="0">
              <a:buNone/>
            </a:pPr>
            <a:r>
              <a:rPr lang="en-US" dirty="0"/>
              <a:t>   "tags": ["</a:t>
            </a:r>
            <a:r>
              <a:rPr lang="en-US" dirty="0" err="1"/>
              <a:t>mongodb</a:t>
            </a:r>
            <a:r>
              <a:rPr lang="en-US" dirty="0"/>
              <a:t>", "database", "NoSQL"],</a:t>
            </a:r>
          </a:p>
          <a:p>
            <a:pPr marL="914400" lvl="2" indent="0">
              <a:buNone/>
            </a:pPr>
            <a:r>
              <a:rPr lang="en-US" dirty="0"/>
              <a:t>   "likes": "100"</a:t>
            </a:r>
          </a:p>
          <a:p>
            <a:pPr marL="914400" lvl="2" indent="0">
              <a:buNone/>
            </a:pPr>
            <a:r>
              <a:rPr lang="en-US" dirty="0"/>
              <a:t>}</a:t>
            </a:r>
          </a:p>
        </p:txBody>
      </p:sp>
    </p:spTree>
    <p:extLst>
      <p:ext uri="{BB962C8B-B14F-4D97-AF65-F5344CB8AC3E}">
        <p14:creationId xmlns:p14="http://schemas.microsoft.com/office/powerpoint/2010/main" val="14636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07892" y="833997"/>
            <a:ext cx="10040712" cy="59408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b="1" dirty="0"/>
              <a:t>Using AND </a:t>
            </a:r>
            <a:r>
              <a:rPr lang="en-US" b="1" dirty="0" err="1"/>
              <a:t>and</a:t>
            </a:r>
            <a:r>
              <a:rPr lang="en-US" b="1" dirty="0"/>
              <a:t> OR Together</a:t>
            </a:r>
          </a:p>
          <a:p>
            <a:pPr marL="457200" lvl="1" indent="0">
              <a:buNone/>
            </a:pPr>
            <a:r>
              <a:rPr lang="en-US" b="1" dirty="0"/>
              <a:t>Example</a:t>
            </a:r>
          </a:p>
          <a:p>
            <a:pPr marL="457200" lvl="1" indent="0">
              <a:buNone/>
            </a:pPr>
            <a:r>
              <a:rPr lang="en-US" b="1" dirty="0"/>
              <a:t>The following example will show the documents that have likes greater than 10 and whose title is either 'MongoDB Overview' or by is 'tutorials point'. Equivalent SQL where clause is 'where likes&gt;10 AND (by = 'tutorials point' OR title = 'MongoDB Overview')'</a:t>
            </a:r>
          </a:p>
          <a:p>
            <a:pPr marL="457200" lvl="1" indent="0">
              <a:buNone/>
            </a:pPr>
            <a:endParaRPr lang="en-US" b="1" dirty="0"/>
          </a:p>
          <a:p>
            <a:pPr marL="914400" lvl="2" indent="0">
              <a:buNone/>
            </a:pPr>
            <a:r>
              <a:rPr lang="en-US" b="1" dirty="0"/>
              <a:t>&gt;</a:t>
            </a:r>
            <a:r>
              <a:rPr lang="en-US" b="1" dirty="0" err="1"/>
              <a:t>db.mycol.find</a:t>
            </a:r>
            <a:r>
              <a:rPr lang="en-US" b="1" dirty="0"/>
              <a:t>({"likes": {$gt:10}, $or: [{"by": "tutorials point"},</a:t>
            </a:r>
          </a:p>
          <a:p>
            <a:pPr marL="914400" lvl="2" indent="0">
              <a:buNone/>
            </a:pPr>
            <a:r>
              <a:rPr lang="en-US" b="1" dirty="0"/>
              <a:t>   {"title": "MongoDB Overview"}]}).pretty()</a:t>
            </a:r>
          </a:p>
          <a:p>
            <a:pPr marL="914400" lvl="2" indent="0">
              <a:buNone/>
            </a:pPr>
            <a:r>
              <a:rPr lang="en-US" b="1" dirty="0"/>
              <a:t>{</a:t>
            </a:r>
          </a:p>
          <a:p>
            <a:pPr marL="914400" lvl="2" indent="0">
              <a:buNone/>
            </a:pPr>
            <a:r>
              <a:rPr lang="en-US" b="1" dirty="0"/>
              <a:t>   "_id": </a:t>
            </a:r>
            <a:r>
              <a:rPr lang="en-US" b="1" dirty="0" err="1"/>
              <a:t>ObjectId</a:t>
            </a:r>
            <a:r>
              <a:rPr lang="en-US" b="1" dirty="0"/>
              <a:t>(7df78ad8902c),</a:t>
            </a:r>
          </a:p>
          <a:p>
            <a:pPr marL="914400" lvl="2" indent="0">
              <a:buNone/>
            </a:pPr>
            <a:r>
              <a:rPr lang="en-US" b="1" dirty="0"/>
              <a:t>   "title": "MongoDB Overview", </a:t>
            </a:r>
          </a:p>
          <a:p>
            <a:pPr marL="914400" lvl="2" indent="0">
              <a:buNone/>
            </a:pPr>
            <a:r>
              <a:rPr lang="en-US" b="1" dirty="0"/>
              <a:t>   "description": "MongoDB is no </a:t>
            </a:r>
            <a:r>
              <a:rPr lang="en-US" b="1" dirty="0" err="1"/>
              <a:t>sql</a:t>
            </a:r>
            <a:r>
              <a:rPr lang="en-US" b="1" dirty="0"/>
              <a:t> database",</a:t>
            </a:r>
          </a:p>
          <a:p>
            <a:pPr marL="914400" lvl="2" indent="0">
              <a:buNone/>
            </a:pPr>
            <a:r>
              <a:rPr lang="en-US" b="1" dirty="0"/>
              <a:t>   "tags": ["</a:t>
            </a:r>
            <a:r>
              <a:rPr lang="en-US" b="1" dirty="0" err="1"/>
              <a:t>mongodb</a:t>
            </a:r>
            <a:r>
              <a:rPr lang="en-US" b="1" dirty="0"/>
              <a:t>", "database", "NoSQL"],</a:t>
            </a:r>
          </a:p>
          <a:p>
            <a:pPr marL="914400" lvl="2" indent="0">
              <a:buNone/>
            </a:pPr>
            <a:r>
              <a:rPr lang="en-US" b="1" dirty="0"/>
              <a:t>   "likes": "100"</a:t>
            </a:r>
          </a:p>
          <a:p>
            <a:pPr marL="914400" lvl="2" indent="0">
              <a:buNone/>
            </a:pPr>
            <a:r>
              <a:rPr lang="en-US" b="1" dirty="0"/>
              <a:t>}</a:t>
            </a:r>
          </a:p>
          <a:p>
            <a:pPr marL="457200" lvl="1" indent="0">
              <a:buNone/>
            </a:pPr>
            <a:endParaRPr lang="en-US" dirty="0"/>
          </a:p>
        </p:txBody>
      </p:sp>
    </p:spTree>
    <p:extLst>
      <p:ext uri="{BB962C8B-B14F-4D97-AF65-F5344CB8AC3E}">
        <p14:creationId xmlns:p14="http://schemas.microsoft.com/office/powerpoint/2010/main" val="2791606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Document</a:t>
            </a:r>
          </a:p>
        </p:txBody>
      </p:sp>
      <p:sp>
        <p:nvSpPr>
          <p:cNvPr id="3" name="Content Placeholder 2"/>
          <p:cNvSpPr>
            <a:spLocks noGrp="1"/>
          </p:cNvSpPr>
          <p:nvPr>
            <p:ph idx="1"/>
          </p:nvPr>
        </p:nvSpPr>
        <p:spPr>
          <a:xfrm>
            <a:off x="680321" y="2336873"/>
            <a:ext cx="10769557" cy="4123562"/>
          </a:xfrm>
        </p:spPr>
        <p:txBody>
          <a:bodyPr>
            <a:normAutofit fontScale="92500" lnSpcReduction="20000"/>
          </a:bodyPr>
          <a:lstStyle/>
          <a:p>
            <a:pPr>
              <a:buFont typeface="Wingdings" panose="05000000000000000000" pitchFamily="2" charset="2"/>
              <a:buChar char="Ø"/>
            </a:pPr>
            <a:r>
              <a:rPr lang="en-US" dirty="0"/>
              <a:t>MongoDB Update() Method</a:t>
            </a:r>
          </a:p>
          <a:p>
            <a:pPr marL="457200" lvl="1" indent="0">
              <a:buNone/>
            </a:pPr>
            <a:r>
              <a:rPr lang="en-US" dirty="0"/>
              <a:t>MongoDB's </a:t>
            </a:r>
            <a:r>
              <a:rPr lang="en-US" b="1" dirty="0"/>
              <a:t>update()</a:t>
            </a:r>
            <a:r>
              <a:rPr lang="en-US" dirty="0"/>
              <a:t> and </a:t>
            </a:r>
            <a:r>
              <a:rPr lang="en-US" b="1" dirty="0"/>
              <a:t>save()</a:t>
            </a:r>
            <a:r>
              <a:rPr lang="en-US" dirty="0"/>
              <a:t> methods are used to update document into a collection. The update() method updates the values in the existing document while the save() method replaces the existing document with the document passed in save() method.</a:t>
            </a:r>
          </a:p>
          <a:p>
            <a:pPr marL="457200" lvl="1" indent="0">
              <a:buNone/>
            </a:pPr>
            <a:endParaRPr lang="en-US" dirty="0"/>
          </a:p>
          <a:p>
            <a:pPr marL="457200" lvl="1" indent="0">
              <a:buNone/>
            </a:pPr>
            <a:r>
              <a:rPr lang="en-US" dirty="0"/>
              <a:t>The update() method updates the values in the existing document.</a:t>
            </a:r>
          </a:p>
          <a:p>
            <a:pPr marL="457200" lvl="1" indent="0">
              <a:buNone/>
            </a:pPr>
            <a:r>
              <a:rPr lang="en-US" dirty="0"/>
              <a:t>	The basic syntax of update() method is as follows −</a:t>
            </a:r>
          </a:p>
          <a:p>
            <a:pPr marL="457200" lvl="1" indent="0">
              <a:buNone/>
            </a:pPr>
            <a:r>
              <a:rPr lang="en-US" dirty="0"/>
              <a:t>		&gt;</a:t>
            </a:r>
            <a:r>
              <a:rPr lang="en-US" dirty="0" err="1"/>
              <a:t>db.COLLECTION_NAME.update</a:t>
            </a:r>
            <a:r>
              <a:rPr lang="en-US" dirty="0"/>
              <a:t>(SELECTION_CRITERIA, UPDATED_DATA)</a:t>
            </a:r>
          </a:p>
          <a:p>
            <a:pPr marL="457200" lvl="1" indent="0">
              <a:buNone/>
            </a:pPr>
            <a:endParaRPr lang="en-US" dirty="0"/>
          </a:p>
          <a:p>
            <a:pPr marL="0" indent="0">
              <a:buNone/>
            </a:pPr>
            <a:r>
              <a:rPr lang="en-US" dirty="0"/>
              <a:t>Consider the </a:t>
            </a:r>
            <a:r>
              <a:rPr lang="en-US" dirty="0" err="1"/>
              <a:t>mycol</a:t>
            </a:r>
            <a:r>
              <a:rPr lang="en-US" dirty="0"/>
              <a:t> collection has the following data.</a:t>
            </a:r>
          </a:p>
          <a:p>
            <a:pPr marL="0" indent="0">
              <a:buNone/>
            </a:pPr>
            <a:endParaRPr lang="en-US" dirty="0"/>
          </a:p>
          <a:p>
            <a:pPr marL="457200" lvl="1" indent="0">
              <a:buNone/>
            </a:pPr>
            <a:r>
              <a:rPr lang="en-US" dirty="0"/>
              <a:t>{ "_id" : </a:t>
            </a:r>
            <a:r>
              <a:rPr lang="en-US" dirty="0" err="1"/>
              <a:t>ObjectId</a:t>
            </a:r>
            <a:r>
              <a:rPr lang="en-US" dirty="0"/>
              <a:t>(5983548781331adf45ec5), "</a:t>
            </a:r>
            <a:r>
              <a:rPr lang="en-US" dirty="0" err="1"/>
              <a:t>title":"MongoDB</a:t>
            </a:r>
            <a:r>
              <a:rPr lang="en-US" dirty="0"/>
              <a:t> Overview"}</a:t>
            </a:r>
          </a:p>
          <a:p>
            <a:pPr marL="457200" lvl="1" indent="0">
              <a:buNone/>
            </a:pPr>
            <a:r>
              <a:rPr lang="en-US" dirty="0"/>
              <a:t>{ "_id" : </a:t>
            </a:r>
            <a:r>
              <a:rPr lang="en-US" dirty="0" err="1"/>
              <a:t>ObjectId</a:t>
            </a:r>
            <a:r>
              <a:rPr lang="en-US" dirty="0"/>
              <a:t>(5983548781331adf45ec6), "</a:t>
            </a:r>
            <a:r>
              <a:rPr lang="en-US" dirty="0" err="1"/>
              <a:t>title":"NoSQL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3983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97690" y="790706"/>
            <a:ext cx="10157667" cy="55405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Following example will set the new title 'New MongoDB Tutorial' of the documents whose title is 'MongoDB Overview'.</a:t>
            </a:r>
          </a:p>
          <a:p>
            <a:pPr marL="457200" lvl="1" indent="0">
              <a:buNone/>
            </a:pPr>
            <a:r>
              <a:rPr lang="en-US" sz="1600" dirty="0"/>
              <a:t>&gt;</a:t>
            </a:r>
            <a:r>
              <a:rPr lang="en-US" sz="1600" dirty="0" err="1"/>
              <a:t>db.mycol.update</a:t>
            </a:r>
            <a:r>
              <a:rPr lang="en-US" sz="1600" dirty="0"/>
              <a:t>({'</a:t>
            </a:r>
            <a:r>
              <a:rPr lang="en-US" sz="1600" dirty="0" err="1"/>
              <a:t>title':'MongoDB</a:t>
            </a:r>
            <a:r>
              <a:rPr lang="en-US" sz="1600" dirty="0"/>
              <a:t> Overview'},{$set:{'</a:t>
            </a:r>
            <a:r>
              <a:rPr lang="en-US" sz="1600" dirty="0" err="1"/>
              <a:t>title':'New</a:t>
            </a:r>
            <a:r>
              <a:rPr lang="en-US" sz="1600" dirty="0"/>
              <a:t> MongoDB Tutorial'}})</a:t>
            </a:r>
          </a:p>
          <a:p>
            <a:pPr marL="457200" lvl="1" indent="0">
              <a:buNone/>
            </a:pPr>
            <a:r>
              <a:rPr lang="en-US" sz="1600" dirty="0"/>
              <a:t>&gt;</a:t>
            </a:r>
            <a:r>
              <a:rPr lang="en-US" sz="1600" dirty="0" err="1"/>
              <a:t>db.mycol.find</a:t>
            </a:r>
            <a:r>
              <a:rPr lang="en-US" sz="1600" dirty="0"/>
              <a:t>()</a:t>
            </a:r>
          </a:p>
          <a:p>
            <a:pPr marL="457200" lvl="1" indent="0">
              <a:buNone/>
            </a:pPr>
            <a:r>
              <a:rPr lang="en-US" sz="1600" dirty="0"/>
              <a:t>{ "_id" : </a:t>
            </a:r>
            <a:r>
              <a:rPr lang="en-US" sz="1600" dirty="0" err="1"/>
              <a:t>ObjectId</a:t>
            </a:r>
            <a:r>
              <a:rPr lang="en-US" sz="1600" dirty="0"/>
              <a:t>(5983548781331adf45ec5), "</a:t>
            </a:r>
            <a:r>
              <a:rPr lang="en-US" sz="1600" dirty="0" err="1"/>
              <a:t>title":"New</a:t>
            </a:r>
            <a:r>
              <a:rPr lang="en-US" sz="1600" dirty="0"/>
              <a:t> MongoDB Tutorial"}</a:t>
            </a:r>
          </a:p>
          <a:p>
            <a:pPr marL="457200" lvl="1" indent="0">
              <a:buNone/>
            </a:pPr>
            <a:r>
              <a:rPr lang="en-US" sz="1600" dirty="0"/>
              <a:t>{ "_id" : </a:t>
            </a:r>
            <a:r>
              <a:rPr lang="en-US" sz="1600" dirty="0" err="1"/>
              <a:t>ObjectId</a:t>
            </a:r>
            <a:r>
              <a:rPr lang="en-US" sz="1600" dirty="0"/>
              <a:t>(5983548781331adf45ec6), "</a:t>
            </a:r>
            <a:r>
              <a:rPr lang="en-US" sz="1600" dirty="0" err="1"/>
              <a:t>title":"NoSQL</a:t>
            </a:r>
            <a:r>
              <a:rPr lang="en-US" sz="1600" dirty="0"/>
              <a:t> Overview"}</a:t>
            </a:r>
          </a:p>
          <a:p>
            <a:pPr marL="457200" lvl="1" indent="0">
              <a:buNone/>
            </a:pPr>
            <a:r>
              <a:rPr lang="en-US" sz="1600" dirty="0"/>
              <a:t>{ "_id" : </a:t>
            </a:r>
            <a:r>
              <a:rPr lang="en-US" sz="1600" dirty="0" err="1"/>
              <a:t>ObjectId</a:t>
            </a:r>
            <a:r>
              <a:rPr lang="en-US" sz="1600" dirty="0"/>
              <a:t>(5983548781331adf45ec7), "</a:t>
            </a:r>
            <a:r>
              <a:rPr lang="en-US" sz="1600" dirty="0" err="1"/>
              <a:t>title":"Tutorials</a:t>
            </a:r>
            <a:r>
              <a:rPr lang="en-US" sz="1600" dirty="0"/>
              <a:t> Point Overview"}</a:t>
            </a:r>
          </a:p>
          <a:p>
            <a:pPr marL="457200" lvl="1" indent="0">
              <a:buNone/>
            </a:pPr>
            <a:endParaRPr lang="en-US" sz="1600" dirty="0"/>
          </a:p>
          <a:p>
            <a:pPr marL="457200" lvl="1" indent="0">
              <a:buNone/>
            </a:pPr>
            <a:endParaRPr lang="en-US" sz="1600" dirty="0"/>
          </a:p>
          <a:p>
            <a:pPr marL="0" indent="0">
              <a:buNone/>
            </a:pPr>
            <a:r>
              <a:rPr lang="en-US" sz="2000" dirty="0"/>
              <a:t>By default, MongoDB will update only a single document. To update multiple documents, you need to set a parameter 'multi' to true.</a:t>
            </a:r>
          </a:p>
          <a:p>
            <a:pPr marL="0" indent="0">
              <a:buNone/>
            </a:pPr>
            <a:endParaRPr lang="en-US" sz="2000" dirty="0"/>
          </a:p>
          <a:p>
            <a:pPr marL="457200" lvl="1" indent="0">
              <a:buNone/>
            </a:pPr>
            <a:r>
              <a:rPr lang="en-US" sz="1600" dirty="0"/>
              <a:t>&gt;</a:t>
            </a:r>
            <a:r>
              <a:rPr lang="en-US" sz="1600" dirty="0" err="1"/>
              <a:t>db.mycol.update</a:t>
            </a:r>
            <a:r>
              <a:rPr lang="en-US" sz="1600" dirty="0"/>
              <a:t>({'</a:t>
            </a:r>
            <a:r>
              <a:rPr lang="en-US" sz="1600" dirty="0" err="1"/>
              <a:t>title':'MongoDB</a:t>
            </a:r>
            <a:r>
              <a:rPr lang="en-US" sz="1600" dirty="0"/>
              <a:t> Overview'},</a:t>
            </a:r>
          </a:p>
          <a:p>
            <a:pPr marL="457200" lvl="1" indent="0">
              <a:buNone/>
            </a:pPr>
            <a:r>
              <a:rPr lang="en-US" sz="1600" dirty="0"/>
              <a:t>   {$set:{'</a:t>
            </a:r>
            <a:r>
              <a:rPr lang="en-US" sz="1600" dirty="0" err="1"/>
              <a:t>title':'New</a:t>
            </a:r>
            <a:r>
              <a:rPr lang="en-US" sz="1600" dirty="0"/>
              <a:t> MongoDB Tutorial'}},{</a:t>
            </a:r>
            <a:r>
              <a:rPr lang="en-US" sz="1600" dirty="0" err="1"/>
              <a:t>multi:true</a:t>
            </a:r>
            <a:r>
              <a:rPr lang="en-US" sz="1600" dirty="0"/>
              <a:t>})</a:t>
            </a:r>
          </a:p>
        </p:txBody>
      </p:sp>
    </p:spTree>
    <p:extLst>
      <p:ext uri="{BB962C8B-B14F-4D97-AF65-F5344CB8AC3E}">
        <p14:creationId xmlns:p14="http://schemas.microsoft.com/office/powerpoint/2010/main" val="68227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7690" y="790706"/>
            <a:ext cx="10117910" cy="5441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MongoDB Save() Method</a:t>
            </a:r>
          </a:p>
          <a:p>
            <a:pPr marL="0" indent="0">
              <a:buNone/>
            </a:pPr>
            <a:endParaRPr lang="en-US" sz="2000" dirty="0"/>
          </a:p>
          <a:p>
            <a:pPr marL="457200" lvl="1" indent="0">
              <a:buNone/>
            </a:pPr>
            <a:r>
              <a:rPr lang="en-US" sz="1600" dirty="0"/>
              <a:t>The save() method replaces the existing document with the new document passed in the save() method.</a:t>
            </a:r>
          </a:p>
          <a:p>
            <a:pPr marL="457200" lvl="1" indent="0">
              <a:buNone/>
            </a:pPr>
            <a:r>
              <a:rPr lang="en-US" sz="1600" dirty="0"/>
              <a:t>The basic syntax of MongoDB save() method is shown below −</a:t>
            </a:r>
          </a:p>
          <a:p>
            <a:pPr marL="914400" lvl="2" indent="0">
              <a:buNone/>
            </a:pPr>
            <a:r>
              <a:rPr lang="en-US" sz="1400" dirty="0"/>
              <a:t>&gt;</a:t>
            </a:r>
            <a:r>
              <a:rPr lang="en-US" sz="1400" dirty="0" err="1"/>
              <a:t>db.COLLECTION_NAME.save</a:t>
            </a:r>
            <a:r>
              <a:rPr lang="en-US" sz="1400" dirty="0"/>
              <a:t>({_</a:t>
            </a:r>
            <a:r>
              <a:rPr lang="en-US" sz="1400" dirty="0" err="1"/>
              <a:t>id:ObjectId</a:t>
            </a:r>
            <a:r>
              <a:rPr lang="en-US" sz="1400" dirty="0"/>
              <a:t>(),NEW_DATA})</a:t>
            </a:r>
          </a:p>
          <a:p>
            <a:pPr marL="914400" lvl="2" indent="0">
              <a:buNone/>
            </a:pPr>
            <a:endParaRPr lang="en-US" sz="1600" dirty="0"/>
          </a:p>
          <a:p>
            <a:pPr marL="457200" lvl="1" indent="0">
              <a:buNone/>
            </a:pPr>
            <a:r>
              <a:rPr lang="en-US" sz="1600" dirty="0"/>
              <a:t>Following example will replace the document with the _id '5983548781331adf45ec5'.</a:t>
            </a:r>
          </a:p>
          <a:p>
            <a:pPr marL="914400" lvl="2" indent="0">
              <a:buNone/>
            </a:pPr>
            <a:r>
              <a:rPr lang="en-US" sz="1400" dirty="0"/>
              <a:t>&gt;</a:t>
            </a:r>
            <a:r>
              <a:rPr lang="en-US" sz="1400" dirty="0" err="1"/>
              <a:t>db.mycol.save</a:t>
            </a:r>
            <a:r>
              <a:rPr lang="en-US" sz="1400" dirty="0"/>
              <a:t>(</a:t>
            </a:r>
          </a:p>
          <a:p>
            <a:pPr marL="914400" lvl="2" indent="0">
              <a:buNone/>
            </a:pPr>
            <a:r>
              <a:rPr lang="en-US" sz="1400" dirty="0"/>
              <a:t>   {</a:t>
            </a:r>
          </a:p>
          <a:p>
            <a:pPr marL="914400" lvl="2" indent="0">
              <a:buNone/>
            </a:pPr>
            <a:r>
              <a:rPr lang="en-US" sz="1400" dirty="0"/>
              <a:t>      "_id" : </a:t>
            </a:r>
            <a:r>
              <a:rPr lang="en-US" sz="1400" dirty="0" err="1"/>
              <a:t>ObjectId</a:t>
            </a:r>
            <a:r>
              <a:rPr lang="en-US" sz="1400" dirty="0"/>
              <a:t>(5983548781331adf45ec5), "</a:t>
            </a:r>
            <a:r>
              <a:rPr lang="en-US" sz="1400" dirty="0" err="1"/>
              <a:t>title":"Tutorials</a:t>
            </a:r>
            <a:r>
              <a:rPr lang="en-US" sz="1400" dirty="0"/>
              <a:t> Point New Topic",</a:t>
            </a:r>
          </a:p>
          <a:p>
            <a:pPr marL="914400" lvl="2" indent="0">
              <a:buNone/>
            </a:pPr>
            <a:r>
              <a:rPr lang="en-US" sz="1400" dirty="0"/>
              <a:t>         "</a:t>
            </a:r>
            <a:r>
              <a:rPr lang="en-US" sz="1400" dirty="0" err="1"/>
              <a:t>by":"Tutorials</a:t>
            </a:r>
            <a:r>
              <a:rPr lang="en-US" sz="1400" dirty="0"/>
              <a:t> Point"</a:t>
            </a:r>
          </a:p>
          <a:p>
            <a:pPr marL="914400" lvl="2" indent="0">
              <a:buNone/>
            </a:pPr>
            <a:r>
              <a:rPr lang="en-US" sz="1400" dirty="0"/>
              <a:t>   }</a:t>
            </a:r>
          </a:p>
          <a:p>
            <a:pPr marL="914400" lvl="2" indent="0">
              <a:buNone/>
            </a:pPr>
            <a:r>
              <a:rPr lang="en-US" sz="1400" dirty="0"/>
              <a:t>)</a:t>
            </a:r>
          </a:p>
          <a:p>
            <a:pPr marL="914400" lvl="2" indent="0">
              <a:buNone/>
            </a:pPr>
            <a:r>
              <a:rPr lang="en-US" sz="1400" dirty="0"/>
              <a:t>&gt;</a:t>
            </a:r>
            <a:r>
              <a:rPr lang="en-US" sz="1400" dirty="0" err="1"/>
              <a:t>db.mycol.find</a:t>
            </a:r>
            <a:r>
              <a:rPr lang="en-US" sz="1400" dirty="0"/>
              <a:t>()</a:t>
            </a:r>
          </a:p>
          <a:p>
            <a:pPr marL="914400" lvl="2" indent="0">
              <a:buNone/>
            </a:pPr>
            <a:r>
              <a:rPr lang="en-US" sz="1400" dirty="0"/>
              <a:t>{ "_id" : </a:t>
            </a:r>
            <a:r>
              <a:rPr lang="en-US" sz="1400" dirty="0" err="1"/>
              <a:t>ObjectId</a:t>
            </a:r>
            <a:r>
              <a:rPr lang="en-US" sz="1400" dirty="0"/>
              <a:t>(5983548781331adf45ec5), "</a:t>
            </a:r>
            <a:r>
              <a:rPr lang="en-US" sz="1400" dirty="0" err="1"/>
              <a:t>title":"Tutorials</a:t>
            </a:r>
            <a:r>
              <a:rPr lang="en-US" sz="1400" dirty="0"/>
              <a:t> Point New Topic",</a:t>
            </a:r>
          </a:p>
          <a:p>
            <a:pPr marL="914400" lvl="2" indent="0">
              <a:buNone/>
            </a:pPr>
            <a:r>
              <a:rPr lang="en-US" sz="1400" dirty="0"/>
              <a:t>   "</a:t>
            </a:r>
            <a:r>
              <a:rPr lang="en-US" sz="1400" dirty="0" err="1"/>
              <a:t>by":"Tutorials</a:t>
            </a:r>
            <a:r>
              <a:rPr lang="en-US" sz="1400" dirty="0"/>
              <a:t> Point"}</a:t>
            </a:r>
          </a:p>
          <a:p>
            <a:pPr marL="914400" lvl="2" indent="0">
              <a:buNone/>
            </a:pPr>
            <a:r>
              <a:rPr lang="en-US" sz="1400" dirty="0"/>
              <a:t>{ "_id" : </a:t>
            </a:r>
            <a:r>
              <a:rPr lang="en-US" sz="1400" dirty="0" err="1"/>
              <a:t>ObjectId</a:t>
            </a:r>
            <a:r>
              <a:rPr lang="en-US" sz="1400" dirty="0"/>
              <a:t>(5983548781331adf45ec6), "</a:t>
            </a:r>
            <a:r>
              <a:rPr lang="en-US" sz="1400" dirty="0" err="1"/>
              <a:t>title":"NoSQL</a:t>
            </a:r>
            <a:r>
              <a:rPr lang="en-US" sz="1400" dirty="0"/>
              <a:t> Overview"}</a:t>
            </a:r>
          </a:p>
          <a:p>
            <a:pPr marL="914400" lvl="2" indent="0">
              <a:buNone/>
            </a:pPr>
            <a:r>
              <a:rPr lang="en-US" sz="1400" dirty="0"/>
              <a:t>{ "_id" : </a:t>
            </a:r>
            <a:r>
              <a:rPr lang="en-US" sz="1400" dirty="0" err="1"/>
              <a:t>ObjectId</a:t>
            </a:r>
            <a:r>
              <a:rPr lang="en-US" sz="1400" dirty="0"/>
              <a:t>(5983548781331adf45ec7), "</a:t>
            </a:r>
            <a:r>
              <a:rPr lang="en-US" sz="1400" dirty="0" err="1"/>
              <a:t>title":"Tutorials</a:t>
            </a:r>
            <a:r>
              <a:rPr lang="en-US" sz="1400" dirty="0"/>
              <a:t> Point Overview"}</a:t>
            </a:r>
          </a:p>
        </p:txBody>
      </p:sp>
    </p:spTree>
    <p:extLst>
      <p:ext uri="{BB962C8B-B14F-4D97-AF65-F5344CB8AC3E}">
        <p14:creationId xmlns:p14="http://schemas.microsoft.com/office/powerpoint/2010/main" val="2107875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Document</a:t>
            </a:r>
          </a:p>
        </p:txBody>
      </p:sp>
      <p:sp>
        <p:nvSpPr>
          <p:cNvPr id="3" name="Content Placeholder 2"/>
          <p:cNvSpPr>
            <a:spLocks noGrp="1"/>
          </p:cNvSpPr>
          <p:nvPr>
            <p:ph idx="1"/>
          </p:nvPr>
        </p:nvSpPr>
        <p:spPr>
          <a:xfrm>
            <a:off x="680321" y="2336873"/>
            <a:ext cx="9735888" cy="4053988"/>
          </a:xfrm>
        </p:spPr>
        <p:txBody>
          <a:bodyPr>
            <a:normAutofit fontScale="92500" lnSpcReduction="20000"/>
          </a:bodyPr>
          <a:lstStyle/>
          <a:p>
            <a:pPr>
              <a:buFont typeface="Wingdings" panose="05000000000000000000" pitchFamily="2" charset="2"/>
              <a:buChar char="Ø"/>
            </a:pPr>
            <a:r>
              <a:rPr lang="en-US" dirty="0"/>
              <a:t>The remove() Method</a:t>
            </a:r>
          </a:p>
          <a:p>
            <a:pPr marL="0" indent="0">
              <a:buNone/>
            </a:pPr>
            <a:r>
              <a:rPr lang="en-US" dirty="0"/>
              <a:t>	MongoDB's remove() method is used to remove a document from the 	collection. 	remove() method accepts two parameters. One is 	deletion criteria and second is </a:t>
            </a:r>
            <a:r>
              <a:rPr lang="en-US" dirty="0" err="1"/>
              <a:t>justOne</a:t>
            </a:r>
            <a:r>
              <a:rPr lang="en-US" dirty="0"/>
              <a:t> flag.</a:t>
            </a:r>
          </a:p>
          <a:p>
            <a:endParaRPr lang="en-US" dirty="0"/>
          </a:p>
          <a:p>
            <a:pPr lvl="1"/>
            <a:r>
              <a:rPr lang="en-US" dirty="0"/>
              <a:t>deletion criteria − (Optional) deletion criteria according to documents will be removed.</a:t>
            </a:r>
          </a:p>
          <a:p>
            <a:pPr lvl="1"/>
            <a:endParaRPr lang="en-US" dirty="0"/>
          </a:p>
          <a:p>
            <a:pPr lvl="1"/>
            <a:r>
              <a:rPr lang="en-US" dirty="0" err="1"/>
              <a:t>justOne</a:t>
            </a:r>
            <a:r>
              <a:rPr lang="en-US" dirty="0"/>
              <a:t> − (Optional) if set to true or 1, then remove only one document.</a:t>
            </a:r>
          </a:p>
          <a:p>
            <a:endParaRPr lang="en-US" dirty="0"/>
          </a:p>
          <a:p>
            <a:pPr marL="0" indent="0">
              <a:buNone/>
            </a:pPr>
            <a:r>
              <a:rPr lang="en-US" dirty="0"/>
              <a:t>	Basic syntax of remove() method is as follows −</a:t>
            </a:r>
          </a:p>
          <a:p>
            <a:endParaRPr lang="en-US" dirty="0"/>
          </a:p>
          <a:p>
            <a:pPr marL="457200" lvl="1" indent="0">
              <a:buNone/>
            </a:pPr>
            <a:r>
              <a:rPr lang="en-US" dirty="0"/>
              <a:t>		&gt;</a:t>
            </a:r>
            <a:r>
              <a:rPr lang="en-US" dirty="0" err="1"/>
              <a:t>db.COLLECTION_NAME.remove</a:t>
            </a:r>
            <a:r>
              <a:rPr lang="en-US" dirty="0"/>
              <a:t>(DELLETION_CRITTERIA)</a:t>
            </a:r>
          </a:p>
        </p:txBody>
      </p:sp>
    </p:spTree>
    <p:extLst>
      <p:ext uri="{BB962C8B-B14F-4D97-AF65-F5344CB8AC3E}">
        <p14:creationId xmlns:p14="http://schemas.microsoft.com/office/powerpoint/2010/main" val="3311175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41174" y="1223689"/>
            <a:ext cx="9735888" cy="405398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Consider the </a:t>
            </a:r>
            <a:r>
              <a:rPr lang="en-US" dirty="0" err="1"/>
              <a:t>mycol</a:t>
            </a:r>
            <a:r>
              <a:rPr lang="en-US" dirty="0"/>
              <a:t> collection has the following data.</a:t>
            </a:r>
          </a:p>
          <a:p>
            <a:pPr marL="0" indent="0">
              <a:buNone/>
            </a:pPr>
            <a:endParaRPr lang="en-US" dirty="0"/>
          </a:p>
          <a:p>
            <a:pPr marL="457200" lvl="1" indent="0">
              <a:buNone/>
            </a:pPr>
            <a:r>
              <a:rPr lang="en-US" dirty="0"/>
              <a:t>{ "_id" : </a:t>
            </a:r>
            <a:r>
              <a:rPr lang="en-US" dirty="0" err="1"/>
              <a:t>ObjectId</a:t>
            </a:r>
            <a:r>
              <a:rPr lang="en-US" dirty="0"/>
              <a:t>(5983548781331adf45ec5), "</a:t>
            </a:r>
            <a:r>
              <a:rPr lang="en-US" dirty="0" err="1"/>
              <a:t>title":"MongoDB</a:t>
            </a:r>
            <a:r>
              <a:rPr lang="en-US" dirty="0"/>
              <a:t> Overview"}</a:t>
            </a:r>
          </a:p>
          <a:p>
            <a:pPr marL="457200" lvl="1" indent="0">
              <a:buNone/>
            </a:pPr>
            <a:r>
              <a:rPr lang="en-US" dirty="0"/>
              <a:t>{ "_id" : </a:t>
            </a:r>
            <a:r>
              <a:rPr lang="en-US" dirty="0" err="1"/>
              <a:t>ObjectId</a:t>
            </a:r>
            <a:r>
              <a:rPr lang="en-US" dirty="0"/>
              <a:t>(5983548781331adf45ec6), "</a:t>
            </a:r>
            <a:r>
              <a:rPr lang="en-US" dirty="0" err="1"/>
              <a:t>title":"NoSQL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endParaRPr lang="en-US" dirty="0"/>
          </a:p>
          <a:p>
            <a:pPr marL="0" indent="0">
              <a:buNone/>
            </a:pPr>
            <a:r>
              <a:rPr lang="en-US" dirty="0"/>
              <a:t>Following example will remove all the documents whose title is 'MongoDB Overview'.</a:t>
            </a:r>
          </a:p>
          <a:p>
            <a:pPr marL="0" indent="0">
              <a:buNone/>
            </a:pPr>
            <a:endParaRPr lang="en-US" dirty="0"/>
          </a:p>
          <a:p>
            <a:pPr marL="457200" lvl="1" indent="0">
              <a:buNone/>
            </a:pPr>
            <a:r>
              <a:rPr lang="en-US" dirty="0"/>
              <a:t>&gt;</a:t>
            </a:r>
            <a:r>
              <a:rPr lang="en-US" dirty="0" err="1"/>
              <a:t>db.mycol.remove</a:t>
            </a:r>
            <a:r>
              <a:rPr lang="en-US" dirty="0"/>
              <a:t>({'</a:t>
            </a:r>
            <a:r>
              <a:rPr lang="en-US" dirty="0" err="1"/>
              <a:t>title':'MongoDB</a:t>
            </a:r>
            <a:r>
              <a:rPr lang="en-US" dirty="0"/>
              <a:t> Overview'})</a:t>
            </a:r>
          </a:p>
          <a:p>
            <a:pPr marL="457200" lvl="1" indent="0">
              <a:buNone/>
            </a:pPr>
            <a:r>
              <a:rPr lang="en-US" dirty="0"/>
              <a:t>&gt;</a:t>
            </a:r>
            <a:r>
              <a:rPr lang="en-US" dirty="0" err="1"/>
              <a:t>db.mycol.find</a:t>
            </a:r>
            <a:r>
              <a:rPr lang="en-US" dirty="0"/>
              <a:t>()</a:t>
            </a:r>
          </a:p>
          <a:p>
            <a:pPr marL="457200" lvl="1" indent="0">
              <a:buNone/>
            </a:pPr>
            <a:r>
              <a:rPr lang="en-US" dirty="0"/>
              <a:t>{ "_id" : </a:t>
            </a:r>
            <a:r>
              <a:rPr lang="en-US" dirty="0" err="1"/>
              <a:t>ObjectId</a:t>
            </a:r>
            <a:r>
              <a:rPr lang="en-US" dirty="0"/>
              <a:t>(5983548781331adf45ec6), "</a:t>
            </a:r>
            <a:r>
              <a:rPr lang="en-US" dirty="0" err="1"/>
              <a:t>title":"NoSQL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p:txBody>
      </p:sp>
    </p:spTree>
    <p:extLst>
      <p:ext uri="{BB962C8B-B14F-4D97-AF65-F5344CB8AC3E}">
        <p14:creationId xmlns:p14="http://schemas.microsoft.com/office/powerpoint/2010/main" val="209242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90869" y="1641132"/>
            <a:ext cx="9735888" cy="405398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Remove Only One</a:t>
            </a:r>
          </a:p>
          <a:p>
            <a:pPr marL="457200" lvl="1" indent="0">
              <a:buNone/>
            </a:pPr>
            <a:r>
              <a:rPr lang="en-US" dirty="0"/>
              <a:t>If there are multiple records and you want to delete only the first record, then set </a:t>
            </a:r>
            <a:r>
              <a:rPr lang="en-US" dirty="0" err="1"/>
              <a:t>justOne</a:t>
            </a:r>
            <a:r>
              <a:rPr lang="en-US" dirty="0"/>
              <a:t> parameter in remove() method.</a:t>
            </a:r>
          </a:p>
          <a:p>
            <a:pPr marL="0" indent="0">
              <a:buNone/>
            </a:pPr>
            <a:r>
              <a:rPr lang="en-US" dirty="0"/>
              <a:t>	&gt;</a:t>
            </a:r>
            <a:r>
              <a:rPr lang="en-US" dirty="0" err="1"/>
              <a:t>db.COLLECTION_NAME.remove</a:t>
            </a:r>
            <a:r>
              <a:rPr lang="en-US" dirty="0"/>
              <a:t>(DELETION_CRITERIA,1)</a:t>
            </a:r>
          </a:p>
          <a:p>
            <a:pPr marL="0" indent="0">
              <a:buNone/>
            </a:pPr>
            <a:endParaRPr lang="en-US" dirty="0"/>
          </a:p>
          <a:p>
            <a:pPr marL="0" indent="0">
              <a:buNone/>
            </a:pPr>
            <a:endParaRPr lang="en-US" dirty="0"/>
          </a:p>
          <a:p>
            <a:pPr>
              <a:buFont typeface="Wingdings" panose="05000000000000000000" pitchFamily="2" charset="2"/>
              <a:buChar char="Ø"/>
            </a:pPr>
            <a:r>
              <a:rPr lang="en-US" dirty="0"/>
              <a:t>Remove All Documents</a:t>
            </a:r>
          </a:p>
          <a:p>
            <a:pPr marL="457200" lvl="1" indent="0">
              <a:buNone/>
            </a:pPr>
            <a:r>
              <a:rPr lang="en-US" dirty="0"/>
              <a:t>If you don't specify deletion criteria, then MongoDB will delete whole documents from the collection. This is equivalent of SQL's truncate command.</a:t>
            </a:r>
          </a:p>
          <a:p>
            <a:pPr marL="457200" lvl="1" indent="0">
              <a:buNone/>
            </a:pPr>
            <a:endParaRPr lang="en-US" dirty="0"/>
          </a:p>
          <a:p>
            <a:pPr marL="914400" lvl="2" indent="0">
              <a:buNone/>
            </a:pPr>
            <a:r>
              <a:rPr lang="en-US" dirty="0"/>
              <a:t>&gt;</a:t>
            </a:r>
            <a:r>
              <a:rPr lang="en-US" dirty="0" err="1"/>
              <a:t>db.mycol.remove</a:t>
            </a:r>
            <a:r>
              <a:rPr lang="en-US" dirty="0"/>
              <a:t>()</a:t>
            </a:r>
          </a:p>
          <a:p>
            <a:pPr marL="914400" lvl="2" indent="0">
              <a:buNone/>
            </a:pPr>
            <a:r>
              <a:rPr lang="en-US" dirty="0"/>
              <a:t>&gt;</a:t>
            </a:r>
            <a:r>
              <a:rPr lang="en-US" dirty="0" err="1"/>
              <a:t>db.mycol.find</a:t>
            </a:r>
            <a:r>
              <a:rPr lang="en-US" dirty="0"/>
              <a:t>()</a:t>
            </a:r>
          </a:p>
          <a:p>
            <a:pPr marL="914400" lvl="2" indent="0">
              <a:buNone/>
            </a:pPr>
            <a:r>
              <a:rPr lang="en-US" dirty="0"/>
              <a:t>&gt;</a:t>
            </a:r>
          </a:p>
        </p:txBody>
      </p:sp>
    </p:spTree>
    <p:extLst>
      <p:ext uri="{BB962C8B-B14F-4D97-AF65-F5344CB8AC3E}">
        <p14:creationId xmlns:p14="http://schemas.microsoft.com/office/powerpoint/2010/main" val="225136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23948" y="1442258"/>
            <a:ext cx="9833958" cy="39651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dirty="0"/>
              <a:t>The following table shows the relationship of RDBMS terminology with MongoDB.</a:t>
            </a:r>
          </a:p>
          <a:p>
            <a:pPr marL="457200"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58620775"/>
              </p:ext>
            </p:extLst>
          </p:nvPr>
        </p:nvGraphicFramePr>
        <p:xfrm>
          <a:off x="1363287" y="2463105"/>
          <a:ext cx="7955280" cy="2834640"/>
        </p:xfrm>
        <a:graphic>
          <a:graphicData uri="http://schemas.openxmlformats.org/drawingml/2006/table">
            <a:tbl>
              <a:tblPr firstRow="1" bandRow="1">
                <a:tableStyleId>{5C22544A-7EE6-4342-B048-85BDC9FD1C3A}</a:tableStyleId>
              </a:tblPr>
              <a:tblGrid>
                <a:gridCol w="3977640">
                  <a:extLst>
                    <a:ext uri="{9D8B030D-6E8A-4147-A177-3AD203B41FA5}">
                      <a16:colId xmlns:a16="http://schemas.microsoft.com/office/drawing/2014/main" val="3296612325"/>
                    </a:ext>
                  </a:extLst>
                </a:gridCol>
                <a:gridCol w="3977640">
                  <a:extLst>
                    <a:ext uri="{9D8B030D-6E8A-4147-A177-3AD203B41FA5}">
                      <a16:colId xmlns:a16="http://schemas.microsoft.com/office/drawing/2014/main" val="2279092601"/>
                    </a:ext>
                  </a:extLst>
                </a:gridCol>
              </a:tblGrid>
              <a:tr h="0">
                <a:tc>
                  <a:txBody>
                    <a:bodyPr/>
                    <a:lstStyle/>
                    <a:p>
                      <a:pPr algn="ctr"/>
                      <a:r>
                        <a:rPr lang="en-US" sz="1800" b="1" i="0" kern="1200" dirty="0">
                          <a:solidFill>
                            <a:schemeClr val="lt1"/>
                          </a:solidFill>
                          <a:effectLst/>
                          <a:latin typeface="+mn-lt"/>
                          <a:ea typeface="+mn-ea"/>
                          <a:cs typeface="+mn-cs"/>
                        </a:rPr>
                        <a:t>RDBMS</a:t>
                      </a:r>
                      <a:endParaRPr lang="en-US" dirty="0"/>
                    </a:p>
                  </a:txBody>
                  <a:tcPr/>
                </a:tc>
                <a:tc>
                  <a:txBody>
                    <a:bodyPr/>
                    <a:lstStyle/>
                    <a:p>
                      <a:pPr algn="ctr"/>
                      <a:r>
                        <a:rPr lang="en-US" sz="1800" b="1" i="0" kern="1200" dirty="0">
                          <a:solidFill>
                            <a:schemeClr val="lt1"/>
                          </a:solidFill>
                          <a:effectLst/>
                          <a:latin typeface="+mn-lt"/>
                          <a:ea typeface="+mn-ea"/>
                          <a:cs typeface="+mn-cs"/>
                        </a:rPr>
                        <a:t>MongoDB</a:t>
                      </a:r>
                      <a:endParaRPr lang="en-US" dirty="0"/>
                    </a:p>
                  </a:txBody>
                  <a:tcPr/>
                </a:tc>
                <a:extLst>
                  <a:ext uri="{0D108BD9-81ED-4DB2-BD59-A6C34878D82A}">
                    <a16:rowId xmlns:a16="http://schemas.microsoft.com/office/drawing/2014/main" val="1854382575"/>
                  </a:ext>
                </a:extLst>
              </a:tr>
              <a:tr h="296656">
                <a:tc>
                  <a:txBody>
                    <a:bodyPr/>
                    <a:lstStyle/>
                    <a:p>
                      <a:pPr algn="ctr"/>
                      <a:r>
                        <a:rPr lang="en-US" sz="1800" b="0" i="0" kern="1200" dirty="0">
                          <a:solidFill>
                            <a:schemeClr val="dk1"/>
                          </a:solidFill>
                          <a:effectLst/>
                          <a:latin typeface="+mn-lt"/>
                          <a:ea typeface="+mn-ea"/>
                          <a:cs typeface="+mn-cs"/>
                        </a:rPr>
                        <a:t>Database</a:t>
                      </a:r>
                      <a:endParaRPr lang="en-US" dirty="0"/>
                    </a:p>
                  </a:txBody>
                  <a:tcPr/>
                </a:tc>
                <a:tc>
                  <a:txBody>
                    <a:bodyPr/>
                    <a:lstStyle/>
                    <a:p>
                      <a:pPr algn="ctr"/>
                      <a:r>
                        <a:rPr lang="en-US" sz="1800" b="0" i="0" kern="1200" dirty="0">
                          <a:solidFill>
                            <a:schemeClr val="dk1"/>
                          </a:solidFill>
                          <a:effectLst/>
                          <a:latin typeface="+mn-lt"/>
                          <a:ea typeface="+mn-ea"/>
                          <a:cs typeface="+mn-cs"/>
                        </a:rPr>
                        <a:t>Database</a:t>
                      </a:r>
                      <a:endParaRPr lang="en-US" dirty="0"/>
                    </a:p>
                  </a:txBody>
                  <a:tcPr/>
                </a:tc>
                <a:extLst>
                  <a:ext uri="{0D108BD9-81ED-4DB2-BD59-A6C34878D82A}">
                    <a16:rowId xmlns:a16="http://schemas.microsoft.com/office/drawing/2014/main" val="2696120856"/>
                  </a:ext>
                </a:extLst>
              </a:tr>
              <a:tr h="296656">
                <a:tc>
                  <a:txBody>
                    <a:bodyPr/>
                    <a:lstStyle/>
                    <a:p>
                      <a:pPr algn="ctr"/>
                      <a:r>
                        <a:rPr lang="en-US" sz="1800" b="0" i="0" kern="1200" dirty="0">
                          <a:solidFill>
                            <a:schemeClr val="dk1"/>
                          </a:solidFill>
                          <a:effectLst/>
                          <a:latin typeface="+mn-lt"/>
                          <a:ea typeface="+mn-ea"/>
                          <a:cs typeface="+mn-cs"/>
                        </a:rPr>
                        <a:t>Table</a:t>
                      </a:r>
                      <a:endParaRPr lang="en-US" dirty="0"/>
                    </a:p>
                  </a:txBody>
                  <a:tcPr/>
                </a:tc>
                <a:tc>
                  <a:txBody>
                    <a:bodyPr/>
                    <a:lstStyle/>
                    <a:p>
                      <a:pPr algn="ctr"/>
                      <a:r>
                        <a:rPr lang="en-US" sz="1800" b="0" i="0" kern="1200" dirty="0">
                          <a:solidFill>
                            <a:schemeClr val="dk1"/>
                          </a:solidFill>
                          <a:effectLst/>
                          <a:latin typeface="+mn-lt"/>
                          <a:ea typeface="+mn-ea"/>
                          <a:cs typeface="+mn-cs"/>
                        </a:rPr>
                        <a:t>Collection</a:t>
                      </a:r>
                      <a:endParaRPr lang="en-US" dirty="0"/>
                    </a:p>
                  </a:txBody>
                  <a:tcPr/>
                </a:tc>
                <a:extLst>
                  <a:ext uri="{0D108BD9-81ED-4DB2-BD59-A6C34878D82A}">
                    <a16:rowId xmlns:a16="http://schemas.microsoft.com/office/drawing/2014/main" val="4193612266"/>
                  </a:ext>
                </a:extLst>
              </a:tr>
              <a:tr h="296656">
                <a:tc>
                  <a:txBody>
                    <a:bodyPr/>
                    <a:lstStyle/>
                    <a:p>
                      <a:pPr algn="ctr"/>
                      <a:r>
                        <a:rPr lang="en-US" sz="1800" b="0" i="0" kern="1200" dirty="0">
                          <a:solidFill>
                            <a:schemeClr val="dk1"/>
                          </a:solidFill>
                          <a:effectLst/>
                          <a:latin typeface="+mn-lt"/>
                          <a:ea typeface="+mn-ea"/>
                          <a:cs typeface="+mn-cs"/>
                        </a:rPr>
                        <a:t>Tuple/Row</a:t>
                      </a:r>
                      <a:endParaRPr lang="en-US" dirty="0"/>
                    </a:p>
                  </a:txBody>
                  <a:tcPr/>
                </a:tc>
                <a:tc>
                  <a:txBody>
                    <a:bodyPr/>
                    <a:lstStyle/>
                    <a:p>
                      <a:pPr algn="ctr"/>
                      <a:r>
                        <a:rPr lang="en-US" sz="1800" b="0" i="0" kern="1200" dirty="0">
                          <a:solidFill>
                            <a:schemeClr val="dk1"/>
                          </a:solidFill>
                          <a:effectLst/>
                          <a:latin typeface="+mn-lt"/>
                          <a:ea typeface="+mn-ea"/>
                          <a:cs typeface="+mn-cs"/>
                        </a:rPr>
                        <a:t>Document</a:t>
                      </a:r>
                      <a:endParaRPr lang="en-US" dirty="0"/>
                    </a:p>
                  </a:txBody>
                  <a:tcPr/>
                </a:tc>
                <a:extLst>
                  <a:ext uri="{0D108BD9-81ED-4DB2-BD59-A6C34878D82A}">
                    <a16:rowId xmlns:a16="http://schemas.microsoft.com/office/drawing/2014/main" val="2869317918"/>
                  </a:ext>
                </a:extLst>
              </a:tr>
              <a:tr h="296656">
                <a:tc>
                  <a:txBody>
                    <a:bodyPr/>
                    <a:lstStyle/>
                    <a:p>
                      <a:pPr algn="ctr"/>
                      <a:r>
                        <a:rPr lang="en-US" sz="1800" b="0" i="0" kern="1200" dirty="0">
                          <a:solidFill>
                            <a:schemeClr val="dk1"/>
                          </a:solidFill>
                          <a:effectLst/>
                          <a:latin typeface="+mn-lt"/>
                          <a:ea typeface="+mn-ea"/>
                          <a:cs typeface="+mn-cs"/>
                        </a:rPr>
                        <a:t>Column</a:t>
                      </a:r>
                      <a:endParaRPr lang="en-US" dirty="0"/>
                    </a:p>
                  </a:txBody>
                  <a:tcPr/>
                </a:tc>
                <a:tc>
                  <a:txBody>
                    <a:bodyPr/>
                    <a:lstStyle/>
                    <a:p>
                      <a:pPr algn="ctr"/>
                      <a:r>
                        <a:rPr lang="en-US" sz="1800" b="0" i="0" kern="1200" dirty="0">
                          <a:solidFill>
                            <a:schemeClr val="dk1"/>
                          </a:solidFill>
                          <a:effectLst/>
                          <a:latin typeface="+mn-lt"/>
                          <a:ea typeface="+mn-ea"/>
                          <a:cs typeface="+mn-cs"/>
                        </a:rPr>
                        <a:t>Field</a:t>
                      </a:r>
                      <a:endParaRPr lang="en-US" dirty="0"/>
                    </a:p>
                  </a:txBody>
                  <a:tcPr/>
                </a:tc>
                <a:extLst>
                  <a:ext uri="{0D108BD9-81ED-4DB2-BD59-A6C34878D82A}">
                    <a16:rowId xmlns:a16="http://schemas.microsoft.com/office/drawing/2014/main" val="564194877"/>
                  </a:ext>
                </a:extLst>
              </a:tr>
              <a:tr h="296656">
                <a:tc>
                  <a:txBody>
                    <a:bodyPr/>
                    <a:lstStyle/>
                    <a:p>
                      <a:pPr algn="ctr"/>
                      <a:r>
                        <a:rPr lang="en-US" sz="1800" b="0" i="0" kern="1200" dirty="0">
                          <a:solidFill>
                            <a:schemeClr val="dk1"/>
                          </a:solidFill>
                          <a:effectLst/>
                          <a:latin typeface="+mn-lt"/>
                          <a:ea typeface="+mn-ea"/>
                          <a:cs typeface="+mn-cs"/>
                        </a:rPr>
                        <a:t>Table Join</a:t>
                      </a:r>
                      <a:endParaRPr lang="en-US" dirty="0"/>
                    </a:p>
                  </a:txBody>
                  <a:tcPr/>
                </a:tc>
                <a:tc>
                  <a:txBody>
                    <a:bodyPr/>
                    <a:lstStyle/>
                    <a:p>
                      <a:pPr algn="ctr"/>
                      <a:r>
                        <a:rPr lang="en-US" sz="1800" b="0" i="0" kern="1200" dirty="0">
                          <a:solidFill>
                            <a:schemeClr val="dk1"/>
                          </a:solidFill>
                          <a:effectLst/>
                          <a:latin typeface="+mn-lt"/>
                          <a:ea typeface="+mn-ea"/>
                          <a:cs typeface="+mn-cs"/>
                        </a:rPr>
                        <a:t>Embedded Documents</a:t>
                      </a:r>
                      <a:endParaRPr lang="en-US" dirty="0"/>
                    </a:p>
                  </a:txBody>
                  <a:tcPr/>
                </a:tc>
                <a:extLst>
                  <a:ext uri="{0D108BD9-81ED-4DB2-BD59-A6C34878D82A}">
                    <a16:rowId xmlns:a16="http://schemas.microsoft.com/office/drawing/2014/main" val="3932993060"/>
                  </a:ext>
                </a:extLst>
              </a:tr>
              <a:tr h="519148">
                <a:tc>
                  <a:txBody>
                    <a:bodyPr/>
                    <a:lstStyle/>
                    <a:p>
                      <a:pPr algn="ctr"/>
                      <a:r>
                        <a:rPr lang="en-US" sz="1800" b="0" i="0" kern="1200" dirty="0">
                          <a:solidFill>
                            <a:schemeClr val="dk1"/>
                          </a:solidFill>
                          <a:effectLst/>
                          <a:latin typeface="+mn-lt"/>
                          <a:ea typeface="+mn-ea"/>
                          <a:cs typeface="+mn-cs"/>
                        </a:rPr>
                        <a:t>Primary Key</a:t>
                      </a:r>
                      <a:endParaRPr lang="en-US" dirty="0"/>
                    </a:p>
                  </a:txBody>
                  <a:tcPr/>
                </a:tc>
                <a:tc>
                  <a:txBody>
                    <a:bodyPr/>
                    <a:lstStyle/>
                    <a:p>
                      <a:pPr algn="ctr"/>
                      <a:r>
                        <a:rPr lang="en-US" sz="1800" b="0" i="0" kern="1200" dirty="0">
                          <a:solidFill>
                            <a:schemeClr val="dk1"/>
                          </a:solidFill>
                          <a:effectLst/>
                          <a:latin typeface="+mn-lt"/>
                          <a:ea typeface="+mn-ea"/>
                          <a:cs typeface="+mn-cs"/>
                        </a:rPr>
                        <a:t>Primary Key (Default key _id provided by </a:t>
                      </a:r>
                      <a:r>
                        <a:rPr lang="en-US" sz="1800" b="0" i="0" kern="1200" dirty="0" err="1">
                          <a:solidFill>
                            <a:schemeClr val="dk1"/>
                          </a:solidFill>
                          <a:effectLst/>
                          <a:latin typeface="+mn-lt"/>
                          <a:ea typeface="+mn-ea"/>
                          <a:cs typeface="+mn-cs"/>
                        </a:rPr>
                        <a:t>mongodb</a:t>
                      </a:r>
                      <a:r>
                        <a:rPr lang="en-US" sz="1800" b="0" i="0" kern="1200" dirty="0">
                          <a:solidFill>
                            <a:schemeClr val="dk1"/>
                          </a:solidFill>
                          <a:effectLst/>
                          <a:latin typeface="+mn-lt"/>
                          <a:ea typeface="+mn-ea"/>
                          <a:cs typeface="+mn-cs"/>
                        </a:rPr>
                        <a:t> itself)</a:t>
                      </a:r>
                      <a:endParaRPr lang="en-US" dirty="0"/>
                    </a:p>
                  </a:txBody>
                  <a:tcPr/>
                </a:tc>
                <a:extLst>
                  <a:ext uri="{0D108BD9-81ED-4DB2-BD59-A6C34878D82A}">
                    <a16:rowId xmlns:a16="http://schemas.microsoft.com/office/drawing/2014/main" val="34466064"/>
                  </a:ext>
                </a:extLst>
              </a:tr>
            </a:tbl>
          </a:graphicData>
        </a:graphic>
      </p:graphicFrame>
    </p:spTree>
    <p:extLst>
      <p:ext uri="{BB962C8B-B14F-4D97-AF65-F5344CB8AC3E}">
        <p14:creationId xmlns:p14="http://schemas.microsoft.com/office/powerpoint/2010/main" val="414826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sp>
        <p:nvSpPr>
          <p:cNvPr id="3" name="Content Placeholder 2"/>
          <p:cNvSpPr>
            <a:spLocks noGrp="1"/>
          </p:cNvSpPr>
          <p:nvPr>
            <p:ph idx="1"/>
          </p:nvPr>
        </p:nvSpPr>
        <p:spPr>
          <a:xfrm>
            <a:off x="680321" y="2336873"/>
            <a:ext cx="10252722" cy="4024170"/>
          </a:xfrm>
        </p:spPr>
        <p:txBody>
          <a:bodyPr>
            <a:normAutofit fontScale="77500" lnSpcReduction="20000"/>
          </a:bodyPr>
          <a:lstStyle/>
          <a:p>
            <a:pPr>
              <a:buFont typeface="Wingdings" panose="05000000000000000000" pitchFamily="2" charset="2"/>
              <a:buChar char="Ø"/>
            </a:pPr>
            <a:r>
              <a:rPr lang="en-US" dirty="0"/>
              <a:t>The find() Method</a:t>
            </a:r>
          </a:p>
          <a:p>
            <a:pPr marL="0" indent="0">
              <a:buNone/>
            </a:pPr>
            <a:endParaRPr lang="en-US" dirty="0"/>
          </a:p>
          <a:p>
            <a:pPr marL="457200" lvl="1" indent="0">
              <a:buNone/>
            </a:pPr>
            <a:r>
              <a:rPr lang="en-US" sz="2300" dirty="0"/>
              <a:t>In MongoDB, projection means selecting only the necessary data rather than selecting whole of the data of a document. If a document has 5 fields and you need to show only 3, then select only 3 fields from them.</a:t>
            </a:r>
          </a:p>
          <a:p>
            <a:endParaRPr lang="en-US" dirty="0"/>
          </a:p>
          <a:p>
            <a:pPr marL="0" indent="0">
              <a:buNone/>
            </a:pPr>
            <a:r>
              <a:rPr lang="en-US" dirty="0"/>
              <a:t>	</a:t>
            </a:r>
            <a:r>
              <a:rPr lang="en-US" sz="2000" dirty="0"/>
              <a:t>MongoDB's find() method, explained in MongoDB Query Document accepts second optional 	parameter that is list of fields that you want to retrieve. In MongoDB, when 	you execute find() 		method, then it displays all fields of a document. To limit this, you 	need to set a list of fields 	with value 1 or 0. 1 is used to show the field while 0 is used to hide the fields.</a:t>
            </a:r>
          </a:p>
          <a:p>
            <a:endParaRPr lang="en-US" dirty="0"/>
          </a:p>
          <a:p>
            <a:pPr marL="0" indent="0">
              <a:buNone/>
            </a:pPr>
            <a:r>
              <a:rPr lang="en-US" dirty="0"/>
              <a:t>	The basic syntax of find() method with projection is as follows −</a:t>
            </a:r>
          </a:p>
          <a:p>
            <a:endParaRPr lang="en-US" dirty="0"/>
          </a:p>
          <a:p>
            <a:pPr marL="0" indent="0">
              <a:buNone/>
            </a:pPr>
            <a:r>
              <a:rPr lang="en-US" dirty="0"/>
              <a:t>		&gt;</a:t>
            </a:r>
            <a:r>
              <a:rPr lang="en-US" dirty="0" err="1"/>
              <a:t>db.COLLECTION_NAME.find</a:t>
            </a:r>
            <a:r>
              <a:rPr lang="en-US" dirty="0"/>
              <a:t>({},{KEY:1})</a:t>
            </a:r>
          </a:p>
        </p:txBody>
      </p:sp>
    </p:spTree>
    <p:extLst>
      <p:ext uri="{BB962C8B-B14F-4D97-AF65-F5344CB8AC3E}">
        <p14:creationId xmlns:p14="http://schemas.microsoft.com/office/powerpoint/2010/main" val="345122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10748" y="1173994"/>
            <a:ext cx="10342174" cy="477954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Consider the collection </a:t>
            </a:r>
            <a:r>
              <a:rPr lang="en-US" dirty="0" err="1"/>
              <a:t>mycol</a:t>
            </a:r>
            <a:r>
              <a:rPr lang="en-US" dirty="0"/>
              <a:t> has the following data −</a:t>
            </a:r>
          </a:p>
          <a:p>
            <a:pPr>
              <a:buFont typeface="Wingdings" panose="05000000000000000000" pitchFamily="2" charset="2"/>
              <a:buChar char="Ø"/>
            </a:pPr>
            <a:endParaRPr lang="en-US" dirty="0"/>
          </a:p>
          <a:p>
            <a:pPr marL="457200" lvl="1" indent="0">
              <a:buNone/>
            </a:pPr>
            <a:r>
              <a:rPr lang="en-US" dirty="0"/>
              <a:t>{ "_id" : </a:t>
            </a:r>
            <a:r>
              <a:rPr lang="en-US" dirty="0" err="1"/>
              <a:t>ObjectId</a:t>
            </a:r>
            <a:r>
              <a:rPr lang="en-US" dirty="0"/>
              <a:t>(5983548781331adf45ec5), "</a:t>
            </a:r>
            <a:r>
              <a:rPr lang="en-US" dirty="0" err="1"/>
              <a:t>title":"MongoDB</a:t>
            </a:r>
            <a:r>
              <a:rPr lang="en-US" dirty="0"/>
              <a:t> Overview"}</a:t>
            </a:r>
          </a:p>
          <a:p>
            <a:pPr marL="457200" lvl="1" indent="0">
              <a:buNone/>
            </a:pPr>
            <a:r>
              <a:rPr lang="en-US" dirty="0"/>
              <a:t>{ "_id" : </a:t>
            </a:r>
            <a:r>
              <a:rPr lang="en-US" dirty="0" err="1"/>
              <a:t>ObjectId</a:t>
            </a:r>
            <a:r>
              <a:rPr lang="en-US" dirty="0"/>
              <a:t>(5983548781331adf45ec6), "</a:t>
            </a:r>
            <a:r>
              <a:rPr lang="en-US" dirty="0" err="1"/>
              <a:t>title":"NoSQL</a:t>
            </a:r>
            <a:r>
              <a:rPr lang="en-US" dirty="0"/>
              <a:t> Overview"}</a:t>
            </a:r>
          </a:p>
          <a:p>
            <a:pPr marL="457200" lvl="1" indent="0">
              <a:buNone/>
            </a:pPr>
            <a:r>
              <a:rPr lang="en-US" dirty="0"/>
              <a:t>{ "_id" : </a:t>
            </a:r>
            <a:r>
              <a:rPr lang="en-US" dirty="0" err="1"/>
              <a:t>ObjectId</a:t>
            </a:r>
            <a:r>
              <a:rPr lang="en-US" dirty="0"/>
              <a:t>(5983548781331adf45ec7), "</a:t>
            </a:r>
            <a:r>
              <a:rPr lang="en-US" dirty="0" err="1"/>
              <a:t>title":"Tutorials</a:t>
            </a:r>
            <a:r>
              <a:rPr lang="en-US" dirty="0"/>
              <a:t> Point Overview"}</a:t>
            </a:r>
          </a:p>
          <a:p>
            <a:pPr marL="457200" lvl="1" indent="0">
              <a:buNone/>
            </a:pPr>
            <a:endParaRPr lang="en-US" dirty="0"/>
          </a:p>
          <a:p>
            <a:pPr marL="0" indent="0">
              <a:buNone/>
            </a:pPr>
            <a:r>
              <a:rPr lang="en-US" dirty="0"/>
              <a:t>Following example will display the title of the document while querying the document.</a:t>
            </a:r>
          </a:p>
          <a:p>
            <a:pPr marL="0" indent="0">
              <a:buNone/>
            </a:pPr>
            <a:endParaRPr lang="en-US" dirty="0"/>
          </a:p>
          <a:p>
            <a:pPr marL="457200" lvl="1" indent="0">
              <a:buNone/>
            </a:pPr>
            <a:r>
              <a:rPr lang="en-US" dirty="0"/>
              <a:t>&gt;</a:t>
            </a:r>
            <a:r>
              <a:rPr lang="en-US" dirty="0" err="1"/>
              <a:t>db.mycol.find</a:t>
            </a:r>
            <a:r>
              <a:rPr lang="en-US" dirty="0"/>
              <a:t>({},{"title":1,_id:0})</a:t>
            </a:r>
          </a:p>
          <a:p>
            <a:pPr marL="457200" lvl="1" indent="0">
              <a:buNone/>
            </a:pPr>
            <a:r>
              <a:rPr lang="en-US" dirty="0"/>
              <a:t>{"</a:t>
            </a:r>
            <a:r>
              <a:rPr lang="en-US" dirty="0" err="1"/>
              <a:t>title":"MongoDB</a:t>
            </a:r>
            <a:r>
              <a:rPr lang="en-US" dirty="0"/>
              <a:t> Overview"}</a:t>
            </a:r>
          </a:p>
          <a:p>
            <a:pPr marL="457200" lvl="1" indent="0">
              <a:buNone/>
            </a:pPr>
            <a:r>
              <a:rPr lang="en-US" dirty="0"/>
              <a:t>{"</a:t>
            </a:r>
            <a:r>
              <a:rPr lang="en-US" dirty="0" err="1"/>
              <a:t>title":"NoSQL</a:t>
            </a:r>
            <a:r>
              <a:rPr lang="en-US" dirty="0"/>
              <a:t> Overview"}</a:t>
            </a:r>
          </a:p>
          <a:p>
            <a:pPr marL="457200" lvl="1" indent="0">
              <a:buNone/>
            </a:pPr>
            <a:r>
              <a:rPr lang="en-US" dirty="0"/>
              <a:t>{"</a:t>
            </a:r>
            <a:r>
              <a:rPr lang="en-US" dirty="0" err="1"/>
              <a:t>title":"Tutorials</a:t>
            </a:r>
            <a:r>
              <a:rPr lang="en-US" dirty="0"/>
              <a:t> Point Overview"}</a:t>
            </a:r>
          </a:p>
          <a:p>
            <a:pPr marL="0" indent="0">
              <a:buNone/>
            </a:pPr>
            <a:endParaRPr lang="en-US" dirty="0"/>
          </a:p>
          <a:p>
            <a:pPr marL="0" indent="0">
              <a:buNone/>
            </a:pPr>
            <a:r>
              <a:rPr lang="en-US" dirty="0"/>
              <a:t>Please note _id field is always displayed while executing find() method, if you don't want this field, then you need to set it as 0.</a:t>
            </a:r>
          </a:p>
        </p:txBody>
      </p:sp>
    </p:spTree>
    <p:extLst>
      <p:ext uri="{BB962C8B-B14F-4D97-AF65-F5344CB8AC3E}">
        <p14:creationId xmlns:p14="http://schemas.microsoft.com/office/powerpoint/2010/main" val="1108928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 Records</a:t>
            </a:r>
          </a:p>
        </p:txBody>
      </p:sp>
      <p:sp>
        <p:nvSpPr>
          <p:cNvPr id="4" name="Content Placeholder 3"/>
          <p:cNvSpPr>
            <a:spLocks noGrp="1"/>
          </p:cNvSpPr>
          <p:nvPr>
            <p:ph idx="1"/>
          </p:nvPr>
        </p:nvSpPr>
        <p:spPr>
          <a:xfrm>
            <a:off x="680321" y="2336873"/>
            <a:ext cx="9696131" cy="4053988"/>
          </a:xfrm>
        </p:spPr>
        <p:txBody>
          <a:bodyPr>
            <a:normAutofit fontScale="85000" lnSpcReduction="20000"/>
          </a:bodyPr>
          <a:lstStyle/>
          <a:p>
            <a:pPr>
              <a:buFont typeface="Wingdings" panose="05000000000000000000" pitchFamily="2" charset="2"/>
              <a:buChar char="Ø"/>
            </a:pPr>
            <a:r>
              <a:rPr lang="en-US" dirty="0"/>
              <a:t>The Limit() Method</a:t>
            </a:r>
          </a:p>
          <a:p>
            <a:pPr marL="0" indent="0">
              <a:buNone/>
            </a:pPr>
            <a:r>
              <a:rPr lang="en-US" dirty="0"/>
              <a:t>	To limit the records in MongoDB, you need to use limit() method. The 	method accepts one number type argument, which is the number of 	documents that you want to be displayed.</a:t>
            </a:r>
          </a:p>
          <a:p>
            <a:pPr>
              <a:buFont typeface="Wingdings" panose="05000000000000000000" pitchFamily="2" charset="2"/>
              <a:buChar char="Ø"/>
            </a:pPr>
            <a:endParaRPr lang="en-US" dirty="0"/>
          </a:p>
          <a:p>
            <a:pPr marL="0" indent="0">
              <a:buNone/>
            </a:pPr>
            <a:r>
              <a:rPr lang="en-US" dirty="0"/>
              <a:t>	The basic syntax of limit() method is as follows −</a:t>
            </a:r>
          </a:p>
          <a:p>
            <a:pPr>
              <a:buFont typeface="Wingdings" panose="05000000000000000000" pitchFamily="2" charset="2"/>
              <a:buChar char="Ø"/>
            </a:pPr>
            <a:endParaRPr lang="en-US" dirty="0"/>
          </a:p>
          <a:p>
            <a:pPr marL="457200" lvl="1" indent="0">
              <a:buNone/>
            </a:pPr>
            <a:r>
              <a:rPr lang="en-US" dirty="0"/>
              <a:t>		&gt;</a:t>
            </a:r>
            <a:r>
              <a:rPr lang="en-US" dirty="0" err="1"/>
              <a:t>db.COLLECTION_NAME.find</a:t>
            </a:r>
            <a:r>
              <a:rPr lang="en-US" dirty="0"/>
              <a:t>().limit(NUMBER)</a:t>
            </a:r>
          </a:p>
          <a:p>
            <a:pPr marL="457200" lvl="1" indent="0">
              <a:buNone/>
            </a:pPr>
            <a:endParaRPr lang="en-US" dirty="0"/>
          </a:p>
          <a:p>
            <a:pPr marL="0" indent="0">
              <a:buNone/>
            </a:pPr>
            <a:r>
              <a:rPr lang="en-US" dirty="0"/>
              <a:t>	Consider the collection </a:t>
            </a:r>
            <a:r>
              <a:rPr lang="en-US" dirty="0" err="1"/>
              <a:t>myycol</a:t>
            </a:r>
            <a:r>
              <a:rPr lang="en-US" dirty="0"/>
              <a:t> has the following data.</a:t>
            </a:r>
          </a:p>
          <a:p>
            <a:pPr>
              <a:buFont typeface="Wingdings" panose="05000000000000000000" pitchFamily="2" charset="2"/>
              <a:buChar char="Ø"/>
            </a:pPr>
            <a:endParaRPr lang="en-US" dirty="0"/>
          </a:p>
          <a:p>
            <a:pPr marL="914400" lvl="2" indent="0">
              <a:buNone/>
            </a:pPr>
            <a:r>
              <a:rPr lang="en-US" dirty="0"/>
              <a:t>{ "_id" : </a:t>
            </a:r>
            <a:r>
              <a:rPr lang="en-US" dirty="0" err="1"/>
              <a:t>ObjectId</a:t>
            </a:r>
            <a:r>
              <a:rPr lang="en-US" dirty="0"/>
              <a:t>(5983548781331adf45ec5), "</a:t>
            </a:r>
            <a:r>
              <a:rPr lang="en-US" dirty="0" err="1"/>
              <a:t>title":"MongoDB</a:t>
            </a:r>
            <a:r>
              <a:rPr lang="en-US" dirty="0"/>
              <a:t> Overview"}</a:t>
            </a:r>
          </a:p>
          <a:p>
            <a:pPr marL="914400" lvl="2" indent="0">
              <a:buNone/>
            </a:pPr>
            <a:r>
              <a:rPr lang="en-US" dirty="0"/>
              <a:t>{ "_id" : </a:t>
            </a:r>
            <a:r>
              <a:rPr lang="en-US" dirty="0" err="1"/>
              <a:t>ObjectId</a:t>
            </a:r>
            <a:r>
              <a:rPr lang="en-US" dirty="0"/>
              <a:t>(5983548781331adf45ec6), "</a:t>
            </a:r>
            <a:r>
              <a:rPr lang="en-US" dirty="0" err="1"/>
              <a:t>title":"NoSQL</a:t>
            </a:r>
            <a:r>
              <a:rPr lang="en-US" dirty="0"/>
              <a:t> Overview"}</a:t>
            </a:r>
          </a:p>
          <a:p>
            <a:pPr marL="914400" lvl="2" indent="0">
              <a:buNone/>
            </a:pPr>
            <a:r>
              <a:rPr lang="en-US" dirty="0"/>
              <a:t>{ "_id" : </a:t>
            </a:r>
            <a:r>
              <a:rPr lang="en-US" dirty="0" err="1"/>
              <a:t>ObjectId</a:t>
            </a:r>
            <a:r>
              <a:rPr lang="en-US" dirty="0"/>
              <a:t>(5983548781331adf45ec7), "</a:t>
            </a:r>
            <a:r>
              <a:rPr lang="en-US" dirty="0" err="1"/>
              <a:t>title":"Tutorials</a:t>
            </a:r>
            <a:r>
              <a:rPr lang="en-US" dirty="0"/>
              <a:t> Point Overview"}</a:t>
            </a:r>
          </a:p>
        </p:txBody>
      </p:sp>
    </p:spTree>
    <p:extLst>
      <p:ext uri="{BB962C8B-B14F-4D97-AF65-F5344CB8AC3E}">
        <p14:creationId xmlns:p14="http://schemas.microsoft.com/office/powerpoint/2010/main" val="1890365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51721" y="816186"/>
            <a:ext cx="10103635" cy="53063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MongoDB Skip() Method</a:t>
            </a:r>
          </a:p>
          <a:p>
            <a:pPr marL="0" indent="0">
              <a:buNone/>
            </a:pPr>
            <a:r>
              <a:rPr lang="en-US" dirty="0"/>
              <a:t>	Apart from limit() method, there is one more method skip() which also 	accepts number type argument and is used 	to skip the number of 	documents.</a:t>
            </a:r>
          </a:p>
          <a:p>
            <a:pPr marL="0" indent="0">
              <a:buNone/>
            </a:pPr>
            <a:endParaRPr lang="en-US" dirty="0"/>
          </a:p>
          <a:p>
            <a:pPr marL="0" indent="0">
              <a:buNone/>
            </a:pPr>
            <a:r>
              <a:rPr lang="en-US" dirty="0"/>
              <a:t>The basic syntax of skip() method is as follows −</a:t>
            </a:r>
          </a:p>
          <a:p>
            <a:pPr marL="0" indent="0">
              <a:buNone/>
            </a:pPr>
            <a:endParaRPr lang="en-US" dirty="0"/>
          </a:p>
          <a:p>
            <a:pPr marL="0" indent="0">
              <a:buNone/>
            </a:pPr>
            <a:r>
              <a:rPr lang="en-US" dirty="0"/>
              <a:t>	&gt;</a:t>
            </a:r>
            <a:r>
              <a:rPr lang="en-US" dirty="0" err="1"/>
              <a:t>db.COLLECTION_NAME.find</a:t>
            </a:r>
            <a:r>
              <a:rPr lang="en-US" dirty="0"/>
              <a:t>().limit(NUMBER).skip(NUMBER)</a:t>
            </a:r>
          </a:p>
          <a:p>
            <a:pPr marL="0" indent="0">
              <a:buNone/>
            </a:pPr>
            <a:endParaRPr lang="en-US" dirty="0"/>
          </a:p>
          <a:p>
            <a:pPr marL="0" indent="0">
              <a:buNone/>
            </a:pPr>
            <a:r>
              <a:rPr lang="en-US" dirty="0"/>
              <a:t>Following example will display only the second document.</a:t>
            </a:r>
          </a:p>
          <a:p>
            <a:pPr marL="0" indent="0">
              <a:buNone/>
            </a:pPr>
            <a:endParaRPr lang="en-US" dirty="0"/>
          </a:p>
          <a:p>
            <a:pPr marL="457200" lvl="1" indent="0">
              <a:buNone/>
            </a:pPr>
            <a:r>
              <a:rPr lang="en-US" dirty="0"/>
              <a:t>&gt;</a:t>
            </a:r>
            <a:r>
              <a:rPr lang="en-US" dirty="0" err="1"/>
              <a:t>db.mycol.find</a:t>
            </a:r>
            <a:r>
              <a:rPr lang="en-US" dirty="0"/>
              <a:t>({},{"title":1,_id:0}).limit(1).skip(1)</a:t>
            </a:r>
          </a:p>
          <a:p>
            <a:pPr marL="457200" lvl="1" indent="0">
              <a:buNone/>
            </a:pPr>
            <a:r>
              <a:rPr lang="en-US" dirty="0"/>
              <a:t>{"</a:t>
            </a:r>
            <a:r>
              <a:rPr lang="en-US" dirty="0" err="1"/>
              <a:t>title":"NoSQL</a:t>
            </a:r>
            <a:r>
              <a:rPr lang="en-US" dirty="0"/>
              <a:t> Overview"}</a:t>
            </a:r>
          </a:p>
          <a:p>
            <a:pPr marL="457200" lvl="1" indent="0">
              <a:buNone/>
            </a:pPr>
            <a:r>
              <a:rPr lang="en-US" dirty="0"/>
              <a:t>&gt;</a:t>
            </a:r>
          </a:p>
          <a:p>
            <a:pPr marL="457200" lvl="1" indent="0">
              <a:buNone/>
            </a:pPr>
            <a:endParaRPr lang="en-US" dirty="0"/>
          </a:p>
          <a:p>
            <a:pPr marL="0" indent="0">
              <a:buNone/>
            </a:pPr>
            <a:r>
              <a:rPr lang="en-US" dirty="0"/>
              <a:t>Please note, the default value in skip() method is 0.</a:t>
            </a:r>
          </a:p>
        </p:txBody>
      </p:sp>
    </p:spTree>
    <p:extLst>
      <p:ext uri="{BB962C8B-B14F-4D97-AF65-F5344CB8AC3E}">
        <p14:creationId xmlns:p14="http://schemas.microsoft.com/office/powerpoint/2010/main" val="3899885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Records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The sort() Method</a:t>
            </a:r>
          </a:p>
          <a:p>
            <a:pPr marL="457200" lvl="1" indent="0">
              <a:buNone/>
            </a:pPr>
            <a:r>
              <a:rPr lang="en-US" dirty="0"/>
              <a:t>To sort documents in MongoDB, you need to use sort() method. The method accepts a document containing a list of fields along with their sorting order. To specify sorting order 1 and -1 are used. 1 is used for ascending order while -1 is used for descending order.</a:t>
            </a:r>
          </a:p>
          <a:p>
            <a:pPr marL="0" indent="0">
              <a:buNone/>
            </a:pPr>
            <a:endParaRPr lang="en-US" dirty="0"/>
          </a:p>
          <a:p>
            <a:pPr marL="0" indent="0">
              <a:buNone/>
            </a:pPr>
            <a:r>
              <a:rPr lang="en-US" dirty="0"/>
              <a:t>	The basic syntax of sort() method is as follows −</a:t>
            </a:r>
          </a:p>
          <a:p>
            <a:endParaRPr lang="en-US" dirty="0"/>
          </a:p>
          <a:p>
            <a:pPr marL="0" indent="0">
              <a:buNone/>
            </a:pPr>
            <a:r>
              <a:rPr lang="en-US" dirty="0"/>
              <a:t>		&gt;</a:t>
            </a:r>
            <a:r>
              <a:rPr lang="en-US" dirty="0" err="1"/>
              <a:t>db.COLLECTION_NAME.find</a:t>
            </a:r>
            <a:r>
              <a:rPr lang="en-US" dirty="0"/>
              <a:t>().sort({KEY:1})</a:t>
            </a:r>
          </a:p>
        </p:txBody>
      </p:sp>
    </p:spTree>
    <p:extLst>
      <p:ext uri="{BB962C8B-B14F-4D97-AF65-F5344CB8AC3E}">
        <p14:creationId xmlns:p14="http://schemas.microsoft.com/office/powerpoint/2010/main" val="219300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495" y="1053546"/>
            <a:ext cx="10654747" cy="3970318"/>
          </a:xfrm>
          <a:prstGeom prst="rect">
            <a:avLst/>
          </a:prstGeom>
        </p:spPr>
        <p:txBody>
          <a:bodyPr wrap="square">
            <a:spAutoFit/>
          </a:bodyPr>
          <a:lstStyle/>
          <a:p>
            <a:r>
              <a:rPr lang="en-US" dirty="0"/>
              <a:t>Consider the collection </a:t>
            </a:r>
            <a:r>
              <a:rPr lang="en-US" dirty="0" err="1"/>
              <a:t>myycol</a:t>
            </a:r>
            <a:r>
              <a:rPr lang="en-US" dirty="0"/>
              <a:t> has the following data.</a:t>
            </a:r>
          </a:p>
          <a:p>
            <a:endParaRPr lang="en-US" dirty="0"/>
          </a:p>
          <a:p>
            <a:pPr lvl="1"/>
            <a:r>
              <a:rPr lang="en-US" dirty="0"/>
              <a:t>{ "_id" : </a:t>
            </a:r>
            <a:r>
              <a:rPr lang="en-US" dirty="0" err="1"/>
              <a:t>ObjectId</a:t>
            </a:r>
            <a:r>
              <a:rPr lang="en-US" dirty="0"/>
              <a:t>(5983548781331adf45ec5), "</a:t>
            </a:r>
            <a:r>
              <a:rPr lang="en-US" dirty="0" err="1"/>
              <a:t>title":"MongoDB</a:t>
            </a:r>
            <a:r>
              <a:rPr lang="en-US" dirty="0"/>
              <a:t> Overview"}</a:t>
            </a:r>
          </a:p>
          <a:p>
            <a:pPr lvl="1"/>
            <a:r>
              <a:rPr lang="en-US" dirty="0"/>
              <a:t>{ "_id" : </a:t>
            </a:r>
            <a:r>
              <a:rPr lang="en-US" dirty="0" err="1"/>
              <a:t>ObjectId</a:t>
            </a:r>
            <a:r>
              <a:rPr lang="en-US" dirty="0"/>
              <a:t>(5983548781331adf45ec6), "</a:t>
            </a:r>
            <a:r>
              <a:rPr lang="en-US" dirty="0" err="1"/>
              <a:t>title":"NoSQL</a:t>
            </a:r>
            <a:r>
              <a:rPr lang="en-US" dirty="0"/>
              <a:t> Overview"}</a:t>
            </a:r>
          </a:p>
          <a:p>
            <a:pPr lvl="1"/>
            <a:r>
              <a:rPr lang="en-US" dirty="0"/>
              <a:t>{ "_id" : </a:t>
            </a:r>
            <a:r>
              <a:rPr lang="en-US" dirty="0" err="1"/>
              <a:t>ObjectId</a:t>
            </a:r>
            <a:r>
              <a:rPr lang="en-US" dirty="0"/>
              <a:t>(5983548781331adf45ec7), "</a:t>
            </a:r>
            <a:r>
              <a:rPr lang="en-US" dirty="0" err="1"/>
              <a:t>title":"Tutorials</a:t>
            </a:r>
            <a:r>
              <a:rPr lang="en-US" dirty="0"/>
              <a:t> Point Overview"}</a:t>
            </a:r>
          </a:p>
          <a:p>
            <a:r>
              <a:rPr lang="en-US" dirty="0"/>
              <a:t>Following example will display the documents sorted by title in the descending order.</a:t>
            </a:r>
          </a:p>
          <a:p>
            <a:endParaRPr lang="en-US" dirty="0"/>
          </a:p>
          <a:p>
            <a:pPr lvl="1"/>
            <a:r>
              <a:rPr lang="en-US" dirty="0"/>
              <a:t>&gt;</a:t>
            </a:r>
            <a:r>
              <a:rPr lang="en-US" dirty="0" err="1"/>
              <a:t>db.mycol.find</a:t>
            </a:r>
            <a:r>
              <a:rPr lang="en-US" dirty="0"/>
              <a:t>({},{"title":1,_id:0}).sort({"title":-1})</a:t>
            </a:r>
          </a:p>
          <a:p>
            <a:pPr lvl="1"/>
            <a:r>
              <a:rPr lang="en-US" dirty="0"/>
              <a:t>{"</a:t>
            </a:r>
            <a:r>
              <a:rPr lang="en-US" dirty="0" err="1"/>
              <a:t>title":"Tutorials</a:t>
            </a:r>
            <a:r>
              <a:rPr lang="en-US" dirty="0"/>
              <a:t> Point Overview"}</a:t>
            </a:r>
          </a:p>
          <a:p>
            <a:pPr lvl="1"/>
            <a:r>
              <a:rPr lang="en-US" dirty="0"/>
              <a:t>{"</a:t>
            </a:r>
            <a:r>
              <a:rPr lang="en-US" dirty="0" err="1"/>
              <a:t>title":"NoSQL</a:t>
            </a:r>
            <a:r>
              <a:rPr lang="en-US" dirty="0"/>
              <a:t> Overview"}</a:t>
            </a:r>
          </a:p>
          <a:p>
            <a:pPr lvl="1"/>
            <a:r>
              <a:rPr lang="en-US" dirty="0"/>
              <a:t>{"</a:t>
            </a:r>
            <a:r>
              <a:rPr lang="en-US" dirty="0" err="1"/>
              <a:t>title":"MongoDB</a:t>
            </a:r>
            <a:r>
              <a:rPr lang="en-US" dirty="0"/>
              <a:t> Overview"}</a:t>
            </a:r>
          </a:p>
          <a:p>
            <a:pPr lvl="1"/>
            <a:r>
              <a:rPr lang="en-US" dirty="0"/>
              <a:t>&gt;</a:t>
            </a:r>
          </a:p>
          <a:p>
            <a:r>
              <a:rPr lang="en-US" dirty="0"/>
              <a:t>Please note, if you don't specify the sorting preference, then sort() method will display the documents in ascending order.</a:t>
            </a:r>
          </a:p>
        </p:txBody>
      </p:sp>
    </p:spTree>
    <p:extLst>
      <p:ext uri="{BB962C8B-B14F-4D97-AF65-F5344CB8AC3E}">
        <p14:creationId xmlns:p14="http://schemas.microsoft.com/office/powerpoint/2010/main" val="1015768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MongoDB and PHP</a:t>
            </a:r>
          </a:p>
        </p:txBody>
      </p:sp>
    </p:spTree>
    <p:extLst>
      <p:ext uri="{BB962C8B-B14F-4D97-AF65-F5344CB8AC3E}">
        <p14:creationId xmlns:p14="http://schemas.microsoft.com/office/powerpoint/2010/main" val="984733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PHP driver</a:t>
            </a:r>
          </a:p>
        </p:txBody>
      </p:sp>
      <p:sp>
        <p:nvSpPr>
          <p:cNvPr id="3" name="Content Placeholder 2"/>
          <p:cNvSpPr>
            <a:spLocks noGrp="1"/>
          </p:cNvSpPr>
          <p:nvPr>
            <p:ph idx="1"/>
          </p:nvPr>
        </p:nvSpPr>
        <p:spPr/>
        <p:txBody>
          <a:bodyPr/>
          <a:lstStyle/>
          <a:p>
            <a:pPr marL="0" indent="0">
              <a:buNone/>
            </a:pPr>
            <a:r>
              <a:rPr lang="en-US" dirty="0"/>
              <a:t>To use MongoDB with PHP, you need to use MongoDB PHP driver. Download the driver from the </a:t>
            </a:r>
            <a:r>
              <a:rPr lang="en-US" dirty="0" err="1"/>
              <a:t>url</a:t>
            </a:r>
            <a:r>
              <a:rPr lang="en-US" dirty="0"/>
              <a:t> Download PHP Driver. Make sure to download the latest release of it. Now unzip the archive and put php_mongo.dll in your PHP extension directory ("</a:t>
            </a:r>
            <a:r>
              <a:rPr lang="en-US" dirty="0" err="1"/>
              <a:t>ext</a:t>
            </a:r>
            <a:r>
              <a:rPr lang="en-US" dirty="0"/>
              <a:t>" by default) and add the following line to your php.ini file −</a:t>
            </a:r>
          </a:p>
          <a:p>
            <a:endParaRPr lang="en-US" dirty="0"/>
          </a:p>
          <a:p>
            <a:pPr marL="0" indent="0">
              <a:buNone/>
            </a:pPr>
            <a:r>
              <a:rPr lang="en-US" dirty="0"/>
              <a:t>	extension = php_mongo.dll</a:t>
            </a:r>
          </a:p>
        </p:txBody>
      </p:sp>
    </p:spTree>
    <p:extLst>
      <p:ext uri="{BB962C8B-B14F-4D97-AF65-F5344CB8AC3E}">
        <p14:creationId xmlns:p14="http://schemas.microsoft.com/office/powerpoint/2010/main" val="2144140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a Connection and Select a Database</a:t>
            </a:r>
          </a:p>
        </p:txBody>
      </p:sp>
      <p:sp>
        <p:nvSpPr>
          <p:cNvPr id="3" name="Content Placeholder 2"/>
          <p:cNvSpPr>
            <a:spLocks noGrp="1"/>
          </p:cNvSpPr>
          <p:nvPr>
            <p:ph idx="1"/>
          </p:nvPr>
        </p:nvSpPr>
        <p:spPr>
          <a:xfrm>
            <a:off x="680321" y="2182127"/>
            <a:ext cx="11052134" cy="4429688"/>
          </a:xfrm>
        </p:spPr>
        <p:txBody>
          <a:bodyPr>
            <a:normAutofit fontScale="92500" lnSpcReduction="20000"/>
          </a:bodyPr>
          <a:lstStyle/>
          <a:p>
            <a:pPr>
              <a:buFont typeface="Wingdings" panose="05000000000000000000" pitchFamily="2" charset="2"/>
              <a:buChar char="Ø"/>
            </a:pPr>
            <a:r>
              <a:rPr lang="en-US" dirty="0"/>
              <a:t>To make a connection, you need to specify the database name, if the database doesn't exist then MongoDB creates it automatically.</a:t>
            </a:r>
          </a:p>
          <a:p>
            <a:endParaRPr lang="en-US" dirty="0"/>
          </a:p>
          <a:p>
            <a:pPr marL="0" indent="0">
              <a:buNone/>
            </a:pPr>
            <a:r>
              <a:rPr lang="en-US" dirty="0"/>
              <a:t>Following is the code snippet to connect to the database −</a:t>
            </a:r>
          </a:p>
          <a:p>
            <a:endParaRPr lang="en-US" dirty="0"/>
          </a:p>
          <a:p>
            <a:pPr marL="457200" lvl="1" indent="0">
              <a:buNone/>
            </a:pPr>
            <a:r>
              <a:rPr lang="en-US" dirty="0"/>
              <a:t>&lt;?</a:t>
            </a:r>
            <a:r>
              <a:rPr lang="en-US" dirty="0" err="1"/>
              <a:t>php</a:t>
            </a:r>
            <a:endParaRPr lang="en-US" dirty="0"/>
          </a:p>
          <a:p>
            <a:pPr marL="457200" lvl="1" indent="0">
              <a:buNone/>
            </a:pPr>
            <a:r>
              <a:rPr lang="en-US" dirty="0"/>
              <a:t>// connect to </a:t>
            </a:r>
            <a:r>
              <a:rPr lang="en-US" dirty="0" err="1"/>
              <a:t>mongodb</a:t>
            </a:r>
            <a:endParaRPr lang="en-US" dirty="0"/>
          </a:p>
          <a:p>
            <a:pPr marL="457200" lvl="1" indent="0">
              <a:buNone/>
            </a:pPr>
            <a:r>
              <a:rPr lang="en-US" dirty="0"/>
              <a:t>$m = new </a:t>
            </a:r>
            <a:r>
              <a:rPr lang="en-US" dirty="0" err="1"/>
              <a:t>MongoClient</a:t>
            </a:r>
            <a:r>
              <a:rPr lang="en-US" dirty="0"/>
              <a:t>();</a:t>
            </a:r>
          </a:p>
          <a:p>
            <a:pPr marL="457200" lvl="1" indent="0">
              <a:buNone/>
            </a:pPr>
            <a:r>
              <a:rPr lang="en-US" dirty="0"/>
              <a:t>	</a:t>
            </a:r>
          </a:p>
          <a:p>
            <a:pPr marL="457200" lvl="1" indent="0">
              <a:buNone/>
            </a:pPr>
            <a:r>
              <a:rPr lang="en-US" dirty="0"/>
              <a:t>echo "Connection to database successfully";</a:t>
            </a:r>
          </a:p>
          <a:p>
            <a:pPr marL="457200" lvl="1" indent="0">
              <a:buNone/>
            </a:pPr>
            <a:r>
              <a:rPr lang="en-US" dirty="0"/>
              <a:t>// select a database</a:t>
            </a:r>
          </a:p>
          <a:p>
            <a:pPr marL="457200" lvl="1" indent="0">
              <a:buNone/>
            </a:pPr>
            <a:r>
              <a:rPr lang="en-US" dirty="0"/>
              <a:t>$</a:t>
            </a:r>
            <a:r>
              <a:rPr lang="en-US" dirty="0" err="1"/>
              <a:t>db</a:t>
            </a:r>
            <a:r>
              <a:rPr lang="en-US" dirty="0"/>
              <a:t> = $m-&gt;</a:t>
            </a:r>
            <a:r>
              <a:rPr lang="en-US" dirty="0" err="1"/>
              <a:t>mydb</a:t>
            </a:r>
            <a:r>
              <a:rPr lang="en-US" dirty="0"/>
              <a:t>;</a:t>
            </a:r>
          </a:p>
          <a:p>
            <a:pPr marL="457200" lvl="1" indent="0">
              <a:buNone/>
            </a:pPr>
            <a:r>
              <a:rPr lang="en-US" dirty="0"/>
              <a:t>	</a:t>
            </a:r>
          </a:p>
          <a:p>
            <a:pPr marL="457200" lvl="1" indent="0">
              <a:buNone/>
            </a:pPr>
            <a:r>
              <a:rPr lang="en-US" dirty="0"/>
              <a:t> echo "Database </a:t>
            </a:r>
            <a:r>
              <a:rPr lang="en-US" dirty="0" err="1"/>
              <a:t>mydb</a:t>
            </a:r>
            <a:r>
              <a:rPr lang="en-US" dirty="0"/>
              <a:t> selected";</a:t>
            </a:r>
          </a:p>
          <a:p>
            <a:pPr marL="457200" lvl="1" indent="0">
              <a:buNone/>
            </a:pPr>
            <a:r>
              <a:rPr lang="en-US" dirty="0"/>
              <a:t>?&gt;</a:t>
            </a:r>
          </a:p>
        </p:txBody>
      </p:sp>
    </p:spTree>
    <p:extLst>
      <p:ext uri="{BB962C8B-B14F-4D97-AF65-F5344CB8AC3E}">
        <p14:creationId xmlns:p14="http://schemas.microsoft.com/office/powerpoint/2010/main" val="1798306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Collection</a:t>
            </a:r>
          </a:p>
        </p:txBody>
      </p:sp>
      <p:sp>
        <p:nvSpPr>
          <p:cNvPr id="3" name="Content Placeholder 2"/>
          <p:cNvSpPr>
            <a:spLocks noGrp="1"/>
          </p:cNvSpPr>
          <p:nvPr>
            <p:ph idx="1"/>
          </p:nvPr>
        </p:nvSpPr>
        <p:spPr>
          <a:xfrm>
            <a:off x="680321" y="2336872"/>
            <a:ext cx="9828245" cy="4134265"/>
          </a:xfrm>
        </p:spPr>
        <p:txBody>
          <a:bodyPr>
            <a:normAutofit fontScale="92500" lnSpcReduction="10000"/>
          </a:bodyPr>
          <a:lstStyle/>
          <a:p>
            <a:pPr marL="0" indent="0">
              <a:buNone/>
            </a:pPr>
            <a:r>
              <a:rPr lang="en-US" dirty="0"/>
              <a:t>Following is the code to create a collection −</a:t>
            </a:r>
          </a:p>
          <a:p>
            <a:endParaRPr lang="en-US" dirty="0"/>
          </a:p>
          <a:p>
            <a:pPr marL="457200" lvl="1" indent="0">
              <a:buNone/>
            </a:pPr>
            <a:r>
              <a:rPr lang="en-US" dirty="0"/>
              <a:t>&lt;?</a:t>
            </a:r>
            <a:r>
              <a:rPr lang="en-US" dirty="0" err="1"/>
              <a:t>php</a:t>
            </a:r>
            <a:endParaRPr lang="en-US" dirty="0"/>
          </a:p>
          <a:p>
            <a:pPr marL="457200" lvl="1" indent="0">
              <a:buNone/>
            </a:pPr>
            <a:r>
              <a:rPr lang="en-US" dirty="0"/>
              <a:t>// connect to </a:t>
            </a:r>
            <a:r>
              <a:rPr lang="en-US" dirty="0" err="1"/>
              <a:t>mongodb</a:t>
            </a:r>
            <a:endParaRPr lang="en-US" dirty="0"/>
          </a:p>
          <a:p>
            <a:pPr marL="457200" lvl="1" indent="0">
              <a:buNone/>
            </a:pPr>
            <a:r>
              <a:rPr lang="en-US" dirty="0"/>
              <a:t>$m = new </a:t>
            </a:r>
            <a:r>
              <a:rPr lang="en-US" dirty="0" err="1"/>
              <a:t>MongoClient</a:t>
            </a:r>
            <a:r>
              <a:rPr lang="en-US" dirty="0"/>
              <a:t>();</a:t>
            </a:r>
          </a:p>
          <a:p>
            <a:pPr marL="457200" lvl="1" indent="0">
              <a:buNone/>
            </a:pPr>
            <a:r>
              <a:rPr lang="en-US" dirty="0"/>
              <a:t>echo "Connection to database successfully";</a:t>
            </a:r>
          </a:p>
          <a:p>
            <a:pPr marL="457200" lvl="1" indent="0">
              <a:buNone/>
            </a:pPr>
            <a:r>
              <a:rPr lang="en-US" dirty="0"/>
              <a:t>	</a:t>
            </a:r>
          </a:p>
          <a:p>
            <a:pPr marL="457200" lvl="1" indent="0">
              <a:buNone/>
            </a:pPr>
            <a:r>
              <a:rPr lang="en-US" dirty="0"/>
              <a:t>// select a database</a:t>
            </a:r>
          </a:p>
          <a:p>
            <a:pPr marL="457200" lvl="1" indent="0">
              <a:buNone/>
            </a:pPr>
            <a:r>
              <a:rPr lang="en-US" dirty="0"/>
              <a:t>$</a:t>
            </a:r>
            <a:r>
              <a:rPr lang="en-US" dirty="0" err="1"/>
              <a:t>db</a:t>
            </a:r>
            <a:r>
              <a:rPr lang="en-US" dirty="0"/>
              <a:t> = $m-&gt;</a:t>
            </a:r>
            <a:r>
              <a:rPr lang="en-US" dirty="0" err="1"/>
              <a:t>mydb</a:t>
            </a:r>
            <a:r>
              <a:rPr lang="en-US" dirty="0"/>
              <a:t>;</a:t>
            </a:r>
          </a:p>
          <a:p>
            <a:pPr marL="457200" lvl="1" indent="0">
              <a:buNone/>
            </a:pPr>
            <a:r>
              <a:rPr lang="en-US" dirty="0"/>
              <a:t>echo "Database </a:t>
            </a:r>
            <a:r>
              <a:rPr lang="en-US" dirty="0" err="1"/>
              <a:t>mydb</a:t>
            </a:r>
            <a:r>
              <a:rPr lang="en-US" dirty="0"/>
              <a:t> selected";</a:t>
            </a:r>
          </a:p>
          <a:p>
            <a:pPr marL="457200" lvl="1" indent="0">
              <a:buNone/>
            </a:pPr>
            <a:r>
              <a:rPr lang="en-US" dirty="0"/>
              <a:t>$collection = $</a:t>
            </a:r>
            <a:r>
              <a:rPr lang="en-US" dirty="0" err="1"/>
              <a:t>db</a:t>
            </a:r>
            <a:r>
              <a:rPr lang="en-US" dirty="0"/>
              <a:t>-&gt;</a:t>
            </a:r>
            <a:r>
              <a:rPr lang="en-US" dirty="0" err="1"/>
              <a:t>createCollection</a:t>
            </a:r>
            <a:r>
              <a:rPr lang="en-US" dirty="0"/>
              <a:t>("</a:t>
            </a:r>
            <a:r>
              <a:rPr lang="en-US" dirty="0" err="1"/>
              <a:t>mycol</a:t>
            </a:r>
            <a:r>
              <a:rPr lang="en-US" dirty="0"/>
              <a:t>");</a:t>
            </a:r>
          </a:p>
          <a:p>
            <a:pPr marL="457200" lvl="1" indent="0">
              <a:buNone/>
            </a:pPr>
            <a:r>
              <a:rPr lang="en-US" dirty="0"/>
              <a:t>echo "Collection created </a:t>
            </a:r>
            <a:r>
              <a:rPr lang="en-US" dirty="0" err="1"/>
              <a:t>succsessfully</a:t>
            </a:r>
            <a:r>
              <a:rPr lang="en-US" dirty="0"/>
              <a:t>";</a:t>
            </a:r>
          </a:p>
          <a:p>
            <a:pPr marL="457200" lvl="1" indent="0">
              <a:buNone/>
            </a:pPr>
            <a:r>
              <a:rPr lang="en-US" dirty="0"/>
              <a:t>?&gt;</a:t>
            </a:r>
          </a:p>
        </p:txBody>
      </p:sp>
    </p:spTree>
    <p:extLst>
      <p:ext uri="{BB962C8B-B14F-4D97-AF65-F5344CB8AC3E}">
        <p14:creationId xmlns:p14="http://schemas.microsoft.com/office/powerpoint/2010/main" val="270557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a:xfrm>
            <a:off x="680321" y="2336872"/>
            <a:ext cx="9760464" cy="3972487"/>
          </a:xfrm>
        </p:spPr>
        <p:txBody>
          <a:bodyPr>
            <a:normAutofit/>
          </a:bodyPr>
          <a:lstStyle/>
          <a:p>
            <a:pPr>
              <a:buFont typeface="Wingdings" panose="05000000000000000000" pitchFamily="2" charset="2"/>
              <a:buChar char="Ø"/>
            </a:pPr>
            <a:r>
              <a:rPr lang="en-US" dirty="0"/>
              <a:t>Advantages of MongoDB over RDBMS</a:t>
            </a:r>
          </a:p>
          <a:p>
            <a:pPr lvl="1" algn="just"/>
            <a:r>
              <a:rPr lang="en-US" b="1" dirty="0"/>
              <a:t>Schema less</a:t>
            </a:r>
            <a:r>
              <a:rPr lang="en-US" dirty="0"/>
              <a:t> − MongoDB is a document database in which one collection holds different documents. Number of fields, content and size of the document can differ from one document to another.</a:t>
            </a:r>
          </a:p>
          <a:p>
            <a:pPr lvl="1" algn="just"/>
            <a:r>
              <a:rPr lang="en-US" dirty="0"/>
              <a:t>Structure of a single object is clear.</a:t>
            </a:r>
          </a:p>
          <a:p>
            <a:pPr lvl="1" algn="just"/>
            <a:r>
              <a:rPr lang="en-US" dirty="0"/>
              <a:t>No complex joins.</a:t>
            </a:r>
          </a:p>
          <a:p>
            <a:pPr lvl="1" algn="just"/>
            <a:r>
              <a:rPr lang="en-US" dirty="0"/>
              <a:t>Deep query-ability. MongoDB supports dynamic queries on documents using a document-based query language that's nearly as powerful as SQL.</a:t>
            </a:r>
          </a:p>
          <a:p>
            <a:pPr lvl="1" algn="just"/>
            <a:r>
              <a:rPr lang="en-US" dirty="0"/>
              <a:t>Tuning.</a:t>
            </a:r>
          </a:p>
          <a:p>
            <a:pPr lvl="1" algn="just"/>
            <a:r>
              <a:rPr lang="en-US" b="1" dirty="0"/>
              <a:t>Ease of scale-out</a:t>
            </a:r>
            <a:r>
              <a:rPr lang="en-US" dirty="0"/>
              <a:t> − MongoDB is easy to scale.</a:t>
            </a:r>
          </a:p>
          <a:p>
            <a:pPr lvl="1" algn="just"/>
            <a:r>
              <a:rPr lang="en-US" dirty="0"/>
              <a:t>Conversion/mapping of application objects to database objects not needed.</a:t>
            </a:r>
          </a:p>
          <a:p>
            <a:pPr lvl="1"/>
            <a:endParaRPr lang="en-US" dirty="0"/>
          </a:p>
        </p:txBody>
      </p:sp>
    </p:spTree>
    <p:extLst>
      <p:ext uri="{BB962C8B-B14F-4D97-AF65-F5344CB8AC3E}">
        <p14:creationId xmlns:p14="http://schemas.microsoft.com/office/powerpoint/2010/main" val="245678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 Document</a:t>
            </a:r>
          </a:p>
        </p:txBody>
      </p:sp>
      <p:sp>
        <p:nvSpPr>
          <p:cNvPr id="3" name="Content Placeholder 2"/>
          <p:cNvSpPr>
            <a:spLocks noGrp="1"/>
          </p:cNvSpPr>
          <p:nvPr>
            <p:ph idx="1"/>
          </p:nvPr>
        </p:nvSpPr>
        <p:spPr>
          <a:xfrm>
            <a:off x="680321" y="2336872"/>
            <a:ext cx="9828245" cy="4134265"/>
          </a:xfrm>
        </p:spPr>
        <p:txBody>
          <a:bodyPr>
            <a:normAutofit fontScale="85000" lnSpcReduction="20000"/>
          </a:bodyPr>
          <a:lstStyle/>
          <a:p>
            <a:pPr marL="0" indent="0">
              <a:buNone/>
            </a:pPr>
            <a:r>
              <a:rPr lang="en-US" dirty="0"/>
              <a:t>To insert a document into MongoDB, insert() method is used.</a:t>
            </a:r>
          </a:p>
          <a:p>
            <a:pPr marL="0" indent="0">
              <a:buNone/>
            </a:pPr>
            <a:endParaRPr lang="en-US" dirty="0"/>
          </a:p>
          <a:p>
            <a:pPr marL="0" indent="0">
              <a:buNone/>
            </a:pPr>
            <a:r>
              <a:rPr lang="en-US" dirty="0"/>
              <a:t>Following is the code snippet to insert a document −</a:t>
            </a:r>
          </a:p>
          <a:p>
            <a:pPr marL="0" indent="0">
              <a:buNone/>
            </a:pPr>
            <a:endParaRPr lang="en-US" dirty="0"/>
          </a:p>
          <a:p>
            <a:pPr marL="457200" lvl="1" indent="0">
              <a:buNone/>
            </a:pPr>
            <a:r>
              <a:rPr lang="en-US" dirty="0"/>
              <a:t>&lt;?</a:t>
            </a:r>
            <a:r>
              <a:rPr lang="en-US" dirty="0" err="1"/>
              <a:t>php</a:t>
            </a:r>
            <a:endParaRPr lang="en-US" dirty="0"/>
          </a:p>
          <a:p>
            <a:pPr marL="457200" lvl="1" indent="0">
              <a:buNone/>
            </a:pPr>
            <a:r>
              <a:rPr lang="en-US" dirty="0"/>
              <a:t>   // connect to </a:t>
            </a:r>
            <a:r>
              <a:rPr lang="en-US" dirty="0" err="1"/>
              <a:t>mongodb</a:t>
            </a:r>
            <a:endParaRPr lang="en-US" dirty="0"/>
          </a:p>
          <a:p>
            <a:pPr marL="457200" lvl="1" indent="0">
              <a:buNone/>
            </a:pPr>
            <a:r>
              <a:rPr lang="en-US" dirty="0"/>
              <a:t>   $m = new </a:t>
            </a:r>
            <a:r>
              <a:rPr lang="en-US" dirty="0" err="1"/>
              <a:t>MongoClient</a:t>
            </a:r>
            <a:r>
              <a:rPr lang="en-US" dirty="0"/>
              <a:t>();</a:t>
            </a:r>
          </a:p>
          <a:p>
            <a:pPr marL="457200" lvl="1" indent="0">
              <a:buNone/>
            </a:pPr>
            <a:r>
              <a:rPr lang="en-US" dirty="0"/>
              <a:t>   echo "Connection to database successfully";</a:t>
            </a:r>
          </a:p>
          <a:p>
            <a:pPr marL="457200" lvl="1" indent="0">
              <a:buNone/>
            </a:pPr>
            <a:r>
              <a:rPr lang="en-US" dirty="0"/>
              <a:t>	</a:t>
            </a:r>
          </a:p>
          <a:p>
            <a:pPr marL="457200" lvl="1" indent="0">
              <a:buNone/>
            </a:pPr>
            <a:r>
              <a:rPr lang="en-US" dirty="0"/>
              <a:t>   // select a database</a:t>
            </a:r>
          </a:p>
          <a:p>
            <a:pPr marL="457200" lvl="1" indent="0">
              <a:buNone/>
            </a:pPr>
            <a:r>
              <a:rPr lang="en-US" dirty="0"/>
              <a:t>   $</a:t>
            </a:r>
            <a:r>
              <a:rPr lang="en-US" dirty="0" err="1"/>
              <a:t>db</a:t>
            </a:r>
            <a:r>
              <a:rPr lang="en-US" dirty="0"/>
              <a:t> = $m-&gt;</a:t>
            </a:r>
            <a:r>
              <a:rPr lang="en-US" dirty="0" err="1"/>
              <a:t>mydb</a:t>
            </a:r>
            <a:r>
              <a:rPr lang="en-US" dirty="0"/>
              <a:t>;</a:t>
            </a:r>
          </a:p>
          <a:p>
            <a:pPr marL="457200" lvl="1" indent="0">
              <a:buNone/>
            </a:pPr>
            <a:r>
              <a:rPr lang="en-US" dirty="0"/>
              <a:t>   echo "Database </a:t>
            </a:r>
            <a:r>
              <a:rPr lang="en-US" dirty="0" err="1"/>
              <a:t>mydb</a:t>
            </a:r>
            <a:r>
              <a:rPr lang="en-US" dirty="0"/>
              <a:t> selected";</a:t>
            </a:r>
          </a:p>
          <a:p>
            <a:pPr marL="457200" lvl="1" indent="0">
              <a:buNone/>
            </a:pPr>
            <a:r>
              <a:rPr lang="en-US" dirty="0"/>
              <a:t>   $collection = $</a:t>
            </a:r>
            <a:r>
              <a:rPr lang="en-US" dirty="0" err="1"/>
              <a:t>db</a:t>
            </a:r>
            <a:r>
              <a:rPr lang="en-US" dirty="0"/>
              <a:t>-&gt;</a:t>
            </a:r>
            <a:r>
              <a:rPr lang="en-US" dirty="0" err="1"/>
              <a:t>mycol</a:t>
            </a:r>
            <a:r>
              <a:rPr lang="en-US" dirty="0"/>
              <a:t>;</a:t>
            </a:r>
          </a:p>
          <a:p>
            <a:pPr marL="457200" lvl="1" indent="0">
              <a:buNone/>
            </a:pPr>
            <a:r>
              <a:rPr lang="en-US" dirty="0"/>
              <a:t>   echo "Collection selected </a:t>
            </a:r>
            <a:r>
              <a:rPr lang="en-US" dirty="0" err="1"/>
              <a:t>succsessfully</a:t>
            </a:r>
            <a:r>
              <a:rPr lang="en-US" dirty="0"/>
              <a:t>";</a:t>
            </a:r>
          </a:p>
        </p:txBody>
      </p:sp>
    </p:spTree>
    <p:extLst>
      <p:ext uri="{BB962C8B-B14F-4D97-AF65-F5344CB8AC3E}">
        <p14:creationId xmlns:p14="http://schemas.microsoft.com/office/powerpoint/2010/main" val="2787121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50659" y="1731962"/>
            <a:ext cx="9828245" cy="41342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dirty="0"/>
              <a:t>$document = array( </a:t>
            </a:r>
          </a:p>
          <a:p>
            <a:pPr marL="457200" lvl="1" indent="0">
              <a:buNone/>
            </a:pPr>
            <a:r>
              <a:rPr lang="en-US" dirty="0"/>
              <a:t>      "title" =&gt; "MongoDB", </a:t>
            </a:r>
          </a:p>
          <a:p>
            <a:pPr marL="457200" lvl="1" indent="0">
              <a:buNone/>
            </a:pPr>
            <a:r>
              <a:rPr lang="en-US" dirty="0"/>
              <a:t>      "description" =&gt; "database", </a:t>
            </a:r>
          </a:p>
          <a:p>
            <a:pPr marL="457200" lvl="1" indent="0">
              <a:buNone/>
            </a:pPr>
            <a:r>
              <a:rPr lang="en-US" dirty="0"/>
              <a:t>      "likes" =&gt; 100,</a:t>
            </a:r>
          </a:p>
          <a:p>
            <a:pPr marL="457200" lvl="1" indent="0">
              <a:buNone/>
            </a:pPr>
            <a:r>
              <a:rPr lang="en-US" dirty="0"/>
              <a:t>      "</a:t>
            </a:r>
            <a:r>
              <a:rPr lang="en-US" dirty="0" err="1"/>
              <a:t>url</a:t>
            </a:r>
            <a:r>
              <a:rPr lang="en-US" dirty="0"/>
              <a:t>" =&gt; "http://www.tutorialspoint.com/mongodb/",</a:t>
            </a:r>
          </a:p>
          <a:p>
            <a:pPr marL="457200" lvl="1" indent="0">
              <a:buNone/>
            </a:pPr>
            <a:r>
              <a:rPr lang="en-US" dirty="0"/>
              <a:t>      "by" =&gt; "tutorials point"</a:t>
            </a:r>
          </a:p>
          <a:p>
            <a:pPr marL="457200" lvl="1" indent="0">
              <a:buNone/>
            </a:pPr>
            <a:r>
              <a:rPr lang="en-US" dirty="0"/>
              <a:t>   );</a:t>
            </a:r>
          </a:p>
          <a:p>
            <a:pPr marL="457200" lvl="1" indent="0">
              <a:buNone/>
            </a:pPr>
            <a:r>
              <a:rPr lang="en-US" dirty="0"/>
              <a:t>	</a:t>
            </a:r>
          </a:p>
          <a:p>
            <a:pPr marL="457200" lvl="1" indent="0">
              <a:buNone/>
            </a:pPr>
            <a:r>
              <a:rPr lang="en-US" dirty="0"/>
              <a:t>   $collection-&gt;insert($document);</a:t>
            </a:r>
          </a:p>
          <a:p>
            <a:pPr marL="457200" lvl="1" indent="0">
              <a:buNone/>
            </a:pPr>
            <a:r>
              <a:rPr lang="en-US" dirty="0"/>
              <a:t>   echo "Document inserted successfully";</a:t>
            </a:r>
          </a:p>
          <a:p>
            <a:pPr marL="457200" lvl="1" indent="0">
              <a:buNone/>
            </a:pPr>
            <a:r>
              <a:rPr lang="en-US" dirty="0"/>
              <a:t>?&gt;</a:t>
            </a:r>
          </a:p>
        </p:txBody>
      </p:sp>
    </p:spTree>
    <p:extLst>
      <p:ext uri="{BB962C8B-B14F-4D97-AF65-F5344CB8AC3E}">
        <p14:creationId xmlns:p14="http://schemas.microsoft.com/office/powerpoint/2010/main" val="515912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Documents</a:t>
            </a:r>
          </a:p>
        </p:txBody>
      </p:sp>
      <p:sp>
        <p:nvSpPr>
          <p:cNvPr id="3" name="Content Placeholder 2"/>
          <p:cNvSpPr>
            <a:spLocks noGrp="1"/>
          </p:cNvSpPr>
          <p:nvPr>
            <p:ph idx="1"/>
          </p:nvPr>
        </p:nvSpPr>
        <p:spPr>
          <a:xfrm>
            <a:off x="680321" y="2336872"/>
            <a:ext cx="9828245" cy="4134265"/>
          </a:xfrm>
        </p:spPr>
        <p:txBody>
          <a:bodyPr>
            <a:normAutofit fontScale="85000" lnSpcReduction="20000"/>
          </a:bodyPr>
          <a:lstStyle/>
          <a:p>
            <a:pPr marL="0" indent="0">
              <a:buNone/>
            </a:pPr>
            <a:r>
              <a:rPr lang="en-US" dirty="0"/>
              <a:t>To select all documents from the collection, find() method is used.</a:t>
            </a:r>
          </a:p>
          <a:p>
            <a:pPr marL="0" indent="0">
              <a:buNone/>
            </a:pPr>
            <a:endParaRPr lang="en-US" dirty="0"/>
          </a:p>
          <a:p>
            <a:pPr marL="0" indent="0">
              <a:buNone/>
            </a:pPr>
            <a:r>
              <a:rPr lang="en-US" dirty="0"/>
              <a:t>Following is the code snippet to select all documents −</a:t>
            </a:r>
          </a:p>
          <a:p>
            <a:pPr marL="0" indent="0">
              <a:buNone/>
            </a:pPr>
            <a:endParaRPr lang="en-US" dirty="0"/>
          </a:p>
          <a:p>
            <a:pPr marL="457200" lvl="1" indent="0">
              <a:buNone/>
            </a:pPr>
            <a:r>
              <a:rPr lang="en-US" dirty="0"/>
              <a:t>&lt;?</a:t>
            </a:r>
            <a:r>
              <a:rPr lang="en-US" dirty="0" err="1"/>
              <a:t>php</a:t>
            </a:r>
            <a:endParaRPr lang="en-US" dirty="0"/>
          </a:p>
          <a:p>
            <a:pPr marL="457200" lvl="1" indent="0">
              <a:buNone/>
            </a:pPr>
            <a:r>
              <a:rPr lang="en-US" dirty="0"/>
              <a:t>   // connect to </a:t>
            </a:r>
            <a:r>
              <a:rPr lang="en-US" dirty="0" err="1"/>
              <a:t>mongodb</a:t>
            </a:r>
            <a:endParaRPr lang="en-US" dirty="0"/>
          </a:p>
          <a:p>
            <a:pPr marL="457200" lvl="1" indent="0">
              <a:buNone/>
            </a:pPr>
            <a:r>
              <a:rPr lang="en-US" dirty="0"/>
              <a:t>   $m = new </a:t>
            </a:r>
            <a:r>
              <a:rPr lang="en-US" dirty="0" err="1"/>
              <a:t>MongoClient</a:t>
            </a:r>
            <a:r>
              <a:rPr lang="en-US" dirty="0"/>
              <a:t>();</a:t>
            </a:r>
          </a:p>
          <a:p>
            <a:pPr marL="457200" lvl="1" indent="0">
              <a:buNone/>
            </a:pPr>
            <a:r>
              <a:rPr lang="en-US" dirty="0"/>
              <a:t>   echo "Connection to database successfully";</a:t>
            </a:r>
          </a:p>
          <a:p>
            <a:pPr marL="457200" lvl="1" indent="0">
              <a:buNone/>
            </a:pPr>
            <a:r>
              <a:rPr lang="en-US" dirty="0"/>
              <a:t>	</a:t>
            </a:r>
          </a:p>
          <a:p>
            <a:pPr marL="457200" lvl="1" indent="0">
              <a:buNone/>
            </a:pPr>
            <a:r>
              <a:rPr lang="en-US" dirty="0"/>
              <a:t>   // select a database</a:t>
            </a:r>
          </a:p>
          <a:p>
            <a:pPr marL="457200" lvl="1" indent="0">
              <a:buNone/>
            </a:pPr>
            <a:r>
              <a:rPr lang="en-US" dirty="0"/>
              <a:t>   $</a:t>
            </a:r>
            <a:r>
              <a:rPr lang="en-US" dirty="0" err="1"/>
              <a:t>db</a:t>
            </a:r>
            <a:r>
              <a:rPr lang="en-US" dirty="0"/>
              <a:t> = $m-&gt;</a:t>
            </a:r>
            <a:r>
              <a:rPr lang="en-US" dirty="0" err="1"/>
              <a:t>mydb</a:t>
            </a:r>
            <a:r>
              <a:rPr lang="en-US" dirty="0"/>
              <a:t>;</a:t>
            </a:r>
          </a:p>
          <a:p>
            <a:pPr marL="457200" lvl="1" indent="0">
              <a:buNone/>
            </a:pPr>
            <a:r>
              <a:rPr lang="en-US" dirty="0"/>
              <a:t>   echo "Database </a:t>
            </a:r>
            <a:r>
              <a:rPr lang="en-US" dirty="0" err="1"/>
              <a:t>mydb</a:t>
            </a:r>
            <a:r>
              <a:rPr lang="en-US" dirty="0"/>
              <a:t> selected";</a:t>
            </a:r>
          </a:p>
          <a:p>
            <a:pPr marL="457200" lvl="1" indent="0">
              <a:buNone/>
            </a:pPr>
            <a:r>
              <a:rPr lang="en-US" dirty="0"/>
              <a:t>   $collection = $</a:t>
            </a:r>
            <a:r>
              <a:rPr lang="en-US" dirty="0" err="1"/>
              <a:t>db</a:t>
            </a:r>
            <a:r>
              <a:rPr lang="en-US" dirty="0"/>
              <a:t>-&gt;</a:t>
            </a:r>
            <a:r>
              <a:rPr lang="en-US" dirty="0" err="1"/>
              <a:t>mycol</a:t>
            </a:r>
            <a:r>
              <a:rPr lang="en-US" dirty="0"/>
              <a:t>;</a:t>
            </a:r>
          </a:p>
          <a:p>
            <a:pPr marL="457200" lvl="1" indent="0">
              <a:buNone/>
            </a:pPr>
            <a:r>
              <a:rPr lang="en-US" dirty="0"/>
              <a:t>   echo "Collection selected </a:t>
            </a:r>
            <a:r>
              <a:rPr lang="en-US" dirty="0" err="1"/>
              <a:t>succsessfully</a:t>
            </a:r>
            <a:r>
              <a:rPr lang="en-US" dirty="0"/>
              <a:t>";</a:t>
            </a:r>
          </a:p>
        </p:txBody>
      </p:sp>
    </p:spTree>
    <p:extLst>
      <p:ext uri="{BB962C8B-B14F-4D97-AF65-F5344CB8AC3E}">
        <p14:creationId xmlns:p14="http://schemas.microsoft.com/office/powerpoint/2010/main" val="2605697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50659" y="1731962"/>
            <a:ext cx="9786043" cy="25305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dirty="0"/>
              <a:t>$cursor = $collection-&gt;find();</a:t>
            </a:r>
          </a:p>
          <a:p>
            <a:pPr marL="457200" lvl="1" indent="0">
              <a:buNone/>
            </a:pPr>
            <a:r>
              <a:rPr lang="en-US" dirty="0"/>
              <a:t>   // iterate cursor to display title of documents</a:t>
            </a:r>
          </a:p>
          <a:p>
            <a:pPr marL="457200" lvl="1" indent="0">
              <a:buNone/>
            </a:pPr>
            <a:r>
              <a:rPr lang="en-US" dirty="0"/>
              <a:t>	</a:t>
            </a:r>
          </a:p>
          <a:p>
            <a:pPr marL="457200" lvl="1" indent="0">
              <a:buNone/>
            </a:pPr>
            <a:r>
              <a:rPr lang="en-US" dirty="0"/>
              <a:t>   </a:t>
            </a:r>
            <a:r>
              <a:rPr lang="en-US" dirty="0" err="1"/>
              <a:t>foreach</a:t>
            </a:r>
            <a:r>
              <a:rPr lang="en-US" dirty="0"/>
              <a:t> ($cursor as $document) {</a:t>
            </a:r>
          </a:p>
          <a:p>
            <a:pPr marL="457200" lvl="1" indent="0">
              <a:buNone/>
            </a:pPr>
            <a:r>
              <a:rPr lang="en-US" dirty="0"/>
              <a:t>      echo $document["title"] . "\n";</a:t>
            </a:r>
          </a:p>
          <a:p>
            <a:pPr marL="457200" lvl="1" indent="0">
              <a:buNone/>
            </a:pPr>
            <a:r>
              <a:rPr lang="en-US" dirty="0"/>
              <a:t>   }</a:t>
            </a:r>
          </a:p>
          <a:p>
            <a:pPr marL="457200" lvl="1" indent="0">
              <a:buNone/>
            </a:pPr>
            <a:r>
              <a:rPr lang="en-US" dirty="0"/>
              <a:t>?&gt;</a:t>
            </a:r>
          </a:p>
        </p:txBody>
      </p:sp>
    </p:spTree>
    <p:extLst>
      <p:ext uri="{BB962C8B-B14F-4D97-AF65-F5344CB8AC3E}">
        <p14:creationId xmlns:p14="http://schemas.microsoft.com/office/powerpoint/2010/main" val="3276523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Document</a:t>
            </a:r>
          </a:p>
        </p:txBody>
      </p:sp>
      <p:sp>
        <p:nvSpPr>
          <p:cNvPr id="3" name="Content Placeholder 2"/>
          <p:cNvSpPr>
            <a:spLocks noGrp="1"/>
          </p:cNvSpPr>
          <p:nvPr>
            <p:ph idx="1"/>
          </p:nvPr>
        </p:nvSpPr>
        <p:spPr>
          <a:xfrm>
            <a:off x="680321" y="2336872"/>
            <a:ext cx="9828245" cy="4134265"/>
          </a:xfrm>
        </p:spPr>
        <p:txBody>
          <a:bodyPr>
            <a:normAutofit fontScale="85000" lnSpcReduction="20000"/>
          </a:bodyPr>
          <a:lstStyle/>
          <a:p>
            <a:pPr marL="0" indent="0">
              <a:buNone/>
            </a:pPr>
            <a:r>
              <a:rPr lang="en-US" dirty="0"/>
              <a:t>To update a document, you need to use the update() method.</a:t>
            </a:r>
          </a:p>
          <a:p>
            <a:pPr marL="0" indent="0">
              <a:buNone/>
            </a:pPr>
            <a:endParaRPr lang="en-US" dirty="0"/>
          </a:p>
          <a:p>
            <a:pPr marL="0" indent="0">
              <a:buNone/>
            </a:pPr>
            <a:r>
              <a:rPr lang="en-US" dirty="0"/>
              <a:t>In the following example, we will update the title of inserted document to MongoDB Tutorial. Following is the code snippet to update a document −</a:t>
            </a:r>
          </a:p>
          <a:p>
            <a:pPr marL="0" indent="0">
              <a:buNone/>
            </a:pPr>
            <a:endParaRPr lang="en-US" dirty="0"/>
          </a:p>
          <a:p>
            <a:pPr marL="457200" lvl="1" indent="0">
              <a:buNone/>
            </a:pPr>
            <a:r>
              <a:rPr lang="en-US" dirty="0"/>
              <a:t>&lt;?</a:t>
            </a:r>
            <a:r>
              <a:rPr lang="en-US" dirty="0" err="1"/>
              <a:t>php</a:t>
            </a:r>
            <a:endParaRPr lang="en-US" dirty="0"/>
          </a:p>
          <a:p>
            <a:pPr marL="457200" lvl="1" indent="0">
              <a:buNone/>
            </a:pPr>
            <a:r>
              <a:rPr lang="en-US" dirty="0"/>
              <a:t>   // connect to </a:t>
            </a:r>
            <a:r>
              <a:rPr lang="en-US" dirty="0" err="1"/>
              <a:t>mongodb</a:t>
            </a:r>
            <a:endParaRPr lang="en-US" dirty="0"/>
          </a:p>
          <a:p>
            <a:pPr marL="457200" lvl="1" indent="0">
              <a:buNone/>
            </a:pPr>
            <a:r>
              <a:rPr lang="en-US" dirty="0"/>
              <a:t>   $m = new </a:t>
            </a:r>
            <a:r>
              <a:rPr lang="en-US" dirty="0" err="1"/>
              <a:t>MongoClient</a:t>
            </a:r>
            <a:r>
              <a:rPr lang="en-US" dirty="0"/>
              <a:t>();</a:t>
            </a:r>
          </a:p>
          <a:p>
            <a:pPr marL="457200" lvl="1" indent="0">
              <a:buNone/>
            </a:pPr>
            <a:r>
              <a:rPr lang="en-US" dirty="0"/>
              <a:t>   echo "Connection to database successfully";</a:t>
            </a:r>
          </a:p>
          <a:p>
            <a:pPr marL="457200" lvl="1" indent="0">
              <a:buNone/>
            </a:pPr>
            <a:r>
              <a:rPr lang="en-US" dirty="0"/>
              <a:t>	</a:t>
            </a:r>
          </a:p>
          <a:p>
            <a:pPr marL="457200" lvl="1" indent="0">
              <a:buNone/>
            </a:pPr>
            <a:r>
              <a:rPr lang="en-US" dirty="0"/>
              <a:t>   // select a database</a:t>
            </a:r>
          </a:p>
          <a:p>
            <a:pPr marL="457200" lvl="1" indent="0">
              <a:buNone/>
            </a:pPr>
            <a:r>
              <a:rPr lang="en-US" dirty="0"/>
              <a:t>   $</a:t>
            </a:r>
            <a:r>
              <a:rPr lang="en-US" dirty="0" err="1"/>
              <a:t>db</a:t>
            </a:r>
            <a:r>
              <a:rPr lang="en-US" dirty="0"/>
              <a:t> = $m-&gt;</a:t>
            </a:r>
            <a:r>
              <a:rPr lang="en-US" dirty="0" err="1"/>
              <a:t>mydb</a:t>
            </a:r>
            <a:r>
              <a:rPr lang="en-US" dirty="0"/>
              <a:t>;</a:t>
            </a:r>
          </a:p>
          <a:p>
            <a:pPr marL="457200" lvl="1" indent="0">
              <a:buNone/>
            </a:pPr>
            <a:r>
              <a:rPr lang="en-US" dirty="0"/>
              <a:t>   echo "Database </a:t>
            </a:r>
            <a:r>
              <a:rPr lang="en-US" dirty="0" err="1"/>
              <a:t>mydb</a:t>
            </a:r>
            <a:r>
              <a:rPr lang="en-US" dirty="0"/>
              <a:t> selected";</a:t>
            </a:r>
          </a:p>
          <a:p>
            <a:pPr marL="457200" lvl="1" indent="0">
              <a:buNone/>
            </a:pPr>
            <a:r>
              <a:rPr lang="en-US" dirty="0"/>
              <a:t>   $collection = $</a:t>
            </a:r>
            <a:r>
              <a:rPr lang="en-US" dirty="0" err="1"/>
              <a:t>db</a:t>
            </a:r>
            <a:r>
              <a:rPr lang="en-US" dirty="0"/>
              <a:t>-&gt;</a:t>
            </a:r>
            <a:r>
              <a:rPr lang="en-US" dirty="0" err="1"/>
              <a:t>mycol</a:t>
            </a:r>
            <a:r>
              <a:rPr lang="en-US" dirty="0"/>
              <a:t>;</a:t>
            </a:r>
          </a:p>
          <a:p>
            <a:pPr marL="457200" lvl="1" indent="0">
              <a:buNone/>
            </a:pPr>
            <a:r>
              <a:rPr lang="en-US" dirty="0"/>
              <a:t>   echo "Collection selected </a:t>
            </a:r>
            <a:r>
              <a:rPr lang="en-US" dirty="0" err="1"/>
              <a:t>succsessfully</a:t>
            </a:r>
            <a:r>
              <a:rPr lang="en-US" dirty="0"/>
              <a:t>";</a:t>
            </a:r>
          </a:p>
        </p:txBody>
      </p:sp>
    </p:spTree>
    <p:extLst>
      <p:ext uri="{BB962C8B-B14F-4D97-AF65-F5344CB8AC3E}">
        <p14:creationId xmlns:p14="http://schemas.microsoft.com/office/powerpoint/2010/main" val="474696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81847" y="1478743"/>
            <a:ext cx="10194006" cy="410613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dirty="0"/>
              <a:t>// now update the document</a:t>
            </a:r>
          </a:p>
          <a:p>
            <a:pPr marL="457200" lvl="1" indent="0">
              <a:buNone/>
            </a:pPr>
            <a:r>
              <a:rPr lang="en-US" dirty="0"/>
              <a:t>   $collection-&gt;update(array("title"=&gt;"MongoDB"), </a:t>
            </a:r>
          </a:p>
          <a:p>
            <a:pPr marL="457200" lvl="1" indent="0">
              <a:buNone/>
            </a:pPr>
            <a:r>
              <a:rPr lang="en-US" dirty="0"/>
              <a:t>      array('$set'=&gt;array("title"=&gt;"MongoDB Updated")));</a:t>
            </a:r>
          </a:p>
          <a:p>
            <a:pPr marL="457200" lvl="1" indent="0">
              <a:buNone/>
            </a:pPr>
            <a:r>
              <a:rPr lang="en-US" dirty="0"/>
              <a:t>   echo "Document updated successfully";</a:t>
            </a:r>
          </a:p>
          <a:p>
            <a:pPr marL="457200" lvl="1" indent="0">
              <a:buNone/>
            </a:pPr>
            <a:r>
              <a:rPr lang="en-US" dirty="0"/>
              <a:t>	</a:t>
            </a:r>
          </a:p>
          <a:p>
            <a:pPr marL="457200" lvl="1" indent="0">
              <a:buNone/>
            </a:pPr>
            <a:r>
              <a:rPr lang="en-US" dirty="0"/>
              <a:t>   // now display the updated document</a:t>
            </a:r>
          </a:p>
          <a:p>
            <a:pPr marL="457200" lvl="1" indent="0">
              <a:buNone/>
            </a:pPr>
            <a:r>
              <a:rPr lang="en-US" dirty="0"/>
              <a:t>   $cursor = $collection-&gt;find();</a:t>
            </a:r>
          </a:p>
          <a:p>
            <a:pPr marL="457200" lvl="1" indent="0">
              <a:buNone/>
            </a:pPr>
            <a:r>
              <a:rPr lang="en-US" dirty="0"/>
              <a:t>	</a:t>
            </a:r>
          </a:p>
          <a:p>
            <a:pPr marL="457200" lvl="1" indent="0">
              <a:buNone/>
            </a:pPr>
            <a:r>
              <a:rPr lang="en-US" dirty="0"/>
              <a:t>   // iterate cursor to display title of documents</a:t>
            </a:r>
          </a:p>
          <a:p>
            <a:pPr marL="457200" lvl="1" indent="0">
              <a:buNone/>
            </a:pPr>
            <a:r>
              <a:rPr lang="en-US" dirty="0"/>
              <a:t>   echo "Updated document";</a:t>
            </a:r>
          </a:p>
          <a:p>
            <a:pPr marL="457200" lvl="1" indent="0">
              <a:buNone/>
            </a:pPr>
            <a:r>
              <a:rPr lang="en-US" dirty="0"/>
              <a:t>	</a:t>
            </a:r>
          </a:p>
          <a:p>
            <a:pPr marL="457200" lvl="1" indent="0">
              <a:buNone/>
            </a:pPr>
            <a:r>
              <a:rPr lang="en-US" dirty="0"/>
              <a:t>   </a:t>
            </a:r>
            <a:r>
              <a:rPr lang="en-US" dirty="0" err="1"/>
              <a:t>foreach</a:t>
            </a:r>
            <a:r>
              <a:rPr lang="en-US" dirty="0"/>
              <a:t> ($cursor as $document) {</a:t>
            </a:r>
          </a:p>
          <a:p>
            <a:pPr marL="457200" lvl="1" indent="0">
              <a:buNone/>
            </a:pPr>
            <a:r>
              <a:rPr lang="en-US" dirty="0"/>
              <a:t>      echo $document["title"] . "\n";</a:t>
            </a:r>
          </a:p>
          <a:p>
            <a:pPr marL="457200" lvl="1" indent="0">
              <a:buNone/>
            </a:pPr>
            <a:r>
              <a:rPr lang="en-US" dirty="0"/>
              <a:t>   }</a:t>
            </a:r>
          </a:p>
          <a:p>
            <a:pPr marL="457200" lvl="1" indent="0">
              <a:buNone/>
            </a:pPr>
            <a:r>
              <a:rPr lang="en-US" dirty="0"/>
              <a:t>?&gt;</a:t>
            </a:r>
          </a:p>
        </p:txBody>
      </p:sp>
    </p:spTree>
    <p:extLst>
      <p:ext uri="{BB962C8B-B14F-4D97-AF65-F5344CB8AC3E}">
        <p14:creationId xmlns:p14="http://schemas.microsoft.com/office/powerpoint/2010/main" val="1112691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 Document</a:t>
            </a:r>
          </a:p>
        </p:txBody>
      </p:sp>
      <p:sp>
        <p:nvSpPr>
          <p:cNvPr id="3" name="Content Placeholder 2"/>
          <p:cNvSpPr>
            <a:spLocks noGrp="1"/>
          </p:cNvSpPr>
          <p:nvPr>
            <p:ph idx="1"/>
          </p:nvPr>
        </p:nvSpPr>
        <p:spPr>
          <a:xfrm>
            <a:off x="680321" y="2336872"/>
            <a:ext cx="9828245" cy="4134265"/>
          </a:xfrm>
        </p:spPr>
        <p:txBody>
          <a:bodyPr>
            <a:normAutofit fontScale="85000" lnSpcReduction="20000"/>
          </a:bodyPr>
          <a:lstStyle/>
          <a:p>
            <a:pPr marL="0" indent="0">
              <a:buNone/>
            </a:pPr>
            <a:r>
              <a:rPr lang="en-US" dirty="0"/>
              <a:t>To delete a document, you need to use remove() method.</a:t>
            </a:r>
          </a:p>
          <a:p>
            <a:pPr marL="0" indent="0">
              <a:buNone/>
            </a:pPr>
            <a:endParaRPr lang="en-US" dirty="0"/>
          </a:p>
          <a:p>
            <a:pPr marL="0" indent="0">
              <a:buNone/>
            </a:pPr>
            <a:r>
              <a:rPr lang="en-US" dirty="0"/>
              <a:t>In the following example, we will remove the documents that has the title MongoDB Tutorial. Following is the code snippet to delete a document −</a:t>
            </a:r>
          </a:p>
          <a:p>
            <a:pPr marL="0" indent="0">
              <a:buNone/>
            </a:pPr>
            <a:endParaRPr lang="en-US" dirty="0"/>
          </a:p>
          <a:p>
            <a:pPr marL="457200" lvl="1" indent="0">
              <a:buNone/>
            </a:pPr>
            <a:r>
              <a:rPr lang="en-US" dirty="0"/>
              <a:t>&lt;?</a:t>
            </a:r>
            <a:r>
              <a:rPr lang="en-US" dirty="0" err="1"/>
              <a:t>php</a:t>
            </a:r>
            <a:endParaRPr lang="en-US" dirty="0"/>
          </a:p>
          <a:p>
            <a:pPr marL="457200" lvl="1" indent="0">
              <a:buNone/>
            </a:pPr>
            <a:r>
              <a:rPr lang="en-US" dirty="0"/>
              <a:t>   // connect to </a:t>
            </a:r>
            <a:r>
              <a:rPr lang="en-US" dirty="0" err="1"/>
              <a:t>mongodb</a:t>
            </a:r>
            <a:endParaRPr lang="en-US" dirty="0"/>
          </a:p>
          <a:p>
            <a:pPr marL="457200" lvl="1" indent="0">
              <a:buNone/>
            </a:pPr>
            <a:r>
              <a:rPr lang="en-US" dirty="0"/>
              <a:t>   $m = new </a:t>
            </a:r>
            <a:r>
              <a:rPr lang="en-US" dirty="0" err="1"/>
              <a:t>MongoClient</a:t>
            </a:r>
            <a:r>
              <a:rPr lang="en-US" dirty="0"/>
              <a:t>();</a:t>
            </a:r>
          </a:p>
          <a:p>
            <a:pPr marL="457200" lvl="1" indent="0">
              <a:buNone/>
            </a:pPr>
            <a:r>
              <a:rPr lang="en-US" dirty="0"/>
              <a:t>   echo "Connection to database successfully";</a:t>
            </a:r>
          </a:p>
          <a:p>
            <a:pPr marL="457200" lvl="1" indent="0">
              <a:buNone/>
            </a:pPr>
            <a:r>
              <a:rPr lang="en-US" dirty="0"/>
              <a:t>	</a:t>
            </a:r>
          </a:p>
          <a:p>
            <a:pPr marL="457200" lvl="1" indent="0">
              <a:buNone/>
            </a:pPr>
            <a:r>
              <a:rPr lang="en-US" dirty="0"/>
              <a:t>   // select a database</a:t>
            </a:r>
          </a:p>
          <a:p>
            <a:pPr marL="457200" lvl="1" indent="0">
              <a:buNone/>
            </a:pPr>
            <a:r>
              <a:rPr lang="en-US" dirty="0"/>
              <a:t>   $</a:t>
            </a:r>
            <a:r>
              <a:rPr lang="en-US" dirty="0" err="1"/>
              <a:t>db</a:t>
            </a:r>
            <a:r>
              <a:rPr lang="en-US" dirty="0"/>
              <a:t> = $m-&gt;</a:t>
            </a:r>
            <a:r>
              <a:rPr lang="en-US" dirty="0" err="1"/>
              <a:t>mydb</a:t>
            </a:r>
            <a:r>
              <a:rPr lang="en-US" dirty="0"/>
              <a:t>;</a:t>
            </a:r>
          </a:p>
          <a:p>
            <a:pPr marL="457200" lvl="1" indent="0">
              <a:buNone/>
            </a:pPr>
            <a:r>
              <a:rPr lang="en-US" dirty="0"/>
              <a:t>   echo "Database </a:t>
            </a:r>
            <a:r>
              <a:rPr lang="en-US" dirty="0" err="1"/>
              <a:t>mydb</a:t>
            </a:r>
            <a:r>
              <a:rPr lang="en-US" dirty="0"/>
              <a:t> selected";</a:t>
            </a:r>
          </a:p>
          <a:p>
            <a:pPr marL="457200" lvl="1" indent="0">
              <a:buNone/>
            </a:pPr>
            <a:r>
              <a:rPr lang="en-US" dirty="0"/>
              <a:t>   $collection = $</a:t>
            </a:r>
            <a:r>
              <a:rPr lang="en-US" dirty="0" err="1"/>
              <a:t>db</a:t>
            </a:r>
            <a:r>
              <a:rPr lang="en-US" dirty="0"/>
              <a:t>-&gt;</a:t>
            </a:r>
            <a:r>
              <a:rPr lang="en-US" dirty="0" err="1"/>
              <a:t>mycol</a:t>
            </a:r>
            <a:r>
              <a:rPr lang="en-US" dirty="0"/>
              <a:t>;</a:t>
            </a:r>
          </a:p>
          <a:p>
            <a:pPr marL="457200" lvl="1" indent="0">
              <a:buNone/>
            </a:pPr>
            <a:r>
              <a:rPr lang="en-US" dirty="0"/>
              <a:t>   echo "Collection selected </a:t>
            </a:r>
            <a:r>
              <a:rPr lang="en-US" dirty="0" err="1"/>
              <a:t>succsessfully</a:t>
            </a:r>
            <a:r>
              <a:rPr lang="en-US" dirty="0"/>
              <a:t>";</a:t>
            </a:r>
          </a:p>
        </p:txBody>
      </p:sp>
    </p:spTree>
    <p:extLst>
      <p:ext uri="{BB962C8B-B14F-4D97-AF65-F5344CB8AC3E}">
        <p14:creationId xmlns:p14="http://schemas.microsoft.com/office/powerpoint/2010/main" val="122850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81847" y="1478743"/>
            <a:ext cx="10194006" cy="410613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dirty="0"/>
              <a:t>// now remove the document</a:t>
            </a:r>
          </a:p>
          <a:p>
            <a:pPr marL="457200" lvl="1" indent="0">
              <a:buNone/>
            </a:pPr>
            <a:r>
              <a:rPr lang="en-US" dirty="0"/>
              <a:t>   $collection-&gt;remove(array("title"=&gt;"MongoDB Tutorial"),false);</a:t>
            </a:r>
          </a:p>
          <a:p>
            <a:pPr marL="457200" lvl="1" indent="0">
              <a:buNone/>
            </a:pPr>
            <a:r>
              <a:rPr lang="en-US" dirty="0"/>
              <a:t>   echo "Documents deleted successfully";</a:t>
            </a:r>
          </a:p>
          <a:p>
            <a:pPr marL="457200" lvl="1" indent="0">
              <a:buNone/>
            </a:pPr>
            <a:r>
              <a:rPr lang="en-US" dirty="0"/>
              <a:t>   </a:t>
            </a:r>
          </a:p>
          <a:p>
            <a:pPr marL="457200" lvl="1" indent="0">
              <a:buNone/>
            </a:pPr>
            <a:r>
              <a:rPr lang="en-US" dirty="0"/>
              <a:t>   // now display the available documents</a:t>
            </a:r>
          </a:p>
          <a:p>
            <a:pPr marL="457200" lvl="1" indent="0">
              <a:buNone/>
            </a:pPr>
            <a:r>
              <a:rPr lang="en-US" dirty="0"/>
              <a:t>   $cursor = $collection-&gt;find();</a:t>
            </a:r>
          </a:p>
          <a:p>
            <a:pPr marL="457200" lvl="1" indent="0">
              <a:buNone/>
            </a:pPr>
            <a:r>
              <a:rPr lang="en-US" dirty="0"/>
              <a:t>	</a:t>
            </a:r>
          </a:p>
          <a:p>
            <a:pPr marL="457200" lvl="1" indent="0">
              <a:buNone/>
            </a:pPr>
            <a:r>
              <a:rPr lang="en-US" dirty="0"/>
              <a:t>   // iterate cursor to display title of documents</a:t>
            </a:r>
          </a:p>
          <a:p>
            <a:pPr marL="457200" lvl="1" indent="0">
              <a:buNone/>
            </a:pPr>
            <a:r>
              <a:rPr lang="en-US" dirty="0"/>
              <a:t>   echo "Updated document";</a:t>
            </a:r>
          </a:p>
          <a:p>
            <a:pPr marL="457200" lvl="1" indent="0">
              <a:buNone/>
            </a:pPr>
            <a:r>
              <a:rPr lang="en-US" dirty="0"/>
              <a:t>	</a:t>
            </a:r>
          </a:p>
          <a:p>
            <a:pPr marL="457200" lvl="1" indent="0">
              <a:buNone/>
            </a:pPr>
            <a:r>
              <a:rPr lang="en-US" dirty="0"/>
              <a:t>   </a:t>
            </a:r>
            <a:r>
              <a:rPr lang="en-US" dirty="0" err="1"/>
              <a:t>foreach</a:t>
            </a:r>
            <a:r>
              <a:rPr lang="en-US" dirty="0"/>
              <a:t> ($cursor as $document) {</a:t>
            </a:r>
          </a:p>
          <a:p>
            <a:pPr marL="457200" lvl="1" indent="0">
              <a:buNone/>
            </a:pPr>
            <a:r>
              <a:rPr lang="en-US" dirty="0"/>
              <a:t>      echo $document["title"] . "\n";</a:t>
            </a:r>
          </a:p>
          <a:p>
            <a:pPr marL="457200" lvl="1" indent="0">
              <a:buNone/>
            </a:pPr>
            <a:r>
              <a:rPr lang="en-US" dirty="0"/>
              <a:t>   }</a:t>
            </a:r>
          </a:p>
          <a:p>
            <a:pPr marL="457200" lvl="1" indent="0">
              <a:buNone/>
            </a:pPr>
            <a:r>
              <a:rPr lang="en-US" dirty="0"/>
              <a:t>?&gt;</a:t>
            </a:r>
          </a:p>
        </p:txBody>
      </p:sp>
    </p:spTree>
    <p:extLst>
      <p:ext uri="{BB962C8B-B14F-4D97-AF65-F5344CB8AC3E}">
        <p14:creationId xmlns:p14="http://schemas.microsoft.com/office/powerpoint/2010/main" val="1234158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451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39251" y="890459"/>
            <a:ext cx="9760464" cy="31245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buFont typeface="Wingdings" panose="05000000000000000000" pitchFamily="2" charset="2"/>
              <a:buChar char="Ø"/>
            </a:pPr>
            <a:r>
              <a:rPr lang="en-US" dirty="0"/>
              <a:t>Why Use MongoDB?</a:t>
            </a:r>
          </a:p>
          <a:p>
            <a:pPr lvl="2"/>
            <a:r>
              <a:rPr lang="en-US" b="1" dirty="0"/>
              <a:t>Document Oriented Storage</a:t>
            </a:r>
            <a:r>
              <a:rPr lang="en-US" dirty="0"/>
              <a:t> − Data is stored in the form of JSON style documents.</a:t>
            </a:r>
          </a:p>
          <a:p>
            <a:pPr lvl="2"/>
            <a:r>
              <a:rPr lang="en-US" dirty="0"/>
              <a:t>Index on any attribute</a:t>
            </a:r>
          </a:p>
          <a:p>
            <a:pPr lvl="2"/>
            <a:r>
              <a:rPr lang="en-US" dirty="0"/>
              <a:t>Replication and high availability</a:t>
            </a:r>
          </a:p>
          <a:p>
            <a:pPr lvl="2"/>
            <a:r>
              <a:rPr lang="en-US" dirty="0"/>
              <a:t>Auto-</a:t>
            </a:r>
            <a:r>
              <a:rPr lang="en-US" dirty="0" err="1"/>
              <a:t>sharding</a:t>
            </a:r>
            <a:endParaRPr lang="en-US" dirty="0"/>
          </a:p>
          <a:p>
            <a:pPr lvl="2"/>
            <a:r>
              <a:rPr lang="en-US" dirty="0"/>
              <a:t>Rich queries</a:t>
            </a:r>
          </a:p>
          <a:p>
            <a:pPr lvl="2"/>
            <a:r>
              <a:rPr lang="en-US" dirty="0"/>
              <a:t>Fast in-place updates</a:t>
            </a:r>
          </a:p>
          <a:p>
            <a:pPr lvl="2"/>
            <a:r>
              <a:rPr lang="en-US" dirty="0"/>
              <a:t>Professional support by MongoDB</a:t>
            </a:r>
          </a:p>
          <a:p>
            <a:pPr lvl="2"/>
            <a:endParaRPr lang="en-US" dirty="0"/>
          </a:p>
        </p:txBody>
      </p:sp>
      <p:sp>
        <p:nvSpPr>
          <p:cNvPr id="5" name="Content Placeholder 2"/>
          <p:cNvSpPr txBox="1">
            <a:spLocks/>
          </p:cNvSpPr>
          <p:nvPr/>
        </p:nvSpPr>
        <p:spPr>
          <a:xfrm>
            <a:off x="801516" y="4181304"/>
            <a:ext cx="9035934" cy="20532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sz="2000" dirty="0"/>
              <a:t>Where to Use MongoDB?</a:t>
            </a:r>
          </a:p>
          <a:p>
            <a:pPr lvl="1"/>
            <a:r>
              <a:rPr lang="en-US" sz="1800" dirty="0"/>
              <a:t>Big Data</a:t>
            </a:r>
          </a:p>
          <a:p>
            <a:pPr lvl="1"/>
            <a:r>
              <a:rPr lang="en-US" sz="1800" dirty="0"/>
              <a:t>Content Management and Delivery</a:t>
            </a:r>
          </a:p>
          <a:p>
            <a:pPr lvl="1"/>
            <a:r>
              <a:rPr lang="en-US" sz="1800" dirty="0"/>
              <a:t>Mobile and Social Infrastructure</a:t>
            </a:r>
          </a:p>
          <a:p>
            <a:pPr lvl="1"/>
            <a:r>
              <a:rPr lang="en-US" sz="1800" dirty="0"/>
              <a:t>User Data Management</a:t>
            </a:r>
          </a:p>
          <a:p>
            <a:pPr lvl="1"/>
            <a:r>
              <a:rPr lang="en-US" sz="1800" dirty="0"/>
              <a:t>Data Hub</a:t>
            </a:r>
          </a:p>
        </p:txBody>
      </p:sp>
    </p:spTree>
    <p:extLst>
      <p:ext uri="{BB962C8B-B14F-4D97-AF65-F5344CB8AC3E}">
        <p14:creationId xmlns:p14="http://schemas.microsoft.com/office/powerpoint/2010/main" val="205404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Modelling</a:t>
            </a:r>
          </a:p>
        </p:txBody>
      </p:sp>
      <p:sp>
        <p:nvSpPr>
          <p:cNvPr id="3" name="Content Placeholder 2"/>
          <p:cNvSpPr>
            <a:spLocks noGrp="1"/>
          </p:cNvSpPr>
          <p:nvPr>
            <p:ph idx="1"/>
          </p:nvPr>
        </p:nvSpPr>
        <p:spPr/>
        <p:txBody>
          <a:bodyPr>
            <a:normAutofit fontScale="92500"/>
          </a:bodyPr>
          <a:lstStyle/>
          <a:p>
            <a:pPr marL="0" indent="0">
              <a:buNone/>
            </a:pPr>
            <a:r>
              <a:rPr lang="en-US" dirty="0"/>
              <a:t>Data in MongoDB has a flexible </a:t>
            </a:r>
            <a:r>
              <a:rPr lang="en-US" dirty="0" err="1"/>
              <a:t>schema.documents</a:t>
            </a:r>
            <a:r>
              <a:rPr lang="en-US" dirty="0"/>
              <a:t> in the same collection. They do not need to have the same set of fields or structure, and common fields in a collection’s documents may hold different types of data.</a:t>
            </a:r>
          </a:p>
          <a:p>
            <a:pPr lvl="1">
              <a:buFont typeface="Wingdings" panose="05000000000000000000" pitchFamily="2" charset="2"/>
              <a:buChar char="Ø"/>
            </a:pPr>
            <a:r>
              <a:rPr lang="en-US" dirty="0"/>
              <a:t>Some considerations while designing Schema in MongoDB</a:t>
            </a:r>
          </a:p>
          <a:p>
            <a:pPr lvl="2"/>
            <a:r>
              <a:rPr lang="en-US" dirty="0"/>
              <a:t>Design your schema according to user requirements.</a:t>
            </a:r>
          </a:p>
          <a:p>
            <a:pPr lvl="2"/>
            <a:r>
              <a:rPr lang="en-US" dirty="0"/>
              <a:t>Combine objects into one document if you will use them together. Otherwise separate them (but make sure there should not be need of joins).</a:t>
            </a:r>
          </a:p>
          <a:p>
            <a:pPr lvl="2"/>
            <a:r>
              <a:rPr lang="en-US" dirty="0"/>
              <a:t>Duplicate the data (but limited) because disk space is cheap as compare to compute time.</a:t>
            </a:r>
          </a:p>
          <a:p>
            <a:pPr lvl="2"/>
            <a:r>
              <a:rPr lang="en-US" dirty="0"/>
              <a:t>Do joins while write, not on read.</a:t>
            </a:r>
          </a:p>
          <a:p>
            <a:pPr lvl="2"/>
            <a:r>
              <a:rPr lang="en-US" dirty="0"/>
              <a:t>Optimize your schema for most frequent use cases.</a:t>
            </a:r>
          </a:p>
          <a:p>
            <a:pPr lvl="2"/>
            <a:r>
              <a:rPr lang="en-US" dirty="0"/>
              <a:t>Do complex aggregation in the schema.</a:t>
            </a:r>
          </a:p>
          <a:p>
            <a:pPr lvl="1"/>
            <a:endParaRPr lang="en-US" dirty="0"/>
          </a:p>
        </p:txBody>
      </p:sp>
    </p:spTree>
    <p:extLst>
      <p:ext uri="{BB962C8B-B14F-4D97-AF65-F5344CB8AC3E}">
        <p14:creationId xmlns:p14="http://schemas.microsoft.com/office/powerpoint/2010/main" val="173561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88634" y="1355972"/>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Example</a:t>
            </a:r>
          </a:p>
          <a:p>
            <a:pPr lvl="1"/>
            <a:r>
              <a:rPr lang="en-US" dirty="0"/>
              <a:t>Suppose a client needs a database design for his blog/website and see the differences between RDBMS and MongoDB schema design. Website has the following requirements.</a:t>
            </a:r>
          </a:p>
          <a:p>
            <a:pPr lvl="1"/>
            <a:r>
              <a:rPr lang="en-US" dirty="0"/>
              <a:t>Every post has the unique title, description and </a:t>
            </a:r>
            <a:r>
              <a:rPr lang="en-US" dirty="0" err="1"/>
              <a:t>url</a:t>
            </a:r>
            <a:r>
              <a:rPr lang="en-US" dirty="0"/>
              <a:t>.</a:t>
            </a:r>
          </a:p>
          <a:p>
            <a:pPr lvl="1"/>
            <a:r>
              <a:rPr lang="en-US" dirty="0"/>
              <a:t>Every post can have one or more tags.</a:t>
            </a:r>
          </a:p>
          <a:p>
            <a:pPr lvl="1"/>
            <a:r>
              <a:rPr lang="en-US" dirty="0"/>
              <a:t>Every post has the name of its publisher and total number of likes.</a:t>
            </a:r>
          </a:p>
          <a:p>
            <a:pPr lvl="1"/>
            <a:r>
              <a:rPr lang="en-US" dirty="0"/>
              <a:t>Every post has comments given by users along with their name, message, data-time and likes.</a:t>
            </a:r>
          </a:p>
          <a:p>
            <a:pPr lvl="1"/>
            <a:r>
              <a:rPr lang="en-US" dirty="0"/>
              <a:t>On each post, there can be zero or more comments.</a:t>
            </a:r>
          </a:p>
          <a:p>
            <a:pPr marL="457200" lvl="1" indent="0">
              <a:buNone/>
            </a:pPr>
            <a:endParaRPr lang="en-US" dirty="0"/>
          </a:p>
        </p:txBody>
      </p:sp>
    </p:spTree>
    <p:extLst>
      <p:ext uri="{BB962C8B-B14F-4D97-AF65-F5344CB8AC3E}">
        <p14:creationId xmlns:p14="http://schemas.microsoft.com/office/powerpoint/2010/main" val="183584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p>
        </p:txBody>
      </p:sp>
      <p:sp>
        <p:nvSpPr>
          <p:cNvPr id="3" name="Content Placeholder 2"/>
          <p:cNvSpPr>
            <a:spLocks noGrp="1"/>
          </p:cNvSpPr>
          <p:nvPr>
            <p:ph idx="1"/>
          </p:nvPr>
        </p:nvSpPr>
        <p:spPr>
          <a:xfrm>
            <a:off x="680321" y="2336873"/>
            <a:ext cx="9793715" cy="3573476"/>
          </a:xfrm>
        </p:spPr>
        <p:txBody>
          <a:bodyPr>
            <a:normAutofit/>
          </a:bodyPr>
          <a:lstStyle/>
          <a:p>
            <a:pPr>
              <a:buFont typeface="Wingdings" panose="05000000000000000000" pitchFamily="2" charset="2"/>
              <a:buChar char="Ø"/>
            </a:pPr>
            <a:r>
              <a:rPr lang="en-US" sz="1800" dirty="0"/>
              <a:t>The use Command</a:t>
            </a:r>
          </a:p>
          <a:p>
            <a:pPr marL="0" indent="0">
              <a:buNone/>
            </a:pPr>
            <a:r>
              <a:rPr lang="en-US" sz="1800" dirty="0"/>
              <a:t>	MongoDB </a:t>
            </a:r>
            <a:r>
              <a:rPr lang="en-US" sz="1800" b="1" dirty="0"/>
              <a:t>use DATABASE_NAME</a:t>
            </a:r>
            <a:r>
              <a:rPr lang="en-US" sz="1800" dirty="0"/>
              <a:t> is used to create database. The command will 	create 	a new database if it doesn't exist, otherwise it will return the existing 	database.</a:t>
            </a:r>
          </a:p>
          <a:p>
            <a:pPr marL="0" indent="0">
              <a:buNone/>
            </a:pPr>
            <a:endParaRPr lang="en-US" sz="1400" dirty="0"/>
          </a:p>
          <a:p>
            <a:pPr marL="457200" lvl="1" indent="0">
              <a:buNone/>
            </a:pPr>
            <a:r>
              <a:rPr lang="en-US" sz="1400" dirty="0"/>
              <a:t>	</a:t>
            </a:r>
            <a:r>
              <a:rPr lang="en-US" dirty="0"/>
              <a:t>Basic syntax of </a:t>
            </a:r>
            <a:r>
              <a:rPr lang="en-US" b="1" dirty="0"/>
              <a:t>use DATABASE</a:t>
            </a:r>
            <a:r>
              <a:rPr lang="en-US" dirty="0"/>
              <a:t> statement is as follows −</a:t>
            </a:r>
          </a:p>
          <a:p>
            <a:pPr marL="914400" lvl="2" indent="0">
              <a:buNone/>
            </a:pPr>
            <a:r>
              <a:rPr lang="en-US" sz="2000" dirty="0"/>
              <a:t>	use DATABASE_NAME</a:t>
            </a:r>
          </a:p>
          <a:p>
            <a:pPr marL="914400" lvl="2" indent="0">
              <a:buNone/>
            </a:pPr>
            <a:endParaRPr lang="en-US" sz="2000" dirty="0"/>
          </a:p>
          <a:p>
            <a:pPr marL="914400" lvl="2" indent="0">
              <a:buNone/>
            </a:pPr>
            <a:r>
              <a:rPr lang="en-US" sz="1600" dirty="0"/>
              <a:t>Example</a:t>
            </a:r>
          </a:p>
          <a:p>
            <a:pPr marL="914400" lvl="2" indent="0">
              <a:buNone/>
            </a:pPr>
            <a:r>
              <a:rPr lang="en-US" sz="1200" dirty="0"/>
              <a:t>	</a:t>
            </a:r>
            <a:r>
              <a:rPr lang="en-US" sz="2000" dirty="0"/>
              <a:t>&gt;use </a:t>
            </a:r>
            <a:r>
              <a:rPr lang="en-US" sz="2000" dirty="0" err="1"/>
              <a:t>mydb</a:t>
            </a:r>
            <a:endParaRPr lang="en-US" sz="2000" dirty="0"/>
          </a:p>
          <a:p>
            <a:pPr marL="914400" lvl="2" indent="0">
              <a:buNone/>
            </a:pPr>
            <a:r>
              <a:rPr lang="en-US" sz="2000" dirty="0"/>
              <a:t>	switched to </a:t>
            </a:r>
            <a:r>
              <a:rPr lang="en-US" sz="2000" dirty="0" err="1"/>
              <a:t>db</a:t>
            </a:r>
            <a:r>
              <a:rPr lang="en-US" sz="2000" dirty="0"/>
              <a:t> </a:t>
            </a:r>
            <a:r>
              <a:rPr lang="en-US" sz="2000" dirty="0" err="1"/>
              <a:t>mydb</a:t>
            </a:r>
            <a:endParaRPr lang="en-US" sz="2000" dirty="0"/>
          </a:p>
        </p:txBody>
      </p:sp>
    </p:spTree>
    <p:extLst>
      <p:ext uri="{BB962C8B-B14F-4D97-AF65-F5344CB8AC3E}">
        <p14:creationId xmlns:p14="http://schemas.microsoft.com/office/powerpoint/2010/main" val="168163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38510" y="1314407"/>
            <a:ext cx="9860217" cy="42135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If you want to check your databases list, use the command show dbs.</a:t>
            </a:r>
          </a:p>
          <a:p>
            <a:pPr marL="457200" lvl="1" indent="0">
              <a:buNone/>
            </a:pPr>
            <a:r>
              <a:rPr lang="en-US" dirty="0"/>
              <a:t>&gt;show </a:t>
            </a:r>
            <a:r>
              <a:rPr lang="en-US" dirty="0" err="1"/>
              <a:t>dbs</a:t>
            </a:r>
            <a:endParaRPr lang="en-US" dirty="0"/>
          </a:p>
          <a:p>
            <a:pPr marL="457200" lvl="1" indent="0">
              <a:buNone/>
            </a:pPr>
            <a:r>
              <a:rPr lang="en-US" dirty="0"/>
              <a:t>local     0.78125GB</a:t>
            </a:r>
          </a:p>
          <a:p>
            <a:pPr marL="457200" lvl="1" indent="0">
              <a:buNone/>
            </a:pPr>
            <a:r>
              <a:rPr lang="en-US" dirty="0"/>
              <a:t>test      0.23012GB</a:t>
            </a:r>
          </a:p>
          <a:p>
            <a:pPr marL="457200" lvl="1" indent="0">
              <a:buNone/>
            </a:pPr>
            <a:endParaRPr lang="en-US" dirty="0"/>
          </a:p>
          <a:p>
            <a:pPr>
              <a:buFont typeface="Wingdings" panose="05000000000000000000" pitchFamily="2" charset="2"/>
              <a:buChar char="Ø"/>
            </a:pPr>
            <a:r>
              <a:rPr lang="en-US" dirty="0"/>
              <a:t>Your created database (</a:t>
            </a:r>
            <a:r>
              <a:rPr lang="en-US" dirty="0" err="1"/>
              <a:t>mydb</a:t>
            </a:r>
            <a:r>
              <a:rPr lang="en-US" dirty="0"/>
              <a:t>) is not present in list. To display database, you need to insert at least one document into it.</a:t>
            </a:r>
          </a:p>
          <a:p>
            <a:pPr marL="457200" lvl="1" indent="0">
              <a:buNone/>
            </a:pPr>
            <a:r>
              <a:rPr lang="en-US" sz="1600" dirty="0"/>
              <a:t>&gt;show </a:t>
            </a:r>
            <a:r>
              <a:rPr lang="en-US" sz="1600" dirty="0" err="1"/>
              <a:t>dbs</a:t>
            </a:r>
            <a:endParaRPr lang="en-US" sz="1600" dirty="0"/>
          </a:p>
          <a:p>
            <a:pPr marL="457200" lvl="1" indent="0">
              <a:buNone/>
            </a:pPr>
            <a:r>
              <a:rPr lang="en-US" sz="1600" dirty="0"/>
              <a:t>local      0.78125GB</a:t>
            </a:r>
          </a:p>
          <a:p>
            <a:pPr marL="457200" lvl="1" indent="0">
              <a:buNone/>
            </a:pPr>
            <a:r>
              <a:rPr lang="en-US" sz="1600" dirty="0" err="1"/>
              <a:t>mydb</a:t>
            </a:r>
            <a:r>
              <a:rPr lang="en-US" sz="1600" dirty="0"/>
              <a:t>       0.23012GB</a:t>
            </a:r>
          </a:p>
          <a:p>
            <a:pPr marL="457200" lvl="1" indent="0">
              <a:buNone/>
            </a:pPr>
            <a:r>
              <a:rPr lang="en-US" sz="1600" dirty="0"/>
              <a:t>test       0.23012GB</a:t>
            </a:r>
          </a:p>
        </p:txBody>
      </p:sp>
    </p:spTree>
    <p:extLst>
      <p:ext uri="{BB962C8B-B14F-4D97-AF65-F5344CB8AC3E}">
        <p14:creationId xmlns:p14="http://schemas.microsoft.com/office/powerpoint/2010/main" val="292321677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471</TotalTime>
  <Words>2726</Words>
  <Application>Microsoft Office PowerPoint</Application>
  <PresentationFormat>Widescreen</PresentationFormat>
  <Paragraphs>574</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Trebuchet MS</vt:lpstr>
      <vt:lpstr>Wingdings</vt:lpstr>
      <vt:lpstr>Berlin</vt:lpstr>
      <vt:lpstr>MongoDB</vt:lpstr>
      <vt:lpstr>Overview</vt:lpstr>
      <vt:lpstr>PowerPoint Presentation</vt:lpstr>
      <vt:lpstr>Advantages</vt:lpstr>
      <vt:lpstr>PowerPoint Presentation</vt:lpstr>
      <vt:lpstr>Data Modelling</vt:lpstr>
      <vt:lpstr>PowerPoint Presentation</vt:lpstr>
      <vt:lpstr>Create Database</vt:lpstr>
      <vt:lpstr>PowerPoint Presentation</vt:lpstr>
      <vt:lpstr>Drop Database</vt:lpstr>
      <vt:lpstr>Create Collection</vt:lpstr>
      <vt:lpstr>PowerPoint Presentation</vt:lpstr>
      <vt:lpstr>Drop Collection</vt:lpstr>
      <vt:lpstr>Datatypes</vt:lpstr>
      <vt:lpstr>PowerPoint Presentation</vt:lpstr>
      <vt:lpstr>Insert Document</vt:lpstr>
      <vt:lpstr>PowerPoint Presentation</vt:lpstr>
      <vt:lpstr>PowerPoint Presentation</vt:lpstr>
      <vt:lpstr>Query Document</vt:lpstr>
      <vt:lpstr>PowerPoint Presentation</vt:lpstr>
      <vt:lpstr>PowerPoint Presentation</vt:lpstr>
      <vt:lpstr>PowerPoint Presentation</vt:lpstr>
      <vt:lpstr>PowerPoint Presentation</vt:lpstr>
      <vt:lpstr>Update Document</vt:lpstr>
      <vt:lpstr>PowerPoint Presentation</vt:lpstr>
      <vt:lpstr>PowerPoint Presentation</vt:lpstr>
      <vt:lpstr>Delete Document</vt:lpstr>
      <vt:lpstr>PowerPoint Presentation</vt:lpstr>
      <vt:lpstr>PowerPoint Presentation</vt:lpstr>
      <vt:lpstr>Projection</vt:lpstr>
      <vt:lpstr>PowerPoint Presentation</vt:lpstr>
      <vt:lpstr>Limit Records</vt:lpstr>
      <vt:lpstr>PowerPoint Presentation</vt:lpstr>
      <vt:lpstr>Sort Records</vt:lpstr>
      <vt:lpstr>PowerPoint Presentation</vt:lpstr>
      <vt:lpstr>MongoDB and PHP</vt:lpstr>
      <vt:lpstr>MongoDB PHP driver</vt:lpstr>
      <vt:lpstr>Make a Connection and Select a Database</vt:lpstr>
      <vt:lpstr>Create a Collection</vt:lpstr>
      <vt:lpstr>Insert a Document</vt:lpstr>
      <vt:lpstr>PowerPoint Presentation</vt:lpstr>
      <vt:lpstr>Find Documents</vt:lpstr>
      <vt:lpstr>PowerPoint Presentation</vt:lpstr>
      <vt:lpstr>Update a Document</vt:lpstr>
      <vt:lpstr>PowerPoint Presentation</vt:lpstr>
      <vt:lpstr>Delete a Document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Mahamudul Hasan Munna</dc:creator>
  <cp:lastModifiedBy>Admin</cp:lastModifiedBy>
  <cp:revision>50</cp:revision>
  <dcterms:created xsi:type="dcterms:W3CDTF">2018-11-02T11:47:16Z</dcterms:created>
  <dcterms:modified xsi:type="dcterms:W3CDTF">2019-07-04T09:40:51Z</dcterms:modified>
</cp:coreProperties>
</file>