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76" r:id="rId2"/>
    <p:sldId id="277" r:id="rId3"/>
    <p:sldId id="405" r:id="rId4"/>
    <p:sldId id="406" r:id="rId5"/>
    <p:sldId id="408" r:id="rId6"/>
    <p:sldId id="409" r:id="rId7"/>
    <p:sldId id="410" r:id="rId8"/>
    <p:sldId id="378" r:id="rId9"/>
    <p:sldId id="379" r:id="rId10"/>
    <p:sldId id="380" r:id="rId11"/>
    <p:sldId id="381" r:id="rId12"/>
    <p:sldId id="351" r:id="rId13"/>
    <p:sldId id="281" r:id="rId14"/>
    <p:sldId id="282" r:id="rId15"/>
    <p:sldId id="283" r:id="rId16"/>
    <p:sldId id="287" r:id="rId17"/>
    <p:sldId id="310" r:id="rId18"/>
    <p:sldId id="288" r:id="rId19"/>
    <p:sldId id="259" r:id="rId20"/>
    <p:sldId id="353" r:id="rId21"/>
    <p:sldId id="302" r:id="rId22"/>
    <p:sldId id="304" r:id="rId23"/>
    <p:sldId id="404" r:id="rId24"/>
    <p:sldId id="269" r:id="rId25"/>
    <p:sldId id="382" r:id="rId26"/>
    <p:sldId id="303" r:id="rId27"/>
    <p:sldId id="340" r:id="rId28"/>
    <p:sldId id="411" r:id="rId29"/>
    <p:sldId id="413" r:id="rId30"/>
    <p:sldId id="336" r:id="rId31"/>
    <p:sldId id="401" r:id="rId32"/>
    <p:sldId id="415" r:id="rId33"/>
    <p:sldId id="416" r:id="rId34"/>
    <p:sldId id="417" r:id="rId35"/>
    <p:sldId id="418" r:id="rId36"/>
    <p:sldId id="414" r:id="rId37"/>
    <p:sldId id="358" r:id="rId38"/>
    <p:sldId id="365" r:id="rId39"/>
    <p:sldId id="369" r:id="rId40"/>
    <p:sldId id="370" r:id="rId41"/>
    <p:sldId id="356" r:id="rId42"/>
    <p:sldId id="295" r:id="rId43"/>
    <p:sldId id="296" r:id="rId44"/>
    <p:sldId id="297" r:id="rId45"/>
    <p:sldId id="298" r:id="rId46"/>
    <p:sldId id="299" r:id="rId47"/>
    <p:sldId id="419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3E72A6-F1CE-9A44-92E1-BCD7317752E8}" type="datetime1">
              <a:rPr lang="en-US"/>
              <a:pPr>
                <a:defRPr/>
              </a:pPr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3440264-03AB-7A44-911E-26A2AEFC1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352ED9-E653-9A47-B7A3-C5AB53D5C0B6}" type="datetime1">
              <a:rPr lang="en-US"/>
              <a:pPr>
                <a:defRPr/>
              </a:pPr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60DBBD1-181E-744E-89E7-45F0EE4D9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0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7004-E5E5-6642-9C91-F2E102A03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7DF0-9E2E-E045-840A-782E3E137E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A459C-C1F9-AB4D-8E61-68C53B56A0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4A4D-A64F-7740-9E0E-188E9BA47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A6009-9928-FF4C-9FC0-9A5BA7AB8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B1BE-A08E-2A4A-80F9-ED5208CC27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9BA1-70B4-4A48-A4C4-6DB291E465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FB37-48D1-0F43-9835-C4ADFC9E2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5C7A3-6224-2444-BEEE-16F152F7E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wipe dir="r"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and non-functional requirements</a:t>
            </a:r>
            <a:endParaRPr lang="en-GB" dirty="0"/>
          </a:p>
          <a:p>
            <a:r>
              <a:rPr lang="en-US" dirty="0"/>
              <a:t>Requirements engineering processes</a:t>
            </a:r>
          </a:p>
          <a:p>
            <a:r>
              <a:rPr lang="en-US" dirty="0"/>
              <a:t>Requirements elicitation</a:t>
            </a:r>
            <a:endParaRPr lang="en-GB" dirty="0"/>
          </a:p>
          <a:p>
            <a:r>
              <a:rPr lang="en-US" dirty="0"/>
              <a:t>Requirements </a:t>
            </a:r>
            <a:r>
              <a:rPr lang="en-GB" dirty="0"/>
              <a:t>specification</a:t>
            </a:r>
          </a:p>
          <a:p>
            <a:r>
              <a:rPr lang="en-US" dirty="0"/>
              <a:t>Requirements validation</a:t>
            </a:r>
            <a:endParaRPr lang="en-GB" dirty="0"/>
          </a:p>
          <a:p>
            <a:r>
              <a:rPr lang="en-US" dirty="0"/>
              <a:t>Requirements management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Stakeholders in the health care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medical ethics manager</a:t>
            </a:r>
            <a:r>
              <a:rPr lang="en-US" dirty="0"/>
              <a:t> who must ensure that the system meets current ethical guidelines for patient care.</a:t>
            </a:r>
            <a:endParaRPr lang="en-GB" dirty="0"/>
          </a:p>
          <a:p>
            <a:r>
              <a:rPr lang="en-US" b="1" dirty="0"/>
              <a:t>Health care managers</a:t>
            </a:r>
            <a:r>
              <a:rPr lang="en-US" i="1" dirty="0"/>
              <a:t> </a:t>
            </a:r>
            <a:r>
              <a:rPr lang="en-US" dirty="0"/>
              <a:t>who obtain management information from the system.</a:t>
            </a:r>
            <a:endParaRPr lang="en-GB" dirty="0"/>
          </a:p>
          <a:p>
            <a:r>
              <a:rPr lang="en-US" b="1" dirty="0"/>
              <a:t>Medical records staff</a:t>
            </a:r>
            <a:r>
              <a:rPr lang="en-US" b="1" i="1" dirty="0"/>
              <a:t> </a:t>
            </a:r>
            <a:r>
              <a:rPr lang="en-US" dirty="0"/>
              <a:t>who are responsible for ensuring that system information can be maintained and preserved, and that record keeping procedures have been properly implemented.</a:t>
            </a:r>
            <a:endParaRPr lang="en-GB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601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Many agile methods argue that producing detailed system requirements is a waste of time as requirements change so quickly. The requirements document is therefore always out of date!</a:t>
            </a:r>
          </a:p>
          <a:p>
            <a:r>
              <a:rPr lang="en-US" dirty="0">
                <a:solidFill>
                  <a:schemeClr val="tx1"/>
                </a:solidFill>
              </a:rPr>
              <a:t>Agile methods usually use incremental requirements engineering and may express requirements as ‘user stories’.</a:t>
            </a:r>
          </a:p>
          <a:p>
            <a:r>
              <a:rPr lang="en-US" b="1" dirty="0">
                <a:solidFill>
                  <a:schemeClr val="tx1"/>
                </a:solidFill>
              </a:rPr>
              <a:t>This is practical for business systems but problematic for systems that require pre-delivery analysis or systems developed by several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68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Functional and non-functional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557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en-GB" dirty="0"/>
              <a:t>Functional and non-functional requirements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</a:rPr>
              <a:t>Functional requirements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Statements of services the system should provide, how the system should react to particular inputs and how the system should behave in particular situations.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May state what the system should not do.</a:t>
            </a:r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</a:rPr>
              <a:t>Non-functional requirements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</a:t>
            </a:r>
            <a:r>
              <a:rPr lang="en-GB" sz="2000" dirty="0"/>
              <a:t>onstraints on the services or functions offered by the system such as timing constraints, constraints on the development process, standards, etc.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Often apply to the system as a whole rather than individual features or services.</a:t>
            </a:r>
          </a:p>
          <a:p>
            <a:pPr lvl="1">
              <a:lnSpc>
                <a:spcPct val="9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Functional requirements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functionality or system services.</a:t>
            </a:r>
          </a:p>
          <a:p>
            <a:r>
              <a:rPr lang="en-GB" dirty="0"/>
              <a:t>Depend on the type of software, expected users and the type of system where the software is used.</a:t>
            </a:r>
          </a:p>
          <a:p>
            <a:r>
              <a:rPr lang="en-GB" dirty="0"/>
              <a:t>Functional user requirements may be high-level statements of what the system should do.</a:t>
            </a:r>
          </a:p>
          <a:p>
            <a:r>
              <a:rPr lang="en-GB" dirty="0"/>
              <a:t>Functional system requirements should describe the system services in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system: functional requirements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shall be able to search the appointments lists for all clinics.</a:t>
            </a:r>
            <a:endParaRPr lang="en-GB" dirty="0"/>
          </a:p>
          <a:p>
            <a:r>
              <a:rPr lang="en-US" dirty="0"/>
              <a:t>The system shall generate each day, for each clinic, a list of patients who are expected to attend appointments that day. </a:t>
            </a:r>
            <a:endParaRPr lang="en-GB" dirty="0"/>
          </a:p>
          <a:p>
            <a:r>
              <a:rPr lang="en-US" dirty="0"/>
              <a:t>Each staff member using the system shall be uniquely identified by his or her 8-digit employee number.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Non-functional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These define system properties and constraints e.g. reliability, response time and storage requirements. Constraints are I/O device capability, system representations, etc.</a:t>
            </a:r>
          </a:p>
          <a:p>
            <a:pPr>
              <a:lnSpc>
                <a:spcPct val="90000"/>
              </a:lnSpc>
            </a:pPr>
            <a:r>
              <a:rPr lang="en-GB" dirty="0"/>
              <a:t>Process requirements may also be specified mandating a particular IDE, programming language or development method.</a:t>
            </a:r>
          </a:p>
          <a:p>
            <a:pPr>
              <a:lnSpc>
                <a:spcPct val="90000"/>
              </a:lnSpc>
            </a:pPr>
            <a:r>
              <a:rPr lang="en-GB" dirty="0"/>
              <a:t>Non-functional requirements may be more critical than functional requirements. If these are not met, the system may be useless.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Non-functional requirements may affect the overall architecture of a system rather than the individual components. </a:t>
            </a:r>
          </a:p>
          <a:p>
            <a:pPr lvl="1"/>
            <a:r>
              <a:rPr lang="en-US" dirty="0"/>
              <a:t>For example, to ensure that performance requirements are met, you may have to organize the system to minimize communications between components.</a:t>
            </a:r>
            <a:endParaRPr lang="en-GB" dirty="0"/>
          </a:p>
          <a:p>
            <a:r>
              <a:rPr lang="en-US" dirty="0"/>
              <a:t>A single non-functional requirement, such as a security requirement, may generate a number of related functional requirements that define system services that are required. </a:t>
            </a:r>
          </a:p>
          <a:p>
            <a:pPr lvl="1"/>
            <a:r>
              <a:rPr lang="en-US" dirty="0"/>
              <a:t>It may also generate requirements that restrict existing requirements.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Non-functional classifications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/>
              <a:t>Product requirements</a:t>
            </a:r>
          </a:p>
          <a:p>
            <a:pPr lvl="1"/>
            <a:r>
              <a:rPr lang="en-GB" sz="2000" dirty="0"/>
              <a:t>Requirements which specify that the delivered product must behave in a particular way e.g. execution speed, reliability, etc.</a:t>
            </a:r>
          </a:p>
          <a:p>
            <a:r>
              <a:rPr lang="en-GB" sz="2400" dirty="0"/>
              <a:t>Organisational requirements</a:t>
            </a:r>
          </a:p>
          <a:p>
            <a:pPr lvl="1"/>
            <a:r>
              <a:rPr lang="en-GB" sz="2000" dirty="0"/>
              <a:t>Requirements which are a consequence of organisational policies and procedures e.g. process standards used, implementation requirements, etc.</a:t>
            </a:r>
          </a:p>
          <a:p>
            <a:r>
              <a:rPr lang="en-GB" sz="2400" dirty="0"/>
              <a:t>External requirements</a:t>
            </a:r>
          </a:p>
          <a:p>
            <a:pPr lvl="1"/>
            <a:r>
              <a:rPr lang="en-GB" sz="2000" dirty="0"/>
              <a:t>Requirements which arise from factors which are external to the system and its development process e.g. interoperability requirements, legislative requirements,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nonfunctional requirement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 descr="4.3 Non-functionalReq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11350"/>
            <a:ext cx="6915549" cy="387985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Requirements engineering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 b="1" dirty="0"/>
              <a:t>Establishing</a:t>
            </a:r>
            <a:r>
              <a:rPr lang="en-US" dirty="0"/>
              <a:t> what the customer requires from a software system</a:t>
            </a:r>
          </a:p>
          <a:p>
            <a:r>
              <a:rPr lang="en-US" dirty="0"/>
              <a:t>The </a:t>
            </a:r>
            <a:r>
              <a:rPr lang="en-US" b="1" dirty="0"/>
              <a:t>process of </a:t>
            </a:r>
            <a:r>
              <a:rPr lang="en-US" dirty="0"/>
              <a:t>establishing the services that the </a:t>
            </a:r>
            <a:r>
              <a:rPr lang="en-US" b="1" dirty="0"/>
              <a:t>customer requires from a system</a:t>
            </a:r>
            <a:r>
              <a:rPr lang="en-US" dirty="0"/>
              <a:t> and the </a:t>
            </a:r>
            <a:r>
              <a:rPr lang="en-US" b="1" dirty="0"/>
              <a:t>constraints</a:t>
            </a:r>
            <a:r>
              <a:rPr lang="en-US" dirty="0"/>
              <a:t> under which it operates and is developed</a:t>
            </a:r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en-GB" dirty="0"/>
              <a:t>The system requirements are the descriptions of the system services and constraints that are generated during the requirements engineering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3939381"/>
            <a:ext cx="8229600" cy="655638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What is a requirement?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engineering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760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processes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Establishing</a:t>
            </a:r>
            <a:r>
              <a:rPr lang="en-US" dirty="0">
                <a:solidFill>
                  <a:schemeClr val="tx1"/>
                </a:solidFill>
              </a:rPr>
              <a:t> what the customer requires from a software system</a:t>
            </a: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/>
              <a:t>The processes used for RE vary widely depending on the application domain, the people involved and the organisation developing the requirements.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However, there are a number of generic activities common to all processes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Requirements elicitation;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Requirements specification;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Requirements validation;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Requirements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  <a:noFill/>
          <a:ln/>
        </p:spPr>
        <p:txBody>
          <a:bodyPr lIns="90487" tIns="44450" rIns="90487" bIns="44450"/>
          <a:lstStyle/>
          <a:p>
            <a:r>
              <a:rPr lang="en-GB" dirty="0"/>
              <a:t>Problems of requirements engineering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Stakeholders don’t know what they really want.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Stakeholders express requirements in their own terms.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Different stakeholders may have conflicting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Organisational and political factors may influence the system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requirements change during the analysis process. New stakeholders may emerge and the business environment may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638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748631"/>
            <a:ext cx="62674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28796" y="3886200"/>
            <a:ext cx="185800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SRS: System requirements specification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7472831" y="4896632"/>
            <a:ext cx="279737" cy="290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93232" cy="1143000"/>
          </a:xfrm>
        </p:spPr>
        <p:txBody>
          <a:bodyPr/>
          <a:lstStyle/>
          <a:p>
            <a:pPr eaLnBrk="1" hangingPunct="1"/>
            <a:r>
              <a:rPr lang="en-US" dirty="0"/>
              <a:t>A spiral view of the requirements engineering process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762000"/>
            <a:ext cx="692467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600200" y="3733800"/>
            <a:ext cx="13716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Req</a:t>
            </a:r>
            <a:r>
              <a:rPr lang="en-US" sz="2000" b="1" dirty="0">
                <a:solidFill>
                  <a:schemeClr val="tx1"/>
                </a:solidFill>
              </a:rPr>
              <a:t> Elicitation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67400" y="952500"/>
            <a:ext cx="16764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Req</a:t>
            </a:r>
            <a:r>
              <a:rPr lang="en-US" sz="2000" b="1" dirty="0">
                <a:solidFill>
                  <a:schemeClr val="tx1"/>
                </a:solidFill>
              </a:rPr>
              <a:t> Specification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4632" y="3733800"/>
            <a:ext cx="13716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Req</a:t>
            </a:r>
            <a:r>
              <a:rPr lang="en-US" sz="2000" b="1" dirty="0">
                <a:solidFill>
                  <a:schemeClr val="tx1"/>
                </a:solidFill>
              </a:rPr>
              <a:t> Validation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90800" y="5867400"/>
            <a:ext cx="3276600" cy="649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System Requirement Documents / SRS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elicitation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4338" name="Picture 2" descr="What is your need ?                      I need a system that                            works OK                      Rob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57349"/>
            <a:ext cx="6934200" cy="5200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7080811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Requirements elicitation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>
                <a:solidFill>
                  <a:schemeClr val="tx1"/>
                </a:solidFill>
              </a:rPr>
              <a:t>Sometimes called requirements elicitation or </a:t>
            </a:r>
            <a:r>
              <a:rPr lang="en-GB" sz="2400" b="1" dirty="0">
                <a:solidFill>
                  <a:schemeClr val="tx1"/>
                </a:solidFill>
              </a:rPr>
              <a:t>requirements discovery.</a:t>
            </a:r>
          </a:p>
          <a:p>
            <a:r>
              <a:rPr lang="en-GB" sz="2400" dirty="0">
                <a:solidFill>
                  <a:schemeClr val="tx1"/>
                </a:solidFill>
              </a:rPr>
              <a:t>Involves technical staff working with customers to find out about the application domain, the services that the system should provide and the system’s operational constraints.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May involve end-users, managers, engineers involved in maintenance, domain experts, trade unions, etc. These are called </a:t>
            </a:r>
            <a:r>
              <a:rPr lang="en-GB" sz="2400" i="1" dirty="0">
                <a:solidFill>
                  <a:schemeClr val="tx1"/>
                </a:solidFill>
              </a:rPr>
              <a:t>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Steps to follow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Requirements discovery</a:t>
            </a:r>
          </a:p>
          <a:p>
            <a:pPr marL="465138" lvl="1" indent="-7938">
              <a:lnSpc>
                <a:spcPct val="90000"/>
              </a:lnSpc>
              <a:buNone/>
            </a:pPr>
            <a:r>
              <a:rPr lang="en-GB" sz="2000" dirty="0"/>
              <a:t>Interacting with stakeholders to discover their requirements. Domain requirements are also discovered at this stage.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Requirements classification and organisation</a:t>
            </a:r>
          </a:p>
          <a:p>
            <a:pPr marL="465138" lvl="1" indent="-7938">
              <a:lnSpc>
                <a:spcPct val="90000"/>
              </a:lnSpc>
              <a:buNone/>
            </a:pPr>
            <a:r>
              <a:rPr lang="en-GB" sz="2000" dirty="0"/>
              <a:t>Groups related requirements and organises them into coherent clusters.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Prioritisation and negotiation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GB" sz="2000" dirty="0"/>
              <a:t>Prioritising requirements and resolving requirements conflicts.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Requirements specification</a:t>
            </a:r>
          </a:p>
          <a:p>
            <a:pPr marL="465138" lvl="1" indent="-7938">
              <a:lnSpc>
                <a:spcPct val="90000"/>
              </a:lnSpc>
              <a:buNone/>
            </a:pPr>
            <a:r>
              <a:rPr lang="en-GB" sz="2000" dirty="0"/>
              <a:t>Requirements are documented and input into the next round of the spiral.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SE, Requirements Engineering, Hans van Vliet,  ©2007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E26FB7-C0F9-4A6D-8809-4522E90CB2DC}" type="slidenum">
              <a:rPr lang="nl-NL"/>
              <a:pPr/>
              <a:t>28</a:t>
            </a:fld>
            <a:endParaRPr lang="nl-NL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Elicitation techniques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98638"/>
            <a:ext cx="3852863" cy="4367212"/>
          </a:xfrm>
        </p:spPr>
        <p:txBody>
          <a:bodyPr/>
          <a:lstStyle/>
          <a:p>
            <a:pPr marL="342900" indent="-342900">
              <a:tabLst/>
            </a:pPr>
            <a:r>
              <a:rPr lang="en-US" sz="2200" dirty="0"/>
              <a:t>interview</a:t>
            </a:r>
          </a:p>
          <a:p>
            <a:pPr marL="342900" indent="-342900">
              <a:tabLst/>
            </a:pPr>
            <a:r>
              <a:rPr lang="en-US" sz="2200" dirty="0"/>
              <a:t>brainstorming session</a:t>
            </a:r>
          </a:p>
          <a:p>
            <a:pPr marL="342900" indent="-342900">
              <a:tabLst/>
            </a:pPr>
            <a:r>
              <a:rPr lang="en-US" sz="2200" dirty="0"/>
              <a:t>task analysis</a:t>
            </a:r>
          </a:p>
          <a:p>
            <a:pPr marL="342900" indent="-342900">
              <a:tabLst/>
            </a:pPr>
            <a:r>
              <a:rPr lang="en-US" sz="2200" dirty="0"/>
              <a:t>questionnaire</a:t>
            </a:r>
          </a:p>
          <a:p>
            <a:pPr marL="342900" indent="-342900">
              <a:tabLst/>
            </a:pPr>
            <a:r>
              <a:rPr lang="en-US" sz="2200" dirty="0"/>
              <a:t>scenario analysis</a:t>
            </a:r>
          </a:p>
          <a:p>
            <a:pPr marL="342900" indent="-342900">
              <a:tabLst/>
            </a:pPr>
            <a:r>
              <a:rPr lang="en-US" sz="2200" dirty="0"/>
              <a:t>ethnography</a:t>
            </a:r>
          </a:p>
          <a:p>
            <a:pPr marL="342900" indent="-342900">
              <a:tabLst/>
            </a:pPr>
            <a:r>
              <a:rPr lang="en-US" sz="2200" dirty="0"/>
              <a:t>form analysis</a:t>
            </a:r>
          </a:p>
          <a:p>
            <a:pPr marL="342900" indent="-342900">
              <a:tabLst/>
            </a:pPr>
            <a:r>
              <a:rPr lang="en-US" sz="2200" dirty="0"/>
              <a:t>analysis of natural language descriptions</a:t>
            </a:r>
          </a:p>
          <a:p>
            <a:pPr marL="342900" indent="-342900">
              <a:tabLst/>
            </a:pPr>
            <a:endParaRPr lang="en-US" sz="2200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9950" y="1798638"/>
            <a:ext cx="3852863" cy="4367212"/>
          </a:xfrm>
        </p:spPr>
        <p:txBody>
          <a:bodyPr/>
          <a:lstStyle/>
          <a:p>
            <a:pPr marL="342900" indent="-342900">
              <a:tabLst/>
            </a:pPr>
            <a:r>
              <a:rPr lang="en-US" sz="2200"/>
              <a:t>synthesis from existing system</a:t>
            </a:r>
          </a:p>
          <a:p>
            <a:pPr marL="342900" indent="-342900">
              <a:tabLst/>
            </a:pPr>
            <a:r>
              <a:rPr lang="en-US" sz="2200"/>
              <a:t>domain analysis </a:t>
            </a:r>
          </a:p>
          <a:p>
            <a:pPr marL="342900" indent="-342900">
              <a:tabLst/>
            </a:pPr>
            <a:r>
              <a:rPr lang="en-US" sz="2200"/>
              <a:t>Business Process Redesign (BPR)</a:t>
            </a:r>
          </a:p>
          <a:p>
            <a:pPr marL="342900" indent="-342900">
              <a:tabLst/>
            </a:pPr>
            <a:r>
              <a:rPr lang="en-US" sz="2200"/>
              <a:t>prototyping</a:t>
            </a:r>
          </a:p>
          <a:p>
            <a:pPr marL="342900" indent="-342900">
              <a:tabLst/>
            </a:pPr>
            <a:endParaRPr lang="en-US" sz="2200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SE, Requirements Engineering, Hans van Vliet,  ©2007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10D3C-A37D-4BD1-A60C-B8205400C94F}" type="slidenum">
              <a:rPr lang="nl-NL"/>
              <a:pPr/>
              <a:t>29</a:t>
            </a:fld>
            <a:endParaRPr lang="nl-NL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Scenario-Based Analysis (library system example)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/>
            </a:pPr>
            <a:r>
              <a:rPr lang="en-US" dirty="0"/>
              <a:t>first shot:</a:t>
            </a:r>
          </a:p>
          <a:p>
            <a:pPr marL="742950" lvl="1" indent="-285750">
              <a:tabLst/>
            </a:pPr>
            <a:r>
              <a:rPr lang="en-US" dirty="0"/>
              <a:t>check due back date</a:t>
            </a:r>
          </a:p>
          <a:p>
            <a:pPr marL="742950" lvl="1" indent="-285750">
              <a:tabLst/>
            </a:pPr>
            <a:r>
              <a:rPr lang="en-US" dirty="0"/>
              <a:t>if overdue, collect fine</a:t>
            </a:r>
          </a:p>
          <a:p>
            <a:pPr marL="742950" lvl="1" indent="-285750">
              <a:tabLst/>
            </a:pPr>
            <a:r>
              <a:rPr lang="en-US" dirty="0"/>
              <a:t>record book as being available again</a:t>
            </a:r>
          </a:p>
          <a:p>
            <a:pPr marL="742950" lvl="1" indent="-285750">
              <a:tabLst/>
            </a:pPr>
            <a:r>
              <a:rPr lang="en-US" dirty="0"/>
              <a:t>put book back</a:t>
            </a:r>
          </a:p>
          <a:p>
            <a:pPr marL="342900" indent="-342900">
              <a:tabLst/>
            </a:pPr>
            <a:endParaRPr lang="en-US" dirty="0"/>
          </a:p>
          <a:p>
            <a:pPr marL="342900" indent="-342900">
              <a:tabLst/>
            </a:pPr>
            <a:r>
              <a:rPr lang="en-US" dirty="0"/>
              <a:t>as a result of discussion with library employee:</a:t>
            </a:r>
          </a:p>
          <a:p>
            <a:pPr marL="742950" lvl="1" indent="-285750">
              <a:tabLst/>
            </a:pPr>
            <a:r>
              <a:rPr lang="en-US" dirty="0"/>
              <a:t>what if person returning the book is not registered as a client?</a:t>
            </a:r>
          </a:p>
          <a:p>
            <a:pPr marL="742950" lvl="1" indent="-285750">
              <a:tabLst/>
            </a:pPr>
            <a:r>
              <a:rPr lang="en-US" dirty="0"/>
              <a:t>what if the book is damaged?</a:t>
            </a:r>
          </a:p>
          <a:p>
            <a:pPr marL="742950" lvl="1" indent="-285750">
              <a:tabLst/>
            </a:pPr>
            <a:r>
              <a:rPr lang="en-US" dirty="0"/>
              <a:t>how to handle in case the client has other books that are overdue, and/or an outstanding reservation?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 (SRS)</a:t>
            </a:r>
          </a:p>
          <a:p>
            <a:pPr lvl="1"/>
            <a:r>
              <a:rPr lang="en-US" dirty="0"/>
              <a:t>A structured document setting out detailed descriptions of the system services. Written</a:t>
            </a:r>
            <a:r>
              <a:rPr lang="en-US" b="1" dirty="0"/>
              <a:t> as a contract </a:t>
            </a:r>
            <a:r>
              <a:rPr lang="en-US" dirty="0"/>
              <a:t>between client and contractor</a:t>
            </a:r>
          </a:p>
          <a:p>
            <a:r>
              <a:rPr lang="en-US" dirty="0"/>
              <a:t>Software specification</a:t>
            </a:r>
          </a:p>
          <a:p>
            <a:pPr lvl="1"/>
            <a:r>
              <a:rPr lang="en-US" dirty="0"/>
              <a:t>A detailed software description which can serve as a basis for a design or implementation. Written for </a:t>
            </a:r>
            <a:r>
              <a:rPr lang="en-US" b="1" dirty="0"/>
              <a:t>developers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556503"/>
            <a:ext cx="71628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It is NOT a design document. As far as possible, it should set of WHAT the system should do rather than HOW it should do it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Formal or informal interviews with stakeholders are part of most RE processes.</a:t>
            </a:r>
          </a:p>
          <a:p>
            <a:r>
              <a:rPr lang="en-US" sz="2000" dirty="0"/>
              <a:t>Types of interview</a:t>
            </a:r>
          </a:p>
          <a:p>
            <a:pPr marL="920750" indent="-457200">
              <a:buFont typeface="+mj-lt"/>
              <a:buAutoNum type="arabicPeriod"/>
            </a:pPr>
            <a:r>
              <a:rPr lang="en-US" sz="2000" dirty="0"/>
              <a:t>Structured </a:t>
            </a:r>
            <a:r>
              <a:rPr lang="en-US" sz="2000" b="1" i="1" dirty="0"/>
              <a:t>closed</a:t>
            </a:r>
            <a:r>
              <a:rPr lang="en-US" sz="2000" i="1" dirty="0"/>
              <a:t> interviews, where every single information to gather is decided in advance, </a:t>
            </a:r>
            <a:r>
              <a:rPr lang="en-US" sz="2000" dirty="0"/>
              <a:t>they follow pattern and matter of discussion firmly.</a:t>
            </a:r>
          </a:p>
          <a:p>
            <a:pPr marL="920750" indent="-457200">
              <a:buFont typeface="+mj-lt"/>
              <a:buAutoNum type="arabicPeriod"/>
            </a:pPr>
            <a:r>
              <a:rPr lang="en-US" sz="2000" dirty="0"/>
              <a:t>Non-structured </a:t>
            </a:r>
            <a:r>
              <a:rPr lang="en-US" sz="2000" b="1" i="1" dirty="0"/>
              <a:t>open</a:t>
            </a:r>
            <a:r>
              <a:rPr lang="en-US" sz="2000" i="1" dirty="0"/>
              <a:t> interviews, where information to gather is not decided in advance, more </a:t>
            </a:r>
            <a:r>
              <a:rPr lang="en-US" sz="2000" dirty="0"/>
              <a:t>flexible and less biased.</a:t>
            </a:r>
          </a:p>
          <a:p>
            <a:pPr marL="920750" indent="-457200">
              <a:buFont typeface="+mj-lt"/>
              <a:buAutoNum type="arabicPeriod"/>
            </a:pPr>
            <a:r>
              <a:rPr lang="en-US" sz="2000" dirty="0"/>
              <a:t>Oral/ written interviews</a:t>
            </a:r>
          </a:p>
          <a:p>
            <a:pPr marL="92075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0" lvl="0" indent="-457200">
              <a:buAutoNum type="arabicPeriod" startAt="4"/>
            </a:pPr>
            <a:r>
              <a:rPr lang="en-US" sz="2000" dirty="0"/>
              <a:t>One-to-one interviews which are held between two persons across the table.</a:t>
            </a:r>
          </a:p>
          <a:p>
            <a:pPr marL="920750" lvl="0" indent="-457200">
              <a:buAutoNum type="arabicPeriod" startAt="4"/>
            </a:pPr>
            <a:r>
              <a:rPr lang="en-US" sz="2000" dirty="0"/>
              <a:t>Group interviews which are held between groups of participants. They help to uncover any missing requirement as numerous people are involved.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dirty="0"/>
              <a:t>Interviewing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05800" cy="5181600"/>
          </a:xfrm>
        </p:spPr>
        <p:txBody>
          <a:bodyPr/>
          <a:lstStyle/>
          <a:p>
            <a:pPr eaLnBrk="1" hangingPunct="1"/>
            <a:r>
              <a:rPr lang="de-DE" sz="2000" b="1" dirty="0"/>
              <a:t>Involves putting questions relevant to the topic so that to collect information</a:t>
            </a:r>
          </a:p>
          <a:p>
            <a:pPr eaLnBrk="1" hangingPunct="1"/>
            <a:r>
              <a:rPr lang="de-DE" sz="2000" b="1" dirty="0"/>
              <a:t>Validity </a:t>
            </a:r>
          </a:p>
          <a:p>
            <a:pPr eaLnBrk="1" hangingPunct="1">
              <a:buFontTx/>
              <a:buNone/>
            </a:pPr>
            <a:r>
              <a:rPr lang="de-DE" sz="2000" dirty="0"/>
              <a:t>	- sample size, audience </a:t>
            </a:r>
          </a:p>
          <a:p>
            <a:pPr eaLnBrk="1" hangingPunct="1"/>
            <a:r>
              <a:rPr lang="de-DE" sz="2000" b="1" dirty="0"/>
              <a:t>Reliability </a:t>
            </a:r>
          </a:p>
          <a:p>
            <a:pPr eaLnBrk="1" hangingPunct="1"/>
            <a:r>
              <a:rPr lang="de-DE" sz="2000" b="1" dirty="0"/>
              <a:t>Questions </a:t>
            </a:r>
          </a:p>
          <a:p>
            <a:pPr eaLnBrk="1" hangingPunct="1">
              <a:buFontTx/>
              <a:buNone/>
            </a:pPr>
            <a:r>
              <a:rPr lang="de-DE" sz="2000" dirty="0"/>
              <a:t>	- open ended </a:t>
            </a:r>
          </a:p>
          <a:p>
            <a:pPr eaLnBrk="1" hangingPunct="1">
              <a:buFontTx/>
              <a:buNone/>
            </a:pPr>
            <a:r>
              <a:rPr lang="de-DE" sz="2000" dirty="0"/>
              <a:t>	- fill in the blank </a:t>
            </a:r>
          </a:p>
          <a:p>
            <a:pPr eaLnBrk="1" hangingPunct="1">
              <a:buFontTx/>
              <a:buNone/>
            </a:pPr>
            <a:r>
              <a:rPr lang="de-DE" sz="2000" dirty="0"/>
              <a:t>	- multiple choice </a:t>
            </a:r>
          </a:p>
          <a:p>
            <a:pPr eaLnBrk="1" hangingPunct="1">
              <a:buFontTx/>
              <a:buNone/>
            </a:pPr>
            <a:r>
              <a:rPr lang="de-DE" sz="2000" dirty="0"/>
              <a:t>	- rating scales</a:t>
            </a:r>
          </a:p>
          <a:p>
            <a:pPr eaLnBrk="1" hangingPunct="1"/>
            <a:endParaRPr lang="de-DE" sz="2000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9248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/>
              <a:t>Questionnaires</a:t>
            </a:r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457200" y="6311900"/>
            <a:ext cx="8229600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5181600"/>
          </a:xfrm>
        </p:spPr>
        <p:txBody>
          <a:bodyPr/>
          <a:lstStyle/>
          <a:p>
            <a:pPr eaLnBrk="1" hangingPunct="1"/>
            <a:r>
              <a:rPr lang="de-DE" b="1" dirty="0"/>
              <a:t>Scenarios are stories which explain how a system might be used. They should include </a:t>
            </a:r>
          </a:p>
          <a:p>
            <a:pPr eaLnBrk="1" hangingPunct="1">
              <a:buFontTx/>
              <a:buNone/>
            </a:pPr>
            <a:r>
              <a:rPr lang="de-DE" dirty="0"/>
              <a:t>	- a description of the system state before entering the scenario </a:t>
            </a:r>
          </a:p>
          <a:p>
            <a:pPr eaLnBrk="1" hangingPunct="1">
              <a:buFontTx/>
              <a:buNone/>
            </a:pPr>
            <a:r>
              <a:rPr lang="de-DE" dirty="0"/>
              <a:t>	- the normal flow of events in the scenario </a:t>
            </a:r>
          </a:p>
          <a:p>
            <a:pPr eaLnBrk="1" hangingPunct="1">
              <a:buFontTx/>
              <a:buNone/>
            </a:pPr>
            <a:r>
              <a:rPr lang="de-DE" dirty="0"/>
              <a:t>	- exceptions to the normal flow of events </a:t>
            </a:r>
          </a:p>
          <a:p>
            <a:pPr eaLnBrk="1" hangingPunct="1">
              <a:buFontTx/>
              <a:buNone/>
            </a:pPr>
            <a:r>
              <a:rPr lang="de-DE" dirty="0"/>
              <a:t>	- information about concurrent activities </a:t>
            </a:r>
          </a:p>
          <a:p>
            <a:pPr eaLnBrk="1" hangingPunct="1">
              <a:buFontTx/>
              <a:buNone/>
            </a:pPr>
            <a:r>
              <a:rPr lang="de-DE" dirty="0"/>
              <a:t>	- a description of the system state at the end of the scenario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/>
              <a:t>Scenarios</a:t>
            </a: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457200" y="6311900"/>
            <a:ext cx="8229600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05800" cy="4953000"/>
          </a:xfrm>
        </p:spPr>
        <p:txBody>
          <a:bodyPr/>
          <a:lstStyle/>
          <a:p>
            <a:pPr eaLnBrk="1" hangingPunct="1"/>
            <a:r>
              <a:rPr lang="de-DE" dirty="0"/>
              <a:t>People often find it hard to describe what they do because it is so natural to them. </a:t>
            </a:r>
            <a:r>
              <a:rPr lang="de-DE" i="1" dirty="0">
                <a:solidFill>
                  <a:schemeClr val="accent2"/>
                </a:solidFill>
              </a:rPr>
              <a:t>Sometimes, the best way to understand it is to observe them at work</a:t>
            </a:r>
            <a:r>
              <a:rPr lang="de-DE" dirty="0"/>
              <a:t> </a:t>
            </a:r>
          </a:p>
          <a:p>
            <a:pPr eaLnBrk="1" hangingPunct="1"/>
            <a:r>
              <a:rPr lang="de-DE" dirty="0"/>
              <a:t>Ethnography is a technique from the social sciences which has proved to be valuable in </a:t>
            </a:r>
            <a:r>
              <a:rPr lang="de-DE" u="sng" dirty="0"/>
              <a:t>understanding actual work</a:t>
            </a:r>
            <a:r>
              <a:rPr lang="de-DE" dirty="0"/>
              <a:t> processes </a:t>
            </a:r>
          </a:p>
          <a:p>
            <a:pPr eaLnBrk="1" hangingPunct="1"/>
            <a:r>
              <a:rPr lang="en-US" dirty="0"/>
              <a:t>Ethnography aims to describe the nature of those who are studied (i.e. to describe a people, an </a:t>
            </a:r>
            <a:r>
              <a:rPr lang="en-US" i="1" dirty="0"/>
              <a:t>ethnos</a:t>
            </a:r>
            <a:r>
              <a:rPr lang="en-US" dirty="0"/>
              <a:t>) through writing</a:t>
            </a:r>
            <a:endParaRPr lang="de-DE" dirty="0"/>
          </a:p>
          <a:p>
            <a:pPr eaLnBrk="1" hangingPunct="1"/>
            <a:endParaRPr lang="de-DE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de-DE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de-DE" sz="2700" dirty="0"/>
              <a:t>Observation and social analysis(Ethnography)</a:t>
            </a: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457200" y="6311900"/>
            <a:ext cx="8229600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b="1" dirty="0"/>
              <a:t>Meetings consume resources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de-DE" dirty="0"/>
              <a:t>must improve quality of meetings</a:t>
            </a:r>
          </a:p>
          <a:p>
            <a:pPr eaLnBrk="1" hangingPunct="1">
              <a:lnSpc>
                <a:spcPct val="90000"/>
              </a:lnSpc>
            </a:pPr>
            <a:r>
              <a:rPr lang="de-DE" b="1" dirty="0"/>
              <a:t>Meetings have different objectives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de-DE" dirty="0"/>
              <a:t>solve problems, clarify issues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de-DE" dirty="0"/>
              <a:t>brainstorm solutions to problems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de-DE" dirty="0"/>
              <a:t>resolve conflicts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de-DE" dirty="0"/>
              <a:t>conduct reviews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de-DE" dirty="0"/>
              <a:t>collect and merge facts and data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de-DE" dirty="0"/>
              <a:t>report progress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de-DE" dirty="0"/>
              <a:t>assign actions 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7724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/>
              <a:t>Meetings</a:t>
            </a: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457200" y="6311900"/>
            <a:ext cx="8229600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SE, Requirements Engineering, Hans van Vliet,  ©2007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CEC643-E9D8-4E60-901C-08EA0AAE7084}" type="slidenum">
              <a:rPr lang="nl-NL"/>
              <a:pPr/>
              <a:t>36</a:t>
            </a:fld>
            <a:endParaRPr lang="nl-NL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Prioritizing requirements (MoSCoW)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Must</a:t>
            </a:r>
            <a:r>
              <a:rPr lang="en-US" dirty="0"/>
              <a:t> haves: </a:t>
            </a:r>
            <a:r>
              <a:rPr lang="en-US" b="0" dirty="0"/>
              <a:t>top priority requirements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Should</a:t>
            </a:r>
            <a:r>
              <a:rPr lang="en-US" dirty="0"/>
              <a:t> haves: </a:t>
            </a:r>
            <a:r>
              <a:rPr lang="en-US" b="0" dirty="0"/>
              <a:t>highly desirable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Could</a:t>
            </a:r>
            <a:r>
              <a:rPr lang="en-US" dirty="0"/>
              <a:t> haves: </a:t>
            </a:r>
            <a:r>
              <a:rPr lang="en-US" b="0" dirty="0"/>
              <a:t>if time allows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Won’t</a:t>
            </a:r>
            <a:r>
              <a:rPr lang="en-US" dirty="0"/>
              <a:t> haves: </a:t>
            </a:r>
            <a:r>
              <a:rPr lang="en-US" b="0" dirty="0"/>
              <a:t>not today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specification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2173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writing the user and system requirements in a requirements document.</a:t>
            </a:r>
          </a:p>
          <a:p>
            <a:r>
              <a:rPr lang="en-US" dirty="0"/>
              <a:t>User requirements have to be understandable by end-users and customers who do not have a technical background.</a:t>
            </a:r>
          </a:p>
          <a:p>
            <a:r>
              <a:rPr lang="en-US" dirty="0"/>
              <a:t>System requirements are more detailed requirements and may include more technical information.</a:t>
            </a:r>
          </a:p>
          <a:p>
            <a:r>
              <a:rPr lang="en-US" dirty="0"/>
              <a:t>The requirements may be part of a contract for the system development</a:t>
            </a:r>
          </a:p>
          <a:p>
            <a:pPr lvl="1"/>
            <a:r>
              <a:rPr lang="en-US" dirty="0"/>
              <a:t>It is therefore important that these are as complete as possible.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04293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GB"/>
              <a:t>Guidelines for writing requirements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Invent a standard format and use it for all requirements.</a:t>
            </a:r>
          </a:p>
          <a:p>
            <a:r>
              <a:rPr lang="en-GB" dirty="0"/>
              <a:t>Use language in a consistent way. Use shall for mandatory requirements, should for desirable requirements.</a:t>
            </a:r>
          </a:p>
          <a:p>
            <a:r>
              <a:rPr lang="en-GB" dirty="0"/>
              <a:t>Use text highlighting to identify key parts of the requirement.</a:t>
            </a:r>
          </a:p>
          <a:p>
            <a:r>
              <a:rPr lang="en-GB" dirty="0"/>
              <a:t>Avoid the use of computer jargon.</a:t>
            </a:r>
          </a:p>
          <a:p>
            <a:r>
              <a:rPr lang="en-GB" dirty="0"/>
              <a:t>Include an explanation (rationale) of why a requirement is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300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8225" y="2301081"/>
            <a:ext cx="70675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Problems with natural language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Lack of clarity </a:t>
            </a:r>
          </a:p>
          <a:p>
            <a:pPr lvl="1"/>
            <a:r>
              <a:rPr lang="en-GB"/>
              <a:t>Precision is difficult without making the document difficult to read.</a:t>
            </a:r>
          </a:p>
          <a:p>
            <a:r>
              <a:rPr lang="en-GB"/>
              <a:t>Requirements confusion</a:t>
            </a:r>
          </a:p>
          <a:p>
            <a:pPr lvl="1"/>
            <a:r>
              <a:rPr lang="en-GB"/>
              <a:t>Functional and non-functional requirements tend to be mixed-up.</a:t>
            </a:r>
          </a:p>
          <a:p>
            <a:r>
              <a:rPr lang="en-GB"/>
              <a:t>Requirements amalgamation</a:t>
            </a:r>
          </a:p>
          <a:p>
            <a:pPr lvl="1"/>
            <a:r>
              <a:rPr lang="en-GB"/>
              <a:t>Several different requirements may be expressed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3185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44" y="2348880"/>
            <a:ext cx="8239555" cy="1143000"/>
          </a:xfrm>
        </p:spPr>
        <p:txBody>
          <a:bodyPr/>
          <a:lstStyle/>
          <a:p>
            <a:pPr algn="ctr"/>
            <a:r>
              <a:rPr lang="en-US" dirty="0"/>
              <a:t>Requirements validation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5495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Requirements validation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Concerned with demonstrating that the requirements define the system that the customer really wants.</a:t>
            </a:r>
          </a:p>
          <a:p>
            <a:r>
              <a:rPr lang="en-GB" dirty="0"/>
              <a:t>Requirements error costs are high so validation is very important</a:t>
            </a:r>
          </a:p>
          <a:p>
            <a:pPr lvl="1"/>
            <a:r>
              <a:rPr lang="en-GB" dirty="0"/>
              <a:t>Fixing a requirements error after delivery may cost up to 100 times the cost of fixing an implementation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What to check?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3"/>
          </a:xfrm>
          <a:noFill/>
          <a:ln/>
        </p:spPr>
        <p:txBody>
          <a:bodyPr lIns="90487" tIns="44450" rIns="90487" bIns="44450"/>
          <a:lstStyle/>
          <a:p>
            <a:r>
              <a:rPr lang="en-GB" sz="2400" b="1" dirty="0">
                <a:solidFill>
                  <a:srgbClr val="000000"/>
                </a:solidFill>
              </a:rPr>
              <a:t>Validity</a:t>
            </a:r>
            <a:r>
              <a:rPr lang="en-GB" sz="2400" dirty="0">
                <a:solidFill>
                  <a:srgbClr val="000000"/>
                </a:solidFill>
              </a:rPr>
              <a:t>. </a:t>
            </a:r>
          </a:p>
          <a:p>
            <a:r>
              <a:rPr lang="en-GB" sz="1800" dirty="0">
                <a:solidFill>
                  <a:srgbClr val="000000"/>
                </a:solidFill>
              </a:rPr>
              <a:t>Does the system provide the functions which best support the customer’s needs?</a:t>
            </a:r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b="1" dirty="0">
                <a:solidFill>
                  <a:srgbClr val="000000"/>
                </a:solidFill>
              </a:rPr>
              <a:t>Consistency</a:t>
            </a:r>
            <a:r>
              <a:rPr lang="en-GB" sz="2400" dirty="0">
                <a:solidFill>
                  <a:srgbClr val="000000"/>
                </a:solidFill>
              </a:rPr>
              <a:t>. </a:t>
            </a:r>
          </a:p>
          <a:p>
            <a:r>
              <a:rPr lang="en-GB" sz="1800" dirty="0">
                <a:solidFill>
                  <a:srgbClr val="000000"/>
                </a:solidFill>
              </a:rPr>
              <a:t>Are there any requirements conflicts?</a:t>
            </a:r>
          </a:p>
          <a:p>
            <a:r>
              <a:rPr lang="en-GB" sz="2400" b="1" dirty="0">
                <a:solidFill>
                  <a:srgbClr val="000000"/>
                </a:solidFill>
              </a:rPr>
              <a:t>Completeness</a:t>
            </a:r>
            <a:r>
              <a:rPr lang="en-GB" sz="2400" dirty="0">
                <a:solidFill>
                  <a:srgbClr val="000000"/>
                </a:solidFill>
              </a:rPr>
              <a:t>. </a:t>
            </a:r>
          </a:p>
          <a:p>
            <a:r>
              <a:rPr lang="en-GB" sz="1800" dirty="0">
                <a:solidFill>
                  <a:srgbClr val="000000"/>
                </a:solidFill>
              </a:rPr>
              <a:t>Are all functions required by the customer included?</a:t>
            </a:r>
          </a:p>
          <a:p>
            <a:r>
              <a:rPr lang="en-GB" sz="2400" b="1" dirty="0">
                <a:solidFill>
                  <a:srgbClr val="000000"/>
                </a:solidFill>
              </a:rPr>
              <a:t>Realism</a:t>
            </a:r>
            <a:r>
              <a:rPr lang="en-GB" sz="2400" dirty="0">
                <a:solidFill>
                  <a:srgbClr val="000000"/>
                </a:solidFill>
              </a:rPr>
              <a:t>. </a:t>
            </a:r>
          </a:p>
          <a:p>
            <a:r>
              <a:rPr lang="en-GB" sz="1800" dirty="0">
                <a:solidFill>
                  <a:srgbClr val="000000"/>
                </a:solidFill>
              </a:rPr>
              <a:t>Can the requirements be implemented given available budget and technology</a:t>
            </a:r>
          </a:p>
          <a:p>
            <a:r>
              <a:rPr lang="en-GB" sz="2400" b="1" dirty="0">
                <a:solidFill>
                  <a:srgbClr val="000000"/>
                </a:solidFill>
              </a:rPr>
              <a:t>Verifiability</a:t>
            </a:r>
            <a:r>
              <a:rPr lang="en-GB" sz="2400" dirty="0">
                <a:solidFill>
                  <a:srgbClr val="000000"/>
                </a:solidFill>
              </a:rPr>
              <a:t>. </a:t>
            </a:r>
          </a:p>
          <a:p>
            <a:r>
              <a:rPr lang="en-GB" sz="1800" dirty="0">
                <a:solidFill>
                  <a:srgbClr val="000000"/>
                </a:solidFill>
              </a:rPr>
              <a:t>Can the requirements be checked?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1104900"/>
          </a:xfrm>
        </p:spPr>
        <p:txBody>
          <a:bodyPr/>
          <a:lstStyle/>
          <a:p>
            <a:r>
              <a:rPr lang="en-GB"/>
              <a:t>Requirements validation techniques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Requirements reviews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Systematic manual analysis of the requirements.</a:t>
            </a:r>
          </a:p>
          <a:p>
            <a:pPr>
              <a:lnSpc>
                <a:spcPct val="90000"/>
              </a:lnSpc>
            </a:pPr>
            <a:r>
              <a:rPr lang="en-GB" dirty="0"/>
              <a:t>Prototyping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Using an executable model of the system to check requirements. Covered in Chapter 2.</a:t>
            </a:r>
          </a:p>
          <a:p>
            <a:pPr>
              <a:lnSpc>
                <a:spcPct val="90000"/>
              </a:lnSpc>
            </a:pPr>
            <a:r>
              <a:rPr lang="en-GB" dirty="0"/>
              <a:t>Test-case generation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Developing tests for requirements to check testability.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Requirements reviews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Regular reviews should be held while the requirements definition is being formulated.</a:t>
            </a:r>
          </a:p>
          <a:p>
            <a:r>
              <a:rPr lang="en-GB"/>
              <a:t>Both client and contractor staff should be involved in reviews.</a:t>
            </a:r>
          </a:p>
          <a:p>
            <a:r>
              <a:rPr lang="en-GB"/>
              <a:t>Reviews may be formal (with completed documents) or informal. Good communications between developers, customers and users can resolve problems at an early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Review checks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Verifiability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Is the requirement realistically testable?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Comprehensibility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Is the requirement properly understood?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Traceability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Is the origin of the requirement clearly stated?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Adaptability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Can the requirement be changed without a large impact on other requirements?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293232" cy="1143000"/>
          </a:xfrm>
        </p:spPr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991600" cy="1104900"/>
          </a:xfrm>
          <a:noFill/>
          <a:ln/>
        </p:spPr>
        <p:txBody>
          <a:bodyPr/>
          <a:lstStyle/>
          <a:p>
            <a:r>
              <a:rPr lang="en-US" dirty="0"/>
              <a:t>Requirements document contents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Specify external system behaviour</a:t>
            </a:r>
          </a:p>
          <a:p>
            <a:r>
              <a:rPr lang="en-US"/>
              <a:t>Specify implementation constraints</a:t>
            </a:r>
          </a:p>
          <a:p>
            <a:r>
              <a:rPr lang="en-US"/>
              <a:t>Easy to change</a:t>
            </a:r>
          </a:p>
          <a:p>
            <a:r>
              <a:rPr lang="en-US"/>
              <a:t>Serve as reference tool for maintenance</a:t>
            </a:r>
          </a:p>
          <a:p>
            <a:r>
              <a:rPr lang="en-US"/>
              <a:t>Record forethought about the life cycle of the system i.e. predict changes</a:t>
            </a:r>
          </a:p>
          <a:p>
            <a:r>
              <a:rPr lang="en-US"/>
              <a:t>Characterise responses to unexpected events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Requirements document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Describe need for the system and how it fits with business objectives</a:t>
            </a:r>
          </a:p>
          <a:p>
            <a:r>
              <a:rPr lang="en-US"/>
              <a:t>Glossary</a:t>
            </a:r>
          </a:p>
          <a:p>
            <a:pPr lvl="1"/>
            <a:r>
              <a:rPr lang="en-US"/>
              <a:t>Define technical terms used</a:t>
            </a:r>
          </a:p>
          <a:p>
            <a:r>
              <a:rPr lang="en-US"/>
              <a:t>System models</a:t>
            </a:r>
          </a:p>
          <a:p>
            <a:pPr lvl="1"/>
            <a:r>
              <a:rPr lang="en-US"/>
              <a:t>Define models showing system components and relationships</a:t>
            </a:r>
          </a:p>
          <a:p>
            <a:r>
              <a:rPr lang="en-US"/>
              <a:t>Functional requirements definition</a:t>
            </a:r>
          </a:p>
          <a:p>
            <a:pPr lvl="1"/>
            <a:r>
              <a:rPr lang="en-US"/>
              <a:t>Describe the services to be provided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Requirements document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Non-functional requirements definition</a:t>
            </a:r>
          </a:p>
          <a:p>
            <a:pPr lvl="1"/>
            <a:r>
              <a:rPr lang="en-US"/>
              <a:t>Define constraints on the system and the development process</a:t>
            </a:r>
          </a:p>
          <a:p>
            <a:r>
              <a:rPr lang="en-US"/>
              <a:t>System evolution</a:t>
            </a:r>
          </a:p>
          <a:p>
            <a:pPr lvl="1"/>
            <a:r>
              <a:rPr lang="en-US"/>
              <a:t>Define fundamental assumptions on which the system is based and anticipated changes</a:t>
            </a:r>
          </a:p>
          <a:p>
            <a:r>
              <a:rPr lang="en-US"/>
              <a:t>Requirements specification</a:t>
            </a:r>
          </a:p>
          <a:p>
            <a:pPr lvl="1"/>
            <a:r>
              <a:rPr lang="en-US"/>
              <a:t>Detailed specification of functional requirements</a:t>
            </a:r>
          </a:p>
          <a:p>
            <a:r>
              <a:rPr lang="en-US"/>
              <a:t>Appendices</a:t>
            </a:r>
          </a:p>
          <a:p>
            <a:pPr lvl="1"/>
            <a:r>
              <a:rPr lang="en-US"/>
              <a:t>System hardware platform description</a:t>
            </a:r>
          </a:p>
          <a:p>
            <a:pPr lvl="1"/>
            <a:r>
              <a:rPr lang="en-US"/>
              <a:t>Database requirements (as an ER model perhaps)</a:t>
            </a:r>
          </a:p>
          <a:p>
            <a:r>
              <a:rPr lang="en-US"/>
              <a:t>Index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person or organization who is affected by the system in some way and so who has a legitimate interest</a:t>
            </a:r>
          </a:p>
          <a:p>
            <a:r>
              <a:rPr lang="en-US" dirty="0"/>
              <a:t>Stakeholder types</a:t>
            </a:r>
          </a:p>
          <a:p>
            <a:pPr lvl="1"/>
            <a:r>
              <a:rPr lang="en-US" dirty="0"/>
              <a:t>End users</a:t>
            </a:r>
          </a:p>
          <a:p>
            <a:pPr lvl="1"/>
            <a:r>
              <a:rPr lang="en-US" dirty="0"/>
              <a:t>System managers</a:t>
            </a:r>
          </a:p>
          <a:p>
            <a:pPr lvl="1"/>
            <a:r>
              <a:rPr lang="en-US" dirty="0"/>
              <a:t>System owners</a:t>
            </a:r>
          </a:p>
          <a:p>
            <a:pPr lvl="1"/>
            <a:r>
              <a:rPr lang="en-US" dirty="0"/>
              <a:t>External stakeholders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246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Stakeholders in the health care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Patients</a:t>
            </a:r>
            <a:r>
              <a:rPr lang="en-US" i="1" dirty="0"/>
              <a:t> </a:t>
            </a:r>
            <a:r>
              <a:rPr lang="en-US" dirty="0"/>
              <a:t>whose information is recorded in the system.</a:t>
            </a:r>
            <a:endParaRPr lang="en-GB" dirty="0"/>
          </a:p>
          <a:p>
            <a:r>
              <a:rPr lang="en-US" b="1" dirty="0"/>
              <a:t>Doctors</a:t>
            </a:r>
            <a:r>
              <a:rPr lang="en-US" i="1" dirty="0"/>
              <a:t> </a:t>
            </a:r>
            <a:r>
              <a:rPr lang="en-US" dirty="0"/>
              <a:t>who are responsible for assessing and treating patients.</a:t>
            </a:r>
            <a:endParaRPr lang="en-GB" dirty="0"/>
          </a:p>
          <a:p>
            <a:r>
              <a:rPr lang="en-US" b="1" dirty="0"/>
              <a:t>Nurses</a:t>
            </a:r>
            <a:r>
              <a:rPr lang="en-US" dirty="0"/>
              <a:t> who coordinate the consultations with doctors and administer some treatments.</a:t>
            </a:r>
            <a:endParaRPr lang="en-GB" dirty="0"/>
          </a:p>
          <a:p>
            <a:r>
              <a:rPr lang="en-US" b="1" dirty="0"/>
              <a:t>Medical receptionists</a:t>
            </a:r>
            <a:r>
              <a:rPr lang="en-US" i="1" dirty="0"/>
              <a:t> </a:t>
            </a:r>
            <a:r>
              <a:rPr lang="en-US" dirty="0"/>
              <a:t>who manage patients’ appointments.</a:t>
            </a:r>
            <a:endParaRPr lang="en-GB" dirty="0"/>
          </a:p>
          <a:p>
            <a:r>
              <a:rPr lang="en-US" b="1" dirty="0"/>
              <a:t>IT staff</a:t>
            </a:r>
            <a:r>
              <a:rPr lang="en-US" dirty="0"/>
              <a:t> who are responsible for installing and maintaining the system.</a:t>
            </a:r>
            <a:endParaRPr lang="en-GB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75377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4603</TotalTime>
  <Words>2087</Words>
  <Application>Microsoft Office PowerPoint</Application>
  <PresentationFormat>On-screen Show (4:3)</PresentationFormat>
  <Paragraphs>312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Calibri</vt:lpstr>
      <vt:lpstr>Wingdings</vt:lpstr>
      <vt:lpstr>Zapf Dingbats</vt:lpstr>
      <vt:lpstr>SE10 slides</vt:lpstr>
      <vt:lpstr>Topics covered</vt:lpstr>
      <vt:lpstr>Requirements engineering</vt:lpstr>
      <vt:lpstr>Requirement Documents</vt:lpstr>
      <vt:lpstr>PowerPoint Presentation</vt:lpstr>
      <vt:lpstr>Requirements document contents</vt:lpstr>
      <vt:lpstr>Requirements document structure</vt:lpstr>
      <vt:lpstr>Requirements document structure</vt:lpstr>
      <vt:lpstr>System stakeholders</vt:lpstr>
      <vt:lpstr>Example: Stakeholders in the health care system</vt:lpstr>
      <vt:lpstr>Example: Stakeholders in the health care system</vt:lpstr>
      <vt:lpstr>Agile methods and requirements</vt:lpstr>
      <vt:lpstr>Functional and non-functional requirements</vt:lpstr>
      <vt:lpstr>Functional and non-functional requirements</vt:lpstr>
      <vt:lpstr>Functional requirements</vt:lpstr>
      <vt:lpstr>Health care system: functional requirements</vt:lpstr>
      <vt:lpstr>Non-functional requirements</vt:lpstr>
      <vt:lpstr>Non-functional requirements implementation</vt:lpstr>
      <vt:lpstr>Non-functional classifications</vt:lpstr>
      <vt:lpstr>Types of nonfunctional requirement </vt:lpstr>
      <vt:lpstr>Requirements engineering processes</vt:lpstr>
      <vt:lpstr>Requirements engineering processes</vt:lpstr>
      <vt:lpstr>Problems of requirements engineering</vt:lpstr>
      <vt:lpstr>PowerPoint Presentation</vt:lpstr>
      <vt:lpstr>A spiral view of the requirements engineering process </vt:lpstr>
      <vt:lpstr>Requirements elicitation</vt:lpstr>
      <vt:lpstr>Requirements elicitation</vt:lpstr>
      <vt:lpstr>Steps to follow</vt:lpstr>
      <vt:lpstr>Elicitation techniques</vt:lpstr>
      <vt:lpstr>Scenario-Based Analysis (library system example)</vt:lpstr>
      <vt:lpstr>Interviewing</vt:lpstr>
      <vt:lpstr>Interviewing</vt:lpstr>
      <vt:lpstr>Questionnaires</vt:lpstr>
      <vt:lpstr>Scenarios</vt:lpstr>
      <vt:lpstr> Observation and social analysis(Ethnography)</vt:lpstr>
      <vt:lpstr>Meetings</vt:lpstr>
      <vt:lpstr>Prioritizing requirements (MoSCoW)</vt:lpstr>
      <vt:lpstr>Requirements specification</vt:lpstr>
      <vt:lpstr>Requirements specification</vt:lpstr>
      <vt:lpstr>Guidelines for writing requirements</vt:lpstr>
      <vt:lpstr>Problems with natural language</vt:lpstr>
      <vt:lpstr>Requirements validation</vt:lpstr>
      <vt:lpstr>Requirements validation</vt:lpstr>
      <vt:lpstr>What to check?</vt:lpstr>
      <vt:lpstr>Requirements validation techniques</vt:lpstr>
      <vt:lpstr>Requirements reviews</vt:lpstr>
      <vt:lpstr>Review checks</vt:lpstr>
      <vt:lpstr>The End!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4</dc:title>
  <dc:creator>Ian Sommerville</dc:creator>
  <cp:lastModifiedBy>Admin</cp:lastModifiedBy>
  <cp:revision>56</cp:revision>
  <cp:lastPrinted>2010-01-11T10:54:43Z</cp:lastPrinted>
  <dcterms:created xsi:type="dcterms:W3CDTF">2010-01-08T19:43:52Z</dcterms:created>
  <dcterms:modified xsi:type="dcterms:W3CDTF">2017-09-26T08:31:29Z</dcterms:modified>
</cp:coreProperties>
</file>