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9" r:id="rId18"/>
    <p:sldId id="273" r:id="rId19"/>
    <p:sldId id="274" r:id="rId20"/>
    <p:sldId id="275" r:id="rId21"/>
    <p:sldId id="276"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39EE6-17FB-4422-A7BC-5F338D3B6EFF}" type="datetimeFigureOut">
              <a:rPr lang="en-US" smtClean="0"/>
              <a:t>5/14/2019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0C672B-512F-4850-82F9-1C6CCD93E682}" type="slidenum">
              <a:rPr lang="en-US" smtClean="0"/>
              <a:t>‹#›</a:t>
            </a:fld>
            <a:endParaRPr lang="en-US"/>
          </a:p>
        </p:txBody>
      </p:sp>
    </p:spTree>
    <p:extLst>
      <p:ext uri="{BB962C8B-B14F-4D97-AF65-F5344CB8AC3E}">
        <p14:creationId xmlns:p14="http://schemas.microsoft.com/office/powerpoint/2010/main" val="187513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ED95F6FA-92CD-4454-A628-6DDB1ACB3859}" type="datetime1">
              <a:rPr kumimoji="0" lang="en-US" altLang="en-US" sz="1200" smtClean="0"/>
              <a:pPr/>
              <a:t>5/14/2019</a:t>
            </a:fld>
            <a:endParaRPr kumimoji="0" lang="en-US" altLang="en-US" sz="1200"/>
          </a:p>
        </p:txBody>
      </p:sp>
      <p:sp>
        <p:nvSpPr>
          <p:cNvPr id="1229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DA154D83-A08C-4972-BB1C-7554D9B2B41E}" type="slidenum">
              <a:rPr kumimoji="0" lang="en-US" altLang="en-US" sz="1200" smtClean="0"/>
              <a:pPr/>
              <a:t>1</a:t>
            </a:fld>
            <a:endParaRPr kumimoji="0" lang="en-US" altLang="en-US" sz="1200"/>
          </a:p>
        </p:txBody>
      </p:sp>
      <p:sp>
        <p:nvSpPr>
          <p:cNvPr id="12292" name="Rectangle 2"/>
          <p:cNvSpPr>
            <a:spLocks noGrp="1" noRot="1" noChangeAspect="1" noChangeArrowheads="1" noTextEdit="1"/>
          </p:cNvSpPr>
          <p:nvPr>
            <p:ph type="sldImg"/>
          </p:nvPr>
        </p:nvSpPr>
        <p:spPr>
          <a:xfrm>
            <a:off x="388938" y="685800"/>
            <a:ext cx="6088062" cy="3425825"/>
          </a:xfrm>
          <a:ln/>
        </p:spPr>
      </p:sp>
      <p:sp>
        <p:nvSpPr>
          <p:cNvPr id="122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Arial" panose="020B0604020202020204" pitchFamily="34" charset="0"/>
              </a:rPr>
              <a:t>Anyone already familiar with HTML?</a:t>
            </a:r>
          </a:p>
          <a:p>
            <a:pPr>
              <a:buFontTx/>
              <a:buChar char="•"/>
            </a:pPr>
            <a:r>
              <a:rPr lang="en-US" altLang="en-US">
                <a:latin typeface="Arial" panose="020B0604020202020204" pitchFamily="34" charset="0"/>
              </a:rPr>
              <a:t>Disclaimer: I do not work in HTML very often.</a:t>
            </a:r>
          </a:p>
        </p:txBody>
      </p:sp>
    </p:spTree>
    <p:extLst>
      <p:ext uri="{BB962C8B-B14F-4D97-AF65-F5344CB8AC3E}">
        <p14:creationId xmlns:p14="http://schemas.microsoft.com/office/powerpoint/2010/main" val="8705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816343-FD64-400E-BC77-26060DBE36FF}"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39730-FFE8-46EF-804A-BC3254F36FEF}" type="slidenum">
              <a:rPr lang="en-US" smtClean="0"/>
              <a:t>‹#›</a:t>
            </a:fld>
            <a:endParaRPr lang="en-US"/>
          </a:p>
        </p:txBody>
      </p:sp>
    </p:spTree>
    <p:extLst>
      <p:ext uri="{BB962C8B-B14F-4D97-AF65-F5344CB8AC3E}">
        <p14:creationId xmlns:p14="http://schemas.microsoft.com/office/powerpoint/2010/main" val="402953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816343-FD64-400E-BC77-26060DBE36FF}"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39730-FFE8-46EF-804A-BC3254F36FEF}" type="slidenum">
              <a:rPr lang="en-US" smtClean="0"/>
              <a:t>‹#›</a:t>
            </a:fld>
            <a:endParaRPr lang="en-US"/>
          </a:p>
        </p:txBody>
      </p:sp>
    </p:spTree>
    <p:extLst>
      <p:ext uri="{BB962C8B-B14F-4D97-AF65-F5344CB8AC3E}">
        <p14:creationId xmlns:p14="http://schemas.microsoft.com/office/powerpoint/2010/main" val="397229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816343-FD64-400E-BC77-26060DBE36FF}"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39730-FFE8-46EF-804A-BC3254F36FEF}" type="slidenum">
              <a:rPr lang="en-US" smtClean="0"/>
              <a:t>‹#›</a:t>
            </a:fld>
            <a:endParaRPr lang="en-US"/>
          </a:p>
        </p:txBody>
      </p:sp>
    </p:spTree>
    <p:extLst>
      <p:ext uri="{BB962C8B-B14F-4D97-AF65-F5344CB8AC3E}">
        <p14:creationId xmlns:p14="http://schemas.microsoft.com/office/powerpoint/2010/main" val="383931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816343-FD64-400E-BC77-26060DBE36FF}"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39730-FFE8-46EF-804A-BC3254F36FEF}" type="slidenum">
              <a:rPr lang="en-US" smtClean="0"/>
              <a:t>‹#›</a:t>
            </a:fld>
            <a:endParaRPr lang="en-US"/>
          </a:p>
        </p:txBody>
      </p:sp>
    </p:spTree>
    <p:extLst>
      <p:ext uri="{BB962C8B-B14F-4D97-AF65-F5344CB8AC3E}">
        <p14:creationId xmlns:p14="http://schemas.microsoft.com/office/powerpoint/2010/main" val="407417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6343-FD64-400E-BC77-26060DBE36FF}"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39730-FFE8-46EF-804A-BC3254F36FEF}" type="slidenum">
              <a:rPr lang="en-US" smtClean="0"/>
              <a:t>‹#›</a:t>
            </a:fld>
            <a:endParaRPr lang="en-US"/>
          </a:p>
        </p:txBody>
      </p:sp>
    </p:spTree>
    <p:extLst>
      <p:ext uri="{BB962C8B-B14F-4D97-AF65-F5344CB8AC3E}">
        <p14:creationId xmlns:p14="http://schemas.microsoft.com/office/powerpoint/2010/main" val="415020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816343-FD64-400E-BC77-26060DBE36FF}"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39730-FFE8-46EF-804A-BC3254F36FEF}" type="slidenum">
              <a:rPr lang="en-US" smtClean="0"/>
              <a:t>‹#›</a:t>
            </a:fld>
            <a:endParaRPr lang="en-US"/>
          </a:p>
        </p:txBody>
      </p:sp>
    </p:spTree>
    <p:extLst>
      <p:ext uri="{BB962C8B-B14F-4D97-AF65-F5344CB8AC3E}">
        <p14:creationId xmlns:p14="http://schemas.microsoft.com/office/powerpoint/2010/main" val="250304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816343-FD64-400E-BC77-26060DBE36FF}"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A39730-FFE8-46EF-804A-BC3254F36FEF}" type="slidenum">
              <a:rPr lang="en-US" smtClean="0"/>
              <a:t>‹#›</a:t>
            </a:fld>
            <a:endParaRPr lang="en-US"/>
          </a:p>
        </p:txBody>
      </p:sp>
    </p:spTree>
    <p:extLst>
      <p:ext uri="{BB962C8B-B14F-4D97-AF65-F5344CB8AC3E}">
        <p14:creationId xmlns:p14="http://schemas.microsoft.com/office/powerpoint/2010/main" val="3704812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816343-FD64-400E-BC77-26060DBE36FF}"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A39730-FFE8-46EF-804A-BC3254F36FEF}" type="slidenum">
              <a:rPr lang="en-US" smtClean="0"/>
              <a:t>‹#›</a:t>
            </a:fld>
            <a:endParaRPr lang="en-US"/>
          </a:p>
        </p:txBody>
      </p:sp>
    </p:spTree>
    <p:extLst>
      <p:ext uri="{BB962C8B-B14F-4D97-AF65-F5344CB8AC3E}">
        <p14:creationId xmlns:p14="http://schemas.microsoft.com/office/powerpoint/2010/main" val="76174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16343-FD64-400E-BC77-26060DBE36FF}"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A39730-FFE8-46EF-804A-BC3254F36FEF}" type="slidenum">
              <a:rPr lang="en-US" smtClean="0"/>
              <a:t>‹#›</a:t>
            </a:fld>
            <a:endParaRPr lang="en-US"/>
          </a:p>
        </p:txBody>
      </p:sp>
    </p:spTree>
    <p:extLst>
      <p:ext uri="{BB962C8B-B14F-4D97-AF65-F5344CB8AC3E}">
        <p14:creationId xmlns:p14="http://schemas.microsoft.com/office/powerpoint/2010/main" val="345292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6343-FD64-400E-BC77-26060DBE36FF}"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39730-FFE8-46EF-804A-BC3254F36FEF}" type="slidenum">
              <a:rPr lang="en-US" smtClean="0"/>
              <a:t>‹#›</a:t>
            </a:fld>
            <a:endParaRPr lang="en-US"/>
          </a:p>
        </p:txBody>
      </p:sp>
    </p:spTree>
    <p:extLst>
      <p:ext uri="{BB962C8B-B14F-4D97-AF65-F5344CB8AC3E}">
        <p14:creationId xmlns:p14="http://schemas.microsoft.com/office/powerpoint/2010/main" val="111973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6343-FD64-400E-BC77-26060DBE36FF}"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39730-FFE8-46EF-804A-BC3254F36FEF}" type="slidenum">
              <a:rPr lang="en-US" smtClean="0"/>
              <a:t>‹#›</a:t>
            </a:fld>
            <a:endParaRPr lang="en-US"/>
          </a:p>
        </p:txBody>
      </p:sp>
    </p:spTree>
    <p:extLst>
      <p:ext uri="{BB962C8B-B14F-4D97-AF65-F5344CB8AC3E}">
        <p14:creationId xmlns:p14="http://schemas.microsoft.com/office/powerpoint/2010/main" val="202922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16343-FD64-400E-BC77-26060DBE36FF}" type="datetimeFigureOut">
              <a:rPr lang="en-US" smtClean="0"/>
              <a:t>5/14/2019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39730-FFE8-46EF-804A-BC3254F36FEF}" type="slidenum">
              <a:rPr lang="en-US" smtClean="0"/>
              <a:t>‹#›</a:t>
            </a:fld>
            <a:endParaRPr lang="en-US"/>
          </a:p>
        </p:txBody>
      </p:sp>
    </p:spTree>
    <p:extLst>
      <p:ext uri="{BB962C8B-B14F-4D97-AF65-F5344CB8AC3E}">
        <p14:creationId xmlns:p14="http://schemas.microsoft.com/office/powerpoint/2010/main" val="297291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tutorialspoint.com/html/"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tags/tag_address.asp" TargetMode="External"/><Relationship Id="rId7" Type="http://schemas.openxmlformats.org/officeDocument/2006/relationships/hyperlink" Target="https://www.w3schools.com/tags/tag_q.asp" TargetMode="External"/><Relationship Id="rId2" Type="http://schemas.openxmlformats.org/officeDocument/2006/relationships/hyperlink" Target="https://www.w3schools.com/tags/tag_abbr.asp" TargetMode="External"/><Relationship Id="rId1" Type="http://schemas.openxmlformats.org/officeDocument/2006/relationships/slideLayout" Target="../slideLayouts/slideLayout2.xml"/><Relationship Id="rId6" Type="http://schemas.openxmlformats.org/officeDocument/2006/relationships/hyperlink" Target="https://www.w3schools.com/tags/tag_cite.asp" TargetMode="External"/><Relationship Id="rId5" Type="http://schemas.openxmlformats.org/officeDocument/2006/relationships/hyperlink" Target="https://www.w3schools.com/tags/tag_blockquote.asp" TargetMode="External"/><Relationship Id="rId4" Type="http://schemas.openxmlformats.org/officeDocument/2006/relationships/hyperlink" Target="https://www.w3schools.com/tags/tag_bdo.asp"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type="subTitle" idx="1"/>
          </p:nvPr>
        </p:nvSpPr>
        <p:spPr>
          <a:xfrm>
            <a:off x="358346" y="1433384"/>
            <a:ext cx="11318789" cy="4275437"/>
          </a:xfrm>
          <a:noFill/>
        </p:spPr>
        <p:txBody>
          <a:bodyPr>
            <a:noAutofit/>
          </a:bodyPr>
          <a:lstStyle/>
          <a:p>
            <a:r>
              <a:rPr lang="en-US" sz="15000" dirty="0"/>
              <a:t>HTML</a:t>
            </a:r>
            <a:br>
              <a:rPr lang="en-US" sz="15000" dirty="0"/>
            </a:br>
            <a:r>
              <a:rPr lang="en-US" sz="15000" dirty="0"/>
              <a:t>	</a:t>
            </a:r>
            <a:endParaRPr lang="en-US" altLang="en-US" sz="15000" dirty="0"/>
          </a:p>
        </p:txBody>
      </p:sp>
      <p:sp>
        <p:nvSpPr>
          <p:cNvPr id="11268" name="Rectangle 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46BD11D2-C17E-470B-B5E0-E994A87032CB}" type="slidenum">
              <a:rPr kumimoji="0" lang="en-US" altLang="en-US" sz="1000">
                <a:solidFill>
                  <a:srgbClr val="FFFFFF"/>
                </a:solidFill>
              </a:rPr>
              <a:pPr/>
              <a:t>1</a:t>
            </a:fld>
            <a:endParaRPr kumimoji="0" lang="en-US" altLang="en-US" sz="1000">
              <a:solidFill>
                <a:srgbClr val="FFFFFF"/>
              </a:solidFill>
            </a:endParaRPr>
          </a:p>
        </p:txBody>
      </p:sp>
    </p:spTree>
    <p:extLst>
      <p:ext uri="{BB962C8B-B14F-4D97-AF65-F5344CB8AC3E}">
        <p14:creationId xmlns:p14="http://schemas.microsoft.com/office/powerpoint/2010/main" val="261901028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8B7678-7183-4AC2-9E91-DB4D72BA4B98}"/>
              </a:ext>
            </a:extLst>
          </p:cNvPr>
          <p:cNvSpPr>
            <a:spLocks noGrp="1"/>
          </p:cNvSpPr>
          <p:nvPr>
            <p:ph type="title"/>
          </p:nvPr>
        </p:nvSpPr>
        <p:spPr>
          <a:xfrm>
            <a:off x="1828800" y="46038"/>
            <a:ext cx="8229600" cy="563562"/>
          </a:xfrm>
        </p:spPr>
        <p:txBody>
          <a:bodyPr>
            <a:normAutofit fontScale="90000"/>
          </a:bodyPr>
          <a:lstStyle/>
          <a:p>
            <a:pPr>
              <a:defRPr/>
            </a:pPr>
            <a:br>
              <a:rPr lang="en-US" dirty="0"/>
            </a:br>
            <a:r>
              <a:rPr lang="en-US" dirty="0"/>
              <a:t>HTML Styles - CSS</a:t>
            </a:r>
            <a:br>
              <a:rPr lang="en-US" dirty="0"/>
            </a:br>
            <a:endParaRPr lang="en-US" dirty="0"/>
          </a:p>
        </p:txBody>
      </p:sp>
      <p:sp>
        <p:nvSpPr>
          <p:cNvPr id="21506" name="Content Placeholder 1"/>
          <p:cNvSpPr>
            <a:spLocks noGrp="1"/>
          </p:cNvSpPr>
          <p:nvPr>
            <p:ph idx="1"/>
          </p:nvPr>
        </p:nvSpPr>
        <p:spPr>
          <a:xfrm>
            <a:off x="1981200" y="609600"/>
            <a:ext cx="8229600" cy="5397500"/>
          </a:xfrm>
        </p:spPr>
        <p:txBody>
          <a:bodyPr/>
          <a:lstStyle/>
          <a:p>
            <a:r>
              <a:rPr lang="en-US" altLang="en-US" sz="2000" b="1"/>
              <a:t>CSS</a:t>
            </a:r>
            <a:r>
              <a:rPr lang="en-US" altLang="en-US" sz="2000"/>
              <a:t> stands for </a:t>
            </a:r>
            <a:r>
              <a:rPr lang="en-US" altLang="en-US" sz="2000" b="1"/>
              <a:t>C</a:t>
            </a:r>
            <a:r>
              <a:rPr lang="en-US" altLang="en-US" sz="2000"/>
              <a:t>ascading </a:t>
            </a:r>
            <a:r>
              <a:rPr lang="en-US" altLang="en-US" sz="2000" b="1"/>
              <a:t>S</a:t>
            </a:r>
            <a:r>
              <a:rPr lang="en-US" altLang="en-US" sz="2000"/>
              <a:t>tyle </a:t>
            </a:r>
            <a:r>
              <a:rPr lang="en-US" altLang="en-US" sz="2000" b="1"/>
              <a:t>S</a:t>
            </a:r>
            <a:r>
              <a:rPr lang="en-US" altLang="en-US" sz="2000"/>
              <a:t>heets.</a:t>
            </a:r>
          </a:p>
          <a:p>
            <a:r>
              <a:rPr lang="en-US" altLang="en-US" sz="2000"/>
              <a:t>CSS describes </a:t>
            </a:r>
            <a:r>
              <a:rPr lang="en-US" altLang="en-US" sz="2000" b="1"/>
              <a:t>how HTML elements are to be displayed on screen, paper, or in other media</a:t>
            </a:r>
            <a:r>
              <a:rPr lang="en-US" altLang="en-US" sz="2000"/>
              <a:t>.</a:t>
            </a:r>
          </a:p>
          <a:p>
            <a:r>
              <a:rPr lang="en-US" altLang="en-US" sz="2000"/>
              <a:t>CSS </a:t>
            </a:r>
            <a:r>
              <a:rPr lang="en-US" altLang="en-US" sz="2000" b="1"/>
              <a:t>saves a lot of work</a:t>
            </a:r>
            <a:r>
              <a:rPr lang="en-US" altLang="en-US" sz="2000"/>
              <a:t>. It can control the layout of multiple web pages all at once.</a:t>
            </a:r>
          </a:p>
          <a:p>
            <a:r>
              <a:rPr lang="en-US" altLang="en-US" sz="2000"/>
              <a:t>CSS can be added to HTML elements in 3 ways:</a:t>
            </a:r>
          </a:p>
          <a:p>
            <a:pPr lvl="2"/>
            <a:r>
              <a:rPr lang="en-US" altLang="en-US" sz="1600" b="1"/>
              <a:t>Inline</a:t>
            </a:r>
            <a:r>
              <a:rPr lang="en-US" altLang="en-US" sz="1600"/>
              <a:t> - by using the style attribute in HTML elements</a:t>
            </a:r>
          </a:p>
          <a:p>
            <a:pPr lvl="2"/>
            <a:r>
              <a:rPr lang="en-US" altLang="en-US" sz="1600" b="1"/>
              <a:t>Internal</a:t>
            </a:r>
            <a:r>
              <a:rPr lang="en-US" altLang="en-US" sz="1600"/>
              <a:t> - by using a &lt;style&gt; element in the &lt;head&gt; section</a:t>
            </a:r>
          </a:p>
          <a:p>
            <a:pPr lvl="2"/>
            <a:r>
              <a:rPr lang="en-US" altLang="en-US" sz="1600" b="1"/>
              <a:t>External</a:t>
            </a:r>
            <a:r>
              <a:rPr lang="en-US" altLang="en-US" sz="1600"/>
              <a:t> - by using an external CSS file</a:t>
            </a:r>
          </a:p>
          <a:p>
            <a:r>
              <a:rPr lang="en-US" altLang="en-US" sz="2000"/>
              <a:t>The most common way to add CSS, is to keep the styles in separate CSS files. However, here we will use inline and internal styling, because this is easier to demonstrate, and easier for you to try it yourself. </a:t>
            </a:r>
          </a:p>
          <a:p>
            <a:endParaRPr lang="en-US" altLang="en-US" sz="2000"/>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37A390DD-2BD3-40ED-97D6-9587056B403E}" type="slidenum">
              <a:rPr kumimoji="0" lang="en-US" altLang="en-US" sz="1000"/>
              <a:pPr/>
              <a:t>10</a:t>
            </a:fld>
            <a:endParaRPr kumimoji="0" lang="en-US" altLang="en-US" sz="1000"/>
          </a:p>
        </p:txBody>
      </p:sp>
    </p:spTree>
    <p:extLst>
      <p:ext uri="{BB962C8B-B14F-4D97-AF65-F5344CB8AC3E}">
        <p14:creationId xmlns:p14="http://schemas.microsoft.com/office/powerpoint/2010/main" val="2988825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CC30B3-D7D5-48C3-91EE-E9977E961166}"/>
              </a:ext>
            </a:extLst>
          </p:cNvPr>
          <p:cNvSpPr>
            <a:spLocks noGrp="1"/>
          </p:cNvSpPr>
          <p:nvPr>
            <p:ph type="title"/>
          </p:nvPr>
        </p:nvSpPr>
        <p:spPr>
          <a:xfrm>
            <a:off x="1981200" y="0"/>
            <a:ext cx="8229600" cy="762000"/>
          </a:xfrm>
        </p:spPr>
        <p:txBody>
          <a:bodyPr>
            <a:noAutofit/>
          </a:bodyPr>
          <a:lstStyle/>
          <a:p>
            <a:pPr>
              <a:defRPr/>
            </a:pPr>
            <a:br>
              <a:rPr lang="en-US" sz="4000" dirty="0"/>
            </a:br>
            <a:r>
              <a:rPr lang="en-US" sz="4000" dirty="0"/>
              <a:t>Inline CSS</a:t>
            </a:r>
            <a:br>
              <a:rPr lang="en-US" sz="4000" dirty="0"/>
            </a:br>
            <a:endParaRPr lang="en-US" sz="4000" dirty="0"/>
          </a:p>
        </p:txBody>
      </p:sp>
      <p:sp>
        <p:nvSpPr>
          <p:cNvPr id="22530" name="Content Placeholder 1"/>
          <p:cNvSpPr>
            <a:spLocks noGrp="1"/>
          </p:cNvSpPr>
          <p:nvPr>
            <p:ph idx="1"/>
          </p:nvPr>
        </p:nvSpPr>
        <p:spPr>
          <a:xfrm>
            <a:off x="1981200" y="1066800"/>
            <a:ext cx="7772400" cy="2971800"/>
          </a:xfrm>
        </p:spPr>
        <p:txBody>
          <a:bodyPr>
            <a:normAutofit fontScale="92500" lnSpcReduction="10000"/>
          </a:bodyPr>
          <a:lstStyle/>
          <a:p>
            <a:pPr>
              <a:buFont typeface="Wingdings 3" panose="05040102010807070707" pitchFamily="18" charset="2"/>
              <a:buNone/>
            </a:pPr>
            <a:r>
              <a:rPr lang="en-US" altLang="en-US" sz="2000"/>
              <a:t>&lt;!DOCTYPE html&gt;</a:t>
            </a:r>
          </a:p>
          <a:p>
            <a:pPr>
              <a:buFont typeface="Wingdings 3" panose="05040102010807070707" pitchFamily="18" charset="2"/>
              <a:buNone/>
            </a:pPr>
            <a:r>
              <a:rPr lang="en-US" altLang="en-US" sz="2000"/>
              <a:t>&lt;html&gt;</a:t>
            </a:r>
          </a:p>
          <a:p>
            <a:pPr>
              <a:buFont typeface="Wingdings 3" panose="05040102010807070707" pitchFamily="18" charset="2"/>
              <a:buNone/>
            </a:pPr>
            <a:r>
              <a:rPr lang="en-US" altLang="en-US" sz="2000"/>
              <a:t>&lt;body&gt;</a:t>
            </a:r>
          </a:p>
          <a:p>
            <a:pPr>
              <a:buFont typeface="Wingdings 3" panose="05040102010807070707" pitchFamily="18" charset="2"/>
              <a:buNone/>
            </a:pPr>
            <a:endParaRPr lang="en-US" altLang="en-US" sz="2000"/>
          </a:p>
          <a:p>
            <a:pPr>
              <a:buFont typeface="Wingdings 3" panose="05040102010807070707" pitchFamily="18" charset="2"/>
              <a:buNone/>
            </a:pPr>
            <a:r>
              <a:rPr lang="en-US" altLang="en-US" sz="2000"/>
              <a:t>&lt;h1 style="color:blue;"&gt;This is a Blue Heading&lt;/h1&gt;</a:t>
            </a:r>
          </a:p>
          <a:p>
            <a:pPr>
              <a:buFont typeface="Wingdings 3" panose="05040102010807070707" pitchFamily="18" charset="2"/>
              <a:buNone/>
            </a:pPr>
            <a:endParaRPr lang="en-US" altLang="en-US" sz="2000"/>
          </a:p>
          <a:p>
            <a:pPr>
              <a:buFont typeface="Wingdings 3" panose="05040102010807070707" pitchFamily="18" charset="2"/>
              <a:buNone/>
            </a:pPr>
            <a:r>
              <a:rPr lang="en-US" altLang="en-US" sz="2000"/>
              <a:t>&lt;/body&gt;</a:t>
            </a:r>
          </a:p>
          <a:p>
            <a:pPr>
              <a:buFont typeface="Wingdings 3" panose="05040102010807070707" pitchFamily="18" charset="2"/>
              <a:buNone/>
            </a:pPr>
            <a:r>
              <a:rPr lang="en-US" altLang="en-US" sz="2000"/>
              <a:t>&lt;/html&gt;</a:t>
            </a:r>
          </a:p>
        </p:txBody>
      </p:sp>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94CA6D1A-6532-442F-8AA3-0E33DE916EC4}" type="slidenum">
              <a:rPr kumimoji="0" lang="en-US" altLang="en-US" sz="1000"/>
              <a:pPr/>
              <a:t>11</a:t>
            </a:fld>
            <a:endParaRPr kumimoji="0" lang="en-US" altLang="en-US" sz="1000"/>
          </a:p>
        </p:txBody>
      </p:sp>
      <p:pic>
        <p:nvPicPr>
          <p:cNvPr id="22533" name="Picture 2" descr="C:\Users\User\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724400"/>
            <a:ext cx="5797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636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D69B1C-8697-4BDD-B810-4E218019009C}"/>
              </a:ext>
            </a:extLst>
          </p:cNvPr>
          <p:cNvSpPr>
            <a:spLocks noGrp="1"/>
          </p:cNvSpPr>
          <p:nvPr>
            <p:ph type="title"/>
          </p:nvPr>
        </p:nvSpPr>
        <p:spPr>
          <a:xfrm>
            <a:off x="1981200" y="-30162"/>
            <a:ext cx="8229600" cy="563562"/>
          </a:xfrm>
        </p:spPr>
        <p:txBody>
          <a:bodyPr>
            <a:normAutofit fontScale="90000"/>
          </a:bodyPr>
          <a:lstStyle/>
          <a:p>
            <a:pPr algn="ctr">
              <a:defRPr/>
            </a:pPr>
            <a:br>
              <a:rPr lang="en-US" b="1" dirty="0"/>
            </a:br>
            <a:r>
              <a:rPr lang="en-US" b="1" dirty="0"/>
              <a:t>Internal CSS</a:t>
            </a:r>
            <a:br>
              <a:rPr lang="en-US" b="1" dirty="0"/>
            </a:br>
            <a:endParaRPr lang="en-US" b="1" dirty="0"/>
          </a:p>
        </p:txBody>
      </p:sp>
      <p:sp>
        <p:nvSpPr>
          <p:cNvPr id="23554" name="Content Placeholder 1"/>
          <p:cNvSpPr>
            <a:spLocks noGrp="1"/>
          </p:cNvSpPr>
          <p:nvPr>
            <p:ph idx="1"/>
          </p:nvPr>
        </p:nvSpPr>
        <p:spPr>
          <a:xfrm>
            <a:off x="1752600" y="882650"/>
            <a:ext cx="8229600" cy="990600"/>
          </a:xfrm>
        </p:spPr>
        <p:txBody>
          <a:bodyPr>
            <a:normAutofit fontScale="85000" lnSpcReduction="10000"/>
          </a:bodyPr>
          <a:lstStyle/>
          <a:p>
            <a:pPr>
              <a:lnSpc>
                <a:spcPct val="150000"/>
              </a:lnSpc>
            </a:pPr>
            <a:r>
              <a:rPr lang="en-US" altLang="en-US" sz="1800" dirty="0"/>
              <a:t>An internal CSS is used to define a style for a single HTML page.</a:t>
            </a:r>
          </a:p>
          <a:p>
            <a:pPr>
              <a:lnSpc>
                <a:spcPct val="150000"/>
              </a:lnSpc>
            </a:pPr>
            <a:r>
              <a:rPr lang="en-US" altLang="en-US" sz="1800" dirty="0"/>
              <a:t>An internal CSS is defined in the &lt;head&gt; section of an HTML page, within a &lt;style&gt; element</a:t>
            </a:r>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127512B-E748-4AC1-B4FC-164B4B2E1B74}" type="slidenum">
              <a:rPr kumimoji="0" lang="en-US" altLang="en-US" sz="1000"/>
              <a:pPr/>
              <a:t>12</a:t>
            </a:fld>
            <a:endParaRPr kumimoji="0" lang="en-US" altLang="en-US" sz="1000"/>
          </a:p>
        </p:txBody>
      </p:sp>
      <p:sp>
        <p:nvSpPr>
          <p:cNvPr id="5" name="Content Placeholder 1">
            <a:extLst>
              <a:ext uri="{FF2B5EF4-FFF2-40B4-BE49-F238E27FC236}">
                <a16:creationId xmlns:a16="http://schemas.microsoft.com/office/drawing/2014/main" id="{B783C14C-5AA9-4EFD-A30B-57065F2A41BA}"/>
              </a:ext>
            </a:extLst>
          </p:cNvPr>
          <p:cNvSpPr txBox="1">
            <a:spLocks/>
          </p:cNvSpPr>
          <p:nvPr/>
        </p:nvSpPr>
        <p:spPr bwMode="auto">
          <a:xfrm>
            <a:off x="1676400" y="1981200"/>
            <a:ext cx="4724400" cy="4800600"/>
          </a:xfrm>
          <a:prstGeom prst="rect">
            <a:avLst/>
          </a:prstGeom>
          <a:noFill/>
          <a:ln w="9525">
            <a:noFill/>
            <a:miter lim="800000"/>
            <a:headEnd/>
            <a:tailEnd/>
          </a:ln>
        </p:spPr>
        <p:txBody>
          <a:bodyPr/>
          <a:lstStyle/>
          <a:p>
            <a:pPr marL="365125" indent="-255588">
              <a:spcBef>
                <a:spcPts val="400"/>
              </a:spcBef>
              <a:buClr>
                <a:schemeClr val="accent1"/>
              </a:buClr>
              <a:buSzPct val="68000"/>
              <a:defRPr/>
            </a:pPr>
            <a:r>
              <a:rPr lang="en-US" dirty="0"/>
              <a:t>&lt;!DOCTYPE html&gt;</a:t>
            </a:r>
          </a:p>
          <a:p>
            <a:pPr marL="365125" indent="-255588">
              <a:spcBef>
                <a:spcPts val="400"/>
              </a:spcBef>
              <a:buClr>
                <a:schemeClr val="accent1"/>
              </a:buClr>
              <a:buSzPct val="68000"/>
              <a:defRPr/>
            </a:pPr>
            <a:r>
              <a:rPr lang="en-US" dirty="0"/>
              <a:t>&lt;html&gt;</a:t>
            </a:r>
          </a:p>
          <a:p>
            <a:pPr marL="365125" indent="-255588">
              <a:spcBef>
                <a:spcPts val="400"/>
              </a:spcBef>
              <a:buClr>
                <a:schemeClr val="accent1"/>
              </a:buClr>
              <a:buSzPct val="68000"/>
              <a:defRPr/>
            </a:pPr>
            <a:r>
              <a:rPr lang="en-US" dirty="0"/>
              <a:t>&lt;head&gt;</a:t>
            </a:r>
          </a:p>
          <a:p>
            <a:pPr marL="365125" indent="-255588">
              <a:spcBef>
                <a:spcPts val="400"/>
              </a:spcBef>
              <a:buClr>
                <a:schemeClr val="accent1"/>
              </a:buClr>
              <a:buSzPct val="68000"/>
              <a:defRPr/>
            </a:pPr>
            <a:r>
              <a:rPr lang="en-US" dirty="0"/>
              <a:t>&lt;style&gt;</a:t>
            </a:r>
          </a:p>
          <a:p>
            <a:pPr marL="365125" indent="-255588">
              <a:spcBef>
                <a:spcPts val="400"/>
              </a:spcBef>
              <a:buClr>
                <a:schemeClr val="accent1"/>
              </a:buClr>
              <a:buSzPct val="68000"/>
              <a:defRPr/>
            </a:pPr>
            <a:r>
              <a:rPr lang="en-US" dirty="0"/>
              <a:t>body {background-color: </a:t>
            </a:r>
            <a:r>
              <a:rPr lang="en-US" dirty="0" err="1"/>
              <a:t>powderblue</a:t>
            </a:r>
            <a:r>
              <a:rPr lang="en-US" dirty="0"/>
              <a:t>;}</a:t>
            </a:r>
          </a:p>
          <a:p>
            <a:pPr marL="365125" indent="-255588">
              <a:spcBef>
                <a:spcPts val="400"/>
              </a:spcBef>
              <a:buClr>
                <a:schemeClr val="accent1"/>
              </a:buClr>
              <a:buSzPct val="68000"/>
              <a:defRPr/>
            </a:pPr>
            <a:r>
              <a:rPr lang="en-US" dirty="0"/>
              <a:t>h1   {color: blue;}</a:t>
            </a:r>
          </a:p>
          <a:p>
            <a:pPr marL="365125" indent="-255588">
              <a:spcBef>
                <a:spcPts val="400"/>
              </a:spcBef>
              <a:buClr>
                <a:schemeClr val="accent1"/>
              </a:buClr>
              <a:buSzPct val="68000"/>
              <a:defRPr/>
            </a:pPr>
            <a:r>
              <a:rPr lang="en-US" dirty="0"/>
              <a:t>p    {color: red;}</a:t>
            </a:r>
          </a:p>
          <a:p>
            <a:pPr marL="365125" indent="-255588">
              <a:spcBef>
                <a:spcPts val="400"/>
              </a:spcBef>
              <a:buClr>
                <a:schemeClr val="accent1"/>
              </a:buClr>
              <a:buSzPct val="68000"/>
              <a:defRPr/>
            </a:pPr>
            <a:r>
              <a:rPr lang="en-US" dirty="0"/>
              <a:t>&lt;/style&gt;</a:t>
            </a:r>
          </a:p>
          <a:p>
            <a:pPr marL="365125" indent="-255588">
              <a:spcBef>
                <a:spcPts val="400"/>
              </a:spcBef>
              <a:buClr>
                <a:schemeClr val="accent1"/>
              </a:buClr>
              <a:buSzPct val="68000"/>
              <a:defRPr/>
            </a:pPr>
            <a:r>
              <a:rPr lang="en-US" dirty="0"/>
              <a:t>&lt;/head&gt;</a:t>
            </a:r>
          </a:p>
          <a:p>
            <a:pPr marL="365125" indent="-255588">
              <a:spcBef>
                <a:spcPts val="400"/>
              </a:spcBef>
              <a:buClr>
                <a:schemeClr val="accent1"/>
              </a:buClr>
              <a:buSzPct val="68000"/>
              <a:defRPr/>
            </a:pPr>
            <a:r>
              <a:rPr lang="en-US" dirty="0"/>
              <a:t>&lt;body&gt;</a:t>
            </a:r>
          </a:p>
          <a:p>
            <a:pPr marL="365125" indent="-255588">
              <a:spcBef>
                <a:spcPts val="400"/>
              </a:spcBef>
              <a:buClr>
                <a:schemeClr val="accent1"/>
              </a:buClr>
              <a:buSzPct val="68000"/>
              <a:defRPr/>
            </a:pPr>
            <a:r>
              <a:rPr lang="en-US" dirty="0"/>
              <a:t>&lt;h1&gt;This is a heading&lt;/h1&gt;</a:t>
            </a:r>
          </a:p>
          <a:p>
            <a:pPr marL="365125" indent="-255588">
              <a:spcBef>
                <a:spcPts val="400"/>
              </a:spcBef>
              <a:buClr>
                <a:schemeClr val="accent1"/>
              </a:buClr>
              <a:buSzPct val="68000"/>
              <a:defRPr/>
            </a:pPr>
            <a:r>
              <a:rPr lang="en-US" dirty="0"/>
              <a:t>&lt;p&gt;This is a paragraph.&lt;/p&gt;</a:t>
            </a:r>
          </a:p>
          <a:p>
            <a:pPr marL="365125" indent="-255588">
              <a:spcBef>
                <a:spcPts val="400"/>
              </a:spcBef>
              <a:buClr>
                <a:schemeClr val="accent1"/>
              </a:buClr>
              <a:buSzPct val="68000"/>
              <a:defRPr/>
            </a:pPr>
            <a:r>
              <a:rPr lang="en-US" dirty="0"/>
              <a:t>&lt;/body&gt;</a:t>
            </a:r>
          </a:p>
          <a:p>
            <a:pPr marL="365125" indent="-255588">
              <a:spcBef>
                <a:spcPts val="400"/>
              </a:spcBef>
              <a:buClr>
                <a:schemeClr val="accent1"/>
              </a:buClr>
              <a:buSzPct val="68000"/>
              <a:defRPr/>
            </a:pPr>
            <a:r>
              <a:rPr lang="en-US" dirty="0"/>
              <a:t>&lt;/html&gt;</a:t>
            </a:r>
          </a:p>
          <a:p>
            <a:pPr marL="365125" indent="-255588">
              <a:spcBef>
                <a:spcPts val="400"/>
              </a:spcBef>
              <a:buClr>
                <a:schemeClr val="accent1"/>
              </a:buClr>
              <a:buSzPct val="68000"/>
              <a:defRPr/>
            </a:pPr>
            <a:endParaRPr lang="en-US" sz="1600" dirty="0"/>
          </a:p>
        </p:txBody>
      </p:sp>
      <p:pic>
        <p:nvPicPr>
          <p:cNvPr id="23558" name="Picture 3" descr="C:\Users\User\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048000"/>
            <a:ext cx="396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62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D69B1C-8697-4BDD-B810-4E218019009C}"/>
              </a:ext>
            </a:extLst>
          </p:cNvPr>
          <p:cNvSpPr>
            <a:spLocks noGrp="1"/>
          </p:cNvSpPr>
          <p:nvPr>
            <p:ph type="title"/>
          </p:nvPr>
        </p:nvSpPr>
        <p:spPr>
          <a:xfrm>
            <a:off x="1536357" y="266400"/>
            <a:ext cx="8229600" cy="563562"/>
          </a:xfrm>
        </p:spPr>
        <p:txBody>
          <a:bodyPr>
            <a:normAutofit fontScale="90000"/>
          </a:bodyPr>
          <a:lstStyle/>
          <a:p>
            <a:pPr algn="ctr">
              <a:defRPr/>
            </a:pPr>
            <a:br>
              <a:rPr lang="en-US" b="1" dirty="0"/>
            </a:br>
            <a:r>
              <a:rPr lang="en-US" b="1" dirty="0"/>
              <a:t>For External CSS</a:t>
            </a:r>
            <a:br>
              <a:rPr lang="en-US" b="1" dirty="0"/>
            </a:br>
            <a:endParaRPr lang="en-US" b="1" dirty="0"/>
          </a:p>
        </p:txBody>
      </p:sp>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0A7AC25E-78B3-4003-9118-0B1505760CD3}" type="slidenum">
              <a:rPr kumimoji="0" lang="en-US" altLang="en-US" sz="1000"/>
              <a:pPr/>
              <a:t>13</a:t>
            </a:fld>
            <a:endParaRPr kumimoji="0" lang="en-US" altLang="en-US" sz="1000"/>
          </a:p>
        </p:txBody>
      </p:sp>
      <p:sp>
        <p:nvSpPr>
          <p:cNvPr id="24581" name="Content Placeholder 1"/>
          <p:cNvSpPr txBox="1">
            <a:spLocks noChangeArrowheads="1"/>
          </p:cNvSpPr>
          <p:nvPr/>
        </p:nvSpPr>
        <p:spPr bwMode="auto">
          <a:xfrm>
            <a:off x="1235677" y="1210962"/>
            <a:ext cx="8935438" cy="381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ts val="400"/>
              </a:spcBef>
              <a:buClr>
                <a:schemeClr val="accent1"/>
              </a:buClr>
              <a:buSzPct val="68000"/>
            </a:pPr>
            <a:r>
              <a:rPr kumimoji="0" lang="en-US" sz="3000" dirty="0">
                <a:cs typeface="Times New Roman" panose="02020603050405020304" pitchFamily="18" charset="0"/>
              </a:rPr>
              <a:t>The &lt;link&gt; tag defines a link between a document and an external resource.</a:t>
            </a:r>
          </a:p>
          <a:p>
            <a:pPr>
              <a:spcBef>
                <a:spcPts val="400"/>
              </a:spcBef>
              <a:buClr>
                <a:schemeClr val="accent1"/>
              </a:buClr>
              <a:buSzPct val="68000"/>
            </a:pPr>
            <a:endParaRPr kumimoji="0" lang="en-US" sz="3000" dirty="0">
              <a:cs typeface="Times New Roman" panose="02020603050405020304" pitchFamily="18" charset="0"/>
            </a:endParaRPr>
          </a:p>
          <a:p>
            <a:pPr>
              <a:spcBef>
                <a:spcPts val="400"/>
              </a:spcBef>
              <a:buClr>
                <a:schemeClr val="accent1"/>
              </a:buClr>
              <a:buSzPct val="68000"/>
            </a:pPr>
            <a:r>
              <a:rPr kumimoji="0" lang="en-US" sz="3000" dirty="0">
                <a:cs typeface="Times New Roman" panose="02020603050405020304" pitchFamily="18" charset="0"/>
              </a:rPr>
              <a:t>The &lt;link&gt; tag is used to link to external style sheets.</a:t>
            </a:r>
          </a:p>
        </p:txBody>
      </p:sp>
    </p:spTree>
    <p:extLst>
      <p:ext uri="{BB962C8B-B14F-4D97-AF65-F5344CB8AC3E}">
        <p14:creationId xmlns:p14="http://schemas.microsoft.com/office/powerpoint/2010/main" val="427410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F74007-2953-4E7D-AAFB-7ADC3173A3DC}"/>
              </a:ext>
            </a:extLst>
          </p:cNvPr>
          <p:cNvSpPr>
            <a:spLocks noGrp="1"/>
          </p:cNvSpPr>
          <p:nvPr>
            <p:ph type="title"/>
          </p:nvPr>
        </p:nvSpPr>
        <p:spPr>
          <a:xfrm>
            <a:off x="1676400" y="76200"/>
            <a:ext cx="8229600" cy="639762"/>
          </a:xfrm>
        </p:spPr>
        <p:txBody>
          <a:bodyPr>
            <a:normAutofit fontScale="90000"/>
          </a:bodyPr>
          <a:lstStyle/>
          <a:p>
            <a:pPr algn="ctr">
              <a:defRPr/>
            </a:pPr>
            <a:r>
              <a:rPr lang="en-US" dirty="0"/>
              <a:t>External CSS</a:t>
            </a:r>
          </a:p>
        </p:txBody>
      </p:sp>
      <p:sp>
        <p:nvSpPr>
          <p:cNvPr id="25602" name="Content Placeholder 1"/>
          <p:cNvSpPr>
            <a:spLocks noGrp="1"/>
          </p:cNvSpPr>
          <p:nvPr>
            <p:ph idx="1"/>
          </p:nvPr>
        </p:nvSpPr>
        <p:spPr>
          <a:xfrm>
            <a:off x="1676400" y="876300"/>
            <a:ext cx="8229600" cy="1600200"/>
          </a:xfrm>
        </p:spPr>
        <p:txBody>
          <a:bodyPr>
            <a:normAutofit/>
          </a:bodyPr>
          <a:lstStyle/>
          <a:p>
            <a:pPr algn="just"/>
            <a:r>
              <a:rPr lang="en-US" altLang="en-US" sz="1800" dirty="0"/>
              <a:t>An external style sheet is used to define style for many HTML pages.</a:t>
            </a:r>
          </a:p>
          <a:p>
            <a:pPr algn="just"/>
            <a:r>
              <a:rPr lang="en-US" altLang="en-US" sz="1800" dirty="0"/>
              <a:t>With an external style sheet, you can change the look of an entire web site, by changing one file.</a:t>
            </a:r>
          </a:p>
          <a:p>
            <a:pPr algn="just"/>
            <a:r>
              <a:rPr lang="en-US" altLang="en-US" sz="1800" dirty="0"/>
              <a:t>To use an external style sheet, add a link to it in the &lt;head&gt; section of the HTML page:</a:t>
            </a:r>
          </a:p>
          <a:p>
            <a:pPr algn="just"/>
            <a:endParaRPr lang="en-US" altLang="en-US" sz="1800" dirty="0"/>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E9491167-E18D-4DE8-AF63-3F1E4F25F63A}" type="slidenum">
              <a:rPr kumimoji="0" lang="en-US" altLang="en-US" sz="1000"/>
              <a:pPr/>
              <a:t>14</a:t>
            </a:fld>
            <a:endParaRPr kumimoji="0" lang="en-US" altLang="en-US" sz="1000"/>
          </a:p>
        </p:txBody>
      </p:sp>
      <p:sp>
        <p:nvSpPr>
          <p:cNvPr id="5" name="Content Placeholder 1">
            <a:extLst>
              <a:ext uri="{FF2B5EF4-FFF2-40B4-BE49-F238E27FC236}">
                <a16:creationId xmlns:a16="http://schemas.microsoft.com/office/drawing/2014/main" id="{8A0574FB-8BB1-4DBC-87B4-5D9A80387D96}"/>
              </a:ext>
            </a:extLst>
          </p:cNvPr>
          <p:cNvSpPr txBox="1">
            <a:spLocks/>
          </p:cNvSpPr>
          <p:nvPr/>
        </p:nvSpPr>
        <p:spPr bwMode="auto">
          <a:xfrm>
            <a:off x="1600200" y="2590800"/>
            <a:ext cx="4572000" cy="3276600"/>
          </a:xfrm>
          <a:prstGeom prst="rect">
            <a:avLst/>
          </a:prstGeom>
          <a:noFill/>
          <a:ln w="9525">
            <a:noFill/>
            <a:miter lim="800000"/>
            <a:headEnd/>
            <a:tailEnd/>
          </a:ln>
        </p:spPr>
        <p:txBody>
          <a:bodyPr/>
          <a:lstStyle/>
          <a:p>
            <a:pPr marL="365125" indent="-255588" algn="ctr">
              <a:spcBef>
                <a:spcPts val="400"/>
              </a:spcBef>
              <a:buClr>
                <a:schemeClr val="accent1"/>
              </a:buClr>
              <a:buSzPct val="68000"/>
              <a:defRPr/>
            </a:pPr>
            <a:r>
              <a:rPr lang="en-US" b="1" dirty="0"/>
              <a:t>external </a:t>
            </a:r>
            <a:r>
              <a:rPr lang="en-US" b="1" dirty="0" err="1"/>
              <a:t>css</a:t>
            </a:r>
            <a:r>
              <a:rPr lang="en-US" b="1" dirty="0"/>
              <a:t> .html</a:t>
            </a:r>
          </a:p>
          <a:p>
            <a:pPr marL="365125" indent="-255588">
              <a:spcBef>
                <a:spcPts val="400"/>
              </a:spcBef>
              <a:buClr>
                <a:schemeClr val="accent1"/>
              </a:buClr>
              <a:buSzPct val="68000"/>
              <a:defRPr/>
            </a:pPr>
            <a:r>
              <a:rPr lang="en-US" dirty="0">
                <a:latin typeface="Times New Roman" charset="0"/>
              </a:rPr>
              <a:t>&lt;!DOCTYPE html&gt;</a:t>
            </a:r>
            <a:br>
              <a:rPr lang="en-US" dirty="0">
                <a:latin typeface="Times New Roman" charset="0"/>
              </a:rPr>
            </a:br>
            <a:r>
              <a:rPr lang="en-US" dirty="0">
                <a:latin typeface="Times New Roman" charset="0"/>
              </a:rPr>
              <a:t>&lt;html&gt;</a:t>
            </a:r>
            <a:br>
              <a:rPr lang="en-US" dirty="0">
                <a:latin typeface="Times New Roman" charset="0"/>
              </a:rPr>
            </a:br>
            <a:r>
              <a:rPr lang="en-US" dirty="0">
                <a:latin typeface="Times New Roman" charset="0"/>
              </a:rPr>
              <a:t>&lt;head&gt;</a:t>
            </a:r>
            <a:br>
              <a:rPr lang="en-US" dirty="0">
                <a:latin typeface="Times New Roman" charset="0"/>
              </a:rPr>
            </a:br>
            <a:r>
              <a:rPr lang="en-US" dirty="0">
                <a:latin typeface="Times New Roman" charset="0"/>
              </a:rPr>
              <a:t>  &lt;link </a:t>
            </a:r>
            <a:r>
              <a:rPr lang="en-US" dirty="0" err="1">
                <a:latin typeface="Times New Roman" charset="0"/>
              </a:rPr>
              <a:t>rel</a:t>
            </a:r>
            <a:r>
              <a:rPr lang="en-US" dirty="0">
                <a:latin typeface="Times New Roman" charset="0"/>
              </a:rPr>
              <a:t>="</a:t>
            </a:r>
            <a:r>
              <a:rPr lang="en-US" dirty="0" err="1">
                <a:latin typeface="Times New Roman" charset="0"/>
              </a:rPr>
              <a:t>stylesheet</a:t>
            </a:r>
            <a:r>
              <a:rPr lang="en-US" dirty="0">
                <a:latin typeface="Times New Roman" charset="0"/>
              </a:rPr>
              <a:t>" </a:t>
            </a:r>
            <a:r>
              <a:rPr lang="en-US" dirty="0" err="1">
                <a:latin typeface="Times New Roman" charset="0"/>
              </a:rPr>
              <a:t>href</a:t>
            </a:r>
            <a:r>
              <a:rPr lang="en-US" dirty="0">
                <a:latin typeface="Times New Roman" charset="0"/>
              </a:rPr>
              <a:t>="styles.css"&gt;</a:t>
            </a:r>
            <a:br>
              <a:rPr lang="en-US" dirty="0">
                <a:latin typeface="Times New Roman" charset="0"/>
              </a:rPr>
            </a:br>
            <a:r>
              <a:rPr lang="en-US" dirty="0">
                <a:latin typeface="Times New Roman" charset="0"/>
              </a:rPr>
              <a:t>&lt;/head&gt;</a:t>
            </a:r>
            <a:br>
              <a:rPr lang="en-US" dirty="0">
                <a:latin typeface="Times New Roman" charset="0"/>
              </a:rPr>
            </a:br>
            <a:r>
              <a:rPr lang="en-US" dirty="0">
                <a:latin typeface="Times New Roman" charset="0"/>
              </a:rPr>
              <a:t>&lt;body&gt;</a:t>
            </a:r>
            <a:br>
              <a:rPr lang="en-US" dirty="0">
                <a:latin typeface="Times New Roman" charset="0"/>
              </a:rPr>
            </a:br>
            <a:r>
              <a:rPr lang="en-US" dirty="0">
                <a:latin typeface="Times New Roman" charset="0"/>
              </a:rPr>
              <a:t>&lt;h1&gt;This is a heading&lt;/h1&gt;</a:t>
            </a:r>
            <a:br>
              <a:rPr lang="en-US" dirty="0">
                <a:latin typeface="Times New Roman" charset="0"/>
              </a:rPr>
            </a:br>
            <a:r>
              <a:rPr lang="en-US" dirty="0">
                <a:latin typeface="Times New Roman" charset="0"/>
              </a:rPr>
              <a:t>&lt;p&gt;This is a paragraph.&lt;/p&gt;</a:t>
            </a:r>
            <a:br>
              <a:rPr lang="en-US" dirty="0">
                <a:latin typeface="Times New Roman" charset="0"/>
              </a:rPr>
            </a:br>
            <a:r>
              <a:rPr lang="en-US" dirty="0">
                <a:latin typeface="Times New Roman" charset="0"/>
              </a:rPr>
              <a:t>&lt;/body&gt;</a:t>
            </a:r>
            <a:br>
              <a:rPr lang="en-US" dirty="0">
                <a:latin typeface="Times New Roman" charset="0"/>
              </a:rPr>
            </a:br>
            <a:r>
              <a:rPr lang="en-US" dirty="0">
                <a:latin typeface="Times New Roman" charset="0"/>
              </a:rPr>
              <a:t>&lt;/html&gt;</a:t>
            </a:r>
          </a:p>
          <a:p>
            <a:pPr marL="365125" indent="-255588">
              <a:spcBef>
                <a:spcPts val="400"/>
              </a:spcBef>
              <a:buClr>
                <a:schemeClr val="accent1"/>
              </a:buClr>
              <a:buSzPct val="68000"/>
              <a:defRPr/>
            </a:pPr>
            <a:endParaRPr lang="en-US" dirty="0"/>
          </a:p>
        </p:txBody>
      </p:sp>
      <p:sp>
        <p:nvSpPr>
          <p:cNvPr id="6" name="Content Placeholder 1">
            <a:extLst>
              <a:ext uri="{FF2B5EF4-FFF2-40B4-BE49-F238E27FC236}">
                <a16:creationId xmlns:a16="http://schemas.microsoft.com/office/drawing/2014/main" id="{75CC1B98-D56C-4C1F-AE3E-C5A6A5881849}"/>
              </a:ext>
            </a:extLst>
          </p:cNvPr>
          <p:cNvSpPr txBox="1">
            <a:spLocks/>
          </p:cNvSpPr>
          <p:nvPr/>
        </p:nvSpPr>
        <p:spPr bwMode="auto">
          <a:xfrm>
            <a:off x="6096000" y="2514600"/>
            <a:ext cx="4343400" cy="2895600"/>
          </a:xfrm>
          <a:prstGeom prst="rect">
            <a:avLst/>
          </a:prstGeom>
          <a:noFill/>
          <a:ln w="9525">
            <a:noFill/>
            <a:miter lim="800000"/>
            <a:headEnd/>
            <a:tailEnd/>
          </a:ln>
        </p:spPr>
        <p:txBody>
          <a:bodyPr/>
          <a:lstStyle/>
          <a:p>
            <a:pPr marL="365125" indent="-255588" algn="ctr">
              <a:spcBef>
                <a:spcPts val="400"/>
              </a:spcBef>
              <a:buClr>
                <a:schemeClr val="accent1"/>
              </a:buClr>
              <a:buSzPct val="68000"/>
              <a:defRPr/>
            </a:pPr>
            <a:r>
              <a:rPr lang="en-US" b="1" dirty="0"/>
              <a:t>styles.css </a:t>
            </a:r>
          </a:p>
          <a:p>
            <a:pPr marL="365125" indent="-255588">
              <a:spcBef>
                <a:spcPts val="400"/>
              </a:spcBef>
              <a:buClr>
                <a:schemeClr val="accent1"/>
              </a:buClr>
              <a:buSzPct val="68000"/>
              <a:defRPr/>
            </a:pPr>
            <a:r>
              <a:rPr lang="en-US" dirty="0">
                <a:latin typeface="Times New Roman" charset="0"/>
              </a:rPr>
              <a:t>body {</a:t>
            </a:r>
            <a:br>
              <a:rPr lang="en-US" dirty="0">
                <a:latin typeface="Times New Roman" charset="0"/>
              </a:rPr>
            </a:br>
            <a:r>
              <a:rPr lang="en-US" dirty="0">
                <a:latin typeface="Times New Roman" charset="0"/>
              </a:rPr>
              <a:t>    background-color: </a:t>
            </a:r>
            <a:r>
              <a:rPr lang="en-US" dirty="0" err="1">
                <a:latin typeface="Times New Roman" charset="0"/>
              </a:rPr>
              <a:t>powderblue</a:t>
            </a:r>
            <a:r>
              <a:rPr lang="en-US" dirty="0">
                <a:latin typeface="Times New Roman" charset="0"/>
              </a:rPr>
              <a:t>;</a:t>
            </a:r>
            <a:br>
              <a:rPr lang="en-US" dirty="0">
                <a:latin typeface="Times New Roman" charset="0"/>
              </a:rPr>
            </a:br>
            <a:r>
              <a:rPr lang="en-US" dirty="0">
                <a:latin typeface="Times New Roman" charset="0"/>
              </a:rPr>
              <a:t>}</a:t>
            </a:r>
            <a:br>
              <a:rPr lang="en-US" dirty="0">
                <a:latin typeface="Times New Roman" charset="0"/>
              </a:rPr>
            </a:br>
            <a:r>
              <a:rPr lang="en-US" dirty="0">
                <a:latin typeface="Times New Roman" charset="0"/>
              </a:rPr>
              <a:t>h1 {</a:t>
            </a:r>
            <a:br>
              <a:rPr lang="en-US" dirty="0">
                <a:latin typeface="Times New Roman" charset="0"/>
              </a:rPr>
            </a:br>
            <a:r>
              <a:rPr lang="en-US" dirty="0">
                <a:latin typeface="Times New Roman" charset="0"/>
              </a:rPr>
              <a:t>    color: blue;</a:t>
            </a:r>
            <a:br>
              <a:rPr lang="en-US" dirty="0">
                <a:latin typeface="Times New Roman" charset="0"/>
              </a:rPr>
            </a:br>
            <a:r>
              <a:rPr lang="en-US" dirty="0">
                <a:latin typeface="Times New Roman" charset="0"/>
              </a:rPr>
              <a:t>}</a:t>
            </a:r>
            <a:br>
              <a:rPr lang="en-US" dirty="0">
                <a:latin typeface="Times New Roman" charset="0"/>
              </a:rPr>
            </a:br>
            <a:r>
              <a:rPr lang="en-US" dirty="0">
                <a:latin typeface="Times New Roman" charset="0"/>
              </a:rPr>
              <a:t>p {</a:t>
            </a:r>
            <a:br>
              <a:rPr lang="en-US" dirty="0">
                <a:latin typeface="Times New Roman" charset="0"/>
              </a:rPr>
            </a:br>
            <a:r>
              <a:rPr lang="en-US" dirty="0">
                <a:latin typeface="Times New Roman" charset="0"/>
              </a:rPr>
              <a:t>    color: red;</a:t>
            </a:r>
            <a:br>
              <a:rPr lang="en-US" dirty="0">
                <a:latin typeface="Times New Roman" charset="0"/>
              </a:rPr>
            </a:br>
            <a:r>
              <a:rPr lang="en-US" dirty="0">
                <a:latin typeface="Times New Roman" charset="0"/>
              </a:rPr>
              <a:t>}</a:t>
            </a:r>
            <a:endParaRPr lang="en-US" b="1" dirty="0"/>
          </a:p>
        </p:txBody>
      </p:sp>
      <p:pic>
        <p:nvPicPr>
          <p:cNvPr id="25607" name="Picture 3" descr="C:\Users\User\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5867400"/>
            <a:ext cx="396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3469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B0BE41-27F1-43F3-89DB-1D2805C1F192}"/>
              </a:ext>
            </a:extLst>
          </p:cNvPr>
          <p:cNvSpPr>
            <a:spLocks noGrp="1"/>
          </p:cNvSpPr>
          <p:nvPr>
            <p:ph type="title"/>
          </p:nvPr>
        </p:nvSpPr>
        <p:spPr>
          <a:xfrm>
            <a:off x="1981200" y="0"/>
            <a:ext cx="8229600" cy="563562"/>
          </a:xfrm>
        </p:spPr>
        <p:txBody>
          <a:bodyPr>
            <a:noAutofit/>
          </a:bodyPr>
          <a:lstStyle/>
          <a:p>
            <a:pPr algn="ctr">
              <a:defRPr/>
            </a:pPr>
            <a:br>
              <a:rPr lang="en-US" sz="3200" dirty="0"/>
            </a:br>
            <a:r>
              <a:rPr lang="en-US" sz="3200" dirty="0"/>
              <a:t>HTML Links </a:t>
            </a:r>
            <a:br>
              <a:rPr lang="en-US" sz="3200" dirty="0"/>
            </a:br>
            <a:endParaRPr lang="en-US" sz="3200" dirty="0"/>
          </a:p>
        </p:txBody>
      </p:sp>
      <p:sp>
        <p:nvSpPr>
          <p:cNvPr id="26626" name="Content Placeholder 1"/>
          <p:cNvSpPr>
            <a:spLocks noGrp="1"/>
          </p:cNvSpPr>
          <p:nvPr>
            <p:ph idx="1"/>
          </p:nvPr>
        </p:nvSpPr>
        <p:spPr>
          <a:xfrm>
            <a:off x="1981200" y="609600"/>
            <a:ext cx="8229600" cy="5791200"/>
          </a:xfrm>
        </p:spPr>
        <p:txBody>
          <a:bodyPr>
            <a:normAutofit/>
          </a:bodyPr>
          <a:lstStyle/>
          <a:p>
            <a:pPr>
              <a:buFont typeface="Wingdings" panose="05000000000000000000" pitchFamily="2" charset="2"/>
              <a:buChar char="Ø"/>
            </a:pPr>
            <a:endParaRPr lang="en-US" altLang="en-US" sz="2500" b="1" dirty="0"/>
          </a:p>
          <a:p>
            <a:pPr>
              <a:buFont typeface="Wingdings" panose="05000000000000000000" pitchFamily="2" charset="2"/>
              <a:buChar char="Ø"/>
            </a:pPr>
            <a:endParaRPr lang="en-US" altLang="en-US" sz="2500" b="1" dirty="0"/>
          </a:p>
          <a:p>
            <a:pPr>
              <a:buFont typeface="Wingdings" panose="05000000000000000000" pitchFamily="2" charset="2"/>
              <a:buChar char="Ø"/>
            </a:pPr>
            <a:r>
              <a:rPr lang="en-US" altLang="en-US" sz="2500" b="1" dirty="0"/>
              <a:t>HTML Links - Image as Link</a:t>
            </a:r>
          </a:p>
          <a:p>
            <a:pPr lvl="1"/>
            <a:r>
              <a:rPr lang="en-US" altLang="en-US" sz="2500" dirty="0"/>
              <a:t>It is common to use images as links:</a:t>
            </a:r>
          </a:p>
          <a:p>
            <a:pPr lvl="1">
              <a:buFont typeface="Verdana" panose="020B0604030504040204" pitchFamily="34" charset="0"/>
              <a:buNone/>
            </a:pPr>
            <a:r>
              <a:rPr lang="en-US" altLang="en-US" sz="2500" b="1" dirty="0"/>
              <a:t>Example</a:t>
            </a:r>
          </a:p>
          <a:p>
            <a:pPr lvl="1"/>
            <a:r>
              <a:rPr lang="en-US" altLang="en-US" sz="2500" dirty="0"/>
              <a:t>&lt;a </a:t>
            </a:r>
            <a:r>
              <a:rPr lang="en-US" altLang="en-US" sz="2500" dirty="0" err="1"/>
              <a:t>href</a:t>
            </a:r>
            <a:r>
              <a:rPr lang="en-US" altLang="en-US" sz="2500" dirty="0"/>
              <a:t>="default.asp“&gt; Click me&lt;</a:t>
            </a:r>
            <a:r>
              <a:rPr lang="en-US" altLang="en-US" sz="2500" dirty="0" err="1"/>
              <a:t>img</a:t>
            </a:r>
            <a:r>
              <a:rPr lang="en-US" altLang="en-US" sz="2500" dirty="0"/>
              <a:t> </a:t>
            </a:r>
            <a:r>
              <a:rPr lang="en-US" altLang="en-US" sz="2500" dirty="0" err="1"/>
              <a:t>src</a:t>
            </a:r>
            <a:r>
              <a:rPr lang="en-US" altLang="en-US" sz="2500" dirty="0"/>
              <a:t>="smiley.gif" alt=“image unload” style="width:42px;height:42px;border:0;"&gt;</a:t>
            </a:r>
            <a:br>
              <a:rPr lang="en-US" altLang="en-US" sz="2500" dirty="0"/>
            </a:br>
            <a:r>
              <a:rPr lang="en-US" altLang="en-US" sz="2500" dirty="0"/>
              <a:t>&lt;/a&gt; </a:t>
            </a:r>
          </a:p>
          <a:p>
            <a:pPr>
              <a:buFont typeface="Arial" panose="020B0604020202020204" pitchFamily="34" charset="0"/>
              <a:buChar char="•"/>
            </a:pPr>
            <a:endParaRPr lang="en-US" altLang="en-US" sz="2500" dirty="0"/>
          </a:p>
          <a:p>
            <a:pPr>
              <a:buFont typeface="Arial" panose="020B0604020202020204" pitchFamily="34" charset="0"/>
              <a:buChar char="•"/>
            </a:pPr>
            <a:endParaRPr lang="en-US" altLang="en-US" sz="2500" dirty="0"/>
          </a:p>
        </p:txBody>
      </p:sp>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7262958E-6C47-4407-BF97-843BD87698E8}" type="slidenum">
              <a:rPr kumimoji="0" lang="en-US" altLang="en-US" sz="1000"/>
              <a:pPr/>
              <a:t>15</a:t>
            </a:fld>
            <a:endParaRPr kumimoji="0" lang="en-US" altLang="en-US" sz="1000"/>
          </a:p>
        </p:txBody>
      </p:sp>
    </p:spTree>
    <p:extLst>
      <p:ext uri="{BB962C8B-B14F-4D97-AF65-F5344CB8AC3E}">
        <p14:creationId xmlns:p14="http://schemas.microsoft.com/office/powerpoint/2010/main" val="120749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F9F15-8A9C-46D6-A1BF-4F2BEAC21523}"/>
              </a:ext>
            </a:extLst>
          </p:cNvPr>
          <p:cNvSpPr>
            <a:spLocks noGrp="1"/>
          </p:cNvSpPr>
          <p:nvPr>
            <p:ph type="title"/>
          </p:nvPr>
        </p:nvSpPr>
        <p:spPr>
          <a:xfrm>
            <a:off x="1699054" y="257068"/>
            <a:ext cx="8229600" cy="487362"/>
          </a:xfrm>
        </p:spPr>
        <p:txBody>
          <a:bodyPr>
            <a:normAutofit fontScale="90000"/>
          </a:bodyPr>
          <a:lstStyle/>
          <a:p>
            <a:pPr algn="ctr">
              <a:defRPr/>
            </a:pPr>
            <a:br>
              <a:rPr lang="en-US" b="1" dirty="0"/>
            </a:br>
            <a:r>
              <a:rPr lang="en-US" b="1" dirty="0"/>
              <a:t>HTML Tables</a:t>
            </a:r>
            <a:br>
              <a:rPr lang="en-US" b="1" dirty="0"/>
            </a:br>
            <a:endParaRPr lang="en-US" b="1" dirty="0"/>
          </a:p>
        </p:txBody>
      </p:sp>
      <p:sp>
        <p:nvSpPr>
          <p:cNvPr id="24578" name="Content Placeholder 1">
            <a:extLst>
              <a:ext uri="{FF2B5EF4-FFF2-40B4-BE49-F238E27FC236}">
                <a16:creationId xmlns:a16="http://schemas.microsoft.com/office/drawing/2014/main" id="{AC70C482-87B8-4D06-835A-569F85AAEDF9}"/>
              </a:ext>
            </a:extLst>
          </p:cNvPr>
          <p:cNvSpPr>
            <a:spLocks noGrp="1"/>
          </p:cNvSpPr>
          <p:nvPr>
            <p:ph idx="1"/>
          </p:nvPr>
        </p:nvSpPr>
        <p:spPr>
          <a:xfrm>
            <a:off x="1136822" y="988541"/>
            <a:ext cx="9264478" cy="5732934"/>
          </a:xfrm>
        </p:spPr>
        <p:txBody>
          <a:bodyPr>
            <a:normAutofit/>
          </a:bodyPr>
          <a:lstStyle/>
          <a:p>
            <a:pPr>
              <a:defRPr/>
            </a:pPr>
            <a:r>
              <a:rPr lang="en-US" sz="2900" dirty="0"/>
              <a:t>HTML table is defined with the &lt;table&gt; tag.</a:t>
            </a:r>
          </a:p>
          <a:p>
            <a:pPr>
              <a:defRPr/>
            </a:pPr>
            <a:r>
              <a:rPr lang="en-US" sz="2900" dirty="0"/>
              <a:t>Each table row is defined with the &lt;</a:t>
            </a:r>
            <a:r>
              <a:rPr lang="en-US" sz="2900" dirty="0" err="1"/>
              <a:t>tr</a:t>
            </a:r>
            <a:r>
              <a:rPr lang="en-US" sz="2900" dirty="0"/>
              <a:t>&gt; tag. </a:t>
            </a:r>
          </a:p>
          <a:p>
            <a:pPr>
              <a:defRPr/>
            </a:pPr>
            <a:r>
              <a:rPr lang="en-US" sz="2900" dirty="0"/>
              <a:t>A table header is defined with the &lt;</a:t>
            </a:r>
            <a:r>
              <a:rPr lang="en-US" sz="2900" dirty="0" err="1"/>
              <a:t>th</a:t>
            </a:r>
            <a:r>
              <a:rPr lang="en-US" sz="2900" dirty="0"/>
              <a:t>&gt; tag. By default, table headings are bold and centered. </a:t>
            </a:r>
          </a:p>
          <a:p>
            <a:pPr>
              <a:defRPr/>
            </a:pPr>
            <a:r>
              <a:rPr lang="en-US" sz="2900" dirty="0"/>
              <a:t>A table data/cell is defined with the &lt;td&gt; tag. The &lt;td&gt; elements are the data containers of the table. They can contain all sorts of HTML elements; text, images, lists, other tables, etc.</a:t>
            </a:r>
          </a:p>
        </p:txBody>
      </p:sp>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7BD8ECA-32FE-47CA-BCE7-0006D0DB4863}" type="slidenum">
              <a:rPr kumimoji="0" lang="en-US" altLang="en-US" sz="1000"/>
              <a:pPr/>
              <a:t>16</a:t>
            </a:fld>
            <a:endParaRPr kumimoji="0" lang="en-US" altLang="en-US" sz="1000"/>
          </a:p>
        </p:txBody>
      </p:sp>
      <p:pic>
        <p:nvPicPr>
          <p:cNvPr id="27653" name="Picture 7" descr="C:\Users\User\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853" y="4897577"/>
            <a:ext cx="7307635" cy="1104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82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F9F15-8A9C-46D6-A1BF-4F2BEAC21523}"/>
              </a:ext>
            </a:extLst>
          </p:cNvPr>
          <p:cNvSpPr>
            <a:spLocks noGrp="1"/>
          </p:cNvSpPr>
          <p:nvPr>
            <p:ph type="title"/>
          </p:nvPr>
        </p:nvSpPr>
        <p:spPr>
          <a:xfrm>
            <a:off x="1699054" y="257068"/>
            <a:ext cx="8229600" cy="487362"/>
          </a:xfrm>
        </p:spPr>
        <p:txBody>
          <a:bodyPr>
            <a:normAutofit fontScale="90000"/>
          </a:bodyPr>
          <a:lstStyle/>
          <a:p>
            <a:pPr algn="ctr">
              <a:defRPr/>
            </a:pPr>
            <a:br>
              <a:rPr lang="en-US" b="1" dirty="0"/>
            </a:br>
            <a:r>
              <a:rPr lang="en-US" b="1" dirty="0"/>
              <a:t>HTML Tables</a:t>
            </a:r>
            <a:br>
              <a:rPr lang="en-US" b="1" dirty="0"/>
            </a:br>
            <a:endParaRPr lang="en-US" b="1" dirty="0"/>
          </a:p>
        </p:txBody>
      </p:sp>
      <p:sp>
        <p:nvSpPr>
          <p:cNvPr id="24578" name="Content Placeholder 1">
            <a:extLst>
              <a:ext uri="{FF2B5EF4-FFF2-40B4-BE49-F238E27FC236}">
                <a16:creationId xmlns:a16="http://schemas.microsoft.com/office/drawing/2014/main" id="{AC70C482-87B8-4D06-835A-569F85AAEDF9}"/>
              </a:ext>
            </a:extLst>
          </p:cNvPr>
          <p:cNvSpPr>
            <a:spLocks noGrp="1"/>
          </p:cNvSpPr>
          <p:nvPr>
            <p:ph idx="1"/>
          </p:nvPr>
        </p:nvSpPr>
        <p:spPr>
          <a:xfrm>
            <a:off x="308919" y="988541"/>
            <a:ext cx="10092381" cy="5732934"/>
          </a:xfrm>
        </p:spPr>
        <p:txBody>
          <a:bodyPr>
            <a:noAutofit/>
          </a:bodyPr>
          <a:lstStyle/>
          <a:p>
            <a:pPr>
              <a:buFont typeface="Wingdings 3" panose="05040102010807070707" pitchFamily="18" charset="2"/>
              <a:buNone/>
              <a:defRPr/>
            </a:pPr>
            <a:r>
              <a:rPr lang="en-US" sz="2000" dirty="0"/>
              <a:t>&lt;html&gt;</a:t>
            </a:r>
          </a:p>
          <a:p>
            <a:pPr>
              <a:buFont typeface="Wingdings 3" panose="05040102010807070707" pitchFamily="18" charset="2"/>
              <a:buNone/>
              <a:defRPr/>
            </a:pPr>
            <a:r>
              <a:rPr lang="en-US" sz="2000" dirty="0"/>
              <a:t>&lt;body&gt;</a:t>
            </a:r>
          </a:p>
          <a:p>
            <a:pPr>
              <a:buFont typeface="Wingdings 3" panose="05040102010807070707" pitchFamily="18" charset="2"/>
              <a:buNone/>
              <a:defRPr/>
            </a:pPr>
            <a:r>
              <a:rPr lang="en-US" sz="2000" dirty="0"/>
              <a:t>&lt;table style="width:100%"&gt;</a:t>
            </a:r>
          </a:p>
          <a:p>
            <a:pPr>
              <a:buFont typeface="Wingdings 3" panose="05040102010807070707" pitchFamily="18" charset="2"/>
              <a:buNone/>
              <a:defRPr/>
            </a:pPr>
            <a:r>
              <a:rPr lang="en-US" sz="2000" dirty="0"/>
              <a:t>  &lt;</a:t>
            </a:r>
            <a:r>
              <a:rPr lang="en-US" sz="2000" dirty="0" err="1"/>
              <a:t>tr</a:t>
            </a:r>
            <a:r>
              <a:rPr lang="en-US" sz="2000" dirty="0"/>
              <a:t>&gt;</a:t>
            </a:r>
          </a:p>
          <a:p>
            <a:pPr>
              <a:buFont typeface="Wingdings 3" panose="05040102010807070707" pitchFamily="18" charset="2"/>
              <a:buNone/>
              <a:defRPr/>
            </a:pPr>
            <a:r>
              <a:rPr lang="en-US" sz="2000" dirty="0"/>
              <a:t>    &lt;</a:t>
            </a:r>
            <a:r>
              <a:rPr lang="en-US" sz="2000" dirty="0" err="1"/>
              <a:t>th</a:t>
            </a:r>
            <a:r>
              <a:rPr lang="en-US" sz="2000" dirty="0"/>
              <a:t>&gt;</a:t>
            </a:r>
            <a:r>
              <a:rPr lang="en-US" sz="2000" dirty="0" err="1"/>
              <a:t>Firstname</a:t>
            </a:r>
            <a:r>
              <a:rPr lang="en-US" sz="2000" dirty="0"/>
              <a:t>&lt;/</a:t>
            </a:r>
            <a:r>
              <a:rPr lang="en-US" sz="2000" dirty="0" err="1"/>
              <a:t>th</a:t>
            </a:r>
            <a:r>
              <a:rPr lang="en-US" sz="2000" dirty="0"/>
              <a:t>&gt;</a:t>
            </a:r>
          </a:p>
          <a:p>
            <a:pPr>
              <a:buFont typeface="Wingdings 3" panose="05040102010807070707" pitchFamily="18" charset="2"/>
              <a:buNone/>
              <a:defRPr/>
            </a:pPr>
            <a:r>
              <a:rPr lang="en-US" sz="2000" dirty="0"/>
              <a:t>    &lt;</a:t>
            </a:r>
            <a:r>
              <a:rPr lang="en-US" sz="2000" dirty="0" err="1"/>
              <a:t>th</a:t>
            </a:r>
            <a:r>
              <a:rPr lang="en-US" sz="2000" dirty="0"/>
              <a:t>&gt;</a:t>
            </a:r>
            <a:r>
              <a:rPr lang="en-US" sz="2000" dirty="0" err="1"/>
              <a:t>Lastname</a:t>
            </a:r>
            <a:r>
              <a:rPr lang="en-US" sz="2000" dirty="0"/>
              <a:t>&lt;/</a:t>
            </a:r>
            <a:r>
              <a:rPr lang="en-US" sz="2000" dirty="0" err="1"/>
              <a:t>th</a:t>
            </a:r>
            <a:r>
              <a:rPr lang="en-US" sz="2000" dirty="0"/>
              <a:t>&gt; </a:t>
            </a:r>
          </a:p>
          <a:p>
            <a:pPr>
              <a:buFont typeface="Wingdings 3" panose="05040102010807070707" pitchFamily="18" charset="2"/>
              <a:buNone/>
              <a:defRPr/>
            </a:pPr>
            <a:r>
              <a:rPr lang="en-US" sz="2000" dirty="0"/>
              <a:t>    &lt;</a:t>
            </a:r>
            <a:r>
              <a:rPr lang="en-US" sz="2000" dirty="0" err="1"/>
              <a:t>th</a:t>
            </a:r>
            <a:r>
              <a:rPr lang="en-US" sz="2000" dirty="0"/>
              <a:t>&gt;Age&lt;/</a:t>
            </a:r>
            <a:r>
              <a:rPr lang="en-US" sz="2000" dirty="0" err="1"/>
              <a:t>th</a:t>
            </a:r>
            <a:r>
              <a:rPr lang="en-US" sz="2000" dirty="0"/>
              <a:t>&gt;</a:t>
            </a:r>
          </a:p>
          <a:p>
            <a:pPr>
              <a:buFont typeface="Wingdings 3" panose="05040102010807070707" pitchFamily="18" charset="2"/>
              <a:buNone/>
              <a:defRPr/>
            </a:pPr>
            <a:r>
              <a:rPr lang="en-US" sz="2000" dirty="0"/>
              <a:t>&lt;/</a:t>
            </a:r>
            <a:r>
              <a:rPr lang="en-US" sz="2000" dirty="0" err="1"/>
              <a:t>tr</a:t>
            </a:r>
            <a:r>
              <a:rPr lang="en-US" sz="2000" dirty="0"/>
              <a:t>&gt;</a:t>
            </a:r>
          </a:p>
          <a:p>
            <a:pPr>
              <a:buFont typeface="Wingdings 3" panose="05040102010807070707" pitchFamily="18" charset="2"/>
              <a:buNone/>
              <a:defRPr/>
            </a:pPr>
            <a:r>
              <a:rPr lang="en-US" sz="2000" dirty="0"/>
              <a:t>  &lt;</a:t>
            </a:r>
            <a:r>
              <a:rPr lang="en-US" sz="2000" dirty="0" err="1"/>
              <a:t>tr</a:t>
            </a:r>
            <a:r>
              <a:rPr lang="en-US" sz="2000" dirty="0"/>
              <a:t>&gt;    &lt;td&gt;Jill&lt;/td&gt;    &lt;td&gt;Smith&lt;/td&gt;  &lt;td&gt;50&lt;/td&gt;  &lt;/</a:t>
            </a:r>
            <a:r>
              <a:rPr lang="en-US" sz="2000" dirty="0" err="1"/>
              <a:t>tr</a:t>
            </a:r>
            <a:r>
              <a:rPr lang="en-US" sz="2000" dirty="0"/>
              <a:t>&gt;</a:t>
            </a:r>
          </a:p>
          <a:p>
            <a:pPr>
              <a:buFont typeface="Wingdings 3" panose="05040102010807070707" pitchFamily="18" charset="2"/>
              <a:buNone/>
              <a:defRPr/>
            </a:pPr>
            <a:r>
              <a:rPr lang="en-US" sz="2000" dirty="0"/>
              <a:t>  &lt;</a:t>
            </a:r>
            <a:r>
              <a:rPr lang="en-US" sz="2000" dirty="0" err="1"/>
              <a:t>tr</a:t>
            </a:r>
            <a:r>
              <a:rPr lang="en-US" sz="2000" dirty="0"/>
              <a:t>&gt;    &lt;td&gt;Eve&lt;/td&gt;  &lt;td&gt;Jackson&lt;/td&gt; &lt;td&gt;94&lt;/td&gt; &lt;/</a:t>
            </a:r>
            <a:r>
              <a:rPr lang="en-US" sz="2000" dirty="0" err="1"/>
              <a:t>tr</a:t>
            </a:r>
            <a:r>
              <a:rPr lang="en-US" sz="2000" dirty="0"/>
              <a:t>&gt;</a:t>
            </a:r>
          </a:p>
          <a:p>
            <a:pPr>
              <a:buFont typeface="Wingdings 3" panose="05040102010807070707" pitchFamily="18" charset="2"/>
              <a:buNone/>
              <a:defRPr/>
            </a:pPr>
            <a:r>
              <a:rPr lang="en-US" sz="2000" dirty="0"/>
              <a:t> &lt;/table&gt;</a:t>
            </a:r>
          </a:p>
          <a:p>
            <a:pPr>
              <a:buFont typeface="Wingdings 3" panose="05040102010807070707" pitchFamily="18" charset="2"/>
              <a:buNone/>
              <a:defRPr/>
            </a:pPr>
            <a:r>
              <a:rPr lang="en-US" sz="2000" dirty="0"/>
              <a:t>&lt;/body&gt;</a:t>
            </a:r>
          </a:p>
          <a:p>
            <a:pPr>
              <a:buFont typeface="Wingdings 3" panose="05040102010807070707" pitchFamily="18" charset="2"/>
              <a:buNone/>
              <a:defRPr/>
            </a:pPr>
            <a:r>
              <a:rPr lang="en-US" sz="2000" dirty="0"/>
              <a:t>&lt;/html&gt;</a:t>
            </a:r>
          </a:p>
        </p:txBody>
      </p:sp>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87BD8ECA-32FE-47CA-BCE7-0006D0DB4863}" type="slidenum">
              <a:rPr kumimoji="0" lang="en-US" altLang="en-US" sz="1000"/>
              <a:pPr/>
              <a:t>17</a:t>
            </a:fld>
            <a:endParaRPr kumimoji="0" lang="en-US" altLang="en-US" sz="1000"/>
          </a:p>
        </p:txBody>
      </p:sp>
      <p:pic>
        <p:nvPicPr>
          <p:cNvPr id="27653" name="Picture 7" descr="C:\Users\User\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661" y="1904699"/>
            <a:ext cx="6090895" cy="153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52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FFAEDD-62F8-41A8-A142-7573B1B885EE}"/>
              </a:ext>
            </a:extLst>
          </p:cNvPr>
          <p:cNvSpPr>
            <a:spLocks noGrp="1"/>
          </p:cNvSpPr>
          <p:nvPr>
            <p:ph type="title"/>
          </p:nvPr>
        </p:nvSpPr>
        <p:spPr>
          <a:xfrm>
            <a:off x="1981200" y="0"/>
            <a:ext cx="8229600" cy="639762"/>
          </a:xfrm>
        </p:spPr>
        <p:txBody>
          <a:bodyPr>
            <a:normAutofit fontScale="90000"/>
          </a:bodyPr>
          <a:lstStyle/>
          <a:p>
            <a:pPr>
              <a:defRPr/>
            </a:pPr>
            <a:br>
              <a:rPr lang="en-US" dirty="0"/>
            </a:br>
            <a:r>
              <a:rPr lang="en-US" dirty="0"/>
              <a:t>HTML Tables</a:t>
            </a:r>
            <a:br>
              <a:rPr lang="en-US" dirty="0"/>
            </a:br>
            <a:endParaRPr lang="en-US" dirty="0"/>
          </a:p>
        </p:txBody>
      </p:sp>
      <p:sp>
        <p:nvSpPr>
          <p:cNvPr id="10" name="Content Placeholder 9">
            <a:extLst>
              <a:ext uri="{FF2B5EF4-FFF2-40B4-BE49-F238E27FC236}">
                <a16:creationId xmlns:a16="http://schemas.microsoft.com/office/drawing/2014/main" id="{82E8E01E-4719-43AA-8CF3-B4046B3A5FD8}"/>
              </a:ext>
            </a:extLst>
          </p:cNvPr>
          <p:cNvSpPr>
            <a:spLocks noGrp="1"/>
          </p:cNvSpPr>
          <p:nvPr>
            <p:ph idx="1"/>
          </p:nvPr>
        </p:nvSpPr>
        <p:spPr>
          <a:xfrm>
            <a:off x="1981200" y="533400"/>
            <a:ext cx="8229600" cy="5473700"/>
          </a:xfrm>
        </p:spPr>
        <p:txBody>
          <a:bodyPr>
            <a:normAutofit/>
          </a:bodyPr>
          <a:lstStyle/>
          <a:p>
            <a:pPr>
              <a:defRPr/>
            </a:pPr>
            <a:r>
              <a:rPr lang="en-US" sz="2000" b="1" dirty="0"/>
              <a:t>Adding a Border</a:t>
            </a:r>
          </a:p>
          <a:p>
            <a:pPr>
              <a:buFont typeface="Arial" pitchFamily="34" charset="0"/>
              <a:buChar char="•"/>
              <a:defRPr/>
            </a:pPr>
            <a:r>
              <a:rPr lang="en-US" sz="1800" dirty="0"/>
              <a:t>If you do not specify a border for the table, it will be displayed without borders. A border is set using the CSS </a:t>
            </a:r>
            <a:r>
              <a:rPr lang="en-US" sz="1800" b="1" dirty="0"/>
              <a:t>border</a:t>
            </a:r>
            <a:r>
              <a:rPr lang="en-US" sz="1800" dirty="0"/>
              <a:t> property:</a:t>
            </a:r>
          </a:p>
          <a:p>
            <a:pPr>
              <a:buFont typeface="Wingdings 3" panose="05040102010807070707" pitchFamily="18" charset="2"/>
              <a:buNone/>
              <a:defRPr/>
            </a:pPr>
            <a:r>
              <a:rPr lang="en-US" sz="2000" b="1" dirty="0"/>
              <a:t>	Example</a:t>
            </a:r>
          </a:p>
          <a:p>
            <a:pPr>
              <a:buFont typeface="Wingdings 3" panose="05040102010807070707" pitchFamily="18" charset="2"/>
              <a:buNone/>
              <a:defRPr/>
            </a:pPr>
            <a:r>
              <a:rPr lang="en-US" sz="2000" dirty="0"/>
              <a:t>		</a:t>
            </a:r>
            <a:r>
              <a:rPr lang="en-US" sz="1800" dirty="0"/>
              <a:t>table, </a:t>
            </a:r>
            <a:r>
              <a:rPr lang="en-US" sz="1800" dirty="0" err="1"/>
              <a:t>th</a:t>
            </a:r>
            <a:r>
              <a:rPr lang="en-US" sz="1800" dirty="0"/>
              <a:t>, td {</a:t>
            </a:r>
            <a:br>
              <a:rPr lang="en-US" sz="1800" dirty="0"/>
            </a:br>
            <a:r>
              <a:rPr lang="en-US" sz="1800" dirty="0"/>
              <a:t>   		 border: 1px solid black;</a:t>
            </a:r>
            <a:br>
              <a:rPr lang="en-US" sz="1800" dirty="0"/>
            </a:br>
            <a:r>
              <a:rPr lang="en-US" sz="1800" dirty="0"/>
              <a:t>		      }</a:t>
            </a:r>
            <a:endParaRPr lang="en-US" sz="2000" dirty="0"/>
          </a:p>
          <a:p>
            <a:pPr>
              <a:defRPr/>
            </a:pPr>
            <a:r>
              <a:rPr lang="en-US" sz="2000" b="1" dirty="0"/>
              <a:t>Collapsed Borders</a:t>
            </a:r>
          </a:p>
          <a:p>
            <a:pPr marL="452437" indent="-342900" algn="just">
              <a:defRPr/>
            </a:pPr>
            <a:r>
              <a:rPr lang="en-US" sz="1800" dirty="0"/>
              <a:t>If you want the borders to </a:t>
            </a:r>
            <a:r>
              <a:rPr lang="en-US" sz="1800" b="1" dirty="0"/>
              <a:t>collapse into one border</a:t>
            </a:r>
            <a:r>
              <a:rPr lang="en-US" sz="1800" dirty="0"/>
              <a:t>, add the CSS </a:t>
            </a:r>
            <a:r>
              <a:rPr lang="en-US" sz="1800" b="1" dirty="0"/>
              <a:t>border-collapse</a:t>
            </a:r>
            <a:r>
              <a:rPr lang="en-US" sz="1800" dirty="0"/>
              <a:t> property</a:t>
            </a:r>
          </a:p>
          <a:p>
            <a:pPr>
              <a:buFont typeface="Wingdings 3" panose="05040102010807070707" pitchFamily="18" charset="2"/>
              <a:buNone/>
              <a:defRPr/>
            </a:pPr>
            <a:r>
              <a:rPr lang="en-US" sz="2000" b="1" dirty="0"/>
              <a:t>	Example</a:t>
            </a:r>
          </a:p>
          <a:p>
            <a:pPr>
              <a:buFont typeface="Wingdings 3" panose="05040102010807070707" pitchFamily="18" charset="2"/>
              <a:buNone/>
              <a:defRPr/>
            </a:pPr>
            <a:r>
              <a:rPr lang="en-US" sz="2000" dirty="0"/>
              <a:t>		</a:t>
            </a:r>
            <a:r>
              <a:rPr lang="en-US" sz="1800" dirty="0"/>
              <a:t>table, </a:t>
            </a:r>
            <a:r>
              <a:rPr lang="en-US" sz="1800" dirty="0" err="1"/>
              <a:t>th</a:t>
            </a:r>
            <a:r>
              <a:rPr lang="en-US" sz="1800" dirty="0"/>
              <a:t>, td {</a:t>
            </a:r>
            <a:br>
              <a:rPr lang="en-US" sz="1800" dirty="0"/>
            </a:br>
            <a:r>
              <a:rPr lang="en-US" sz="1800" dirty="0"/>
              <a:t> 		border: 1px solid black;</a:t>
            </a:r>
            <a:br>
              <a:rPr lang="en-US" sz="1800" dirty="0"/>
            </a:br>
            <a:r>
              <a:rPr lang="en-US" sz="1800" dirty="0"/>
              <a:t>    		border-collapse: collapse;</a:t>
            </a:r>
            <a:br>
              <a:rPr lang="en-US" sz="1800" dirty="0"/>
            </a:br>
            <a:r>
              <a:rPr lang="en-US" sz="1800" dirty="0"/>
              <a:t>		     }</a:t>
            </a:r>
            <a:endParaRPr lang="en-US" sz="2000" dirty="0"/>
          </a:p>
          <a:p>
            <a:pPr>
              <a:buFont typeface="Wingdings" pitchFamily="2" charset="2"/>
              <a:buChar char="Ø"/>
              <a:defRPr/>
            </a:pPr>
            <a:endParaRPr lang="en-US" sz="2000" dirty="0"/>
          </a:p>
          <a:p>
            <a:pPr>
              <a:defRPr/>
            </a:pPr>
            <a:endParaRPr lang="en-US" sz="1800" dirty="0"/>
          </a:p>
        </p:txBody>
      </p:sp>
      <p:sp>
        <p:nvSpPr>
          <p:cNvPr id="2867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FFA0694A-619F-4B18-AD89-2EAE8FA6E884}" type="slidenum">
              <a:rPr kumimoji="0" lang="en-US" altLang="en-US" sz="1000"/>
              <a:pPr/>
              <a:t>18</a:t>
            </a:fld>
            <a:endParaRPr kumimoji="0" lang="en-US" altLang="en-US" sz="1000"/>
          </a:p>
        </p:txBody>
      </p:sp>
      <p:pic>
        <p:nvPicPr>
          <p:cNvPr id="28677" name="Picture 6" descr="C:\Users\User\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450" y="1524000"/>
            <a:ext cx="3505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5" descr="C:\Users\User\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850" y="3505200"/>
            <a:ext cx="3867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74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039335-221E-427E-9019-5DB693FA6705}"/>
              </a:ext>
            </a:extLst>
          </p:cNvPr>
          <p:cNvSpPr>
            <a:spLocks noGrp="1"/>
          </p:cNvSpPr>
          <p:nvPr>
            <p:ph type="title"/>
          </p:nvPr>
        </p:nvSpPr>
        <p:spPr>
          <a:xfrm>
            <a:off x="1828800" y="0"/>
            <a:ext cx="8229600" cy="639762"/>
          </a:xfrm>
        </p:spPr>
        <p:txBody>
          <a:bodyPr>
            <a:normAutofit fontScale="90000"/>
          </a:bodyPr>
          <a:lstStyle/>
          <a:p>
            <a:pPr>
              <a:defRPr/>
            </a:pPr>
            <a:br>
              <a:rPr lang="en-US" dirty="0"/>
            </a:br>
            <a:r>
              <a:rPr lang="en-US" dirty="0"/>
              <a:t>HTML Tables</a:t>
            </a:r>
            <a:br>
              <a:rPr lang="en-US" dirty="0"/>
            </a:br>
            <a:endParaRPr lang="en-US" dirty="0"/>
          </a:p>
        </p:txBody>
      </p:sp>
      <p:sp>
        <p:nvSpPr>
          <p:cNvPr id="29700" name="Content Placeholder 1"/>
          <p:cNvSpPr>
            <a:spLocks noGrp="1"/>
          </p:cNvSpPr>
          <p:nvPr>
            <p:ph idx="1"/>
          </p:nvPr>
        </p:nvSpPr>
        <p:spPr>
          <a:xfrm>
            <a:off x="1828800" y="762000"/>
            <a:ext cx="8229600" cy="5245100"/>
          </a:xfrm>
        </p:spPr>
        <p:txBody>
          <a:bodyPr>
            <a:normAutofit/>
          </a:bodyPr>
          <a:lstStyle/>
          <a:p>
            <a:r>
              <a:rPr lang="en-US" altLang="en-US" sz="1800" b="1"/>
              <a:t>Adding Cell Padding</a:t>
            </a:r>
          </a:p>
          <a:p>
            <a:pPr algn="just">
              <a:buFont typeface="Arial" panose="020B0604020202020204" pitchFamily="34" charset="0"/>
              <a:buChar char="•"/>
            </a:pPr>
            <a:r>
              <a:rPr lang="en-US" altLang="en-US" sz="1600"/>
              <a:t>Cell padding specifies </a:t>
            </a:r>
            <a:r>
              <a:rPr lang="en-US" altLang="en-US" sz="1600" b="1"/>
              <a:t>the space between the cell content and its borders</a:t>
            </a:r>
            <a:r>
              <a:rPr lang="en-US" altLang="en-US" sz="1600"/>
              <a:t>.</a:t>
            </a:r>
          </a:p>
          <a:p>
            <a:pPr algn="just">
              <a:buFont typeface="Arial" panose="020B0604020202020204" pitchFamily="34" charset="0"/>
              <a:buChar char="•"/>
            </a:pPr>
            <a:r>
              <a:rPr lang="en-US" altLang="en-US" sz="1600"/>
              <a:t>If you do not specify a padding, the table cells will be displayed without </a:t>
            </a:r>
            <a:r>
              <a:rPr lang="en-US" altLang="en-US" sz="1600" b="1"/>
              <a:t>padding</a:t>
            </a:r>
            <a:r>
              <a:rPr lang="en-US" altLang="en-US" sz="1600"/>
              <a:t>.</a:t>
            </a:r>
          </a:p>
          <a:p>
            <a:pPr algn="just">
              <a:buFont typeface="Arial" panose="020B0604020202020204" pitchFamily="34" charset="0"/>
              <a:buChar char="•"/>
            </a:pPr>
            <a:r>
              <a:rPr lang="en-US" altLang="en-US" sz="1600"/>
              <a:t>To set the padding, use the CSS padding property:</a:t>
            </a:r>
          </a:p>
          <a:p>
            <a:pPr>
              <a:buFont typeface="Wingdings 3" panose="05040102010807070707" pitchFamily="18" charset="2"/>
              <a:buNone/>
            </a:pPr>
            <a:r>
              <a:rPr lang="en-US" altLang="en-US" sz="1600"/>
              <a:t>	Example</a:t>
            </a:r>
          </a:p>
          <a:p>
            <a:pPr>
              <a:buFont typeface="Wingdings 3" panose="05040102010807070707" pitchFamily="18" charset="2"/>
              <a:buNone/>
            </a:pPr>
            <a:r>
              <a:rPr lang="en-US" altLang="en-US" sz="1600"/>
              <a:t>		th, td {</a:t>
            </a:r>
            <a:br>
              <a:rPr lang="en-US" altLang="en-US" sz="1600"/>
            </a:br>
            <a:r>
              <a:rPr lang="en-US" altLang="en-US" sz="1600"/>
              <a:t>    padding: 15px;</a:t>
            </a:r>
            <a:br>
              <a:rPr lang="en-US" altLang="en-US" sz="1600"/>
            </a:br>
            <a:r>
              <a:rPr lang="en-US" altLang="en-US" sz="1600"/>
              <a:t>	         }</a:t>
            </a:r>
          </a:p>
          <a:p>
            <a:r>
              <a:rPr lang="en-US" altLang="en-US" sz="1800" b="1"/>
              <a:t>Adding Border Spacing</a:t>
            </a:r>
          </a:p>
          <a:p>
            <a:r>
              <a:rPr lang="en-US" altLang="en-US" sz="1600"/>
              <a:t>Border spacing specifies the </a:t>
            </a:r>
            <a:r>
              <a:rPr lang="en-US" altLang="en-US" sz="1600" b="1"/>
              <a:t>space between the cells.</a:t>
            </a:r>
          </a:p>
          <a:p>
            <a:r>
              <a:rPr lang="en-US" altLang="en-US" sz="1600"/>
              <a:t>To set the border spacing for a table, use the CSS </a:t>
            </a:r>
            <a:r>
              <a:rPr lang="en-US" altLang="en-US" sz="1600" b="1"/>
              <a:t>border-spacing</a:t>
            </a:r>
            <a:r>
              <a:rPr lang="en-US" altLang="en-US" sz="1600"/>
              <a:t> property:</a:t>
            </a:r>
          </a:p>
          <a:p>
            <a:r>
              <a:rPr lang="en-US" altLang="en-US" sz="1600" b="1"/>
              <a:t>Example</a:t>
            </a:r>
          </a:p>
          <a:p>
            <a:r>
              <a:rPr lang="en-US" altLang="en-US" sz="1600"/>
              <a:t>table {</a:t>
            </a:r>
            <a:br>
              <a:rPr lang="en-US" altLang="en-US" sz="1600"/>
            </a:br>
            <a:r>
              <a:rPr lang="en-US" altLang="en-US" sz="1600"/>
              <a:t>    border-spacing: 5px;</a:t>
            </a:r>
            <a:br>
              <a:rPr lang="en-US" altLang="en-US" sz="1600"/>
            </a:br>
            <a:r>
              <a:rPr lang="en-US" altLang="en-US" sz="1600"/>
              <a:t>}</a:t>
            </a:r>
          </a:p>
          <a:p>
            <a:endParaRPr lang="en-US" altLang="en-US" sz="1600"/>
          </a:p>
        </p:txBody>
      </p:sp>
      <p:sp>
        <p:nvSpPr>
          <p:cNvPr id="296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AE79EE9D-B64D-4AFC-9ED8-44240AF9E96B}" type="slidenum">
              <a:rPr kumimoji="0" lang="en-US" altLang="en-US" sz="1000"/>
              <a:pPr/>
              <a:t>19</a:t>
            </a:fld>
            <a:endParaRPr kumimoji="0" lang="en-US" altLang="en-US" sz="1000"/>
          </a:p>
        </p:txBody>
      </p:sp>
      <p:pic>
        <p:nvPicPr>
          <p:cNvPr id="29701" name="Picture 7" descr="C:\Users\User\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209800"/>
            <a:ext cx="48958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8" descr="C:\Users\User\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343400"/>
            <a:ext cx="5029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425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07B8DB-1C6F-43CF-9CBE-58679AE12B59}"/>
              </a:ext>
            </a:extLst>
          </p:cNvPr>
          <p:cNvSpPr>
            <a:spLocks noGrp="1"/>
          </p:cNvSpPr>
          <p:nvPr>
            <p:ph type="title"/>
          </p:nvPr>
        </p:nvSpPr>
        <p:spPr>
          <a:xfrm>
            <a:off x="1676400" y="0"/>
            <a:ext cx="8229600" cy="685800"/>
          </a:xfrm>
        </p:spPr>
        <p:txBody>
          <a:bodyPr>
            <a:normAutofit fontScale="90000"/>
          </a:bodyPr>
          <a:lstStyle/>
          <a:p>
            <a:pPr>
              <a:defRPr/>
            </a:pPr>
            <a:r>
              <a:rPr lang="en-US" dirty="0"/>
              <a:t>HTML Styles</a:t>
            </a:r>
          </a:p>
        </p:txBody>
      </p:sp>
      <p:sp>
        <p:nvSpPr>
          <p:cNvPr id="13316" name="Rectangle 3"/>
          <p:cNvSpPr>
            <a:spLocks noGrp="1"/>
          </p:cNvSpPr>
          <p:nvPr>
            <p:ph idx="1"/>
          </p:nvPr>
        </p:nvSpPr>
        <p:spPr>
          <a:xfrm>
            <a:off x="1676400" y="533400"/>
            <a:ext cx="8229600" cy="5791200"/>
          </a:xfrm>
        </p:spPr>
        <p:txBody>
          <a:bodyPr>
            <a:normAutofit/>
          </a:bodyPr>
          <a:lstStyle/>
          <a:p>
            <a:pPr algn="just"/>
            <a:r>
              <a:rPr lang="en-US" altLang="en-US" sz="2200"/>
              <a:t>Setting the style of an HTML element, can be done with the </a:t>
            </a:r>
            <a:r>
              <a:rPr lang="en-US" altLang="en-US" sz="2200" b="1"/>
              <a:t>style attribute</a:t>
            </a:r>
            <a:r>
              <a:rPr lang="en-US" altLang="en-US" sz="2200"/>
              <a:t>.</a:t>
            </a:r>
          </a:p>
          <a:p>
            <a:pPr algn="just"/>
            <a:r>
              <a:rPr lang="en-US" altLang="en-US" sz="2200"/>
              <a:t>The HTML style attribute has the following </a:t>
            </a:r>
            <a:r>
              <a:rPr lang="en-US" altLang="en-US" sz="2200" b="1"/>
              <a:t>syntax</a:t>
            </a:r>
            <a:r>
              <a:rPr lang="en-US" altLang="en-US" sz="2200"/>
              <a:t>:</a:t>
            </a:r>
          </a:p>
          <a:p>
            <a:pPr algn="just"/>
            <a:r>
              <a:rPr lang="en-US" altLang="en-US" sz="2200"/>
              <a:t>&lt;tagname style="</a:t>
            </a:r>
            <a:r>
              <a:rPr lang="en-US" altLang="en-US" sz="2200" i="1"/>
              <a:t>property</a:t>
            </a:r>
            <a:r>
              <a:rPr lang="en-US" altLang="en-US" sz="2200"/>
              <a:t>:</a:t>
            </a:r>
            <a:r>
              <a:rPr lang="en-US" altLang="en-US" sz="2200" i="1"/>
              <a:t>value;</a:t>
            </a:r>
            <a:r>
              <a:rPr lang="en-US" altLang="en-US" sz="2200"/>
              <a:t>"&gt; </a:t>
            </a:r>
          </a:p>
          <a:p>
            <a:pPr algn="just"/>
            <a:r>
              <a:rPr lang="en-US" altLang="en-US" sz="2200"/>
              <a:t>The </a:t>
            </a:r>
            <a:r>
              <a:rPr lang="en-US" altLang="en-US" sz="2200" b="1" i="1"/>
              <a:t>property</a:t>
            </a:r>
            <a:r>
              <a:rPr lang="en-US" altLang="en-US" sz="2200"/>
              <a:t>  is a CSS property. The </a:t>
            </a:r>
            <a:r>
              <a:rPr lang="en-US" altLang="en-US" sz="2200" b="1" i="1"/>
              <a:t>value</a:t>
            </a:r>
            <a:r>
              <a:rPr lang="en-US" altLang="en-US" sz="2200"/>
              <a:t> is a CSS value.</a:t>
            </a:r>
          </a:p>
          <a:p>
            <a:pPr algn="just"/>
            <a:r>
              <a:rPr lang="en-US" altLang="en-US" sz="2200"/>
              <a:t>The </a:t>
            </a:r>
            <a:r>
              <a:rPr lang="en-US" altLang="en-US" sz="2200" b="1"/>
              <a:t>background-color</a:t>
            </a:r>
            <a:r>
              <a:rPr lang="en-US" altLang="en-US" sz="2200"/>
              <a:t> property defines the background color for an HTML element.</a:t>
            </a:r>
          </a:p>
          <a:p>
            <a:pPr algn="just"/>
            <a:r>
              <a:rPr lang="en-US" altLang="en-US" sz="2200"/>
              <a:t>The </a:t>
            </a:r>
            <a:r>
              <a:rPr lang="en-US" altLang="en-US" sz="2200" b="1"/>
              <a:t>color</a:t>
            </a:r>
            <a:r>
              <a:rPr lang="en-US" altLang="en-US" sz="2200"/>
              <a:t> property defines the text color for an HTML element.</a:t>
            </a:r>
          </a:p>
          <a:p>
            <a:pPr algn="just"/>
            <a:r>
              <a:rPr lang="en-US" altLang="en-US" sz="2200"/>
              <a:t>The </a:t>
            </a:r>
            <a:r>
              <a:rPr lang="en-US" altLang="en-US" sz="2200" b="1"/>
              <a:t>font-family</a:t>
            </a:r>
            <a:r>
              <a:rPr lang="en-US" altLang="en-US" sz="2200"/>
              <a:t> property defines the font to be used for an HTML element.</a:t>
            </a:r>
          </a:p>
          <a:p>
            <a:pPr algn="just"/>
            <a:r>
              <a:rPr lang="en-US" altLang="en-US" sz="2200"/>
              <a:t>The </a:t>
            </a:r>
            <a:r>
              <a:rPr lang="en-US" altLang="en-US" sz="2200" b="1"/>
              <a:t>font-size</a:t>
            </a:r>
            <a:r>
              <a:rPr lang="en-US" altLang="en-US" sz="2200"/>
              <a:t> property defines the text size for an HTML element.</a:t>
            </a:r>
          </a:p>
          <a:p>
            <a:pPr algn="just"/>
            <a:r>
              <a:rPr lang="en-US" altLang="en-US" sz="2200"/>
              <a:t>The </a:t>
            </a:r>
            <a:r>
              <a:rPr lang="en-US" altLang="en-US" sz="2200" b="1"/>
              <a:t>text-align</a:t>
            </a:r>
            <a:r>
              <a:rPr lang="en-US" altLang="en-US" sz="2200"/>
              <a:t> property defines the horizontal text alignment for an HTML element.</a:t>
            </a:r>
          </a:p>
        </p:txBody>
      </p:sp>
      <p:sp>
        <p:nvSpPr>
          <p:cNvPr id="133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6710BFE9-4734-43F7-BEC0-69322C3F6D03}" type="slidenum">
              <a:rPr kumimoji="0" lang="en-US" altLang="en-US" sz="1000"/>
              <a:pPr/>
              <a:t>2</a:t>
            </a:fld>
            <a:endParaRPr kumimoji="0" lang="en-US" altLang="en-US" sz="1000"/>
          </a:p>
        </p:txBody>
      </p:sp>
    </p:spTree>
    <p:extLst>
      <p:ext uri="{BB962C8B-B14F-4D97-AF65-F5344CB8AC3E}">
        <p14:creationId xmlns:p14="http://schemas.microsoft.com/office/powerpoint/2010/main" val="234606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82D4D0-1189-4B51-A717-9C5998E1B9D2}"/>
              </a:ext>
            </a:extLst>
          </p:cNvPr>
          <p:cNvSpPr>
            <a:spLocks noGrp="1"/>
          </p:cNvSpPr>
          <p:nvPr>
            <p:ph type="title"/>
          </p:nvPr>
        </p:nvSpPr>
        <p:spPr>
          <a:xfrm>
            <a:off x="1676400" y="0"/>
            <a:ext cx="8229600" cy="487362"/>
          </a:xfrm>
        </p:spPr>
        <p:txBody>
          <a:bodyPr>
            <a:normAutofit fontScale="90000"/>
          </a:bodyPr>
          <a:lstStyle/>
          <a:p>
            <a:pPr>
              <a:defRPr/>
            </a:pPr>
            <a:br>
              <a:rPr lang="en-US" dirty="0"/>
            </a:br>
            <a:r>
              <a:rPr lang="en-US" dirty="0"/>
              <a:t>HTML Tables</a:t>
            </a:r>
            <a:br>
              <a:rPr lang="en-US" dirty="0"/>
            </a:br>
            <a:endParaRPr lang="en-US" dirty="0"/>
          </a:p>
        </p:txBody>
      </p:sp>
      <p:sp>
        <p:nvSpPr>
          <p:cNvPr id="30722" name="Content Placeholder 1"/>
          <p:cNvSpPr>
            <a:spLocks noGrp="1"/>
          </p:cNvSpPr>
          <p:nvPr>
            <p:ph idx="1"/>
          </p:nvPr>
        </p:nvSpPr>
        <p:spPr>
          <a:xfrm>
            <a:off x="1752600" y="685800"/>
            <a:ext cx="8686800" cy="5321300"/>
          </a:xfrm>
        </p:spPr>
        <p:txBody>
          <a:bodyPr>
            <a:normAutofit/>
          </a:bodyPr>
          <a:lstStyle/>
          <a:p>
            <a:r>
              <a:rPr lang="en-US" altLang="en-US" sz="1800" b="1"/>
              <a:t>Cells that Span Many Columns</a:t>
            </a:r>
          </a:p>
          <a:p>
            <a:pPr lvl="1"/>
            <a:r>
              <a:rPr lang="en-US" altLang="en-US" sz="1600"/>
              <a:t>To make a cell span more than one column, use the </a:t>
            </a:r>
            <a:r>
              <a:rPr lang="en-US" altLang="en-US" sz="1600" b="1"/>
              <a:t>colspan</a:t>
            </a:r>
            <a:r>
              <a:rPr lang="en-US" altLang="en-US" sz="1600"/>
              <a:t> attribute</a:t>
            </a:r>
          </a:p>
          <a:p>
            <a:pPr lvl="1">
              <a:buFont typeface="Verdana" panose="020B0604030504040204" pitchFamily="34" charset="0"/>
              <a:buNone/>
            </a:pPr>
            <a:endParaRPr lang="en-US" altLang="en-US" sz="1800"/>
          </a:p>
          <a:p>
            <a:pPr lvl="1">
              <a:buFont typeface="Verdana" panose="020B0604030504040204" pitchFamily="34" charset="0"/>
              <a:buNone/>
            </a:pPr>
            <a:r>
              <a:rPr lang="en-US" altLang="en-US" sz="1800"/>
              <a:t>&lt;table style="width:100%"&gt;</a:t>
            </a:r>
          </a:p>
          <a:p>
            <a:pPr lvl="1">
              <a:buFont typeface="Verdana" panose="020B0604030504040204" pitchFamily="34" charset="0"/>
              <a:buNone/>
            </a:pPr>
            <a:r>
              <a:rPr lang="en-US" altLang="en-US" sz="1800"/>
              <a:t>  &lt;tr&gt;</a:t>
            </a:r>
          </a:p>
          <a:p>
            <a:pPr lvl="1">
              <a:buFont typeface="Verdana" panose="020B0604030504040204" pitchFamily="34" charset="0"/>
              <a:buNone/>
            </a:pPr>
            <a:r>
              <a:rPr lang="en-US" altLang="en-US" sz="1800"/>
              <a:t>    &lt;th&gt;Name&lt;/th&gt;</a:t>
            </a:r>
          </a:p>
          <a:p>
            <a:pPr lvl="1">
              <a:buFont typeface="Verdana" panose="020B0604030504040204" pitchFamily="34" charset="0"/>
              <a:buNone/>
            </a:pPr>
            <a:r>
              <a:rPr lang="en-US" altLang="en-US" sz="1800"/>
              <a:t>    &lt;th colspan="2"&gt;Telephone&lt;/th&gt;</a:t>
            </a:r>
          </a:p>
          <a:p>
            <a:pPr lvl="1">
              <a:buFont typeface="Verdana" panose="020B0604030504040204" pitchFamily="34" charset="0"/>
              <a:buNone/>
            </a:pPr>
            <a:r>
              <a:rPr lang="en-US" altLang="en-US" sz="1800"/>
              <a:t>  &lt;/tr&gt;</a:t>
            </a:r>
          </a:p>
          <a:p>
            <a:pPr lvl="1">
              <a:buFont typeface="Verdana" panose="020B0604030504040204" pitchFamily="34" charset="0"/>
              <a:buNone/>
            </a:pPr>
            <a:r>
              <a:rPr lang="en-US" altLang="en-US" sz="1800"/>
              <a:t>  &lt;tr&gt;</a:t>
            </a:r>
          </a:p>
          <a:p>
            <a:pPr lvl="1">
              <a:buFont typeface="Verdana" panose="020B0604030504040204" pitchFamily="34" charset="0"/>
              <a:buNone/>
            </a:pPr>
            <a:r>
              <a:rPr lang="en-US" altLang="en-US" sz="1800"/>
              <a:t>    &lt;td&gt;Bill Gates&lt;/td&gt;</a:t>
            </a:r>
          </a:p>
          <a:p>
            <a:pPr lvl="1">
              <a:buFont typeface="Verdana" panose="020B0604030504040204" pitchFamily="34" charset="0"/>
              <a:buNone/>
            </a:pPr>
            <a:r>
              <a:rPr lang="en-US" altLang="en-US" sz="1800"/>
              <a:t>    &lt;td&gt;55577854&lt;/td&gt;</a:t>
            </a:r>
          </a:p>
          <a:p>
            <a:pPr lvl="1">
              <a:buFont typeface="Verdana" panose="020B0604030504040204" pitchFamily="34" charset="0"/>
              <a:buNone/>
            </a:pPr>
            <a:r>
              <a:rPr lang="en-US" altLang="en-US" sz="1800"/>
              <a:t>    &lt;td&gt;55577855&lt;/td&gt;</a:t>
            </a:r>
          </a:p>
          <a:p>
            <a:pPr lvl="1">
              <a:buFont typeface="Verdana" panose="020B0604030504040204" pitchFamily="34" charset="0"/>
              <a:buNone/>
            </a:pPr>
            <a:r>
              <a:rPr lang="en-US" altLang="en-US" sz="1800"/>
              <a:t>  &lt;/tr&gt;</a:t>
            </a:r>
          </a:p>
          <a:p>
            <a:pPr lvl="1">
              <a:buFont typeface="Verdana" panose="020B0604030504040204" pitchFamily="34" charset="0"/>
              <a:buNone/>
            </a:pPr>
            <a:r>
              <a:rPr lang="en-US" altLang="en-US" sz="1800"/>
              <a:t>&lt;/table&gt;</a:t>
            </a:r>
          </a:p>
          <a:p>
            <a:endParaRPr lang="en-US" altLang="en-US" sz="1800"/>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4C934DB4-3D97-45E4-8B14-E5AD024E0C5B}" type="slidenum">
              <a:rPr kumimoji="0" lang="en-US" altLang="en-US" sz="1000"/>
              <a:pPr/>
              <a:t>20</a:t>
            </a:fld>
            <a:endParaRPr kumimoji="0" lang="en-US" altLang="en-US" sz="1000"/>
          </a:p>
        </p:txBody>
      </p:sp>
      <p:pic>
        <p:nvPicPr>
          <p:cNvPr id="30725" name="Picture 6" descr="C:\Users\User\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447800"/>
            <a:ext cx="411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1629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D612B8-F97B-479D-8793-D6F8024713CE}"/>
              </a:ext>
            </a:extLst>
          </p:cNvPr>
          <p:cNvSpPr>
            <a:spLocks noGrp="1"/>
          </p:cNvSpPr>
          <p:nvPr>
            <p:ph type="title"/>
          </p:nvPr>
        </p:nvSpPr>
        <p:spPr>
          <a:xfrm>
            <a:off x="1524000" y="-30162"/>
            <a:ext cx="8229600" cy="563562"/>
          </a:xfrm>
        </p:spPr>
        <p:txBody>
          <a:bodyPr>
            <a:normAutofit fontScale="90000"/>
          </a:bodyPr>
          <a:lstStyle/>
          <a:p>
            <a:pPr>
              <a:defRPr/>
            </a:pPr>
            <a:br>
              <a:rPr lang="en-US" dirty="0"/>
            </a:br>
            <a:r>
              <a:rPr lang="en-US" dirty="0"/>
              <a:t>HTML Tables</a:t>
            </a:r>
            <a:br>
              <a:rPr lang="en-US" dirty="0"/>
            </a:br>
            <a:endParaRPr lang="en-US" dirty="0"/>
          </a:p>
        </p:txBody>
      </p:sp>
      <p:sp>
        <p:nvSpPr>
          <p:cNvPr id="31746" name="Content Placeholder 1"/>
          <p:cNvSpPr>
            <a:spLocks noGrp="1"/>
          </p:cNvSpPr>
          <p:nvPr>
            <p:ph idx="1"/>
          </p:nvPr>
        </p:nvSpPr>
        <p:spPr>
          <a:xfrm>
            <a:off x="1981200" y="609600"/>
            <a:ext cx="8229600" cy="5397500"/>
          </a:xfrm>
        </p:spPr>
        <p:txBody>
          <a:bodyPr>
            <a:normAutofit/>
          </a:bodyPr>
          <a:lstStyle/>
          <a:p>
            <a:r>
              <a:rPr lang="en-US" altLang="en-US" sz="1800" b="1" dirty="0"/>
              <a:t>Cells that Span Many Rows</a:t>
            </a:r>
          </a:p>
          <a:p>
            <a:pPr lvl="1"/>
            <a:r>
              <a:rPr lang="en-US" altLang="en-US" sz="1600" dirty="0"/>
              <a:t>To make a cell span more than one row, use the </a:t>
            </a:r>
            <a:r>
              <a:rPr lang="en-US" altLang="en-US" sz="1600" b="1" dirty="0" err="1"/>
              <a:t>rowspan</a:t>
            </a:r>
            <a:r>
              <a:rPr lang="en-US" altLang="en-US" sz="1600" dirty="0"/>
              <a:t> attribute</a:t>
            </a:r>
          </a:p>
          <a:p>
            <a:pPr lvl="1">
              <a:buFont typeface="Verdana" panose="020B0604030504040204" pitchFamily="34" charset="0"/>
              <a:buNone/>
            </a:pPr>
            <a:endParaRPr lang="en-US" altLang="en-US" sz="1600" b="1" dirty="0"/>
          </a:p>
          <a:p>
            <a:pPr lvl="1">
              <a:buFont typeface="Verdana" panose="020B0604030504040204" pitchFamily="34" charset="0"/>
              <a:buNone/>
            </a:pPr>
            <a:r>
              <a:rPr lang="en-US" altLang="en-US" sz="1600" dirty="0"/>
              <a:t>&lt;table&gt;</a:t>
            </a:r>
          </a:p>
          <a:p>
            <a:pPr lvl="1">
              <a:buFont typeface="Verdana" panose="020B0604030504040204" pitchFamily="34" charset="0"/>
              <a:buNone/>
            </a:pPr>
            <a:r>
              <a:rPr lang="en-US" altLang="en-US" sz="1600" dirty="0"/>
              <a:t>  &lt;</a:t>
            </a:r>
            <a:r>
              <a:rPr lang="en-US" altLang="en-US" sz="1600" dirty="0" err="1"/>
              <a:t>tr</a:t>
            </a:r>
            <a:r>
              <a:rPr lang="en-US" altLang="en-US" sz="1600" dirty="0"/>
              <a:t>&gt;</a:t>
            </a:r>
          </a:p>
          <a:p>
            <a:pPr lvl="1">
              <a:buFont typeface="Verdana" panose="020B0604030504040204" pitchFamily="34" charset="0"/>
              <a:buNone/>
            </a:pPr>
            <a:r>
              <a:rPr lang="en-US" altLang="en-US" sz="1600" dirty="0"/>
              <a:t>    &lt;</a:t>
            </a:r>
            <a:r>
              <a:rPr lang="en-US" altLang="en-US" sz="1600" dirty="0" err="1"/>
              <a:t>th</a:t>
            </a:r>
            <a:r>
              <a:rPr lang="en-US" altLang="en-US" sz="1600" dirty="0"/>
              <a:t>&gt;Name:&lt;/</a:t>
            </a:r>
            <a:r>
              <a:rPr lang="en-US" altLang="en-US" sz="1600" dirty="0" err="1"/>
              <a:t>th</a:t>
            </a:r>
            <a:r>
              <a:rPr lang="en-US" altLang="en-US" sz="1600" dirty="0"/>
              <a:t>&gt;</a:t>
            </a:r>
          </a:p>
          <a:p>
            <a:pPr lvl="1">
              <a:buFont typeface="Verdana" panose="020B0604030504040204" pitchFamily="34" charset="0"/>
              <a:buNone/>
            </a:pPr>
            <a:r>
              <a:rPr lang="en-US" altLang="en-US" sz="1600" dirty="0"/>
              <a:t>    &lt;td&gt;Bill Gates&lt;/td&gt;</a:t>
            </a:r>
          </a:p>
          <a:p>
            <a:pPr lvl="1">
              <a:buFont typeface="Verdana" panose="020B0604030504040204" pitchFamily="34" charset="0"/>
              <a:buNone/>
            </a:pPr>
            <a:r>
              <a:rPr lang="en-US" altLang="en-US" sz="1600" dirty="0"/>
              <a:t>  &lt;/</a:t>
            </a:r>
            <a:r>
              <a:rPr lang="en-US" altLang="en-US" sz="1600" dirty="0" err="1"/>
              <a:t>tr</a:t>
            </a:r>
            <a:r>
              <a:rPr lang="en-US" altLang="en-US" sz="1600" dirty="0"/>
              <a:t>&gt;</a:t>
            </a:r>
          </a:p>
          <a:p>
            <a:pPr lvl="1">
              <a:buFont typeface="Verdana" panose="020B0604030504040204" pitchFamily="34" charset="0"/>
              <a:buNone/>
            </a:pPr>
            <a:r>
              <a:rPr lang="en-US" altLang="en-US" sz="1600" dirty="0"/>
              <a:t>  &lt;</a:t>
            </a:r>
            <a:r>
              <a:rPr lang="en-US" altLang="en-US" sz="1600" dirty="0" err="1"/>
              <a:t>tr</a:t>
            </a:r>
            <a:r>
              <a:rPr lang="en-US" altLang="en-US" sz="1600" dirty="0"/>
              <a:t>&gt;</a:t>
            </a:r>
          </a:p>
          <a:p>
            <a:pPr lvl="1">
              <a:buFont typeface="Verdana" panose="020B0604030504040204" pitchFamily="34" charset="0"/>
              <a:buNone/>
            </a:pPr>
            <a:r>
              <a:rPr lang="en-US" altLang="en-US" sz="1600" dirty="0"/>
              <a:t>    &lt;</a:t>
            </a:r>
            <a:r>
              <a:rPr lang="en-US" altLang="en-US" sz="1600" dirty="0" err="1"/>
              <a:t>th</a:t>
            </a:r>
            <a:r>
              <a:rPr lang="en-US" altLang="en-US" sz="1600" dirty="0"/>
              <a:t> </a:t>
            </a:r>
            <a:r>
              <a:rPr lang="en-US" altLang="en-US" sz="1600" dirty="0" err="1"/>
              <a:t>rowspan</a:t>
            </a:r>
            <a:r>
              <a:rPr lang="en-US" altLang="en-US" sz="1600" dirty="0"/>
              <a:t>="2"&gt;Telephone:&lt;/</a:t>
            </a:r>
            <a:r>
              <a:rPr lang="en-US" altLang="en-US" sz="1600" dirty="0" err="1"/>
              <a:t>th</a:t>
            </a:r>
            <a:r>
              <a:rPr lang="en-US" altLang="en-US" sz="1600" dirty="0"/>
              <a:t>&gt;</a:t>
            </a:r>
          </a:p>
          <a:p>
            <a:pPr lvl="1">
              <a:buFont typeface="Verdana" panose="020B0604030504040204" pitchFamily="34" charset="0"/>
              <a:buNone/>
            </a:pPr>
            <a:r>
              <a:rPr lang="en-US" altLang="en-US" sz="1600" dirty="0"/>
              <a:t>    &lt;td&gt;55577854&lt;/td&gt;</a:t>
            </a:r>
          </a:p>
          <a:p>
            <a:pPr lvl="1">
              <a:buFont typeface="Verdana" panose="020B0604030504040204" pitchFamily="34" charset="0"/>
              <a:buNone/>
            </a:pPr>
            <a:r>
              <a:rPr lang="en-US" altLang="en-US" sz="1600" dirty="0"/>
              <a:t>  &lt;/</a:t>
            </a:r>
            <a:r>
              <a:rPr lang="en-US" altLang="en-US" sz="1600" dirty="0" err="1"/>
              <a:t>tr</a:t>
            </a:r>
            <a:r>
              <a:rPr lang="en-US" altLang="en-US" sz="1600" dirty="0"/>
              <a:t>&gt;</a:t>
            </a:r>
          </a:p>
          <a:p>
            <a:pPr lvl="1">
              <a:buFont typeface="Verdana" panose="020B0604030504040204" pitchFamily="34" charset="0"/>
              <a:buNone/>
            </a:pPr>
            <a:r>
              <a:rPr lang="en-US" altLang="en-US" sz="1600" dirty="0"/>
              <a:t>  &lt;</a:t>
            </a:r>
            <a:r>
              <a:rPr lang="en-US" altLang="en-US" sz="1600" dirty="0" err="1"/>
              <a:t>tr</a:t>
            </a:r>
            <a:r>
              <a:rPr lang="en-US" altLang="en-US" sz="1600" dirty="0"/>
              <a:t>&gt;</a:t>
            </a:r>
          </a:p>
          <a:p>
            <a:pPr lvl="1">
              <a:buFont typeface="Verdana" panose="020B0604030504040204" pitchFamily="34" charset="0"/>
              <a:buNone/>
            </a:pPr>
            <a:r>
              <a:rPr lang="en-US" altLang="en-US" sz="1600" dirty="0"/>
              <a:t>    &lt;td&gt;55577855&lt;/td&gt;</a:t>
            </a:r>
          </a:p>
          <a:p>
            <a:pPr lvl="1">
              <a:buFont typeface="Verdana" panose="020B0604030504040204" pitchFamily="34" charset="0"/>
              <a:buNone/>
            </a:pPr>
            <a:r>
              <a:rPr lang="en-US" altLang="en-US" sz="1600" dirty="0"/>
              <a:t>  &lt;/</a:t>
            </a:r>
            <a:r>
              <a:rPr lang="en-US" altLang="en-US" sz="1600" dirty="0" err="1"/>
              <a:t>tr</a:t>
            </a:r>
            <a:r>
              <a:rPr lang="en-US" altLang="en-US" sz="1600" dirty="0"/>
              <a:t>&gt;</a:t>
            </a:r>
          </a:p>
          <a:p>
            <a:pPr lvl="1">
              <a:buFont typeface="Verdana" panose="020B0604030504040204" pitchFamily="34" charset="0"/>
              <a:buNone/>
            </a:pPr>
            <a:r>
              <a:rPr lang="en-US" altLang="en-US" sz="1600" dirty="0"/>
              <a:t>&lt;/table&gt;</a:t>
            </a:r>
            <a:endParaRPr lang="en-US" altLang="en-US" dirty="0"/>
          </a:p>
        </p:txBody>
      </p:sp>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D9A9B53C-B4F1-4B42-84FD-C06B1091D0E9}" type="slidenum">
              <a:rPr kumimoji="0" lang="en-US" altLang="en-US" sz="1000"/>
              <a:pPr/>
              <a:t>21</a:t>
            </a:fld>
            <a:endParaRPr kumimoji="0" lang="en-US" altLang="en-US" sz="1000"/>
          </a:p>
        </p:txBody>
      </p:sp>
      <p:pic>
        <p:nvPicPr>
          <p:cNvPr id="31749" name="Picture 2" descr="C:\Users\User\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981200"/>
            <a:ext cx="373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625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p:cNvPr>
          <p:cNvSpPr>
            <a:spLocks noGrp="1"/>
          </p:cNvSpPr>
          <p:nvPr>
            <p:ph type="title"/>
          </p:nvPr>
        </p:nvSpPr>
        <p:spPr>
          <a:xfrm>
            <a:off x="1676400" y="0"/>
            <a:ext cx="8229600" cy="685800"/>
          </a:xfrm>
        </p:spPr>
        <p:txBody>
          <a:bodyPr>
            <a:normAutofit fontScale="90000"/>
          </a:bodyPr>
          <a:lstStyle/>
          <a:p>
            <a:pPr>
              <a:defRPr/>
            </a:pPr>
            <a:r>
              <a:rPr lang="en-US" dirty="0"/>
              <a:t>HTML  Unordered Lists</a:t>
            </a:r>
          </a:p>
        </p:txBody>
      </p:sp>
      <p:sp>
        <p:nvSpPr>
          <p:cNvPr id="102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B00918C8-E33B-42CC-B72A-4B5225AAED87}" type="slidenum">
              <a:rPr kumimoji="0" lang="en-US" altLang="en-US" sz="1000"/>
              <a:pPr/>
              <a:t>22</a:t>
            </a:fld>
            <a:endParaRPr kumimoji="0" lang="en-US" altLang="en-US" sz="1000"/>
          </a:p>
        </p:txBody>
      </p:sp>
      <p:sp>
        <p:nvSpPr>
          <p:cNvPr id="10244" name="Rectangle 3"/>
          <p:cNvSpPr>
            <a:spLocks noGrp="1"/>
          </p:cNvSpPr>
          <p:nvPr>
            <p:ph idx="1"/>
          </p:nvPr>
        </p:nvSpPr>
        <p:spPr>
          <a:xfrm>
            <a:off x="1676400" y="533400"/>
            <a:ext cx="8229600" cy="5791200"/>
          </a:xfrm>
        </p:spPr>
        <p:txBody>
          <a:bodyPr/>
          <a:lstStyle/>
          <a:p>
            <a:pPr lvl="1" algn="just"/>
            <a:r>
              <a:rPr lang="en-US" altLang="en-US" sz="1800"/>
              <a:t>An unordered list starts with the &lt;ul&gt; tag. Each list item starts with the &lt;li&gt; tag.</a:t>
            </a:r>
          </a:p>
          <a:p>
            <a:pPr lvl="1" algn="just"/>
            <a:r>
              <a:rPr lang="en-US" altLang="en-US" sz="1800"/>
              <a:t>The list items will be marked with bullets (small black circles) by default</a:t>
            </a:r>
          </a:p>
          <a:p>
            <a:pPr lvl="1" algn="just">
              <a:buFont typeface="Verdana" panose="020B0604030504040204" pitchFamily="34" charset="0"/>
              <a:buNone/>
            </a:pPr>
            <a:endParaRPr lang="en-US" altLang="en-US" sz="1800"/>
          </a:p>
          <a:p>
            <a:pPr algn="just">
              <a:buFont typeface="Wingdings" panose="05000000000000000000" pitchFamily="2" charset="2"/>
              <a:buChar char="Ø"/>
            </a:pPr>
            <a:r>
              <a:rPr lang="en-US" altLang="en-US" sz="2200"/>
              <a:t>Unordered HTML List - Choose List Item Marker</a:t>
            </a:r>
          </a:p>
          <a:p>
            <a:pPr lvl="2" algn="just">
              <a:buFont typeface="Courier New" panose="02070309020205020404" pitchFamily="49" charset="0"/>
              <a:buChar char="o"/>
            </a:pPr>
            <a:r>
              <a:rPr lang="en-US" altLang="en-US" sz="1600"/>
              <a:t>The CSS list-style-type property is used to define the style of the list item marker</a:t>
            </a:r>
          </a:p>
          <a:p>
            <a:pPr lvl="2" algn="just">
              <a:buFont typeface="Courier New" panose="02070309020205020404" pitchFamily="49" charset="0"/>
              <a:buChar char="o"/>
            </a:pPr>
            <a:endParaRPr lang="en-US" altLang="en-US" sz="1600"/>
          </a:p>
        </p:txBody>
      </p:sp>
      <p:graphicFrame>
        <p:nvGraphicFramePr>
          <p:cNvPr id="5" name="Table 4">
            <a:extLst/>
          </p:cNvPr>
          <p:cNvGraphicFramePr>
            <a:graphicFrameLocks noGrp="1"/>
          </p:cNvGraphicFramePr>
          <p:nvPr/>
        </p:nvGraphicFramePr>
        <p:xfrm>
          <a:off x="2590800" y="3048000"/>
          <a:ext cx="6096000" cy="295607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96136">
                <a:tc>
                  <a:txBody>
                    <a:bodyPr/>
                    <a:lstStyle/>
                    <a:p>
                      <a:pPr algn="ctr" fontAlgn="t"/>
                      <a:r>
                        <a:rPr lang="en-US" sz="1600" b="1" dirty="0"/>
                        <a:t>Value</a:t>
                      </a:r>
                    </a:p>
                  </a:txBody>
                  <a:tcPr marL="152400" marR="76200" marT="76163" marB="76163"/>
                </a:tc>
                <a:tc>
                  <a:txBody>
                    <a:bodyPr/>
                    <a:lstStyle/>
                    <a:p>
                      <a:pPr algn="ctr" fontAlgn="t"/>
                      <a:r>
                        <a:rPr lang="en-US" sz="1600" b="1" dirty="0"/>
                        <a:t>Description</a:t>
                      </a:r>
                    </a:p>
                  </a:txBody>
                  <a:tcPr marL="76200" marR="76200" marT="76163" marB="76163"/>
                </a:tc>
                <a:extLst>
                  <a:ext uri="{0D108BD9-81ED-4DB2-BD59-A6C34878D82A}">
                    <a16:rowId xmlns:a16="http://schemas.microsoft.com/office/drawing/2014/main" val="10000"/>
                  </a:ext>
                </a:extLst>
              </a:tr>
              <a:tr h="639947">
                <a:tc>
                  <a:txBody>
                    <a:bodyPr/>
                    <a:lstStyle/>
                    <a:p>
                      <a:pPr algn="l" fontAlgn="t"/>
                      <a:r>
                        <a:rPr lang="en-US" sz="1600" dirty="0"/>
                        <a:t>disc</a:t>
                      </a:r>
                    </a:p>
                  </a:txBody>
                  <a:tcPr marL="152400" marR="76200" marT="76163" marB="76163"/>
                </a:tc>
                <a:tc>
                  <a:txBody>
                    <a:bodyPr/>
                    <a:lstStyle/>
                    <a:p>
                      <a:pPr algn="l" fontAlgn="t"/>
                      <a:r>
                        <a:rPr lang="en-US" sz="1600"/>
                        <a:t>Sets the list item marker to a bullet (default)</a:t>
                      </a:r>
                    </a:p>
                  </a:txBody>
                  <a:tcPr marL="76200" marR="76200" marT="76163" marB="76163"/>
                </a:tc>
                <a:extLst>
                  <a:ext uri="{0D108BD9-81ED-4DB2-BD59-A6C34878D82A}">
                    <a16:rowId xmlns:a16="http://schemas.microsoft.com/office/drawing/2014/main" val="10001"/>
                  </a:ext>
                </a:extLst>
              </a:tr>
              <a:tr h="639947">
                <a:tc>
                  <a:txBody>
                    <a:bodyPr/>
                    <a:lstStyle/>
                    <a:p>
                      <a:pPr algn="l" fontAlgn="t"/>
                      <a:r>
                        <a:rPr lang="en-US" sz="1600" dirty="0"/>
                        <a:t>circle</a:t>
                      </a:r>
                    </a:p>
                  </a:txBody>
                  <a:tcPr marL="152400" marR="76200" marT="76163" marB="76163"/>
                </a:tc>
                <a:tc>
                  <a:txBody>
                    <a:bodyPr/>
                    <a:lstStyle/>
                    <a:p>
                      <a:pPr algn="l" fontAlgn="t"/>
                      <a:r>
                        <a:rPr lang="en-US" sz="1600"/>
                        <a:t>Sets the list item marker to a circle</a:t>
                      </a:r>
                    </a:p>
                  </a:txBody>
                  <a:tcPr marL="76200" marR="76200" marT="76163" marB="76163"/>
                </a:tc>
                <a:extLst>
                  <a:ext uri="{0D108BD9-81ED-4DB2-BD59-A6C34878D82A}">
                    <a16:rowId xmlns:a16="http://schemas.microsoft.com/office/drawing/2014/main" val="10002"/>
                  </a:ext>
                </a:extLst>
              </a:tr>
              <a:tr h="639947">
                <a:tc>
                  <a:txBody>
                    <a:bodyPr/>
                    <a:lstStyle/>
                    <a:p>
                      <a:pPr algn="l" fontAlgn="t"/>
                      <a:r>
                        <a:rPr lang="en-US" sz="1600" dirty="0"/>
                        <a:t>square</a:t>
                      </a:r>
                    </a:p>
                  </a:txBody>
                  <a:tcPr marL="152400" marR="76200" marT="76163" marB="76163"/>
                </a:tc>
                <a:tc>
                  <a:txBody>
                    <a:bodyPr/>
                    <a:lstStyle/>
                    <a:p>
                      <a:pPr algn="l" fontAlgn="t"/>
                      <a:r>
                        <a:rPr lang="en-US" sz="1600"/>
                        <a:t>Sets the list item marker to a square</a:t>
                      </a:r>
                    </a:p>
                  </a:txBody>
                  <a:tcPr marL="76200" marR="76200" marT="76163" marB="76163"/>
                </a:tc>
                <a:extLst>
                  <a:ext uri="{0D108BD9-81ED-4DB2-BD59-A6C34878D82A}">
                    <a16:rowId xmlns:a16="http://schemas.microsoft.com/office/drawing/2014/main" val="10003"/>
                  </a:ext>
                </a:extLst>
              </a:tr>
              <a:tr h="639947">
                <a:tc>
                  <a:txBody>
                    <a:bodyPr/>
                    <a:lstStyle/>
                    <a:p>
                      <a:pPr algn="l" fontAlgn="t"/>
                      <a:r>
                        <a:rPr lang="en-US" sz="1600" dirty="0"/>
                        <a:t>none</a:t>
                      </a:r>
                    </a:p>
                  </a:txBody>
                  <a:tcPr marL="152400" marR="76200" marT="76163" marB="76163"/>
                </a:tc>
                <a:tc>
                  <a:txBody>
                    <a:bodyPr/>
                    <a:lstStyle/>
                    <a:p>
                      <a:pPr algn="l" fontAlgn="t"/>
                      <a:r>
                        <a:rPr lang="en-US" sz="1600" dirty="0"/>
                        <a:t>The list items will not be marked</a:t>
                      </a:r>
                    </a:p>
                  </a:txBody>
                  <a:tcPr marL="76200" marR="76200" marT="76163" marB="76163"/>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68574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a:xfrm>
            <a:off x="1828800" y="1079500"/>
            <a:ext cx="5029200" cy="5397500"/>
          </a:xfrm>
        </p:spPr>
        <p:txBody>
          <a:bodyPr/>
          <a:lstStyle/>
          <a:p>
            <a:pPr>
              <a:buFont typeface="Wingdings 3" panose="05040102010807070707" pitchFamily="18" charset="2"/>
              <a:buNone/>
            </a:pPr>
            <a:r>
              <a:rPr lang="en-US" altLang="en-US" sz="1600"/>
              <a:t>&lt;!DOCTYPE html&gt;</a:t>
            </a:r>
          </a:p>
          <a:p>
            <a:pPr>
              <a:buFont typeface="Wingdings 3" panose="05040102010807070707" pitchFamily="18" charset="2"/>
              <a:buNone/>
            </a:pPr>
            <a:r>
              <a:rPr lang="en-US" altLang="en-US" sz="1600"/>
              <a:t>&lt;html&gt;</a:t>
            </a:r>
          </a:p>
          <a:p>
            <a:pPr>
              <a:buFont typeface="Wingdings 3" panose="05040102010807070707" pitchFamily="18" charset="2"/>
              <a:buNone/>
            </a:pPr>
            <a:r>
              <a:rPr lang="en-US" altLang="en-US" sz="1600"/>
              <a:t>&lt;body&gt;</a:t>
            </a:r>
          </a:p>
          <a:p>
            <a:pPr>
              <a:buFont typeface="Wingdings 3" panose="05040102010807070707" pitchFamily="18" charset="2"/>
              <a:buNone/>
            </a:pPr>
            <a:r>
              <a:rPr lang="en-US" altLang="en-US" sz="1600"/>
              <a:t>&lt;h2&gt;Unordered List with Square Bullets&lt;/h2&gt;</a:t>
            </a:r>
          </a:p>
          <a:p>
            <a:pPr>
              <a:buFont typeface="Wingdings 3" panose="05040102010807070707" pitchFamily="18" charset="2"/>
              <a:buNone/>
            </a:pPr>
            <a:r>
              <a:rPr lang="en-US" altLang="en-US" sz="1600"/>
              <a:t>&lt;ul style="list-style-type: square"&gt;</a:t>
            </a:r>
          </a:p>
          <a:p>
            <a:pPr>
              <a:buFont typeface="Wingdings 3" panose="05040102010807070707" pitchFamily="18" charset="2"/>
              <a:buNone/>
            </a:pPr>
            <a:r>
              <a:rPr lang="en-US" altLang="en-US" sz="1600"/>
              <a:t>  &lt;li&gt;Coffee&lt;/li&gt;</a:t>
            </a:r>
          </a:p>
          <a:p>
            <a:pPr>
              <a:buFont typeface="Wingdings 3" panose="05040102010807070707" pitchFamily="18" charset="2"/>
              <a:buNone/>
            </a:pPr>
            <a:r>
              <a:rPr lang="en-US" altLang="en-US" sz="1600"/>
              <a:t>  &lt;li&gt;Tea&lt;/li&gt;</a:t>
            </a:r>
          </a:p>
          <a:p>
            <a:pPr>
              <a:buFont typeface="Wingdings 3" panose="05040102010807070707" pitchFamily="18" charset="2"/>
              <a:buNone/>
            </a:pPr>
            <a:r>
              <a:rPr lang="en-US" altLang="en-US" sz="1600"/>
              <a:t>  &lt;li&gt;Milk&lt;/li&gt;</a:t>
            </a:r>
          </a:p>
          <a:p>
            <a:pPr>
              <a:buFont typeface="Wingdings 3" panose="05040102010807070707" pitchFamily="18" charset="2"/>
              <a:buNone/>
            </a:pPr>
            <a:r>
              <a:rPr lang="en-US" altLang="en-US" sz="1600"/>
              <a:t>&lt;/ul&gt;  </a:t>
            </a:r>
          </a:p>
          <a:p>
            <a:pPr>
              <a:buFont typeface="Wingdings 3" panose="05040102010807070707" pitchFamily="18" charset="2"/>
              <a:buNone/>
            </a:pPr>
            <a:r>
              <a:rPr lang="en-US" altLang="en-US" sz="1600"/>
              <a:t>&lt;/body&gt;</a:t>
            </a:r>
          </a:p>
          <a:p>
            <a:pPr>
              <a:buFont typeface="Wingdings 3" panose="05040102010807070707" pitchFamily="18" charset="2"/>
              <a:buNone/>
            </a:pPr>
            <a:r>
              <a:rPr lang="en-US" altLang="en-US" sz="1600"/>
              <a:t>&lt;/html&gt;</a:t>
            </a:r>
          </a:p>
          <a:p>
            <a:pPr>
              <a:buFont typeface="Wingdings 3" panose="05040102010807070707" pitchFamily="18" charset="2"/>
              <a:buNone/>
            </a:pPr>
            <a:endParaRPr lang="en-US" altLang="en-US" sz="1600"/>
          </a:p>
        </p:txBody>
      </p:sp>
      <p:sp>
        <p:nvSpPr>
          <p:cNvPr id="3" name="Title 2">
            <a:extLst/>
          </p:cNvPr>
          <p:cNvSpPr>
            <a:spLocks noGrp="1"/>
          </p:cNvSpPr>
          <p:nvPr>
            <p:ph type="title"/>
          </p:nvPr>
        </p:nvSpPr>
        <p:spPr>
          <a:xfrm>
            <a:off x="1524000" y="0"/>
            <a:ext cx="8229600" cy="639762"/>
          </a:xfrm>
        </p:spPr>
        <p:txBody>
          <a:bodyPr>
            <a:normAutofit fontScale="90000"/>
          </a:bodyPr>
          <a:lstStyle/>
          <a:p>
            <a:pPr>
              <a:defRPr/>
            </a:pPr>
            <a:r>
              <a:rPr lang="en-US" dirty="0"/>
              <a:t>Unordered HTML List</a:t>
            </a: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FF0F970B-2CD7-4860-989C-E7932C25165A}" type="slidenum">
              <a:rPr kumimoji="0" lang="en-US" altLang="en-US" sz="1000"/>
              <a:pPr/>
              <a:t>23</a:t>
            </a:fld>
            <a:endParaRPr kumimoji="0" lang="en-US" altLang="en-US" sz="1000"/>
          </a:p>
        </p:txBody>
      </p:sp>
      <p:pic>
        <p:nvPicPr>
          <p:cNvPr id="11269" name="Picture 2" descr="C:\Users\Bijan\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676" y="1447800"/>
            <a:ext cx="37433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38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p:cNvPr>
          <p:cNvSpPr>
            <a:spLocks noGrp="1"/>
          </p:cNvSpPr>
          <p:nvPr>
            <p:ph type="title"/>
          </p:nvPr>
        </p:nvSpPr>
        <p:spPr>
          <a:xfrm>
            <a:off x="1676400" y="0"/>
            <a:ext cx="8229600" cy="685800"/>
          </a:xfrm>
        </p:spPr>
        <p:txBody>
          <a:bodyPr>
            <a:normAutofit fontScale="90000"/>
          </a:bodyPr>
          <a:lstStyle/>
          <a:p>
            <a:pPr>
              <a:defRPr/>
            </a:pPr>
            <a:r>
              <a:rPr lang="en-US" dirty="0"/>
              <a:t>HTML  Ordered Lists</a:t>
            </a:r>
          </a:p>
        </p:txBody>
      </p:sp>
      <p:sp>
        <p:nvSpPr>
          <p:cNvPr id="122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74E95888-9970-4AA8-AE62-8EAA47D53891}" type="slidenum">
              <a:rPr kumimoji="0" lang="en-US" altLang="en-US" sz="1000"/>
              <a:pPr/>
              <a:t>24</a:t>
            </a:fld>
            <a:endParaRPr kumimoji="0" lang="en-US" altLang="en-US" sz="1000"/>
          </a:p>
        </p:txBody>
      </p:sp>
      <p:sp>
        <p:nvSpPr>
          <p:cNvPr id="12292" name="Rectangle 3"/>
          <p:cNvSpPr>
            <a:spLocks noGrp="1"/>
          </p:cNvSpPr>
          <p:nvPr>
            <p:ph idx="1"/>
          </p:nvPr>
        </p:nvSpPr>
        <p:spPr>
          <a:xfrm>
            <a:off x="1676400" y="533400"/>
            <a:ext cx="8229600" cy="5791200"/>
          </a:xfrm>
        </p:spPr>
        <p:txBody>
          <a:bodyPr/>
          <a:lstStyle/>
          <a:p>
            <a:pPr lvl="1" algn="just"/>
            <a:r>
              <a:rPr lang="en-US" altLang="en-US" sz="1800"/>
              <a:t>An ordered list starts with the &lt;ol&gt; tag. Each list item starts with the &lt;li&gt; tag.</a:t>
            </a:r>
          </a:p>
          <a:p>
            <a:pPr lvl="1" algn="just"/>
            <a:r>
              <a:rPr lang="en-US" altLang="en-US" sz="1800"/>
              <a:t>The list items will be marked with numbers by default</a:t>
            </a:r>
          </a:p>
          <a:p>
            <a:endParaRPr lang="en-US" altLang="en-US" sz="2400"/>
          </a:p>
          <a:p>
            <a:r>
              <a:rPr lang="en-US" altLang="en-US" sz="2400"/>
              <a:t>Ordered HTML List - The Type Attribute</a:t>
            </a:r>
          </a:p>
          <a:p>
            <a:pPr lvl="2" algn="just">
              <a:buFont typeface="Courier New" panose="02070309020205020404" pitchFamily="49" charset="0"/>
              <a:buChar char="o"/>
            </a:pPr>
            <a:r>
              <a:rPr lang="en-US" altLang="en-US" sz="1600"/>
              <a:t>The </a:t>
            </a:r>
            <a:r>
              <a:rPr lang="en-US" altLang="en-US" sz="1600" b="1"/>
              <a:t>type</a:t>
            </a:r>
            <a:r>
              <a:rPr lang="en-US" altLang="en-US" sz="1600"/>
              <a:t> attribute of the &lt;ol&gt; tag, defines the type of the list item marker</a:t>
            </a:r>
          </a:p>
        </p:txBody>
      </p:sp>
      <p:graphicFrame>
        <p:nvGraphicFramePr>
          <p:cNvPr id="5" name="Table 4">
            <a:extLst/>
          </p:cNvPr>
          <p:cNvGraphicFramePr>
            <a:graphicFrameLocks noGrp="1"/>
          </p:cNvGraphicFramePr>
          <p:nvPr/>
        </p:nvGraphicFramePr>
        <p:xfrm>
          <a:off x="2590800" y="2987675"/>
          <a:ext cx="7467600" cy="3108396"/>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396146">
                <a:tc>
                  <a:txBody>
                    <a:bodyPr/>
                    <a:lstStyle/>
                    <a:p>
                      <a:pPr algn="ctr" fontAlgn="t"/>
                      <a:r>
                        <a:rPr lang="en-US" sz="1600" b="1" dirty="0"/>
                        <a:t>Type</a:t>
                      </a:r>
                    </a:p>
                  </a:txBody>
                  <a:tcPr marL="152400" marR="76200" marT="76165" marB="76165"/>
                </a:tc>
                <a:tc>
                  <a:txBody>
                    <a:bodyPr/>
                    <a:lstStyle/>
                    <a:p>
                      <a:pPr algn="ctr" fontAlgn="t"/>
                      <a:r>
                        <a:rPr lang="en-US" sz="1600" b="1" dirty="0"/>
                        <a:t>Description</a:t>
                      </a:r>
                    </a:p>
                  </a:txBody>
                  <a:tcPr marL="76200" marR="76200" marT="76165" marB="76165"/>
                </a:tc>
                <a:extLst>
                  <a:ext uri="{0D108BD9-81ED-4DB2-BD59-A6C34878D82A}">
                    <a16:rowId xmlns:a16="http://schemas.microsoft.com/office/drawing/2014/main" val="10000"/>
                  </a:ext>
                </a:extLst>
              </a:tr>
              <a:tr h="639962">
                <a:tc>
                  <a:txBody>
                    <a:bodyPr/>
                    <a:lstStyle/>
                    <a:p>
                      <a:pPr algn="l" fontAlgn="t"/>
                      <a:r>
                        <a:rPr lang="en-US" sz="1600" dirty="0"/>
                        <a:t>type="1"</a:t>
                      </a:r>
                    </a:p>
                  </a:txBody>
                  <a:tcPr marL="152400" marR="76200" marT="76165" marB="76165"/>
                </a:tc>
                <a:tc>
                  <a:txBody>
                    <a:bodyPr/>
                    <a:lstStyle/>
                    <a:p>
                      <a:pPr algn="l" fontAlgn="t"/>
                      <a:r>
                        <a:rPr lang="en-US" sz="1600"/>
                        <a:t>The list items will be numbered with numbers (default)</a:t>
                      </a:r>
                    </a:p>
                  </a:txBody>
                  <a:tcPr marL="76200" marR="76200" marT="76165" marB="76165"/>
                </a:tc>
                <a:extLst>
                  <a:ext uri="{0D108BD9-81ED-4DB2-BD59-A6C34878D82A}">
                    <a16:rowId xmlns:a16="http://schemas.microsoft.com/office/drawing/2014/main" val="10001"/>
                  </a:ext>
                </a:extLst>
              </a:tr>
              <a:tr h="396146">
                <a:tc>
                  <a:txBody>
                    <a:bodyPr/>
                    <a:lstStyle/>
                    <a:p>
                      <a:pPr algn="l" fontAlgn="t"/>
                      <a:r>
                        <a:rPr lang="en-US" sz="1600" dirty="0"/>
                        <a:t>type="A"</a:t>
                      </a:r>
                    </a:p>
                  </a:txBody>
                  <a:tcPr marL="152400" marR="76200" marT="76165" marB="76165"/>
                </a:tc>
                <a:tc>
                  <a:txBody>
                    <a:bodyPr/>
                    <a:lstStyle/>
                    <a:p>
                      <a:pPr algn="l" fontAlgn="t"/>
                      <a:r>
                        <a:rPr lang="en-US" sz="1600" dirty="0"/>
                        <a:t>The list items will be numbered with uppercase letters</a:t>
                      </a:r>
                    </a:p>
                  </a:txBody>
                  <a:tcPr marL="76200" marR="76200" marT="76165" marB="76165"/>
                </a:tc>
                <a:extLst>
                  <a:ext uri="{0D108BD9-81ED-4DB2-BD59-A6C34878D82A}">
                    <a16:rowId xmlns:a16="http://schemas.microsoft.com/office/drawing/2014/main" val="10002"/>
                  </a:ext>
                </a:extLst>
              </a:tr>
              <a:tr h="396146">
                <a:tc>
                  <a:txBody>
                    <a:bodyPr/>
                    <a:lstStyle/>
                    <a:p>
                      <a:pPr algn="l" fontAlgn="t"/>
                      <a:r>
                        <a:rPr lang="en-US" sz="1600"/>
                        <a:t>type="a"</a:t>
                      </a:r>
                    </a:p>
                  </a:txBody>
                  <a:tcPr marL="152400" marR="76200" marT="76165" marB="76165"/>
                </a:tc>
                <a:tc>
                  <a:txBody>
                    <a:bodyPr/>
                    <a:lstStyle/>
                    <a:p>
                      <a:pPr algn="l" fontAlgn="t"/>
                      <a:r>
                        <a:rPr lang="en-US" sz="1600" dirty="0"/>
                        <a:t>The list items will be numbered with lowercase letters</a:t>
                      </a:r>
                    </a:p>
                  </a:txBody>
                  <a:tcPr marL="76200" marR="76200" marT="76165" marB="76165"/>
                </a:tc>
                <a:extLst>
                  <a:ext uri="{0D108BD9-81ED-4DB2-BD59-A6C34878D82A}">
                    <a16:rowId xmlns:a16="http://schemas.microsoft.com/office/drawing/2014/main" val="10003"/>
                  </a:ext>
                </a:extLst>
              </a:tr>
              <a:tr h="639962">
                <a:tc>
                  <a:txBody>
                    <a:bodyPr/>
                    <a:lstStyle/>
                    <a:p>
                      <a:pPr algn="l" fontAlgn="t"/>
                      <a:r>
                        <a:rPr lang="en-US" sz="1600"/>
                        <a:t>type="I"</a:t>
                      </a:r>
                    </a:p>
                  </a:txBody>
                  <a:tcPr marL="152400" marR="76200" marT="76165" marB="76165"/>
                </a:tc>
                <a:tc>
                  <a:txBody>
                    <a:bodyPr/>
                    <a:lstStyle/>
                    <a:p>
                      <a:pPr algn="l" fontAlgn="t"/>
                      <a:r>
                        <a:rPr lang="en-US" sz="1600" dirty="0"/>
                        <a:t>The list items will be numbered with uppercase roman numbers</a:t>
                      </a:r>
                    </a:p>
                  </a:txBody>
                  <a:tcPr marL="76200" marR="76200" marT="76165" marB="76165"/>
                </a:tc>
                <a:extLst>
                  <a:ext uri="{0D108BD9-81ED-4DB2-BD59-A6C34878D82A}">
                    <a16:rowId xmlns:a16="http://schemas.microsoft.com/office/drawing/2014/main" val="10004"/>
                  </a:ext>
                </a:extLst>
              </a:tr>
              <a:tr h="639962">
                <a:tc>
                  <a:txBody>
                    <a:bodyPr/>
                    <a:lstStyle/>
                    <a:p>
                      <a:pPr algn="l" fontAlgn="t"/>
                      <a:r>
                        <a:rPr lang="en-US" sz="1600"/>
                        <a:t>type="i"</a:t>
                      </a:r>
                    </a:p>
                  </a:txBody>
                  <a:tcPr marL="152400" marR="76200" marT="76165" marB="76165"/>
                </a:tc>
                <a:tc>
                  <a:txBody>
                    <a:bodyPr/>
                    <a:lstStyle/>
                    <a:p>
                      <a:pPr algn="l" fontAlgn="t"/>
                      <a:r>
                        <a:rPr lang="en-US" sz="1600" dirty="0"/>
                        <a:t>The list items will be numbered with lowercase roman numbers</a:t>
                      </a:r>
                    </a:p>
                  </a:txBody>
                  <a:tcPr marL="76200" marR="76200" marT="76165" marB="7616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67354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a:xfrm>
            <a:off x="1828800" y="1079500"/>
            <a:ext cx="5029200" cy="5397500"/>
          </a:xfrm>
        </p:spPr>
        <p:txBody>
          <a:bodyPr/>
          <a:lstStyle/>
          <a:p>
            <a:pPr>
              <a:buFont typeface="Wingdings 3" panose="05040102010807070707" pitchFamily="18" charset="2"/>
              <a:buNone/>
            </a:pPr>
            <a:r>
              <a:rPr lang="en-US" altLang="en-US" sz="1600"/>
              <a:t>&lt;!DOCTYPE html&gt;</a:t>
            </a:r>
          </a:p>
          <a:p>
            <a:pPr>
              <a:buFont typeface="Wingdings 3" panose="05040102010807070707" pitchFamily="18" charset="2"/>
              <a:buNone/>
            </a:pPr>
            <a:r>
              <a:rPr lang="en-US" altLang="en-US" sz="1600"/>
              <a:t>&lt;html&gt;</a:t>
            </a:r>
          </a:p>
          <a:p>
            <a:pPr>
              <a:buFont typeface="Wingdings 3" panose="05040102010807070707" pitchFamily="18" charset="2"/>
              <a:buNone/>
            </a:pPr>
            <a:r>
              <a:rPr lang="en-US" altLang="en-US" sz="1600"/>
              <a:t>&lt;body&gt;</a:t>
            </a:r>
          </a:p>
          <a:p>
            <a:pPr>
              <a:buFont typeface="Wingdings 3" panose="05040102010807070707" pitchFamily="18" charset="2"/>
              <a:buNone/>
            </a:pPr>
            <a:endParaRPr lang="en-US" altLang="en-US" sz="1600"/>
          </a:p>
          <a:p>
            <a:pPr>
              <a:buFont typeface="Wingdings 3" panose="05040102010807070707" pitchFamily="18" charset="2"/>
              <a:buNone/>
            </a:pPr>
            <a:r>
              <a:rPr lang="en-US" altLang="en-US" sz="1600"/>
              <a:t>&lt;h2&gt;Ordered List with Roman Numbers&lt;/h2&gt;</a:t>
            </a:r>
          </a:p>
          <a:p>
            <a:pPr>
              <a:buFont typeface="Wingdings 3" panose="05040102010807070707" pitchFamily="18" charset="2"/>
              <a:buNone/>
            </a:pPr>
            <a:endParaRPr lang="en-US" altLang="en-US" sz="1600"/>
          </a:p>
          <a:p>
            <a:pPr>
              <a:buFont typeface="Wingdings 3" panose="05040102010807070707" pitchFamily="18" charset="2"/>
              <a:buNone/>
            </a:pPr>
            <a:r>
              <a:rPr lang="en-US" altLang="en-US" sz="1600"/>
              <a:t>&lt;ol type="I"&gt;</a:t>
            </a:r>
          </a:p>
          <a:p>
            <a:pPr>
              <a:buFont typeface="Wingdings 3" panose="05040102010807070707" pitchFamily="18" charset="2"/>
              <a:buNone/>
            </a:pPr>
            <a:r>
              <a:rPr lang="en-US" altLang="en-US" sz="1600"/>
              <a:t>  &lt;li&gt;Coffee&lt;/li&gt;</a:t>
            </a:r>
          </a:p>
          <a:p>
            <a:pPr>
              <a:buFont typeface="Wingdings 3" panose="05040102010807070707" pitchFamily="18" charset="2"/>
              <a:buNone/>
            </a:pPr>
            <a:r>
              <a:rPr lang="en-US" altLang="en-US" sz="1600"/>
              <a:t>  &lt;li&gt;Tea&lt;/li&gt;</a:t>
            </a:r>
          </a:p>
          <a:p>
            <a:pPr>
              <a:buFont typeface="Wingdings 3" panose="05040102010807070707" pitchFamily="18" charset="2"/>
              <a:buNone/>
            </a:pPr>
            <a:r>
              <a:rPr lang="en-US" altLang="en-US" sz="1600"/>
              <a:t>  &lt;li&gt;Milk&lt;/li&gt;</a:t>
            </a:r>
          </a:p>
          <a:p>
            <a:pPr>
              <a:buFont typeface="Wingdings 3" panose="05040102010807070707" pitchFamily="18" charset="2"/>
              <a:buNone/>
            </a:pPr>
            <a:r>
              <a:rPr lang="en-US" altLang="en-US" sz="1600"/>
              <a:t>&lt;/ol&gt;  </a:t>
            </a:r>
          </a:p>
          <a:p>
            <a:pPr>
              <a:buFont typeface="Wingdings 3" panose="05040102010807070707" pitchFamily="18" charset="2"/>
              <a:buNone/>
            </a:pPr>
            <a:endParaRPr lang="en-US" altLang="en-US" sz="1600"/>
          </a:p>
          <a:p>
            <a:pPr>
              <a:buFont typeface="Wingdings 3" panose="05040102010807070707" pitchFamily="18" charset="2"/>
              <a:buNone/>
            </a:pPr>
            <a:r>
              <a:rPr lang="en-US" altLang="en-US" sz="1600"/>
              <a:t>&lt;/body&gt;</a:t>
            </a:r>
          </a:p>
          <a:p>
            <a:pPr>
              <a:buFont typeface="Wingdings 3" panose="05040102010807070707" pitchFamily="18" charset="2"/>
              <a:buNone/>
            </a:pPr>
            <a:r>
              <a:rPr lang="en-US" altLang="en-US" sz="1600"/>
              <a:t>&lt;/html&gt;</a:t>
            </a:r>
          </a:p>
          <a:p>
            <a:pPr>
              <a:buFont typeface="Wingdings 3" panose="05040102010807070707" pitchFamily="18" charset="2"/>
              <a:buNone/>
            </a:pPr>
            <a:endParaRPr lang="en-US" altLang="en-US" sz="1600"/>
          </a:p>
        </p:txBody>
      </p:sp>
      <p:sp>
        <p:nvSpPr>
          <p:cNvPr id="3" name="Title 2">
            <a:extLst/>
          </p:cNvPr>
          <p:cNvSpPr>
            <a:spLocks noGrp="1"/>
          </p:cNvSpPr>
          <p:nvPr>
            <p:ph type="title"/>
          </p:nvPr>
        </p:nvSpPr>
        <p:spPr>
          <a:xfrm>
            <a:off x="1524000" y="0"/>
            <a:ext cx="8229600" cy="639762"/>
          </a:xfrm>
        </p:spPr>
        <p:txBody>
          <a:bodyPr>
            <a:normAutofit fontScale="90000"/>
          </a:bodyPr>
          <a:lstStyle/>
          <a:p>
            <a:pPr>
              <a:defRPr/>
            </a:pPr>
            <a:r>
              <a:rPr lang="en-US" dirty="0"/>
              <a:t>Ordered HTML List</a:t>
            </a: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E09C7F38-3AD8-4520-B064-4A1853AF26D7}" type="slidenum">
              <a:rPr kumimoji="0" lang="en-US" altLang="en-US" sz="1000"/>
              <a:pPr/>
              <a:t>25</a:t>
            </a:fld>
            <a:endParaRPr kumimoji="0" lang="en-US" altLang="en-US" sz="1000"/>
          </a:p>
        </p:txBody>
      </p:sp>
      <p:pic>
        <p:nvPicPr>
          <p:cNvPr id="13317" name="Picture 2" descr="C:\Users\Bijan\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6" y="1295400"/>
            <a:ext cx="36671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22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a:xfrm>
            <a:off x="1981200" y="685800"/>
            <a:ext cx="8229600" cy="5321300"/>
          </a:xfrm>
        </p:spPr>
        <p:txBody>
          <a:bodyPr>
            <a:normAutofit fontScale="92500" lnSpcReduction="20000"/>
          </a:bodyPr>
          <a:lstStyle/>
          <a:p>
            <a:pPr algn="just"/>
            <a:r>
              <a:rPr lang="en-US" altLang="en-US" sz="1800"/>
              <a:t>HTML also supports description lists.</a:t>
            </a:r>
          </a:p>
          <a:p>
            <a:pPr algn="just"/>
            <a:r>
              <a:rPr lang="en-US" altLang="en-US" sz="1800"/>
              <a:t>A description list is a list of terms, with a description of each term.</a:t>
            </a:r>
          </a:p>
          <a:p>
            <a:pPr algn="just"/>
            <a:r>
              <a:rPr lang="en-US" altLang="en-US" sz="1800"/>
              <a:t>The </a:t>
            </a:r>
            <a:r>
              <a:rPr lang="en-US" altLang="en-US" sz="1800" b="1"/>
              <a:t>&lt;dl&gt;</a:t>
            </a:r>
            <a:r>
              <a:rPr lang="en-US" altLang="en-US" sz="1800"/>
              <a:t> tag defines the description list, the </a:t>
            </a:r>
            <a:r>
              <a:rPr lang="en-US" altLang="en-US" sz="1800" b="1"/>
              <a:t>&lt;dt&gt;</a:t>
            </a:r>
            <a:r>
              <a:rPr lang="en-US" altLang="en-US" sz="1800"/>
              <a:t> tag defines the term (name), and the </a:t>
            </a:r>
            <a:r>
              <a:rPr lang="en-US" altLang="en-US" sz="1800" b="1"/>
              <a:t>&lt;dd&gt;</a:t>
            </a:r>
            <a:r>
              <a:rPr lang="en-US" altLang="en-US" sz="1800"/>
              <a:t> tag describes each term</a:t>
            </a:r>
          </a:p>
          <a:p>
            <a:r>
              <a:rPr lang="en-US" altLang="en-US" sz="1800"/>
              <a:t>Example</a:t>
            </a:r>
          </a:p>
          <a:p>
            <a:endParaRPr lang="en-US" altLang="en-US" sz="1800"/>
          </a:p>
          <a:p>
            <a:pPr>
              <a:buFont typeface="Wingdings 3" panose="05040102010807070707" pitchFamily="18" charset="2"/>
              <a:buNone/>
            </a:pPr>
            <a:r>
              <a:rPr lang="en-US" altLang="en-US" sz="1600"/>
              <a:t>&lt;!DOCTYPE html&gt;</a:t>
            </a:r>
          </a:p>
          <a:p>
            <a:pPr>
              <a:buFont typeface="Wingdings 3" panose="05040102010807070707" pitchFamily="18" charset="2"/>
              <a:buNone/>
            </a:pPr>
            <a:r>
              <a:rPr lang="en-US" altLang="en-US" sz="1600"/>
              <a:t>&lt;html&gt;</a:t>
            </a:r>
          </a:p>
          <a:p>
            <a:pPr>
              <a:buFont typeface="Wingdings 3" panose="05040102010807070707" pitchFamily="18" charset="2"/>
              <a:buNone/>
            </a:pPr>
            <a:r>
              <a:rPr lang="en-US" altLang="en-US" sz="1600"/>
              <a:t>&lt;body&gt;</a:t>
            </a:r>
          </a:p>
          <a:p>
            <a:pPr>
              <a:buFont typeface="Wingdings 3" panose="05040102010807070707" pitchFamily="18" charset="2"/>
              <a:buNone/>
            </a:pPr>
            <a:r>
              <a:rPr lang="en-US" altLang="en-US" sz="1600"/>
              <a:t>&lt;h2&gt;A Description List&lt;/h2&gt;</a:t>
            </a:r>
          </a:p>
          <a:p>
            <a:pPr>
              <a:buFont typeface="Wingdings 3" panose="05040102010807070707" pitchFamily="18" charset="2"/>
              <a:buNone/>
            </a:pPr>
            <a:r>
              <a:rPr lang="en-US" altLang="en-US" sz="1600"/>
              <a:t>&lt;dl&gt;</a:t>
            </a:r>
          </a:p>
          <a:p>
            <a:pPr>
              <a:buFont typeface="Wingdings 3" panose="05040102010807070707" pitchFamily="18" charset="2"/>
              <a:buNone/>
            </a:pPr>
            <a:r>
              <a:rPr lang="en-US" altLang="en-US" sz="1600"/>
              <a:t>  &lt;dt&gt;Coffee&lt;/dt&gt;</a:t>
            </a:r>
          </a:p>
          <a:p>
            <a:pPr>
              <a:buFont typeface="Wingdings 3" panose="05040102010807070707" pitchFamily="18" charset="2"/>
              <a:buNone/>
            </a:pPr>
            <a:r>
              <a:rPr lang="en-US" altLang="en-US" sz="1600"/>
              <a:t>  &lt;dd&gt;- black hot drink&lt;/dd&gt;</a:t>
            </a:r>
          </a:p>
          <a:p>
            <a:pPr>
              <a:buFont typeface="Wingdings 3" panose="05040102010807070707" pitchFamily="18" charset="2"/>
              <a:buNone/>
            </a:pPr>
            <a:r>
              <a:rPr lang="en-US" altLang="en-US" sz="1600"/>
              <a:t>  &lt;dt&gt;Milk&lt;/dt&gt;</a:t>
            </a:r>
          </a:p>
          <a:p>
            <a:pPr>
              <a:buFont typeface="Wingdings 3" panose="05040102010807070707" pitchFamily="18" charset="2"/>
              <a:buNone/>
            </a:pPr>
            <a:r>
              <a:rPr lang="en-US" altLang="en-US" sz="1600"/>
              <a:t>  &lt;dd&gt;- white cold drink&lt;/dd&gt;</a:t>
            </a:r>
          </a:p>
          <a:p>
            <a:pPr>
              <a:buFont typeface="Wingdings 3" panose="05040102010807070707" pitchFamily="18" charset="2"/>
              <a:buNone/>
            </a:pPr>
            <a:r>
              <a:rPr lang="en-US" altLang="en-US" sz="1600"/>
              <a:t>&lt;/dl&gt;</a:t>
            </a:r>
          </a:p>
          <a:p>
            <a:pPr>
              <a:buFont typeface="Wingdings 3" panose="05040102010807070707" pitchFamily="18" charset="2"/>
              <a:buNone/>
            </a:pPr>
            <a:r>
              <a:rPr lang="en-US" altLang="en-US" sz="1600"/>
              <a:t>&lt;/body&gt;</a:t>
            </a:r>
          </a:p>
          <a:p>
            <a:pPr>
              <a:buFont typeface="Wingdings 3" panose="05040102010807070707" pitchFamily="18" charset="2"/>
              <a:buNone/>
            </a:pPr>
            <a:r>
              <a:rPr lang="en-US" altLang="en-US" sz="1600"/>
              <a:t>&lt;/html&gt;</a:t>
            </a:r>
          </a:p>
          <a:p>
            <a:pPr>
              <a:buFont typeface="Wingdings 3" panose="05040102010807070707" pitchFamily="18" charset="2"/>
              <a:buNone/>
            </a:pPr>
            <a:endParaRPr lang="en-US" altLang="en-US" sz="1100"/>
          </a:p>
        </p:txBody>
      </p:sp>
      <p:sp>
        <p:nvSpPr>
          <p:cNvPr id="3" name="Title 2">
            <a:extLst/>
          </p:cNvPr>
          <p:cNvSpPr>
            <a:spLocks noGrp="1"/>
          </p:cNvSpPr>
          <p:nvPr>
            <p:ph type="title"/>
          </p:nvPr>
        </p:nvSpPr>
        <p:spPr>
          <a:xfrm>
            <a:off x="1524000" y="0"/>
            <a:ext cx="8229600" cy="639762"/>
          </a:xfrm>
        </p:spPr>
        <p:txBody>
          <a:bodyPr>
            <a:normAutofit fontScale="90000"/>
          </a:bodyPr>
          <a:lstStyle/>
          <a:p>
            <a:pPr>
              <a:defRPr/>
            </a:pPr>
            <a:r>
              <a:rPr lang="en-US" b="0" dirty="0"/>
              <a:t>HTML Description Lists</a:t>
            </a:r>
            <a:endParaRPr lang="en-US" dirty="0"/>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E8904CAC-CDAB-4D07-ABBC-7AC0A9A62249}" type="slidenum">
              <a:rPr kumimoji="0" lang="en-US" altLang="en-US" sz="1000"/>
              <a:pPr/>
              <a:t>26</a:t>
            </a:fld>
            <a:endParaRPr kumimoji="0" lang="en-US" altLang="en-US" sz="1000"/>
          </a:p>
        </p:txBody>
      </p:sp>
      <p:pic>
        <p:nvPicPr>
          <p:cNvPr id="14341" name="Picture 3" descr="C:\Users\Bijan\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667000"/>
            <a:ext cx="2590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6390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1981200" y="533400"/>
            <a:ext cx="4648200" cy="5473700"/>
          </a:xfrm>
        </p:spPr>
        <p:txBody>
          <a:bodyPr>
            <a:normAutofit fontScale="92500" lnSpcReduction="20000"/>
          </a:bodyPr>
          <a:lstStyle/>
          <a:p>
            <a:pPr>
              <a:buFont typeface="Wingdings 3" panose="05040102010807070707" pitchFamily="18" charset="2"/>
              <a:buNone/>
            </a:pPr>
            <a:r>
              <a:rPr lang="it-IT" altLang="en-US" sz="1600"/>
              <a:t>&lt;!DOCTYPE html&gt;</a:t>
            </a:r>
          </a:p>
          <a:p>
            <a:pPr>
              <a:buFont typeface="Wingdings 3" panose="05040102010807070707" pitchFamily="18" charset="2"/>
              <a:buNone/>
            </a:pPr>
            <a:r>
              <a:rPr lang="it-IT" altLang="en-US" sz="1600"/>
              <a:t>&lt;html&gt;</a:t>
            </a:r>
          </a:p>
          <a:p>
            <a:pPr>
              <a:buFont typeface="Wingdings 3" panose="05040102010807070707" pitchFamily="18" charset="2"/>
              <a:buNone/>
            </a:pPr>
            <a:r>
              <a:rPr lang="it-IT" altLang="en-US" sz="1600"/>
              <a:t>&lt;body&gt;</a:t>
            </a:r>
          </a:p>
          <a:p>
            <a:pPr>
              <a:buFont typeface="Wingdings 3" panose="05040102010807070707" pitchFamily="18" charset="2"/>
              <a:buNone/>
            </a:pPr>
            <a:endParaRPr lang="it-IT" altLang="en-US" sz="1600"/>
          </a:p>
          <a:p>
            <a:pPr>
              <a:buFont typeface="Wingdings 3" panose="05040102010807070707" pitchFamily="18" charset="2"/>
              <a:buNone/>
            </a:pPr>
            <a:r>
              <a:rPr lang="it-IT" altLang="en-US" sz="1600"/>
              <a:t>&lt;h2&gt;A Nested List&lt;/h2&gt;</a:t>
            </a:r>
          </a:p>
          <a:p>
            <a:pPr>
              <a:buFont typeface="Wingdings 3" panose="05040102010807070707" pitchFamily="18" charset="2"/>
              <a:buNone/>
            </a:pPr>
            <a:endParaRPr lang="it-IT" altLang="en-US" sz="1600"/>
          </a:p>
          <a:p>
            <a:pPr>
              <a:buFont typeface="Wingdings 3" panose="05040102010807070707" pitchFamily="18" charset="2"/>
              <a:buNone/>
            </a:pPr>
            <a:r>
              <a:rPr lang="it-IT" altLang="en-US" sz="1600"/>
              <a:t>&lt;ul&gt;</a:t>
            </a:r>
          </a:p>
          <a:p>
            <a:pPr>
              <a:buFont typeface="Wingdings 3" panose="05040102010807070707" pitchFamily="18" charset="2"/>
              <a:buNone/>
            </a:pPr>
            <a:r>
              <a:rPr lang="it-IT" altLang="en-US" sz="1600"/>
              <a:t>  &lt;li&gt;Coffee&lt;/li&gt;</a:t>
            </a:r>
          </a:p>
          <a:p>
            <a:pPr>
              <a:buFont typeface="Wingdings 3" panose="05040102010807070707" pitchFamily="18" charset="2"/>
              <a:buNone/>
            </a:pPr>
            <a:r>
              <a:rPr lang="it-IT" altLang="en-US" sz="1600"/>
              <a:t>  &lt;li&gt;Tea</a:t>
            </a:r>
          </a:p>
          <a:p>
            <a:pPr>
              <a:buFont typeface="Wingdings 3" panose="05040102010807070707" pitchFamily="18" charset="2"/>
              <a:buNone/>
            </a:pPr>
            <a:r>
              <a:rPr lang="it-IT" altLang="en-US" sz="1600"/>
              <a:t>    &lt;ul&gt;</a:t>
            </a:r>
          </a:p>
          <a:p>
            <a:pPr>
              <a:buFont typeface="Wingdings 3" panose="05040102010807070707" pitchFamily="18" charset="2"/>
              <a:buNone/>
            </a:pPr>
            <a:r>
              <a:rPr lang="it-IT" altLang="en-US" sz="1600"/>
              <a:t>    &lt;li&gt;Black tea&lt;/li&gt;</a:t>
            </a:r>
          </a:p>
          <a:p>
            <a:pPr>
              <a:buFont typeface="Wingdings 3" panose="05040102010807070707" pitchFamily="18" charset="2"/>
              <a:buNone/>
            </a:pPr>
            <a:r>
              <a:rPr lang="it-IT" altLang="en-US" sz="1600"/>
              <a:t>    &lt;li&gt;Green tea&lt;/li&gt;</a:t>
            </a:r>
          </a:p>
          <a:p>
            <a:pPr>
              <a:buFont typeface="Wingdings 3" panose="05040102010807070707" pitchFamily="18" charset="2"/>
              <a:buNone/>
            </a:pPr>
            <a:r>
              <a:rPr lang="it-IT" altLang="en-US" sz="1600"/>
              <a:t>    &lt;/ul&gt;</a:t>
            </a:r>
          </a:p>
          <a:p>
            <a:pPr>
              <a:buFont typeface="Wingdings 3" panose="05040102010807070707" pitchFamily="18" charset="2"/>
              <a:buNone/>
            </a:pPr>
            <a:r>
              <a:rPr lang="it-IT" altLang="en-US" sz="1600"/>
              <a:t>  &lt;/li&gt;</a:t>
            </a:r>
          </a:p>
          <a:p>
            <a:pPr>
              <a:buFont typeface="Wingdings 3" panose="05040102010807070707" pitchFamily="18" charset="2"/>
              <a:buNone/>
            </a:pPr>
            <a:r>
              <a:rPr lang="it-IT" altLang="en-US" sz="1600"/>
              <a:t>  &lt;li&gt;Milk&lt;/li&gt;</a:t>
            </a:r>
          </a:p>
          <a:p>
            <a:pPr>
              <a:buFont typeface="Wingdings 3" panose="05040102010807070707" pitchFamily="18" charset="2"/>
              <a:buNone/>
            </a:pPr>
            <a:r>
              <a:rPr lang="it-IT" altLang="en-US" sz="1600"/>
              <a:t>&lt;/ul&gt;</a:t>
            </a:r>
          </a:p>
          <a:p>
            <a:pPr>
              <a:buFont typeface="Wingdings 3" panose="05040102010807070707" pitchFamily="18" charset="2"/>
              <a:buNone/>
            </a:pPr>
            <a:endParaRPr lang="it-IT" altLang="en-US" sz="1600"/>
          </a:p>
          <a:p>
            <a:pPr>
              <a:buFont typeface="Wingdings 3" panose="05040102010807070707" pitchFamily="18" charset="2"/>
              <a:buNone/>
            </a:pPr>
            <a:r>
              <a:rPr lang="it-IT" altLang="en-US" sz="1600"/>
              <a:t>&lt;/body&gt;</a:t>
            </a:r>
          </a:p>
          <a:p>
            <a:pPr>
              <a:buFont typeface="Wingdings 3" panose="05040102010807070707" pitchFamily="18" charset="2"/>
              <a:buNone/>
            </a:pPr>
            <a:r>
              <a:rPr lang="it-IT" altLang="en-US" sz="1600"/>
              <a:t>&lt;/html&gt;</a:t>
            </a:r>
          </a:p>
          <a:p>
            <a:pPr>
              <a:buFont typeface="Wingdings 3" panose="05040102010807070707" pitchFamily="18" charset="2"/>
              <a:buNone/>
            </a:pPr>
            <a:endParaRPr lang="en-US" altLang="en-US" sz="1600"/>
          </a:p>
        </p:txBody>
      </p:sp>
      <p:sp>
        <p:nvSpPr>
          <p:cNvPr id="3" name="Title 2">
            <a:extLst/>
          </p:cNvPr>
          <p:cNvSpPr>
            <a:spLocks noGrp="1"/>
          </p:cNvSpPr>
          <p:nvPr>
            <p:ph type="title"/>
          </p:nvPr>
        </p:nvSpPr>
        <p:spPr>
          <a:xfrm>
            <a:off x="1600200" y="0"/>
            <a:ext cx="8229600" cy="609600"/>
          </a:xfrm>
        </p:spPr>
        <p:txBody>
          <a:bodyPr>
            <a:normAutofit fontScale="90000"/>
          </a:bodyPr>
          <a:lstStyle/>
          <a:p>
            <a:pPr>
              <a:defRPr/>
            </a:pPr>
            <a:r>
              <a:rPr lang="en-US" b="0" dirty="0"/>
              <a:t>Nested HTML Lists Example</a:t>
            </a:r>
            <a:endParaRPr lang="en-US" dirty="0"/>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F7C01DC8-4268-4A24-83C0-F8D65477672A}" type="slidenum">
              <a:rPr kumimoji="0" lang="en-US" altLang="en-US" sz="1000"/>
              <a:pPr/>
              <a:t>27</a:t>
            </a:fld>
            <a:endParaRPr kumimoji="0" lang="en-US" altLang="en-US" sz="1000"/>
          </a:p>
        </p:txBody>
      </p:sp>
      <p:pic>
        <p:nvPicPr>
          <p:cNvPr id="15365" name="Picture 2" descr="C:\Users\Bijan\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1" y="1143000"/>
            <a:ext cx="18764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9277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1676400" y="381000"/>
            <a:ext cx="4800600" cy="6248400"/>
          </a:xfrm>
        </p:spPr>
        <p:txBody>
          <a:bodyPr>
            <a:normAutofit fontScale="92500" lnSpcReduction="20000"/>
          </a:bodyPr>
          <a:lstStyle/>
          <a:p>
            <a:pPr>
              <a:buFont typeface="Wingdings 3" panose="05040102010807070707" pitchFamily="18" charset="2"/>
              <a:buNone/>
            </a:pPr>
            <a:r>
              <a:rPr lang="en-US" altLang="en-US" sz="1600"/>
              <a:t>&lt;!DOCTYPE html&gt;</a:t>
            </a:r>
          </a:p>
          <a:p>
            <a:pPr>
              <a:buFont typeface="Wingdings 3" panose="05040102010807070707" pitchFamily="18" charset="2"/>
              <a:buNone/>
            </a:pPr>
            <a:r>
              <a:rPr lang="en-US" altLang="en-US" sz="1600"/>
              <a:t>&lt;html&gt;</a:t>
            </a:r>
          </a:p>
          <a:p>
            <a:pPr>
              <a:buFont typeface="Wingdings 3" panose="05040102010807070707" pitchFamily="18" charset="2"/>
              <a:buNone/>
            </a:pPr>
            <a:r>
              <a:rPr lang="en-US" altLang="en-US" sz="1600"/>
              <a:t>&lt;head&gt;</a:t>
            </a:r>
          </a:p>
          <a:p>
            <a:pPr>
              <a:buFont typeface="Wingdings 3" panose="05040102010807070707" pitchFamily="18" charset="2"/>
              <a:buNone/>
            </a:pPr>
            <a:r>
              <a:rPr lang="en-US" altLang="en-US" sz="1600"/>
              <a:t>&lt;style&gt;</a:t>
            </a:r>
          </a:p>
          <a:p>
            <a:pPr>
              <a:buFont typeface="Wingdings 3" panose="05040102010807070707" pitchFamily="18" charset="2"/>
              <a:buNone/>
            </a:pPr>
            <a:r>
              <a:rPr lang="en-US" altLang="en-US" sz="1600"/>
              <a:t>ul#menu {</a:t>
            </a:r>
          </a:p>
          <a:p>
            <a:pPr>
              <a:buFont typeface="Wingdings 3" panose="05040102010807070707" pitchFamily="18" charset="2"/>
              <a:buNone/>
            </a:pPr>
            <a:r>
              <a:rPr lang="en-US" altLang="en-US" sz="1600"/>
              <a:t>    padding: 0;</a:t>
            </a:r>
          </a:p>
          <a:p>
            <a:pPr>
              <a:buFont typeface="Wingdings 3" panose="05040102010807070707" pitchFamily="18" charset="2"/>
              <a:buNone/>
            </a:pPr>
            <a:r>
              <a:rPr lang="en-US" altLang="en-US" sz="1600"/>
              <a:t>}</a:t>
            </a:r>
          </a:p>
          <a:p>
            <a:pPr>
              <a:buFont typeface="Wingdings 3" panose="05040102010807070707" pitchFamily="18" charset="2"/>
              <a:buNone/>
            </a:pPr>
            <a:r>
              <a:rPr lang="en-US" altLang="en-US" sz="1600"/>
              <a:t>ul#menu li {</a:t>
            </a:r>
          </a:p>
          <a:p>
            <a:pPr>
              <a:buFont typeface="Wingdings 3" panose="05040102010807070707" pitchFamily="18" charset="2"/>
              <a:buNone/>
            </a:pPr>
            <a:r>
              <a:rPr lang="en-US" altLang="en-US" sz="1600"/>
              <a:t>    display: inline;</a:t>
            </a:r>
          </a:p>
          <a:p>
            <a:pPr>
              <a:buFont typeface="Wingdings 3" panose="05040102010807070707" pitchFamily="18" charset="2"/>
              <a:buNone/>
            </a:pPr>
            <a:r>
              <a:rPr lang="en-US" altLang="en-US" sz="1600"/>
              <a:t>}</a:t>
            </a:r>
          </a:p>
          <a:p>
            <a:pPr>
              <a:buFont typeface="Wingdings 3" panose="05040102010807070707" pitchFamily="18" charset="2"/>
              <a:buNone/>
            </a:pPr>
            <a:r>
              <a:rPr lang="en-US" altLang="en-US" sz="1600"/>
              <a:t>ul#menu li a {</a:t>
            </a:r>
          </a:p>
          <a:p>
            <a:pPr>
              <a:buFont typeface="Wingdings 3" panose="05040102010807070707" pitchFamily="18" charset="2"/>
              <a:buNone/>
            </a:pPr>
            <a:r>
              <a:rPr lang="en-US" altLang="en-US" sz="1600"/>
              <a:t>    background-color: black;</a:t>
            </a:r>
          </a:p>
          <a:p>
            <a:pPr>
              <a:buFont typeface="Wingdings 3" panose="05040102010807070707" pitchFamily="18" charset="2"/>
              <a:buNone/>
            </a:pPr>
            <a:r>
              <a:rPr lang="en-US" altLang="en-US" sz="1600"/>
              <a:t>    color: white;</a:t>
            </a:r>
          </a:p>
          <a:p>
            <a:pPr>
              <a:buFont typeface="Wingdings 3" panose="05040102010807070707" pitchFamily="18" charset="2"/>
              <a:buNone/>
            </a:pPr>
            <a:r>
              <a:rPr lang="en-US" altLang="en-US" sz="1600"/>
              <a:t>    padding: 10px 20px;</a:t>
            </a:r>
          </a:p>
          <a:p>
            <a:pPr>
              <a:buFont typeface="Wingdings 3" panose="05040102010807070707" pitchFamily="18" charset="2"/>
              <a:buNone/>
            </a:pPr>
            <a:r>
              <a:rPr lang="en-US" altLang="en-US" sz="1600"/>
              <a:t>    text-decoration: none;</a:t>
            </a:r>
          </a:p>
          <a:p>
            <a:pPr>
              <a:buFont typeface="Wingdings 3" panose="05040102010807070707" pitchFamily="18" charset="2"/>
              <a:buNone/>
            </a:pPr>
            <a:r>
              <a:rPr lang="en-US" altLang="en-US" sz="1600"/>
              <a:t>    border-radius: 4px 4px 0 0;</a:t>
            </a:r>
          </a:p>
          <a:p>
            <a:pPr>
              <a:buFont typeface="Wingdings 3" panose="05040102010807070707" pitchFamily="18" charset="2"/>
              <a:buNone/>
            </a:pPr>
            <a:r>
              <a:rPr lang="en-US" altLang="en-US" sz="1600"/>
              <a:t>}</a:t>
            </a:r>
          </a:p>
          <a:p>
            <a:pPr>
              <a:buFont typeface="Wingdings 3" panose="05040102010807070707" pitchFamily="18" charset="2"/>
              <a:buNone/>
            </a:pPr>
            <a:r>
              <a:rPr lang="en-US" altLang="en-US" sz="1600"/>
              <a:t>ul#menu li a:hover {</a:t>
            </a:r>
          </a:p>
          <a:p>
            <a:pPr>
              <a:buFont typeface="Wingdings 3" panose="05040102010807070707" pitchFamily="18" charset="2"/>
              <a:buNone/>
            </a:pPr>
            <a:r>
              <a:rPr lang="en-US" altLang="en-US" sz="1600"/>
              <a:t>    background-color: orange;</a:t>
            </a:r>
          </a:p>
          <a:p>
            <a:pPr>
              <a:buFont typeface="Wingdings 3" panose="05040102010807070707" pitchFamily="18" charset="2"/>
              <a:buNone/>
            </a:pPr>
            <a:r>
              <a:rPr lang="en-US" altLang="en-US" sz="1600"/>
              <a:t>}</a:t>
            </a:r>
          </a:p>
          <a:p>
            <a:pPr>
              <a:buFont typeface="Wingdings 3" panose="05040102010807070707" pitchFamily="18" charset="2"/>
              <a:buNone/>
            </a:pPr>
            <a:r>
              <a:rPr lang="en-US" altLang="en-US" sz="1600"/>
              <a:t>&lt;/style&gt;</a:t>
            </a:r>
          </a:p>
        </p:txBody>
      </p:sp>
      <p:sp>
        <p:nvSpPr>
          <p:cNvPr id="3" name="Title 2">
            <a:extLst/>
          </p:cNvPr>
          <p:cNvSpPr>
            <a:spLocks noGrp="1"/>
          </p:cNvSpPr>
          <p:nvPr>
            <p:ph type="title"/>
          </p:nvPr>
        </p:nvSpPr>
        <p:spPr>
          <a:xfrm>
            <a:off x="1524000" y="46038"/>
            <a:ext cx="8229600" cy="334962"/>
          </a:xfrm>
        </p:spPr>
        <p:txBody>
          <a:bodyPr>
            <a:normAutofit fontScale="90000"/>
          </a:bodyPr>
          <a:lstStyle/>
          <a:p>
            <a:pPr>
              <a:defRPr/>
            </a:pPr>
            <a:r>
              <a:rPr lang="en-US" b="0" dirty="0"/>
              <a:t>Horizontal Lists</a:t>
            </a:r>
            <a:endParaRPr lang="en-US" dirty="0"/>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3C9F639D-EE9C-4595-8E59-27E32B728827}" type="slidenum">
              <a:rPr kumimoji="0" lang="en-US" altLang="en-US" sz="1000"/>
              <a:pPr/>
              <a:t>28</a:t>
            </a:fld>
            <a:endParaRPr kumimoji="0" lang="en-US" altLang="en-US" sz="1000"/>
          </a:p>
        </p:txBody>
      </p:sp>
      <p:sp>
        <p:nvSpPr>
          <p:cNvPr id="5" name="Content Placeholder 1">
            <a:extLst/>
          </p:cNvPr>
          <p:cNvSpPr txBox="1">
            <a:spLocks/>
          </p:cNvSpPr>
          <p:nvPr/>
        </p:nvSpPr>
        <p:spPr bwMode="auto">
          <a:xfrm>
            <a:off x="5791200" y="457200"/>
            <a:ext cx="4800600" cy="5473700"/>
          </a:xfrm>
          <a:prstGeom prst="rect">
            <a:avLst/>
          </a:prstGeom>
          <a:noFill/>
          <a:ln w="9525">
            <a:noFill/>
            <a:miter lim="800000"/>
            <a:headEnd/>
            <a:tailEnd/>
          </a:ln>
        </p:spPr>
        <p:txBody>
          <a:bodyPr/>
          <a:lstStyle/>
          <a:p>
            <a:pPr marL="365125" indent="-255588">
              <a:spcBef>
                <a:spcPts val="400"/>
              </a:spcBef>
              <a:buClr>
                <a:schemeClr val="accent1"/>
              </a:buClr>
              <a:buSzPct val="68000"/>
              <a:defRPr/>
            </a:pPr>
            <a:r>
              <a:rPr lang="en-US" sz="1600" dirty="0"/>
              <a:t>&lt;/head&gt;</a:t>
            </a:r>
          </a:p>
          <a:p>
            <a:pPr marL="365125" indent="-255588">
              <a:spcBef>
                <a:spcPts val="400"/>
              </a:spcBef>
              <a:buClr>
                <a:schemeClr val="accent1"/>
              </a:buClr>
              <a:buSzPct val="68000"/>
              <a:defRPr/>
            </a:pPr>
            <a:r>
              <a:rPr lang="en-US" sz="1600" dirty="0"/>
              <a:t>&lt;body&gt;</a:t>
            </a:r>
          </a:p>
          <a:p>
            <a:pPr marL="365125" indent="-255588">
              <a:spcBef>
                <a:spcPts val="400"/>
              </a:spcBef>
              <a:buClr>
                <a:schemeClr val="accent1"/>
              </a:buClr>
              <a:buSzPct val="68000"/>
              <a:defRPr/>
            </a:pPr>
            <a:r>
              <a:rPr lang="en-US" sz="1600" dirty="0"/>
              <a:t>&lt;h2&gt;Horizontal List&lt;/h2&gt;</a:t>
            </a:r>
          </a:p>
          <a:p>
            <a:pPr marL="365125" indent="-255588">
              <a:spcBef>
                <a:spcPts val="400"/>
              </a:spcBef>
              <a:buClr>
                <a:schemeClr val="accent1"/>
              </a:buClr>
              <a:buSzPct val="68000"/>
              <a:defRPr/>
            </a:pPr>
            <a:r>
              <a:rPr lang="en-US" sz="1600" dirty="0"/>
              <a:t>&lt;</a:t>
            </a:r>
            <a:r>
              <a:rPr lang="en-US" sz="1600" dirty="0" err="1"/>
              <a:t>ul</a:t>
            </a:r>
            <a:r>
              <a:rPr lang="en-US" sz="1600" dirty="0"/>
              <a:t> id="menu"&gt;</a:t>
            </a:r>
          </a:p>
          <a:p>
            <a:pPr marL="365125" indent="-255588">
              <a:spcBef>
                <a:spcPts val="400"/>
              </a:spcBef>
              <a:buClr>
                <a:schemeClr val="accent1"/>
              </a:buClr>
              <a:buSzPct val="68000"/>
              <a:defRPr/>
            </a:pPr>
            <a:r>
              <a:rPr lang="en-US" sz="1600" dirty="0"/>
              <a:t>  &lt;</a:t>
            </a:r>
            <a:r>
              <a:rPr lang="en-US" sz="1600" dirty="0" err="1"/>
              <a:t>li</a:t>
            </a:r>
            <a:r>
              <a:rPr lang="en-US" sz="1600" dirty="0"/>
              <a:t>&gt;&lt;a </a:t>
            </a:r>
            <a:r>
              <a:rPr lang="en-US" sz="1600" dirty="0" err="1"/>
              <a:t>href</a:t>
            </a:r>
            <a:r>
              <a:rPr lang="en-US" sz="1600" dirty="0"/>
              <a:t>="#HTML"&gt;HTML&lt;/a&gt;&lt;/</a:t>
            </a:r>
            <a:r>
              <a:rPr lang="en-US" sz="1600" dirty="0" err="1"/>
              <a:t>li</a:t>
            </a:r>
            <a:r>
              <a:rPr lang="en-US" sz="1600" dirty="0"/>
              <a:t>&gt;</a:t>
            </a:r>
          </a:p>
          <a:p>
            <a:pPr marL="365125" indent="-255588">
              <a:spcBef>
                <a:spcPts val="400"/>
              </a:spcBef>
              <a:buClr>
                <a:schemeClr val="accent1"/>
              </a:buClr>
              <a:buSzPct val="68000"/>
              <a:defRPr/>
            </a:pPr>
            <a:r>
              <a:rPr lang="en-US" sz="1600" dirty="0"/>
              <a:t>  &lt;</a:t>
            </a:r>
            <a:r>
              <a:rPr lang="en-US" sz="1600" dirty="0" err="1"/>
              <a:t>li</a:t>
            </a:r>
            <a:r>
              <a:rPr lang="en-US" sz="1600" dirty="0"/>
              <a:t>&gt;&lt;a </a:t>
            </a:r>
            <a:r>
              <a:rPr lang="en-US" sz="1600" dirty="0" err="1"/>
              <a:t>href</a:t>
            </a:r>
            <a:r>
              <a:rPr lang="en-US" sz="1600" dirty="0"/>
              <a:t>="#CSS"&gt;CSS&lt;/a&gt;&lt;/</a:t>
            </a:r>
            <a:r>
              <a:rPr lang="en-US" sz="1600" dirty="0" err="1"/>
              <a:t>li</a:t>
            </a:r>
            <a:r>
              <a:rPr lang="en-US" sz="1600" dirty="0"/>
              <a:t>&gt;</a:t>
            </a:r>
          </a:p>
          <a:p>
            <a:pPr marL="365125" indent="-255588">
              <a:spcBef>
                <a:spcPts val="400"/>
              </a:spcBef>
              <a:buClr>
                <a:schemeClr val="accent1"/>
              </a:buClr>
              <a:buSzPct val="68000"/>
              <a:defRPr/>
            </a:pPr>
            <a:r>
              <a:rPr lang="en-US" sz="1600" dirty="0"/>
              <a:t>  &lt;</a:t>
            </a:r>
            <a:r>
              <a:rPr lang="en-US" sz="1600" dirty="0" err="1"/>
              <a:t>li</a:t>
            </a:r>
            <a:r>
              <a:rPr lang="en-US" sz="1600" dirty="0"/>
              <a:t>&gt;&lt;a </a:t>
            </a:r>
            <a:r>
              <a:rPr lang="en-US" sz="1600" dirty="0" err="1"/>
              <a:t>href</a:t>
            </a:r>
            <a:r>
              <a:rPr lang="en-US" sz="1600" dirty="0"/>
              <a:t>="#JAVASCRIPT"&gt;JavaScript&lt;/a&gt;&lt;/</a:t>
            </a:r>
            <a:r>
              <a:rPr lang="en-US" sz="1600" dirty="0" err="1"/>
              <a:t>li</a:t>
            </a:r>
            <a:r>
              <a:rPr lang="en-US" sz="1600" dirty="0"/>
              <a:t>&gt;</a:t>
            </a:r>
          </a:p>
          <a:p>
            <a:pPr marL="365125" indent="-255588">
              <a:spcBef>
                <a:spcPts val="400"/>
              </a:spcBef>
              <a:buClr>
                <a:schemeClr val="accent1"/>
              </a:buClr>
              <a:buSzPct val="68000"/>
              <a:defRPr/>
            </a:pPr>
            <a:r>
              <a:rPr lang="en-US" sz="1600" dirty="0"/>
              <a:t>  &lt;</a:t>
            </a:r>
            <a:r>
              <a:rPr lang="en-US" sz="1600" dirty="0" err="1"/>
              <a:t>li</a:t>
            </a:r>
            <a:r>
              <a:rPr lang="en-US" sz="1600" dirty="0"/>
              <a:t>&gt;&lt;a </a:t>
            </a:r>
            <a:r>
              <a:rPr lang="en-US" sz="1600" dirty="0" err="1"/>
              <a:t>href</a:t>
            </a:r>
            <a:r>
              <a:rPr lang="en-US" sz="1600" dirty="0"/>
              <a:t>="#PHP"&gt;PHP&lt;/a&gt;&lt;/</a:t>
            </a:r>
            <a:r>
              <a:rPr lang="en-US" sz="1600" dirty="0" err="1"/>
              <a:t>li</a:t>
            </a:r>
            <a:r>
              <a:rPr lang="en-US" sz="1600" dirty="0"/>
              <a:t>&gt;</a:t>
            </a:r>
          </a:p>
          <a:p>
            <a:pPr marL="365125" indent="-255588">
              <a:spcBef>
                <a:spcPts val="400"/>
              </a:spcBef>
              <a:buClr>
                <a:schemeClr val="accent1"/>
              </a:buClr>
              <a:buSzPct val="68000"/>
              <a:defRPr/>
            </a:pPr>
            <a:r>
              <a:rPr lang="en-US" sz="1600" dirty="0"/>
              <a:t>&lt;/</a:t>
            </a:r>
            <a:r>
              <a:rPr lang="en-US" sz="1600" dirty="0" err="1"/>
              <a:t>ul</a:t>
            </a:r>
            <a:r>
              <a:rPr lang="en-US" sz="1600" dirty="0"/>
              <a:t>&gt;  </a:t>
            </a:r>
          </a:p>
          <a:p>
            <a:pPr marL="365125" indent="-255588">
              <a:spcBef>
                <a:spcPts val="400"/>
              </a:spcBef>
              <a:buClr>
                <a:schemeClr val="accent1"/>
              </a:buClr>
              <a:buSzPct val="68000"/>
              <a:defRPr/>
            </a:pPr>
            <a:r>
              <a:rPr lang="en-US" sz="1600" dirty="0"/>
              <a:t>&lt;/body&gt;</a:t>
            </a:r>
          </a:p>
          <a:p>
            <a:pPr marL="365125" indent="-255588">
              <a:spcBef>
                <a:spcPts val="400"/>
              </a:spcBef>
              <a:buClr>
                <a:schemeClr val="accent1"/>
              </a:buClr>
              <a:buSzPct val="68000"/>
              <a:defRPr/>
            </a:pPr>
            <a:r>
              <a:rPr lang="en-US" sz="1600" dirty="0"/>
              <a:t>&lt;/html&gt;</a:t>
            </a:r>
          </a:p>
        </p:txBody>
      </p:sp>
      <p:pic>
        <p:nvPicPr>
          <p:cNvPr id="16390" name="Picture 7" descr="C:\Users\Bijan\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343401"/>
            <a:ext cx="42672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5439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1981200" y="609600"/>
            <a:ext cx="8229600" cy="5397500"/>
          </a:xfrm>
        </p:spPr>
        <p:txBody>
          <a:bodyPr>
            <a:normAutofit lnSpcReduction="10000"/>
          </a:bodyPr>
          <a:lstStyle/>
          <a:p>
            <a:r>
              <a:rPr lang="en-US" altLang="en-US" sz="2000" b="1"/>
              <a:t>Block-level Elements</a:t>
            </a:r>
          </a:p>
          <a:p>
            <a:pPr lvl="1" algn="just"/>
            <a:r>
              <a:rPr lang="en-US" altLang="en-US" sz="1600"/>
              <a:t>A block-level element always starts on a </a:t>
            </a:r>
            <a:r>
              <a:rPr lang="en-US" altLang="en-US" sz="1600" b="1"/>
              <a:t>new line and takes up the full width available (</a:t>
            </a:r>
            <a:r>
              <a:rPr lang="en-US" altLang="en-US" sz="1600"/>
              <a:t>stretches out to the left and right as far as it can).</a:t>
            </a:r>
          </a:p>
          <a:p>
            <a:pPr lvl="1" algn="just"/>
            <a:r>
              <a:rPr lang="en-US" altLang="en-US" sz="1600"/>
              <a:t>The &lt;div&gt; element is a block-level element.</a:t>
            </a:r>
          </a:p>
          <a:p>
            <a:pPr lvl="1" algn="just"/>
            <a:r>
              <a:rPr lang="en-US" altLang="en-US" sz="1600"/>
              <a:t>Examples of block-level elements:</a:t>
            </a:r>
          </a:p>
          <a:p>
            <a:pPr lvl="3" algn="just"/>
            <a:r>
              <a:rPr lang="en-US" altLang="en-US" sz="1400"/>
              <a:t>&lt;div&gt;</a:t>
            </a:r>
          </a:p>
          <a:p>
            <a:pPr lvl="3" algn="just"/>
            <a:r>
              <a:rPr lang="en-US" altLang="en-US" sz="1400"/>
              <a:t>&lt;h1&gt; - &lt;h6&gt;</a:t>
            </a:r>
          </a:p>
          <a:p>
            <a:pPr lvl="3" algn="just"/>
            <a:r>
              <a:rPr lang="en-US" altLang="en-US" sz="1400"/>
              <a:t>&lt;p&gt;</a:t>
            </a:r>
          </a:p>
          <a:p>
            <a:pPr lvl="3" algn="just"/>
            <a:r>
              <a:rPr lang="en-US" altLang="en-US" sz="1400"/>
              <a:t>&lt;form&gt;</a:t>
            </a:r>
          </a:p>
          <a:p>
            <a:pPr lvl="3" algn="just">
              <a:buFont typeface="Wingdings 2" panose="05020102010507070707" pitchFamily="18" charset="2"/>
              <a:buNone/>
            </a:pPr>
            <a:endParaRPr lang="en-US" altLang="en-US" sz="1400"/>
          </a:p>
          <a:p>
            <a:r>
              <a:rPr lang="en-US" altLang="en-US" sz="2000" b="1"/>
              <a:t>Inline Elements</a:t>
            </a:r>
          </a:p>
          <a:p>
            <a:pPr lvl="1" algn="just"/>
            <a:r>
              <a:rPr lang="en-US" altLang="en-US" sz="1600"/>
              <a:t>An inline element does not start on a new line and only takes up as much width as necessary.</a:t>
            </a:r>
          </a:p>
          <a:p>
            <a:pPr lvl="1" algn="just"/>
            <a:r>
              <a:rPr lang="en-US" altLang="en-US" sz="1600"/>
              <a:t>This is an inline &lt;span&gt; element inside a paragraph.</a:t>
            </a:r>
          </a:p>
          <a:p>
            <a:pPr lvl="1" algn="just"/>
            <a:r>
              <a:rPr lang="en-US" altLang="en-US" sz="1600"/>
              <a:t>Examples of inline elements:</a:t>
            </a:r>
          </a:p>
          <a:p>
            <a:pPr lvl="2" algn="just"/>
            <a:r>
              <a:rPr lang="en-US" altLang="en-US" sz="1400"/>
              <a:t>&lt;span&gt;</a:t>
            </a:r>
          </a:p>
          <a:p>
            <a:pPr lvl="2" algn="just"/>
            <a:r>
              <a:rPr lang="en-US" altLang="en-US" sz="1400"/>
              <a:t>&lt;a&gt;</a:t>
            </a:r>
          </a:p>
          <a:p>
            <a:pPr lvl="2" algn="just"/>
            <a:r>
              <a:rPr lang="en-US" altLang="en-US" sz="1400"/>
              <a:t>&lt;img&gt;</a:t>
            </a:r>
          </a:p>
          <a:p>
            <a:pPr>
              <a:buFont typeface="Wingdings 3" panose="05040102010807070707" pitchFamily="18" charset="2"/>
              <a:buNone/>
            </a:pPr>
            <a:br>
              <a:rPr lang="en-US" altLang="en-US" sz="1800"/>
            </a:br>
            <a:endParaRPr lang="en-US" altLang="en-US" sz="1800"/>
          </a:p>
        </p:txBody>
      </p:sp>
      <p:sp>
        <p:nvSpPr>
          <p:cNvPr id="3" name="Title 2">
            <a:extLst/>
          </p:cNvPr>
          <p:cNvSpPr>
            <a:spLocks noGrp="1"/>
          </p:cNvSpPr>
          <p:nvPr>
            <p:ph type="title"/>
          </p:nvPr>
        </p:nvSpPr>
        <p:spPr>
          <a:xfrm>
            <a:off x="1600200" y="0"/>
            <a:ext cx="8229600" cy="487362"/>
          </a:xfrm>
        </p:spPr>
        <p:txBody>
          <a:bodyPr>
            <a:normAutofit fontScale="90000"/>
          </a:bodyPr>
          <a:lstStyle/>
          <a:p>
            <a:pPr>
              <a:defRPr/>
            </a:pPr>
            <a:r>
              <a:rPr lang="en-US" b="0" dirty="0"/>
              <a:t>HTML Block and Inline Elements</a:t>
            </a:r>
            <a:endParaRPr lang="en-US" dirty="0"/>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95DEC9D5-F00B-46EA-B3EB-7EDD80E84FA7}" type="slidenum">
              <a:rPr kumimoji="0" lang="en-US" altLang="en-US" sz="1000"/>
              <a:pPr/>
              <a:t>29</a:t>
            </a:fld>
            <a:endParaRPr kumimoji="0" lang="en-US" altLang="en-US" sz="1000"/>
          </a:p>
        </p:txBody>
      </p:sp>
    </p:spTree>
    <p:extLst>
      <p:ext uri="{BB962C8B-B14F-4D97-AF65-F5344CB8AC3E}">
        <p14:creationId xmlns:p14="http://schemas.microsoft.com/office/powerpoint/2010/main" val="282784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FFF73A-CB32-40A8-83FA-BB2E164C4179}"/>
              </a:ext>
            </a:extLst>
          </p:cNvPr>
          <p:cNvSpPr>
            <a:spLocks noGrp="1"/>
          </p:cNvSpPr>
          <p:nvPr>
            <p:ph type="title"/>
          </p:nvPr>
        </p:nvSpPr>
        <p:spPr>
          <a:xfrm>
            <a:off x="1676400" y="0"/>
            <a:ext cx="8229600" cy="609600"/>
          </a:xfrm>
        </p:spPr>
        <p:txBody>
          <a:bodyPr>
            <a:normAutofit fontScale="90000"/>
          </a:bodyPr>
          <a:lstStyle/>
          <a:p>
            <a:pPr>
              <a:defRPr/>
            </a:pPr>
            <a:r>
              <a:rPr lang="en-US" sz="4000" dirty="0"/>
              <a:t>HTML Styles Example</a:t>
            </a:r>
            <a:endParaRPr lang="en-US" dirty="0"/>
          </a:p>
        </p:txBody>
      </p:sp>
      <p:sp>
        <p:nvSpPr>
          <p:cNvPr id="14338" name="Content Placeholder 1"/>
          <p:cNvSpPr>
            <a:spLocks noGrp="1"/>
          </p:cNvSpPr>
          <p:nvPr>
            <p:ph idx="1"/>
          </p:nvPr>
        </p:nvSpPr>
        <p:spPr>
          <a:xfrm>
            <a:off x="1295400" y="685800"/>
            <a:ext cx="5791200" cy="5943600"/>
          </a:xfrm>
        </p:spPr>
        <p:txBody>
          <a:bodyPr>
            <a:normAutofit/>
          </a:bodyPr>
          <a:lstStyle/>
          <a:p>
            <a:pPr>
              <a:buFont typeface="Wingdings 3" panose="05040102010807070707" pitchFamily="18" charset="2"/>
              <a:buNone/>
            </a:pPr>
            <a:r>
              <a:rPr lang="en-US" altLang="en-US" sz="1600" dirty="0"/>
              <a:t>&lt;!DOCTYPE html&gt;</a:t>
            </a:r>
          </a:p>
          <a:p>
            <a:pPr>
              <a:buFont typeface="Wingdings 3" panose="05040102010807070707" pitchFamily="18" charset="2"/>
              <a:buNone/>
            </a:pPr>
            <a:r>
              <a:rPr lang="en-US" altLang="en-US" sz="1600" dirty="0"/>
              <a:t>&lt;html&gt;</a:t>
            </a:r>
          </a:p>
          <a:p>
            <a:pPr>
              <a:buFont typeface="Wingdings 3" panose="05040102010807070707" pitchFamily="18" charset="2"/>
              <a:buNone/>
            </a:pPr>
            <a:r>
              <a:rPr lang="en-US" altLang="en-US" sz="1600" dirty="0"/>
              <a:t>&lt;body&gt;</a:t>
            </a:r>
          </a:p>
          <a:p>
            <a:pPr>
              <a:buFont typeface="Wingdings 3" panose="05040102010807070707" pitchFamily="18" charset="2"/>
              <a:buNone/>
            </a:pPr>
            <a:r>
              <a:rPr lang="en-US" altLang="en-US" sz="1600" dirty="0"/>
              <a:t>&lt;p&gt;I am normal&lt;/p&gt;</a:t>
            </a:r>
          </a:p>
          <a:p>
            <a:pPr>
              <a:buFont typeface="Wingdings 3" panose="05040102010807070707" pitchFamily="18" charset="2"/>
              <a:buNone/>
            </a:pPr>
            <a:r>
              <a:rPr lang="en-US" altLang="en-US" sz="1600" dirty="0"/>
              <a:t>&lt;p style="</a:t>
            </a:r>
            <a:r>
              <a:rPr lang="en-US" altLang="en-US" sz="1600" dirty="0" err="1"/>
              <a:t>color:blue</a:t>
            </a:r>
            <a:r>
              <a:rPr lang="en-US" altLang="en-US" sz="1600" dirty="0"/>
              <a:t>;"&gt;I am blue&lt;/p&gt;</a:t>
            </a:r>
          </a:p>
          <a:p>
            <a:pPr>
              <a:buFont typeface="Wingdings 3" panose="05040102010807070707" pitchFamily="18" charset="2"/>
              <a:buNone/>
            </a:pPr>
            <a:r>
              <a:rPr lang="en-US" altLang="en-US" sz="1600" dirty="0"/>
              <a:t>&lt;p style="font-size:36px;"&gt;I am big&lt;/p&gt;</a:t>
            </a:r>
          </a:p>
          <a:p>
            <a:pPr>
              <a:buFont typeface="Wingdings 3" panose="05040102010807070707" pitchFamily="18" charset="2"/>
              <a:buNone/>
            </a:pPr>
            <a:r>
              <a:rPr lang="en-US" altLang="en-US" sz="1600" dirty="0"/>
              <a:t>&lt;p style="</a:t>
            </a:r>
            <a:r>
              <a:rPr lang="en-US" altLang="en-US" sz="1600" dirty="0" err="1"/>
              <a:t>background-color:powderblue</a:t>
            </a:r>
            <a:r>
              <a:rPr lang="en-US" altLang="en-US" sz="1600" dirty="0"/>
              <a:t>;"&gt;This is a paragraph.&lt;/p&gt;</a:t>
            </a:r>
          </a:p>
          <a:p>
            <a:pPr>
              <a:buFont typeface="Wingdings 3" panose="05040102010807070707" pitchFamily="18" charset="2"/>
              <a:buNone/>
            </a:pPr>
            <a:r>
              <a:rPr lang="en-US" altLang="en-US" sz="1600" dirty="0"/>
              <a:t>&lt;h1 style="</a:t>
            </a:r>
            <a:r>
              <a:rPr lang="en-US" altLang="en-US" sz="1600" dirty="0" err="1"/>
              <a:t>color:blue</a:t>
            </a:r>
            <a:r>
              <a:rPr lang="en-US" altLang="en-US" sz="1600" dirty="0"/>
              <a:t>;"&gt;This is a heading&lt;/h1&gt;</a:t>
            </a:r>
          </a:p>
          <a:p>
            <a:pPr>
              <a:buFont typeface="Wingdings 3" panose="05040102010807070707" pitchFamily="18" charset="2"/>
              <a:buNone/>
            </a:pPr>
            <a:r>
              <a:rPr lang="en-US" altLang="en-US" sz="1600" dirty="0"/>
              <a:t>&lt;h1 style="</a:t>
            </a:r>
            <a:r>
              <a:rPr lang="en-US" altLang="en-US" sz="1600" dirty="0" err="1"/>
              <a:t>font-family:verdana</a:t>
            </a:r>
            <a:r>
              <a:rPr lang="en-US" altLang="en-US" sz="1600" dirty="0"/>
              <a:t>;"&gt;This is a heading&lt;/h1&gt;</a:t>
            </a:r>
          </a:p>
          <a:p>
            <a:pPr>
              <a:buFont typeface="Wingdings 3" panose="05040102010807070707" pitchFamily="18" charset="2"/>
              <a:buNone/>
            </a:pPr>
            <a:r>
              <a:rPr lang="en-US" altLang="en-US" sz="1600" dirty="0"/>
              <a:t>&lt;p style="font-size:160%;"&gt;This is a paragraph.&lt;/p&gt;</a:t>
            </a:r>
          </a:p>
          <a:p>
            <a:pPr>
              <a:buFont typeface="Wingdings 3" panose="05040102010807070707" pitchFamily="18" charset="2"/>
              <a:buNone/>
            </a:pPr>
            <a:r>
              <a:rPr lang="en-US" altLang="en-US" sz="1600" dirty="0"/>
              <a:t>&lt;h1 style="</a:t>
            </a:r>
            <a:r>
              <a:rPr lang="en-US" altLang="en-US" sz="1600" dirty="0" err="1"/>
              <a:t>text-align:center</a:t>
            </a:r>
            <a:r>
              <a:rPr lang="en-US" altLang="en-US" sz="1600" dirty="0"/>
              <a:t>;"&gt;Centered Heading&lt;/h1&gt;</a:t>
            </a:r>
          </a:p>
          <a:p>
            <a:pPr>
              <a:buFont typeface="Wingdings 3" panose="05040102010807070707" pitchFamily="18" charset="2"/>
              <a:buNone/>
            </a:pPr>
            <a:r>
              <a:rPr lang="en-US" altLang="en-US" sz="1600" dirty="0"/>
              <a:t>&lt;p style="</a:t>
            </a:r>
            <a:r>
              <a:rPr lang="en-US" altLang="en-US" sz="1600" dirty="0" err="1"/>
              <a:t>text-align:center</a:t>
            </a:r>
            <a:r>
              <a:rPr lang="en-US" altLang="en-US" sz="1600" dirty="0"/>
              <a:t>;"&gt;Centered paragraph.&lt;/p&gt;</a:t>
            </a:r>
          </a:p>
          <a:p>
            <a:pPr>
              <a:buFont typeface="Wingdings 3" panose="05040102010807070707" pitchFamily="18" charset="2"/>
              <a:buNone/>
            </a:pPr>
            <a:r>
              <a:rPr lang="en-US" altLang="en-US" sz="1600" dirty="0"/>
              <a:t>&lt;/body&gt;</a:t>
            </a:r>
          </a:p>
          <a:p>
            <a:pPr>
              <a:buFont typeface="Wingdings 3" panose="05040102010807070707" pitchFamily="18" charset="2"/>
              <a:buNone/>
            </a:pPr>
            <a:r>
              <a:rPr lang="en-US" altLang="en-US" sz="1600" dirty="0"/>
              <a:t>&lt;/html&gt;</a:t>
            </a:r>
          </a:p>
          <a:p>
            <a:pPr>
              <a:buFont typeface="Wingdings 3" panose="05040102010807070707" pitchFamily="18" charset="2"/>
              <a:buNone/>
            </a:pPr>
            <a:endParaRPr lang="en-US" altLang="en-US" sz="1600" dirty="0"/>
          </a:p>
          <a:p>
            <a:pPr>
              <a:buFont typeface="Wingdings 3" panose="05040102010807070707" pitchFamily="18" charset="2"/>
              <a:buNone/>
            </a:pPr>
            <a:r>
              <a:rPr lang="en-US" dirty="0"/>
              <a:t>Generally, 1em = 12pt = 16px = 100%.</a:t>
            </a:r>
            <a:endParaRPr lang="en-US" altLang="en-US" sz="1600" dirty="0"/>
          </a:p>
          <a:p>
            <a:pPr>
              <a:buFont typeface="Wingdings 3" panose="05040102010807070707" pitchFamily="18" charset="2"/>
              <a:buNone/>
            </a:pPr>
            <a:endParaRPr lang="en-US" altLang="en-US" sz="1400" dirty="0"/>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36A1E7BF-3A72-4465-A474-01B213DCD32E}" type="slidenum">
              <a:rPr kumimoji="0" lang="en-US" altLang="en-US" sz="1000"/>
              <a:pPr/>
              <a:t>3</a:t>
            </a:fld>
            <a:endParaRPr kumimoji="0" lang="en-US" altLang="en-US" sz="1000"/>
          </a:p>
        </p:txBody>
      </p:sp>
      <p:pic>
        <p:nvPicPr>
          <p:cNvPr id="14341" name="Picture 3" descr="C:\Users\User\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609600"/>
            <a:ext cx="3657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6959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1981200" y="609600"/>
            <a:ext cx="8229600" cy="5397500"/>
          </a:xfrm>
        </p:spPr>
        <p:txBody>
          <a:bodyPr/>
          <a:lstStyle/>
          <a:p>
            <a:r>
              <a:rPr lang="en-US" altLang="en-US" sz="1600"/>
              <a:t>The &lt;div&gt; element is often used as a container for other HTML elements.</a:t>
            </a:r>
          </a:p>
          <a:p>
            <a:r>
              <a:rPr lang="en-US" altLang="en-US" sz="1600"/>
              <a:t>The &lt;div&gt; element has no required attributes, but both </a:t>
            </a:r>
            <a:r>
              <a:rPr lang="en-US" altLang="en-US" sz="1600" b="1"/>
              <a:t>style</a:t>
            </a:r>
            <a:r>
              <a:rPr lang="en-US" altLang="en-US" sz="1600"/>
              <a:t> and </a:t>
            </a:r>
            <a:r>
              <a:rPr lang="en-US" altLang="en-US" sz="1600" b="1"/>
              <a:t>class</a:t>
            </a:r>
            <a:r>
              <a:rPr lang="en-US" altLang="en-US" sz="1600"/>
              <a:t> are common.</a:t>
            </a:r>
          </a:p>
          <a:p>
            <a:r>
              <a:rPr lang="en-US" altLang="en-US" sz="1600"/>
              <a:t>When used together with CSS, the &lt;div&gt; element can be used to style blocks of content</a:t>
            </a:r>
          </a:p>
          <a:p>
            <a:r>
              <a:rPr lang="en-US" altLang="en-US" sz="1800"/>
              <a:t>Example</a:t>
            </a:r>
          </a:p>
          <a:p>
            <a:pPr>
              <a:buFont typeface="Wingdings 3" panose="05040102010807070707" pitchFamily="18" charset="2"/>
              <a:buNone/>
            </a:pPr>
            <a:r>
              <a:rPr lang="en-US" altLang="en-US" sz="1600"/>
              <a:t>&lt;!DOCTYPE html&gt;</a:t>
            </a:r>
          </a:p>
          <a:p>
            <a:pPr>
              <a:buFont typeface="Wingdings 3" panose="05040102010807070707" pitchFamily="18" charset="2"/>
              <a:buNone/>
            </a:pPr>
            <a:r>
              <a:rPr lang="en-US" altLang="en-US" sz="1600"/>
              <a:t>&lt;html&gt;</a:t>
            </a:r>
          </a:p>
          <a:p>
            <a:pPr>
              <a:buFont typeface="Wingdings 3" panose="05040102010807070707" pitchFamily="18" charset="2"/>
              <a:buNone/>
            </a:pPr>
            <a:r>
              <a:rPr lang="en-US" altLang="en-US" sz="1600"/>
              <a:t>&lt;body&gt;</a:t>
            </a:r>
          </a:p>
          <a:p>
            <a:pPr>
              <a:buFont typeface="Wingdings 3" panose="05040102010807070707" pitchFamily="18" charset="2"/>
              <a:buNone/>
            </a:pPr>
            <a:r>
              <a:rPr lang="en-US" altLang="en-US" sz="1600"/>
              <a:t>&lt;div style="background-color:black;color:white;padding:20px;"&gt;</a:t>
            </a:r>
          </a:p>
          <a:p>
            <a:pPr>
              <a:buFont typeface="Wingdings 3" panose="05040102010807070707" pitchFamily="18" charset="2"/>
              <a:buNone/>
            </a:pPr>
            <a:r>
              <a:rPr lang="en-US" altLang="en-US" sz="1600"/>
              <a:t>  &lt;h2&gt;London&lt;/h2&gt;</a:t>
            </a:r>
          </a:p>
          <a:p>
            <a:pPr>
              <a:buFont typeface="Wingdings 3" panose="05040102010807070707" pitchFamily="18" charset="2"/>
              <a:buNone/>
            </a:pPr>
            <a:r>
              <a:rPr lang="en-US" altLang="en-US" sz="1600"/>
              <a:t>  &lt;p&gt;London is the capital city of England. It is the most populous city in the United Kingdom, with a metropolitan area of over 13 million inhabitants.&lt;/p&gt;</a:t>
            </a:r>
          </a:p>
          <a:p>
            <a:pPr>
              <a:buFont typeface="Wingdings 3" panose="05040102010807070707" pitchFamily="18" charset="2"/>
              <a:buNone/>
            </a:pPr>
            <a:r>
              <a:rPr lang="en-US" altLang="en-US" sz="1600"/>
              <a:t>  &lt;p&gt;Standing on the River Thames, London has been a major settlement for two millennia, its history going back to its founding by the Romans, who named it Londinium.&lt;/p&gt;</a:t>
            </a:r>
          </a:p>
          <a:p>
            <a:pPr>
              <a:buFont typeface="Wingdings 3" panose="05040102010807070707" pitchFamily="18" charset="2"/>
              <a:buNone/>
            </a:pPr>
            <a:r>
              <a:rPr lang="en-US" altLang="en-US" sz="1600"/>
              <a:t>&lt;/div&gt; </a:t>
            </a:r>
          </a:p>
          <a:p>
            <a:pPr>
              <a:buFont typeface="Wingdings 3" panose="05040102010807070707" pitchFamily="18" charset="2"/>
              <a:buNone/>
            </a:pPr>
            <a:r>
              <a:rPr lang="en-US" altLang="en-US" sz="1600"/>
              <a:t>&lt;/body&gt;</a:t>
            </a:r>
          </a:p>
          <a:p>
            <a:pPr>
              <a:buFont typeface="Wingdings 3" panose="05040102010807070707" pitchFamily="18" charset="2"/>
              <a:buNone/>
            </a:pPr>
            <a:r>
              <a:rPr lang="en-US" altLang="en-US" sz="1600"/>
              <a:t>&lt;/html&gt;</a:t>
            </a:r>
          </a:p>
          <a:p>
            <a:pPr>
              <a:buFont typeface="Wingdings 3" panose="05040102010807070707" pitchFamily="18" charset="2"/>
              <a:buNone/>
            </a:pPr>
            <a:endParaRPr lang="en-US" altLang="en-US" sz="1600"/>
          </a:p>
        </p:txBody>
      </p:sp>
      <p:sp>
        <p:nvSpPr>
          <p:cNvPr id="3" name="Title 2">
            <a:extLst/>
          </p:cNvPr>
          <p:cNvSpPr>
            <a:spLocks noGrp="1"/>
          </p:cNvSpPr>
          <p:nvPr>
            <p:ph type="title"/>
          </p:nvPr>
        </p:nvSpPr>
        <p:spPr>
          <a:xfrm>
            <a:off x="1752600" y="76200"/>
            <a:ext cx="8229600" cy="381000"/>
          </a:xfrm>
        </p:spPr>
        <p:txBody>
          <a:bodyPr>
            <a:noAutofit/>
          </a:bodyPr>
          <a:lstStyle/>
          <a:p>
            <a:pPr>
              <a:defRPr/>
            </a:pPr>
            <a:r>
              <a:rPr lang="en-US" sz="2800" dirty="0"/>
              <a:t>The &lt;div&gt; Element</a:t>
            </a:r>
          </a:p>
        </p:txBody>
      </p:sp>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B6C97C07-F87E-43F6-B8E7-E454964CABF0}" type="slidenum">
              <a:rPr kumimoji="0" lang="en-US" altLang="en-US" sz="1000"/>
              <a:pPr/>
              <a:t>30</a:t>
            </a:fld>
            <a:endParaRPr kumimoji="0" lang="en-US" altLang="en-US" sz="1000"/>
          </a:p>
        </p:txBody>
      </p:sp>
      <p:pic>
        <p:nvPicPr>
          <p:cNvPr id="32770" name="Picture 2" descr="C:\Users\Bijan\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076" y="1752600"/>
            <a:ext cx="49053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8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ox(in)">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1828800" y="457200"/>
            <a:ext cx="8610600" cy="5397500"/>
          </a:xfrm>
        </p:spPr>
        <p:txBody>
          <a:bodyPr>
            <a:normAutofit lnSpcReduction="10000"/>
          </a:bodyPr>
          <a:lstStyle/>
          <a:p>
            <a:r>
              <a:rPr lang="en-US" altLang="en-US" sz="1600"/>
              <a:t>The HTML class attribute makes it possible to define equal styles for elements with the same class name.</a:t>
            </a:r>
          </a:p>
          <a:p>
            <a:r>
              <a:rPr lang="en-US" altLang="en-US" sz="1600"/>
              <a:t>Example</a:t>
            </a:r>
          </a:p>
          <a:p>
            <a:pPr>
              <a:buFont typeface="Wingdings 3" panose="05040102010807070707" pitchFamily="18" charset="2"/>
              <a:buNone/>
            </a:pPr>
            <a:r>
              <a:rPr lang="en-US" altLang="en-US" sz="1200"/>
              <a:t>&lt;!DOCTYPE html&gt;</a:t>
            </a:r>
            <a:br>
              <a:rPr lang="en-US" altLang="en-US" sz="1200"/>
            </a:br>
            <a:r>
              <a:rPr lang="en-US" altLang="en-US" sz="1200"/>
              <a:t>&lt;html&gt;</a:t>
            </a:r>
            <a:br>
              <a:rPr lang="en-US" altLang="en-US" sz="1200"/>
            </a:br>
            <a:r>
              <a:rPr lang="en-US" altLang="en-US" sz="1200"/>
              <a:t>&lt;head&gt;</a:t>
            </a:r>
            <a:br>
              <a:rPr lang="en-US" altLang="en-US" sz="1200"/>
            </a:br>
            <a:r>
              <a:rPr lang="en-US" altLang="en-US" sz="1200"/>
              <a:t>&lt;style&gt;</a:t>
            </a:r>
            <a:br>
              <a:rPr lang="en-US" altLang="en-US" sz="1200"/>
            </a:br>
            <a:r>
              <a:rPr lang="en-US" altLang="en-US" sz="1200"/>
              <a:t>div.cities {</a:t>
            </a:r>
            <a:br>
              <a:rPr lang="en-US" altLang="en-US" sz="1200"/>
            </a:br>
            <a:r>
              <a:rPr lang="en-US" altLang="en-US" sz="1200"/>
              <a:t>    background-color: black;</a:t>
            </a:r>
            <a:br>
              <a:rPr lang="en-US" altLang="en-US" sz="1200"/>
            </a:br>
            <a:r>
              <a:rPr lang="en-US" altLang="en-US" sz="1200"/>
              <a:t>    color: white;</a:t>
            </a:r>
            <a:br>
              <a:rPr lang="en-US" altLang="en-US" sz="1200"/>
            </a:br>
            <a:r>
              <a:rPr lang="en-US" altLang="en-US" sz="1200"/>
              <a:t>    margin: 20px 0 20px 0;</a:t>
            </a:r>
            <a:br>
              <a:rPr lang="en-US" altLang="en-US" sz="1200"/>
            </a:br>
            <a:r>
              <a:rPr lang="en-US" altLang="en-US" sz="1200"/>
              <a:t>    padding: 20px;</a:t>
            </a:r>
            <a:br>
              <a:rPr lang="en-US" altLang="en-US" sz="1200"/>
            </a:br>
            <a:r>
              <a:rPr lang="en-US" altLang="en-US" sz="1200"/>
              <a:t>} </a:t>
            </a:r>
            <a:br>
              <a:rPr lang="en-US" altLang="en-US" sz="1200"/>
            </a:br>
            <a:r>
              <a:rPr lang="en-US" altLang="en-US" sz="1200"/>
              <a:t>&lt;/style&gt;</a:t>
            </a:r>
            <a:br>
              <a:rPr lang="en-US" altLang="en-US" sz="1200"/>
            </a:br>
            <a:r>
              <a:rPr lang="en-US" altLang="en-US" sz="1200"/>
              <a:t>&lt;/head&gt;</a:t>
            </a:r>
            <a:br>
              <a:rPr lang="en-US" altLang="en-US" sz="1200"/>
            </a:br>
            <a:r>
              <a:rPr lang="en-US" altLang="en-US" sz="1200"/>
              <a:t>&lt;body&gt;</a:t>
            </a:r>
            <a:br>
              <a:rPr lang="en-US" altLang="en-US" sz="1200"/>
            </a:br>
            <a:r>
              <a:rPr lang="en-US" altLang="en-US" sz="1200"/>
              <a:t>&lt;div class="cities"&gt;</a:t>
            </a:r>
            <a:br>
              <a:rPr lang="en-US" altLang="en-US" sz="1200"/>
            </a:br>
            <a:r>
              <a:rPr lang="en-US" altLang="en-US" sz="1200"/>
              <a:t>&lt;h2&gt;London&lt;/h2&gt;</a:t>
            </a:r>
            <a:br>
              <a:rPr lang="en-US" altLang="en-US" sz="1200"/>
            </a:br>
            <a:r>
              <a:rPr lang="en-US" altLang="en-US" sz="1200"/>
              <a:t>&lt;p&gt;London is the capital of England. It is the most populous city in the United Kingdom, with a metropolitan area of over 13 million inhabitants.&lt;/p&gt;</a:t>
            </a:r>
            <a:br>
              <a:rPr lang="en-US" altLang="en-US" sz="1200"/>
            </a:br>
            <a:r>
              <a:rPr lang="en-US" altLang="en-US" sz="1200"/>
              <a:t>&lt;/div&gt;</a:t>
            </a:r>
            <a:br>
              <a:rPr lang="en-US" altLang="en-US" sz="1200"/>
            </a:br>
            <a:r>
              <a:rPr lang="en-US" altLang="en-US" sz="1200"/>
              <a:t>&lt;div class="cities"&gt;</a:t>
            </a:r>
            <a:br>
              <a:rPr lang="en-US" altLang="en-US" sz="1200"/>
            </a:br>
            <a:r>
              <a:rPr lang="en-US" altLang="en-US" sz="1200"/>
              <a:t>&lt;h2&gt;Paris&lt;/h2&gt;</a:t>
            </a:r>
            <a:br>
              <a:rPr lang="en-US" altLang="en-US" sz="1200"/>
            </a:br>
            <a:r>
              <a:rPr lang="en-US" altLang="en-US" sz="1200"/>
              <a:t>&lt;p&gt;Paris is the capital and most populous city of France.&lt;/p&gt;</a:t>
            </a:r>
            <a:br>
              <a:rPr lang="en-US" altLang="en-US" sz="1200"/>
            </a:br>
            <a:r>
              <a:rPr lang="en-US" altLang="en-US" sz="1200"/>
              <a:t>&lt;/div&gt;</a:t>
            </a:r>
            <a:br>
              <a:rPr lang="en-US" altLang="en-US" sz="1200"/>
            </a:br>
            <a:r>
              <a:rPr lang="en-US" altLang="en-US" sz="1200"/>
              <a:t>&lt;div class="cities"&gt;</a:t>
            </a:r>
            <a:br>
              <a:rPr lang="en-US" altLang="en-US" sz="1200"/>
            </a:br>
            <a:r>
              <a:rPr lang="en-US" altLang="en-US" sz="1200"/>
              <a:t>&lt;h2&gt;Tokyo&lt;/h2&gt;</a:t>
            </a:r>
            <a:br>
              <a:rPr lang="en-US" altLang="en-US" sz="1200"/>
            </a:br>
            <a:r>
              <a:rPr lang="en-US" altLang="en-US" sz="1200"/>
              <a:t>&lt;p&gt;Tokyo is the capital of Japan, the center of the Greater Tokyo Area, and the most populous metropolitan area in the world.&lt;/p&gt;</a:t>
            </a:r>
            <a:br>
              <a:rPr lang="en-US" altLang="en-US" sz="1200"/>
            </a:br>
            <a:r>
              <a:rPr lang="en-US" altLang="en-US" sz="1200"/>
              <a:t>&lt;/div&gt;</a:t>
            </a:r>
            <a:br>
              <a:rPr lang="en-US" altLang="en-US" sz="1200"/>
            </a:br>
            <a:r>
              <a:rPr lang="en-US" altLang="en-US" sz="1200"/>
              <a:t>&lt;/body&gt;</a:t>
            </a:r>
            <a:br>
              <a:rPr lang="en-US" altLang="en-US" sz="1200"/>
            </a:br>
            <a:r>
              <a:rPr lang="en-US" altLang="en-US" sz="1200"/>
              <a:t>&lt;/html&gt;</a:t>
            </a:r>
          </a:p>
          <a:p>
            <a:endParaRPr lang="en-US" altLang="en-US" sz="1200"/>
          </a:p>
        </p:txBody>
      </p:sp>
      <p:sp>
        <p:nvSpPr>
          <p:cNvPr id="3" name="Title 2">
            <a:extLst/>
          </p:cNvPr>
          <p:cNvSpPr>
            <a:spLocks noGrp="1"/>
          </p:cNvSpPr>
          <p:nvPr>
            <p:ph type="title"/>
          </p:nvPr>
        </p:nvSpPr>
        <p:spPr>
          <a:xfrm>
            <a:off x="1600200" y="0"/>
            <a:ext cx="8229600" cy="563562"/>
          </a:xfrm>
        </p:spPr>
        <p:txBody>
          <a:bodyPr>
            <a:normAutofit fontScale="90000"/>
          </a:bodyPr>
          <a:lstStyle/>
          <a:p>
            <a:pPr>
              <a:defRPr/>
            </a:pPr>
            <a:r>
              <a:rPr lang="en-US" b="0" dirty="0"/>
              <a:t>HTML The class Attribute</a:t>
            </a:r>
            <a:endParaRPr lang="en-US" dirty="0"/>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46EE74DF-79C9-400F-BC00-3DC344DAD0C0}" type="slidenum">
              <a:rPr kumimoji="0" lang="en-US" altLang="en-US" sz="1000"/>
              <a:pPr/>
              <a:t>31</a:t>
            </a:fld>
            <a:endParaRPr kumimoji="0" lang="en-US" altLang="en-US" sz="1000"/>
          </a:p>
        </p:txBody>
      </p:sp>
      <p:pic>
        <p:nvPicPr>
          <p:cNvPr id="33795" name="Picture 3" descr="C:\Users\Bijan\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762000"/>
            <a:ext cx="5638800"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615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ox(in)">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1981200" y="533400"/>
            <a:ext cx="8229600" cy="5473700"/>
          </a:xfrm>
        </p:spPr>
        <p:txBody>
          <a:bodyPr/>
          <a:lstStyle/>
          <a:p>
            <a:pPr algn="just"/>
            <a:r>
              <a:rPr lang="en-US" altLang="en-US" sz="1600"/>
              <a:t>To play an audio file in HTML, use the </a:t>
            </a:r>
            <a:r>
              <a:rPr lang="en-US" altLang="en-US" sz="1600" b="1"/>
              <a:t>&lt;audio&gt;</a:t>
            </a:r>
            <a:r>
              <a:rPr lang="en-US" altLang="en-US" sz="1600"/>
              <a:t> element</a:t>
            </a:r>
          </a:p>
          <a:p>
            <a:pPr algn="just"/>
            <a:r>
              <a:rPr lang="en-US" altLang="en-US" sz="1600"/>
              <a:t>The </a:t>
            </a:r>
            <a:r>
              <a:rPr lang="en-US" altLang="en-US" sz="1600" b="1"/>
              <a:t>controls</a:t>
            </a:r>
            <a:r>
              <a:rPr lang="en-US" altLang="en-US" sz="1600"/>
              <a:t> attribute adds audio controls, like play, pause, and volume.</a:t>
            </a:r>
          </a:p>
          <a:p>
            <a:pPr algn="just"/>
            <a:r>
              <a:rPr lang="en-US" altLang="en-US" sz="1600"/>
              <a:t>The </a:t>
            </a:r>
            <a:r>
              <a:rPr lang="en-US" altLang="en-US" sz="1600" b="1"/>
              <a:t>&lt;source&gt;</a:t>
            </a:r>
            <a:r>
              <a:rPr lang="en-US" altLang="en-US" sz="1600"/>
              <a:t> element allows you to specify alternative audio files which the browser may choose from. The browser will use the first recognized format.</a:t>
            </a:r>
          </a:p>
          <a:p>
            <a:pPr algn="just">
              <a:buFont typeface="Wingdings 3" panose="05040102010807070707" pitchFamily="18" charset="2"/>
              <a:buNone/>
            </a:pPr>
            <a:r>
              <a:rPr lang="en-US" altLang="en-US" sz="1600" b="1"/>
              <a:t>EXAMPLE</a:t>
            </a:r>
          </a:p>
          <a:p>
            <a:pPr algn="just">
              <a:buFont typeface="Wingdings 3" panose="05040102010807070707" pitchFamily="18" charset="2"/>
              <a:buNone/>
            </a:pPr>
            <a:r>
              <a:rPr lang="en-US" altLang="en-US" sz="1400"/>
              <a:t>&lt;!doctype html&gt;</a:t>
            </a:r>
          </a:p>
          <a:p>
            <a:pPr algn="just">
              <a:buFont typeface="Wingdings 3" panose="05040102010807070707" pitchFamily="18" charset="2"/>
              <a:buNone/>
            </a:pPr>
            <a:r>
              <a:rPr lang="en-US" altLang="en-US" sz="1400"/>
              <a:t>&lt;html&gt;</a:t>
            </a:r>
          </a:p>
          <a:p>
            <a:pPr algn="just">
              <a:buFont typeface="Wingdings 3" panose="05040102010807070707" pitchFamily="18" charset="2"/>
              <a:buNone/>
            </a:pPr>
            <a:r>
              <a:rPr lang="en-US" altLang="en-US" sz="1400"/>
              <a:t> &lt;head&gt;</a:t>
            </a:r>
          </a:p>
          <a:p>
            <a:pPr algn="just">
              <a:buFont typeface="Wingdings 3" panose="05040102010807070707" pitchFamily="18" charset="2"/>
              <a:buNone/>
            </a:pPr>
            <a:r>
              <a:rPr lang="en-US" altLang="en-US" sz="1400"/>
              <a:t> &lt;/head&gt;</a:t>
            </a:r>
          </a:p>
          <a:p>
            <a:pPr algn="just">
              <a:buFont typeface="Wingdings 3" panose="05040102010807070707" pitchFamily="18" charset="2"/>
              <a:buNone/>
            </a:pPr>
            <a:r>
              <a:rPr lang="en-US" altLang="en-US" sz="1400"/>
              <a:t> &lt;body&gt;</a:t>
            </a:r>
          </a:p>
          <a:p>
            <a:pPr algn="just">
              <a:buFont typeface="Wingdings 3" panose="05040102010807070707" pitchFamily="18" charset="2"/>
              <a:buNone/>
            </a:pPr>
            <a:r>
              <a:rPr lang="en-US" altLang="en-US" sz="1400"/>
              <a:t> &lt;audio controls="audiocontrols"&gt;    </a:t>
            </a:r>
          </a:p>
          <a:p>
            <a:pPr algn="just">
              <a:buFont typeface="Wingdings 3" panose="05040102010807070707" pitchFamily="18" charset="2"/>
              <a:buNone/>
            </a:pPr>
            <a:r>
              <a:rPr lang="en-US" altLang="en-US" sz="1400"/>
              <a:t>   &lt;source src="music.mp3"/&gt;  </a:t>
            </a:r>
          </a:p>
          <a:p>
            <a:pPr algn="just">
              <a:buFont typeface="Wingdings 3" panose="05040102010807070707" pitchFamily="18" charset="2"/>
              <a:buNone/>
            </a:pPr>
            <a:r>
              <a:rPr lang="en-US" altLang="en-US" sz="1400"/>
              <a:t>   &lt;source src="music.wav"/&gt;</a:t>
            </a:r>
          </a:p>
          <a:p>
            <a:pPr algn="just">
              <a:buFont typeface="Wingdings 3" panose="05040102010807070707" pitchFamily="18" charset="2"/>
              <a:buNone/>
            </a:pPr>
            <a:r>
              <a:rPr lang="en-US" altLang="en-US" sz="1400"/>
              <a:t>&lt;/audio&gt;</a:t>
            </a:r>
          </a:p>
          <a:p>
            <a:pPr algn="just">
              <a:buFont typeface="Wingdings 3" panose="05040102010807070707" pitchFamily="18" charset="2"/>
              <a:buNone/>
            </a:pPr>
            <a:r>
              <a:rPr lang="en-US" altLang="en-US" sz="1400"/>
              <a:t> &lt;!-- Three standard formats for web browsers are .mp3 .wav --&gt;</a:t>
            </a:r>
          </a:p>
          <a:p>
            <a:pPr algn="just">
              <a:buFont typeface="Wingdings 3" panose="05040102010807070707" pitchFamily="18" charset="2"/>
              <a:buNone/>
            </a:pPr>
            <a:r>
              <a:rPr lang="en-US" altLang="en-US" sz="1400"/>
              <a:t> &lt;/body&gt;</a:t>
            </a:r>
          </a:p>
          <a:p>
            <a:pPr algn="just">
              <a:buFont typeface="Wingdings 3" panose="05040102010807070707" pitchFamily="18" charset="2"/>
              <a:buNone/>
            </a:pPr>
            <a:r>
              <a:rPr lang="en-US" altLang="en-US" sz="1400"/>
              <a:t> &lt;/html&gt;</a:t>
            </a:r>
          </a:p>
        </p:txBody>
      </p:sp>
      <p:sp>
        <p:nvSpPr>
          <p:cNvPr id="3" name="Title 2">
            <a:extLst/>
          </p:cNvPr>
          <p:cNvSpPr>
            <a:spLocks noGrp="1"/>
          </p:cNvSpPr>
          <p:nvPr>
            <p:ph type="title"/>
          </p:nvPr>
        </p:nvSpPr>
        <p:spPr>
          <a:xfrm>
            <a:off x="1600200" y="76200"/>
            <a:ext cx="8229600" cy="411162"/>
          </a:xfrm>
        </p:spPr>
        <p:txBody>
          <a:bodyPr>
            <a:normAutofit fontScale="90000"/>
          </a:bodyPr>
          <a:lstStyle/>
          <a:p>
            <a:pPr>
              <a:defRPr/>
            </a:pPr>
            <a:r>
              <a:rPr lang="en-US" dirty="0"/>
              <a:t>Audio Elements on Web in HTML</a:t>
            </a:r>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04F1A125-491D-4E25-B607-4D0BC9D81756}" type="slidenum">
              <a:rPr kumimoji="0" lang="en-US" altLang="en-US" sz="1000"/>
              <a:pPr/>
              <a:t>32</a:t>
            </a:fld>
            <a:endParaRPr kumimoji="0" lang="en-US" altLang="en-US" sz="1000"/>
          </a:p>
        </p:txBody>
      </p:sp>
    </p:spTree>
    <p:extLst>
      <p:ext uri="{BB962C8B-B14F-4D97-AF65-F5344CB8AC3E}">
        <p14:creationId xmlns:p14="http://schemas.microsoft.com/office/powerpoint/2010/main" val="929366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a:xfrm>
            <a:off x="1981200" y="533400"/>
            <a:ext cx="8229600" cy="5473700"/>
          </a:xfrm>
        </p:spPr>
        <p:txBody>
          <a:bodyPr>
            <a:normAutofit lnSpcReduction="10000"/>
          </a:bodyPr>
          <a:lstStyle/>
          <a:p>
            <a:pPr>
              <a:buFont typeface="Wingdings" panose="05000000000000000000" pitchFamily="2" charset="2"/>
              <a:buChar char="Ø"/>
            </a:pPr>
            <a:r>
              <a:rPr lang="en-US" altLang="en-US" sz="1600"/>
              <a:t>To show a video in HTML, use the</a:t>
            </a:r>
            <a:r>
              <a:rPr lang="en-US" altLang="en-US" sz="1600" b="1"/>
              <a:t> &lt;video&gt;</a:t>
            </a:r>
            <a:r>
              <a:rPr lang="en-US" altLang="en-US" sz="1600"/>
              <a:t> element</a:t>
            </a:r>
          </a:p>
          <a:p>
            <a:r>
              <a:rPr lang="en-US" altLang="en-US" sz="1600"/>
              <a:t>The </a:t>
            </a:r>
            <a:r>
              <a:rPr lang="en-US" altLang="en-US" sz="1600" b="1"/>
              <a:t>controls</a:t>
            </a:r>
            <a:r>
              <a:rPr lang="en-US" altLang="en-US" sz="1600"/>
              <a:t> attribute adds video controls, like play, pause, and volume.</a:t>
            </a:r>
          </a:p>
          <a:p>
            <a:r>
              <a:rPr lang="en-US" altLang="en-US" sz="1600"/>
              <a:t>It is a good idea to always include </a:t>
            </a:r>
            <a:r>
              <a:rPr lang="en-US" altLang="en-US" sz="1600" b="1"/>
              <a:t>width</a:t>
            </a:r>
            <a:r>
              <a:rPr lang="en-US" altLang="en-US" sz="1600"/>
              <a:t> and </a:t>
            </a:r>
            <a:r>
              <a:rPr lang="en-US" altLang="en-US" sz="1600" b="1"/>
              <a:t>height</a:t>
            </a:r>
            <a:r>
              <a:rPr lang="en-US" altLang="en-US" sz="1600"/>
              <a:t> attributes. </a:t>
            </a:r>
          </a:p>
          <a:p>
            <a:pPr>
              <a:buFont typeface="Wingdings" panose="05000000000000000000" pitchFamily="2" charset="2"/>
              <a:buChar char="Ø"/>
            </a:pPr>
            <a:r>
              <a:rPr lang="en-US" altLang="en-US" sz="1600"/>
              <a:t>The </a:t>
            </a:r>
            <a:r>
              <a:rPr lang="en-US" altLang="en-US" sz="1600" b="1"/>
              <a:t>&lt;source&gt;</a:t>
            </a:r>
            <a:r>
              <a:rPr lang="en-US" altLang="en-US" sz="1600"/>
              <a:t> element allows you to specify alternative video files which the browser may choose from. The browser will use the first recognized format.</a:t>
            </a:r>
          </a:p>
          <a:p>
            <a:pPr>
              <a:buFont typeface="Wingdings 3" panose="05040102010807070707" pitchFamily="18" charset="2"/>
              <a:buNone/>
            </a:pPr>
            <a:r>
              <a:rPr lang="en-US" altLang="en-US" sz="1800" b="1"/>
              <a:t>EXAMPLE</a:t>
            </a:r>
            <a:endParaRPr lang="en-US" altLang="en-US" sz="1400"/>
          </a:p>
          <a:p>
            <a:pPr>
              <a:buFont typeface="Wingdings 3" panose="05040102010807070707" pitchFamily="18" charset="2"/>
              <a:buNone/>
            </a:pPr>
            <a:r>
              <a:rPr lang="en-US" altLang="en-US" sz="1400"/>
              <a:t>&lt;!doctype html&gt;</a:t>
            </a:r>
          </a:p>
          <a:p>
            <a:pPr>
              <a:buFont typeface="Wingdings 3" panose="05040102010807070707" pitchFamily="18" charset="2"/>
              <a:buNone/>
            </a:pPr>
            <a:r>
              <a:rPr lang="en-US" altLang="en-US" sz="1400"/>
              <a:t>&lt;html&gt;</a:t>
            </a:r>
          </a:p>
          <a:p>
            <a:pPr>
              <a:buFont typeface="Wingdings 3" panose="05040102010807070707" pitchFamily="18" charset="2"/>
              <a:buNone/>
            </a:pPr>
            <a:r>
              <a:rPr lang="en-US" altLang="en-US" sz="1400"/>
              <a:t> &lt;head&gt;</a:t>
            </a:r>
          </a:p>
          <a:p>
            <a:pPr>
              <a:buFont typeface="Wingdings 3" panose="05040102010807070707" pitchFamily="18" charset="2"/>
              <a:buNone/>
            </a:pPr>
            <a:r>
              <a:rPr lang="en-US" altLang="en-US" sz="1400"/>
              <a:t> &lt;/head&gt;</a:t>
            </a:r>
          </a:p>
          <a:p>
            <a:pPr>
              <a:buFont typeface="Wingdings 3" panose="05040102010807070707" pitchFamily="18" charset="2"/>
              <a:buNone/>
            </a:pPr>
            <a:r>
              <a:rPr lang="en-US" altLang="en-US" sz="1400"/>
              <a:t> &lt;body&gt;</a:t>
            </a:r>
          </a:p>
          <a:p>
            <a:pPr>
              <a:buFont typeface="Wingdings 3" panose="05040102010807070707" pitchFamily="18" charset="2"/>
              <a:buNone/>
            </a:pPr>
            <a:r>
              <a:rPr lang="en-US" altLang="en-US" sz="1400"/>
              <a:t> &lt;video width="640" height="360" controls&gt;    </a:t>
            </a:r>
          </a:p>
          <a:p>
            <a:pPr>
              <a:buFont typeface="Wingdings 3" panose="05040102010807070707" pitchFamily="18" charset="2"/>
              <a:buNone/>
            </a:pPr>
            <a:r>
              <a:rPr lang="en-US" altLang="en-US" sz="1400"/>
              <a:t>   &lt;source src="scientist.mp4"/&gt;  </a:t>
            </a:r>
          </a:p>
          <a:p>
            <a:pPr>
              <a:buFont typeface="Wingdings 3" panose="05040102010807070707" pitchFamily="18" charset="2"/>
              <a:buNone/>
            </a:pPr>
            <a:r>
              <a:rPr lang="en-US" altLang="en-US" sz="1400"/>
              <a:t>   &lt;source src="scientist.wmv"/&gt;</a:t>
            </a:r>
          </a:p>
          <a:p>
            <a:pPr>
              <a:buFont typeface="Wingdings 3" panose="05040102010807070707" pitchFamily="18" charset="2"/>
              <a:buNone/>
            </a:pPr>
            <a:r>
              <a:rPr lang="en-US" altLang="en-US" sz="1400"/>
              <a:t>&lt;/video&gt;</a:t>
            </a:r>
          </a:p>
          <a:p>
            <a:pPr>
              <a:buFont typeface="Wingdings 3" panose="05040102010807070707" pitchFamily="18" charset="2"/>
              <a:buNone/>
            </a:pPr>
            <a:r>
              <a:rPr lang="en-US" altLang="en-US" sz="1400"/>
              <a:t> &lt;!-- Standard video formats for web browsers are .mp4, wmv --&gt;</a:t>
            </a:r>
          </a:p>
          <a:p>
            <a:pPr>
              <a:buFont typeface="Wingdings 3" panose="05040102010807070707" pitchFamily="18" charset="2"/>
              <a:buNone/>
            </a:pPr>
            <a:r>
              <a:rPr lang="en-US" altLang="en-US" sz="1400"/>
              <a:t> &lt;/body&gt;</a:t>
            </a:r>
          </a:p>
          <a:p>
            <a:pPr>
              <a:buFont typeface="Wingdings 3" panose="05040102010807070707" pitchFamily="18" charset="2"/>
              <a:buNone/>
            </a:pPr>
            <a:r>
              <a:rPr lang="en-US" altLang="en-US" sz="1400"/>
              <a:t> &lt;/html&gt;</a:t>
            </a:r>
          </a:p>
        </p:txBody>
      </p:sp>
      <p:sp>
        <p:nvSpPr>
          <p:cNvPr id="3" name="Title 2">
            <a:extLst/>
          </p:cNvPr>
          <p:cNvSpPr>
            <a:spLocks noGrp="1"/>
          </p:cNvSpPr>
          <p:nvPr>
            <p:ph type="title"/>
          </p:nvPr>
        </p:nvSpPr>
        <p:spPr>
          <a:xfrm>
            <a:off x="1676400" y="0"/>
            <a:ext cx="8229600" cy="487362"/>
          </a:xfrm>
        </p:spPr>
        <p:txBody>
          <a:bodyPr>
            <a:normAutofit fontScale="90000"/>
          </a:bodyPr>
          <a:lstStyle/>
          <a:p>
            <a:pPr>
              <a:defRPr/>
            </a:pPr>
            <a:r>
              <a:rPr lang="en-US" dirty="0"/>
              <a:t>Video Elements on Web in HTML</a:t>
            </a:r>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3E70A45A-66EC-4EC1-8C55-30C31AF91037}" type="slidenum">
              <a:rPr kumimoji="0" lang="en-US" altLang="en-US" sz="1000"/>
              <a:pPr/>
              <a:t>33</a:t>
            </a:fld>
            <a:endParaRPr kumimoji="0" lang="en-US" altLang="en-US" sz="1000"/>
          </a:p>
        </p:txBody>
      </p:sp>
    </p:spTree>
    <p:extLst>
      <p:ext uri="{BB962C8B-B14F-4D97-AF65-F5344CB8AC3E}">
        <p14:creationId xmlns:p14="http://schemas.microsoft.com/office/powerpoint/2010/main" val="1908221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1981200" y="609600"/>
            <a:ext cx="8229600" cy="5397500"/>
          </a:xfrm>
        </p:spPr>
        <p:txBody>
          <a:bodyPr/>
          <a:lstStyle/>
          <a:p>
            <a:pPr algn="just"/>
            <a:r>
              <a:rPr lang="en-US" altLang="en-US" sz="1800"/>
              <a:t>An HTML marquee is a scrolling piece of text displayed either horizontally across or vertically down your webpage depending on the settings. This is created by using HTML &lt;marquees&gt; tag.</a:t>
            </a:r>
          </a:p>
          <a:p>
            <a:pPr algn="just">
              <a:buFont typeface="Wingdings 3" panose="05040102010807070707" pitchFamily="18" charset="2"/>
              <a:buNone/>
            </a:pPr>
            <a:r>
              <a:rPr lang="en-US" altLang="en-US" sz="1800" b="1"/>
              <a:t>Example</a:t>
            </a:r>
          </a:p>
          <a:p>
            <a:pPr>
              <a:buFont typeface="Wingdings 3" panose="05040102010807070707" pitchFamily="18" charset="2"/>
              <a:buNone/>
            </a:pPr>
            <a:r>
              <a:rPr lang="en-US" altLang="en-US" sz="1800"/>
              <a:t>&lt;!DOCTYPE html&gt;</a:t>
            </a:r>
          </a:p>
          <a:p>
            <a:pPr>
              <a:buFont typeface="Wingdings 3" panose="05040102010807070707" pitchFamily="18" charset="2"/>
              <a:buNone/>
            </a:pPr>
            <a:r>
              <a:rPr lang="en-US" altLang="en-US" sz="1800"/>
              <a:t>&lt;html&gt;</a:t>
            </a:r>
          </a:p>
          <a:p>
            <a:pPr>
              <a:buFont typeface="Wingdings 3" panose="05040102010807070707" pitchFamily="18" charset="2"/>
              <a:buNone/>
            </a:pPr>
            <a:r>
              <a:rPr lang="en-US" altLang="en-US" sz="1800"/>
              <a:t>&lt;head&gt;</a:t>
            </a:r>
          </a:p>
          <a:p>
            <a:pPr>
              <a:buFont typeface="Wingdings 3" panose="05040102010807070707" pitchFamily="18" charset="2"/>
              <a:buNone/>
            </a:pPr>
            <a:r>
              <a:rPr lang="en-US" altLang="en-US" sz="1800"/>
              <a:t>&lt;title&gt;HTML marquee Tag&lt;/title&gt;</a:t>
            </a:r>
          </a:p>
          <a:p>
            <a:pPr>
              <a:buFont typeface="Wingdings 3" panose="05040102010807070707" pitchFamily="18" charset="2"/>
              <a:buNone/>
            </a:pPr>
            <a:r>
              <a:rPr lang="en-US" altLang="en-US" sz="1800"/>
              <a:t>&lt;/head&gt;</a:t>
            </a:r>
          </a:p>
          <a:p>
            <a:pPr>
              <a:buFont typeface="Wingdings 3" panose="05040102010807070707" pitchFamily="18" charset="2"/>
              <a:buNone/>
            </a:pPr>
            <a:r>
              <a:rPr lang="en-US" altLang="en-US" sz="1800"/>
              <a:t>&lt;body&gt;</a:t>
            </a:r>
          </a:p>
          <a:p>
            <a:pPr>
              <a:buFont typeface="Wingdings 3" panose="05040102010807070707" pitchFamily="18" charset="2"/>
              <a:buNone/>
            </a:pPr>
            <a:r>
              <a:rPr lang="en-US" altLang="en-US" sz="1800"/>
              <a:t>&lt;marquee&gt;This is basic example of marquee&lt;/marquee&gt;</a:t>
            </a:r>
          </a:p>
          <a:p>
            <a:pPr>
              <a:buFont typeface="Wingdings 3" panose="05040102010807070707" pitchFamily="18" charset="2"/>
              <a:buNone/>
            </a:pPr>
            <a:r>
              <a:rPr lang="en-US" altLang="en-US" sz="1800"/>
              <a:t>&lt;/body&gt;</a:t>
            </a:r>
          </a:p>
          <a:p>
            <a:pPr>
              <a:buFont typeface="Wingdings 3" panose="05040102010807070707" pitchFamily="18" charset="2"/>
              <a:buNone/>
            </a:pPr>
            <a:r>
              <a:rPr lang="en-US" altLang="en-US" sz="1800"/>
              <a:t>&lt;/html&gt;</a:t>
            </a:r>
          </a:p>
          <a:p>
            <a:pPr>
              <a:buFont typeface="Wingdings 3" panose="05040102010807070707" pitchFamily="18" charset="2"/>
              <a:buNone/>
            </a:pPr>
            <a:r>
              <a:rPr lang="en-US" altLang="en-US" sz="1800"/>
              <a:t> </a:t>
            </a:r>
          </a:p>
          <a:p>
            <a:pPr algn="just">
              <a:buFont typeface="Wingdings 3" panose="05040102010807070707" pitchFamily="18" charset="2"/>
              <a:buNone/>
            </a:pPr>
            <a:endParaRPr lang="en-US" altLang="en-US" sz="1800" b="1"/>
          </a:p>
        </p:txBody>
      </p:sp>
      <p:sp>
        <p:nvSpPr>
          <p:cNvPr id="3" name="Title 2">
            <a:extLst/>
          </p:cNvPr>
          <p:cNvSpPr>
            <a:spLocks noGrp="1"/>
          </p:cNvSpPr>
          <p:nvPr>
            <p:ph type="title"/>
          </p:nvPr>
        </p:nvSpPr>
        <p:spPr>
          <a:xfrm>
            <a:off x="1676400" y="46038"/>
            <a:ext cx="8229600" cy="487362"/>
          </a:xfrm>
        </p:spPr>
        <p:txBody>
          <a:bodyPr>
            <a:normAutofit fontScale="90000"/>
          </a:bodyPr>
          <a:lstStyle/>
          <a:p>
            <a:pPr>
              <a:defRPr/>
            </a:pPr>
            <a:r>
              <a:rPr lang="en-US" dirty="0">
                <a:effectLst/>
              </a:rPr>
              <a:t>HTML Marquees</a:t>
            </a:r>
            <a:endParaRPr lang="en-US" dirty="0"/>
          </a:p>
        </p:txBody>
      </p:sp>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D11C2BDA-1212-4800-A285-8C8D24727531}" type="slidenum">
              <a:rPr kumimoji="0" lang="en-US" altLang="en-US" sz="1000"/>
              <a:pPr/>
              <a:t>34</a:t>
            </a:fld>
            <a:endParaRPr kumimoji="0" lang="en-US" altLang="en-US" sz="1000"/>
          </a:p>
        </p:txBody>
      </p:sp>
    </p:spTree>
    <p:extLst>
      <p:ext uri="{BB962C8B-B14F-4D97-AF65-F5344CB8AC3E}">
        <p14:creationId xmlns:p14="http://schemas.microsoft.com/office/powerpoint/2010/main" val="1307093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1981200" y="609600"/>
            <a:ext cx="8229600" cy="5397500"/>
          </a:xfrm>
        </p:spPr>
        <p:txBody>
          <a:bodyPr/>
          <a:lstStyle/>
          <a:p>
            <a:pPr algn="just"/>
            <a:r>
              <a:rPr lang="en-US" altLang="en-US" sz="1800"/>
              <a:t>HTML frames are used to divide your browser window into multiple sections where each section can load a separate HTML document. </a:t>
            </a:r>
          </a:p>
          <a:p>
            <a:pPr algn="just"/>
            <a:r>
              <a:rPr lang="en-US" altLang="en-US" sz="1800"/>
              <a:t>A collection of frames in the browser window is known as a frameset.</a:t>
            </a:r>
          </a:p>
          <a:p>
            <a:pPr algn="just"/>
            <a:r>
              <a:rPr lang="en-US" altLang="en-US" sz="1800"/>
              <a:t>The &lt;frameset&gt; tag defines how to divide the window into frames. The </a:t>
            </a:r>
            <a:r>
              <a:rPr lang="en-US" altLang="en-US" sz="1800" b="1"/>
              <a:t>rows</a:t>
            </a:r>
            <a:r>
              <a:rPr lang="en-US" altLang="en-US" sz="1800"/>
              <a:t> attribute of &lt;frameset&gt; tag defines horizontal frames and </a:t>
            </a:r>
            <a:r>
              <a:rPr lang="en-US" altLang="en-US" sz="1800" b="1"/>
              <a:t>cols</a:t>
            </a:r>
            <a:r>
              <a:rPr lang="en-US" altLang="en-US" sz="1800"/>
              <a:t> attribute defines vertical frames. </a:t>
            </a:r>
          </a:p>
          <a:p>
            <a:pPr algn="just"/>
            <a:r>
              <a:rPr lang="en-US" altLang="en-US" sz="1800"/>
              <a:t>Each frame is indicated by &lt;frame&gt; tag and it defines which HTML document shall open into the frame.</a:t>
            </a:r>
          </a:p>
          <a:p>
            <a:pPr algn="just"/>
            <a:r>
              <a:rPr lang="en-US" altLang="en-US" sz="1800" b="1"/>
              <a:t>Example:</a:t>
            </a:r>
          </a:p>
          <a:p>
            <a:pPr algn="just">
              <a:buFont typeface="Wingdings 3" panose="05040102010807070707" pitchFamily="18" charset="2"/>
              <a:buNone/>
            </a:pPr>
            <a:r>
              <a:rPr lang="en-US" altLang="en-US" sz="1800" b="1"/>
              <a:t>			14.Frames in HTML</a:t>
            </a:r>
          </a:p>
        </p:txBody>
      </p:sp>
      <p:sp>
        <p:nvSpPr>
          <p:cNvPr id="3" name="Title 2">
            <a:extLst/>
          </p:cNvPr>
          <p:cNvSpPr>
            <a:spLocks noGrp="1"/>
          </p:cNvSpPr>
          <p:nvPr>
            <p:ph type="title"/>
          </p:nvPr>
        </p:nvSpPr>
        <p:spPr>
          <a:xfrm>
            <a:off x="1752600" y="0"/>
            <a:ext cx="8229600" cy="639762"/>
          </a:xfrm>
        </p:spPr>
        <p:txBody>
          <a:bodyPr>
            <a:normAutofit fontScale="90000"/>
          </a:bodyPr>
          <a:lstStyle/>
          <a:p>
            <a:pPr>
              <a:defRPr/>
            </a:pPr>
            <a:r>
              <a:rPr lang="en-US" dirty="0">
                <a:effectLst/>
              </a:rPr>
              <a:t>HTML Frames</a:t>
            </a:r>
            <a:endParaRPr lang="en-US" dirty="0"/>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1DC12BC3-478F-4998-9081-5110EACC2FC4}" type="slidenum">
              <a:rPr kumimoji="0" lang="en-US" altLang="en-US" sz="1000"/>
              <a:pPr/>
              <a:t>35</a:t>
            </a:fld>
            <a:endParaRPr kumimoji="0" lang="en-US" altLang="en-US" sz="1000"/>
          </a:p>
        </p:txBody>
      </p:sp>
    </p:spTree>
    <p:extLst>
      <p:ext uri="{BB962C8B-B14F-4D97-AF65-F5344CB8AC3E}">
        <p14:creationId xmlns:p14="http://schemas.microsoft.com/office/powerpoint/2010/main" val="3481901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3D861921-58BB-40D4-B726-A592EA3E6DC1}" type="slidenum">
              <a:rPr kumimoji="0" lang="ar-SA" altLang="en-US" sz="1000"/>
              <a:pPr/>
              <a:t>36</a:t>
            </a:fld>
            <a:endParaRPr kumimoji="0" lang="en-US" altLang="en-US" sz="1000"/>
          </a:p>
        </p:txBody>
      </p:sp>
      <p:pic>
        <p:nvPicPr>
          <p:cNvPr id="24579" name="Picture 5" descr="FIG5-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1" y="152400"/>
            <a:ext cx="8126413"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949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B9BEAAF2-0197-41E4-BB8C-6C9CB5E53D52}" type="slidenum">
              <a:rPr kumimoji="0" lang="ar-SA" altLang="en-US" sz="1000"/>
              <a:pPr/>
              <a:t>37</a:t>
            </a:fld>
            <a:endParaRPr kumimoji="0" lang="en-US" altLang="en-US" sz="1000"/>
          </a:p>
        </p:txBody>
      </p:sp>
      <p:pic>
        <p:nvPicPr>
          <p:cNvPr id="25603" name="Picture 5" descr="FIG5-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1" y="152400"/>
            <a:ext cx="8126413"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1918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B18BB109-6E66-44EE-8F6E-6360613711E1}" type="slidenum">
              <a:rPr kumimoji="0" lang="ar-SA" altLang="en-US" sz="1000"/>
              <a:pPr/>
              <a:t>38</a:t>
            </a:fld>
            <a:endParaRPr kumimoji="0" lang="en-US" altLang="en-US" sz="1000"/>
          </a:p>
        </p:txBody>
      </p:sp>
      <p:pic>
        <p:nvPicPr>
          <p:cNvPr id="26627" name="Picture 4" descr="FIG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63538"/>
            <a:ext cx="8305800" cy="623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526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1981200" y="685800"/>
            <a:ext cx="8229600" cy="5321300"/>
          </a:xfrm>
        </p:spPr>
        <p:txBody>
          <a:bodyPr/>
          <a:lstStyle/>
          <a:p>
            <a:r>
              <a:rPr lang="en-US" altLang="en-US" sz="1600"/>
              <a:t>An iframe is used to display a web page within a web page.</a:t>
            </a:r>
          </a:p>
          <a:p>
            <a:r>
              <a:rPr lang="en-US" altLang="en-US" sz="1600"/>
              <a:t>The &lt;iframe&gt; tag defines a rectangular region within the document in which the browser can display a separate document, including scrollbars and borders.</a:t>
            </a:r>
          </a:p>
          <a:p>
            <a:r>
              <a:rPr lang="en-US" altLang="en-US" sz="1600"/>
              <a:t>An HTML iframe is defined with the </a:t>
            </a:r>
            <a:r>
              <a:rPr lang="en-US" altLang="en-US" sz="1600" b="1"/>
              <a:t>&lt;iframe&gt;</a:t>
            </a:r>
            <a:r>
              <a:rPr lang="en-US" altLang="en-US" sz="1600"/>
              <a:t> tag:</a:t>
            </a:r>
          </a:p>
          <a:p>
            <a:pPr lvl="1"/>
            <a:r>
              <a:rPr lang="en-US" altLang="en-US" sz="1600"/>
              <a:t>&lt;iframe src="</a:t>
            </a:r>
            <a:r>
              <a:rPr lang="en-US" altLang="en-US" sz="1600" i="1"/>
              <a:t>URL</a:t>
            </a:r>
            <a:r>
              <a:rPr lang="en-US" altLang="en-US" sz="1600"/>
              <a:t>"&gt;&lt;/iframe&gt;</a:t>
            </a:r>
          </a:p>
          <a:p>
            <a:r>
              <a:rPr lang="en-US" altLang="en-US" sz="1800"/>
              <a:t>The </a:t>
            </a:r>
            <a:r>
              <a:rPr lang="en-US" altLang="en-US" sz="1800" b="1"/>
              <a:t>src</a:t>
            </a:r>
            <a:r>
              <a:rPr lang="en-US" altLang="en-US" sz="1800"/>
              <a:t> attribute specifies the URL (web address) of the inline frame page.</a:t>
            </a:r>
          </a:p>
          <a:p>
            <a:r>
              <a:rPr lang="en-US" altLang="en-US" sz="1800" b="1"/>
              <a:t>Iframe - Set Height and Width</a:t>
            </a:r>
          </a:p>
          <a:p>
            <a:pPr lvl="1"/>
            <a:r>
              <a:rPr lang="en-US" altLang="en-US" sz="1600"/>
              <a:t>Use the </a:t>
            </a:r>
            <a:r>
              <a:rPr lang="en-US" altLang="en-US" sz="1600" b="1"/>
              <a:t>height</a:t>
            </a:r>
            <a:r>
              <a:rPr lang="en-US" altLang="en-US" sz="1600"/>
              <a:t> and </a:t>
            </a:r>
            <a:r>
              <a:rPr lang="en-US" altLang="en-US" sz="1600" b="1"/>
              <a:t>width</a:t>
            </a:r>
            <a:r>
              <a:rPr lang="en-US" altLang="en-US" sz="1600"/>
              <a:t> attributes to specify the size of the iframe.</a:t>
            </a:r>
          </a:p>
          <a:p>
            <a:pPr lvl="1"/>
            <a:endParaRPr lang="en-US" altLang="en-US" sz="1600"/>
          </a:p>
          <a:p>
            <a:pPr>
              <a:buFont typeface="Wingdings" panose="05000000000000000000" pitchFamily="2" charset="2"/>
              <a:buChar char="Ø"/>
            </a:pPr>
            <a:r>
              <a:rPr lang="en-US" altLang="en-US" sz="2000" b="1"/>
              <a:t>Example</a:t>
            </a:r>
          </a:p>
          <a:p>
            <a:pPr>
              <a:buFont typeface="Wingdings 3" panose="05040102010807070707" pitchFamily="18" charset="2"/>
              <a:buNone/>
            </a:pPr>
            <a:r>
              <a:rPr lang="en-US" altLang="en-US" sz="1800"/>
              <a:t>			15.IFrame Example</a:t>
            </a:r>
          </a:p>
        </p:txBody>
      </p:sp>
      <p:sp>
        <p:nvSpPr>
          <p:cNvPr id="3" name="Title 2">
            <a:extLst/>
          </p:cNvPr>
          <p:cNvSpPr>
            <a:spLocks noGrp="1"/>
          </p:cNvSpPr>
          <p:nvPr>
            <p:ph type="title"/>
          </p:nvPr>
        </p:nvSpPr>
        <p:spPr>
          <a:xfrm>
            <a:off x="1828800" y="0"/>
            <a:ext cx="8229600" cy="639762"/>
          </a:xfrm>
        </p:spPr>
        <p:txBody>
          <a:bodyPr>
            <a:normAutofit fontScale="90000"/>
          </a:bodyPr>
          <a:lstStyle/>
          <a:p>
            <a:pPr>
              <a:defRPr/>
            </a:pPr>
            <a:r>
              <a:rPr lang="en-US" b="0" dirty="0"/>
              <a:t>HTML </a:t>
            </a:r>
            <a:r>
              <a:rPr lang="en-US" b="0" dirty="0" err="1"/>
              <a:t>Iframes</a:t>
            </a:r>
            <a:endParaRPr lang="en-US" dirty="0"/>
          </a:p>
        </p:txBody>
      </p:sp>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5871F70B-9789-433E-9EF4-29EF5F48654B}" type="slidenum">
              <a:rPr kumimoji="0" lang="en-US" altLang="en-US" sz="1000"/>
              <a:pPr/>
              <a:t>39</a:t>
            </a:fld>
            <a:endParaRPr kumimoji="0" lang="en-US" altLang="en-US" sz="1000"/>
          </a:p>
        </p:txBody>
      </p:sp>
    </p:spTree>
    <p:extLst>
      <p:ext uri="{BB962C8B-B14F-4D97-AF65-F5344CB8AC3E}">
        <p14:creationId xmlns:p14="http://schemas.microsoft.com/office/powerpoint/2010/main" val="125204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974C-7CF6-49FB-893E-EAB0E9327408}"/>
              </a:ext>
            </a:extLst>
          </p:cNvPr>
          <p:cNvSpPr>
            <a:spLocks noGrp="1"/>
          </p:cNvSpPr>
          <p:nvPr>
            <p:ph type="title"/>
          </p:nvPr>
        </p:nvSpPr>
        <p:spPr>
          <a:xfrm>
            <a:off x="1981200" y="0"/>
            <a:ext cx="8229600" cy="639762"/>
          </a:xfrm>
        </p:spPr>
        <p:txBody>
          <a:bodyPr>
            <a:normAutofit fontScale="90000"/>
          </a:bodyPr>
          <a:lstStyle/>
          <a:p>
            <a:pPr>
              <a:defRPr/>
            </a:pPr>
            <a:br>
              <a:rPr lang="en-US" dirty="0"/>
            </a:br>
            <a:r>
              <a:rPr lang="en-US" dirty="0"/>
              <a:t>HTML Text Formatting</a:t>
            </a:r>
            <a:br>
              <a:rPr lang="en-US" dirty="0"/>
            </a:br>
            <a:endParaRPr lang="en-US" dirty="0"/>
          </a:p>
        </p:txBody>
      </p:sp>
      <p:sp>
        <p:nvSpPr>
          <p:cNvPr id="15362" name="Content Placeholder 1"/>
          <p:cNvSpPr>
            <a:spLocks noGrp="1"/>
          </p:cNvSpPr>
          <p:nvPr>
            <p:ph idx="1"/>
          </p:nvPr>
        </p:nvSpPr>
        <p:spPr>
          <a:xfrm>
            <a:off x="1981200" y="685800"/>
            <a:ext cx="8229600" cy="5321300"/>
          </a:xfrm>
        </p:spPr>
        <p:txBody>
          <a:bodyPr>
            <a:normAutofit/>
          </a:bodyPr>
          <a:lstStyle/>
          <a:p>
            <a:r>
              <a:rPr lang="en-US" altLang="en-US" sz="1800"/>
              <a:t>HTML also defines special </a:t>
            </a:r>
            <a:r>
              <a:rPr lang="en-US" altLang="en-US" sz="1800" b="1"/>
              <a:t>elements</a:t>
            </a:r>
            <a:r>
              <a:rPr lang="en-US" altLang="en-US" sz="1800"/>
              <a:t> for defining text with a special </a:t>
            </a:r>
            <a:r>
              <a:rPr lang="en-US" altLang="en-US" sz="1800" b="1"/>
              <a:t>meaning</a:t>
            </a:r>
            <a:r>
              <a:rPr lang="en-US" altLang="en-US" sz="1800"/>
              <a:t>.</a:t>
            </a:r>
          </a:p>
          <a:p>
            <a:r>
              <a:rPr lang="en-US" altLang="en-US" sz="1800"/>
              <a:t>HTML uses elements like &lt;b&gt; and &lt;i&gt; for formatting output, like </a:t>
            </a:r>
            <a:r>
              <a:rPr lang="en-US" altLang="en-US" sz="1800" b="1"/>
              <a:t>bold</a:t>
            </a:r>
            <a:r>
              <a:rPr lang="en-US" altLang="en-US" sz="1800"/>
              <a:t> or </a:t>
            </a:r>
            <a:r>
              <a:rPr lang="en-US" altLang="en-US" sz="1800" i="1"/>
              <a:t>italic</a:t>
            </a:r>
            <a:r>
              <a:rPr lang="en-US" altLang="en-US" sz="1800"/>
              <a:t> text.</a:t>
            </a:r>
          </a:p>
          <a:p>
            <a:r>
              <a:rPr lang="en-US" altLang="en-US" sz="1800"/>
              <a:t>Formatting elements were designed to display special types of text:</a:t>
            </a:r>
          </a:p>
          <a:p>
            <a:pPr lvl="2">
              <a:buFont typeface="Wingdings 2" panose="05020102010507070707" pitchFamily="18" charset="2"/>
              <a:buNone/>
            </a:pPr>
            <a:r>
              <a:rPr lang="en-US" altLang="en-US"/>
              <a:t>&lt;b&gt; - Bold text</a:t>
            </a:r>
          </a:p>
          <a:p>
            <a:pPr lvl="2">
              <a:buFont typeface="Wingdings 2" panose="05020102010507070707" pitchFamily="18" charset="2"/>
              <a:buNone/>
            </a:pPr>
            <a:r>
              <a:rPr lang="en-US" altLang="en-US"/>
              <a:t>&lt;strong&gt; - Important text</a:t>
            </a:r>
          </a:p>
          <a:p>
            <a:pPr lvl="2">
              <a:buFont typeface="Wingdings 2" panose="05020102010507070707" pitchFamily="18" charset="2"/>
              <a:buNone/>
            </a:pPr>
            <a:r>
              <a:rPr lang="en-US" altLang="en-US"/>
              <a:t>&lt;i&gt; - Italic text</a:t>
            </a:r>
          </a:p>
          <a:p>
            <a:pPr lvl="2">
              <a:buFont typeface="Wingdings 2" panose="05020102010507070707" pitchFamily="18" charset="2"/>
              <a:buNone/>
            </a:pPr>
            <a:r>
              <a:rPr lang="en-US" altLang="en-US"/>
              <a:t>&lt;em&gt; - Emphasized text</a:t>
            </a:r>
          </a:p>
          <a:p>
            <a:pPr lvl="2">
              <a:buFont typeface="Wingdings 2" panose="05020102010507070707" pitchFamily="18" charset="2"/>
              <a:buNone/>
            </a:pPr>
            <a:r>
              <a:rPr lang="en-US" altLang="en-US"/>
              <a:t>&lt;mark&gt; - Marked text</a:t>
            </a:r>
          </a:p>
          <a:p>
            <a:pPr lvl="2">
              <a:buFont typeface="Wingdings 2" panose="05020102010507070707" pitchFamily="18" charset="2"/>
              <a:buNone/>
            </a:pPr>
            <a:r>
              <a:rPr lang="en-US" altLang="en-US"/>
              <a:t>&lt;small&gt; - Small text</a:t>
            </a:r>
          </a:p>
          <a:p>
            <a:pPr lvl="2">
              <a:buFont typeface="Wingdings 2" panose="05020102010507070707" pitchFamily="18" charset="2"/>
              <a:buNone/>
            </a:pPr>
            <a:r>
              <a:rPr lang="en-US" altLang="en-US"/>
              <a:t>&lt;del&gt; - Deleted text</a:t>
            </a:r>
          </a:p>
          <a:p>
            <a:pPr lvl="2">
              <a:buFont typeface="Wingdings 2" panose="05020102010507070707" pitchFamily="18" charset="2"/>
              <a:buNone/>
            </a:pPr>
            <a:r>
              <a:rPr lang="en-US" altLang="en-US"/>
              <a:t>&lt;ins&gt; - Inserted text</a:t>
            </a:r>
          </a:p>
          <a:p>
            <a:pPr lvl="2">
              <a:buFont typeface="Wingdings 2" panose="05020102010507070707" pitchFamily="18" charset="2"/>
              <a:buNone/>
            </a:pPr>
            <a:r>
              <a:rPr lang="en-US" altLang="en-US"/>
              <a:t>&lt;sub&gt; - Subscript text</a:t>
            </a:r>
          </a:p>
          <a:p>
            <a:pPr lvl="2">
              <a:buFont typeface="Wingdings 2" panose="05020102010507070707" pitchFamily="18" charset="2"/>
              <a:buNone/>
            </a:pPr>
            <a:r>
              <a:rPr lang="en-US" altLang="en-US"/>
              <a:t>&lt;sup&gt; - Superscript text</a:t>
            </a:r>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5D09F7CA-41C1-4C24-BB15-8D006D0D4D5C}" type="slidenum">
              <a:rPr kumimoji="0" lang="en-US" altLang="en-US" sz="1000"/>
              <a:pPr/>
              <a:t>4</a:t>
            </a:fld>
            <a:endParaRPr kumimoji="0" lang="en-US" altLang="en-US" sz="1000"/>
          </a:p>
        </p:txBody>
      </p:sp>
    </p:spTree>
    <p:extLst>
      <p:ext uri="{BB962C8B-B14F-4D97-AF65-F5344CB8AC3E}">
        <p14:creationId xmlns:p14="http://schemas.microsoft.com/office/powerpoint/2010/main" val="2951531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1828800" y="1633538"/>
            <a:ext cx="8686800" cy="1262062"/>
          </a:xfrm>
        </p:spPr>
        <p:txBody>
          <a:bodyPr/>
          <a:lstStyle/>
          <a:p>
            <a:r>
              <a:rPr lang="en-US" altLang="en-US">
                <a:hlinkClick r:id="rId2"/>
              </a:rPr>
              <a:t>https://www.w3schools.com/html/default.asp</a:t>
            </a:r>
            <a:endParaRPr lang="en-US" altLang="en-US"/>
          </a:p>
          <a:p>
            <a:r>
              <a:rPr lang="en-US" altLang="en-US">
                <a:hlinkClick r:id="rId3"/>
              </a:rPr>
              <a:t>http://www.tutorialspoint.com/html/</a:t>
            </a:r>
            <a:endParaRPr lang="en-US" altLang="en-US"/>
          </a:p>
          <a:p>
            <a:endParaRPr lang="en-US" altLang="en-US"/>
          </a:p>
          <a:p>
            <a:endParaRPr lang="en-US" altLang="en-US"/>
          </a:p>
        </p:txBody>
      </p:sp>
      <p:sp>
        <p:nvSpPr>
          <p:cNvPr id="3" name="Title 2">
            <a:extLst/>
          </p:cNvPr>
          <p:cNvSpPr>
            <a:spLocks noGrp="1"/>
          </p:cNvSpPr>
          <p:nvPr>
            <p:ph type="title"/>
          </p:nvPr>
        </p:nvSpPr>
        <p:spPr/>
        <p:txBody>
          <a:bodyPr/>
          <a:lstStyle/>
          <a:p>
            <a:pPr>
              <a:defRPr/>
            </a:pPr>
            <a:r>
              <a:rPr lang="en-US" dirty="0"/>
              <a:t>References</a:t>
            </a:r>
          </a:p>
        </p:txBody>
      </p:sp>
      <p:sp>
        <p:nvSpPr>
          <p:cNvPr id="286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BEA27568-E844-4B3D-8C81-2416BDF2BF1E}" type="slidenum">
              <a:rPr kumimoji="0" lang="en-US" altLang="en-US" sz="1000"/>
              <a:pPr/>
              <a:t>40</a:t>
            </a:fld>
            <a:endParaRPr kumimoji="0" lang="en-US" altLang="en-US" sz="1000"/>
          </a:p>
        </p:txBody>
      </p:sp>
    </p:spTree>
    <p:extLst>
      <p:ext uri="{BB962C8B-B14F-4D97-AF65-F5344CB8AC3E}">
        <p14:creationId xmlns:p14="http://schemas.microsoft.com/office/powerpoint/2010/main" val="188112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19125D-1611-475D-B62A-4B818727A14C}"/>
              </a:ext>
            </a:extLst>
          </p:cNvPr>
          <p:cNvSpPr>
            <a:spLocks noGrp="1"/>
          </p:cNvSpPr>
          <p:nvPr>
            <p:ph type="title"/>
          </p:nvPr>
        </p:nvSpPr>
        <p:spPr>
          <a:xfrm>
            <a:off x="1981200" y="0"/>
            <a:ext cx="8229600" cy="639762"/>
          </a:xfrm>
        </p:spPr>
        <p:txBody>
          <a:bodyPr>
            <a:normAutofit fontScale="90000"/>
          </a:bodyPr>
          <a:lstStyle/>
          <a:p>
            <a:pPr>
              <a:defRPr/>
            </a:pPr>
            <a:br>
              <a:rPr lang="en-US" dirty="0"/>
            </a:br>
            <a:r>
              <a:rPr lang="en-US" dirty="0"/>
              <a:t>HTML Text Formatting</a:t>
            </a:r>
            <a:br>
              <a:rPr lang="en-US" dirty="0"/>
            </a:br>
            <a:endParaRPr lang="en-US" dirty="0"/>
          </a:p>
        </p:txBody>
      </p:sp>
      <p:sp>
        <p:nvSpPr>
          <p:cNvPr id="16386" name="Content Placeholder 1"/>
          <p:cNvSpPr>
            <a:spLocks noGrp="1"/>
          </p:cNvSpPr>
          <p:nvPr>
            <p:ph idx="1"/>
          </p:nvPr>
        </p:nvSpPr>
        <p:spPr>
          <a:xfrm>
            <a:off x="1981200" y="685800"/>
            <a:ext cx="8229600" cy="5321300"/>
          </a:xfrm>
        </p:spPr>
        <p:txBody>
          <a:bodyPr/>
          <a:lstStyle/>
          <a:p>
            <a:r>
              <a:rPr lang="en-US" altLang="en-US" sz="1800" b="1"/>
              <a:t>&lt;b&gt;</a:t>
            </a:r>
            <a:r>
              <a:rPr lang="en-US" altLang="en-US" sz="1800"/>
              <a:t> element defines </a:t>
            </a:r>
            <a:r>
              <a:rPr lang="en-US" altLang="en-US" sz="1800" b="1"/>
              <a:t>bold</a:t>
            </a:r>
            <a:r>
              <a:rPr lang="en-US" altLang="en-US" sz="1800"/>
              <a:t> text, without any extra importance.</a:t>
            </a:r>
          </a:p>
          <a:p>
            <a:r>
              <a:rPr lang="en-US" altLang="en-US" sz="1800" b="1"/>
              <a:t>&lt;strong&gt;</a:t>
            </a:r>
            <a:r>
              <a:rPr lang="en-US" altLang="en-US" sz="1800"/>
              <a:t> element defines </a:t>
            </a:r>
            <a:r>
              <a:rPr lang="en-US" altLang="en-US" sz="1800" b="1"/>
              <a:t>strong</a:t>
            </a:r>
            <a:r>
              <a:rPr lang="en-US" altLang="en-US" sz="1800"/>
              <a:t> text, with added semantic "strong" importance.</a:t>
            </a:r>
          </a:p>
          <a:p>
            <a:r>
              <a:rPr lang="en-US" altLang="en-US" sz="1800" b="1"/>
              <a:t>&lt;i&gt;</a:t>
            </a:r>
            <a:r>
              <a:rPr lang="en-US" altLang="en-US" sz="1800"/>
              <a:t> element defines </a:t>
            </a:r>
            <a:r>
              <a:rPr lang="en-US" altLang="en-US" sz="1800" i="1"/>
              <a:t>italic</a:t>
            </a:r>
            <a:r>
              <a:rPr lang="en-US" altLang="en-US" sz="1800"/>
              <a:t> text, without any extra importance.</a:t>
            </a:r>
          </a:p>
          <a:p>
            <a:r>
              <a:rPr lang="en-US" altLang="en-US" sz="1800" b="1"/>
              <a:t>&lt;em&gt;</a:t>
            </a:r>
            <a:r>
              <a:rPr lang="en-US" altLang="en-US" sz="1800"/>
              <a:t> element defines </a:t>
            </a:r>
            <a:r>
              <a:rPr lang="en-US" altLang="en-US" sz="1800" i="1"/>
              <a:t>emphasized</a:t>
            </a:r>
            <a:r>
              <a:rPr lang="en-US" altLang="en-US" sz="1800"/>
              <a:t> text, with added semantic importance.</a:t>
            </a:r>
          </a:p>
          <a:p>
            <a:r>
              <a:rPr lang="en-US" altLang="en-US" sz="1800" b="1"/>
              <a:t>&lt;small&gt;</a:t>
            </a:r>
            <a:r>
              <a:rPr lang="en-US" altLang="en-US" sz="1800"/>
              <a:t> element defines smaller text</a:t>
            </a:r>
          </a:p>
          <a:p>
            <a:r>
              <a:rPr lang="en-US" altLang="en-US" sz="1800" b="1"/>
              <a:t>&lt;mark&gt;</a:t>
            </a:r>
            <a:r>
              <a:rPr lang="en-US" altLang="en-US" sz="1800"/>
              <a:t> element defines marked or highlighted text</a:t>
            </a:r>
          </a:p>
          <a:p>
            <a:r>
              <a:rPr lang="en-US" altLang="en-US" sz="1800" b="1"/>
              <a:t>&lt;del&gt;</a:t>
            </a:r>
            <a:r>
              <a:rPr lang="en-US" altLang="en-US" sz="1800"/>
              <a:t> element defines deleted (removed) text</a:t>
            </a:r>
          </a:p>
          <a:p>
            <a:r>
              <a:rPr lang="en-US" altLang="en-US" sz="1800" b="1"/>
              <a:t>&lt;ins&gt;</a:t>
            </a:r>
            <a:r>
              <a:rPr lang="en-US" altLang="en-US" sz="1800"/>
              <a:t> element defines inserted (added) text</a:t>
            </a:r>
          </a:p>
          <a:p>
            <a:r>
              <a:rPr lang="en-US" altLang="en-US" sz="1800" b="1"/>
              <a:t>&lt;sub&gt;</a:t>
            </a:r>
            <a:r>
              <a:rPr lang="en-US" altLang="en-US" sz="1800"/>
              <a:t> element defines </a:t>
            </a:r>
            <a:r>
              <a:rPr lang="en-US" altLang="en-US" sz="1800" baseline="-25000"/>
              <a:t>subscripted</a:t>
            </a:r>
            <a:r>
              <a:rPr lang="en-US" altLang="en-US" sz="1800"/>
              <a:t> text.</a:t>
            </a:r>
          </a:p>
          <a:p>
            <a:r>
              <a:rPr lang="en-US" altLang="en-US" sz="1800" b="1"/>
              <a:t>&lt;sup&gt;</a:t>
            </a:r>
            <a:r>
              <a:rPr lang="en-US" altLang="en-US" sz="1800"/>
              <a:t> element defines </a:t>
            </a:r>
            <a:r>
              <a:rPr lang="en-US" altLang="en-US" sz="1800" baseline="30000"/>
              <a:t>superscripted</a:t>
            </a:r>
            <a:r>
              <a:rPr lang="en-US" altLang="en-US" sz="1800"/>
              <a:t> text.</a:t>
            </a: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4D422A68-5ADC-4803-BF82-D354D28D1150}" type="slidenum">
              <a:rPr kumimoji="0" lang="en-US" altLang="en-US" sz="1000"/>
              <a:pPr/>
              <a:t>5</a:t>
            </a:fld>
            <a:endParaRPr kumimoji="0" lang="en-US" altLang="en-US" sz="1000"/>
          </a:p>
        </p:txBody>
      </p:sp>
    </p:spTree>
    <p:extLst>
      <p:ext uri="{BB962C8B-B14F-4D97-AF65-F5344CB8AC3E}">
        <p14:creationId xmlns:p14="http://schemas.microsoft.com/office/powerpoint/2010/main" val="48890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B19683-B00B-4CC0-8C2A-905C5E1FD494}"/>
              </a:ext>
            </a:extLst>
          </p:cNvPr>
          <p:cNvSpPr>
            <a:spLocks noGrp="1"/>
          </p:cNvSpPr>
          <p:nvPr>
            <p:ph type="title"/>
          </p:nvPr>
        </p:nvSpPr>
        <p:spPr>
          <a:xfrm>
            <a:off x="1981200" y="76200"/>
            <a:ext cx="8229600" cy="487362"/>
          </a:xfrm>
        </p:spPr>
        <p:txBody>
          <a:bodyPr>
            <a:normAutofit fontScale="90000"/>
          </a:bodyPr>
          <a:lstStyle/>
          <a:p>
            <a:pPr>
              <a:defRPr/>
            </a:pPr>
            <a:r>
              <a:rPr lang="en-US" dirty="0"/>
              <a:t>HTML Text Formatting Example</a:t>
            </a:r>
          </a:p>
        </p:txBody>
      </p:sp>
      <p:sp>
        <p:nvSpPr>
          <p:cNvPr id="17410" name="Content Placeholder 1"/>
          <p:cNvSpPr>
            <a:spLocks noGrp="1"/>
          </p:cNvSpPr>
          <p:nvPr>
            <p:ph idx="1"/>
          </p:nvPr>
        </p:nvSpPr>
        <p:spPr>
          <a:xfrm>
            <a:off x="1447800" y="609600"/>
            <a:ext cx="5181600" cy="5397500"/>
          </a:xfrm>
        </p:spPr>
        <p:txBody>
          <a:bodyPr>
            <a:normAutofit/>
          </a:bodyPr>
          <a:lstStyle/>
          <a:p>
            <a:pPr>
              <a:buFont typeface="Wingdings 3" panose="05040102010807070707" pitchFamily="18" charset="2"/>
              <a:buNone/>
            </a:pPr>
            <a:r>
              <a:rPr lang="en-US" altLang="en-US" sz="1400"/>
              <a:t>&lt;!DOCTYPE html&gt;</a:t>
            </a:r>
          </a:p>
          <a:p>
            <a:pPr>
              <a:buFont typeface="Wingdings 3" panose="05040102010807070707" pitchFamily="18" charset="2"/>
              <a:buNone/>
            </a:pPr>
            <a:r>
              <a:rPr lang="en-US" altLang="en-US" sz="1400"/>
              <a:t>&lt;html&gt;</a:t>
            </a:r>
          </a:p>
          <a:p>
            <a:pPr>
              <a:buFont typeface="Wingdings 3" panose="05040102010807070707" pitchFamily="18" charset="2"/>
              <a:buNone/>
            </a:pPr>
            <a:r>
              <a:rPr lang="en-US" altLang="en-US" sz="1400"/>
              <a:t>&lt;body&gt;</a:t>
            </a:r>
          </a:p>
          <a:p>
            <a:pPr>
              <a:buFont typeface="Wingdings 3" panose="05040102010807070707" pitchFamily="18" charset="2"/>
              <a:buNone/>
            </a:pPr>
            <a:r>
              <a:rPr lang="en-US" altLang="en-US" sz="1400"/>
              <a:t>&lt;p&gt;This text is normal.&lt;/p&gt;</a:t>
            </a:r>
          </a:p>
          <a:p>
            <a:pPr>
              <a:buFont typeface="Wingdings 3" panose="05040102010807070707" pitchFamily="18" charset="2"/>
              <a:buNone/>
            </a:pPr>
            <a:r>
              <a:rPr lang="en-US" altLang="en-US" sz="1400"/>
              <a:t>&lt;p&gt;&lt;b&gt;This text is bold.&lt;/b&gt;&lt;/p&gt;</a:t>
            </a:r>
          </a:p>
          <a:p>
            <a:pPr>
              <a:buFont typeface="Wingdings 3" panose="05040102010807070707" pitchFamily="18" charset="2"/>
              <a:buNone/>
            </a:pPr>
            <a:r>
              <a:rPr lang="en-US" altLang="en-US" sz="1400"/>
              <a:t>&lt;p&gt;&lt;b&gt;This text is bold&lt;/b&gt;&lt;/p&gt;</a:t>
            </a:r>
          </a:p>
          <a:p>
            <a:pPr>
              <a:buFont typeface="Wingdings 3" panose="05040102010807070707" pitchFamily="18" charset="2"/>
              <a:buNone/>
            </a:pPr>
            <a:r>
              <a:rPr lang="en-US" altLang="en-US" sz="1400"/>
              <a:t>&lt;p&gt;&lt;i&gt;This text is italic&lt;/i&gt;&lt;/p&gt;</a:t>
            </a:r>
          </a:p>
          <a:p>
            <a:pPr>
              <a:buFont typeface="Wingdings 3" panose="05040102010807070707" pitchFamily="18" charset="2"/>
              <a:buNone/>
            </a:pPr>
            <a:r>
              <a:rPr lang="en-US" altLang="en-US" sz="1400"/>
              <a:t>&lt;p&gt;&lt;em&gt;This text is emphasized.&lt;/em&gt;&lt;/p&gt;</a:t>
            </a:r>
          </a:p>
          <a:p>
            <a:pPr>
              <a:buFont typeface="Wingdings 3" panose="05040102010807070707" pitchFamily="18" charset="2"/>
              <a:buNone/>
            </a:pPr>
            <a:r>
              <a:rPr lang="en-US" altLang="en-US" sz="1400"/>
              <a:t>&lt;h2&gt;HTML &lt;small&gt;Small&lt;/small&gt; Formatting&lt;/h2&gt;</a:t>
            </a:r>
          </a:p>
          <a:p>
            <a:pPr>
              <a:buFont typeface="Wingdings 3" panose="05040102010807070707" pitchFamily="18" charset="2"/>
              <a:buNone/>
            </a:pPr>
            <a:r>
              <a:rPr lang="en-US" altLang="en-US" sz="1400"/>
              <a:t>&lt;p&gt;&lt;strong&gt;This text is strong.&lt;/strong&gt;&lt;/p&gt;</a:t>
            </a:r>
          </a:p>
          <a:p>
            <a:pPr>
              <a:buFont typeface="Wingdings 3" panose="05040102010807070707" pitchFamily="18" charset="2"/>
              <a:buNone/>
            </a:pPr>
            <a:r>
              <a:rPr lang="en-US" altLang="en-US" sz="1400"/>
              <a:t>&lt;h2&gt;HTML &lt;mark&gt;Marked&lt;/mark&gt; Formatting&lt;/h2&gt;</a:t>
            </a:r>
          </a:p>
          <a:p>
            <a:pPr>
              <a:buFont typeface="Wingdings 3" panose="05040102010807070707" pitchFamily="18" charset="2"/>
              <a:buNone/>
            </a:pPr>
            <a:r>
              <a:rPr lang="en-US" altLang="en-US" sz="1400"/>
              <a:t>&lt;p&gt;My favorite color is &lt;del&gt;blue&lt;/del&gt; red.&lt;/p&gt;</a:t>
            </a:r>
          </a:p>
          <a:p>
            <a:pPr>
              <a:buFont typeface="Wingdings 3" panose="05040102010807070707" pitchFamily="18" charset="2"/>
              <a:buNone/>
            </a:pPr>
            <a:r>
              <a:rPr lang="en-US" altLang="en-US" sz="1400"/>
              <a:t>&lt;p&gt;My favorite &lt;ins&gt;color&lt;/ins&gt; is red.&lt;/p&gt;</a:t>
            </a:r>
          </a:p>
          <a:p>
            <a:pPr>
              <a:buFont typeface="Wingdings 3" panose="05040102010807070707" pitchFamily="18" charset="2"/>
              <a:buNone/>
            </a:pPr>
            <a:r>
              <a:rPr lang="en-US" altLang="en-US" sz="1400"/>
              <a:t>&lt;p&gt;This is&lt;sub&gt; subscript&lt;/sub&gt; and &lt;sup&gt;superscript&lt;/sup&gt;&lt;/p&gt;</a:t>
            </a:r>
          </a:p>
          <a:p>
            <a:pPr>
              <a:buFont typeface="Wingdings 3" panose="05040102010807070707" pitchFamily="18" charset="2"/>
              <a:buNone/>
            </a:pPr>
            <a:r>
              <a:rPr lang="en-US" altLang="en-US" sz="1400"/>
              <a:t>&lt;/body&gt;</a:t>
            </a:r>
          </a:p>
          <a:p>
            <a:pPr>
              <a:buFont typeface="Wingdings 3" panose="05040102010807070707" pitchFamily="18" charset="2"/>
              <a:buNone/>
            </a:pPr>
            <a:r>
              <a:rPr lang="en-US" altLang="en-US" sz="1400"/>
              <a:t>&lt;/html&gt;</a:t>
            </a:r>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001C2B97-74E4-4A99-BE5B-8BEC3A153770}" type="slidenum">
              <a:rPr kumimoji="0" lang="en-US" altLang="en-US" sz="1000"/>
              <a:pPr/>
              <a:t>6</a:t>
            </a:fld>
            <a:endParaRPr kumimoji="0" lang="en-US" altLang="en-US" sz="1000"/>
          </a:p>
        </p:txBody>
      </p:sp>
      <p:pic>
        <p:nvPicPr>
          <p:cNvPr id="17413" name="Picture 2" descr="C:\Users\User\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1" y="914400"/>
            <a:ext cx="29813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939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B2FFD1-2601-4431-8798-F4B5C6386719}"/>
              </a:ext>
            </a:extLst>
          </p:cNvPr>
          <p:cNvSpPr>
            <a:spLocks noGrp="1"/>
          </p:cNvSpPr>
          <p:nvPr>
            <p:ph type="title"/>
          </p:nvPr>
        </p:nvSpPr>
        <p:spPr>
          <a:xfrm>
            <a:off x="1524000" y="76200"/>
            <a:ext cx="8229600" cy="457200"/>
          </a:xfrm>
        </p:spPr>
        <p:txBody>
          <a:bodyPr>
            <a:normAutofit fontScale="90000"/>
          </a:bodyPr>
          <a:lstStyle/>
          <a:p>
            <a:pPr>
              <a:defRPr/>
            </a:pPr>
            <a:br>
              <a:rPr lang="en-US" dirty="0"/>
            </a:br>
            <a:r>
              <a:rPr lang="en-US" dirty="0"/>
              <a:t>HTML Quotation and Citation </a:t>
            </a:r>
            <a:br>
              <a:rPr lang="en-US" dirty="0"/>
            </a:br>
            <a:endParaRPr lang="en-US" dirty="0"/>
          </a:p>
        </p:txBody>
      </p:sp>
      <p:sp>
        <p:nvSpPr>
          <p:cNvPr id="184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7D53883D-4A1B-4720-BA68-460CAF99F694}" type="slidenum">
              <a:rPr kumimoji="0" lang="en-US" altLang="en-US" sz="1000"/>
              <a:pPr/>
              <a:t>7</a:t>
            </a:fld>
            <a:endParaRPr kumimoji="0" lang="en-US" altLang="en-US" sz="1000"/>
          </a:p>
        </p:txBody>
      </p:sp>
      <p:graphicFrame>
        <p:nvGraphicFramePr>
          <p:cNvPr id="5" name="Table 4">
            <a:extLst>
              <a:ext uri="{FF2B5EF4-FFF2-40B4-BE49-F238E27FC236}">
                <a16:creationId xmlns:a16="http://schemas.microsoft.com/office/drawing/2014/main" id="{F620DE7B-A74E-4294-B5E1-46D94085BF00}"/>
              </a:ext>
            </a:extLst>
          </p:cNvPr>
          <p:cNvGraphicFramePr>
            <a:graphicFrameLocks noGrp="1"/>
          </p:cNvGraphicFramePr>
          <p:nvPr/>
        </p:nvGraphicFramePr>
        <p:xfrm>
          <a:off x="2590800" y="923925"/>
          <a:ext cx="7010400" cy="4246609"/>
        </p:xfrm>
        <a:graphic>
          <a:graphicData uri="http://schemas.openxmlformats.org/drawingml/2006/table">
            <a:tbl>
              <a:tblPr firstRow="1" bandRow="1">
                <a:tableStyleId>{5C22544A-7EE6-4342-B048-85BDC9FD1C3A}</a:tableStyleId>
              </a:tblPr>
              <a:tblGrid>
                <a:gridCol w="2037907">
                  <a:extLst>
                    <a:ext uri="{9D8B030D-6E8A-4147-A177-3AD203B41FA5}">
                      <a16:colId xmlns:a16="http://schemas.microsoft.com/office/drawing/2014/main" val="20000"/>
                    </a:ext>
                  </a:extLst>
                </a:gridCol>
                <a:gridCol w="4972493">
                  <a:extLst>
                    <a:ext uri="{9D8B030D-6E8A-4147-A177-3AD203B41FA5}">
                      <a16:colId xmlns:a16="http://schemas.microsoft.com/office/drawing/2014/main" val="20001"/>
                    </a:ext>
                  </a:extLst>
                </a:gridCol>
              </a:tblGrid>
              <a:tr h="396216">
                <a:tc>
                  <a:txBody>
                    <a:bodyPr/>
                    <a:lstStyle/>
                    <a:p>
                      <a:pPr algn="ctr"/>
                      <a:r>
                        <a:rPr lang="en-US" sz="2000" b="1" dirty="0"/>
                        <a:t>Tag</a:t>
                      </a:r>
                    </a:p>
                  </a:txBody>
                  <a:tcPr marT="45711" marB="45711" anchor="ctr"/>
                </a:tc>
                <a:tc>
                  <a:txBody>
                    <a:bodyPr/>
                    <a:lstStyle/>
                    <a:p>
                      <a:pPr algn="ctr"/>
                      <a:r>
                        <a:rPr lang="en-US" sz="2000" b="1" dirty="0"/>
                        <a:t>Description</a:t>
                      </a:r>
                    </a:p>
                  </a:txBody>
                  <a:tcPr marT="45711" marB="45711" anchor="ctr"/>
                </a:tc>
                <a:extLst>
                  <a:ext uri="{0D108BD9-81ED-4DB2-BD59-A6C34878D82A}">
                    <a16:rowId xmlns:a16="http://schemas.microsoft.com/office/drawing/2014/main" val="10000"/>
                  </a:ext>
                </a:extLst>
              </a:tr>
              <a:tr h="370758">
                <a:tc>
                  <a:txBody>
                    <a:bodyPr/>
                    <a:lstStyle/>
                    <a:p>
                      <a:pPr algn="ctr"/>
                      <a:r>
                        <a:rPr lang="en-US" sz="1800" dirty="0">
                          <a:hlinkClick r:id="rId2"/>
                        </a:rPr>
                        <a:t>&lt;</a:t>
                      </a:r>
                      <a:r>
                        <a:rPr lang="en-US" sz="1800" dirty="0" err="1">
                          <a:hlinkClick r:id="rId2"/>
                        </a:rPr>
                        <a:t>abbr</a:t>
                      </a:r>
                      <a:r>
                        <a:rPr lang="en-US" sz="1800" dirty="0">
                          <a:hlinkClick r:id="rId2"/>
                        </a:rPr>
                        <a:t>&gt;</a:t>
                      </a:r>
                      <a:endParaRPr lang="en-US" sz="1800" dirty="0"/>
                    </a:p>
                  </a:txBody>
                  <a:tcPr marT="45711" marB="45711" anchor="ctr"/>
                </a:tc>
                <a:tc>
                  <a:txBody>
                    <a:bodyPr/>
                    <a:lstStyle/>
                    <a:p>
                      <a:pPr algn="ctr"/>
                      <a:r>
                        <a:rPr lang="en-US" sz="1800"/>
                        <a:t>Defines an abbreviation or acronym</a:t>
                      </a:r>
                    </a:p>
                  </a:txBody>
                  <a:tcPr marT="45711" marB="45711" anchor="ctr"/>
                </a:tc>
                <a:extLst>
                  <a:ext uri="{0D108BD9-81ED-4DB2-BD59-A6C34878D82A}">
                    <a16:rowId xmlns:a16="http://schemas.microsoft.com/office/drawing/2014/main" val="10001"/>
                  </a:ext>
                </a:extLst>
              </a:tr>
              <a:tr h="914365">
                <a:tc>
                  <a:txBody>
                    <a:bodyPr/>
                    <a:lstStyle/>
                    <a:p>
                      <a:pPr algn="ctr"/>
                      <a:r>
                        <a:rPr lang="en-US" sz="1800" dirty="0">
                          <a:hlinkClick r:id="rId3"/>
                        </a:rPr>
                        <a:t>&lt;address&gt;</a:t>
                      </a:r>
                      <a:endParaRPr lang="en-US" sz="1800" dirty="0"/>
                    </a:p>
                  </a:txBody>
                  <a:tcPr marT="45711" marB="45711" anchor="ctr"/>
                </a:tc>
                <a:tc>
                  <a:txBody>
                    <a:bodyPr/>
                    <a:lstStyle/>
                    <a:p>
                      <a:pPr algn="ctr"/>
                      <a:r>
                        <a:rPr lang="en-US" sz="1800" dirty="0"/>
                        <a:t>Defines contact information for the author/owner of a document. &lt;address&gt; element is usually displayed in italic.</a:t>
                      </a:r>
                    </a:p>
                  </a:txBody>
                  <a:tcPr marT="45711" marB="45711" anchor="ctr"/>
                </a:tc>
                <a:extLst>
                  <a:ext uri="{0D108BD9-81ED-4DB2-BD59-A6C34878D82A}">
                    <a16:rowId xmlns:a16="http://schemas.microsoft.com/office/drawing/2014/main" val="10002"/>
                  </a:ext>
                </a:extLst>
              </a:tr>
              <a:tr h="914365">
                <a:tc>
                  <a:txBody>
                    <a:bodyPr/>
                    <a:lstStyle/>
                    <a:p>
                      <a:pPr algn="ctr"/>
                      <a:r>
                        <a:rPr lang="en-US" sz="1800" dirty="0">
                          <a:hlinkClick r:id="rId4"/>
                        </a:rPr>
                        <a:t>&lt;</a:t>
                      </a:r>
                      <a:r>
                        <a:rPr lang="en-US" sz="1800" dirty="0" err="1">
                          <a:hlinkClick r:id="rId4"/>
                        </a:rPr>
                        <a:t>bdo</a:t>
                      </a:r>
                      <a:r>
                        <a:rPr lang="en-US" sz="1800" dirty="0">
                          <a:hlinkClick r:id="rId4"/>
                        </a:rPr>
                        <a:t>&gt;</a:t>
                      </a:r>
                      <a:endParaRPr lang="en-US" sz="1800" dirty="0"/>
                    </a:p>
                  </a:txBody>
                  <a:tcPr marT="45711" marB="45711" anchor="ctr"/>
                </a:tc>
                <a:tc>
                  <a:txBody>
                    <a:bodyPr/>
                    <a:lstStyle/>
                    <a:p>
                      <a:pPr algn="ctr"/>
                      <a:r>
                        <a:rPr lang="en-US" sz="1800" dirty="0"/>
                        <a:t>Defines the text direction. The &lt;</a:t>
                      </a:r>
                      <a:r>
                        <a:rPr lang="en-US" sz="1800" dirty="0" err="1"/>
                        <a:t>bdo</a:t>
                      </a:r>
                      <a:r>
                        <a:rPr lang="en-US" sz="1800" dirty="0"/>
                        <a:t>&gt; element is used to override the current text direction:</a:t>
                      </a:r>
                    </a:p>
                  </a:txBody>
                  <a:tcPr marT="45711" marB="45711" anchor="ctr"/>
                </a:tc>
                <a:extLst>
                  <a:ext uri="{0D108BD9-81ED-4DB2-BD59-A6C34878D82A}">
                    <a16:rowId xmlns:a16="http://schemas.microsoft.com/office/drawing/2014/main" val="10003"/>
                  </a:ext>
                </a:extLst>
              </a:tr>
              <a:tr h="640051">
                <a:tc>
                  <a:txBody>
                    <a:bodyPr/>
                    <a:lstStyle/>
                    <a:p>
                      <a:pPr algn="ctr"/>
                      <a:r>
                        <a:rPr lang="en-US" sz="1800">
                          <a:hlinkClick r:id="rId5"/>
                        </a:rPr>
                        <a:t>&lt;blockquote&gt;</a:t>
                      </a:r>
                      <a:endParaRPr lang="en-US" sz="1800"/>
                    </a:p>
                  </a:txBody>
                  <a:tcPr marT="45711" marB="45711" anchor="ctr"/>
                </a:tc>
                <a:tc>
                  <a:txBody>
                    <a:bodyPr/>
                    <a:lstStyle/>
                    <a:p>
                      <a:pPr algn="ctr"/>
                      <a:r>
                        <a:rPr lang="en-US" sz="1800" dirty="0"/>
                        <a:t>Defines a section that is quoted from another source</a:t>
                      </a:r>
                    </a:p>
                  </a:txBody>
                  <a:tcPr marT="45711" marB="45711" anchor="ctr"/>
                </a:tc>
                <a:extLst>
                  <a:ext uri="{0D108BD9-81ED-4DB2-BD59-A6C34878D82A}">
                    <a16:rowId xmlns:a16="http://schemas.microsoft.com/office/drawing/2014/main" val="10004"/>
                  </a:ext>
                </a:extLst>
              </a:tr>
              <a:tr h="640051">
                <a:tc>
                  <a:txBody>
                    <a:bodyPr/>
                    <a:lstStyle/>
                    <a:p>
                      <a:pPr algn="ctr"/>
                      <a:r>
                        <a:rPr lang="en-US" sz="1800">
                          <a:hlinkClick r:id="rId6"/>
                        </a:rPr>
                        <a:t>&lt;cite&gt;</a:t>
                      </a:r>
                      <a:endParaRPr lang="en-US" sz="1800"/>
                    </a:p>
                  </a:txBody>
                  <a:tcPr marT="45711" marB="45711" anchor="ctr"/>
                </a:tc>
                <a:tc>
                  <a:txBody>
                    <a:bodyPr/>
                    <a:lstStyle/>
                    <a:p>
                      <a:pPr algn="ctr"/>
                      <a:r>
                        <a:rPr lang="en-US" sz="1800" dirty="0"/>
                        <a:t>Defines the title of a work.</a:t>
                      </a:r>
                      <a:r>
                        <a:rPr lang="en-US" sz="1800" baseline="0" dirty="0"/>
                        <a:t> </a:t>
                      </a:r>
                      <a:r>
                        <a:rPr lang="en-US" sz="1800" dirty="0"/>
                        <a:t>Browsers usually display &lt;cite&gt; elements in italic.</a:t>
                      </a:r>
                    </a:p>
                  </a:txBody>
                  <a:tcPr marT="45711" marB="45711" anchor="ctr"/>
                </a:tc>
                <a:extLst>
                  <a:ext uri="{0D108BD9-81ED-4DB2-BD59-A6C34878D82A}">
                    <a16:rowId xmlns:a16="http://schemas.microsoft.com/office/drawing/2014/main" val="10005"/>
                  </a:ext>
                </a:extLst>
              </a:tr>
              <a:tr h="370758">
                <a:tc>
                  <a:txBody>
                    <a:bodyPr/>
                    <a:lstStyle/>
                    <a:p>
                      <a:pPr algn="ctr"/>
                      <a:r>
                        <a:rPr lang="en-US" sz="1800">
                          <a:hlinkClick r:id="rId7"/>
                        </a:rPr>
                        <a:t>&lt;q&gt;</a:t>
                      </a:r>
                      <a:endParaRPr lang="en-US" sz="1800"/>
                    </a:p>
                  </a:txBody>
                  <a:tcPr marT="45711" marB="45711" anchor="ctr"/>
                </a:tc>
                <a:tc>
                  <a:txBody>
                    <a:bodyPr/>
                    <a:lstStyle/>
                    <a:p>
                      <a:pPr algn="ctr"/>
                      <a:r>
                        <a:rPr lang="en-US" sz="1800" dirty="0"/>
                        <a:t>Defines a short inline quotation</a:t>
                      </a:r>
                    </a:p>
                  </a:txBody>
                  <a:tcPr marT="45711" marB="45711"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3895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F4F54A-57E6-423A-ACF3-8AB3FE5E3B28}"/>
              </a:ext>
            </a:extLst>
          </p:cNvPr>
          <p:cNvSpPr>
            <a:spLocks noGrp="1"/>
          </p:cNvSpPr>
          <p:nvPr>
            <p:ph type="title"/>
          </p:nvPr>
        </p:nvSpPr>
        <p:spPr>
          <a:xfrm>
            <a:off x="1981200" y="-76200"/>
            <a:ext cx="8229600" cy="715962"/>
          </a:xfrm>
        </p:spPr>
        <p:txBody>
          <a:bodyPr>
            <a:normAutofit/>
          </a:bodyPr>
          <a:lstStyle/>
          <a:p>
            <a:pPr>
              <a:defRPr/>
            </a:pPr>
            <a:r>
              <a:rPr lang="en-US" dirty="0"/>
              <a:t>Example</a:t>
            </a:r>
          </a:p>
        </p:txBody>
      </p:sp>
      <p:sp>
        <p:nvSpPr>
          <p:cNvPr id="19458" name="Content Placeholder 1"/>
          <p:cNvSpPr>
            <a:spLocks noGrp="1"/>
          </p:cNvSpPr>
          <p:nvPr>
            <p:ph idx="1"/>
          </p:nvPr>
        </p:nvSpPr>
        <p:spPr>
          <a:xfrm>
            <a:off x="1371600" y="533400"/>
            <a:ext cx="5334000" cy="5321300"/>
          </a:xfrm>
        </p:spPr>
        <p:txBody>
          <a:bodyPr>
            <a:normAutofit fontScale="92500" lnSpcReduction="10000"/>
          </a:bodyPr>
          <a:lstStyle/>
          <a:p>
            <a:pPr>
              <a:buFont typeface="Wingdings 3" panose="05040102010807070707" pitchFamily="18" charset="2"/>
              <a:buNone/>
            </a:pPr>
            <a:r>
              <a:rPr lang="en-US" altLang="en-US" sz="1200"/>
              <a:t>&lt;!DOCTYPE html&gt;</a:t>
            </a:r>
          </a:p>
          <a:p>
            <a:pPr>
              <a:buFont typeface="Wingdings 3" panose="05040102010807070707" pitchFamily="18" charset="2"/>
              <a:buNone/>
            </a:pPr>
            <a:r>
              <a:rPr lang="en-US" altLang="en-US" sz="1200"/>
              <a:t>&lt;html&gt;</a:t>
            </a:r>
          </a:p>
          <a:p>
            <a:pPr>
              <a:buFont typeface="Wingdings 3" panose="05040102010807070707" pitchFamily="18" charset="2"/>
              <a:buNone/>
            </a:pPr>
            <a:r>
              <a:rPr lang="en-US" altLang="en-US" sz="1200"/>
              <a:t>&lt;body&gt;</a:t>
            </a:r>
          </a:p>
          <a:p>
            <a:pPr>
              <a:buFont typeface="Wingdings 3" panose="05040102010807070707" pitchFamily="18" charset="2"/>
              <a:buNone/>
            </a:pPr>
            <a:r>
              <a:rPr lang="en-US" altLang="en-US" sz="1200"/>
              <a:t>&lt;p&gt;Here is a quote from WWF's website:&lt;/p&gt;</a:t>
            </a:r>
          </a:p>
          <a:p>
            <a:pPr>
              <a:buFont typeface="Wingdings 3" panose="05040102010807070707" pitchFamily="18" charset="2"/>
              <a:buNone/>
            </a:pPr>
            <a:r>
              <a:rPr lang="en-US" altLang="en-US" sz="1200"/>
              <a:t>&lt;blockquote cite="http://www.worldwildlife.org/who/index.html"&gt;</a:t>
            </a:r>
          </a:p>
          <a:p>
            <a:pPr>
              <a:buFont typeface="Wingdings 3" panose="05040102010807070707" pitchFamily="18" charset="2"/>
              <a:buNone/>
            </a:pPr>
            <a:r>
              <a:rPr lang="en-US" altLang="en-US" sz="1200"/>
              <a:t>For 50 years, WWF has been protecting the future of nature.</a:t>
            </a:r>
          </a:p>
          <a:p>
            <a:pPr>
              <a:buFont typeface="Wingdings 3" panose="05040102010807070707" pitchFamily="18" charset="2"/>
              <a:buNone/>
            </a:pPr>
            <a:r>
              <a:rPr lang="en-US" altLang="en-US" sz="1200"/>
              <a:t>&lt;/blockquote&gt;</a:t>
            </a:r>
          </a:p>
          <a:p>
            <a:pPr>
              <a:buFont typeface="Wingdings 3" panose="05040102010807070707" pitchFamily="18" charset="2"/>
              <a:buNone/>
            </a:pPr>
            <a:r>
              <a:rPr lang="en-US" altLang="en-US" sz="1200"/>
              <a:t>&lt;p&gt;WWF's goal is to: &lt;q&gt;Build a future where people live in harmony with nature.&lt;/q&gt;&lt;/p&gt;</a:t>
            </a:r>
          </a:p>
          <a:p>
            <a:pPr>
              <a:buFont typeface="Wingdings 3" panose="05040102010807070707" pitchFamily="18" charset="2"/>
              <a:buNone/>
            </a:pPr>
            <a:r>
              <a:rPr lang="en-US" altLang="en-US" sz="1200"/>
              <a:t>&lt;p&gt;The &lt;abbr title="World Health Organization"&gt;WHO&lt;/abbr&gt; was founded in 1948.&lt;/p&gt;</a:t>
            </a:r>
          </a:p>
          <a:p>
            <a:pPr>
              <a:buFont typeface="Wingdings 3" panose="05040102010807070707" pitchFamily="18" charset="2"/>
              <a:buNone/>
            </a:pPr>
            <a:r>
              <a:rPr lang="en-US" altLang="en-US" sz="1200"/>
              <a:t>&lt;address&gt;</a:t>
            </a:r>
          </a:p>
          <a:p>
            <a:pPr>
              <a:buFont typeface="Wingdings 3" panose="05040102010807070707" pitchFamily="18" charset="2"/>
              <a:buNone/>
            </a:pPr>
            <a:r>
              <a:rPr lang="en-US" altLang="en-US" sz="1200"/>
              <a:t>Written by John Doe.&lt;br&gt;</a:t>
            </a:r>
          </a:p>
          <a:p>
            <a:pPr>
              <a:buFont typeface="Wingdings 3" panose="05040102010807070707" pitchFamily="18" charset="2"/>
              <a:buNone/>
            </a:pPr>
            <a:r>
              <a:rPr lang="en-US" altLang="en-US" sz="1200"/>
              <a:t>Visit us at:&lt;br&gt;</a:t>
            </a:r>
          </a:p>
          <a:p>
            <a:pPr>
              <a:buFont typeface="Wingdings 3" panose="05040102010807070707" pitchFamily="18" charset="2"/>
              <a:buNone/>
            </a:pPr>
            <a:r>
              <a:rPr lang="en-US" altLang="en-US" sz="1200"/>
              <a:t>Example.com&lt;br&gt;</a:t>
            </a:r>
          </a:p>
          <a:p>
            <a:pPr>
              <a:buFont typeface="Wingdings 3" panose="05040102010807070707" pitchFamily="18" charset="2"/>
              <a:buNone/>
            </a:pPr>
            <a:r>
              <a:rPr lang="en-US" altLang="en-US" sz="1200"/>
              <a:t>Box 564, Disneyland&lt;br&gt;</a:t>
            </a:r>
          </a:p>
          <a:p>
            <a:pPr>
              <a:buFont typeface="Wingdings 3" panose="05040102010807070707" pitchFamily="18" charset="2"/>
              <a:buNone/>
            </a:pPr>
            <a:r>
              <a:rPr lang="en-US" altLang="en-US" sz="1200"/>
              <a:t>USA</a:t>
            </a:r>
          </a:p>
          <a:p>
            <a:pPr>
              <a:buFont typeface="Wingdings 3" panose="05040102010807070707" pitchFamily="18" charset="2"/>
              <a:buNone/>
            </a:pPr>
            <a:r>
              <a:rPr lang="en-US" altLang="en-US" sz="1200"/>
              <a:t>&lt;/address&gt;</a:t>
            </a:r>
          </a:p>
          <a:p>
            <a:pPr>
              <a:buFont typeface="Wingdings 3" panose="05040102010807070707" pitchFamily="18" charset="2"/>
              <a:buNone/>
            </a:pPr>
            <a:r>
              <a:rPr lang="en-US" altLang="en-US" sz="1200"/>
              <a:t>&lt;p&gt;&lt;cite&gt;The Scream&lt;/cite&gt; by Edvard Munch. Painted in 1893.&lt;/p&gt;</a:t>
            </a:r>
          </a:p>
          <a:p>
            <a:pPr>
              <a:buFont typeface="Wingdings 3" panose="05040102010807070707" pitchFamily="18" charset="2"/>
              <a:buNone/>
            </a:pPr>
            <a:r>
              <a:rPr lang="en-US" altLang="en-US" sz="1200"/>
              <a:t> &lt;bdo dir="rtl"&gt;This text will be written from right to left&lt;/bdo&gt;</a:t>
            </a:r>
          </a:p>
          <a:p>
            <a:pPr>
              <a:buFont typeface="Wingdings 3" panose="05040102010807070707" pitchFamily="18" charset="2"/>
              <a:buNone/>
            </a:pPr>
            <a:r>
              <a:rPr lang="en-US" altLang="en-US" sz="1200"/>
              <a:t>&lt;/body&gt;</a:t>
            </a:r>
          </a:p>
          <a:p>
            <a:pPr>
              <a:buFont typeface="Wingdings 3" panose="05040102010807070707" pitchFamily="18" charset="2"/>
              <a:buNone/>
            </a:pPr>
            <a:r>
              <a:rPr lang="en-US" altLang="en-US" sz="1200"/>
              <a:t>&lt;/html&gt;</a:t>
            </a:r>
          </a:p>
          <a:p>
            <a:pPr>
              <a:buFont typeface="Wingdings 3" panose="05040102010807070707" pitchFamily="18" charset="2"/>
              <a:buNone/>
            </a:pPr>
            <a:endParaRPr lang="en-US" altLang="en-US" sz="1200"/>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96F5160C-6A00-4B7F-A567-81B75BC620BF}" type="slidenum">
              <a:rPr kumimoji="0" lang="en-US" altLang="en-US" sz="1000"/>
              <a:pPr/>
              <a:t>8</a:t>
            </a:fld>
            <a:endParaRPr kumimoji="0" lang="en-US" altLang="en-US" sz="1000"/>
          </a:p>
        </p:txBody>
      </p:sp>
      <p:pic>
        <p:nvPicPr>
          <p:cNvPr id="19461" name="Picture 2" descr="C:\Users\User\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873039"/>
            <a:ext cx="3886200" cy="464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69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A027A4-C3CA-4B0A-B438-1338AB651015}"/>
              </a:ext>
            </a:extLst>
          </p:cNvPr>
          <p:cNvSpPr>
            <a:spLocks noGrp="1"/>
          </p:cNvSpPr>
          <p:nvPr>
            <p:ph type="title"/>
          </p:nvPr>
        </p:nvSpPr>
        <p:spPr>
          <a:xfrm>
            <a:off x="1981200" y="0"/>
            <a:ext cx="8229600" cy="563562"/>
          </a:xfrm>
        </p:spPr>
        <p:txBody>
          <a:bodyPr>
            <a:normAutofit fontScale="90000"/>
          </a:bodyPr>
          <a:lstStyle/>
          <a:p>
            <a:pPr>
              <a:defRPr/>
            </a:pPr>
            <a:br>
              <a:rPr lang="en-US" dirty="0"/>
            </a:br>
            <a:r>
              <a:rPr lang="en-US" dirty="0"/>
              <a:t>HTML Comments</a:t>
            </a:r>
            <a:br>
              <a:rPr lang="en-US" dirty="0"/>
            </a:br>
            <a:endParaRPr lang="en-US" dirty="0"/>
          </a:p>
        </p:txBody>
      </p:sp>
      <p:sp>
        <p:nvSpPr>
          <p:cNvPr id="20482" name="Content Placeholder 1"/>
          <p:cNvSpPr>
            <a:spLocks noGrp="1"/>
          </p:cNvSpPr>
          <p:nvPr>
            <p:ph idx="1"/>
          </p:nvPr>
        </p:nvSpPr>
        <p:spPr>
          <a:xfrm>
            <a:off x="1981200" y="685800"/>
            <a:ext cx="8229600" cy="5321300"/>
          </a:xfrm>
        </p:spPr>
        <p:txBody>
          <a:bodyPr/>
          <a:lstStyle/>
          <a:p>
            <a:pPr algn="just">
              <a:lnSpc>
                <a:spcPct val="150000"/>
              </a:lnSpc>
            </a:pPr>
            <a:r>
              <a:rPr lang="en-US" altLang="en-US" sz="1800"/>
              <a:t>You can add comments to your HTML source by using the following syntax:</a:t>
            </a:r>
          </a:p>
          <a:p>
            <a:pPr lvl="3" algn="just">
              <a:lnSpc>
                <a:spcPct val="150000"/>
              </a:lnSpc>
              <a:buFont typeface="Wingdings 2" panose="05020102010507070707" pitchFamily="18" charset="2"/>
              <a:buNone/>
            </a:pPr>
            <a:r>
              <a:rPr lang="en-US" altLang="en-US"/>
              <a:t>&lt;!-- Write your comments here --&gt; </a:t>
            </a:r>
          </a:p>
          <a:p>
            <a:pPr lvl="3" algn="just">
              <a:lnSpc>
                <a:spcPct val="150000"/>
              </a:lnSpc>
              <a:buFont typeface="Wingdings 2" panose="05020102010507070707" pitchFamily="18" charset="2"/>
              <a:buNone/>
            </a:pPr>
            <a:r>
              <a:rPr lang="en-US" altLang="en-US"/>
              <a:t>Notice that there is an exclamation point (!) in the opening </a:t>
            </a:r>
          </a:p>
          <a:p>
            <a:pPr lvl="3" algn="just">
              <a:lnSpc>
                <a:spcPct val="150000"/>
              </a:lnSpc>
              <a:buFont typeface="Wingdings 2" panose="05020102010507070707" pitchFamily="18" charset="2"/>
              <a:buNone/>
            </a:pPr>
            <a:r>
              <a:rPr lang="en-US" altLang="en-US"/>
              <a:t>tag, but not in the closing tag.</a:t>
            </a:r>
          </a:p>
          <a:p>
            <a:pPr lvl="3" algn="just">
              <a:lnSpc>
                <a:spcPct val="150000"/>
              </a:lnSpc>
              <a:buFont typeface="Wingdings 2" panose="05020102010507070707" pitchFamily="18" charset="2"/>
              <a:buNone/>
            </a:pPr>
            <a:endParaRPr lang="en-US" altLang="en-US"/>
          </a:p>
          <a:p>
            <a:pPr algn="just">
              <a:lnSpc>
                <a:spcPct val="150000"/>
              </a:lnSpc>
              <a:buFont typeface="Wingdings" panose="05000000000000000000" pitchFamily="2" charset="2"/>
              <a:buChar char="Ø"/>
            </a:pPr>
            <a:r>
              <a:rPr lang="en-US" altLang="en-US" sz="1800"/>
              <a:t>Comments are also great for debugging HTML, because you can comment out HTML lines of code, one at a time, to search for errors</a:t>
            </a:r>
          </a:p>
          <a:p>
            <a:endParaRPr lang="en-US" altLang="en-US"/>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fld id="{2C790280-A025-47ED-8C3D-DC46DD5D28AC}" type="slidenum">
              <a:rPr kumimoji="0" lang="en-US" altLang="en-US" sz="1000"/>
              <a:pPr/>
              <a:t>9</a:t>
            </a:fld>
            <a:endParaRPr kumimoji="0" lang="en-US" altLang="en-US" sz="1000"/>
          </a:p>
        </p:txBody>
      </p:sp>
    </p:spTree>
    <p:extLst>
      <p:ext uri="{BB962C8B-B14F-4D97-AF65-F5344CB8AC3E}">
        <p14:creationId xmlns:p14="http://schemas.microsoft.com/office/powerpoint/2010/main" val="380804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2884</Words>
  <Application>Microsoft Office PowerPoint</Application>
  <PresentationFormat>Widescreen</PresentationFormat>
  <Paragraphs>521</Paragraphs>
  <Slides>40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Calibri Light</vt:lpstr>
      <vt:lpstr>Courier New</vt:lpstr>
      <vt:lpstr>Times New Roman</vt:lpstr>
      <vt:lpstr>Verdana</vt:lpstr>
      <vt:lpstr>Wingdings</vt:lpstr>
      <vt:lpstr>Wingdings 2</vt:lpstr>
      <vt:lpstr>Wingdings 3</vt:lpstr>
      <vt:lpstr>Office Theme</vt:lpstr>
      <vt:lpstr>PowerPoint Presentation</vt:lpstr>
      <vt:lpstr>HTML Styles</vt:lpstr>
      <vt:lpstr>HTML Styles Example</vt:lpstr>
      <vt:lpstr> HTML Text Formatting </vt:lpstr>
      <vt:lpstr> HTML Text Formatting </vt:lpstr>
      <vt:lpstr>HTML Text Formatting Example</vt:lpstr>
      <vt:lpstr> HTML Quotation and Citation  </vt:lpstr>
      <vt:lpstr>Example</vt:lpstr>
      <vt:lpstr> HTML Comments </vt:lpstr>
      <vt:lpstr> HTML Styles - CSS </vt:lpstr>
      <vt:lpstr> Inline CSS </vt:lpstr>
      <vt:lpstr> Internal CSS </vt:lpstr>
      <vt:lpstr> For External CSS </vt:lpstr>
      <vt:lpstr>External CSS</vt:lpstr>
      <vt:lpstr> HTML Links  </vt:lpstr>
      <vt:lpstr> HTML Tables </vt:lpstr>
      <vt:lpstr> HTML Tables </vt:lpstr>
      <vt:lpstr> HTML Tables </vt:lpstr>
      <vt:lpstr> HTML Tables </vt:lpstr>
      <vt:lpstr> HTML Tables </vt:lpstr>
      <vt:lpstr> HTML Tables </vt:lpstr>
      <vt:lpstr>HTML  Unordered Lists</vt:lpstr>
      <vt:lpstr>Unordered HTML List</vt:lpstr>
      <vt:lpstr>HTML  Ordered Lists</vt:lpstr>
      <vt:lpstr>Ordered HTML List</vt:lpstr>
      <vt:lpstr>HTML Description Lists</vt:lpstr>
      <vt:lpstr>Nested HTML Lists Example</vt:lpstr>
      <vt:lpstr>Horizontal Lists</vt:lpstr>
      <vt:lpstr>HTML Block and Inline Elements</vt:lpstr>
      <vt:lpstr>The &lt;div&gt; Element</vt:lpstr>
      <vt:lpstr>HTML The class Attribute</vt:lpstr>
      <vt:lpstr>Audio Elements on Web in HTML</vt:lpstr>
      <vt:lpstr>Video Elements on Web in HTML</vt:lpstr>
      <vt:lpstr>HTML Marquees</vt:lpstr>
      <vt:lpstr>HTML Frames</vt:lpstr>
      <vt:lpstr>PowerPoint Presentation</vt:lpstr>
      <vt:lpstr>PowerPoint Presentation</vt:lpstr>
      <vt:lpstr>PowerPoint Presentation</vt:lpstr>
      <vt:lpstr>HTML Iframes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Munna</dc:creator>
  <cp:lastModifiedBy>Admin</cp:lastModifiedBy>
  <cp:revision>9</cp:revision>
  <dcterms:created xsi:type="dcterms:W3CDTF">2019-01-10T04:23:12Z</dcterms:created>
  <dcterms:modified xsi:type="dcterms:W3CDTF">2019-05-14T07:37:35Z</dcterms:modified>
</cp:coreProperties>
</file>