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sldIdLst>
    <p:sldId id="256"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42" r:id="rId16"/>
    <p:sldId id="349" r:id="rId17"/>
    <p:sldId id="348"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51" r:id="rId32"/>
    <p:sldId id="352"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46" r:id="rId50"/>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1pPr>
    <a:lvl2pPr marL="4318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2pPr>
    <a:lvl3pPr marL="6477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3pPr>
    <a:lvl4pPr marL="8636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4pPr>
    <a:lvl5pPr marL="1079500" indent="-215900" algn="l" defTabSz="457200" rtl="0" fontAlgn="base" hangingPunct="0">
      <a:lnSpc>
        <a:spcPct val="96000"/>
      </a:lnSpc>
      <a:spcBef>
        <a:spcPct val="0"/>
      </a:spcBef>
      <a:spcAft>
        <a:spcPct val="0"/>
      </a:spcAft>
      <a:buClr>
        <a:srgbClr val="000000"/>
      </a:buClr>
      <a:buSzPct val="45000"/>
      <a:buFont typeface="Wingdings" charset="2"/>
      <a:defRPr kern="1200">
        <a:solidFill>
          <a:schemeClr val="tx1"/>
        </a:solidFill>
        <a:latin typeface="Arial" charset="0"/>
        <a:ea typeface="+mn-ea"/>
        <a:cs typeface="Arial Unicode MS" charset="0"/>
      </a:defRPr>
    </a:lvl5pPr>
    <a:lvl6pPr marL="2286000" algn="l" defTabSz="914400" rtl="0" eaLnBrk="1" latinLnBrk="0" hangingPunct="1">
      <a:defRPr kern="1200">
        <a:solidFill>
          <a:schemeClr val="tx1"/>
        </a:solidFill>
        <a:latin typeface="Arial" charset="0"/>
        <a:ea typeface="+mn-ea"/>
        <a:cs typeface="Arial Unicode MS" charset="0"/>
      </a:defRPr>
    </a:lvl6pPr>
    <a:lvl7pPr marL="2743200" algn="l" defTabSz="914400" rtl="0" eaLnBrk="1" latinLnBrk="0" hangingPunct="1">
      <a:defRPr kern="1200">
        <a:solidFill>
          <a:schemeClr val="tx1"/>
        </a:solidFill>
        <a:latin typeface="Arial" charset="0"/>
        <a:ea typeface="+mn-ea"/>
        <a:cs typeface="Arial Unicode MS" charset="0"/>
      </a:defRPr>
    </a:lvl7pPr>
    <a:lvl8pPr marL="3200400" algn="l" defTabSz="914400" rtl="0" eaLnBrk="1" latinLnBrk="0" hangingPunct="1">
      <a:defRPr kern="1200">
        <a:solidFill>
          <a:schemeClr val="tx1"/>
        </a:solidFill>
        <a:latin typeface="Arial" charset="0"/>
        <a:ea typeface="+mn-ea"/>
        <a:cs typeface="Arial Unicode MS" charset="0"/>
      </a:defRPr>
    </a:lvl8pPr>
    <a:lvl9pPr marL="3657600" algn="l" defTabSz="914400" rtl="0" eaLnBrk="1" latinLnBrk="0" hangingPunct="1">
      <a:defRPr kern="1200">
        <a:solidFill>
          <a:schemeClr val="tx1"/>
        </a:solidFill>
        <a:latin typeface="Arial" charset="0"/>
        <a:ea typeface="+mn-ea"/>
        <a:cs typeface="Arial Unicode M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92" autoAdjust="0"/>
  </p:normalViewPr>
  <p:slideViewPr>
    <p:cSldViewPr>
      <p:cViewPr varScale="1">
        <p:scale>
          <a:sx n="66" d="100"/>
          <a:sy n="66" d="100"/>
        </p:scale>
        <p:origin x="1308" y="6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defRPr>
            </a:lvl1pPr>
          </a:lstStyle>
          <a:p>
            <a:fld id="{06FCE8A6-3095-45D4-AC03-4F93C625B5F1}" type="slidenum">
              <a:rPr lang="en-GB"/>
              <a:pPr/>
              <a:t>‹#›</a:t>
            </a:fld>
            <a:endParaRPr lang="en-GB"/>
          </a:p>
        </p:txBody>
      </p:sp>
    </p:spTree>
    <p:extLst>
      <p:ext uri="{BB962C8B-B14F-4D97-AF65-F5344CB8AC3E}">
        <p14:creationId xmlns:p14="http://schemas.microsoft.com/office/powerpoint/2010/main" val="196279556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2324EC-9F63-41E4-8AD3-11AD1B1DEC57}" type="slidenum">
              <a:rPr lang="en-GB"/>
              <a:pPr/>
              <a:t>1</a:t>
            </a:fld>
            <a:endParaRPr lang="en-GB"/>
          </a:p>
        </p:txBody>
      </p:sp>
      <p:sp>
        <p:nvSpPr>
          <p:cNvPr id="860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31135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4998D7-76F6-4D6D-AE2F-25283B23458C}" type="slidenum">
              <a:rPr lang="en-GB"/>
              <a:pPr/>
              <a:t>10</a:t>
            </a:fld>
            <a:endParaRPr lang="en-GB"/>
          </a:p>
        </p:txBody>
      </p:sp>
      <p:sp>
        <p:nvSpPr>
          <p:cNvPr id="13107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107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7213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E5E8436-5420-4FA7-8EE2-4BC719808672}" type="slidenum">
              <a:rPr lang="en-GB"/>
              <a:pPr/>
              <a:t>11</a:t>
            </a:fld>
            <a:endParaRPr lang="en-GB"/>
          </a:p>
        </p:txBody>
      </p:sp>
      <p:sp>
        <p:nvSpPr>
          <p:cNvPr id="13209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209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0245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43903D-9F60-4A2B-AE59-5032A4C34CC8}" type="slidenum">
              <a:rPr lang="en-GB"/>
              <a:pPr/>
              <a:t>12</a:t>
            </a:fld>
            <a:endParaRPr lang="en-GB"/>
          </a:p>
        </p:txBody>
      </p:sp>
      <p:sp>
        <p:nvSpPr>
          <p:cNvPr id="13312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2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6199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5EEB1E-77C0-4080-88F5-3333BA2DCFD5}" type="slidenum">
              <a:rPr lang="en-GB"/>
              <a:pPr/>
              <a:t>13</a:t>
            </a:fld>
            <a:endParaRPr lang="en-GB"/>
          </a:p>
        </p:txBody>
      </p:sp>
      <p:sp>
        <p:nvSpPr>
          <p:cNvPr id="13414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414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71372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5983E57-827F-440F-BBAD-3B498F3C82C7}" type="slidenum">
              <a:rPr lang="en-GB"/>
              <a:pPr/>
              <a:t>14</a:t>
            </a:fld>
            <a:endParaRPr lang="en-GB"/>
          </a:p>
        </p:txBody>
      </p:sp>
      <p:sp>
        <p:nvSpPr>
          <p:cNvPr id="13516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517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40912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3E9D0A1-3A21-41D6-9A8A-999CFA55CB0F}" type="slidenum">
              <a:rPr lang="en-GB"/>
              <a:pPr/>
              <a:t>18</a:t>
            </a:fld>
            <a:endParaRPr lang="en-GB"/>
          </a:p>
        </p:txBody>
      </p:sp>
      <p:sp>
        <p:nvSpPr>
          <p:cNvPr id="13721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721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65158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C1FF279-62FA-4E5E-AF17-26981AC0A097}" type="slidenum">
              <a:rPr lang="en-GB"/>
              <a:pPr/>
              <a:t>19</a:t>
            </a:fld>
            <a:endParaRPr lang="en-GB"/>
          </a:p>
        </p:txBody>
      </p:sp>
      <p:sp>
        <p:nvSpPr>
          <p:cNvPr id="13824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824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53566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FD8136-FE48-4DAD-A9BC-34CF780467BA}" type="slidenum">
              <a:rPr lang="en-GB"/>
              <a:pPr/>
              <a:t>20</a:t>
            </a:fld>
            <a:endParaRPr lang="en-GB"/>
          </a:p>
        </p:txBody>
      </p:sp>
      <p:sp>
        <p:nvSpPr>
          <p:cNvPr id="13926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926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56509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5D9A198-B2A9-4E28-A3E6-C8134F0ECF2E}" type="slidenum">
              <a:rPr lang="en-GB"/>
              <a:pPr/>
              <a:t>21</a:t>
            </a:fld>
            <a:endParaRPr lang="en-GB"/>
          </a:p>
        </p:txBody>
      </p:sp>
      <p:sp>
        <p:nvSpPr>
          <p:cNvPr id="14028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029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3700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0B108A9-BADF-4501-8ABA-81C4AD62038F}" type="slidenum">
              <a:rPr lang="en-GB"/>
              <a:pPr/>
              <a:t>22</a:t>
            </a:fld>
            <a:endParaRPr lang="en-GB"/>
          </a:p>
        </p:txBody>
      </p:sp>
      <p:sp>
        <p:nvSpPr>
          <p:cNvPr id="14131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131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146750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5B6529-4422-4104-B93B-3EE78038947A}" type="slidenum">
              <a:rPr lang="en-GB"/>
              <a:pPr/>
              <a:t>2</a:t>
            </a:fld>
            <a:endParaRPr lang="en-GB"/>
          </a:p>
        </p:txBody>
      </p:sp>
      <p:sp>
        <p:nvSpPr>
          <p:cNvPr id="1228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88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832353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31A68AE-89CC-4D2F-A597-D93B14B0763E}" type="slidenum">
              <a:rPr lang="en-GB"/>
              <a:pPr/>
              <a:t>23</a:t>
            </a:fld>
            <a:endParaRPr lang="en-GB"/>
          </a:p>
        </p:txBody>
      </p:sp>
      <p:sp>
        <p:nvSpPr>
          <p:cNvPr id="14233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233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543291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2368AB3-3ABD-4F91-BB12-E93E2A6234F2}" type="slidenum">
              <a:rPr lang="en-GB"/>
              <a:pPr/>
              <a:t>24</a:t>
            </a:fld>
            <a:endParaRPr lang="en-GB"/>
          </a:p>
        </p:txBody>
      </p:sp>
      <p:sp>
        <p:nvSpPr>
          <p:cNvPr id="14336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336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2625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1259AE9-A487-44E5-A87E-FE9AD1ED29B3}" type="slidenum">
              <a:rPr lang="en-GB"/>
              <a:pPr/>
              <a:t>25</a:t>
            </a:fld>
            <a:endParaRPr lang="en-GB"/>
          </a:p>
        </p:txBody>
      </p:sp>
      <p:sp>
        <p:nvSpPr>
          <p:cNvPr id="14438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438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51396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4F55286-238D-4ED8-8458-8D31EDEEF194}" type="slidenum">
              <a:rPr lang="en-GB"/>
              <a:pPr/>
              <a:t>26</a:t>
            </a:fld>
            <a:endParaRPr lang="en-GB"/>
          </a:p>
        </p:txBody>
      </p:sp>
      <p:sp>
        <p:nvSpPr>
          <p:cNvPr id="14540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541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29287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7EE02D-6871-4F8F-9967-349FE785B3D1}" type="slidenum">
              <a:rPr lang="en-GB"/>
              <a:pPr/>
              <a:t>27</a:t>
            </a:fld>
            <a:endParaRPr lang="en-GB"/>
          </a:p>
        </p:txBody>
      </p:sp>
      <p:sp>
        <p:nvSpPr>
          <p:cNvPr id="14643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643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897618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D8BF51-5907-48F3-81D1-D141C3525FF5}" type="slidenum">
              <a:rPr lang="en-GB"/>
              <a:pPr/>
              <a:t>28</a:t>
            </a:fld>
            <a:endParaRPr lang="en-GB"/>
          </a:p>
        </p:txBody>
      </p:sp>
      <p:sp>
        <p:nvSpPr>
          <p:cNvPr id="14745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745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060031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B30888-90F6-49C1-9DC5-43EC848AE5CC}" type="slidenum">
              <a:rPr lang="en-GB"/>
              <a:pPr/>
              <a:t>29</a:t>
            </a:fld>
            <a:endParaRPr lang="en-GB"/>
          </a:p>
        </p:txBody>
      </p:sp>
      <p:sp>
        <p:nvSpPr>
          <p:cNvPr id="14848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848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151185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CFDB1F-0C4A-41C3-A9DE-BBD6C2E39AD2}" type="slidenum">
              <a:rPr lang="en-GB"/>
              <a:pPr/>
              <a:t>30</a:t>
            </a:fld>
            <a:endParaRPr lang="en-GB"/>
          </a:p>
        </p:txBody>
      </p:sp>
      <p:sp>
        <p:nvSpPr>
          <p:cNvPr id="1495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950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6474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3A74E78-D5AC-40BE-9422-591F8CA846FE}" type="slidenum">
              <a:rPr lang="ar-SA" sz="1300"/>
              <a:pPr eaLnBrk="1" hangingPunct="1"/>
              <a:t>31</a:t>
            </a:fld>
            <a:endParaRPr lang="en-GB" sz="1300"/>
          </a:p>
        </p:txBody>
      </p:sp>
      <p:sp>
        <p:nvSpPr>
          <p:cNvPr id="97283" name="Rectangle 2"/>
          <p:cNvSpPr>
            <a:spLocks noGrp="1" noRot="1" noChangeAspect="1" noChangeArrowheads="1" noTextEdit="1"/>
          </p:cNvSpPr>
          <p:nvPr>
            <p:ph type="sldImg"/>
          </p:nvPr>
        </p:nvSpPr>
        <p:spPr>
          <a:xfrm>
            <a:off x="1258888" y="720725"/>
            <a:ext cx="4797425" cy="3598863"/>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GB">
                <a:latin typeface="Arial" panose="020B0604020202020204" pitchFamily="34" charset="0"/>
              </a:rPr>
              <a:t>break</a:t>
            </a:r>
          </a:p>
          <a:p>
            <a:pPr lvl="1" eaLnBrk="1" hangingPunct="1">
              <a:buFontTx/>
              <a:buChar char="•"/>
            </a:pPr>
            <a:r>
              <a:rPr lang="en-GB">
                <a:latin typeface="Arial" panose="020B0604020202020204" pitchFamily="34" charset="0"/>
              </a:rPr>
              <a:t>ends execution of the current for, foreach while, do..while or switch structure. </a:t>
            </a:r>
          </a:p>
          <a:p>
            <a:pPr lvl="1" eaLnBrk="1" hangingPunct="1">
              <a:buFontTx/>
              <a:buChar char="•"/>
            </a:pPr>
            <a:r>
              <a:rPr lang="en-GB">
                <a:latin typeface="Arial" panose="020B0604020202020204" pitchFamily="34" charset="0"/>
              </a:rPr>
              <a:t>accepts an optional numeric argument which tells it how many nested enclosing structures are to be broken out of.</a:t>
            </a:r>
          </a:p>
          <a:p>
            <a:pPr lvl="2" eaLnBrk="1" hangingPunct="1">
              <a:buFontTx/>
              <a:buChar char="•"/>
            </a:pPr>
            <a:r>
              <a:rPr lang="en-GB">
                <a:latin typeface="Arial" panose="020B0604020202020204" pitchFamily="34" charset="0"/>
              </a:rPr>
              <a:t>e.g break(3) to break out of three nested structures</a:t>
            </a:r>
          </a:p>
          <a:p>
            <a:pPr eaLnBrk="1" hangingPunct="1">
              <a:buFontTx/>
              <a:buChar char="•"/>
            </a:pPr>
            <a:r>
              <a:rPr lang="en-GB">
                <a:latin typeface="Arial" panose="020B0604020202020204" pitchFamily="34" charset="0"/>
              </a:rPr>
              <a:t>continue</a:t>
            </a:r>
          </a:p>
          <a:p>
            <a:pPr lvl="1" eaLnBrk="1" hangingPunct="1">
              <a:buFontTx/>
              <a:buChar char="•"/>
            </a:pPr>
            <a:r>
              <a:rPr lang="en-GB">
                <a:latin typeface="Arial" panose="020B0604020202020204" pitchFamily="34" charset="0"/>
              </a:rPr>
              <a:t>used within looping structures to skip the rest of the current loop iteration and continue execution at the beginning of the next iteration. </a:t>
            </a:r>
            <a:endParaRPr lang="en-GB" b="1">
              <a:latin typeface="Arial" panose="020B0604020202020204" pitchFamily="34" charset="0"/>
            </a:endParaRPr>
          </a:p>
          <a:p>
            <a:pPr lvl="1" eaLnBrk="1" hangingPunct="1">
              <a:buFontTx/>
              <a:buChar char="•"/>
            </a:pPr>
            <a:r>
              <a:rPr lang="en-GB">
                <a:latin typeface="Arial" panose="020B0604020202020204" pitchFamily="34" charset="0"/>
              </a:rPr>
              <a:t>accepts an optional numeric argument which tells it how many levels of enclosing loops it should skip to the end of.</a:t>
            </a:r>
          </a:p>
          <a:p>
            <a:pPr lvl="1" eaLnBrk="1" hangingPunct="1">
              <a:buFontTx/>
              <a:buChar char="•"/>
            </a:pPr>
            <a:r>
              <a:rPr lang="en-GB">
                <a:latin typeface="Arial" panose="020B0604020202020204" pitchFamily="34" charset="0"/>
              </a:rPr>
              <a:t>NB. Switch statement is considered a loop for the purposes of continue</a:t>
            </a:r>
          </a:p>
          <a:p>
            <a:pPr eaLnBrk="1" hangingPunct="1">
              <a:buFontTx/>
              <a:buChar char="•"/>
            </a:pPr>
            <a:r>
              <a:rPr lang="en-GB">
                <a:latin typeface="Arial" panose="020B0604020202020204" pitchFamily="34" charset="0"/>
              </a:rPr>
              <a:t>return</a:t>
            </a:r>
          </a:p>
          <a:p>
            <a:pPr lvl="1" eaLnBrk="1" hangingPunct="1">
              <a:buFontTx/>
              <a:buChar char="•"/>
            </a:pPr>
            <a:r>
              <a:rPr lang="en-GB">
                <a:latin typeface="Arial" panose="020B0604020202020204" pitchFamily="34" charset="0"/>
              </a:rPr>
              <a:t>When called will end the execution of a function (if within a function), an eval() statement or otherwise the current script file.</a:t>
            </a:r>
          </a:p>
          <a:p>
            <a:pPr lvl="1" eaLnBrk="1" hangingPunct="1">
              <a:buFontTx/>
              <a:buChar char="•"/>
            </a:pPr>
            <a:r>
              <a:rPr lang="en-GB">
                <a:latin typeface="Arial" panose="020B0604020202020204" pitchFamily="34" charset="0"/>
              </a:rPr>
              <a:t>Returns it’s argument as the value of the function cal</a:t>
            </a:r>
          </a:p>
        </p:txBody>
      </p:sp>
    </p:spTree>
    <p:extLst>
      <p:ext uri="{BB962C8B-B14F-4D97-AF65-F5344CB8AC3E}">
        <p14:creationId xmlns:p14="http://schemas.microsoft.com/office/powerpoint/2010/main" val="3187253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FB8960C-6A84-48E0-8503-3727AC6A81EA}" type="slidenum">
              <a:rPr lang="ar-SA" sz="1300"/>
              <a:pPr eaLnBrk="1" hangingPunct="1"/>
              <a:t>32</a:t>
            </a:fld>
            <a:endParaRPr lang="en-GB" sz="1300"/>
          </a:p>
        </p:txBody>
      </p:sp>
      <p:sp>
        <p:nvSpPr>
          <p:cNvPr id="98307" name="Rectangle 2"/>
          <p:cNvSpPr>
            <a:spLocks noGrp="1" noRot="1" noChangeAspect="1" noChangeArrowheads="1" noTextEdit="1"/>
          </p:cNvSpPr>
          <p:nvPr>
            <p:ph type="sldImg"/>
          </p:nvPr>
        </p:nvSpPr>
        <p:spPr>
          <a:xfrm>
            <a:off x="1258888" y="720725"/>
            <a:ext cx="4797425" cy="3598863"/>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91377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08413B-DD57-41A1-984B-DB1A2E86BCCE}" type="slidenum">
              <a:rPr lang="en-GB"/>
              <a:pPr/>
              <a:t>3</a:t>
            </a:fld>
            <a:endParaRPr lang="en-GB"/>
          </a:p>
        </p:txBody>
      </p:sp>
      <p:sp>
        <p:nvSpPr>
          <p:cNvPr id="12390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390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75881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4A035A8-1220-46A3-8DE4-3B84C55303FC}" type="slidenum">
              <a:rPr lang="ar-SA" sz="1300"/>
              <a:pPr eaLnBrk="1" hangingPunct="1"/>
              <a:t>33</a:t>
            </a:fld>
            <a:endParaRPr lang="en-GB" sz="1300"/>
          </a:p>
        </p:txBody>
      </p:sp>
      <p:sp>
        <p:nvSpPr>
          <p:cNvPr id="100355" name="Rectangle 2"/>
          <p:cNvSpPr>
            <a:spLocks noGrp="1" noRot="1" noChangeAspect="1" noChangeArrowheads="1" noTextEdit="1"/>
          </p:cNvSpPr>
          <p:nvPr>
            <p:ph type="sldImg"/>
          </p:nvPr>
        </p:nvSpPr>
        <p:spPr>
          <a:xfrm>
            <a:off x="1258888" y="720725"/>
            <a:ext cx="4797425" cy="3598863"/>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758000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300CC45F-6D9D-4951-ADF1-0191D50F0C1D}" type="slidenum">
              <a:rPr lang="ar-SA" sz="1300"/>
              <a:pPr eaLnBrk="1" hangingPunct="1"/>
              <a:t>34</a:t>
            </a:fld>
            <a:endParaRPr lang="en-GB" sz="1300"/>
          </a:p>
        </p:txBody>
      </p:sp>
      <p:sp>
        <p:nvSpPr>
          <p:cNvPr id="101379" name="Rectangle 2"/>
          <p:cNvSpPr>
            <a:spLocks noGrp="1" noRot="1" noChangeAspect="1" noChangeArrowheads="1" noTextEdit="1"/>
          </p:cNvSpPr>
          <p:nvPr>
            <p:ph type="sldImg"/>
          </p:nvPr>
        </p:nvSpPr>
        <p:spPr>
          <a:xfrm>
            <a:off x="1258888" y="720725"/>
            <a:ext cx="4797425" cy="3598863"/>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6988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74F89716-7AEE-44E8-A939-E934F47E7FDE}" type="slidenum">
              <a:rPr lang="ar-SA" sz="1300"/>
              <a:pPr eaLnBrk="1" hangingPunct="1"/>
              <a:t>35</a:t>
            </a:fld>
            <a:endParaRPr lang="en-GB" sz="1300"/>
          </a:p>
        </p:txBody>
      </p:sp>
      <p:sp>
        <p:nvSpPr>
          <p:cNvPr id="102403" name="Rectangle 2"/>
          <p:cNvSpPr>
            <a:spLocks noGrp="1" noRot="1" noChangeAspect="1" noChangeArrowheads="1" noTextEdit="1"/>
          </p:cNvSpPr>
          <p:nvPr>
            <p:ph type="sldImg"/>
          </p:nvPr>
        </p:nvSpPr>
        <p:spPr>
          <a:xfrm>
            <a:off x="1258888" y="720725"/>
            <a:ext cx="4797425" cy="3598863"/>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9397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A420285-3701-4E67-8418-B4B318693814}" type="slidenum">
              <a:rPr lang="ar-SA" sz="1300"/>
              <a:pPr eaLnBrk="1" hangingPunct="1"/>
              <a:t>36</a:t>
            </a:fld>
            <a:endParaRPr lang="en-GB" sz="1300"/>
          </a:p>
        </p:txBody>
      </p:sp>
      <p:sp>
        <p:nvSpPr>
          <p:cNvPr id="103427" name="Rectangle 2"/>
          <p:cNvSpPr>
            <a:spLocks noGrp="1" noRot="1" noChangeAspect="1" noChangeArrowheads="1" noTextEdit="1"/>
          </p:cNvSpPr>
          <p:nvPr>
            <p:ph type="sldImg"/>
          </p:nvPr>
        </p:nvSpPr>
        <p:spPr>
          <a:xfrm>
            <a:off x="1258888" y="720725"/>
            <a:ext cx="4797425" cy="3598863"/>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126094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D6905B1-D989-4099-B349-23D9FCE7D02E}" type="slidenum">
              <a:rPr lang="ar-SA" sz="1300"/>
              <a:pPr eaLnBrk="1" hangingPunct="1"/>
              <a:t>37</a:t>
            </a:fld>
            <a:endParaRPr lang="en-GB" sz="1300"/>
          </a:p>
        </p:txBody>
      </p:sp>
      <p:sp>
        <p:nvSpPr>
          <p:cNvPr id="104451" name="Rectangle 2"/>
          <p:cNvSpPr>
            <a:spLocks noGrp="1" noRot="1" noChangeAspect="1" noChangeArrowheads="1" noTextEdit="1"/>
          </p:cNvSpPr>
          <p:nvPr>
            <p:ph type="sldImg"/>
          </p:nvPr>
        </p:nvSpPr>
        <p:spPr>
          <a:xfrm>
            <a:off x="1258888" y="720725"/>
            <a:ext cx="4797425" cy="3598863"/>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392704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A094D62-891A-4255-82FC-7CD6806788F3}" type="slidenum">
              <a:rPr lang="ar-SA" sz="1300"/>
              <a:pPr eaLnBrk="1" hangingPunct="1"/>
              <a:t>38</a:t>
            </a:fld>
            <a:endParaRPr lang="en-GB" sz="1300"/>
          </a:p>
        </p:txBody>
      </p:sp>
      <p:sp>
        <p:nvSpPr>
          <p:cNvPr id="105475" name="Rectangle 2"/>
          <p:cNvSpPr>
            <a:spLocks noGrp="1" noRot="1" noChangeAspect="1" noChangeArrowheads="1" noTextEdit="1"/>
          </p:cNvSpPr>
          <p:nvPr>
            <p:ph type="sldImg"/>
          </p:nvPr>
        </p:nvSpPr>
        <p:spPr>
          <a:xfrm>
            <a:off x="1258888" y="720725"/>
            <a:ext cx="4797425" cy="3598863"/>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243794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01575B6E-5A65-4562-9C41-F27662456824}" type="slidenum">
              <a:rPr lang="ar-SA" sz="1300"/>
              <a:pPr eaLnBrk="1" hangingPunct="1"/>
              <a:t>39</a:t>
            </a:fld>
            <a:endParaRPr lang="en-GB" sz="1300"/>
          </a:p>
        </p:txBody>
      </p:sp>
      <p:sp>
        <p:nvSpPr>
          <p:cNvPr id="106499" name="Rectangle 2"/>
          <p:cNvSpPr>
            <a:spLocks noGrp="1" noRot="1" noChangeAspect="1" noChangeArrowheads="1" noTextEdit="1"/>
          </p:cNvSpPr>
          <p:nvPr>
            <p:ph type="sldImg"/>
          </p:nvPr>
        </p:nvSpPr>
        <p:spPr>
          <a:xfrm>
            <a:off x="1258888" y="720725"/>
            <a:ext cx="4797425" cy="3598863"/>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842864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449C0450-645D-4AC8-9C5D-6DF74F79C3E3}" type="slidenum">
              <a:rPr lang="ar-SA" sz="1300"/>
              <a:pPr eaLnBrk="1" hangingPunct="1"/>
              <a:t>40</a:t>
            </a:fld>
            <a:endParaRPr lang="en-GB" sz="1300"/>
          </a:p>
        </p:txBody>
      </p:sp>
      <p:sp>
        <p:nvSpPr>
          <p:cNvPr id="107523" name="Rectangle 2"/>
          <p:cNvSpPr>
            <a:spLocks noGrp="1" noRot="1" noChangeAspect="1" noChangeArrowheads="1" noTextEdit="1"/>
          </p:cNvSpPr>
          <p:nvPr>
            <p:ph type="sldImg"/>
          </p:nvPr>
        </p:nvSpPr>
        <p:spPr>
          <a:xfrm>
            <a:off x="1258888" y="720725"/>
            <a:ext cx="4799012" cy="3598863"/>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GB" sz="800" b="1">
                <a:latin typeface="Arial" panose="020B0604020202020204" pitchFamily="34" charset="0"/>
              </a:rPr>
              <a:t>EXAMPLES (functions.php)</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function say_welcome()</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	echo 'Welcome!';</a:t>
            </a:r>
          </a:p>
          <a:p>
            <a:pPr eaLnBrk="1" hangingPunct="1">
              <a:lnSpc>
                <a:spcPct val="80000"/>
              </a:lnSpc>
            </a:pPr>
            <a:r>
              <a:rPr lang="en-GB" sz="800">
                <a:latin typeface="Arial" panose="020B0604020202020204" pitchFamily="34" charset="0"/>
              </a:rPr>
              <a:t>	}</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say_welcome();</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echo '&lt;br /&gt;';</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function say_welcome2($name)</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	echo "Welcome $name!";</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say_welcome2('Simon');</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echo '&lt;br /&gt;';</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function say_welcome3($name)</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	return "Welcome $name!";</a:t>
            </a:r>
          </a:p>
          <a:p>
            <a:pPr eaLnBrk="1" hangingPunct="1">
              <a:lnSpc>
                <a:spcPct val="80000"/>
              </a:lnSpc>
            </a:pPr>
            <a:r>
              <a:rPr lang="en-GB" sz="800">
                <a:latin typeface="Arial" panose="020B0604020202020204" pitchFamily="34" charset="0"/>
              </a:rPr>
              <a:t>	}</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echo say_welcome3('Simon');</a:t>
            </a:r>
          </a:p>
          <a:p>
            <a:pPr eaLnBrk="1" hangingPunct="1">
              <a:lnSpc>
                <a:spcPct val="80000"/>
              </a:lnSpc>
            </a:pPr>
            <a:r>
              <a:rPr lang="en-GB" sz="800">
                <a:latin typeface="Arial" panose="020B0604020202020204" pitchFamily="34" charset="0"/>
              </a:rPr>
              <a:t>echo '&lt;br /&gt;';</a:t>
            </a:r>
          </a:p>
          <a:p>
            <a:pPr eaLnBrk="1" hangingPunct="1">
              <a:lnSpc>
                <a:spcPct val="80000"/>
              </a:lnSpc>
            </a:pPr>
            <a:r>
              <a:rPr lang="en-GB" sz="800">
                <a:latin typeface="Arial" panose="020B0604020202020204" pitchFamily="34" charset="0"/>
              </a:rPr>
              <a:t>$welcome = say_welcome3('Simon');</a:t>
            </a:r>
          </a:p>
          <a:p>
            <a:pPr eaLnBrk="1" hangingPunct="1">
              <a:lnSpc>
                <a:spcPct val="80000"/>
              </a:lnSpc>
            </a:pPr>
            <a:r>
              <a:rPr lang="en-GB" sz="800">
                <a:latin typeface="Arial" panose="020B0604020202020204" pitchFamily="34" charset="0"/>
              </a:rPr>
              <a:t>echo $welcome;</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echo '&lt;br /&gt;';</a:t>
            </a:r>
          </a:p>
          <a:p>
            <a:pPr eaLnBrk="1" hangingPunct="1">
              <a:lnSpc>
                <a:spcPct val="80000"/>
              </a:lnSpc>
            </a:pPr>
            <a:endParaRPr lang="en-GB" sz="800">
              <a:latin typeface="Arial" panose="020B0604020202020204" pitchFamily="34" charset="0"/>
            </a:endParaRPr>
          </a:p>
          <a:p>
            <a:pPr eaLnBrk="1" hangingPunct="1">
              <a:lnSpc>
                <a:spcPct val="80000"/>
              </a:lnSpc>
            </a:pPr>
            <a:r>
              <a:rPr lang="en-GB" sz="800">
                <a:latin typeface="Arial" panose="020B0604020202020204" pitchFamily="34" charset="0"/>
              </a:rPr>
              <a:t>function say_welcome4($name1, $name2, $name3, $name4)</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	$welcome_array = array("Welcome $name1!", "Welcome $name2!", "Welcome $name3!", "Welcome $name4!");</a:t>
            </a:r>
          </a:p>
          <a:p>
            <a:pPr eaLnBrk="1" hangingPunct="1">
              <a:lnSpc>
                <a:spcPct val="80000"/>
              </a:lnSpc>
            </a:pPr>
            <a:r>
              <a:rPr lang="en-GB" sz="800">
                <a:latin typeface="Arial" panose="020B0604020202020204" pitchFamily="34" charset="0"/>
              </a:rPr>
              <a:t>	return $welcome_array;</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foreach (say_welcome4('Simon', 'Rob', 'Steve', 'John') as $value)</a:t>
            </a:r>
          </a:p>
          <a:p>
            <a:pPr eaLnBrk="1" hangingPunct="1">
              <a:lnSpc>
                <a:spcPct val="80000"/>
              </a:lnSpc>
            </a:pPr>
            <a:r>
              <a:rPr lang="en-GB" sz="800">
                <a:latin typeface="Arial" panose="020B0604020202020204" pitchFamily="34" charset="0"/>
              </a:rPr>
              <a:t>	{</a:t>
            </a:r>
          </a:p>
          <a:p>
            <a:pPr eaLnBrk="1" hangingPunct="1">
              <a:lnSpc>
                <a:spcPct val="80000"/>
              </a:lnSpc>
            </a:pPr>
            <a:r>
              <a:rPr lang="en-GB" sz="800">
                <a:latin typeface="Arial" panose="020B0604020202020204" pitchFamily="34" charset="0"/>
              </a:rPr>
              <a:t>	echo "$value&lt;br /&gt;";</a:t>
            </a:r>
          </a:p>
          <a:p>
            <a:pPr eaLnBrk="1" hangingPunct="1">
              <a:lnSpc>
                <a:spcPct val="80000"/>
              </a:lnSpc>
            </a:pPr>
            <a:r>
              <a:rPr lang="en-GB" sz="800">
                <a:latin typeface="Arial" panose="020B0604020202020204" pitchFamily="34" charset="0"/>
              </a:rPr>
              <a:t>	}</a:t>
            </a:r>
          </a:p>
        </p:txBody>
      </p:sp>
    </p:spTree>
    <p:extLst>
      <p:ext uri="{BB962C8B-B14F-4D97-AF65-F5344CB8AC3E}">
        <p14:creationId xmlns:p14="http://schemas.microsoft.com/office/powerpoint/2010/main" val="36149777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2EB6C248-051F-4F18-B0A3-5B532179EC07}" type="slidenum">
              <a:rPr lang="ar-SA" sz="1300"/>
              <a:pPr eaLnBrk="1" hangingPunct="1"/>
              <a:t>41</a:t>
            </a:fld>
            <a:endParaRPr lang="en-GB" sz="1300"/>
          </a:p>
        </p:txBody>
      </p:sp>
      <p:sp>
        <p:nvSpPr>
          <p:cNvPr id="108547" name="Rectangle 2"/>
          <p:cNvSpPr>
            <a:spLocks noGrp="1" noRot="1" noChangeAspect="1" noChangeArrowheads="1" noTextEdit="1"/>
          </p:cNvSpPr>
          <p:nvPr>
            <p:ph type="sldImg"/>
          </p:nvPr>
        </p:nvSpPr>
        <p:spPr>
          <a:xfrm>
            <a:off x="1258888" y="720725"/>
            <a:ext cx="4797425" cy="3598863"/>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228887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3634CEB7-8F60-4471-A59D-0BF2599F299C}" type="slidenum">
              <a:rPr lang="ar-SA" sz="1300"/>
              <a:pPr eaLnBrk="1" hangingPunct="1"/>
              <a:t>42</a:t>
            </a:fld>
            <a:endParaRPr lang="en-GB" sz="1300"/>
          </a:p>
        </p:txBody>
      </p:sp>
      <p:sp>
        <p:nvSpPr>
          <p:cNvPr id="109571" name="Rectangle 2"/>
          <p:cNvSpPr>
            <a:spLocks noGrp="1" noRot="1" noChangeAspect="1" noChangeArrowheads="1" noTextEdit="1"/>
          </p:cNvSpPr>
          <p:nvPr>
            <p:ph type="sldImg"/>
          </p:nvPr>
        </p:nvSpPr>
        <p:spPr>
          <a:xfrm>
            <a:off x="1258888" y="720725"/>
            <a:ext cx="4797425" cy="3598863"/>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6679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D6A023-F20B-4508-8EF8-4E01298EB15C}" type="slidenum">
              <a:rPr lang="en-GB"/>
              <a:pPr/>
              <a:t>4</a:t>
            </a:fld>
            <a:endParaRPr lang="en-GB"/>
          </a:p>
        </p:txBody>
      </p:sp>
      <p:sp>
        <p:nvSpPr>
          <p:cNvPr id="1249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493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274820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1D52FB8A-3567-4CEC-A814-37B6E70297C1}" type="slidenum">
              <a:rPr lang="ar-SA" sz="1300"/>
              <a:pPr eaLnBrk="1" hangingPunct="1"/>
              <a:t>43</a:t>
            </a:fld>
            <a:endParaRPr lang="en-GB" sz="1300"/>
          </a:p>
        </p:txBody>
      </p:sp>
      <p:sp>
        <p:nvSpPr>
          <p:cNvPr id="110595" name="Rectangle 2"/>
          <p:cNvSpPr>
            <a:spLocks noGrp="1" noRot="1" noChangeAspect="1" noChangeArrowheads="1" noTextEdit="1"/>
          </p:cNvSpPr>
          <p:nvPr>
            <p:ph type="sldImg"/>
          </p:nvPr>
        </p:nvSpPr>
        <p:spPr>
          <a:xfrm>
            <a:off x="1258888" y="720725"/>
            <a:ext cx="4797425" cy="3598863"/>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85212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F406CFF5-7265-4002-812A-BC05D68F23E7}" type="slidenum">
              <a:rPr lang="ar-SA" sz="1300"/>
              <a:pPr eaLnBrk="1" hangingPunct="1"/>
              <a:t>44</a:t>
            </a:fld>
            <a:endParaRPr lang="en-GB" sz="1300"/>
          </a:p>
        </p:txBody>
      </p:sp>
      <p:sp>
        <p:nvSpPr>
          <p:cNvPr id="111619" name="Rectangle 2"/>
          <p:cNvSpPr>
            <a:spLocks noGrp="1" noRot="1" noChangeAspect="1" noChangeArrowheads="1" noTextEdit="1"/>
          </p:cNvSpPr>
          <p:nvPr>
            <p:ph type="sldImg"/>
          </p:nvPr>
        </p:nvSpPr>
        <p:spPr>
          <a:xfrm>
            <a:off x="1258888" y="720725"/>
            <a:ext cx="4797425" cy="3598863"/>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4031533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047DBD3-396F-4E46-9A75-8BBEE6C40517}" type="slidenum">
              <a:rPr lang="ar-SA" sz="1300"/>
              <a:pPr eaLnBrk="1" hangingPunct="1"/>
              <a:t>45</a:t>
            </a:fld>
            <a:endParaRPr lang="en-GB" sz="1300"/>
          </a:p>
        </p:txBody>
      </p:sp>
      <p:sp>
        <p:nvSpPr>
          <p:cNvPr id="112643" name="Rectangle 2"/>
          <p:cNvSpPr>
            <a:spLocks noGrp="1" noRot="1" noChangeAspect="1" noChangeArrowheads="1" noTextEdit="1"/>
          </p:cNvSpPr>
          <p:nvPr>
            <p:ph type="sldImg"/>
          </p:nvPr>
        </p:nvSpPr>
        <p:spPr>
          <a:xfrm>
            <a:off x="1258888" y="720725"/>
            <a:ext cx="4797425" cy="3598863"/>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591243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68C5D4E-239E-4D90-9FC3-AB2338AEFB01}" type="slidenum">
              <a:rPr lang="ar-SA" sz="1300"/>
              <a:pPr eaLnBrk="1" hangingPunct="1"/>
              <a:t>46</a:t>
            </a:fld>
            <a:endParaRPr lang="en-GB" sz="1300"/>
          </a:p>
        </p:txBody>
      </p:sp>
      <p:sp>
        <p:nvSpPr>
          <p:cNvPr id="113667" name="Rectangle 2"/>
          <p:cNvSpPr>
            <a:spLocks noGrp="1" noRot="1" noChangeAspect="1" noChangeArrowheads="1" noTextEdit="1"/>
          </p:cNvSpPr>
          <p:nvPr>
            <p:ph type="sldImg"/>
          </p:nvPr>
        </p:nvSpPr>
        <p:spPr>
          <a:xfrm>
            <a:off x="1258888" y="720725"/>
            <a:ext cx="4797425" cy="3598863"/>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b="1" dirty="0">
                <a:latin typeface="Arial" panose="020B0604020202020204" pitchFamily="34" charset="0"/>
              </a:rPr>
              <a:t>Example of passing a reference… IN </a:t>
            </a:r>
            <a:r>
              <a:rPr lang="en-GB" b="1" dirty="0" err="1">
                <a:latin typeface="Arial" panose="020B0604020202020204" pitchFamily="34" charset="0"/>
              </a:rPr>
              <a:t>funtions.php</a:t>
            </a:r>
            <a:endParaRPr lang="en-GB" b="1" dirty="0">
              <a:latin typeface="Arial" panose="020B0604020202020204" pitchFamily="34" charset="0"/>
            </a:endParaRPr>
          </a:p>
          <a:p>
            <a:pPr eaLnBrk="1" hangingPunct="1"/>
            <a:endParaRPr lang="en-GB" dirty="0">
              <a:latin typeface="Arial" panose="020B0604020202020204" pitchFamily="34" charset="0"/>
            </a:endParaRPr>
          </a:p>
          <a:p>
            <a:pPr eaLnBrk="1" hangingPunct="1"/>
            <a:r>
              <a:rPr lang="en-GB" dirty="0">
                <a:latin typeface="Arial" panose="020B0604020202020204" pitchFamily="34" charset="0"/>
              </a:rPr>
              <a:t>function </a:t>
            </a:r>
            <a:r>
              <a:rPr lang="en-GB" dirty="0" err="1">
                <a:latin typeface="Arial" panose="020B0604020202020204" pitchFamily="34" charset="0"/>
              </a:rPr>
              <a:t>add_some_extra</a:t>
            </a:r>
            <a:r>
              <a:rPr lang="en-GB" dirty="0">
                <a:latin typeface="Arial" panose="020B0604020202020204" pitchFamily="34" charset="0"/>
              </a:rPr>
              <a:t>(&amp;$string)</a:t>
            </a:r>
            <a:br>
              <a:rPr lang="en-GB" dirty="0">
                <a:latin typeface="Arial" panose="020B0604020202020204" pitchFamily="34" charset="0"/>
              </a:rPr>
            </a:br>
            <a:r>
              <a:rPr lang="en-GB" dirty="0">
                <a:latin typeface="Arial" panose="020B0604020202020204" pitchFamily="34" charset="0"/>
              </a:rPr>
              <a:t>{</a:t>
            </a:r>
            <a:br>
              <a:rPr lang="en-GB" dirty="0">
                <a:latin typeface="Arial" panose="020B0604020202020204" pitchFamily="34" charset="0"/>
              </a:rPr>
            </a:br>
            <a:r>
              <a:rPr lang="en-GB" dirty="0">
                <a:latin typeface="Arial" panose="020B0604020202020204" pitchFamily="34" charset="0"/>
              </a:rPr>
              <a:t>	$string .= 'and something extra.';</a:t>
            </a:r>
            <a:br>
              <a:rPr lang="en-GB" dirty="0">
                <a:latin typeface="Arial" panose="020B0604020202020204" pitchFamily="34" charset="0"/>
              </a:rPr>
            </a:br>
            <a:r>
              <a:rPr lang="en-GB" dirty="0">
                <a:latin typeface="Arial" panose="020B0604020202020204" pitchFamily="34" charset="0"/>
              </a:rPr>
              <a:t>}</a:t>
            </a:r>
          </a:p>
          <a:p>
            <a:pPr eaLnBrk="1" hangingPunct="1"/>
            <a:endParaRPr lang="en-GB" dirty="0">
              <a:latin typeface="Arial" panose="020B0604020202020204" pitchFamily="34" charset="0"/>
            </a:endParaRPr>
          </a:p>
          <a:p>
            <a:pPr eaLnBrk="1" hangingPunct="1"/>
            <a:r>
              <a:rPr lang="en-GB" dirty="0">
                <a:latin typeface="Arial" panose="020B0604020202020204" pitchFamily="34" charset="0"/>
              </a:rPr>
              <a:t>$</a:t>
            </a:r>
            <a:r>
              <a:rPr lang="en-GB" dirty="0" err="1">
                <a:latin typeface="Arial" panose="020B0604020202020204" pitchFamily="34" charset="0"/>
              </a:rPr>
              <a:t>str</a:t>
            </a:r>
            <a:r>
              <a:rPr lang="en-GB" dirty="0">
                <a:latin typeface="Arial" panose="020B0604020202020204" pitchFamily="34" charset="0"/>
              </a:rPr>
              <a:t> = 'This is a string, ';</a:t>
            </a:r>
            <a:br>
              <a:rPr lang="en-GB" dirty="0">
                <a:latin typeface="Arial" panose="020B0604020202020204" pitchFamily="34" charset="0"/>
              </a:rPr>
            </a:br>
            <a:endParaRPr lang="en-GB" dirty="0">
              <a:latin typeface="Arial" panose="020B0604020202020204" pitchFamily="34" charset="0"/>
            </a:endParaRPr>
          </a:p>
          <a:p>
            <a:pPr eaLnBrk="1" hangingPunct="1"/>
            <a:r>
              <a:rPr lang="en-GB" dirty="0" err="1">
                <a:latin typeface="Arial" panose="020B0604020202020204" pitchFamily="34" charset="0"/>
              </a:rPr>
              <a:t>add_some_extra</a:t>
            </a:r>
            <a:r>
              <a:rPr lang="en-GB" dirty="0">
                <a:latin typeface="Arial" panose="020B0604020202020204" pitchFamily="34" charset="0"/>
              </a:rPr>
              <a:t>($</a:t>
            </a:r>
            <a:r>
              <a:rPr lang="en-GB" dirty="0" err="1">
                <a:latin typeface="Arial" panose="020B0604020202020204" pitchFamily="34" charset="0"/>
              </a:rPr>
              <a:t>str</a:t>
            </a:r>
            <a:r>
              <a:rPr lang="en-GB" dirty="0">
                <a:latin typeface="Arial" panose="020B0604020202020204" pitchFamily="34" charset="0"/>
              </a:rPr>
              <a:t>);</a:t>
            </a:r>
            <a:br>
              <a:rPr lang="en-GB" dirty="0">
                <a:latin typeface="Arial" panose="020B0604020202020204" pitchFamily="34" charset="0"/>
              </a:rPr>
            </a:br>
            <a:endParaRPr lang="en-GB" dirty="0">
              <a:latin typeface="Arial" panose="020B0604020202020204" pitchFamily="34" charset="0"/>
            </a:endParaRPr>
          </a:p>
          <a:p>
            <a:pPr eaLnBrk="1" hangingPunct="1"/>
            <a:r>
              <a:rPr lang="en-GB" dirty="0">
                <a:latin typeface="Arial" panose="020B0604020202020204" pitchFamily="34" charset="0"/>
              </a:rPr>
              <a:t>echo $</a:t>
            </a:r>
            <a:r>
              <a:rPr lang="en-GB" dirty="0" err="1">
                <a:latin typeface="Arial" panose="020B0604020202020204" pitchFamily="34" charset="0"/>
              </a:rPr>
              <a:t>str</a:t>
            </a:r>
            <a:r>
              <a:rPr lang="en-GB" dirty="0">
                <a:latin typeface="Arial" panose="020B0604020202020204" pitchFamily="34" charset="0"/>
              </a:rPr>
              <a:t>;    // outputs 'This is a string, and something extra.'</a:t>
            </a:r>
            <a:br>
              <a:rPr lang="en-GB" dirty="0">
                <a:latin typeface="Arial" panose="020B0604020202020204" pitchFamily="34" charset="0"/>
              </a:rPr>
            </a:br>
            <a:endParaRPr lang="en-GB" dirty="0">
              <a:latin typeface="Arial" panose="020B0604020202020204" pitchFamily="34" charset="0"/>
            </a:endParaRPr>
          </a:p>
          <a:p>
            <a:pPr eaLnBrk="1" hangingPunct="1"/>
            <a:r>
              <a:rPr lang="en-GB" dirty="0">
                <a:latin typeface="Arial" panose="020B0604020202020204" pitchFamily="34" charset="0"/>
              </a:rPr>
              <a:t>$</a:t>
            </a:r>
            <a:r>
              <a:rPr lang="en-GB" dirty="0" err="1">
                <a:latin typeface="Arial" panose="020B0604020202020204" pitchFamily="34" charset="0"/>
              </a:rPr>
              <a:t>str</a:t>
            </a:r>
            <a:r>
              <a:rPr lang="en-GB" dirty="0">
                <a:latin typeface="Arial" panose="020B0604020202020204" pitchFamily="34" charset="0"/>
              </a:rPr>
              <a:t> is actually </a:t>
            </a:r>
            <a:r>
              <a:rPr lang="en-GB" i="1" dirty="0">
                <a:latin typeface="Arial" panose="020B0604020202020204" pitchFamily="34" charset="0"/>
              </a:rPr>
              <a:t>modified</a:t>
            </a:r>
            <a:r>
              <a:rPr lang="en-GB" dirty="0">
                <a:latin typeface="Arial" panose="020B0604020202020204" pitchFamily="34" charset="0"/>
              </a:rPr>
              <a:t> by the function which would not have worked if just the variable had been passed. Basically you are telling the function where to find the actual variable (i.e. its address) rather than giving it a copy to use.</a:t>
            </a:r>
          </a:p>
        </p:txBody>
      </p:sp>
    </p:spTree>
    <p:extLst>
      <p:ext uri="{BB962C8B-B14F-4D97-AF65-F5344CB8AC3E}">
        <p14:creationId xmlns:p14="http://schemas.microsoft.com/office/powerpoint/2010/main" val="10919935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68C5D4E-239E-4D90-9FC3-AB2338AEFB01}" type="slidenum">
              <a:rPr lang="ar-SA" sz="1300"/>
              <a:pPr eaLnBrk="1" hangingPunct="1"/>
              <a:t>47</a:t>
            </a:fld>
            <a:endParaRPr lang="en-GB" sz="1300"/>
          </a:p>
        </p:txBody>
      </p:sp>
      <p:sp>
        <p:nvSpPr>
          <p:cNvPr id="113667" name="Rectangle 2"/>
          <p:cNvSpPr>
            <a:spLocks noGrp="1" noRot="1" noChangeAspect="1" noChangeArrowheads="1" noTextEdit="1"/>
          </p:cNvSpPr>
          <p:nvPr>
            <p:ph type="sldImg"/>
          </p:nvPr>
        </p:nvSpPr>
        <p:spPr>
          <a:xfrm>
            <a:off x="1258888" y="720725"/>
            <a:ext cx="4797425" cy="3598863"/>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latin typeface="Arial" panose="020B0604020202020204" pitchFamily="34" charset="0"/>
            </a:endParaRPr>
          </a:p>
        </p:txBody>
      </p:sp>
    </p:spTree>
    <p:extLst>
      <p:ext uri="{BB962C8B-B14F-4D97-AF65-F5344CB8AC3E}">
        <p14:creationId xmlns:p14="http://schemas.microsoft.com/office/powerpoint/2010/main" val="36150882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1600">
                <a:solidFill>
                  <a:schemeClr val="tx1"/>
                </a:solidFill>
                <a:latin typeface="Arial" panose="020B0604020202020204" pitchFamily="34" charset="0"/>
              </a:defRPr>
            </a:lvl1pPr>
            <a:lvl2pPr marL="742950" indent="-285750" defTabSz="990600" eaLnBrk="0" hangingPunct="0">
              <a:defRPr sz="1600">
                <a:solidFill>
                  <a:schemeClr val="tx1"/>
                </a:solidFill>
                <a:latin typeface="Arial" panose="020B0604020202020204" pitchFamily="34" charset="0"/>
              </a:defRPr>
            </a:lvl2pPr>
            <a:lvl3pPr marL="1143000" indent="-228600" defTabSz="990600" eaLnBrk="0" hangingPunct="0">
              <a:defRPr sz="1600">
                <a:solidFill>
                  <a:schemeClr val="tx1"/>
                </a:solidFill>
                <a:latin typeface="Arial" panose="020B0604020202020204" pitchFamily="34" charset="0"/>
              </a:defRPr>
            </a:lvl3pPr>
            <a:lvl4pPr marL="1600200" indent="-228600" defTabSz="990600" eaLnBrk="0" hangingPunct="0">
              <a:defRPr sz="1600">
                <a:solidFill>
                  <a:schemeClr val="tx1"/>
                </a:solidFill>
                <a:latin typeface="Arial" panose="020B0604020202020204" pitchFamily="34" charset="0"/>
              </a:defRPr>
            </a:lvl4pPr>
            <a:lvl5pPr marL="2057400" indent="-228600" defTabSz="990600" eaLnBrk="0" hangingPunct="0">
              <a:defRPr sz="16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968C5D4E-239E-4D90-9FC3-AB2338AEFB01}" type="slidenum">
              <a:rPr lang="ar-SA" sz="1300"/>
              <a:pPr eaLnBrk="1" hangingPunct="1"/>
              <a:t>48</a:t>
            </a:fld>
            <a:endParaRPr lang="en-GB" sz="1300"/>
          </a:p>
        </p:txBody>
      </p:sp>
      <p:sp>
        <p:nvSpPr>
          <p:cNvPr id="113667" name="Rectangle 2"/>
          <p:cNvSpPr>
            <a:spLocks noGrp="1" noRot="1" noChangeAspect="1" noChangeArrowheads="1" noTextEdit="1"/>
          </p:cNvSpPr>
          <p:nvPr>
            <p:ph type="sldImg"/>
          </p:nvPr>
        </p:nvSpPr>
        <p:spPr>
          <a:xfrm>
            <a:off x="1258888" y="720725"/>
            <a:ext cx="4797425" cy="3598863"/>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latin typeface="Arial" panose="020B0604020202020204" pitchFamily="34" charset="0"/>
            </a:endParaRPr>
          </a:p>
        </p:txBody>
      </p:sp>
    </p:spTree>
    <p:extLst>
      <p:ext uri="{BB962C8B-B14F-4D97-AF65-F5344CB8AC3E}">
        <p14:creationId xmlns:p14="http://schemas.microsoft.com/office/powerpoint/2010/main" val="221067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4836F10-FDBC-4DB6-BD37-A0CA00B2C816}" type="slidenum">
              <a:rPr lang="en-GB"/>
              <a:pPr/>
              <a:t>5</a:t>
            </a:fld>
            <a:endParaRPr lang="en-GB"/>
          </a:p>
        </p:txBody>
      </p:sp>
      <p:sp>
        <p:nvSpPr>
          <p:cNvPr id="125953"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5954"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89355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5BF8C3-4030-4FD0-ABD1-005062E2C042}" type="slidenum">
              <a:rPr lang="en-GB"/>
              <a:pPr/>
              <a:t>6</a:t>
            </a:fld>
            <a:endParaRPr lang="en-GB"/>
          </a:p>
        </p:txBody>
      </p:sp>
      <p:sp>
        <p:nvSpPr>
          <p:cNvPr id="126977"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6978"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463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E8E78DB-77D4-4BBB-A292-EB2F87EB142C}" type="slidenum">
              <a:rPr lang="en-GB"/>
              <a:pPr/>
              <a:t>7</a:t>
            </a:fld>
            <a:endParaRPr lang="en-GB"/>
          </a:p>
        </p:txBody>
      </p:sp>
      <p:sp>
        <p:nvSpPr>
          <p:cNvPr id="128001"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8002"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75962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5D8B71-C86E-4162-BF1F-26D5DACB666E}" type="slidenum">
              <a:rPr lang="en-GB"/>
              <a:pPr/>
              <a:t>8</a:t>
            </a:fld>
            <a:endParaRPr lang="en-GB"/>
          </a:p>
        </p:txBody>
      </p:sp>
      <p:sp>
        <p:nvSpPr>
          <p:cNvPr id="129025"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9026"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0558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D8E82AE-3529-4668-8D15-19C0EDA91553}" type="slidenum">
              <a:rPr lang="en-GB"/>
              <a:pPr/>
              <a:t>9</a:t>
            </a:fld>
            <a:endParaRPr lang="en-GB"/>
          </a:p>
        </p:txBody>
      </p:sp>
      <p:sp>
        <p:nvSpPr>
          <p:cNvPr id="13004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0050" name="Rectangle 2"/>
          <p:cNvSpPr txBox="1">
            <a:spLocks noGrp="1" noChangeArrowheads="1"/>
          </p:cNvSpPr>
          <p:nvPr>
            <p:ph type="body" idx="1"/>
          </p:nvPr>
        </p:nvSpPr>
        <p:spPr bwMode="auto">
          <a:xfrm>
            <a:off x="777875" y="4776788"/>
            <a:ext cx="6218238" cy="443706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1329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EE568E73-DE21-4AB2-A639-D5D639117C45}"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BAAC2F23-D537-4EFA-9263-B8B0E51E099F}"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64547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1625" cy="6454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43B9FFD-4172-4385-B662-6530B8A81318}"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a:t>Click to edit Master title style</a:t>
            </a:r>
          </a:p>
        </p:txBody>
      </p:sp>
      <p:sp>
        <p:nvSpPr>
          <p:cNvPr id="3" name="Date Placeholder 2"/>
          <p:cNvSpPr>
            <a:spLocks noGrp="1"/>
          </p:cNvSpPr>
          <p:nvPr>
            <p:ph type="dt" idx="10"/>
          </p:nvPr>
        </p:nvSpPr>
        <p:spPr>
          <a:xfrm>
            <a:off x="503238" y="6886575"/>
            <a:ext cx="2346325" cy="520700"/>
          </a:xfrm>
        </p:spPr>
        <p:txBody>
          <a:bodyPr/>
          <a:lstStyle>
            <a:lvl1pPr>
              <a:defRPr/>
            </a:lvl1pPr>
          </a:lstStyle>
          <a:p>
            <a:endParaRPr lang="en-GB"/>
          </a:p>
        </p:txBody>
      </p:sp>
      <p:sp>
        <p:nvSpPr>
          <p:cNvPr id="4" name="Footer Placeholder 3"/>
          <p:cNvSpPr>
            <a:spLocks noGrp="1"/>
          </p:cNvSpPr>
          <p:nvPr>
            <p:ph type="ftr" idx="11"/>
          </p:nvPr>
        </p:nvSpPr>
        <p:spPr>
          <a:xfrm>
            <a:off x="3448050" y="6886575"/>
            <a:ext cx="3194050" cy="520700"/>
          </a:xfrm>
        </p:spPr>
        <p:txBody>
          <a:bodyPr/>
          <a:lstStyle>
            <a:lvl1pPr>
              <a:defRPr/>
            </a:lvl1pPr>
          </a:lstStyle>
          <a:p>
            <a:endParaRPr lang="en-GB"/>
          </a:p>
        </p:txBody>
      </p:sp>
      <p:sp>
        <p:nvSpPr>
          <p:cNvPr id="5" name="Slide Number Placeholder 4"/>
          <p:cNvSpPr>
            <a:spLocks noGrp="1"/>
          </p:cNvSpPr>
          <p:nvPr>
            <p:ph type="sldNum" idx="12"/>
          </p:nvPr>
        </p:nvSpPr>
        <p:spPr>
          <a:xfrm>
            <a:off x="7227888" y="6886575"/>
            <a:ext cx="2346325" cy="520700"/>
          </a:xfrm>
        </p:spPr>
        <p:txBody>
          <a:bodyPr/>
          <a:lstStyle>
            <a:lvl1pPr>
              <a:defRPr/>
            </a:lvl1pPr>
          </a:lstStyle>
          <a:p>
            <a:fld id="{720C1A14-2DE1-400B-A58F-F7AB56A298D5}"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D575DE0F-5E71-4127-A509-F48EE0F3C55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endParaRPr lang="en-GB"/>
          </a:p>
        </p:txBody>
      </p:sp>
      <p:sp>
        <p:nvSpPr>
          <p:cNvPr id="6" name="Slide Number Placeholder 5"/>
          <p:cNvSpPr>
            <a:spLocks noGrp="1"/>
          </p:cNvSpPr>
          <p:nvPr>
            <p:ph type="sldNum" idx="12"/>
          </p:nvPr>
        </p:nvSpPr>
        <p:spPr/>
        <p:txBody>
          <a:bodyPr/>
          <a:lstStyle>
            <a:lvl1pPr>
              <a:defRPr/>
            </a:lvl1pPr>
          </a:lstStyle>
          <a:p>
            <a:fld id="{0C17D759-2408-4530-AF69-C2CBBF49BCA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949BBC75-85B8-478D-8292-6173C5E6EEF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endParaRPr lang="en-GB"/>
          </a:p>
        </p:txBody>
      </p:sp>
      <p:sp>
        <p:nvSpPr>
          <p:cNvPr id="9" name="Slide Number Placeholder 8"/>
          <p:cNvSpPr>
            <a:spLocks noGrp="1"/>
          </p:cNvSpPr>
          <p:nvPr>
            <p:ph type="sldNum" idx="12"/>
          </p:nvPr>
        </p:nvSpPr>
        <p:spPr/>
        <p:txBody>
          <a:bodyPr/>
          <a:lstStyle>
            <a:lvl1pPr>
              <a:defRPr/>
            </a:lvl1pPr>
          </a:lstStyle>
          <a:p>
            <a:fld id="{ACA83FDA-EF93-4739-951D-963C9D9359A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endParaRPr lang="en-GB"/>
          </a:p>
        </p:txBody>
      </p:sp>
      <p:sp>
        <p:nvSpPr>
          <p:cNvPr id="5" name="Slide Number Placeholder 4"/>
          <p:cNvSpPr>
            <a:spLocks noGrp="1"/>
          </p:cNvSpPr>
          <p:nvPr>
            <p:ph type="sldNum" idx="12"/>
          </p:nvPr>
        </p:nvSpPr>
        <p:spPr/>
        <p:txBody>
          <a:bodyPr/>
          <a:lstStyle>
            <a:lvl1pPr>
              <a:defRPr/>
            </a:lvl1pPr>
          </a:lstStyle>
          <a:p>
            <a:fld id="{834C7FF5-2456-4299-A622-4B9CD5A4D4D6}"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endParaRPr lang="en-GB"/>
          </a:p>
        </p:txBody>
      </p:sp>
      <p:sp>
        <p:nvSpPr>
          <p:cNvPr id="4" name="Slide Number Placeholder 3"/>
          <p:cNvSpPr>
            <a:spLocks noGrp="1"/>
          </p:cNvSpPr>
          <p:nvPr>
            <p:ph type="sldNum" idx="12"/>
          </p:nvPr>
        </p:nvSpPr>
        <p:spPr/>
        <p:txBody>
          <a:bodyPr/>
          <a:lstStyle>
            <a:lvl1pPr>
              <a:defRPr/>
            </a:lvl1pPr>
          </a:lstStyle>
          <a:p>
            <a:fld id="{A0C6CAD1-E9A5-4412-A527-92A631102F9D}"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B66D72A4-0F9F-4EF0-8F50-DE0ADAC40303}"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endParaRPr lang="en-GB"/>
          </a:p>
        </p:txBody>
      </p:sp>
      <p:sp>
        <p:nvSpPr>
          <p:cNvPr id="7" name="Slide Number Placeholder 6"/>
          <p:cNvSpPr>
            <a:spLocks noGrp="1"/>
          </p:cNvSpPr>
          <p:nvPr>
            <p:ph type="sldNum" idx="12"/>
          </p:nvPr>
        </p:nvSpPr>
        <p:spPr/>
        <p:txBody>
          <a:bodyPr/>
          <a:lstStyle>
            <a:lvl1pPr>
              <a:defRPr/>
            </a:lvl1pPr>
          </a:lstStyle>
          <a:p>
            <a:fld id="{E38035B3-FCD2-46FE-B265-9E4F034BED3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70975" cy="126047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503238" y="1768475"/>
            <a:ext cx="9070975"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dt"/>
          </p:nvPr>
        </p:nvSpPr>
        <p:spPr bwMode="auto">
          <a:xfrm>
            <a:off x="50323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Lst>
              <a:defRPr sz="1400">
                <a:solidFill>
                  <a:srgbClr val="000000"/>
                </a:solidFill>
                <a:latin typeface="Times New Roman" pitchFamily="16" charset="0"/>
              </a:defRPr>
            </a:lvl1pPr>
          </a:lstStyle>
          <a:p>
            <a:endParaRPr lang="en-GB"/>
          </a:p>
        </p:txBody>
      </p:sp>
      <p:sp>
        <p:nvSpPr>
          <p:cNvPr id="1028" name="Rectangle 4"/>
          <p:cNvSpPr>
            <a:spLocks noGrp="1" noChangeArrowheads="1"/>
          </p:cNvSpPr>
          <p:nvPr>
            <p:ph type="ftr"/>
          </p:nvPr>
        </p:nvSpPr>
        <p:spPr bwMode="auto">
          <a:xfrm>
            <a:off x="3448050" y="6886575"/>
            <a:ext cx="319405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723900" algn="l"/>
                <a:tab pos="1447800" algn="l"/>
                <a:tab pos="2171700" algn="l"/>
                <a:tab pos="2895600" algn="l"/>
              </a:tabLst>
              <a:defRPr sz="1400">
                <a:solidFill>
                  <a:srgbClr val="000000"/>
                </a:solidFill>
                <a:latin typeface="Times New Roman" pitchFamily="16" charset="0"/>
              </a:defRPr>
            </a:lvl1pPr>
          </a:lstStyle>
          <a:p>
            <a:endParaRPr lang="en-GB"/>
          </a:p>
        </p:txBody>
      </p:sp>
      <p:sp>
        <p:nvSpPr>
          <p:cNvPr id="1029" name="Rectangle 5"/>
          <p:cNvSpPr>
            <a:spLocks noGrp="1" noChangeArrowheads="1"/>
          </p:cNvSpPr>
          <p:nvPr>
            <p:ph type="sldNum"/>
          </p:nvPr>
        </p:nvSpPr>
        <p:spPr bwMode="auto">
          <a:xfrm>
            <a:off x="722788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Lst>
              <a:defRPr sz="1400">
                <a:solidFill>
                  <a:srgbClr val="000000"/>
                </a:solidFill>
                <a:latin typeface="Times New Roman" pitchFamily="16" charset="0"/>
              </a:defRPr>
            </a:lvl1pPr>
          </a:lstStyle>
          <a:p>
            <a:fld id="{2D8A7B61-5B70-4E11-9CD6-DA6FB0560DD5}"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mj-lt"/>
          <a:ea typeface="+mj-ea"/>
          <a:cs typeface="+mj-cs"/>
        </a:defRPr>
      </a:lvl1pPr>
      <a:lvl2pPr marL="4318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2pPr>
      <a:lvl3pPr marL="647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3pPr>
      <a:lvl4pPr marL="8636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4pPr>
      <a:lvl5pPr marL="10795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5pPr>
      <a:lvl6pPr marL="1536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6pPr>
      <a:lvl7pPr marL="19939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7pPr>
      <a:lvl8pPr marL="24511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8pPr>
      <a:lvl9pPr marL="29083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9pPr>
    </p:titleStyle>
    <p:bodyStyle>
      <a:lvl1pPr marL="431800" indent="-323850" algn="l" defTabSz="457200" rtl="0" fontAlgn="base" hangingPunct="0">
        <a:lnSpc>
          <a:spcPct val="96000"/>
        </a:lnSpc>
        <a:spcBef>
          <a:spcPct val="0"/>
        </a:spcBef>
        <a:spcAft>
          <a:spcPts val="1425"/>
        </a:spcAft>
        <a:buClr>
          <a:srgbClr val="000000"/>
        </a:buClr>
        <a:buSzPct val="45000"/>
        <a:buFont typeface="Wingdings" charset="2"/>
        <a:defRPr sz="3200">
          <a:solidFill>
            <a:srgbClr val="000000"/>
          </a:solidFill>
          <a:latin typeface="+mn-lt"/>
          <a:ea typeface="+mn-ea"/>
          <a:cs typeface="+mn-cs"/>
        </a:defRPr>
      </a:lvl1pPr>
      <a:lvl2pPr marL="863600" indent="-287338" algn="l" defTabSz="457200" rtl="0" fontAlgn="base" hangingPunct="0">
        <a:lnSpc>
          <a:spcPct val="96000"/>
        </a:lnSpc>
        <a:spcBef>
          <a:spcPct val="0"/>
        </a:spcBef>
        <a:spcAft>
          <a:spcPts val="1138"/>
        </a:spcAft>
        <a:buClr>
          <a:srgbClr val="000000"/>
        </a:buClr>
        <a:buSzPct val="75000"/>
        <a:buFont typeface="Symbol" charset="2"/>
        <a:defRPr sz="2800">
          <a:solidFill>
            <a:srgbClr val="000000"/>
          </a:solidFill>
          <a:latin typeface="+mn-lt"/>
          <a:cs typeface="+mn-cs"/>
        </a:defRPr>
      </a:lvl2pPr>
      <a:lvl3pPr marL="1295400" indent="-215900" algn="l" defTabSz="457200" rtl="0" fontAlgn="base" hangingPunct="0">
        <a:lnSpc>
          <a:spcPct val="96000"/>
        </a:lnSpc>
        <a:spcBef>
          <a:spcPct val="0"/>
        </a:spcBef>
        <a:spcAft>
          <a:spcPts val="850"/>
        </a:spcAft>
        <a:buClr>
          <a:srgbClr val="000000"/>
        </a:buClr>
        <a:buSzPct val="45000"/>
        <a:buFont typeface="Wingdings" charset="2"/>
        <a:defRPr sz="2400">
          <a:solidFill>
            <a:srgbClr val="000000"/>
          </a:solidFill>
          <a:latin typeface="+mn-lt"/>
          <a:cs typeface="+mn-cs"/>
        </a:defRPr>
      </a:lvl3pPr>
      <a:lvl4pPr marL="1727200" indent="-215900" algn="l" defTabSz="457200" rtl="0" fontAlgn="base" hangingPunct="0">
        <a:lnSpc>
          <a:spcPct val="96000"/>
        </a:lnSpc>
        <a:spcBef>
          <a:spcPct val="0"/>
        </a:spcBef>
        <a:spcAft>
          <a:spcPts val="575"/>
        </a:spcAft>
        <a:buClr>
          <a:srgbClr val="000000"/>
        </a:buClr>
        <a:buSzPct val="75000"/>
        <a:buFont typeface="Symbol" charset="2"/>
        <a:defRPr sz="2000">
          <a:solidFill>
            <a:srgbClr val="000000"/>
          </a:solidFill>
          <a:latin typeface="+mn-lt"/>
          <a:cs typeface="+mn-cs"/>
        </a:defRPr>
      </a:lvl4pPr>
      <a:lvl5pPr marL="21590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5pPr>
      <a:lvl6pPr marL="26162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6pPr>
      <a:lvl7pPr marL="30734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7pPr>
      <a:lvl8pPr marL="35306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8pPr>
      <a:lvl9pPr marL="39878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1905000" y="1704975"/>
            <a:ext cx="6315075" cy="4117975"/>
          </a:xfrm>
          <a:prstGeom prst="roundRect">
            <a:avLst>
              <a:gd name="adj" fmla="val 37"/>
            </a:avLst>
          </a:prstGeom>
          <a:solidFill>
            <a:srgbClr val="000000"/>
          </a:solidFill>
          <a:ln w="9525">
            <a:solidFill>
              <a:srgbClr val="000000"/>
            </a:solidFill>
            <a:round/>
            <a:headEnd/>
            <a:tailEnd/>
          </a:ln>
          <a:effectLst/>
        </p:spPr>
        <p:txBody>
          <a:bodyPr wrap="none" anchor="ct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2255838" y="2339975"/>
            <a:ext cx="5653087" cy="2974975"/>
          </a:xfrm>
          <a:prstGeom prst="rect">
            <a:avLst/>
          </a:prstGeom>
          <a:noFill/>
          <a:ln w="9525">
            <a:noFill/>
            <a:round/>
            <a:headEnd/>
            <a:tailEnd/>
          </a:ln>
          <a:effectLst/>
        </p:spPr>
      </p:pic>
      <p:sp>
        <p:nvSpPr>
          <p:cNvPr id="3075" name="Rectangle 3"/>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Introduction to PHP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Associative Arrays</a:t>
            </a:r>
          </a:p>
        </p:txBody>
      </p:sp>
      <p:sp>
        <p:nvSpPr>
          <p:cNvPr id="48130" name="Rectangle 2"/>
          <p:cNvSpPr>
            <a:spLocks noGrp="1" noChangeArrowheads="1"/>
          </p:cNvSpPr>
          <p:nvPr>
            <p:ph type="subTitle" idx="4294967295"/>
          </p:nvPr>
        </p:nvSpPr>
        <p:spPr bwMode="auto">
          <a:xfrm>
            <a:off x="503238" y="1455738"/>
            <a:ext cx="9072562" cy="561657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this example we use an array to assign ages to the different persons: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This example is the same as the one above, but shows a different way of creating the array: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48131" name="Picture 3"/>
          <p:cNvPicPr>
            <a:picLocks noChangeAspect="1" noChangeArrowheads="1"/>
          </p:cNvPicPr>
          <p:nvPr/>
        </p:nvPicPr>
        <p:blipFill>
          <a:blip r:embed="rId3" cstate="print"/>
          <a:srcRect/>
          <a:stretch>
            <a:fillRect/>
          </a:stretch>
        </p:blipFill>
        <p:spPr bwMode="auto">
          <a:xfrm>
            <a:off x="492125" y="2728913"/>
            <a:ext cx="8697913" cy="846137"/>
          </a:xfrm>
          <a:prstGeom prst="rect">
            <a:avLst/>
          </a:prstGeom>
          <a:noFill/>
          <a:ln w="9525">
            <a:noFill/>
            <a:round/>
            <a:headEnd/>
            <a:tailEnd/>
          </a:ln>
          <a:effectLst/>
        </p:spPr>
      </p:pic>
      <p:pic>
        <p:nvPicPr>
          <p:cNvPr id="48132" name="Picture 4"/>
          <p:cNvPicPr>
            <a:picLocks noChangeAspect="1" noChangeArrowheads="1"/>
          </p:cNvPicPr>
          <p:nvPr/>
        </p:nvPicPr>
        <p:blipFill>
          <a:blip r:embed="rId4" cstate="print"/>
          <a:srcRect/>
          <a:stretch>
            <a:fillRect/>
          </a:stretch>
        </p:blipFill>
        <p:spPr bwMode="auto">
          <a:xfrm>
            <a:off x="533400" y="4857750"/>
            <a:ext cx="4840288" cy="17367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Associative Arrays</a:t>
            </a:r>
          </a:p>
        </p:txBody>
      </p:sp>
      <p:pic>
        <p:nvPicPr>
          <p:cNvPr id="49154" name="Picture 2"/>
          <p:cNvPicPr>
            <a:picLocks noChangeAspect="1" noChangeArrowheads="1"/>
          </p:cNvPicPr>
          <p:nvPr/>
        </p:nvPicPr>
        <p:blipFill>
          <a:blip r:embed="rId3" cstate="print"/>
          <a:srcRect/>
          <a:stretch>
            <a:fillRect/>
          </a:stretch>
        </p:blipFill>
        <p:spPr bwMode="auto">
          <a:xfrm>
            <a:off x="571500" y="1493838"/>
            <a:ext cx="8877300" cy="51752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Multidimensional Arrays</a:t>
            </a:r>
          </a:p>
        </p:txBody>
      </p:sp>
      <p:sp>
        <p:nvSpPr>
          <p:cNvPr id="50178"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In a multidimensional array, each element in the main array can also be an array.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dirty="0"/>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And each element in the sub-array can be an array, and so 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Multidimensional Arrays</a:t>
            </a:r>
          </a:p>
        </p:txBody>
      </p:sp>
      <p:pic>
        <p:nvPicPr>
          <p:cNvPr id="1027" name="Picture 3" descr="C:\Users\Bijan\Desktop\Untitled.png"/>
          <p:cNvPicPr>
            <a:picLocks noChangeAspect="1" noChangeArrowheads="1"/>
          </p:cNvPicPr>
          <p:nvPr/>
        </p:nvPicPr>
        <p:blipFill>
          <a:blip r:embed="rId3" cstate="print"/>
          <a:srcRect/>
          <a:stretch>
            <a:fillRect/>
          </a:stretch>
        </p:blipFill>
        <p:spPr bwMode="auto">
          <a:xfrm>
            <a:off x="944820" y="1189037"/>
            <a:ext cx="8667492" cy="3490913"/>
          </a:xfrm>
          <a:prstGeom prst="rect">
            <a:avLst/>
          </a:prstGeom>
          <a:noFill/>
        </p:spPr>
      </p:pic>
      <p:sp>
        <p:nvSpPr>
          <p:cNvPr id="6" name="Rectangle 1"/>
          <p:cNvSpPr txBox="1">
            <a:spLocks noChangeArrowheads="1"/>
          </p:cNvSpPr>
          <p:nvPr/>
        </p:nvSpPr>
        <p:spPr bwMode="auto">
          <a:xfrm>
            <a:off x="468312" y="4999037"/>
            <a:ext cx="9072562" cy="19050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t>Volvo: In stock: 22, sold: 18.</a:t>
            </a:r>
            <a:br>
              <a:rPr lang="en-US" dirty="0"/>
            </a:br>
            <a:r>
              <a:rPr lang="en-US" dirty="0"/>
              <a:t>BMW: In stock: 15, sold: 13.</a:t>
            </a:r>
            <a:br>
              <a:rPr lang="en-US" dirty="0"/>
            </a:br>
            <a:r>
              <a:rPr lang="en-US" dirty="0"/>
              <a:t>Saab: In stock: 5, sold: 2.</a:t>
            </a:r>
            <a:br>
              <a:rPr lang="en-US" dirty="0"/>
            </a:br>
            <a:r>
              <a:rPr lang="en-US" dirty="0"/>
              <a:t>Land Rover: In stock: 17, sold: 15.</a:t>
            </a:r>
            <a:endParaRPr kumimoji="0" lang="en-GB" b="0" i="0" u="none" strike="noStrike" kern="0" cap="none" spc="0" normalizeH="0" baseline="0" noProof="0" dirty="0">
              <a:ln>
                <a:noFill/>
              </a:ln>
              <a:solidFill>
                <a:srgbClr val="000000"/>
              </a:solidFill>
              <a:effectLst/>
              <a:uLnTx/>
              <a:uFillTx/>
              <a:latin typeface="+mj-lt"/>
              <a:ea typeface="+mj-ea"/>
              <a:cs typeface="+mj-cs"/>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503238" y="-150813"/>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Multidimensional Arrays</a:t>
            </a:r>
          </a:p>
        </p:txBody>
      </p:sp>
      <p:pic>
        <p:nvPicPr>
          <p:cNvPr id="2050" name="Picture 2" descr="C:\Users\Bijan\Desktop\2.png"/>
          <p:cNvPicPr>
            <a:picLocks noChangeAspect="1" noChangeArrowheads="1"/>
          </p:cNvPicPr>
          <p:nvPr/>
        </p:nvPicPr>
        <p:blipFill>
          <a:blip r:embed="rId3" cstate="print"/>
          <a:srcRect/>
          <a:stretch>
            <a:fillRect/>
          </a:stretch>
        </p:blipFill>
        <p:spPr bwMode="auto">
          <a:xfrm>
            <a:off x="7502525" y="1308734"/>
            <a:ext cx="1804987" cy="5823903"/>
          </a:xfrm>
          <a:prstGeom prst="rect">
            <a:avLst/>
          </a:prstGeom>
          <a:noFill/>
        </p:spPr>
      </p:pic>
      <p:pic>
        <p:nvPicPr>
          <p:cNvPr id="2051" name="Picture 3" descr="C:\Users\Bijan\Desktop\1.png"/>
          <p:cNvPicPr>
            <a:picLocks noChangeAspect="1" noChangeArrowheads="1"/>
          </p:cNvPicPr>
          <p:nvPr/>
        </p:nvPicPr>
        <p:blipFill>
          <a:blip r:embed="rId4" cstate="print"/>
          <a:srcRect/>
          <a:stretch>
            <a:fillRect/>
          </a:stretch>
        </p:blipFill>
        <p:spPr bwMode="auto">
          <a:xfrm>
            <a:off x="87312" y="762000"/>
            <a:ext cx="5715000" cy="6675437"/>
          </a:xfrm>
          <a:prstGeom prst="rect">
            <a:avLst/>
          </a:prstGeom>
          <a:noFill/>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3175"/>
            <a:ext cx="9070975" cy="582612"/>
          </a:xfrm>
        </p:spPr>
        <p:txBody>
          <a:bodyPr/>
          <a:lstStyle/>
          <a:p>
            <a:r>
              <a:rPr lang="en-GB" dirty="0"/>
              <a:t>PHP Multidimensional Arrays</a:t>
            </a:r>
            <a:endParaRPr lang="en-US" dirty="0"/>
          </a:p>
        </p:txBody>
      </p:sp>
      <p:pic>
        <p:nvPicPr>
          <p:cNvPr id="1026" name="Picture 2" descr="C:\Users\Bijan\Desktop\Untitled.png"/>
          <p:cNvPicPr>
            <a:picLocks noChangeAspect="1" noChangeArrowheads="1"/>
          </p:cNvPicPr>
          <p:nvPr/>
        </p:nvPicPr>
        <p:blipFill>
          <a:blip r:embed="rId2" cstate="print"/>
          <a:srcRect/>
          <a:stretch>
            <a:fillRect/>
          </a:stretch>
        </p:blipFill>
        <p:spPr bwMode="auto">
          <a:xfrm>
            <a:off x="163512" y="761999"/>
            <a:ext cx="6248400" cy="6599238"/>
          </a:xfrm>
          <a:prstGeom prst="rect">
            <a:avLst/>
          </a:prstGeom>
          <a:noFill/>
        </p:spPr>
      </p:pic>
      <p:pic>
        <p:nvPicPr>
          <p:cNvPr id="1027" name="Picture 3" descr="C:\Users\Bijan\Desktop\Untitled.png"/>
          <p:cNvPicPr>
            <a:picLocks noChangeAspect="1" noChangeArrowheads="1"/>
          </p:cNvPicPr>
          <p:nvPr/>
        </p:nvPicPr>
        <p:blipFill>
          <a:blip r:embed="rId3" cstate="print"/>
          <a:srcRect/>
          <a:stretch>
            <a:fillRect/>
          </a:stretch>
        </p:blipFill>
        <p:spPr bwMode="auto">
          <a:xfrm>
            <a:off x="6869112" y="2103437"/>
            <a:ext cx="2982913" cy="1066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2494-CDBE-4158-A6A6-0DE44BA40E36}"/>
              </a:ext>
            </a:extLst>
          </p:cNvPr>
          <p:cNvSpPr>
            <a:spLocks noGrp="1"/>
          </p:cNvSpPr>
          <p:nvPr>
            <p:ph type="title"/>
          </p:nvPr>
        </p:nvSpPr>
        <p:spPr>
          <a:xfrm>
            <a:off x="503238" y="-30162"/>
            <a:ext cx="9070975" cy="685800"/>
          </a:xfrm>
        </p:spPr>
        <p:txBody>
          <a:bodyPr/>
          <a:lstStyle/>
          <a:p>
            <a:r>
              <a:rPr lang="en-US" dirty="0"/>
              <a:t>Insert Element in Array</a:t>
            </a:r>
          </a:p>
        </p:txBody>
      </p:sp>
      <p:sp>
        <p:nvSpPr>
          <p:cNvPr id="10" name="Title 1">
            <a:extLst>
              <a:ext uri="{FF2B5EF4-FFF2-40B4-BE49-F238E27FC236}">
                <a16:creationId xmlns:a16="http://schemas.microsoft.com/office/drawing/2014/main" id="{E669D2BB-9E4F-48A5-88C2-42E61E54404A}"/>
              </a:ext>
            </a:extLst>
          </p:cNvPr>
          <p:cNvSpPr txBox="1">
            <a:spLocks/>
          </p:cNvSpPr>
          <p:nvPr/>
        </p:nvSpPr>
        <p:spPr bwMode="auto">
          <a:xfrm>
            <a:off x="163512" y="579438"/>
            <a:ext cx="9764713" cy="39624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marL="285750" indent="-285750">
              <a:lnSpc>
                <a:spcPct val="150000"/>
              </a:lnSpc>
              <a:buFont typeface="Wingdings" panose="05000000000000000000" pitchFamily="2" charset="2"/>
              <a:buChar char="Ø"/>
            </a:pPr>
            <a:r>
              <a:rPr lang="en-US" dirty="0" err="1"/>
              <a:t>array_push</a:t>
            </a:r>
            <a:r>
              <a:rPr lang="en-US" dirty="0"/>
              <a:t>() function inserts one or more elements to the end of an array.</a:t>
            </a:r>
          </a:p>
          <a:p>
            <a:pPr>
              <a:lnSpc>
                <a:spcPct val="150000"/>
              </a:lnSpc>
            </a:pPr>
            <a:r>
              <a:rPr lang="en-US" dirty="0"/>
              <a:t>Syntax</a:t>
            </a:r>
          </a:p>
          <a:p>
            <a:pPr>
              <a:lnSpc>
                <a:spcPct val="150000"/>
              </a:lnSpc>
            </a:pPr>
            <a:r>
              <a:rPr lang="en-US" dirty="0"/>
              <a:t>           </a:t>
            </a:r>
            <a:r>
              <a:rPr lang="en-US" dirty="0" err="1"/>
              <a:t>array_push</a:t>
            </a:r>
            <a:r>
              <a:rPr lang="en-US" dirty="0"/>
              <a:t>(array,value1,value2...)</a:t>
            </a:r>
          </a:p>
          <a:p>
            <a:pPr marL="285750" indent="-285750">
              <a:lnSpc>
                <a:spcPct val="150000"/>
              </a:lnSpc>
              <a:buFont typeface="Wingdings" panose="05000000000000000000" pitchFamily="2" charset="2"/>
              <a:buChar char="Ø"/>
            </a:pPr>
            <a:r>
              <a:rPr lang="en-US" dirty="0" err="1"/>
              <a:t>array_slice</a:t>
            </a:r>
            <a:r>
              <a:rPr lang="en-US" dirty="0"/>
              <a:t>() function returns selected parts of an array</a:t>
            </a:r>
          </a:p>
          <a:p>
            <a:r>
              <a:rPr lang="en-US" dirty="0"/>
              <a:t>Syntax</a:t>
            </a:r>
          </a:p>
          <a:p>
            <a:r>
              <a:rPr lang="en-US" dirty="0"/>
              <a:t>           </a:t>
            </a:r>
            <a:r>
              <a:rPr lang="en-US" dirty="0" err="1"/>
              <a:t>array_slice</a:t>
            </a:r>
            <a:r>
              <a:rPr lang="en-US" dirty="0"/>
              <a:t> (</a:t>
            </a:r>
            <a:r>
              <a:rPr lang="en-US" i="1" dirty="0"/>
              <a:t>array, start, length, preserve</a:t>
            </a:r>
            <a:r>
              <a:rPr lang="en-US" dirty="0"/>
              <a:t>)</a:t>
            </a:r>
            <a:br>
              <a:rPr lang="en-US" dirty="0"/>
            </a:br>
            <a:endParaRPr lang="en-US" dirty="0"/>
          </a:p>
          <a:p>
            <a:pPr marL="285750" indent="-285750">
              <a:lnSpc>
                <a:spcPct val="150000"/>
              </a:lnSpc>
              <a:buFont typeface="Wingdings" panose="05000000000000000000" pitchFamily="2" charset="2"/>
              <a:buChar char="Ø"/>
            </a:pPr>
            <a:endParaRPr lang="en-US" dirty="0"/>
          </a:p>
          <a:p>
            <a:pPr>
              <a:lnSpc>
                <a:spcPct val="150000"/>
              </a:lnSpc>
            </a:pPr>
            <a:endParaRPr lang="en-US" dirty="0"/>
          </a:p>
          <a:p>
            <a:pPr>
              <a:lnSpc>
                <a:spcPct val="150000"/>
              </a:lnSpc>
            </a:pPr>
            <a:endParaRPr lang="en-US" dirty="0"/>
          </a:p>
        </p:txBody>
      </p:sp>
      <p:graphicFrame>
        <p:nvGraphicFramePr>
          <p:cNvPr id="14" name="Table 13">
            <a:extLst>
              <a:ext uri="{FF2B5EF4-FFF2-40B4-BE49-F238E27FC236}">
                <a16:creationId xmlns:a16="http://schemas.microsoft.com/office/drawing/2014/main" id="{CA714BE7-4019-4819-A4F0-AE021E11ED40}"/>
              </a:ext>
            </a:extLst>
          </p:cNvPr>
          <p:cNvGraphicFramePr>
            <a:graphicFrameLocks noGrp="1"/>
          </p:cNvGraphicFramePr>
          <p:nvPr>
            <p:extLst>
              <p:ext uri="{D42A27DB-BD31-4B8C-83A1-F6EECF244321}">
                <p14:modId xmlns:p14="http://schemas.microsoft.com/office/powerpoint/2010/main" val="3316727842"/>
              </p:ext>
            </p:extLst>
          </p:nvPr>
        </p:nvGraphicFramePr>
        <p:xfrm>
          <a:off x="858520" y="3246437"/>
          <a:ext cx="8374696" cy="3846820"/>
        </p:xfrm>
        <a:graphic>
          <a:graphicData uri="http://schemas.openxmlformats.org/drawingml/2006/table">
            <a:tbl>
              <a:tblPr/>
              <a:tblGrid>
                <a:gridCol w="1680479">
                  <a:extLst>
                    <a:ext uri="{9D8B030D-6E8A-4147-A177-3AD203B41FA5}">
                      <a16:colId xmlns:a16="http://schemas.microsoft.com/office/drawing/2014/main" val="209973064"/>
                    </a:ext>
                  </a:extLst>
                </a:gridCol>
                <a:gridCol w="6694217">
                  <a:extLst>
                    <a:ext uri="{9D8B030D-6E8A-4147-A177-3AD203B41FA5}">
                      <a16:colId xmlns:a16="http://schemas.microsoft.com/office/drawing/2014/main" val="2263666272"/>
                    </a:ext>
                  </a:extLst>
                </a:gridCol>
              </a:tblGrid>
              <a:tr h="311335">
                <a:tc>
                  <a:txBody>
                    <a:bodyPr/>
                    <a:lstStyle/>
                    <a:p>
                      <a:pPr algn="l" fontAlgn="t"/>
                      <a:r>
                        <a:rPr lang="en-US" sz="1700" dirty="0">
                          <a:effectLst/>
                        </a:rPr>
                        <a:t>Parameter</a:t>
                      </a: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Description</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16986718"/>
                  </a:ext>
                </a:extLst>
              </a:tr>
              <a:tr h="311335">
                <a:tc>
                  <a:txBody>
                    <a:bodyPr/>
                    <a:lstStyle/>
                    <a:p>
                      <a:pPr algn="l" fontAlgn="t"/>
                      <a:r>
                        <a:rPr lang="en-US" sz="1700" i="1">
                          <a:effectLst/>
                        </a:rPr>
                        <a:t>array</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Required. </a:t>
                      </a:r>
                      <a:r>
                        <a:rPr lang="en-US" sz="1700" b="1" dirty="0">
                          <a:effectLst/>
                        </a:rPr>
                        <a:t>Specifies an array</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51813110"/>
                  </a:ext>
                </a:extLst>
              </a:tr>
              <a:tr h="1104749">
                <a:tc>
                  <a:txBody>
                    <a:bodyPr/>
                    <a:lstStyle/>
                    <a:p>
                      <a:pPr algn="l" fontAlgn="t"/>
                      <a:r>
                        <a:rPr lang="en-US" sz="1700" i="1">
                          <a:effectLst/>
                        </a:rPr>
                        <a:t>start</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Required. Numeric value. Specifies where the </a:t>
                      </a:r>
                      <a:r>
                        <a:rPr lang="en-US" sz="1700" b="1" dirty="0">
                          <a:effectLst/>
                        </a:rPr>
                        <a:t>function will start </a:t>
                      </a:r>
                      <a:r>
                        <a:rPr lang="en-US" sz="1700" dirty="0">
                          <a:effectLst/>
                        </a:rPr>
                        <a:t>the slice. 0 = the first element. If this value is set to a negative number, the function will start slicing that far from the last element. -2 means start at the second last element of the array.</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94724149"/>
                  </a:ext>
                </a:extLst>
              </a:tr>
              <a:tr h="308116">
                <a:tc>
                  <a:txBody>
                    <a:bodyPr/>
                    <a:lstStyle/>
                    <a:p>
                      <a:pPr algn="l" fontAlgn="t"/>
                      <a:r>
                        <a:rPr lang="en-US" sz="1700" i="1">
                          <a:effectLst/>
                        </a:rPr>
                        <a:t>length</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Optional. Numeric value. Specifies the </a:t>
                      </a:r>
                      <a:r>
                        <a:rPr lang="en-US" sz="1700" b="1" dirty="0">
                          <a:effectLst/>
                        </a:rPr>
                        <a:t>length of the returned array</a:t>
                      </a:r>
                      <a:r>
                        <a:rPr lang="en-US" sz="1700" dirty="0">
                          <a:effectLst/>
                        </a:rPr>
                        <a:t>. If this value is not set, the function will return all elements, starting from the position set by the start-parameter. </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073546833"/>
                  </a:ext>
                </a:extLst>
              </a:tr>
              <a:tr h="708042">
                <a:tc>
                  <a:txBody>
                    <a:bodyPr/>
                    <a:lstStyle/>
                    <a:p>
                      <a:pPr algn="l" fontAlgn="t"/>
                      <a:r>
                        <a:rPr lang="en-US" sz="1700" i="1">
                          <a:effectLst/>
                        </a:rPr>
                        <a:t>preserve</a:t>
                      </a:r>
                      <a:endParaRPr lang="en-US" sz="1700">
                        <a:effectLst/>
                      </a:endParaRPr>
                    </a:p>
                  </a:txBody>
                  <a:tcPr marL="147572"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buFont typeface="Arial" panose="020B0604020202020204" pitchFamily="34" charset="0"/>
                        <a:buNone/>
                      </a:pPr>
                      <a:r>
                        <a:rPr lang="en-US" sz="1700" dirty="0">
                          <a:effectLst/>
                        </a:rPr>
                        <a:t>Optional. Specifies if the function should </a:t>
                      </a:r>
                      <a:r>
                        <a:rPr lang="en-US" sz="1700" b="1" dirty="0">
                          <a:effectLst/>
                        </a:rPr>
                        <a:t>preserve or reset the keys</a:t>
                      </a:r>
                      <a:r>
                        <a:rPr lang="en-US" sz="1700" dirty="0">
                          <a:effectLst/>
                        </a:rPr>
                        <a:t>. Possible values: true -  Preserve keys,</a:t>
                      </a:r>
                      <a:r>
                        <a:rPr lang="en-US" sz="1700" baseline="0" dirty="0">
                          <a:effectLst/>
                        </a:rPr>
                        <a:t> f</a:t>
                      </a:r>
                      <a:r>
                        <a:rPr lang="en-US" sz="1700" dirty="0">
                          <a:effectLst/>
                        </a:rPr>
                        <a:t>alse - Default. Reset keys</a:t>
                      </a:r>
                    </a:p>
                  </a:txBody>
                  <a:tcPr marL="73786" marR="73786" marT="73786" marB="7378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6560886"/>
                  </a:ext>
                </a:extLst>
              </a:tr>
            </a:tbl>
          </a:graphicData>
        </a:graphic>
      </p:graphicFrame>
    </p:spTree>
    <p:extLst>
      <p:ext uri="{BB962C8B-B14F-4D97-AF65-F5344CB8AC3E}">
        <p14:creationId xmlns:p14="http://schemas.microsoft.com/office/powerpoint/2010/main" val="100648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106363"/>
            <a:ext cx="9070975" cy="506412"/>
          </a:xfrm>
        </p:spPr>
        <p:txBody>
          <a:bodyPr/>
          <a:lstStyle/>
          <a:p>
            <a:r>
              <a:rPr lang="en-US" dirty="0"/>
              <a:t>Removing values from arrays</a:t>
            </a:r>
          </a:p>
        </p:txBody>
      </p:sp>
      <p:sp>
        <p:nvSpPr>
          <p:cNvPr id="3" name="Title 1"/>
          <p:cNvSpPr txBox="1">
            <a:spLocks/>
          </p:cNvSpPr>
          <p:nvPr/>
        </p:nvSpPr>
        <p:spPr bwMode="auto">
          <a:xfrm>
            <a:off x="163512" y="503237"/>
            <a:ext cx="9764713" cy="685800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a:lnSpc>
                <a:spcPct val="150000"/>
              </a:lnSpc>
            </a:pPr>
            <a:r>
              <a:rPr lang="en-US" sz="1600" dirty="0"/>
              <a:t>&gt; Sometimes you need to completely remove an element from an array. For example, suppose you have the following array with five elements:</a:t>
            </a:r>
          </a:p>
          <a:p>
            <a:pPr lvl="4">
              <a:lnSpc>
                <a:spcPct val="150000"/>
              </a:lnSpc>
            </a:pPr>
            <a:r>
              <a:rPr lang="en-US" sz="1400" dirty="0"/>
              <a:t>$cities[0] = “Phoenix”;</a:t>
            </a:r>
          </a:p>
          <a:p>
            <a:pPr lvl="4">
              <a:lnSpc>
                <a:spcPct val="150000"/>
              </a:lnSpc>
            </a:pPr>
            <a:r>
              <a:rPr lang="en-US" sz="1400" dirty="0"/>
              <a:t>$cities[1] = “Tucson”;</a:t>
            </a:r>
          </a:p>
          <a:p>
            <a:pPr lvl="4">
              <a:lnSpc>
                <a:spcPct val="150000"/>
              </a:lnSpc>
            </a:pPr>
            <a:r>
              <a:rPr lang="en-US" sz="1400" dirty="0"/>
              <a:t>$cities[2] = “Flagstaff”;</a:t>
            </a:r>
          </a:p>
          <a:p>
            <a:pPr lvl="4">
              <a:lnSpc>
                <a:spcPct val="150000"/>
              </a:lnSpc>
            </a:pPr>
            <a:r>
              <a:rPr lang="en-US" sz="1400" dirty="0"/>
              <a:t>$cities[3] = “Tempe”;</a:t>
            </a:r>
          </a:p>
          <a:p>
            <a:pPr lvl="4">
              <a:lnSpc>
                <a:spcPct val="150000"/>
              </a:lnSpc>
            </a:pPr>
            <a:r>
              <a:rPr lang="en-US" sz="1400" dirty="0"/>
              <a:t>$cities[4] = “Prescott”;</a:t>
            </a:r>
            <a:endParaRPr lang="en-US" sz="1600" kern="0" dirty="0">
              <a:solidFill>
                <a:srgbClr val="000000"/>
              </a:solidFill>
            </a:endParaRPr>
          </a:p>
          <a:p>
            <a:pPr>
              <a:lnSpc>
                <a:spcPct val="150000"/>
              </a:lnSpc>
            </a:pPr>
            <a:r>
              <a:rPr lang="en-US" sz="1600" dirty="0"/>
              <a:t>&gt; Now you decide that you no longer want to include Tempe, so you use the following statement to try to remove Tempe from the array:</a:t>
            </a:r>
          </a:p>
          <a:p>
            <a:pPr>
              <a:lnSpc>
                <a:spcPct val="150000"/>
              </a:lnSpc>
            </a:pPr>
            <a:r>
              <a:rPr lang="en-US" sz="1600" dirty="0"/>
              <a:t>		</a:t>
            </a:r>
            <a:r>
              <a:rPr lang="en-US" sz="1400" dirty="0"/>
              <a:t>$cities[3] = “”;</a:t>
            </a:r>
            <a:endParaRPr lang="en-US" sz="1600" dirty="0"/>
          </a:p>
          <a:p>
            <a:pPr>
              <a:lnSpc>
                <a:spcPct val="150000"/>
              </a:lnSpc>
              <a:buFont typeface="Wingdings"/>
              <a:buChar char="Ø"/>
            </a:pPr>
            <a:r>
              <a:rPr lang="en-US" sz="1600" dirty="0"/>
              <a:t>Although this statement sets $cities[3] to an empty string, it doesn’t remove the element from the array. You still have an array with five elements, but one of the five values is empty. To totally remove the element from the array, you need to unset it with the following statement: </a:t>
            </a:r>
          </a:p>
          <a:p>
            <a:pPr>
              <a:lnSpc>
                <a:spcPct val="150000"/>
              </a:lnSpc>
            </a:pPr>
            <a:r>
              <a:rPr lang="en-US" sz="1600" dirty="0"/>
              <a:t>		</a:t>
            </a:r>
            <a:r>
              <a:rPr lang="en-US" sz="1400" dirty="0"/>
              <a:t>unset($cities[3]);</a:t>
            </a:r>
          </a:p>
          <a:p>
            <a:pPr>
              <a:lnSpc>
                <a:spcPct val="150000"/>
              </a:lnSpc>
            </a:pPr>
            <a:r>
              <a:rPr lang="en-US" sz="1400" dirty="0"/>
              <a:t>		var_dump($cities); </a:t>
            </a:r>
          </a:p>
          <a:p>
            <a:pPr>
              <a:lnSpc>
                <a:spcPct val="150000"/>
              </a:lnSpc>
            </a:pPr>
            <a:r>
              <a:rPr lang="en-US" sz="1600" dirty="0"/>
              <a:t>Now your array has only four elements in it, as follows:</a:t>
            </a:r>
          </a:p>
          <a:p>
            <a:pPr lvl="4">
              <a:lnSpc>
                <a:spcPct val="150000"/>
              </a:lnSpc>
            </a:pPr>
            <a:r>
              <a:rPr lang="en-US" sz="1400" dirty="0"/>
              <a:t>$cities[0] = “Phoenix”;</a:t>
            </a:r>
          </a:p>
          <a:p>
            <a:pPr lvl="4">
              <a:lnSpc>
                <a:spcPct val="150000"/>
              </a:lnSpc>
            </a:pPr>
            <a:r>
              <a:rPr lang="en-US" sz="1400" dirty="0"/>
              <a:t>$cities[1] = “Tucson”;</a:t>
            </a:r>
          </a:p>
          <a:p>
            <a:pPr lvl="4">
              <a:lnSpc>
                <a:spcPct val="150000"/>
              </a:lnSpc>
            </a:pPr>
            <a:r>
              <a:rPr lang="en-US" sz="1400" dirty="0"/>
              <a:t>$cities[2] = “Flagstaff”;</a:t>
            </a:r>
          </a:p>
          <a:p>
            <a:pPr lvl="4">
              <a:lnSpc>
                <a:spcPct val="150000"/>
              </a:lnSpc>
            </a:pPr>
            <a:r>
              <a:rPr lang="en-US" sz="1400" dirty="0"/>
              <a:t>$cities[4] = “Prescott”;</a:t>
            </a:r>
          </a:p>
        </p:txBody>
      </p:sp>
    </p:spTree>
    <p:extLst>
      <p:ext uri="{BB962C8B-B14F-4D97-AF65-F5344CB8AC3E}">
        <p14:creationId xmlns:p14="http://schemas.microsoft.com/office/powerpoint/2010/main" val="2907502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a:t>
            </a:r>
          </a:p>
        </p:txBody>
      </p:sp>
      <p:sp>
        <p:nvSpPr>
          <p:cNvPr id="54274" name="Rectangle 2"/>
          <p:cNvSpPr>
            <a:spLocks noGrp="1" noChangeArrowheads="1"/>
          </p:cNvSpPr>
          <p:nvPr>
            <p:ph type="body" idx="1"/>
          </p:nvPr>
        </p:nvSpPr>
        <p:spPr>
          <a:xfrm>
            <a:off x="474663" y="2065338"/>
            <a:ext cx="9072562" cy="4602162"/>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Often when you write code, you want the same block of code to run over and over again in a row. Instead of adding several almost equal lines in a script we can use loops to perform a task like this.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In PHP, we have the following looping statements: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a:t>
            </a:r>
          </a:p>
        </p:txBody>
      </p:sp>
      <p:sp>
        <p:nvSpPr>
          <p:cNvPr id="55298" name="Rectangle 2"/>
          <p:cNvSpPr>
            <a:spLocks noGrp="1" noChangeArrowheads="1"/>
          </p:cNvSpPr>
          <p:nvPr>
            <p:ph type="body" idx="1"/>
          </p:nvPr>
        </p:nvSpPr>
        <p:spPr>
          <a:xfrm>
            <a:off x="474663" y="2065338"/>
            <a:ext cx="9072562" cy="4752975"/>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while</a:t>
            </a:r>
            <a:r>
              <a:rPr lang="en-GB"/>
              <a:t> - loops through a block of code while a specified condition is true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do...while</a:t>
            </a:r>
            <a:r>
              <a:rPr lang="en-GB"/>
              <a:t> - loops through a block of code once, and then repeats the loop as long as a specified condition is true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for</a:t>
            </a:r>
            <a:r>
              <a:rPr lang="en-GB"/>
              <a:t> - loops through a block of code a specified number of times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0000FF"/>
                </a:solidFill>
              </a:rPr>
              <a:t>foreach</a:t>
            </a:r>
            <a:r>
              <a:rPr lang="en-GB"/>
              <a:t> - loops through a block of code for each element in an 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39938" name="Rectangle 2"/>
          <p:cNvSpPr>
            <a:spLocks noGrp="1" noChangeArrowheads="1"/>
          </p:cNvSpPr>
          <p:nvPr>
            <p:ph type="body" idx="1"/>
          </p:nvPr>
        </p:nvSpPr>
        <p:spPr>
          <a:xfrm>
            <a:off x="503238" y="2154238"/>
            <a:ext cx="9072562" cy="4605337"/>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An array variable is a storage area holding a number or text. The problem is, a variable will hold only one value.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An array is a special variable, which can store multiple values in one single variable.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While</a:t>
            </a:r>
          </a:p>
        </p:txBody>
      </p:sp>
      <p:sp>
        <p:nvSpPr>
          <p:cNvPr id="56322" name="Rectangle 2"/>
          <p:cNvSpPr>
            <a:spLocks noGrp="1" noChangeArrowheads="1"/>
          </p:cNvSpPr>
          <p:nvPr>
            <p:ph type="subTitle" idx="4294967295"/>
          </p:nvPr>
        </p:nvSpPr>
        <p:spPr bwMode="auto">
          <a:xfrm>
            <a:off x="592138" y="1665288"/>
            <a:ext cx="9072562" cy="4679950"/>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while loop executes a block of code while a condition is true. The example below defines a loop that starts with</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i=1. The loop will</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continue to run as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long as i is less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than, or equal to 5.</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 will increase by 1</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each time the loop</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runs:</a:t>
            </a:r>
          </a:p>
        </p:txBody>
      </p:sp>
      <p:pic>
        <p:nvPicPr>
          <p:cNvPr id="56323" name="Picture 3"/>
          <p:cNvPicPr>
            <a:picLocks noChangeAspect="1" noChangeArrowheads="1"/>
          </p:cNvPicPr>
          <p:nvPr/>
        </p:nvPicPr>
        <p:blipFill>
          <a:blip r:embed="rId3" cstate="print"/>
          <a:srcRect/>
          <a:stretch>
            <a:fillRect/>
          </a:stretch>
        </p:blipFill>
        <p:spPr bwMode="auto">
          <a:xfrm>
            <a:off x="4205288" y="2974975"/>
            <a:ext cx="5265737" cy="40163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While</a:t>
            </a:r>
          </a:p>
        </p:txBody>
      </p:sp>
      <p:pic>
        <p:nvPicPr>
          <p:cNvPr id="57346" name="Picture 2"/>
          <p:cNvPicPr>
            <a:picLocks noChangeAspect="1" noChangeArrowheads="1"/>
          </p:cNvPicPr>
          <p:nvPr/>
        </p:nvPicPr>
        <p:blipFill>
          <a:blip r:embed="rId3" cstate="print"/>
          <a:srcRect/>
          <a:stretch>
            <a:fillRect/>
          </a:stretch>
        </p:blipFill>
        <p:spPr bwMode="auto">
          <a:xfrm>
            <a:off x="2944813" y="2130425"/>
            <a:ext cx="3708400" cy="35750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Do ... While</a:t>
            </a:r>
          </a:p>
        </p:txBody>
      </p:sp>
      <p:sp>
        <p:nvSpPr>
          <p:cNvPr id="58370"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do...while statement will always execute the block of code once, it will then check the condition, and repeat the loop while the condition is true.</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next example defines a loop that starts with i=1. It will then increment i with 1, and write some output. Then the condition is checked, and the loop will continue to run as long as i is less than, or equal to 5:</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Do ... While</a:t>
            </a:r>
          </a:p>
        </p:txBody>
      </p:sp>
      <p:pic>
        <p:nvPicPr>
          <p:cNvPr id="59394" name="Picture 2"/>
          <p:cNvPicPr>
            <a:picLocks noChangeAspect="1" noChangeArrowheads="1"/>
          </p:cNvPicPr>
          <p:nvPr/>
        </p:nvPicPr>
        <p:blipFill>
          <a:blip r:embed="rId3" cstate="print"/>
          <a:srcRect/>
          <a:stretch>
            <a:fillRect/>
          </a:stretch>
        </p:blipFill>
        <p:spPr bwMode="auto">
          <a:xfrm>
            <a:off x="1484313" y="1450975"/>
            <a:ext cx="6986587" cy="5610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Do ... While</a:t>
            </a:r>
          </a:p>
        </p:txBody>
      </p:sp>
      <p:pic>
        <p:nvPicPr>
          <p:cNvPr id="60418" name="Picture 2"/>
          <p:cNvPicPr>
            <a:picLocks noChangeAspect="1" noChangeArrowheads="1"/>
          </p:cNvPicPr>
          <p:nvPr/>
        </p:nvPicPr>
        <p:blipFill>
          <a:blip r:embed="rId3" cstate="print"/>
          <a:srcRect/>
          <a:stretch>
            <a:fillRect/>
          </a:stretch>
        </p:blipFill>
        <p:spPr bwMode="auto">
          <a:xfrm>
            <a:off x="3081338" y="2344738"/>
            <a:ext cx="3127375" cy="294798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pic>
        <p:nvPicPr>
          <p:cNvPr id="61442" name="Picture 2"/>
          <p:cNvPicPr>
            <a:picLocks noChangeAspect="1" noChangeArrowheads="1"/>
          </p:cNvPicPr>
          <p:nvPr/>
        </p:nvPicPr>
        <p:blipFill>
          <a:blip r:embed="rId3" cstate="print"/>
          <a:srcRect/>
          <a:stretch>
            <a:fillRect/>
          </a:stretch>
        </p:blipFill>
        <p:spPr bwMode="auto">
          <a:xfrm>
            <a:off x="558800" y="2944813"/>
            <a:ext cx="8845550" cy="26225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sp>
        <p:nvSpPr>
          <p:cNvPr id="62466" name="Rectangle 2"/>
          <p:cNvSpPr>
            <a:spLocks noGrp="1" noChangeArrowheads="1"/>
          </p:cNvSpPr>
          <p:nvPr>
            <p:ph type="body" idx="1"/>
          </p:nvPr>
        </p:nvSpPr>
        <p:spPr>
          <a:xfrm>
            <a:off x="503238" y="1768475"/>
            <a:ext cx="9072562" cy="5221288"/>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Parameters: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init</a:t>
            </a:r>
            <a:r>
              <a:rPr lang="en-GB"/>
              <a:t>: Mostly used to set a counter (but can be any code to be executed once at the beginning of the loop)</a:t>
            </a:r>
            <a:r>
              <a:rPr lang="ar-SA"/>
              <a:t>‏</a:t>
            </a:r>
            <a:endParaRPr lang="en-GB"/>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condition</a:t>
            </a:r>
            <a:r>
              <a:rPr lang="en-GB"/>
              <a:t>: Evaluated for each loop iteration. If it evaluates to TRUE, the loop continues. If it evaluates to FALSE, the loop ends.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increment</a:t>
            </a:r>
            <a:r>
              <a:rPr lang="en-GB"/>
              <a:t>: Mostly used to increment a counter (but can be any code to be executed at the end of the loop)</a:t>
            </a:r>
            <a:r>
              <a:rPr lang="ar-SA"/>
              <a:t>‏</a:t>
            </a: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sp>
        <p:nvSpPr>
          <p:cNvPr id="63490" name="Rectangle 2"/>
          <p:cNvSpPr>
            <a:spLocks noGrp="1" noChangeArrowheads="1"/>
          </p:cNvSpPr>
          <p:nvPr>
            <p:ph type="subTitle" idx="4294967295"/>
          </p:nvPr>
        </p:nvSpPr>
        <p:spPr bwMode="auto">
          <a:xfrm>
            <a:off x="503238" y="1689100"/>
            <a:ext cx="9072562" cy="514826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example below defines a loop that starts with i=1. The loop will continue to run as long as i is less than, or equal to 5. i will increase by 1 each time the loop runs:</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63491" name="Picture 3"/>
          <p:cNvPicPr>
            <a:picLocks noChangeAspect="1" noChangeArrowheads="1"/>
          </p:cNvPicPr>
          <p:nvPr/>
        </p:nvPicPr>
        <p:blipFill>
          <a:blip r:embed="rId3" cstate="print"/>
          <a:srcRect/>
          <a:stretch>
            <a:fillRect/>
          </a:stretch>
        </p:blipFill>
        <p:spPr bwMode="auto">
          <a:xfrm>
            <a:off x="4011613" y="3262313"/>
            <a:ext cx="5503862" cy="364013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a:t>
            </a:r>
          </a:p>
        </p:txBody>
      </p:sp>
      <p:pic>
        <p:nvPicPr>
          <p:cNvPr id="64514" name="Picture 2"/>
          <p:cNvPicPr>
            <a:picLocks noChangeAspect="1" noChangeArrowheads="1"/>
          </p:cNvPicPr>
          <p:nvPr/>
        </p:nvPicPr>
        <p:blipFill>
          <a:blip r:embed="rId3" cstate="print"/>
          <a:srcRect/>
          <a:stretch>
            <a:fillRect/>
          </a:stretch>
        </p:blipFill>
        <p:spPr bwMode="auto">
          <a:xfrm>
            <a:off x="3413125" y="2568575"/>
            <a:ext cx="2971800" cy="28003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Foreach</a:t>
            </a:r>
          </a:p>
        </p:txBody>
      </p:sp>
      <p:sp>
        <p:nvSpPr>
          <p:cNvPr id="65538" name="Rectangle 2"/>
          <p:cNvSpPr>
            <a:spLocks noGrp="1" noChangeArrowheads="1"/>
          </p:cNvSpPr>
          <p:nvPr>
            <p:ph type="subTitle" idx="4294967295"/>
          </p:nvPr>
        </p:nvSpPr>
        <p:spPr bwMode="auto">
          <a:xfrm>
            <a:off x="503238" y="1814513"/>
            <a:ext cx="9072562" cy="489902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For every loop iteration, the value of the current array element is assigned to $value (and the array pointer is moved by one) - so on the next loop iteration, you'll be looking at the next array value.</a:t>
            </a:r>
          </a:p>
        </p:txBody>
      </p:sp>
      <p:pic>
        <p:nvPicPr>
          <p:cNvPr id="65539" name="Picture 3"/>
          <p:cNvPicPr>
            <a:picLocks noChangeAspect="1" noChangeArrowheads="1"/>
          </p:cNvPicPr>
          <p:nvPr/>
        </p:nvPicPr>
        <p:blipFill>
          <a:blip r:embed="rId3" cstate="print"/>
          <a:srcRect/>
          <a:stretch>
            <a:fillRect/>
          </a:stretch>
        </p:blipFill>
        <p:spPr bwMode="auto">
          <a:xfrm>
            <a:off x="2319338" y="1860550"/>
            <a:ext cx="5187950" cy="21463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40962" name="Rectangle 2"/>
          <p:cNvSpPr>
            <a:spLocks noGrp="1" noChangeArrowheads="1"/>
          </p:cNvSpPr>
          <p:nvPr>
            <p:ph type="subTitle" idx="4294967295"/>
          </p:nvPr>
        </p:nvSpPr>
        <p:spPr bwMode="auto">
          <a:xfrm>
            <a:off x="503238" y="1814513"/>
            <a:ext cx="9072562" cy="1571625"/>
          </a:xfrm>
          <a:prstGeom prst="rect">
            <a:avLst/>
          </a:prstGeom>
          <a:noFill/>
          <a:ln/>
        </p:spPr>
        <p:txBody>
          <a:bodyPr lIns="0" tIns="0" rIns="0" bIns="0" anchor="ctr"/>
          <a:lstStyle/>
          <a:p>
            <a:pPr marL="28575"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If you have a list of items (a list of car names, for example), storing the cars in single variables could look like this:</a:t>
            </a:r>
          </a:p>
        </p:txBody>
      </p:sp>
      <p:pic>
        <p:nvPicPr>
          <p:cNvPr id="40963" name="Picture 3"/>
          <p:cNvPicPr>
            <a:picLocks noChangeAspect="1" noChangeArrowheads="1"/>
          </p:cNvPicPr>
          <p:nvPr/>
        </p:nvPicPr>
        <p:blipFill>
          <a:blip r:embed="rId3" cstate="print"/>
          <a:srcRect/>
          <a:stretch>
            <a:fillRect/>
          </a:stretch>
        </p:blipFill>
        <p:spPr bwMode="auto">
          <a:xfrm>
            <a:off x="3078163" y="3821113"/>
            <a:ext cx="3638550" cy="19970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Loops - Foreach</a:t>
            </a:r>
          </a:p>
        </p:txBody>
      </p:sp>
      <p:sp>
        <p:nvSpPr>
          <p:cNvPr id="66562" name="Rectangle 2"/>
          <p:cNvSpPr>
            <a:spLocks noGrp="1" noChangeArrowheads="1"/>
          </p:cNvSpPr>
          <p:nvPr>
            <p:ph type="subTitle" idx="4294967295"/>
          </p:nvPr>
        </p:nvSpPr>
        <p:spPr bwMode="auto">
          <a:xfrm>
            <a:off x="503238" y="1768475"/>
            <a:ext cx="9072562" cy="498951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following example demonstrates a loop that will print the values of the given array: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66563" name="Picture 3"/>
          <p:cNvPicPr>
            <a:picLocks noChangeAspect="1" noChangeArrowheads="1"/>
          </p:cNvPicPr>
          <p:nvPr/>
        </p:nvPicPr>
        <p:blipFill>
          <a:blip r:embed="rId3" cstate="print"/>
          <a:srcRect/>
          <a:stretch>
            <a:fillRect/>
          </a:stretch>
        </p:blipFill>
        <p:spPr bwMode="auto">
          <a:xfrm>
            <a:off x="696912" y="3249612"/>
            <a:ext cx="4416425" cy="3883025"/>
          </a:xfrm>
          <a:prstGeom prst="rect">
            <a:avLst/>
          </a:prstGeom>
          <a:noFill/>
          <a:ln w="9525">
            <a:noFill/>
            <a:round/>
            <a:headEnd/>
            <a:tailEnd/>
          </a:ln>
          <a:effectLst/>
        </p:spPr>
      </p:pic>
      <p:pic>
        <p:nvPicPr>
          <p:cNvPr id="5" name="Picture 4"/>
          <p:cNvPicPr>
            <a:picLocks noChangeAspect="1" noChangeArrowheads="1"/>
          </p:cNvPicPr>
          <p:nvPr/>
        </p:nvPicPr>
        <p:blipFill>
          <a:blip r:embed="rId4" cstate="print"/>
          <a:srcRect/>
          <a:stretch>
            <a:fillRect/>
          </a:stretch>
        </p:blipFill>
        <p:spPr bwMode="auto">
          <a:xfrm>
            <a:off x="7250112" y="3932237"/>
            <a:ext cx="1973263" cy="24923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t>break, continue, return</a:t>
            </a:r>
          </a:p>
        </p:txBody>
      </p:sp>
      <p:sp>
        <p:nvSpPr>
          <p:cNvPr id="39939" name="Rectangle 3"/>
          <p:cNvSpPr>
            <a:spLocks noGrp="1" noChangeArrowheads="1"/>
          </p:cNvSpPr>
          <p:nvPr>
            <p:ph type="body" idx="1"/>
          </p:nvPr>
        </p:nvSpPr>
        <p:spPr/>
        <p:txBody>
          <a:bodyPr/>
          <a:lstStyle/>
          <a:p>
            <a:pPr eaLnBrk="1" hangingPunct="1"/>
            <a:r>
              <a:rPr lang="en-GB" b="1">
                <a:latin typeface="Courier New" panose="02070309020205020404" pitchFamily="49" charset="0"/>
              </a:rPr>
              <a:t> </a:t>
            </a:r>
            <a:r>
              <a:rPr lang="en-GB" b="1">
                <a:solidFill>
                  <a:srgbClr val="0000FF"/>
                </a:solidFill>
                <a:latin typeface="Courier New" panose="02070309020205020404" pitchFamily="49" charset="0"/>
              </a:rPr>
              <a:t>break</a:t>
            </a:r>
          </a:p>
          <a:p>
            <a:pPr lvl="1" eaLnBrk="1" hangingPunct="1"/>
            <a:r>
              <a:rPr lang="en-GB" sz="2646"/>
              <a:t>Ends execution of current for, foreach, do … while, while or switch structure</a:t>
            </a:r>
          </a:p>
          <a:p>
            <a:pPr lvl="1" eaLnBrk="1" hangingPunct="1"/>
            <a:r>
              <a:rPr lang="en-GB" sz="2646"/>
              <a:t>Option: Number of nested structures to break out of</a:t>
            </a:r>
          </a:p>
          <a:p>
            <a:pPr eaLnBrk="1" hangingPunct="1"/>
            <a:r>
              <a:rPr lang="en-GB" b="1">
                <a:latin typeface="Courier New" panose="02070309020205020404" pitchFamily="49" charset="0"/>
              </a:rPr>
              <a:t> </a:t>
            </a:r>
            <a:r>
              <a:rPr lang="en-GB" b="1">
                <a:solidFill>
                  <a:srgbClr val="0000FF"/>
                </a:solidFill>
                <a:latin typeface="Courier New" panose="02070309020205020404" pitchFamily="49" charset="0"/>
              </a:rPr>
              <a:t>continue</a:t>
            </a:r>
          </a:p>
          <a:p>
            <a:pPr lvl="1" eaLnBrk="1" hangingPunct="1"/>
            <a:r>
              <a:rPr lang="en-GB" sz="2646"/>
              <a:t>Skip rest of current loop</a:t>
            </a:r>
          </a:p>
          <a:p>
            <a:pPr lvl="1" eaLnBrk="1" hangingPunct="1"/>
            <a:r>
              <a:rPr lang="en-GB" sz="2646"/>
              <a:t>Option: Number of nested loops to skip</a:t>
            </a:r>
          </a:p>
          <a:p>
            <a:pPr eaLnBrk="1" hangingPunct="1"/>
            <a:r>
              <a:rPr lang="en-GB" sz="3086" b="1">
                <a:latin typeface="Courier New" panose="02070309020205020404" pitchFamily="49" charset="0"/>
              </a:rPr>
              <a:t> </a:t>
            </a:r>
            <a:r>
              <a:rPr lang="en-GB" sz="3086" b="1">
                <a:solidFill>
                  <a:srgbClr val="0000FF"/>
                </a:solidFill>
                <a:latin typeface="Courier New" panose="02070309020205020404" pitchFamily="49" charset="0"/>
              </a:rPr>
              <a:t>return</a:t>
            </a:r>
          </a:p>
          <a:p>
            <a:pPr lvl="1" eaLnBrk="1" hangingPunct="1"/>
            <a:r>
              <a:rPr lang="en-GB" sz="2646"/>
              <a:t>Ends execution of current function/statement/script</a:t>
            </a:r>
          </a:p>
        </p:txBody>
      </p:sp>
    </p:spTree>
    <p:extLst>
      <p:ext uri="{BB962C8B-B14F-4D97-AF65-F5344CB8AC3E}">
        <p14:creationId xmlns:p14="http://schemas.microsoft.com/office/powerpoint/2010/main" val="3146524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t>Indentation..</a:t>
            </a:r>
            <a:endParaRPr lang="en-US"/>
          </a:p>
        </p:txBody>
      </p:sp>
      <p:sp>
        <p:nvSpPr>
          <p:cNvPr id="40963" name="Rectangle 3"/>
          <p:cNvSpPr>
            <a:spLocks noGrp="1" noChangeArrowheads="1"/>
          </p:cNvSpPr>
          <p:nvPr>
            <p:ph type="body" idx="1"/>
          </p:nvPr>
        </p:nvSpPr>
        <p:spPr/>
        <p:txBody>
          <a:bodyPr/>
          <a:lstStyle/>
          <a:p>
            <a:pPr eaLnBrk="1" hangingPunct="1"/>
            <a:r>
              <a:rPr lang="en-GB"/>
              <a:t>Code readability </a:t>
            </a:r>
            <a:r>
              <a:rPr lang="en-GB">
                <a:solidFill>
                  <a:srgbClr val="FF0000"/>
                </a:solidFill>
              </a:rPr>
              <a:t>IS</a:t>
            </a:r>
            <a:r>
              <a:rPr lang="en-GB"/>
              <a:t> important – notice how all the code inside a loop/control structure is indented.</a:t>
            </a:r>
          </a:p>
          <a:p>
            <a:pPr eaLnBrk="1" hangingPunct="1"/>
            <a:r>
              <a:rPr lang="en-GB"/>
              <a:t>Once you start writing nested control loops, indentation is the only way to keep track of your code!</a:t>
            </a:r>
            <a:endParaRPr lang="en-US"/>
          </a:p>
        </p:txBody>
      </p:sp>
    </p:spTree>
    <p:extLst>
      <p:ext uri="{BB962C8B-B14F-4D97-AF65-F5344CB8AC3E}">
        <p14:creationId xmlns:p14="http://schemas.microsoft.com/office/powerpoint/2010/main" val="3060163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a:t>Code Re-use</a:t>
            </a:r>
            <a:endParaRPr lang="en-US"/>
          </a:p>
        </p:txBody>
      </p:sp>
      <p:sp>
        <p:nvSpPr>
          <p:cNvPr id="43011" name="Rectangle 3"/>
          <p:cNvSpPr>
            <a:spLocks noGrp="1" noChangeArrowheads="1"/>
          </p:cNvSpPr>
          <p:nvPr>
            <p:ph type="body" idx="1"/>
          </p:nvPr>
        </p:nvSpPr>
        <p:spPr/>
        <p:txBody>
          <a:bodyPr/>
          <a:lstStyle/>
          <a:p>
            <a:pPr eaLnBrk="1" hangingPunct="1"/>
            <a:r>
              <a:rPr lang="en-GB"/>
              <a:t>Often you will want to write a piece of code and re-use it several times (maybe within the same script, or maybe between different scripts).</a:t>
            </a:r>
          </a:p>
          <a:p>
            <a:pPr eaLnBrk="1" hangingPunct="1"/>
            <a:r>
              <a:rPr lang="en-GB" u="sng"/>
              <a:t>Functions</a:t>
            </a:r>
            <a:r>
              <a:rPr lang="en-GB"/>
              <a:t> are a very nice way to encapsulate such pieces of code..</a:t>
            </a:r>
            <a:endParaRPr lang="en-US"/>
          </a:p>
        </p:txBody>
      </p:sp>
    </p:spTree>
    <p:extLst>
      <p:ext uri="{BB962C8B-B14F-4D97-AF65-F5344CB8AC3E}">
        <p14:creationId xmlns:p14="http://schemas.microsoft.com/office/powerpoint/2010/main" val="3804749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a:t>Eh..? What?</a:t>
            </a:r>
            <a:endParaRPr lang="en-US"/>
          </a:p>
        </p:txBody>
      </p:sp>
      <p:sp>
        <p:nvSpPr>
          <p:cNvPr id="44035" name="Rectangle 3"/>
          <p:cNvSpPr>
            <a:spLocks noGrp="1" noChangeArrowheads="1"/>
          </p:cNvSpPr>
          <p:nvPr>
            <p:ph type="body" idx="1"/>
          </p:nvPr>
        </p:nvSpPr>
        <p:spPr/>
        <p:txBody>
          <a:bodyPr/>
          <a:lstStyle/>
          <a:p>
            <a:pPr eaLnBrk="1" hangingPunct="1"/>
            <a:r>
              <a:rPr lang="en-GB"/>
              <a:t>You have already used functions..</a:t>
            </a:r>
          </a:p>
          <a:p>
            <a:pPr eaLnBrk="1" hangingPunct="1"/>
            <a:endParaRPr lang="en-GB"/>
          </a:p>
          <a:p>
            <a:pPr algn="ctr" eaLnBrk="1" hangingPunct="1">
              <a:buFontTx/>
              <a:buNone/>
            </a:pPr>
            <a:r>
              <a:rPr lang="en-GB" b="1">
                <a:solidFill>
                  <a:srgbClr val="0000FF"/>
                </a:solidFill>
                <a:latin typeface="Courier New" panose="02070309020205020404" pitchFamily="49" charset="0"/>
              </a:rPr>
              <a:t>echo</a:t>
            </a:r>
            <a:r>
              <a:rPr lang="en-GB" b="1">
                <a:latin typeface="Courier New" panose="02070309020205020404" pitchFamily="49" charset="0"/>
              </a:rPr>
              <a:t>(</a:t>
            </a:r>
            <a:r>
              <a:rPr lang="en-GB" b="1">
                <a:solidFill>
                  <a:srgbClr val="CC0000"/>
                </a:solidFill>
                <a:latin typeface="Courier New" panose="02070309020205020404" pitchFamily="49" charset="0"/>
              </a:rPr>
              <a:t>‘text to display’</a:t>
            </a:r>
            <a:r>
              <a:rPr lang="en-GB" b="1">
                <a:latin typeface="Courier New" panose="02070309020205020404" pitchFamily="49" charset="0"/>
              </a:rPr>
              <a:t>);</a:t>
            </a:r>
            <a:endParaRPr lang="en-US" b="1">
              <a:latin typeface="Courier New" panose="02070309020205020404" pitchFamily="49" charset="0"/>
            </a:endParaRPr>
          </a:p>
        </p:txBody>
      </p:sp>
      <p:sp>
        <p:nvSpPr>
          <p:cNvPr id="44036" name="Text Box 4"/>
          <p:cNvSpPr txBox="1">
            <a:spLocks noChangeArrowheads="1"/>
          </p:cNvSpPr>
          <p:nvPr/>
        </p:nvSpPr>
        <p:spPr bwMode="auto">
          <a:xfrm>
            <a:off x="756496" y="4619802"/>
            <a:ext cx="2561920"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sz="2646">
                <a:solidFill>
                  <a:srgbClr val="FF6600"/>
                </a:solidFill>
              </a:rPr>
              <a:t>Function NAME</a:t>
            </a:r>
            <a:endParaRPr lang="en-US" sz="2646">
              <a:solidFill>
                <a:srgbClr val="FF6600"/>
              </a:solidFill>
            </a:endParaRPr>
          </a:p>
        </p:txBody>
      </p:sp>
      <p:sp>
        <p:nvSpPr>
          <p:cNvPr id="44037" name="Text Box 5"/>
          <p:cNvSpPr txBox="1">
            <a:spLocks noChangeArrowheads="1"/>
          </p:cNvSpPr>
          <p:nvPr/>
        </p:nvSpPr>
        <p:spPr bwMode="auto">
          <a:xfrm>
            <a:off x="5208305" y="4703798"/>
            <a:ext cx="3504998"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GB" sz="2646">
                <a:solidFill>
                  <a:srgbClr val="FF6600"/>
                </a:solidFill>
              </a:rPr>
              <a:t>Function ARGUMENT</a:t>
            </a:r>
            <a:endParaRPr lang="en-US" sz="2646">
              <a:solidFill>
                <a:srgbClr val="FF6600"/>
              </a:solidFill>
            </a:endParaRPr>
          </a:p>
        </p:txBody>
      </p:sp>
      <p:sp>
        <p:nvSpPr>
          <p:cNvPr id="44038" name="Line 6"/>
          <p:cNvSpPr>
            <a:spLocks noChangeShapeType="1"/>
          </p:cNvSpPr>
          <p:nvPr/>
        </p:nvSpPr>
        <p:spPr bwMode="auto">
          <a:xfrm flipV="1">
            <a:off x="2016442" y="3611844"/>
            <a:ext cx="335986" cy="839964"/>
          </a:xfrm>
          <a:prstGeom prst="line">
            <a:avLst/>
          </a:prstGeom>
          <a:noFill/>
          <a:ln w="635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39" name="Line 7"/>
          <p:cNvSpPr>
            <a:spLocks noChangeShapeType="1"/>
          </p:cNvSpPr>
          <p:nvPr/>
        </p:nvSpPr>
        <p:spPr bwMode="auto">
          <a:xfrm flipH="1" flipV="1">
            <a:off x="5544290" y="3695841"/>
            <a:ext cx="839964" cy="923960"/>
          </a:xfrm>
          <a:prstGeom prst="line">
            <a:avLst/>
          </a:prstGeom>
          <a:noFill/>
          <a:ln w="635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729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a:t>What is a function?</a:t>
            </a:r>
            <a:endParaRPr lang="en-US"/>
          </a:p>
        </p:txBody>
      </p:sp>
      <p:sp>
        <p:nvSpPr>
          <p:cNvPr id="45059" name="Rectangle 3"/>
          <p:cNvSpPr>
            <a:spLocks noGrp="1" noChangeArrowheads="1"/>
          </p:cNvSpPr>
          <p:nvPr>
            <p:ph type="body" idx="1"/>
          </p:nvPr>
        </p:nvSpPr>
        <p:spPr/>
        <p:txBody>
          <a:bodyPr/>
          <a:lstStyle/>
          <a:p>
            <a:pPr eaLnBrk="1" hangingPunct="1"/>
            <a:r>
              <a:rPr lang="en-GB"/>
              <a:t>A function takes some arguments (inputs) and does something with them (echo, for example, outputs the text input to the user).</a:t>
            </a:r>
          </a:p>
          <a:p>
            <a:pPr eaLnBrk="1" hangingPunct="1"/>
            <a:r>
              <a:rPr lang="en-GB"/>
              <a:t>As well as the inbuilt PHP functions, we can define our own functions..</a:t>
            </a:r>
            <a:endParaRPr lang="en-US"/>
          </a:p>
        </p:txBody>
      </p:sp>
    </p:spTree>
    <p:extLst>
      <p:ext uri="{BB962C8B-B14F-4D97-AF65-F5344CB8AC3E}">
        <p14:creationId xmlns:p14="http://schemas.microsoft.com/office/powerpoint/2010/main" val="25710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t>Definition vs. Calling</a:t>
            </a:r>
            <a:endParaRPr lang="en-US"/>
          </a:p>
        </p:txBody>
      </p:sp>
      <p:sp>
        <p:nvSpPr>
          <p:cNvPr id="46083" name="Rectangle 3"/>
          <p:cNvSpPr>
            <a:spLocks noGrp="1" noChangeArrowheads="1"/>
          </p:cNvSpPr>
          <p:nvPr>
            <p:ph type="body" idx="1"/>
          </p:nvPr>
        </p:nvSpPr>
        <p:spPr/>
        <p:txBody>
          <a:bodyPr/>
          <a:lstStyle/>
          <a:p>
            <a:pPr marL="671962" indent="-671962" hangingPunct="1"/>
            <a:r>
              <a:rPr lang="en-GB"/>
              <a:t>There are two distinct aspects to functions:</a:t>
            </a:r>
          </a:p>
          <a:p>
            <a:pPr marL="671962" indent="-671962" hangingPunct="1">
              <a:buFontTx/>
              <a:buAutoNum type="arabicPeriod"/>
            </a:pPr>
            <a:r>
              <a:rPr lang="en-GB" u="sng"/>
              <a:t>Definition</a:t>
            </a:r>
            <a:r>
              <a:rPr lang="en-GB"/>
              <a:t>: Before using a function, that function must be defined – i.e. what inputs does it need, and what does it do with them?</a:t>
            </a:r>
          </a:p>
          <a:p>
            <a:pPr marL="671962" indent="-671962" hangingPunct="1">
              <a:buFontTx/>
              <a:buAutoNum type="arabicPeriod"/>
            </a:pPr>
            <a:r>
              <a:rPr lang="en-GB" u="sng"/>
              <a:t>Calling</a:t>
            </a:r>
            <a:r>
              <a:rPr lang="en-GB"/>
              <a:t>: When you call a function, you actually execute the code in the function.</a:t>
            </a:r>
            <a:endParaRPr lang="en-US"/>
          </a:p>
        </p:txBody>
      </p:sp>
    </p:spTree>
    <p:extLst>
      <p:ext uri="{BB962C8B-B14F-4D97-AF65-F5344CB8AC3E}">
        <p14:creationId xmlns:p14="http://schemas.microsoft.com/office/powerpoint/2010/main" val="3405555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a:t>Function </a:t>
            </a:r>
            <a:r>
              <a:rPr lang="en-GB" u="sng"/>
              <a:t>Definition</a:t>
            </a:r>
            <a:endParaRPr lang="en-US" u="sng"/>
          </a:p>
        </p:txBody>
      </p:sp>
      <p:sp>
        <p:nvSpPr>
          <p:cNvPr id="47107" name="Rectangle 3"/>
          <p:cNvSpPr>
            <a:spLocks noGrp="1" noChangeArrowheads="1"/>
          </p:cNvSpPr>
          <p:nvPr>
            <p:ph type="body" idx="1"/>
          </p:nvPr>
        </p:nvSpPr>
        <p:spPr/>
        <p:txBody>
          <a:bodyPr/>
          <a:lstStyle/>
          <a:p>
            <a:pPr eaLnBrk="1" hangingPunct="1"/>
            <a:r>
              <a:rPr lang="en-GB"/>
              <a:t>A function accepts any number of input arguments, and returns a SINGLE value.</a:t>
            </a:r>
          </a:p>
          <a:p>
            <a:pPr eaLnBrk="1" hangingPunct="1">
              <a:buFontTx/>
              <a:buNone/>
            </a:pPr>
            <a:endParaRPr lang="en-GB" sz="2646" b="1">
              <a:latin typeface="Courier New" panose="02070309020205020404" pitchFamily="49" charset="0"/>
            </a:endParaRPr>
          </a:p>
          <a:p>
            <a:pPr eaLnBrk="1" hangingPunct="1">
              <a:buFontTx/>
              <a:buNone/>
            </a:pPr>
            <a:r>
              <a:rPr lang="en-GB" sz="2646" b="1">
                <a:solidFill>
                  <a:srgbClr val="0000FF"/>
                </a:solidFill>
                <a:latin typeface="Courier New" panose="02070309020205020404" pitchFamily="49" charset="0"/>
              </a:rPr>
              <a:t>function</a:t>
            </a:r>
            <a:r>
              <a:rPr lang="en-GB" sz="2646" b="1">
                <a:latin typeface="Courier New" panose="02070309020205020404" pitchFamily="49" charset="0"/>
              </a:rPr>
              <a:t> </a:t>
            </a:r>
            <a:r>
              <a:rPr lang="en-GB" sz="2646" b="1" i="1">
                <a:latin typeface="Courier New" panose="02070309020205020404" pitchFamily="49" charset="0"/>
              </a:rPr>
              <a:t>myfunction</a:t>
            </a:r>
            <a:r>
              <a:rPr lang="en-GB" sz="2646" b="1">
                <a:latin typeface="Courier New" panose="02070309020205020404" pitchFamily="49" charset="0"/>
              </a:rPr>
              <a:t>($</a:t>
            </a:r>
            <a:r>
              <a:rPr lang="en-GB" sz="2646" b="1" i="1">
                <a:latin typeface="Courier New" panose="02070309020205020404" pitchFamily="49" charset="0"/>
              </a:rPr>
              <a:t>arg1</a:t>
            </a:r>
            <a:r>
              <a:rPr lang="en-GB" sz="2646" b="1">
                <a:latin typeface="Courier New" panose="02070309020205020404" pitchFamily="49" charset="0"/>
              </a:rPr>
              <a:t>,$</a:t>
            </a:r>
            <a:r>
              <a:rPr lang="en-GB" sz="2646" b="1" i="1">
                <a:latin typeface="Courier New" panose="02070309020205020404" pitchFamily="49" charset="0"/>
              </a:rPr>
              <a:t>arg2</a:t>
            </a:r>
            <a:r>
              <a:rPr lang="en-GB" sz="2646" b="1">
                <a:latin typeface="Courier New" panose="02070309020205020404" pitchFamily="49" charset="0"/>
              </a:rPr>
              <a:t>,…,$</a:t>
            </a:r>
            <a:r>
              <a:rPr lang="en-GB" sz="2646" b="1" i="1">
                <a:latin typeface="Courier New" panose="02070309020205020404" pitchFamily="49" charset="0"/>
              </a:rPr>
              <a:t>argN</a:t>
            </a:r>
            <a:r>
              <a:rPr lang="en-GB" sz="2646" b="1">
                <a:latin typeface="Courier New" panose="02070309020205020404" pitchFamily="49" charset="0"/>
              </a:rPr>
              <a:t>)</a:t>
            </a:r>
          </a:p>
          <a:p>
            <a:pPr eaLnBrk="1" hangingPunct="1">
              <a:buFontTx/>
              <a:buNone/>
            </a:pPr>
            <a:r>
              <a:rPr lang="en-GB" sz="2646" b="1">
                <a:latin typeface="Courier New" panose="02070309020205020404" pitchFamily="49" charset="0"/>
              </a:rPr>
              <a:t>{</a:t>
            </a:r>
          </a:p>
          <a:p>
            <a:pPr eaLnBrk="1" hangingPunct="1">
              <a:buFontTx/>
              <a:buNone/>
            </a:pPr>
            <a:r>
              <a:rPr lang="en-GB" sz="2646" b="1">
                <a:latin typeface="Courier New" panose="02070309020205020404" pitchFamily="49" charset="0"/>
              </a:rPr>
              <a:t>	</a:t>
            </a:r>
            <a:r>
              <a:rPr lang="en-GB" sz="2646" b="1" i="1">
                <a:latin typeface="Courier New" panose="02070309020205020404" pitchFamily="49" charset="0"/>
              </a:rPr>
              <a:t>statements</a:t>
            </a:r>
            <a:r>
              <a:rPr lang="en-GB" sz="2646" b="1">
                <a:latin typeface="Courier New" panose="02070309020205020404" pitchFamily="49" charset="0"/>
              </a:rPr>
              <a:t>;</a:t>
            </a:r>
          </a:p>
          <a:p>
            <a:pPr eaLnBrk="1" hangingPunct="1">
              <a:buFontTx/>
              <a:buNone/>
            </a:pPr>
            <a:r>
              <a:rPr lang="en-GB" sz="2646" b="1">
                <a:latin typeface="Courier New" panose="02070309020205020404" pitchFamily="49" charset="0"/>
              </a:rPr>
              <a:t>	</a:t>
            </a:r>
            <a:r>
              <a:rPr lang="en-GB" sz="2646" b="1">
                <a:solidFill>
                  <a:srgbClr val="0000FF"/>
                </a:solidFill>
                <a:latin typeface="Courier New" panose="02070309020205020404" pitchFamily="49" charset="0"/>
              </a:rPr>
              <a:t>return</a:t>
            </a:r>
            <a:r>
              <a:rPr lang="en-GB" sz="2646" b="1">
                <a:latin typeface="Courier New" panose="02070309020205020404" pitchFamily="49" charset="0"/>
              </a:rPr>
              <a:t> $</a:t>
            </a:r>
            <a:r>
              <a:rPr lang="en-GB" sz="2646" b="1" i="1">
                <a:latin typeface="Courier New" panose="02070309020205020404" pitchFamily="49" charset="0"/>
              </a:rPr>
              <a:t>return_value</a:t>
            </a:r>
            <a:r>
              <a:rPr lang="en-GB" sz="2646" b="1">
                <a:latin typeface="Courier New" panose="02070309020205020404" pitchFamily="49" charset="0"/>
              </a:rPr>
              <a:t>;</a:t>
            </a:r>
          </a:p>
          <a:p>
            <a:pPr eaLnBrk="1" hangingPunct="1">
              <a:buFontTx/>
              <a:buNone/>
            </a:pPr>
            <a:r>
              <a:rPr lang="en-GB" sz="2646" b="1">
                <a:latin typeface="Courier New" panose="02070309020205020404" pitchFamily="49" charset="0"/>
              </a:rPr>
              <a:t>}</a:t>
            </a:r>
          </a:p>
          <a:p>
            <a:pPr eaLnBrk="1" hangingPunct="1">
              <a:buFontTx/>
              <a:buNone/>
            </a:pPr>
            <a:endParaRPr lang="en-US" sz="2646"/>
          </a:p>
        </p:txBody>
      </p:sp>
    </p:spTree>
    <p:extLst>
      <p:ext uri="{BB962C8B-B14F-4D97-AF65-F5344CB8AC3E}">
        <p14:creationId xmlns:p14="http://schemas.microsoft.com/office/powerpoint/2010/main" val="3683050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a:t>Example</a:t>
            </a:r>
            <a:endParaRPr lang="en-US"/>
          </a:p>
        </p:txBody>
      </p:sp>
      <p:sp>
        <p:nvSpPr>
          <p:cNvPr id="48131" name="Rectangle 3"/>
          <p:cNvSpPr>
            <a:spLocks noGrp="1" noChangeArrowheads="1"/>
          </p:cNvSpPr>
          <p:nvPr>
            <p:ph type="body" idx="1"/>
          </p:nvPr>
        </p:nvSpPr>
        <p:spPr/>
        <p:txBody>
          <a:bodyPr/>
          <a:lstStyle/>
          <a:p>
            <a:pPr eaLnBrk="1" hangingPunct="1"/>
            <a:r>
              <a:rPr lang="en-GB"/>
              <a:t>Function to join first and last names together with a space..</a:t>
            </a:r>
          </a:p>
          <a:p>
            <a:pPr eaLnBrk="1" hangingPunct="1">
              <a:buFontTx/>
              <a:buNone/>
            </a:pPr>
            <a:r>
              <a:rPr lang="en-GB" b="1">
                <a:solidFill>
                  <a:srgbClr val="0000FF"/>
                </a:solidFill>
                <a:latin typeface="Courier New" panose="02070309020205020404" pitchFamily="49" charset="0"/>
              </a:rPr>
              <a:t>function</a:t>
            </a:r>
            <a:r>
              <a:rPr lang="en-GB" b="1">
                <a:latin typeface="Courier New" panose="02070309020205020404" pitchFamily="49" charset="0"/>
              </a:rPr>
              <a:t> make_name($first,$last) </a:t>
            </a:r>
          </a:p>
          <a:p>
            <a:pPr eaLnBrk="1" hangingPunct="1">
              <a:buFontTx/>
              <a:buNone/>
            </a:pPr>
            <a:r>
              <a:rPr lang="en-GB" b="1">
                <a:latin typeface="Courier New" panose="02070309020205020404" pitchFamily="49" charset="0"/>
              </a:rPr>
              <a:t>{</a:t>
            </a:r>
          </a:p>
          <a:p>
            <a:pPr eaLnBrk="1" hangingPunct="1">
              <a:buFontTx/>
              <a:buNone/>
            </a:pPr>
            <a:r>
              <a:rPr lang="en-GB" b="1">
                <a:latin typeface="Courier New" panose="02070309020205020404" pitchFamily="49" charset="0"/>
              </a:rPr>
              <a:t>$fullname = $first.</a:t>
            </a:r>
            <a:r>
              <a:rPr lang="en-GB" b="1">
                <a:solidFill>
                  <a:srgbClr val="CC0000"/>
                </a:solidFill>
                <a:latin typeface="Courier New" panose="02070309020205020404" pitchFamily="49" charset="0"/>
              </a:rPr>
              <a:t>’ ‘</a:t>
            </a:r>
            <a:r>
              <a:rPr lang="en-GB" b="1">
                <a:latin typeface="Courier New" panose="02070309020205020404" pitchFamily="49" charset="0"/>
              </a:rPr>
              <a:t>.$last;</a:t>
            </a:r>
          </a:p>
          <a:p>
            <a:pPr eaLnBrk="1" hangingPunct="1">
              <a:buFontTx/>
              <a:buNone/>
            </a:pPr>
            <a:r>
              <a:rPr lang="en-GB" b="1">
                <a:solidFill>
                  <a:srgbClr val="0000FF"/>
                </a:solidFill>
                <a:latin typeface="Courier New" panose="02070309020205020404" pitchFamily="49" charset="0"/>
              </a:rPr>
              <a:t>return</a:t>
            </a:r>
            <a:r>
              <a:rPr lang="en-GB" b="1">
                <a:latin typeface="Courier New" panose="02070309020205020404" pitchFamily="49" charset="0"/>
              </a:rPr>
              <a:t> $fullname;</a:t>
            </a:r>
          </a:p>
          <a:p>
            <a:pPr eaLnBrk="1" hangingPunct="1">
              <a:buFontTx/>
              <a:buNone/>
            </a:pPr>
            <a:r>
              <a:rPr lang="en-GB" b="1">
                <a:latin typeface="Courier New" panose="02070309020205020404" pitchFamily="49" charset="0"/>
              </a:rPr>
              <a:t>}</a:t>
            </a:r>
            <a:endParaRPr lang="en-US" b="1">
              <a:latin typeface="Courier New" panose="02070309020205020404" pitchFamily="49" charset="0"/>
            </a:endParaRPr>
          </a:p>
        </p:txBody>
      </p:sp>
    </p:spTree>
    <p:extLst>
      <p:ext uri="{BB962C8B-B14F-4D97-AF65-F5344CB8AC3E}">
        <p14:creationId xmlns:p14="http://schemas.microsoft.com/office/powerpoint/2010/main" val="3760915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u="sng"/>
              <a:t>Calling</a:t>
            </a:r>
            <a:r>
              <a:rPr lang="en-GB"/>
              <a:t> functions..</a:t>
            </a:r>
            <a:endParaRPr lang="en-US"/>
          </a:p>
        </p:txBody>
      </p:sp>
      <p:sp>
        <p:nvSpPr>
          <p:cNvPr id="49155" name="Rectangle 3"/>
          <p:cNvSpPr>
            <a:spLocks noGrp="1" noChangeArrowheads="1"/>
          </p:cNvSpPr>
          <p:nvPr>
            <p:ph type="body" idx="1"/>
          </p:nvPr>
        </p:nvSpPr>
        <p:spPr/>
        <p:txBody>
          <a:bodyPr/>
          <a:lstStyle/>
          <a:p>
            <a:pPr eaLnBrk="1" hangingPunct="1"/>
            <a:r>
              <a:rPr lang="en-GB"/>
              <a:t>Can be done anywhere..</a:t>
            </a:r>
          </a:p>
          <a:p>
            <a:pPr eaLnBrk="1" hangingPunct="1">
              <a:buFontTx/>
              <a:buNone/>
            </a:pPr>
            <a:r>
              <a:rPr lang="en-GB" sz="2646" b="1" i="1">
                <a:latin typeface="Courier New" panose="02070309020205020404" pitchFamily="49" charset="0"/>
              </a:rPr>
              <a:t>myfunction</a:t>
            </a:r>
            <a:r>
              <a:rPr lang="en-GB" sz="2646" b="1">
                <a:latin typeface="Courier New" panose="02070309020205020404" pitchFamily="49" charset="0"/>
              </a:rPr>
              <a:t>($</a:t>
            </a:r>
            <a:r>
              <a:rPr lang="en-GB" sz="2646" b="1" i="1">
                <a:latin typeface="Courier New" panose="02070309020205020404" pitchFamily="49" charset="0"/>
              </a:rPr>
              <a:t>arg1</a:t>
            </a:r>
            <a:r>
              <a:rPr lang="en-GB" sz="2646" b="1">
                <a:latin typeface="Courier New" panose="02070309020205020404" pitchFamily="49" charset="0"/>
              </a:rPr>
              <a:t>,$</a:t>
            </a:r>
            <a:r>
              <a:rPr lang="en-GB" sz="2646" b="1" i="1">
                <a:latin typeface="Courier New" panose="02070309020205020404" pitchFamily="49" charset="0"/>
              </a:rPr>
              <a:t>arg2</a:t>
            </a:r>
            <a:r>
              <a:rPr lang="en-GB" sz="2646" b="1">
                <a:latin typeface="Courier New" panose="02070309020205020404" pitchFamily="49" charset="0"/>
              </a:rPr>
              <a:t>,…,$</a:t>
            </a:r>
            <a:r>
              <a:rPr lang="en-GB" sz="2646" b="1" i="1">
                <a:latin typeface="Courier New" panose="02070309020205020404" pitchFamily="49" charset="0"/>
              </a:rPr>
              <a:t>argN</a:t>
            </a:r>
            <a:r>
              <a:rPr lang="en-GB" sz="2646" b="1">
                <a:latin typeface="Courier New" panose="02070309020205020404" pitchFamily="49" charset="0"/>
              </a:rPr>
              <a:t>)</a:t>
            </a:r>
          </a:p>
          <a:p>
            <a:pPr eaLnBrk="1" hangingPunct="1">
              <a:buFontTx/>
              <a:buNone/>
            </a:pPr>
            <a:r>
              <a:rPr lang="en-GB" b="1"/>
              <a:t>or</a:t>
            </a:r>
          </a:p>
          <a:p>
            <a:pPr eaLnBrk="1" hangingPunct="1">
              <a:buFontTx/>
              <a:buNone/>
            </a:pPr>
            <a:r>
              <a:rPr lang="en-GB" sz="2646" b="1">
                <a:latin typeface="Courier New" panose="02070309020205020404" pitchFamily="49" charset="0"/>
              </a:rPr>
              <a:t>$answer = </a:t>
            </a:r>
            <a:r>
              <a:rPr lang="en-GB" sz="2646" b="1" i="1">
                <a:latin typeface="Courier New" panose="02070309020205020404" pitchFamily="49" charset="0"/>
              </a:rPr>
              <a:t>myfunction</a:t>
            </a:r>
            <a:r>
              <a:rPr lang="en-GB" sz="2646" b="1">
                <a:latin typeface="Courier New" panose="02070309020205020404" pitchFamily="49" charset="0"/>
              </a:rPr>
              <a:t>($</a:t>
            </a:r>
            <a:r>
              <a:rPr lang="en-GB" sz="2646" b="1" i="1">
                <a:latin typeface="Courier New" panose="02070309020205020404" pitchFamily="49" charset="0"/>
              </a:rPr>
              <a:t>arg1</a:t>
            </a:r>
            <a:r>
              <a:rPr lang="en-GB" sz="2646" b="1">
                <a:latin typeface="Courier New" panose="02070309020205020404" pitchFamily="49" charset="0"/>
              </a:rPr>
              <a:t>,$</a:t>
            </a:r>
            <a:r>
              <a:rPr lang="en-GB" sz="2646" b="1" i="1">
                <a:latin typeface="Courier New" panose="02070309020205020404" pitchFamily="49" charset="0"/>
              </a:rPr>
              <a:t>arg2</a:t>
            </a:r>
            <a:r>
              <a:rPr lang="en-GB" sz="2646" b="1">
                <a:latin typeface="Courier New" panose="02070309020205020404" pitchFamily="49" charset="0"/>
              </a:rPr>
              <a:t>,…,$</a:t>
            </a:r>
            <a:r>
              <a:rPr lang="en-GB" sz="2646" b="1" i="1">
                <a:latin typeface="Courier New" panose="02070309020205020404" pitchFamily="49" charset="0"/>
              </a:rPr>
              <a:t>argN</a:t>
            </a:r>
            <a:r>
              <a:rPr lang="en-GB" sz="2646" b="1">
                <a:latin typeface="Courier New" panose="02070309020205020404" pitchFamily="49" charset="0"/>
              </a:rPr>
              <a:t>)</a:t>
            </a:r>
          </a:p>
          <a:p>
            <a:pPr eaLnBrk="1" hangingPunct="1">
              <a:buFontTx/>
              <a:buNone/>
            </a:pPr>
            <a:endParaRPr lang="en-GB" sz="2646" b="1">
              <a:latin typeface="Courier New" panose="02070309020205020404" pitchFamily="49" charset="0"/>
            </a:endParaRPr>
          </a:p>
          <a:p>
            <a:pPr eaLnBrk="1" hangingPunct="1">
              <a:buFontTx/>
              <a:buNone/>
            </a:pPr>
            <a:r>
              <a:rPr lang="en-GB" sz="2646" b="1">
                <a:latin typeface="Courier New" panose="02070309020205020404" pitchFamily="49" charset="0"/>
              </a:rPr>
              <a:t>e.g.</a:t>
            </a:r>
          </a:p>
          <a:p>
            <a:pPr eaLnBrk="1" hangingPunct="1">
              <a:buFontTx/>
              <a:buNone/>
            </a:pPr>
            <a:r>
              <a:rPr lang="en-GB" b="1">
                <a:solidFill>
                  <a:srgbClr val="0000FF"/>
                </a:solidFill>
                <a:latin typeface="Courier New" panose="02070309020205020404" pitchFamily="49" charset="0"/>
              </a:rPr>
              <a:t>echo</a:t>
            </a:r>
            <a:r>
              <a:rPr lang="en-GB" b="1">
                <a:latin typeface="Courier New" panose="02070309020205020404" pitchFamily="49" charset="0"/>
              </a:rPr>
              <a:t> make_name(</a:t>
            </a:r>
            <a:r>
              <a:rPr lang="en-GB" b="1">
                <a:solidFill>
                  <a:srgbClr val="CC0000"/>
                </a:solidFill>
                <a:latin typeface="Courier New" panose="02070309020205020404" pitchFamily="49" charset="0"/>
              </a:rPr>
              <a:t>‘Rob’</a:t>
            </a:r>
            <a:r>
              <a:rPr lang="en-GB" b="1">
                <a:latin typeface="Courier New" panose="02070309020205020404" pitchFamily="49" charset="0"/>
              </a:rPr>
              <a:t>,</a:t>
            </a:r>
            <a:r>
              <a:rPr lang="en-GB" b="1">
                <a:solidFill>
                  <a:srgbClr val="CC0000"/>
                </a:solidFill>
                <a:latin typeface="Courier New" panose="02070309020205020404" pitchFamily="49" charset="0"/>
              </a:rPr>
              <a:t>’Tuley’</a:t>
            </a:r>
            <a:r>
              <a:rPr lang="en-GB" b="1">
                <a:latin typeface="Courier New" panose="02070309020205020404" pitchFamily="49" charset="0"/>
              </a:rPr>
              <a:t>);</a:t>
            </a:r>
          </a:p>
          <a:p>
            <a:pPr eaLnBrk="1" hangingPunct="1">
              <a:buFontTx/>
              <a:buNone/>
            </a:pPr>
            <a:r>
              <a:rPr lang="en-GB" b="1">
                <a:solidFill>
                  <a:srgbClr val="FFCC00"/>
                </a:solidFill>
                <a:latin typeface="Courier New" panose="02070309020205020404" pitchFamily="49" charset="0"/>
              </a:rPr>
              <a:t>// echoes ‘Rob Tuley’</a:t>
            </a:r>
            <a:r>
              <a:rPr lang="en-GB" sz="2646" b="1">
                <a:solidFill>
                  <a:srgbClr val="FFCC00"/>
                </a:solidFill>
                <a:latin typeface="Courier New" panose="02070309020205020404" pitchFamily="49" charset="0"/>
              </a:rPr>
              <a:t> </a:t>
            </a:r>
            <a:endParaRPr lang="en-US" sz="2646" b="1">
              <a:solidFill>
                <a:srgbClr val="FFCC00"/>
              </a:solidFill>
              <a:latin typeface="Courier New" panose="02070309020205020404" pitchFamily="49" charset="0"/>
            </a:endParaRPr>
          </a:p>
        </p:txBody>
      </p:sp>
    </p:spTree>
    <p:extLst>
      <p:ext uri="{BB962C8B-B14F-4D97-AF65-F5344CB8AC3E}">
        <p14:creationId xmlns:p14="http://schemas.microsoft.com/office/powerpoint/2010/main" val="384609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41986" name="Rectangle 2"/>
          <p:cNvSpPr>
            <a:spLocks noGrp="1" noChangeArrowheads="1"/>
          </p:cNvSpPr>
          <p:nvPr>
            <p:ph type="body" idx="1"/>
          </p:nvPr>
        </p:nvSpPr>
        <p:spPr>
          <a:xfrm>
            <a:off x="503238" y="1768475"/>
            <a:ext cx="9072562" cy="4899025"/>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However, what if you want to loop through the cars and find a specific one? And what if you had not 3 cars, but 300?</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 best solution here is to use an array.</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An array can hold all your variable values under a single name. And you can access the values by referring to the array name.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Each element in the array has its own index so that it can be easily accessed.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a:t>Functions: Return Values</a:t>
            </a:r>
          </a:p>
        </p:txBody>
      </p:sp>
      <p:sp>
        <p:nvSpPr>
          <p:cNvPr id="50179" name="Rectangle 3"/>
          <p:cNvSpPr>
            <a:spLocks noGrp="1" noChangeArrowheads="1"/>
          </p:cNvSpPr>
          <p:nvPr>
            <p:ph type="body" idx="1"/>
          </p:nvPr>
        </p:nvSpPr>
        <p:spPr/>
        <p:txBody>
          <a:bodyPr/>
          <a:lstStyle/>
          <a:p>
            <a:pPr eaLnBrk="1" hangingPunct="1"/>
            <a:r>
              <a:rPr lang="en-GB" dirty="0"/>
              <a:t>Use </a:t>
            </a:r>
            <a:r>
              <a:rPr lang="en-GB" b="1" dirty="0">
                <a:solidFill>
                  <a:srgbClr val="0000FF"/>
                </a:solidFill>
                <a:latin typeface="Courier New" panose="02070309020205020404" pitchFamily="49" charset="0"/>
              </a:rPr>
              <a:t>return</a:t>
            </a:r>
          </a:p>
          <a:p>
            <a:pPr eaLnBrk="1" hangingPunct="1"/>
            <a:r>
              <a:rPr lang="en-GB" dirty="0"/>
              <a:t>Causes execution of function to cease</a:t>
            </a:r>
          </a:p>
          <a:p>
            <a:pPr lvl="1" eaLnBrk="1" hangingPunct="1"/>
            <a:r>
              <a:rPr lang="en-GB" dirty="0"/>
              <a:t>Control returns to calling script</a:t>
            </a:r>
          </a:p>
          <a:p>
            <a:pPr eaLnBrk="1" hangingPunct="1"/>
            <a:r>
              <a:rPr lang="en-GB" dirty="0"/>
              <a:t>To return multiple values</a:t>
            </a:r>
          </a:p>
          <a:p>
            <a:pPr lvl="1" eaLnBrk="1" hangingPunct="1"/>
            <a:r>
              <a:rPr lang="en-GB" dirty="0"/>
              <a:t>Return an array</a:t>
            </a:r>
          </a:p>
          <a:p>
            <a:pPr eaLnBrk="1" hangingPunct="1"/>
            <a:r>
              <a:rPr lang="en-GB" dirty="0"/>
              <a:t>If no value returned</a:t>
            </a:r>
          </a:p>
          <a:p>
            <a:pPr lvl="1" eaLnBrk="1" hangingPunct="1"/>
            <a:r>
              <a:rPr lang="en-GB" b="1" dirty="0">
                <a:solidFill>
                  <a:srgbClr val="0000FF"/>
                </a:solidFill>
                <a:latin typeface="Courier New" panose="02070309020205020404" pitchFamily="49" charset="0"/>
              </a:rPr>
              <a:t>NULL</a:t>
            </a:r>
          </a:p>
        </p:txBody>
      </p:sp>
    </p:spTree>
    <p:extLst>
      <p:ext uri="{BB962C8B-B14F-4D97-AF65-F5344CB8AC3E}">
        <p14:creationId xmlns:p14="http://schemas.microsoft.com/office/powerpoint/2010/main" val="4089894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GB"/>
              <a:t>‘Scope’</a:t>
            </a:r>
            <a:endParaRPr lang="en-US"/>
          </a:p>
        </p:txBody>
      </p:sp>
      <p:sp>
        <p:nvSpPr>
          <p:cNvPr id="51203" name="Rectangle 3"/>
          <p:cNvSpPr>
            <a:spLocks noGrp="1" noChangeArrowheads="1"/>
          </p:cNvSpPr>
          <p:nvPr>
            <p:ph type="body" idx="1"/>
          </p:nvPr>
        </p:nvSpPr>
        <p:spPr>
          <a:xfrm>
            <a:off x="504507" y="1511935"/>
            <a:ext cx="9071610" cy="4989036"/>
          </a:xfrm>
        </p:spPr>
        <p:txBody>
          <a:bodyPr/>
          <a:lstStyle/>
          <a:p>
            <a:pPr eaLnBrk="1" hangingPunct="1"/>
            <a:r>
              <a:rPr lang="en-GB"/>
              <a:t>A function executes within its own little protected bubble, or </a:t>
            </a:r>
            <a:r>
              <a:rPr lang="en-GB" u="sng"/>
              <a:t>local scope.</a:t>
            </a:r>
          </a:p>
          <a:p>
            <a:pPr eaLnBrk="1" hangingPunct="1"/>
            <a:r>
              <a:rPr lang="en-GB"/>
              <a:t>What does this mean? Its means that the function can’t ‘see’ any of the variables you have defined apart from those passed in as arguments..</a:t>
            </a:r>
          </a:p>
          <a:p>
            <a:pPr eaLnBrk="1" hangingPunct="1"/>
            <a:r>
              <a:rPr lang="en-GB"/>
              <a:t>Each new function call starts a clean slate in terms of internal function variables.</a:t>
            </a:r>
            <a:endParaRPr lang="en-US"/>
          </a:p>
        </p:txBody>
      </p:sp>
    </p:spTree>
    <p:extLst>
      <p:ext uri="{BB962C8B-B14F-4D97-AF65-F5344CB8AC3E}">
        <p14:creationId xmlns:p14="http://schemas.microsoft.com/office/powerpoint/2010/main" val="1032224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a:t>In other words..</a:t>
            </a:r>
          </a:p>
        </p:txBody>
      </p:sp>
      <p:sp>
        <p:nvSpPr>
          <p:cNvPr id="52227" name="Rectangle 3"/>
          <p:cNvSpPr>
            <a:spLocks noGrp="1" noChangeArrowheads="1"/>
          </p:cNvSpPr>
          <p:nvPr>
            <p:ph type="body" idx="1"/>
          </p:nvPr>
        </p:nvSpPr>
        <p:spPr>
          <a:xfrm>
            <a:off x="588503" y="1511935"/>
            <a:ext cx="9071610" cy="4989036"/>
          </a:xfrm>
        </p:spPr>
        <p:txBody>
          <a:bodyPr/>
          <a:lstStyle/>
          <a:p>
            <a:pPr eaLnBrk="1" hangingPunct="1">
              <a:lnSpc>
                <a:spcPct val="90000"/>
              </a:lnSpc>
            </a:pPr>
            <a:r>
              <a:rPr lang="en-GB"/>
              <a:t>Variables within a function</a:t>
            </a:r>
          </a:p>
          <a:p>
            <a:pPr lvl="1" eaLnBrk="1" hangingPunct="1">
              <a:lnSpc>
                <a:spcPct val="90000"/>
              </a:lnSpc>
            </a:pPr>
            <a:r>
              <a:rPr lang="en-GB"/>
              <a:t>Are local to that function</a:t>
            </a:r>
          </a:p>
          <a:p>
            <a:pPr lvl="2" eaLnBrk="1" hangingPunct="1">
              <a:lnSpc>
                <a:spcPct val="90000"/>
              </a:lnSpc>
            </a:pPr>
            <a:r>
              <a:rPr lang="en-GB"/>
              <a:t>Disappear when function execution ends</a:t>
            </a:r>
          </a:p>
          <a:p>
            <a:pPr eaLnBrk="1" hangingPunct="1">
              <a:lnSpc>
                <a:spcPct val="90000"/>
              </a:lnSpc>
            </a:pPr>
            <a:r>
              <a:rPr lang="en-GB"/>
              <a:t>Variables outside a function</a:t>
            </a:r>
          </a:p>
          <a:p>
            <a:pPr lvl="1" eaLnBrk="1" hangingPunct="1">
              <a:lnSpc>
                <a:spcPct val="90000"/>
              </a:lnSpc>
            </a:pPr>
            <a:r>
              <a:rPr lang="en-GB"/>
              <a:t>Are not available within the function</a:t>
            </a:r>
          </a:p>
          <a:p>
            <a:pPr lvl="2" eaLnBrk="1" hangingPunct="1">
              <a:lnSpc>
                <a:spcPct val="90000"/>
              </a:lnSpc>
            </a:pPr>
            <a:r>
              <a:rPr lang="en-GB"/>
              <a:t>Unless set as global</a:t>
            </a:r>
          </a:p>
          <a:p>
            <a:pPr eaLnBrk="1" hangingPunct="1">
              <a:lnSpc>
                <a:spcPct val="90000"/>
              </a:lnSpc>
            </a:pPr>
            <a:r>
              <a:rPr lang="en-GB"/>
              <a:t>Remembering variables</a:t>
            </a:r>
          </a:p>
          <a:p>
            <a:pPr lvl="1" eaLnBrk="1" hangingPunct="1">
              <a:lnSpc>
                <a:spcPct val="90000"/>
              </a:lnSpc>
            </a:pPr>
            <a:r>
              <a:rPr lang="en-GB"/>
              <a:t>Not stored between function calls</a:t>
            </a:r>
          </a:p>
          <a:p>
            <a:pPr lvl="2" eaLnBrk="1" hangingPunct="1">
              <a:lnSpc>
                <a:spcPct val="90000"/>
              </a:lnSpc>
            </a:pPr>
            <a:r>
              <a:rPr lang="en-GB"/>
              <a:t>Unless set as static</a:t>
            </a:r>
          </a:p>
        </p:txBody>
      </p:sp>
    </p:spTree>
    <p:extLst>
      <p:ext uri="{BB962C8B-B14F-4D97-AF65-F5344CB8AC3E}">
        <p14:creationId xmlns:p14="http://schemas.microsoft.com/office/powerpoint/2010/main" val="4063713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a:t>Global variables..</a:t>
            </a:r>
            <a:endParaRPr lang="en-US"/>
          </a:p>
        </p:txBody>
      </p:sp>
      <p:sp>
        <p:nvSpPr>
          <p:cNvPr id="53251" name="Rectangle 3"/>
          <p:cNvSpPr>
            <a:spLocks noGrp="1" noChangeArrowheads="1"/>
          </p:cNvSpPr>
          <p:nvPr>
            <p:ph type="body" idx="1"/>
          </p:nvPr>
        </p:nvSpPr>
        <p:spPr>
          <a:xfrm>
            <a:off x="504507" y="1343942"/>
            <a:ext cx="9071610" cy="5409018"/>
          </a:xfrm>
        </p:spPr>
        <p:txBody>
          <a:bodyPr/>
          <a:lstStyle/>
          <a:p>
            <a:pPr eaLnBrk="1" hangingPunct="1">
              <a:lnSpc>
                <a:spcPct val="90000"/>
              </a:lnSpc>
            </a:pPr>
            <a:r>
              <a:rPr lang="en-GB" sz="3086"/>
              <a:t>To access a variable outside the ‘local’ scope of a function, declare it as a global:</a:t>
            </a:r>
          </a:p>
          <a:p>
            <a:pPr eaLnBrk="1" hangingPunct="1">
              <a:lnSpc>
                <a:spcPct val="90000"/>
              </a:lnSpc>
              <a:buFontTx/>
              <a:buNone/>
            </a:pPr>
            <a:r>
              <a:rPr lang="en-GB" sz="3086" b="1">
                <a:solidFill>
                  <a:srgbClr val="0000FF"/>
                </a:solidFill>
                <a:latin typeface="Courier New" panose="02070309020205020404" pitchFamily="49" charset="0"/>
              </a:rPr>
              <a:t>function</a:t>
            </a:r>
            <a:r>
              <a:rPr lang="en-GB" sz="3086" b="1">
                <a:latin typeface="Courier New" panose="02070309020205020404" pitchFamily="49" charset="0"/>
              </a:rPr>
              <a:t> add5toa()</a:t>
            </a:r>
          </a:p>
          <a:p>
            <a:pPr eaLnBrk="1" hangingPunct="1">
              <a:lnSpc>
                <a:spcPct val="90000"/>
              </a:lnSpc>
              <a:buFontTx/>
              <a:buNone/>
            </a:pPr>
            <a:r>
              <a:rPr lang="en-GB" sz="3086" b="1">
                <a:latin typeface="Courier New" panose="02070309020205020404" pitchFamily="49" charset="0"/>
              </a:rPr>
              <a:t>{</a:t>
            </a:r>
          </a:p>
          <a:p>
            <a:pPr eaLnBrk="1" hangingPunct="1">
              <a:lnSpc>
                <a:spcPct val="90000"/>
              </a:lnSpc>
              <a:buFontTx/>
              <a:buNone/>
            </a:pPr>
            <a:r>
              <a:rPr lang="en-GB" sz="3086" b="1">
                <a:solidFill>
                  <a:srgbClr val="0000FF"/>
                </a:solidFill>
                <a:latin typeface="Courier New" panose="02070309020205020404" pitchFamily="49" charset="0"/>
              </a:rPr>
              <a:t>	global</a:t>
            </a:r>
            <a:r>
              <a:rPr lang="en-GB" sz="3086" b="1">
                <a:latin typeface="Courier New" panose="02070309020205020404" pitchFamily="49" charset="0"/>
              </a:rPr>
              <a:t> $a;</a:t>
            </a:r>
          </a:p>
          <a:p>
            <a:pPr eaLnBrk="1" hangingPunct="1">
              <a:lnSpc>
                <a:spcPct val="90000"/>
              </a:lnSpc>
              <a:buFontTx/>
              <a:buNone/>
            </a:pPr>
            <a:r>
              <a:rPr lang="en-GB" sz="3086" b="1">
                <a:latin typeface="Courier New" panose="02070309020205020404" pitchFamily="49" charset="0"/>
              </a:rPr>
              <a:t>	$a = $a  + 5;</a:t>
            </a:r>
          </a:p>
          <a:p>
            <a:pPr eaLnBrk="1" hangingPunct="1">
              <a:lnSpc>
                <a:spcPct val="90000"/>
              </a:lnSpc>
              <a:buFontTx/>
              <a:buNone/>
            </a:pPr>
            <a:r>
              <a:rPr lang="en-GB" sz="3086" b="1">
                <a:latin typeface="Courier New" panose="02070309020205020404" pitchFamily="49" charset="0"/>
              </a:rPr>
              <a:t>} </a:t>
            </a:r>
          </a:p>
          <a:p>
            <a:pPr eaLnBrk="1" hangingPunct="1">
              <a:lnSpc>
                <a:spcPct val="90000"/>
              </a:lnSpc>
              <a:buFontTx/>
              <a:buNone/>
            </a:pPr>
            <a:r>
              <a:rPr lang="en-GB" sz="3086" b="1">
                <a:latin typeface="Courier New" panose="02070309020205020404" pitchFamily="49" charset="0"/>
              </a:rPr>
              <a:t>$a = 9;</a:t>
            </a:r>
          </a:p>
          <a:p>
            <a:pPr eaLnBrk="1" hangingPunct="1">
              <a:lnSpc>
                <a:spcPct val="90000"/>
              </a:lnSpc>
              <a:buFontTx/>
              <a:buNone/>
            </a:pPr>
            <a:r>
              <a:rPr lang="en-GB" sz="3086" b="1">
                <a:latin typeface="Courier New" panose="02070309020205020404" pitchFamily="49" charset="0"/>
              </a:rPr>
              <a:t>add5toa();</a:t>
            </a:r>
          </a:p>
          <a:p>
            <a:pPr eaLnBrk="1" hangingPunct="1">
              <a:lnSpc>
                <a:spcPct val="90000"/>
              </a:lnSpc>
              <a:buFontTx/>
              <a:buNone/>
            </a:pPr>
            <a:r>
              <a:rPr lang="en-GB" sz="3086" b="1">
                <a:solidFill>
                  <a:srgbClr val="0000FF"/>
                </a:solidFill>
                <a:latin typeface="Courier New" panose="02070309020205020404" pitchFamily="49" charset="0"/>
              </a:rPr>
              <a:t>echo</a:t>
            </a:r>
            <a:r>
              <a:rPr lang="en-GB" sz="3086" b="1">
                <a:latin typeface="Courier New" panose="02070309020205020404" pitchFamily="49" charset="0"/>
              </a:rPr>
              <a:t> $a; </a:t>
            </a:r>
            <a:r>
              <a:rPr lang="en-GB" sz="3086" b="1">
                <a:solidFill>
                  <a:srgbClr val="FFCC00"/>
                </a:solidFill>
                <a:latin typeface="Courier New" panose="02070309020205020404" pitchFamily="49" charset="0"/>
              </a:rPr>
              <a:t>// 14</a:t>
            </a:r>
            <a:endParaRPr lang="en-US" sz="3086" b="1">
              <a:solidFill>
                <a:srgbClr val="FFCC00"/>
              </a:solidFill>
              <a:latin typeface="Courier New" panose="02070309020205020404" pitchFamily="49" charset="0"/>
            </a:endParaRPr>
          </a:p>
        </p:txBody>
      </p:sp>
    </p:spTree>
    <p:extLst>
      <p:ext uri="{BB962C8B-B14F-4D97-AF65-F5344CB8AC3E}">
        <p14:creationId xmlns:p14="http://schemas.microsoft.com/office/powerpoint/2010/main" val="205121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a:t>Static Variables</a:t>
            </a:r>
            <a:endParaRPr lang="en-US"/>
          </a:p>
        </p:txBody>
      </p:sp>
      <p:sp>
        <p:nvSpPr>
          <p:cNvPr id="54275" name="Rectangle 3"/>
          <p:cNvSpPr>
            <a:spLocks noGrp="1" noChangeArrowheads="1"/>
          </p:cNvSpPr>
          <p:nvPr>
            <p:ph type="body" idx="1"/>
          </p:nvPr>
        </p:nvSpPr>
        <p:spPr>
          <a:xfrm>
            <a:off x="504507" y="1427938"/>
            <a:ext cx="9071610" cy="5325022"/>
          </a:xfrm>
        </p:spPr>
        <p:txBody>
          <a:bodyPr/>
          <a:lstStyle/>
          <a:p>
            <a:pPr eaLnBrk="1" hangingPunct="1">
              <a:lnSpc>
                <a:spcPct val="80000"/>
              </a:lnSpc>
            </a:pPr>
            <a:r>
              <a:rPr lang="en-GB" sz="3086"/>
              <a:t>Local function variable values are not saved between function calls unless they are declared as static:</a:t>
            </a:r>
          </a:p>
          <a:p>
            <a:pPr eaLnBrk="1" hangingPunct="1">
              <a:lnSpc>
                <a:spcPct val="80000"/>
              </a:lnSpc>
              <a:buFontTx/>
              <a:buNone/>
            </a:pPr>
            <a:r>
              <a:rPr lang="en-GB" sz="3086" b="1">
                <a:solidFill>
                  <a:srgbClr val="0000FF"/>
                </a:solidFill>
                <a:latin typeface="Courier New" panose="02070309020205020404" pitchFamily="49" charset="0"/>
              </a:rPr>
              <a:t>function</a:t>
            </a:r>
            <a:r>
              <a:rPr lang="en-GB" sz="3086" b="1">
                <a:latin typeface="Courier New" panose="02070309020205020404" pitchFamily="49" charset="0"/>
              </a:rPr>
              <a:t> counter()</a:t>
            </a:r>
          </a:p>
          <a:p>
            <a:pPr eaLnBrk="1" hangingPunct="1">
              <a:lnSpc>
                <a:spcPct val="80000"/>
              </a:lnSpc>
              <a:buFontTx/>
              <a:buNone/>
            </a:pPr>
            <a:r>
              <a:rPr lang="en-GB" sz="3086" b="1">
                <a:latin typeface="Courier New" panose="02070309020205020404" pitchFamily="49" charset="0"/>
              </a:rPr>
              <a:t>{</a:t>
            </a:r>
          </a:p>
          <a:p>
            <a:pPr eaLnBrk="1" hangingPunct="1">
              <a:lnSpc>
                <a:spcPct val="80000"/>
              </a:lnSpc>
              <a:buFontTx/>
              <a:buNone/>
            </a:pPr>
            <a:r>
              <a:rPr lang="en-GB" sz="3086" b="1">
                <a:solidFill>
                  <a:srgbClr val="0000FF"/>
                </a:solidFill>
                <a:latin typeface="Courier New" panose="02070309020205020404" pitchFamily="49" charset="0"/>
              </a:rPr>
              <a:t>	static</a:t>
            </a:r>
            <a:r>
              <a:rPr lang="en-GB" sz="3086" b="1">
                <a:latin typeface="Courier New" panose="02070309020205020404" pitchFamily="49" charset="0"/>
              </a:rPr>
              <a:t> $num = 0;</a:t>
            </a:r>
          </a:p>
          <a:p>
            <a:pPr eaLnBrk="1" hangingPunct="1">
              <a:lnSpc>
                <a:spcPct val="80000"/>
              </a:lnSpc>
              <a:buFontTx/>
              <a:buNone/>
            </a:pPr>
            <a:r>
              <a:rPr lang="en-GB" sz="3086" b="1">
                <a:latin typeface="Courier New" panose="02070309020205020404" pitchFamily="49" charset="0"/>
              </a:rPr>
              <a:t>	</a:t>
            </a:r>
            <a:r>
              <a:rPr lang="en-GB" sz="3086" b="1">
                <a:solidFill>
                  <a:srgbClr val="0000FF"/>
                </a:solidFill>
                <a:latin typeface="Courier New" panose="02070309020205020404" pitchFamily="49" charset="0"/>
              </a:rPr>
              <a:t>return</a:t>
            </a:r>
            <a:r>
              <a:rPr lang="en-GB" sz="3086" b="1">
                <a:latin typeface="Courier New" panose="02070309020205020404" pitchFamily="49" charset="0"/>
              </a:rPr>
              <a:t> ++$num;</a:t>
            </a:r>
          </a:p>
          <a:p>
            <a:pPr eaLnBrk="1" hangingPunct="1">
              <a:lnSpc>
                <a:spcPct val="80000"/>
              </a:lnSpc>
              <a:buFontTx/>
              <a:buNone/>
            </a:pPr>
            <a:r>
              <a:rPr lang="en-GB" sz="3086" b="1">
                <a:latin typeface="Courier New" panose="02070309020205020404" pitchFamily="49" charset="0"/>
              </a:rPr>
              <a:t>} </a:t>
            </a:r>
          </a:p>
          <a:p>
            <a:pPr eaLnBrk="1" hangingPunct="1">
              <a:lnSpc>
                <a:spcPct val="80000"/>
              </a:lnSpc>
              <a:buFontTx/>
              <a:buNone/>
            </a:pPr>
            <a:r>
              <a:rPr lang="en-GB" sz="3086" b="1">
                <a:solidFill>
                  <a:srgbClr val="0000FF"/>
                </a:solidFill>
                <a:latin typeface="Courier New" panose="02070309020205020404" pitchFamily="49" charset="0"/>
              </a:rPr>
              <a:t>echo</a:t>
            </a:r>
            <a:r>
              <a:rPr lang="en-GB" sz="3086" b="1">
                <a:latin typeface="Courier New" panose="02070309020205020404" pitchFamily="49" charset="0"/>
              </a:rPr>
              <a:t> counter(); </a:t>
            </a:r>
            <a:r>
              <a:rPr lang="en-GB" sz="3086" b="1">
                <a:solidFill>
                  <a:srgbClr val="FFCC00"/>
                </a:solidFill>
                <a:latin typeface="Courier New" panose="02070309020205020404" pitchFamily="49" charset="0"/>
              </a:rPr>
              <a:t>// 1</a:t>
            </a:r>
          </a:p>
          <a:p>
            <a:pPr eaLnBrk="1" hangingPunct="1">
              <a:lnSpc>
                <a:spcPct val="80000"/>
              </a:lnSpc>
              <a:buFontTx/>
              <a:buNone/>
            </a:pPr>
            <a:r>
              <a:rPr lang="en-GB" sz="3086" b="1">
                <a:solidFill>
                  <a:srgbClr val="0000FF"/>
                </a:solidFill>
                <a:latin typeface="Courier New" panose="02070309020205020404" pitchFamily="49" charset="0"/>
              </a:rPr>
              <a:t>echo</a:t>
            </a:r>
            <a:r>
              <a:rPr lang="en-GB" sz="3086" b="1">
                <a:latin typeface="Courier New" panose="02070309020205020404" pitchFamily="49" charset="0"/>
              </a:rPr>
              <a:t> counter(); </a:t>
            </a:r>
            <a:r>
              <a:rPr lang="en-GB" sz="3086" b="1">
                <a:solidFill>
                  <a:srgbClr val="FFCC00"/>
                </a:solidFill>
                <a:latin typeface="Courier New" panose="02070309020205020404" pitchFamily="49" charset="0"/>
              </a:rPr>
              <a:t>// 2</a:t>
            </a:r>
          </a:p>
          <a:p>
            <a:pPr eaLnBrk="1" hangingPunct="1">
              <a:lnSpc>
                <a:spcPct val="80000"/>
              </a:lnSpc>
              <a:buFontTx/>
              <a:buNone/>
            </a:pPr>
            <a:r>
              <a:rPr lang="en-GB" sz="3086" b="1">
                <a:solidFill>
                  <a:srgbClr val="0000FF"/>
                </a:solidFill>
                <a:latin typeface="Courier New" panose="02070309020205020404" pitchFamily="49" charset="0"/>
              </a:rPr>
              <a:t>echo</a:t>
            </a:r>
            <a:r>
              <a:rPr lang="en-GB" sz="3086" b="1">
                <a:latin typeface="Courier New" panose="02070309020205020404" pitchFamily="49" charset="0"/>
              </a:rPr>
              <a:t> counter(); </a:t>
            </a:r>
            <a:r>
              <a:rPr lang="en-GB" sz="3086" b="1">
                <a:solidFill>
                  <a:srgbClr val="FFCC00"/>
                </a:solidFill>
                <a:latin typeface="Courier New" panose="02070309020205020404" pitchFamily="49" charset="0"/>
              </a:rPr>
              <a:t>// 3</a:t>
            </a:r>
            <a:endParaRPr lang="en-US" sz="3086" b="1">
              <a:solidFill>
                <a:srgbClr val="FFCC00"/>
              </a:solidFill>
              <a:latin typeface="Courier New" panose="02070309020205020404" pitchFamily="49" charset="0"/>
            </a:endParaRPr>
          </a:p>
        </p:txBody>
      </p:sp>
    </p:spTree>
    <p:extLst>
      <p:ext uri="{BB962C8B-B14F-4D97-AF65-F5344CB8AC3E}">
        <p14:creationId xmlns:p14="http://schemas.microsoft.com/office/powerpoint/2010/main" val="1897945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t>Default Arguments</a:t>
            </a:r>
          </a:p>
        </p:txBody>
      </p:sp>
      <p:sp>
        <p:nvSpPr>
          <p:cNvPr id="55299" name="Rectangle 3"/>
          <p:cNvSpPr>
            <a:spLocks noGrp="1" noChangeArrowheads="1"/>
          </p:cNvSpPr>
          <p:nvPr>
            <p:ph type="body" idx="1"/>
          </p:nvPr>
        </p:nvSpPr>
        <p:spPr/>
        <p:txBody>
          <a:bodyPr/>
          <a:lstStyle/>
          <a:p>
            <a:pPr eaLnBrk="1" hangingPunct="1"/>
            <a:r>
              <a:rPr lang="en-GB"/>
              <a:t>Can specify a default value in the function definition which is used only if no value is passed to the function when called..</a:t>
            </a:r>
          </a:p>
          <a:p>
            <a:pPr eaLnBrk="1" hangingPunct="1"/>
            <a:r>
              <a:rPr lang="en-GB"/>
              <a:t>Defaults must be specified </a:t>
            </a:r>
            <a:r>
              <a:rPr lang="en-GB" u="sng"/>
              <a:t>last</a:t>
            </a:r>
            <a:r>
              <a:rPr lang="en-GB"/>
              <a:t> in the list</a:t>
            </a:r>
          </a:p>
          <a:p>
            <a:pPr lvl="1" eaLnBrk="1" hangingPunct="1">
              <a:spcBef>
                <a:spcPct val="100000"/>
              </a:spcBef>
              <a:buFontTx/>
              <a:buNone/>
            </a:pPr>
            <a:r>
              <a:rPr lang="en-GB" sz="2646" b="1">
                <a:solidFill>
                  <a:srgbClr val="0000FF"/>
                </a:solidFill>
                <a:latin typeface="Courier New" panose="02070309020205020404" pitchFamily="49" charset="0"/>
              </a:rPr>
              <a:t>function</a:t>
            </a:r>
            <a:r>
              <a:rPr lang="en-GB" sz="2646" b="1">
                <a:latin typeface="Courier New" panose="02070309020205020404" pitchFamily="49" charset="0"/>
              </a:rPr>
              <a:t> myfunction($arg1,$arg2=</a:t>
            </a:r>
            <a:r>
              <a:rPr lang="en-GB" sz="2646" b="1">
                <a:solidFill>
                  <a:srgbClr val="CC0000"/>
                </a:solidFill>
                <a:latin typeface="Courier New" panose="02070309020205020404" pitchFamily="49" charset="0"/>
              </a:rPr>
              <a:t>‘blah’</a:t>
            </a:r>
            <a:r>
              <a:rPr lang="en-GB" sz="2646" b="1">
                <a:latin typeface="Courier New" panose="02070309020205020404" pitchFamily="49" charset="0"/>
              </a:rPr>
              <a:t>)…</a:t>
            </a:r>
            <a:endParaRPr lang="en-GB" sz="2646"/>
          </a:p>
          <a:p>
            <a:pPr lvl="1" eaLnBrk="1" hangingPunct="1">
              <a:spcBef>
                <a:spcPct val="100000"/>
              </a:spcBef>
              <a:buFontTx/>
              <a:buNone/>
            </a:pPr>
            <a:r>
              <a:rPr lang="en-GB" sz="2646" b="1">
                <a:solidFill>
                  <a:srgbClr val="0000FF"/>
                </a:solidFill>
                <a:latin typeface="Courier New" panose="02070309020205020404" pitchFamily="49" charset="0"/>
              </a:rPr>
              <a:t>function</a:t>
            </a:r>
            <a:r>
              <a:rPr lang="en-GB" sz="2646" b="1">
                <a:latin typeface="Courier New" panose="02070309020205020404" pitchFamily="49" charset="0"/>
              </a:rPr>
              <a:t> myfunction($arg1=</a:t>
            </a:r>
            <a:r>
              <a:rPr lang="en-GB" sz="2646" b="1">
                <a:solidFill>
                  <a:srgbClr val="CC0000"/>
                </a:solidFill>
                <a:latin typeface="Courier New" panose="02070309020205020404" pitchFamily="49" charset="0"/>
              </a:rPr>
              <a:t>‘blah’</a:t>
            </a:r>
            <a:r>
              <a:rPr lang="en-GB" sz="2646" b="1">
                <a:latin typeface="Courier New" panose="02070309020205020404" pitchFamily="49" charset="0"/>
              </a:rPr>
              <a:t>,$arg2)…</a:t>
            </a:r>
          </a:p>
          <a:p>
            <a:pPr lvl="1" eaLnBrk="1" hangingPunct="1">
              <a:buFontTx/>
              <a:buNone/>
            </a:pPr>
            <a:endParaRPr lang="en-GB" sz="2646" b="1">
              <a:latin typeface="Courier New" panose="02070309020205020404" pitchFamily="49" charset="0"/>
            </a:endParaRPr>
          </a:p>
        </p:txBody>
      </p:sp>
      <p:sp>
        <p:nvSpPr>
          <p:cNvPr id="55300" name="Line 5"/>
          <p:cNvSpPr>
            <a:spLocks noChangeShapeType="1"/>
          </p:cNvSpPr>
          <p:nvPr/>
        </p:nvSpPr>
        <p:spPr bwMode="auto">
          <a:xfrm flipV="1">
            <a:off x="1428467" y="5123779"/>
            <a:ext cx="6719711" cy="83996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1" name="Line 6"/>
          <p:cNvSpPr>
            <a:spLocks noChangeShapeType="1"/>
          </p:cNvSpPr>
          <p:nvPr/>
        </p:nvSpPr>
        <p:spPr bwMode="auto">
          <a:xfrm>
            <a:off x="1428467" y="5207776"/>
            <a:ext cx="6635715" cy="67197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58158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a:t>Passing References</a:t>
            </a:r>
          </a:p>
        </p:txBody>
      </p:sp>
      <p:sp>
        <p:nvSpPr>
          <p:cNvPr id="56323" name="Rectangle 3"/>
          <p:cNvSpPr>
            <a:spLocks noGrp="1" noChangeArrowheads="1"/>
          </p:cNvSpPr>
          <p:nvPr>
            <p:ph type="body" idx="1"/>
          </p:nvPr>
        </p:nvSpPr>
        <p:spPr/>
        <p:txBody>
          <a:bodyPr/>
          <a:lstStyle/>
          <a:p>
            <a:pPr eaLnBrk="1" hangingPunct="1"/>
            <a:r>
              <a:rPr lang="en-GB"/>
              <a:t>Pass a reference to a variable</a:t>
            </a:r>
          </a:p>
          <a:p>
            <a:pPr lvl="1" eaLnBrk="1" hangingPunct="1"/>
            <a:r>
              <a:rPr lang="en-GB"/>
              <a:t>Not the actual variable</a:t>
            </a:r>
          </a:p>
          <a:p>
            <a:pPr eaLnBrk="1" hangingPunct="1"/>
            <a:r>
              <a:rPr lang="en-GB"/>
              <a:t>Why?</a:t>
            </a:r>
          </a:p>
          <a:p>
            <a:pPr lvl="1" eaLnBrk="1" hangingPunct="1"/>
            <a:r>
              <a:rPr lang="en-GB"/>
              <a:t>Enables a function to modify its arguments</a:t>
            </a:r>
          </a:p>
          <a:p>
            <a:pPr eaLnBrk="1" hangingPunct="1"/>
            <a:r>
              <a:rPr lang="en-GB"/>
              <a:t>How?</a:t>
            </a:r>
          </a:p>
          <a:p>
            <a:pPr lvl="1" eaLnBrk="1" hangingPunct="1"/>
            <a:r>
              <a:rPr lang="en-GB"/>
              <a:t>Use an ampersand in front of the variable</a:t>
            </a:r>
          </a:p>
          <a:p>
            <a:pPr lvl="1" eaLnBrk="1" hangingPunct="1"/>
            <a:r>
              <a:rPr lang="en-GB" b="1" i="1">
                <a:solidFill>
                  <a:srgbClr val="660033"/>
                </a:solidFill>
                <a:latin typeface="Courier New" panose="02070309020205020404" pitchFamily="49" charset="0"/>
              </a:rPr>
              <a:t>&amp;$variable</a:t>
            </a:r>
          </a:p>
        </p:txBody>
      </p:sp>
    </p:spTree>
    <p:extLst>
      <p:ext uri="{BB962C8B-B14F-4D97-AF65-F5344CB8AC3E}">
        <p14:creationId xmlns:p14="http://schemas.microsoft.com/office/powerpoint/2010/main" val="2712120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a:t>Passing References</a:t>
            </a:r>
          </a:p>
        </p:txBody>
      </p:sp>
      <p:sp>
        <p:nvSpPr>
          <p:cNvPr id="56323" name="Rectangle 3"/>
          <p:cNvSpPr>
            <a:spLocks noGrp="1" noChangeArrowheads="1"/>
          </p:cNvSpPr>
          <p:nvPr>
            <p:ph type="body" idx="1"/>
          </p:nvPr>
        </p:nvSpPr>
        <p:spPr/>
        <p:txBody>
          <a:bodyPr/>
          <a:lstStyle/>
          <a:p>
            <a:pPr eaLnBrk="1" hangingPunct="1"/>
            <a:r>
              <a:rPr lang="en-GB" b="1" dirty="0">
                <a:latin typeface="Arial" panose="020B0604020202020204" pitchFamily="34" charset="0"/>
              </a:rPr>
              <a:t>Example of passing a reference… IN </a:t>
            </a:r>
            <a:r>
              <a:rPr lang="en-GB" b="1" dirty="0" err="1">
                <a:latin typeface="Arial" panose="020B0604020202020204" pitchFamily="34" charset="0"/>
              </a:rPr>
              <a:t>funtions.php</a:t>
            </a:r>
            <a:endParaRPr lang="en-GB" dirty="0">
              <a:latin typeface="Arial" panose="020B0604020202020204" pitchFamily="34" charset="0"/>
            </a:endParaRPr>
          </a:p>
          <a:p>
            <a:pPr eaLnBrk="1" hangingPunct="1"/>
            <a:r>
              <a:rPr lang="en-GB" dirty="0">
                <a:latin typeface="Arial" panose="020B0604020202020204" pitchFamily="34" charset="0"/>
              </a:rPr>
              <a:t>function </a:t>
            </a:r>
            <a:r>
              <a:rPr lang="en-GB" dirty="0" err="1">
                <a:latin typeface="Arial" panose="020B0604020202020204" pitchFamily="34" charset="0"/>
              </a:rPr>
              <a:t>add_some_extra</a:t>
            </a:r>
            <a:r>
              <a:rPr lang="en-GB" dirty="0">
                <a:latin typeface="Arial" panose="020B0604020202020204" pitchFamily="34" charset="0"/>
              </a:rPr>
              <a:t>(&amp;$string)</a:t>
            </a:r>
            <a:br>
              <a:rPr lang="en-GB" dirty="0">
                <a:latin typeface="Arial" panose="020B0604020202020204" pitchFamily="34" charset="0"/>
              </a:rPr>
            </a:br>
            <a:r>
              <a:rPr lang="en-GB" dirty="0">
                <a:latin typeface="Arial" panose="020B0604020202020204" pitchFamily="34" charset="0"/>
              </a:rPr>
              <a:t>{</a:t>
            </a:r>
            <a:br>
              <a:rPr lang="en-GB" dirty="0">
                <a:latin typeface="Arial" panose="020B0604020202020204" pitchFamily="34" charset="0"/>
              </a:rPr>
            </a:br>
            <a:r>
              <a:rPr lang="en-GB" dirty="0">
                <a:latin typeface="Arial" panose="020B0604020202020204" pitchFamily="34" charset="0"/>
              </a:rPr>
              <a:t>	$string .= 'and something extra.';</a:t>
            </a:r>
            <a:br>
              <a:rPr lang="en-GB" dirty="0">
                <a:latin typeface="Arial" panose="020B0604020202020204" pitchFamily="34" charset="0"/>
              </a:rPr>
            </a:br>
            <a:r>
              <a:rPr lang="en-GB" dirty="0">
                <a:latin typeface="Arial" panose="020B0604020202020204" pitchFamily="34" charset="0"/>
              </a:rPr>
              <a:t>}</a:t>
            </a:r>
          </a:p>
          <a:p>
            <a:pPr eaLnBrk="1" hangingPunct="1"/>
            <a:r>
              <a:rPr lang="en-GB" dirty="0">
                <a:latin typeface="Arial" panose="020B0604020202020204" pitchFamily="34" charset="0"/>
              </a:rPr>
              <a:t>$</a:t>
            </a:r>
            <a:r>
              <a:rPr lang="en-GB" dirty="0" err="1">
                <a:latin typeface="Arial" panose="020B0604020202020204" pitchFamily="34" charset="0"/>
              </a:rPr>
              <a:t>str</a:t>
            </a:r>
            <a:r>
              <a:rPr lang="en-GB" dirty="0">
                <a:latin typeface="Arial" panose="020B0604020202020204" pitchFamily="34" charset="0"/>
              </a:rPr>
              <a:t> = 'This is a string, ';</a:t>
            </a:r>
          </a:p>
          <a:p>
            <a:pPr eaLnBrk="1" hangingPunct="1"/>
            <a:r>
              <a:rPr lang="en-GB" dirty="0" err="1">
                <a:latin typeface="Arial" panose="020B0604020202020204" pitchFamily="34" charset="0"/>
              </a:rPr>
              <a:t>add_some_extra</a:t>
            </a:r>
            <a:r>
              <a:rPr lang="en-GB" dirty="0">
                <a:latin typeface="Arial" panose="020B0604020202020204" pitchFamily="34" charset="0"/>
              </a:rPr>
              <a:t>($</a:t>
            </a:r>
            <a:r>
              <a:rPr lang="en-GB" dirty="0" err="1">
                <a:latin typeface="Arial" panose="020B0604020202020204" pitchFamily="34" charset="0"/>
              </a:rPr>
              <a:t>str</a:t>
            </a:r>
            <a:r>
              <a:rPr lang="en-GB" dirty="0">
                <a:latin typeface="Arial" panose="020B0604020202020204" pitchFamily="34" charset="0"/>
              </a:rPr>
              <a:t>);</a:t>
            </a:r>
          </a:p>
          <a:p>
            <a:pPr eaLnBrk="1" hangingPunct="1"/>
            <a:r>
              <a:rPr lang="en-GB" dirty="0">
                <a:latin typeface="Arial" panose="020B0604020202020204" pitchFamily="34" charset="0"/>
              </a:rPr>
              <a:t>echo $</a:t>
            </a:r>
            <a:r>
              <a:rPr lang="en-GB" dirty="0" err="1">
                <a:latin typeface="Arial" panose="020B0604020202020204" pitchFamily="34" charset="0"/>
              </a:rPr>
              <a:t>str</a:t>
            </a:r>
            <a:r>
              <a:rPr lang="en-GB" dirty="0">
                <a:latin typeface="Arial" panose="020B0604020202020204" pitchFamily="34" charset="0"/>
              </a:rPr>
              <a:t>;    // outputs 'This is a string, and something extra.'</a:t>
            </a:r>
            <a:br>
              <a:rPr lang="en-GB" dirty="0">
                <a:latin typeface="Arial" panose="020B0604020202020204" pitchFamily="34" charset="0"/>
              </a:rPr>
            </a:br>
            <a:endParaRPr lang="en-GB" dirty="0">
              <a:latin typeface="Arial" panose="020B0604020202020204" pitchFamily="34" charset="0"/>
            </a:endParaRPr>
          </a:p>
          <a:p>
            <a:pPr eaLnBrk="1" hangingPunct="1"/>
            <a:r>
              <a:rPr lang="en-GB" dirty="0">
                <a:latin typeface="Arial" panose="020B0604020202020204" pitchFamily="34" charset="0"/>
              </a:rPr>
              <a:t>$</a:t>
            </a:r>
            <a:r>
              <a:rPr lang="en-GB" dirty="0" err="1">
                <a:latin typeface="Arial" panose="020B0604020202020204" pitchFamily="34" charset="0"/>
              </a:rPr>
              <a:t>str</a:t>
            </a:r>
            <a:r>
              <a:rPr lang="en-GB" dirty="0">
                <a:latin typeface="Arial" panose="020B0604020202020204" pitchFamily="34" charset="0"/>
              </a:rPr>
              <a:t> is actually </a:t>
            </a:r>
            <a:r>
              <a:rPr lang="en-GB" i="1" dirty="0">
                <a:latin typeface="Arial" panose="020B0604020202020204" pitchFamily="34" charset="0"/>
              </a:rPr>
              <a:t>modified</a:t>
            </a:r>
            <a:r>
              <a:rPr lang="en-GB" dirty="0">
                <a:latin typeface="Arial" panose="020B0604020202020204" pitchFamily="34" charset="0"/>
              </a:rPr>
              <a:t> by the function which would not have worked if just the variable had been passed. Basically you are telling the function where to find the actual variable (i.e. its address) rather than giving it a copy to use.</a:t>
            </a:r>
          </a:p>
        </p:txBody>
      </p:sp>
    </p:spTree>
    <p:extLst>
      <p:ext uri="{BB962C8B-B14F-4D97-AF65-F5344CB8AC3E}">
        <p14:creationId xmlns:p14="http://schemas.microsoft.com/office/powerpoint/2010/main" val="1429159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a:t>Passing References</a:t>
            </a:r>
          </a:p>
        </p:txBody>
      </p:sp>
      <p:sp>
        <p:nvSpPr>
          <p:cNvPr id="56323" name="Rectangle 3"/>
          <p:cNvSpPr>
            <a:spLocks noGrp="1" noChangeArrowheads="1"/>
          </p:cNvSpPr>
          <p:nvPr>
            <p:ph type="body" idx="1"/>
          </p:nvPr>
        </p:nvSpPr>
        <p:spPr/>
        <p:txBody>
          <a:bodyPr/>
          <a:lstStyle/>
          <a:p>
            <a:pPr eaLnBrk="1" hangingPunct="1"/>
            <a:br>
              <a:rPr lang="en-GB" dirty="0">
                <a:latin typeface="Arial" panose="020B0604020202020204" pitchFamily="34" charset="0"/>
              </a:rPr>
            </a:br>
            <a:endParaRPr lang="en-GB" dirty="0">
              <a:latin typeface="Arial" panose="020B0604020202020204" pitchFamily="34" charset="0"/>
            </a:endParaRPr>
          </a:p>
          <a:p>
            <a:pPr eaLnBrk="1" hangingPunct="1"/>
            <a:r>
              <a:rPr lang="en-GB" dirty="0">
                <a:latin typeface="Arial" panose="020B0604020202020204" pitchFamily="34" charset="0"/>
              </a:rPr>
              <a:t>$</a:t>
            </a:r>
            <a:r>
              <a:rPr lang="en-GB" dirty="0" err="1">
                <a:latin typeface="Arial" panose="020B0604020202020204" pitchFamily="34" charset="0"/>
              </a:rPr>
              <a:t>str</a:t>
            </a:r>
            <a:r>
              <a:rPr lang="en-GB" dirty="0">
                <a:latin typeface="Arial" panose="020B0604020202020204" pitchFamily="34" charset="0"/>
              </a:rPr>
              <a:t> is actually </a:t>
            </a:r>
            <a:r>
              <a:rPr lang="en-GB" i="1" dirty="0">
                <a:latin typeface="Arial" panose="020B0604020202020204" pitchFamily="34" charset="0"/>
              </a:rPr>
              <a:t>modified</a:t>
            </a:r>
            <a:r>
              <a:rPr lang="en-GB" dirty="0">
                <a:latin typeface="Arial" panose="020B0604020202020204" pitchFamily="34" charset="0"/>
              </a:rPr>
              <a:t> by the function which would not have worked if just the variable had been passed. Basically you are telling the function where to find the actual variable (i.e. its address) rather than giving it a copy to use.</a:t>
            </a:r>
          </a:p>
        </p:txBody>
      </p:sp>
    </p:spTree>
    <p:extLst>
      <p:ext uri="{BB962C8B-B14F-4D97-AF65-F5344CB8AC3E}">
        <p14:creationId xmlns:p14="http://schemas.microsoft.com/office/powerpoint/2010/main" val="133613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3246436"/>
            <a:ext cx="9070975" cy="685801"/>
          </a:xfrm>
        </p:spPr>
        <p:txBody>
          <a:bodyPr/>
          <a:lstStyle/>
          <a:p>
            <a:pPr algn="ctr"/>
            <a:r>
              <a:rPr lang="en-US" sz="3600" dirty="0"/>
              <a:t>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Arrays</a:t>
            </a:r>
          </a:p>
        </p:txBody>
      </p:sp>
      <p:sp>
        <p:nvSpPr>
          <p:cNvPr id="43010" name="Rectangle 2"/>
          <p:cNvSpPr>
            <a:spLocks noGrp="1" noChangeArrowheads="1"/>
          </p:cNvSpPr>
          <p:nvPr>
            <p:ph type="body" idx="1"/>
          </p:nvPr>
        </p:nvSpPr>
        <p:spPr>
          <a:xfrm>
            <a:off x="503238" y="1768475"/>
            <a:ext cx="9072562" cy="4899025"/>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PHP, there are three kind of arrays: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Numeric array</a:t>
            </a:r>
            <a:r>
              <a:rPr lang="en-GB"/>
              <a:t> - An array with a numeric index</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Associative array</a:t>
            </a:r>
            <a:r>
              <a:rPr lang="en-GB"/>
              <a:t> - An array where each ID key is associated with a value</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a:solidFill>
                  <a:srgbClr val="DC2300"/>
                </a:solidFill>
              </a:rPr>
              <a:t>&gt; </a:t>
            </a:r>
            <a:r>
              <a:rPr lang="en-GB" b="1">
                <a:solidFill>
                  <a:srgbClr val="800000"/>
                </a:solidFill>
              </a:rPr>
              <a:t>Multidimensional array</a:t>
            </a:r>
            <a:r>
              <a:rPr lang="en-GB"/>
              <a:t> - An array containing one or more arrays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Numeric Arrays</a:t>
            </a:r>
          </a:p>
        </p:txBody>
      </p:sp>
      <p:sp>
        <p:nvSpPr>
          <p:cNvPr id="44034" name="Rectangle 2"/>
          <p:cNvSpPr>
            <a:spLocks noGrp="1" noChangeArrowheads="1"/>
          </p:cNvSpPr>
          <p:nvPr>
            <p:ph type="body" idx="1"/>
          </p:nvPr>
        </p:nvSpPr>
        <p:spPr>
          <a:xfrm>
            <a:off x="503238" y="2754313"/>
            <a:ext cx="9072562" cy="3913187"/>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A numeric array stores each array element with a numeric index.</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There are two methods to create a numeric array.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Numeric Arrays</a:t>
            </a:r>
          </a:p>
        </p:txBody>
      </p:sp>
      <p:sp>
        <p:nvSpPr>
          <p:cNvPr id="45058" name="Rectangle 2"/>
          <p:cNvSpPr>
            <a:spLocks noGrp="1" noChangeArrowheads="1"/>
          </p:cNvSpPr>
          <p:nvPr>
            <p:ph type="subTitle" idx="4294967295"/>
          </p:nvPr>
        </p:nvSpPr>
        <p:spPr bwMode="auto">
          <a:xfrm>
            <a:off x="503238" y="1689100"/>
            <a:ext cx="9072562" cy="5148263"/>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the following example the index is automatically assigned (the index starts at 0):</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the following example we assign the index manually:</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p:txBody>
      </p:sp>
      <p:pic>
        <p:nvPicPr>
          <p:cNvPr id="45059" name="Picture 3"/>
          <p:cNvPicPr>
            <a:picLocks noChangeAspect="1" noChangeArrowheads="1"/>
          </p:cNvPicPr>
          <p:nvPr/>
        </p:nvPicPr>
        <p:blipFill>
          <a:blip r:embed="rId3" cstate="print"/>
          <a:srcRect/>
          <a:stretch>
            <a:fillRect/>
          </a:stretch>
        </p:blipFill>
        <p:spPr bwMode="auto">
          <a:xfrm>
            <a:off x="473075" y="2843213"/>
            <a:ext cx="8529638" cy="1084262"/>
          </a:xfrm>
          <a:prstGeom prst="rect">
            <a:avLst/>
          </a:prstGeom>
          <a:noFill/>
          <a:ln w="9525">
            <a:noFill/>
            <a:round/>
            <a:headEnd/>
            <a:tailEnd/>
          </a:ln>
          <a:effectLst/>
        </p:spPr>
      </p:pic>
      <p:pic>
        <p:nvPicPr>
          <p:cNvPr id="45060" name="Picture 4"/>
          <p:cNvPicPr>
            <a:picLocks noChangeAspect="1" noChangeArrowheads="1"/>
          </p:cNvPicPr>
          <p:nvPr/>
        </p:nvPicPr>
        <p:blipFill>
          <a:blip r:embed="rId4" cstate="print"/>
          <a:srcRect/>
          <a:stretch>
            <a:fillRect/>
          </a:stretch>
        </p:blipFill>
        <p:spPr bwMode="auto">
          <a:xfrm>
            <a:off x="2603500" y="4789488"/>
            <a:ext cx="4225925" cy="22256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503238" y="346075"/>
            <a:ext cx="9072562" cy="1173163"/>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PHP Numeric Arrays</a:t>
            </a:r>
          </a:p>
        </p:txBody>
      </p:sp>
      <p:sp>
        <p:nvSpPr>
          <p:cNvPr id="46082" name="Rectangle 2"/>
          <p:cNvSpPr>
            <a:spLocks noGrp="1" noChangeArrowheads="1"/>
          </p:cNvSpPr>
          <p:nvPr>
            <p:ph type="subTitle" idx="4294967295"/>
          </p:nvPr>
        </p:nvSpPr>
        <p:spPr bwMode="auto">
          <a:xfrm>
            <a:off x="519113" y="1216025"/>
            <a:ext cx="9072562" cy="5070475"/>
          </a:xfrm>
          <a:prstGeom prst="rect">
            <a:avLst/>
          </a:prstGeom>
          <a:noFill/>
          <a:ln/>
        </p:spPr>
        <p:txBody>
          <a:bodyPr lIns="0" tIns="0" rIns="0" bIns="0" anchor="ctr"/>
          <a:lstStyle/>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In the following example you access the variable values by referring to the array name and index:</a:t>
            </a:r>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p>
          <a:p>
            <a:pPr marL="0" indent="0">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t>The code above will output:</a:t>
            </a:r>
          </a:p>
        </p:txBody>
      </p:sp>
      <p:pic>
        <p:nvPicPr>
          <p:cNvPr id="46083" name="Picture 3"/>
          <p:cNvPicPr>
            <a:picLocks noChangeAspect="1" noChangeArrowheads="1"/>
          </p:cNvPicPr>
          <p:nvPr/>
        </p:nvPicPr>
        <p:blipFill>
          <a:blip r:embed="rId3" cstate="print"/>
          <a:srcRect/>
          <a:stretch>
            <a:fillRect/>
          </a:stretch>
        </p:blipFill>
        <p:spPr bwMode="auto">
          <a:xfrm>
            <a:off x="952500" y="2843213"/>
            <a:ext cx="8048625" cy="2360612"/>
          </a:xfrm>
          <a:prstGeom prst="rect">
            <a:avLst/>
          </a:prstGeom>
          <a:noFill/>
          <a:ln w="9525">
            <a:noFill/>
            <a:round/>
            <a:headEnd/>
            <a:tailEnd/>
          </a:ln>
          <a:effectLst/>
        </p:spPr>
      </p:pic>
      <p:pic>
        <p:nvPicPr>
          <p:cNvPr id="46084" name="Picture 4"/>
          <p:cNvPicPr>
            <a:picLocks noChangeAspect="1" noChangeArrowheads="1"/>
          </p:cNvPicPr>
          <p:nvPr/>
        </p:nvPicPr>
        <p:blipFill>
          <a:blip r:embed="rId4" cstate="print"/>
          <a:srcRect/>
          <a:stretch>
            <a:fillRect/>
          </a:stretch>
        </p:blipFill>
        <p:spPr bwMode="auto">
          <a:xfrm>
            <a:off x="1031875" y="5954713"/>
            <a:ext cx="4968875" cy="8159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503238" y="301625"/>
            <a:ext cx="9072562" cy="1263650"/>
          </a:xfrm>
          <a:ln/>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a:t>PHP Associative Arrays</a:t>
            </a:r>
          </a:p>
        </p:txBody>
      </p:sp>
      <p:sp>
        <p:nvSpPr>
          <p:cNvPr id="47106" name="Rectangle 2"/>
          <p:cNvSpPr>
            <a:spLocks noGrp="1" noChangeArrowheads="1"/>
          </p:cNvSpPr>
          <p:nvPr>
            <p:ph type="body" idx="1"/>
          </p:nvPr>
        </p:nvSpPr>
        <p:spPr>
          <a:xfrm>
            <a:off x="503238" y="2006600"/>
            <a:ext cx="9072562" cy="4660900"/>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With an associative array, each ID key is associated with a value.</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When storing data about specific named values, a numerical array is not always the best way to do it.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solidFill>
                  <a:srgbClr val="DC2300"/>
                </a:solidFill>
              </a:rPr>
              <a:t>&gt; </a:t>
            </a:r>
            <a:r>
              <a:rPr lang="en-GB"/>
              <a:t>With associative arrays we can use the values as keys and assign values to them.</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TotalTime>
  <Words>2136</Words>
  <Application>Microsoft Office PowerPoint</Application>
  <PresentationFormat>Custom</PresentationFormat>
  <Paragraphs>371</Paragraphs>
  <Slides>49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Courier New</vt:lpstr>
      <vt:lpstr>Symbol</vt:lpstr>
      <vt:lpstr>Times New Roman</vt:lpstr>
      <vt:lpstr>Wingdings</vt:lpstr>
      <vt:lpstr>Office Theme</vt:lpstr>
      <vt:lpstr>Introduction to PHP</vt:lpstr>
      <vt:lpstr>PHP Arrays</vt:lpstr>
      <vt:lpstr>PHP Arrays</vt:lpstr>
      <vt:lpstr>PHP Arrays</vt:lpstr>
      <vt:lpstr>PHP Arrays</vt:lpstr>
      <vt:lpstr>PHP Numeric Arrays</vt:lpstr>
      <vt:lpstr>PHP Numeric Arrays</vt:lpstr>
      <vt:lpstr>PHP Numeric Arrays</vt:lpstr>
      <vt:lpstr>PHP Associative Arrays</vt:lpstr>
      <vt:lpstr>PHP Associative Arrays</vt:lpstr>
      <vt:lpstr>PHP Associative Arrays</vt:lpstr>
      <vt:lpstr>PHP Multidimensional Arrays</vt:lpstr>
      <vt:lpstr>PHP Multidimensional Arrays</vt:lpstr>
      <vt:lpstr>PHP Multidimensional Arrays</vt:lpstr>
      <vt:lpstr>PHP Multidimensional Arrays</vt:lpstr>
      <vt:lpstr>Insert Element in Array</vt:lpstr>
      <vt:lpstr>Removing values from arrays</vt:lpstr>
      <vt:lpstr>PHP Loops</vt:lpstr>
      <vt:lpstr>PHP Loops</vt:lpstr>
      <vt:lpstr>PHP Loops - While</vt:lpstr>
      <vt:lpstr>PHP Loops - While</vt:lpstr>
      <vt:lpstr>PHP Loops – Do ... While</vt:lpstr>
      <vt:lpstr>PHP Loops – Do ... While</vt:lpstr>
      <vt:lpstr>PHP Loops – Do ... While</vt:lpstr>
      <vt:lpstr>PHP Loops - For</vt:lpstr>
      <vt:lpstr>PHP Loops - For</vt:lpstr>
      <vt:lpstr>PHP Loops - For</vt:lpstr>
      <vt:lpstr>PHP Loops - For</vt:lpstr>
      <vt:lpstr>PHP Loops - Foreach</vt:lpstr>
      <vt:lpstr>PHP Loops - Foreach</vt:lpstr>
      <vt:lpstr>break, continue, return</vt:lpstr>
      <vt:lpstr>Indentation..</vt:lpstr>
      <vt:lpstr>Code Re-use</vt:lpstr>
      <vt:lpstr>Eh..? What?</vt:lpstr>
      <vt:lpstr>What is a function?</vt:lpstr>
      <vt:lpstr>Definition vs. Calling</vt:lpstr>
      <vt:lpstr>Function Definition</vt:lpstr>
      <vt:lpstr>Example</vt:lpstr>
      <vt:lpstr>Calling functions..</vt:lpstr>
      <vt:lpstr>Functions: Return Values</vt:lpstr>
      <vt:lpstr>‘Scope’</vt:lpstr>
      <vt:lpstr>In other words..</vt:lpstr>
      <vt:lpstr>Global variables..</vt:lpstr>
      <vt:lpstr>Static Variables</vt:lpstr>
      <vt:lpstr>Default Arguments</vt:lpstr>
      <vt:lpstr>Passing References</vt:lpstr>
      <vt:lpstr>Passing References</vt:lpstr>
      <vt:lpstr>Passing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Saef</dc:creator>
  <cp:lastModifiedBy>Admin</cp:lastModifiedBy>
  <cp:revision>61</cp:revision>
  <dcterms:modified xsi:type="dcterms:W3CDTF">2019-06-18T07:10:28Z</dcterms:modified>
</cp:coreProperties>
</file>