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22C63-8AF3-4DF3-93C4-1E2FD3B16E54}" type="datetimeFigureOut">
              <a:rPr lang="en-GB" smtClean="0"/>
              <a:t>08/08/2011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26940-BA48-4781-99D9-B1E9A16E7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8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9A36-8F3B-4952-83AB-2B36F0857163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DE58-B34A-4F77-93E2-71535CE5E21B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7632-5D71-48CD-BFE3-116FE6D06420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72D6-A7AE-40B1-A267-86A869F30D2E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111-B6B3-4025-BE26-6FFC75EC427D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6476-FD2A-45E3-8718-3C194958DCC7}" type="datetime1">
              <a:rPr lang="en-GB" smtClean="0"/>
              <a:t>08/08/2011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B85B-EA73-4FDC-9D31-1BFED1FAD368}" type="datetime1">
              <a:rPr lang="en-GB" smtClean="0"/>
              <a:t>08/08/2011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9DE1-1F47-4B0A-987D-9ED5EE45B22C}" type="datetime1">
              <a:rPr lang="en-GB" smtClean="0"/>
              <a:t>08/08/2011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D57-E5F3-4616-8049-92DCAD7ED21E}" type="datetime1">
              <a:rPr lang="en-GB" smtClean="0"/>
              <a:t>08/08/2011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5A9-A67F-4396-AE12-3EB846349F31}" type="datetime1">
              <a:rPr lang="en-GB" smtClean="0"/>
              <a:t>08/08/2011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B180-4B01-44C4-BC52-DD5AFA2BB53A}" type="datetime1">
              <a:rPr lang="en-GB" smtClean="0"/>
              <a:t>08/08/2011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CC931F-E346-4436-9C2F-3F4DCB2BEAEF}" type="datetime1">
              <a:rPr lang="en-GB" smtClean="0"/>
              <a:t>08/08/2011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1AE3F6-4EE1-40A9-9D42-3C5E8215F3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wubd.edu/~dsh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078360"/>
            <a:ext cx="6858000" cy="990600"/>
          </a:xfrm>
        </p:spPr>
        <p:txBody>
          <a:bodyPr/>
          <a:lstStyle/>
          <a:p>
            <a:r>
              <a:rPr lang="en-GB" dirty="0" smtClean="0"/>
              <a:t>Code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8248"/>
            <a:ext cx="6400800" cy="2351112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CSE 430 (Compiler Design)</a:t>
            </a:r>
          </a:p>
          <a:p>
            <a:pPr algn="ctr"/>
            <a:r>
              <a:rPr lang="en-GB" u="sng" dirty="0" smtClean="0"/>
              <a:t>Instructor</a:t>
            </a:r>
          </a:p>
          <a:p>
            <a:pPr algn="ctr"/>
            <a:r>
              <a:rPr lang="en-GB" sz="2400" dirty="0" err="1" smtClean="0"/>
              <a:t>Dr.</a:t>
            </a:r>
            <a:r>
              <a:rPr lang="en-GB" sz="2400" dirty="0" smtClean="0"/>
              <a:t> </a:t>
            </a:r>
            <a:r>
              <a:rPr lang="en-GB" sz="2400" dirty="0" err="1" smtClean="0"/>
              <a:t>Shamim</a:t>
            </a:r>
            <a:r>
              <a:rPr lang="en-GB" sz="2400" dirty="0" smtClean="0"/>
              <a:t> H Ripon</a:t>
            </a:r>
          </a:p>
          <a:p>
            <a:pPr algn="ctr"/>
            <a:r>
              <a:rPr lang="en-GB" sz="2400" dirty="0" smtClean="0">
                <a:hlinkClick r:id="rId2"/>
              </a:rPr>
              <a:t>http://www.ewubd.edu/~dshr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6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DAG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 smtClean="0"/>
              <a:t>A node for each of the initial values of variables appears in block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 smtClean="0"/>
              <a:t>There is a node N associated with each statement S within block</a:t>
            </a:r>
          </a:p>
          <a:p>
            <a:pPr lvl="2"/>
            <a:r>
              <a:rPr lang="en-GB" sz="2000" dirty="0" smtClean="0"/>
              <a:t>Children of N are nodes corresponding to statements that are last definitions, prior to S, of the operand used by 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 smtClean="0"/>
              <a:t>Node N is labelled by the operator applied at S</a:t>
            </a:r>
          </a:p>
          <a:p>
            <a:pPr lvl="2"/>
            <a:r>
              <a:rPr lang="en-GB" sz="2000" dirty="0" smtClean="0"/>
              <a:t>Attach the list of variables for which it is the last definition in the block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400" dirty="0" smtClean="0"/>
              <a:t>Output nodes </a:t>
            </a:r>
          </a:p>
          <a:p>
            <a:pPr lvl="2"/>
            <a:r>
              <a:rPr lang="en-GB" sz="2000" dirty="0" smtClean="0"/>
              <a:t>Variables are live on exit – their values may be used later in another block in the flow graph 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DAG of a Block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467366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866000"/>
            <a:ext cx="180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b + c</a:t>
            </a:r>
          </a:p>
          <a:p>
            <a:r>
              <a:rPr lang="en-GB" sz="3200" dirty="0"/>
              <a:t>b</a:t>
            </a:r>
            <a:r>
              <a:rPr lang="en-GB" sz="3200" dirty="0" smtClean="0"/>
              <a:t> = a – d</a:t>
            </a:r>
          </a:p>
          <a:p>
            <a:r>
              <a:rPr lang="en-GB" sz="3200" dirty="0" smtClean="0"/>
              <a:t>c = b + c</a:t>
            </a:r>
          </a:p>
          <a:p>
            <a:r>
              <a:rPr lang="en-GB" sz="3200" dirty="0" smtClean="0"/>
              <a:t>d = a - d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446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 by 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Eliminate </a:t>
            </a:r>
            <a:r>
              <a:rPr lang="en-GB" i="1" dirty="0" smtClean="0"/>
              <a:t>local common </a:t>
            </a:r>
            <a:r>
              <a:rPr lang="en-GB" i="1" dirty="0" err="1" smtClean="0"/>
              <a:t>subexpressions</a:t>
            </a:r>
            <a:r>
              <a:rPr lang="en-GB" i="1" dirty="0" smtClean="0"/>
              <a:t> </a:t>
            </a:r>
            <a:r>
              <a:rPr lang="en-GB" dirty="0" smtClean="0"/>
              <a:t>– instructions that computer values that has already computed</a:t>
            </a:r>
          </a:p>
          <a:p>
            <a:endParaRPr lang="en-GB" dirty="0"/>
          </a:p>
          <a:p>
            <a:r>
              <a:rPr lang="en-GB" dirty="0" smtClean="0"/>
              <a:t>Eliminate </a:t>
            </a:r>
            <a:r>
              <a:rPr lang="en-GB" i="1" dirty="0" smtClean="0"/>
              <a:t>dead code – </a:t>
            </a:r>
            <a:r>
              <a:rPr lang="en-GB" dirty="0" smtClean="0"/>
              <a:t>instructions that compute a value that is never used.</a:t>
            </a:r>
          </a:p>
          <a:p>
            <a:endParaRPr lang="en-GB" i="1" dirty="0"/>
          </a:p>
          <a:p>
            <a:r>
              <a:rPr lang="en-GB" dirty="0" smtClean="0"/>
              <a:t>Reorder statements that do not depend on one another</a:t>
            </a:r>
          </a:p>
          <a:p>
            <a:endParaRPr lang="en-GB" dirty="0"/>
          </a:p>
          <a:p>
            <a:r>
              <a:rPr lang="en-GB" dirty="0" smtClean="0"/>
              <a:t>Can apply algebraic laws to reorder operands of TAC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Selection – Tree Rewriting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Instruction selection for a target machine is a combinatorial problem.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Treat the instruction selection as a tree rewriting problem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 smtClean="0"/>
              <a:t>Input to code generator will be a sequence of trees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Target code is generated by applying a sequence of rewriting rules to reduce the tree to a single node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Tree-rewriting rules are called </a:t>
            </a:r>
            <a:r>
              <a:rPr lang="en-GB" i="1" dirty="0" smtClean="0"/>
              <a:t>tree-translation scheme.</a:t>
            </a:r>
            <a:endParaRPr lang="en-GB" dirty="0" smtClean="0"/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Intermediate-code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Intermediate-code tree for a[i] = b + 1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14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82" y="1556792"/>
            <a:ext cx="571042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Translation 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i="1" dirty="0" smtClean="0"/>
              <a:t>replacement </a:t>
            </a:r>
            <a:r>
              <a:rPr lang="en-GB" sz="2800" i="1" dirty="0" smtClean="0">
                <a:sym typeface="Wingdings" pitchFamily="2" charset="2"/>
              </a:rPr>
              <a:t> template {action}</a:t>
            </a:r>
          </a:p>
          <a:p>
            <a:endParaRPr lang="en-GB" sz="2800" i="1" dirty="0">
              <a:sym typeface="Wingdings" pitchFamily="2" charset="2"/>
            </a:endParaRPr>
          </a:p>
          <a:p>
            <a:endParaRPr lang="en-GB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15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0301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16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902"/>
            <a:ext cx="4703064" cy="64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9" y="467494"/>
            <a:ext cx="3972781" cy="260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7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Some issues:</a:t>
            </a:r>
          </a:p>
          <a:p>
            <a:pPr lvl="1"/>
            <a:r>
              <a:rPr lang="en-GB" dirty="0" smtClean="0"/>
              <a:t>How pattern matching can be done</a:t>
            </a:r>
          </a:p>
          <a:p>
            <a:pPr lvl="1"/>
            <a:r>
              <a:rPr lang="en-GB" dirty="0" smtClean="0"/>
              <a:t>What do we do if more than one templates are matched</a:t>
            </a:r>
          </a:p>
          <a:p>
            <a:pPr lvl="2"/>
            <a:r>
              <a:rPr lang="en-GB" dirty="0" smtClean="0"/>
              <a:t>matching order may improve the efficiency. 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17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00000" y="1345992"/>
            <a:ext cx="2335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LD R0, #a</a:t>
            </a:r>
          </a:p>
          <a:p>
            <a:r>
              <a:rPr lang="en-GB" sz="2000" b="1" dirty="0" smtClean="0"/>
              <a:t>ADD R0, R0, SP</a:t>
            </a:r>
          </a:p>
          <a:p>
            <a:r>
              <a:rPr lang="en-GB" sz="2000" b="1" dirty="0" smtClean="0"/>
              <a:t>ADD R0, R0, i(SP)</a:t>
            </a:r>
          </a:p>
          <a:p>
            <a:r>
              <a:rPr lang="en-GB" sz="2000" b="1" dirty="0" smtClean="0"/>
              <a:t>LD R1, b</a:t>
            </a:r>
          </a:p>
          <a:p>
            <a:r>
              <a:rPr lang="en-GB" sz="2000" b="1" dirty="0" smtClean="0"/>
              <a:t>INC R1</a:t>
            </a:r>
          </a:p>
          <a:p>
            <a:r>
              <a:rPr lang="en-GB" sz="2000" b="1" dirty="0" smtClean="0"/>
              <a:t>ST *R0, R1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67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Generation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r>
              <a:rPr lang="en-GB" dirty="0" smtClean="0"/>
              <a:t>Produce the correct code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Semantically correct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High quality code (size and speed)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Generating optimal code is </a:t>
            </a:r>
            <a:r>
              <a:rPr lang="en-GB" dirty="0" err="1" smtClean="0"/>
              <a:t>undecidable</a:t>
            </a:r>
            <a:endParaRPr lang="en-GB" dirty="0" smtClean="0"/>
          </a:p>
          <a:p>
            <a:pPr>
              <a:spcAft>
                <a:spcPts val="600"/>
              </a:spcAft>
            </a:pPr>
            <a:r>
              <a:rPr lang="en-GB" dirty="0" smtClean="0"/>
              <a:t>In practice, use heuristic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2</a:t>
            </a:fld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635896" y="1834239"/>
            <a:ext cx="2304256" cy="864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Generator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547664" y="2266287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940152" y="2266287"/>
            <a:ext cx="12961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672" y="1918573"/>
            <a:ext cx="1778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Intermediate</a:t>
            </a:r>
          </a:p>
          <a:p>
            <a:r>
              <a:rPr lang="en-GB" sz="2000" dirty="0" smtClean="0"/>
              <a:t>Representation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1937614"/>
            <a:ext cx="1071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Target</a:t>
            </a:r>
          </a:p>
          <a:p>
            <a:r>
              <a:rPr lang="en-GB" sz="2000" dirty="0" smtClean="0"/>
              <a:t>Program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38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Issue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to Code generator</a:t>
            </a:r>
          </a:p>
          <a:p>
            <a:pPr lvl="1"/>
            <a:r>
              <a:rPr lang="en-GB" dirty="0" smtClean="0"/>
              <a:t>IR of the source program produced by front-end</a:t>
            </a:r>
            <a:endParaRPr lang="en-GB" dirty="0"/>
          </a:p>
          <a:p>
            <a:r>
              <a:rPr lang="en-GB" dirty="0" smtClean="0"/>
              <a:t>Target Program</a:t>
            </a:r>
          </a:p>
          <a:p>
            <a:pPr lvl="1"/>
            <a:r>
              <a:rPr lang="en-GB" dirty="0" smtClean="0"/>
              <a:t>Instruction set of the target machine</a:t>
            </a:r>
          </a:p>
          <a:p>
            <a:pPr lvl="2"/>
            <a:r>
              <a:rPr lang="en-GB" dirty="0" smtClean="0"/>
              <a:t>RISC</a:t>
            </a:r>
          </a:p>
          <a:p>
            <a:pPr lvl="2"/>
            <a:r>
              <a:rPr lang="en-GB" dirty="0" smtClean="0"/>
              <a:t>CISC</a:t>
            </a:r>
          </a:p>
          <a:p>
            <a:pPr lvl="2"/>
            <a:r>
              <a:rPr lang="en-GB" dirty="0" smtClean="0"/>
              <a:t>JVM</a:t>
            </a:r>
          </a:p>
          <a:p>
            <a:r>
              <a:rPr lang="en-GB" dirty="0" smtClean="0"/>
              <a:t>Instruction </a:t>
            </a:r>
            <a:r>
              <a:rPr lang="en-GB" dirty="0" smtClean="0"/>
              <a:t>Selection</a:t>
            </a:r>
          </a:p>
          <a:p>
            <a:r>
              <a:rPr lang="en-GB" dirty="0" smtClean="0"/>
              <a:t>Register Allocation</a:t>
            </a:r>
          </a:p>
          <a:p>
            <a:pPr lvl="1"/>
            <a:r>
              <a:rPr lang="en-GB" dirty="0" smtClean="0"/>
              <a:t>Register allocation</a:t>
            </a:r>
          </a:p>
          <a:p>
            <a:pPr lvl="1"/>
            <a:r>
              <a:rPr lang="en-GB" dirty="0" smtClean="0"/>
              <a:t>Register assignment</a:t>
            </a:r>
          </a:p>
          <a:p>
            <a:r>
              <a:rPr lang="en-GB" dirty="0" smtClean="0"/>
              <a:t>Evaluation Order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Blocks and Flow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Graph representation of intermediate code (IC)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800" dirty="0" smtClean="0"/>
              <a:t>Blocks – Sequences of consecutive three-address instructions  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Construction steps:</a:t>
            </a:r>
          </a:p>
          <a:p>
            <a:pPr lvl="1"/>
            <a:r>
              <a:rPr lang="en-GB" sz="2400" dirty="0" smtClean="0"/>
              <a:t>Partition the IC into Basic Blocks</a:t>
            </a:r>
          </a:p>
          <a:p>
            <a:pPr lvl="2"/>
            <a:r>
              <a:rPr lang="en-GB" sz="2000" dirty="0" smtClean="0"/>
              <a:t>Flow of control can only enter the basic block through the 1st instruction </a:t>
            </a:r>
          </a:p>
          <a:p>
            <a:pPr lvl="2"/>
            <a:r>
              <a:rPr lang="en-GB" sz="2000" dirty="0" smtClean="0"/>
              <a:t>Control leaves the block without halting or branching</a:t>
            </a:r>
          </a:p>
          <a:p>
            <a:pPr lvl="1"/>
            <a:r>
              <a:rPr lang="en-GB" sz="2400" dirty="0" smtClean="0"/>
              <a:t>Basic blocks become nodes of a flow graph – indicates which block can follow which other block 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Partition the Three-address instruction into blocks</a:t>
            </a:r>
          </a:p>
          <a:p>
            <a:r>
              <a:rPr lang="en-GB" dirty="0" smtClean="0"/>
              <a:t>Steps:</a:t>
            </a:r>
          </a:p>
          <a:p>
            <a:pPr lvl="1"/>
            <a:r>
              <a:rPr lang="en-GB" dirty="0" smtClean="0"/>
              <a:t>Find </a:t>
            </a:r>
            <a:r>
              <a:rPr lang="en-GB" i="1" dirty="0" smtClean="0"/>
              <a:t>leaders</a:t>
            </a:r>
            <a:r>
              <a:rPr lang="en-GB" dirty="0" smtClean="0"/>
              <a:t> – first instruction in basic block</a:t>
            </a:r>
          </a:p>
          <a:p>
            <a:pPr lvl="1"/>
            <a:endParaRPr lang="en-GB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First instruction in IC is a leader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Any instruction that is target of a conditional or unconditional jump is a leader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 smtClean="0"/>
              <a:t>Any instruction that immediately follows a conditional or unconditional jump is a leader</a:t>
            </a:r>
          </a:p>
          <a:p>
            <a:pPr lvl="1"/>
            <a:endParaRPr lang="en-GB" dirty="0"/>
          </a:p>
          <a:p>
            <a:r>
              <a:rPr lang="en-GB" dirty="0" smtClean="0"/>
              <a:t>For each leader – its basic block consists of itself and all instructions up to the next leader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2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Blocks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32" y="1340768"/>
            <a:ext cx="327204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9" idx="3"/>
          </p:cNvCxnSpPr>
          <p:nvPr/>
        </p:nvCxnSpPr>
        <p:spPr>
          <a:xfrm flipV="1">
            <a:off x="2153207" y="1608018"/>
            <a:ext cx="3354897" cy="2928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70080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Rule - 1</a:t>
            </a:r>
            <a:endParaRPr lang="en-GB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23728" y="2112074"/>
            <a:ext cx="3384376" cy="11009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23728" y="1860046"/>
            <a:ext cx="3384376" cy="13529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23728" y="3212976"/>
            <a:ext cx="3246404" cy="1854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3608" y="2807611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Rule - 2</a:t>
            </a:r>
            <a:endParaRPr lang="en-GB" sz="2000" b="1" dirty="0"/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2195736" y="3917087"/>
            <a:ext cx="3174396" cy="2645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3"/>
          </p:cNvCxnSpPr>
          <p:nvPr/>
        </p:nvCxnSpPr>
        <p:spPr>
          <a:xfrm>
            <a:off x="2195736" y="3917087"/>
            <a:ext cx="3174396" cy="8800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6137" y="371703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Rule - 3</a:t>
            </a:r>
            <a:endParaRPr lang="en-GB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71" y="5013176"/>
            <a:ext cx="3248563" cy="17281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0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Represents flow of control between blocks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Nodes of the graph are basic blocks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An edge from block B to block C </a:t>
            </a:r>
            <a:r>
              <a:rPr lang="en-GB" dirty="0" err="1" smtClean="0"/>
              <a:t>iff</a:t>
            </a:r>
            <a:endParaRPr lang="en-GB" dirty="0" smtClean="0"/>
          </a:p>
          <a:p>
            <a:pPr lvl="1">
              <a:spcAft>
                <a:spcPts val="600"/>
              </a:spcAft>
            </a:pPr>
            <a:r>
              <a:rPr lang="en-GB" dirty="0" smtClean="0"/>
              <a:t>A conditional or unconditional jump from end of B to beginning of C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 immediately follows B in the original ordering of TAC and B does not end in an unconditional jump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B is predecessor of C and C is successor of B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Add two extra nodes: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Entry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Exit 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Graphs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046" y="404664"/>
            <a:ext cx="3921237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b="1" dirty="0" smtClean="0"/>
              <a:t>Local optimization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Within each block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Global optimization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How information flows among the basic blocks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 smtClean="0"/>
              <a:t>Represent basic blocks into DAG (directed acyclic graph)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3F6-4EE1-40A9-9D42-3C5E8215F3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</TotalTime>
  <Words>755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Code Generation</vt:lpstr>
      <vt:lpstr>Code Generation</vt:lpstr>
      <vt:lpstr>Design Issue</vt:lpstr>
      <vt:lpstr>Basic Blocks and Flow Graphs</vt:lpstr>
      <vt:lpstr>Basic Blocks</vt:lpstr>
      <vt:lpstr>Basic Blocks</vt:lpstr>
      <vt:lpstr>Flow Graphs</vt:lpstr>
      <vt:lpstr>Flow Graphs</vt:lpstr>
      <vt:lpstr>Blocks Optimization</vt:lpstr>
      <vt:lpstr>DAG Representation</vt:lpstr>
      <vt:lpstr>DAG of a Block</vt:lpstr>
      <vt:lpstr>Improvements by DAG</vt:lpstr>
      <vt:lpstr>Instruction Selection – Tree Rewriting</vt:lpstr>
      <vt:lpstr>Intermediate-code Tree</vt:lpstr>
      <vt:lpstr>Tree Translation Scheme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Shamim</dc:creator>
  <cp:lastModifiedBy>Shamim</cp:lastModifiedBy>
  <cp:revision>20</cp:revision>
  <dcterms:created xsi:type="dcterms:W3CDTF">2011-08-07T20:39:14Z</dcterms:created>
  <dcterms:modified xsi:type="dcterms:W3CDTF">2011-08-08T06:56:42Z</dcterms:modified>
</cp:coreProperties>
</file>