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91" r:id="rId22"/>
    <p:sldId id="271" r:id="rId23"/>
    <p:sldId id="294" r:id="rId24"/>
    <p:sldId id="295" r:id="rId25"/>
    <p:sldId id="296" r:id="rId26"/>
    <p:sldId id="297" r:id="rId27"/>
    <p:sldId id="298" r:id="rId28"/>
    <p:sldId id="299" r:id="rId29"/>
    <p:sldId id="303" r:id="rId30"/>
    <p:sldId id="300" r:id="rId31"/>
    <p:sldId id="301" r:id="rId32"/>
    <p:sldId id="302" r:id="rId33"/>
    <p:sldId id="304" r:id="rId34"/>
    <p:sldId id="305" r:id="rId35"/>
    <p:sldId id="306" r:id="rId36"/>
    <p:sldId id="307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BCDAEF5-DBEA-4DA0-8AC5-6D6A459DD53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pic>
        <p:nvPicPr>
          <p:cNvPr id="12" name="Picture 11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190FC8B4-DC8A-8A1E-3EB4-68B7E582E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14" y="1429376"/>
            <a:ext cx="1428572" cy="13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DE9A-A57C-4B1C-AC6F-065512B5C737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BA21-0E3F-43F6-8D4C-C7F8A2CB05AF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D34F-C419-4DBB-AA42-4A2CF60D7986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2BC-AF6E-420B-9702-5EC61B30020A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7B1A-1496-4D58-8F98-517986723F52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8ED27EB9-CB76-EADA-2AEA-147C5FB02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41" y="1483447"/>
            <a:ext cx="1428572" cy="13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5F9D-3010-4EBE-9EFE-300EFCAEC9F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4E9F-F38A-4CB7-BDC5-24DEE3076989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28B0-C55A-456C-A8BD-BB33E3A09C5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28FB-3AC6-42E7-96C6-101EADD6AC46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C36232-BE93-4BC8-A6E8-2C1A77A2473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4A02-49FF-4BEF-93B6-D018D8FEDE89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8AE00CD-A44D-4D84-AE9E-488DC7E6D477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logo with a person's face&#10;&#10;Description automatically generated">
            <a:extLst>
              <a:ext uri="{FF2B5EF4-FFF2-40B4-BE49-F238E27FC236}">
                <a16:creationId xmlns:a16="http://schemas.microsoft.com/office/drawing/2014/main" id="{7F18CA09-B819-621A-45EE-EB35BC69179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53" y="220466"/>
            <a:ext cx="1060179" cy="10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C0D9-2348-4BF7-9114-EFC52EBA25DF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379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unexplored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347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unexplored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2169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explored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3871453" y="3901331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822881" y="4558573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3844200" y="318901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693213" y="4094348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52" name="Oval 151"/>
          <p:cNvSpPr/>
          <p:nvPr/>
        </p:nvSpPr>
        <p:spPr>
          <a:xfrm>
            <a:off x="4079190" y="2851184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  <a:endCxn id="145" idx="2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3" name="Oval 172"/>
          <p:cNvSpPr/>
          <p:nvPr/>
        </p:nvSpPr>
        <p:spPr>
          <a:xfrm>
            <a:off x="5693213" y="4091305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4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85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34FC-DE41-4E74-B071-6EE6B70FC3C2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98" grpId="0"/>
      <p:bldP spid="130" grpId="0" animBg="1"/>
      <p:bldP spid="131" grpId="0"/>
      <p:bldP spid="145" grpId="0" animBg="1"/>
      <p:bldP spid="147" grpId="0"/>
      <p:bldP spid="152" grpId="0" animBg="1"/>
      <p:bldP spid="156" grpId="0"/>
      <p:bldP spid="128" grpId="0" animBg="1"/>
      <p:bldP spid="129" grpId="0"/>
      <p:bldP spid="173" grpId="0" animBg="1"/>
      <p:bldP spid="175" grpId="0"/>
      <p:bldP spid="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379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unexplored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347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unexplored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2169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explored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3829204" y="3157299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44950" y="291444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2350480" y="226522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25" name="Oval 124"/>
          <p:cNvSpPr/>
          <p:nvPr/>
        </p:nvSpPr>
        <p:spPr>
          <a:xfrm>
            <a:off x="5702757" y="2857612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139337" y="2839485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84" name="Oval 183"/>
          <p:cNvSpPr/>
          <p:nvPr/>
        </p:nvSpPr>
        <p:spPr>
          <a:xfrm>
            <a:off x="2575580" y="2367983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189" name="Oval 188"/>
          <p:cNvSpPr/>
          <p:nvPr/>
        </p:nvSpPr>
        <p:spPr>
          <a:xfrm>
            <a:off x="5700894" y="2851184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cxnSp>
        <p:nvCxnSpPr>
          <p:cNvPr id="40" name="Straight Arrow Connector 39"/>
          <p:cNvCxnSpPr>
            <a:stCxn id="130" idx="6"/>
            <a:endCxn id="189" idx="2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9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5F25-3B74-4FA5-9160-9A8A4206CE9F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00234 0.5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3" grpId="0"/>
      <p:bldP spid="98" grpId="0"/>
      <p:bldP spid="120" grpId="0"/>
      <p:bldP spid="125" grpId="0" animBg="1"/>
      <p:bldP spid="149" grpId="0" animBg="1"/>
      <p:bldP spid="150" grpId="0" animBg="1"/>
      <p:bldP spid="177" grpId="0" animBg="1"/>
      <p:bldP spid="184" grpId="0" animBg="1"/>
      <p:bldP spid="189" grpId="0" animBg="1"/>
      <p:bldP spid="130" grpId="0" animBg="1"/>
      <p:bldP spid="156" grpId="0"/>
      <p:bldP spid="1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379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unexplored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347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unexplored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2169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explored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2290288" y="2293838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44950" y="291444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73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61F-2340-4F0F-9B77-6714E0E9FFE4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98" grpId="0"/>
      <p:bldP spid="149" grpId="0" animBg="1"/>
      <p:bldP spid="150" grpId="0" animBg="1"/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379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unexplored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347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unexplored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2169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explored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812164" y="2907769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77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6D0-287C-455C-827F-0BA13071810E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50" grpId="0" animBg="1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379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unexplored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347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unexplored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2169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explored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6238147" y="2923157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Oval 151"/>
          <p:cNvSpPr/>
          <p:nvPr/>
        </p:nvSpPr>
        <p:spPr>
          <a:xfrm>
            <a:off x="5699960" y="285118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740495" y="2698573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7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8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3381-D3E9-41DB-AEE0-695064C95082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52" grpId="0" animBg="1"/>
      <p:bldP spid="1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379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unexplored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347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unexplored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2169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explored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6204318" y="4187807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Oval 151"/>
          <p:cNvSpPr/>
          <p:nvPr/>
        </p:nvSpPr>
        <p:spPr>
          <a:xfrm>
            <a:off x="5699960" y="285118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740495" y="2698573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4" name="Oval 183"/>
          <p:cNvSpPr/>
          <p:nvPr/>
        </p:nvSpPr>
        <p:spPr>
          <a:xfrm>
            <a:off x="5693211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30546" y="393648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9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FB5A-8DA8-41EF-8B42-13084D6E8634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84" grpId="0" animBg="1"/>
      <p:bldP spid="1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 Box 31"/>
          <p:cNvSpPr txBox="1">
            <a:spLocks noChangeArrowheads="1"/>
          </p:cNvSpPr>
          <p:nvPr/>
        </p:nvSpPr>
        <p:spPr bwMode="auto">
          <a:xfrm>
            <a:off x="1013028" y="24875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2695097" y="20080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92" name="Text Box 31"/>
          <p:cNvSpPr txBox="1">
            <a:spLocks noChangeArrowheads="1"/>
          </p:cNvSpPr>
          <p:nvPr/>
        </p:nvSpPr>
        <p:spPr bwMode="auto">
          <a:xfrm>
            <a:off x="5828427" y="248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13028" y="3568597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388843" y="3592003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816207" y="2377399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8C90-1BEC-4D00-A5EF-8E4D9211689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0339 0.5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2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0261 0.52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61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0157 0.62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3" grpId="0" animBg="1"/>
      <p:bldP spid="1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PRIM’s ALGORITHM (GROWTH OF MST)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83" name="Text Box 31"/>
          <p:cNvSpPr txBox="1">
            <a:spLocks noChangeArrowheads="1"/>
          </p:cNvSpPr>
          <p:nvPr/>
        </p:nvSpPr>
        <p:spPr bwMode="auto">
          <a:xfrm>
            <a:off x="1013028" y="2487583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6" name="Straight Arrow Connector 5"/>
          <p:cNvCxnSpPr>
            <a:stCxn id="3" idx="0"/>
            <a:endCxn id="69" idx="4"/>
          </p:cNvCxnSpPr>
          <p:nvPr/>
        </p:nvCxnSpPr>
        <p:spPr>
          <a:xfrm flipV="1">
            <a:off x="1410424" y="3388383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876E-AC91-4EF6-BDC7-2AAF1C8F7EFC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9" grpId="0"/>
      <p:bldP spid="1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43473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PRIM’s ALGORITHM (GROWTH OF MST)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6" name="Straight Arrow Connector 15"/>
          <p:cNvCxnSpPr>
            <a:stCxn id="68" idx="0"/>
            <a:endCxn id="69" idx="5"/>
          </p:cNvCxnSpPr>
          <p:nvPr/>
        </p:nvCxnSpPr>
        <p:spPr>
          <a:xfrm flipH="1" flipV="1">
            <a:off x="1607634" y="3308287"/>
            <a:ext cx="1242313" cy="1175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CBBF-9394-4EC4-894D-E5BBCA86D5E9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43473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PRIM’s ALGORITHM (GROWTH OF MST)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16" name="Straight Arrow Connector 15"/>
          <p:cNvCxnSpPr>
            <a:stCxn id="68" idx="0"/>
            <a:endCxn id="69" idx="5"/>
          </p:cNvCxnSpPr>
          <p:nvPr/>
        </p:nvCxnSpPr>
        <p:spPr>
          <a:xfrm flipH="1" flipV="1">
            <a:off x="1607634" y="3308287"/>
            <a:ext cx="1242313" cy="1175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5858-EC9E-4126-B6E2-97A22095BEF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GREEDY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Always takes the best at each phase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5" y="3999579"/>
            <a:ext cx="691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be applied if a problem has optimal substructure property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685" y="4490961"/>
            <a:ext cx="761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not be applied if a problem has overlapping sub problem property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685" y="5000126"/>
            <a:ext cx="829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Calculating Minimum Spanning Tree of a graph is solved by Greedy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4CD7-8B2F-47D7-94DC-0C79E2F0A07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34085" y="2527875"/>
            <a:ext cx="463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Without regards for future consequences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7686" y="3028148"/>
            <a:ext cx="954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Hoping that by choosing a local optimum at each step, it will end up at a global optimum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7685" y="3516375"/>
            <a:ext cx="865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there are multiple options at any phase that indicates multiple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PRIM’s ALGORITHM (GROWTH OF MST)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2695097" y="20080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92" name="Text Box 31"/>
          <p:cNvSpPr txBox="1">
            <a:spLocks noChangeArrowheads="1"/>
          </p:cNvSpPr>
          <p:nvPr/>
        </p:nvSpPr>
        <p:spPr bwMode="auto">
          <a:xfrm>
            <a:off x="5828427" y="248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3F66-A826-40F7-ADA4-F455480E546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ANSWER?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398C-77FA-4494-A2DA-161FEF76EF9A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391118" y="2598760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9994" y="4004281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59517" y="4403701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23835" y="2761116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59517" y="2288086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674" y="401401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6515" y="2770847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6247" y="401401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80088" y="2770847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021222" y="4096173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026586" y="2844643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4466109" y="4480905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978338" y="4104268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5985296" y="285964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7578030" y="4118778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22" name="Straight Connector 21"/>
          <p:cNvCxnSpPr>
            <a:stCxn id="8" idx="5"/>
            <a:endCxn id="9" idx="2"/>
          </p:cNvCxnSpPr>
          <p:nvPr/>
        </p:nvCxnSpPr>
        <p:spPr>
          <a:xfrm>
            <a:off x="3386828" y="4471115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8" idx="0"/>
          </p:cNvCxnSpPr>
          <p:nvPr/>
        </p:nvCxnSpPr>
        <p:spPr>
          <a:xfrm flipH="1">
            <a:off x="3193459" y="3308046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5"/>
            <a:endCxn id="9" idx="0"/>
          </p:cNvCxnSpPr>
          <p:nvPr/>
        </p:nvCxnSpPr>
        <p:spPr>
          <a:xfrm>
            <a:off x="3390669" y="3227950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3" idx="2"/>
          </p:cNvCxnSpPr>
          <p:nvPr/>
        </p:nvCxnSpPr>
        <p:spPr>
          <a:xfrm>
            <a:off x="3470765" y="3034581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3" idx="1"/>
          </p:cNvCxnSpPr>
          <p:nvPr/>
        </p:nvCxnSpPr>
        <p:spPr>
          <a:xfrm>
            <a:off x="4906447" y="2561551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  <a:endCxn id="12" idx="3"/>
          </p:cNvCxnSpPr>
          <p:nvPr/>
        </p:nvCxnSpPr>
        <p:spPr>
          <a:xfrm flipV="1">
            <a:off x="4906447" y="4480846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4"/>
            <a:endCxn id="12" idx="0"/>
          </p:cNvCxnSpPr>
          <p:nvPr/>
        </p:nvCxnSpPr>
        <p:spPr>
          <a:xfrm flipH="1">
            <a:off x="6136139" y="3317777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6"/>
            <a:endCxn id="15" idx="2"/>
          </p:cNvCxnSpPr>
          <p:nvPr/>
        </p:nvCxnSpPr>
        <p:spPr>
          <a:xfrm>
            <a:off x="6413445" y="3044312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6"/>
            <a:endCxn id="14" idx="2"/>
          </p:cNvCxnSpPr>
          <p:nvPr/>
        </p:nvCxnSpPr>
        <p:spPr>
          <a:xfrm>
            <a:off x="6409604" y="4287477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818222" y="26816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807522" y="4288934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091019" y="34714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291591" y="238728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95056" y="238255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667627" y="3488964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712990" y="42190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5279509" y="423501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069379" y="3577913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4450023" y="30261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 rot="16200000">
            <a:off x="2568122" y="411249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 rot="16200000">
            <a:off x="4469116" y="49898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 rot="16200000">
            <a:off x="5997397" y="454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 rot="16200000">
            <a:off x="7568157" y="368554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 rot="16200000">
            <a:off x="7592195" y="24560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 rot="16200000">
            <a:off x="6002906" y="24623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 rot="16200000">
            <a:off x="4470117" y="196991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 rot="16200000">
            <a:off x="2963460" y="2404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3019473" y="4090558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378340" y="4048465"/>
            <a:ext cx="510847" cy="523220"/>
            <a:chOff x="594812" y="5007856"/>
            <a:chExt cx="510847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464073" y="4480905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3020996" y="284282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86636" y="4469147"/>
            <a:ext cx="970845" cy="208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86746" y="4905554"/>
            <a:ext cx="510847" cy="523220"/>
            <a:chOff x="594812" y="5007856"/>
            <a:chExt cx="510847" cy="523220"/>
          </a:xfrm>
        </p:grpSpPr>
        <p:sp>
          <p:nvSpPr>
            <p:cNvPr id="60" name="TextBox 5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3021030" y="409420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56915" y="2296488"/>
            <a:ext cx="628539" cy="523220"/>
            <a:chOff x="477120" y="5007856"/>
            <a:chExt cx="628539" cy="523220"/>
          </a:xfrm>
        </p:grpSpPr>
        <p:sp>
          <p:nvSpPr>
            <p:cNvPr id="65" name="TextBox 6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4464073" y="4478236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3021824" y="283902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5976764" y="4104268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314034" y="2296488"/>
            <a:ext cx="705453" cy="523220"/>
            <a:chOff x="400206" y="5007856"/>
            <a:chExt cx="705453" cy="523220"/>
          </a:xfrm>
        </p:grpSpPr>
        <p:sp>
          <p:nvSpPr>
            <p:cNvPr id="72" name="TextBox 71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74" name="Straight Arrow Connector 73"/>
          <p:cNvCxnSpPr>
            <a:stCxn id="9" idx="6"/>
            <a:endCxn id="12" idx="3"/>
          </p:cNvCxnSpPr>
          <p:nvPr/>
        </p:nvCxnSpPr>
        <p:spPr>
          <a:xfrm flipV="1">
            <a:off x="4906447" y="4480846"/>
            <a:ext cx="1036323" cy="196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816142" y="4459890"/>
            <a:ext cx="510847" cy="523220"/>
            <a:chOff x="594812" y="5007856"/>
            <a:chExt cx="510847" cy="523220"/>
          </a:xfrm>
        </p:grpSpPr>
        <p:sp>
          <p:nvSpPr>
            <p:cNvPr id="76" name="TextBox 7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5981455" y="2866074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7578031" y="4118777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82" name="Straight Arrow Connector 81"/>
          <p:cNvCxnSpPr>
            <a:stCxn id="12" idx="0"/>
            <a:endCxn id="13" idx="4"/>
          </p:cNvCxnSpPr>
          <p:nvPr/>
        </p:nvCxnSpPr>
        <p:spPr>
          <a:xfrm flipV="1">
            <a:off x="6136139" y="3317777"/>
            <a:ext cx="3841" cy="696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834723" y="2339640"/>
            <a:ext cx="510847" cy="523220"/>
            <a:chOff x="594812" y="5007856"/>
            <a:chExt cx="510847" cy="523220"/>
          </a:xfrm>
        </p:grpSpPr>
        <p:sp>
          <p:nvSpPr>
            <p:cNvPr id="84" name="TextBox 8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86" name="Straight Arrow Connector 85"/>
          <p:cNvCxnSpPr>
            <a:stCxn id="12" idx="6"/>
          </p:cNvCxnSpPr>
          <p:nvPr/>
        </p:nvCxnSpPr>
        <p:spPr>
          <a:xfrm flipV="1">
            <a:off x="6409604" y="4287476"/>
            <a:ext cx="106664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5971387" y="4101224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195737" y="3609736"/>
            <a:ext cx="705453" cy="523220"/>
            <a:chOff x="400206" y="5007856"/>
            <a:chExt cx="705453" cy="523220"/>
          </a:xfrm>
        </p:grpSpPr>
        <p:sp>
          <p:nvSpPr>
            <p:cNvPr id="90" name="TextBox 8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91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3021824" y="283928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96" name="Straight Arrow Connector 95"/>
          <p:cNvCxnSpPr>
            <a:endCxn id="10" idx="6"/>
          </p:cNvCxnSpPr>
          <p:nvPr/>
        </p:nvCxnSpPr>
        <p:spPr>
          <a:xfrm flipH="1" flipV="1">
            <a:off x="3470765" y="3034581"/>
            <a:ext cx="2391909" cy="161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183253" y="2303690"/>
            <a:ext cx="510847" cy="523220"/>
            <a:chOff x="594812" y="5007856"/>
            <a:chExt cx="510847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4474688" y="2374266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101" name="Straight Arrow Connector 100"/>
          <p:cNvCxnSpPr>
            <a:stCxn id="13" idx="1"/>
            <a:endCxn id="11" idx="6"/>
          </p:cNvCxnSpPr>
          <p:nvPr/>
        </p:nvCxnSpPr>
        <p:spPr>
          <a:xfrm flipH="1" flipV="1">
            <a:off x="4906447" y="2561551"/>
            <a:ext cx="1040164" cy="289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4301821" y="1850062"/>
            <a:ext cx="510847" cy="523220"/>
            <a:chOff x="594812" y="5007856"/>
            <a:chExt cx="510847" cy="523220"/>
          </a:xfrm>
        </p:grpSpPr>
        <p:sp>
          <p:nvSpPr>
            <p:cNvPr id="103" name="TextBox 10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 flipV="1">
            <a:off x="6409604" y="3044312"/>
            <a:ext cx="1074325" cy="64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28"/>
          <p:cNvSpPr txBox="1">
            <a:spLocks noChangeArrowheads="1"/>
          </p:cNvSpPr>
          <p:nvPr/>
        </p:nvSpPr>
        <p:spPr bwMode="auto">
          <a:xfrm>
            <a:off x="5981006" y="285964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7427147" y="2332938"/>
            <a:ext cx="510847" cy="523220"/>
            <a:chOff x="594812" y="5007856"/>
            <a:chExt cx="510847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0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7594630" y="2860214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18" name="Text Box 28"/>
          <p:cNvSpPr txBox="1">
            <a:spLocks noChangeArrowheads="1"/>
          </p:cNvSpPr>
          <p:nvPr/>
        </p:nvSpPr>
        <p:spPr bwMode="auto">
          <a:xfrm>
            <a:off x="7578031" y="411573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21" name="Straight Arrow Connector 120"/>
          <p:cNvCxnSpPr>
            <a:stCxn id="8" idx="0"/>
            <a:endCxn id="10" idx="4"/>
          </p:cNvCxnSpPr>
          <p:nvPr/>
        </p:nvCxnSpPr>
        <p:spPr>
          <a:xfrm flipV="1">
            <a:off x="3193459" y="3308046"/>
            <a:ext cx="3841" cy="696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8"/>
          <p:cNvSpPr txBox="1">
            <a:spLocks noChangeArrowheads="1"/>
          </p:cNvSpPr>
          <p:nvPr/>
        </p:nvSpPr>
        <p:spPr bwMode="auto">
          <a:xfrm rot="5400000">
            <a:off x="2971303" y="3432790"/>
            <a:ext cx="4267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124" name="Straight Arrow Connector 123"/>
          <p:cNvCxnSpPr>
            <a:stCxn id="9" idx="0"/>
            <a:endCxn id="10" idx="5"/>
          </p:cNvCxnSpPr>
          <p:nvPr/>
        </p:nvCxnSpPr>
        <p:spPr>
          <a:xfrm flipH="1" flipV="1">
            <a:off x="3390669" y="3227950"/>
            <a:ext cx="1242313" cy="11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28"/>
          <p:cNvSpPr txBox="1">
            <a:spLocks noChangeArrowheads="1"/>
          </p:cNvSpPr>
          <p:nvPr/>
        </p:nvSpPr>
        <p:spPr bwMode="auto">
          <a:xfrm rot="2290986">
            <a:off x="3793250" y="3524601"/>
            <a:ext cx="4267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6" name="Text Box 28"/>
          <p:cNvSpPr txBox="1">
            <a:spLocks noChangeArrowheads="1"/>
          </p:cNvSpPr>
          <p:nvPr/>
        </p:nvSpPr>
        <p:spPr bwMode="auto">
          <a:xfrm>
            <a:off x="1937965" y="5455550"/>
            <a:ext cx="6272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 sequence: A -&gt; B -&gt; F -&gt; E -&gt; D -&gt; C -&gt; G -&gt; H</a:t>
            </a:r>
          </a:p>
        </p:txBody>
      </p:sp>
      <p:sp>
        <p:nvSpPr>
          <p:cNvPr id="127" name="Text Box 28"/>
          <p:cNvSpPr txBox="1">
            <a:spLocks noChangeArrowheads="1"/>
          </p:cNvSpPr>
          <p:nvPr/>
        </p:nvSpPr>
        <p:spPr bwMode="auto">
          <a:xfrm>
            <a:off x="1937965" y="5854680"/>
            <a:ext cx="15795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cost: 46 </a:t>
            </a:r>
          </a:p>
        </p:txBody>
      </p:sp>
    </p:spTree>
    <p:extLst>
      <p:ext uri="{BB962C8B-B14F-4D97-AF65-F5344CB8AC3E}">
        <p14:creationId xmlns:p14="http://schemas.microsoft.com/office/powerpoint/2010/main" val="222009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Curved Connector 136"/>
          <p:cNvCxnSpPr>
            <a:stCxn id="81" idx="1"/>
          </p:cNvCxnSpPr>
          <p:nvPr/>
        </p:nvCxnSpPr>
        <p:spPr>
          <a:xfrm rot="5400000" flipH="1" flipV="1">
            <a:off x="9026762" y="2533545"/>
            <a:ext cx="703620" cy="777641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734670" y="2394265"/>
            <a:ext cx="1026263" cy="97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Curved Connector 129"/>
          <p:cNvCxnSpPr>
            <a:stCxn id="126" idx="6"/>
            <a:endCxn id="118" idx="7"/>
          </p:cNvCxnSpPr>
          <p:nvPr/>
        </p:nvCxnSpPr>
        <p:spPr>
          <a:xfrm>
            <a:off x="9469463" y="3471430"/>
            <a:ext cx="483135" cy="601629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 rot="17361832">
            <a:off x="9669876" y="3711047"/>
            <a:ext cx="570645" cy="227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C6E0-945B-48C3-9959-C3A99CC09D38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98605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12" idx="0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12" idx="1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7"/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99732" y="2350225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1" name="Oval 50"/>
          <p:cNvSpPr/>
          <p:nvPr/>
        </p:nvSpPr>
        <p:spPr>
          <a:xfrm>
            <a:off x="9661859" y="251200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1" idx="2"/>
            <a:endCxn id="51" idx="6"/>
          </p:cNvCxnSpPr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71387" y="24962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60933" y="272580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995648" y="261297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3172" y="2184388"/>
            <a:ext cx="625865" cy="28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39088" y="2477914"/>
            <a:ext cx="625865" cy="28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40906" y="2945390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06227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51" idx="3"/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51" idx="5"/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41819" y="4009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2"/>
            <a:endCxn id="93" idx="6"/>
          </p:cNvCxnSpPr>
          <p:nvPr/>
        </p:nvCxnSpPr>
        <p:spPr>
          <a:xfrm>
            <a:off x="8341819" y="4291451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451347" y="3993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440893" y="42232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1" idx="3"/>
            <a:endCxn id="95" idx="0"/>
          </p:cNvCxnSpPr>
          <p:nvPr/>
        </p:nvCxnSpPr>
        <p:spPr>
          <a:xfrm flipH="1">
            <a:off x="8635051" y="3672999"/>
            <a:ext cx="354701" cy="320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1" idx="5"/>
            <a:endCxn id="101" idx="0"/>
          </p:cNvCxnSpPr>
          <p:nvPr/>
        </p:nvCxnSpPr>
        <p:spPr>
          <a:xfrm>
            <a:off x="9388576" y="3672999"/>
            <a:ext cx="360603" cy="304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840906" y="326427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37208" y="2815722"/>
            <a:ext cx="625865" cy="28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850326" y="3566472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53106" y="3139661"/>
            <a:ext cx="625865" cy="28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471175" y="3990460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71175" y="399322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9" idx="2"/>
            <a:endCxn id="99" idx="6"/>
          </p:cNvCxnSpPr>
          <p:nvPr/>
        </p:nvCxnSpPr>
        <p:spPr>
          <a:xfrm>
            <a:off x="9471175" y="427524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580703" y="39775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70249" y="420702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9455077" y="4133863"/>
            <a:ext cx="439300" cy="523220"/>
            <a:chOff x="594812" y="5027423"/>
            <a:chExt cx="439300" cy="523220"/>
          </a:xfrm>
        </p:grpSpPr>
        <p:sp>
          <p:nvSpPr>
            <p:cNvPr id="124" name="TextBox 123"/>
            <p:cNvSpPr txBox="1"/>
            <p:nvPr/>
          </p:nvSpPr>
          <p:spPr>
            <a:xfrm>
              <a:off x="709984" y="5027423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8905441" y="3189419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6" idx="2"/>
            <a:endCxn id="126" idx="6"/>
          </p:cNvCxnSpPr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7289" y="317246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025081" y="34458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469463" y="3994513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119" idx="2"/>
            <a:endCxn id="119" idx="6"/>
          </p:cNvCxnSpPr>
          <p:nvPr/>
        </p:nvCxnSpPr>
        <p:spPr>
          <a:xfrm>
            <a:off x="9469463" y="4276524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602123" y="396218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573473" y="419799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488317" y="3386266"/>
            <a:ext cx="570645" cy="216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9674129" y="3592274"/>
            <a:ext cx="570645" cy="227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903437" y="3191451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>
            <a:stCxn id="139" idx="2"/>
            <a:endCxn id="139" idx="6"/>
          </p:cNvCxnSpPr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028856" y="316092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000206" y="339673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9661859" y="2510961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43" idx="2"/>
            <a:endCxn id="143" idx="6"/>
          </p:cNvCxnSpPr>
          <p:nvPr/>
        </p:nvCxnSpPr>
        <p:spPr>
          <a:xfrm>
            <a:off x="9661859" y="279297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790232" y="24855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797582" y="275643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34" grpId="0" animBg="1"/>
      <p:bldP spid="6" grpId="0" animBg="1"/>
      <p:bldP spid="10" grpId="0" animBg="1"/>
      <p:bldP spid="11" grpId="0" animBg="1"/>
      <p:bldP spid="12" grpId="0" animBg="1"/>
      <p:bldP spid="13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0" grpId="0"/>
      <p:bldP spid="39" grpId="0"/>
      <p:bldP spid="43" grpId="0"/>
      <p:bldP spid="44" grpId="0"/>
      <p:bldP spid="45" grpId="0"/>
      <p:bldP spid="46" grpId="0"/>
      <p:bldP spid="50" grpId="0"/>
      <p:bldP spid="51" grpId="0" animBg="1"/>
      <p:bldP spid="55" grpId="0"/>
      <p:bldP spid="56" grpId="0"/>
      <p:bldP spid="54" grpId="0" animBg="1"/>
      <p:bldP spid="76" grpId="0" animBg="1"/>
      <p:bldP spid="81" grpId="0" animBg="1"/>
      <p:bldP spid="83" grpId="0"/>
      <p:bldP spid="84" grpId="0"/>
      <p:bldP spid="87" grpId="0" animBg="1"/>
      <p:bldP spid="89" grpId="0"/>
      <p:bldP spid="90" grpId="0"/>
      <p:bldP spid="93" grpId="0" animBg="1"/>
      <p:bldP spid="95" grpId="0"/>
      <p:bldP spid="96" grpId="0"/>
      <p:bldP spid="106" grpId="0" animBg="1"/>
      <p:bldP spid="107" grpId="0" animBg="1"/>
      <p:bldP spid="25" grpId="0"/>
      <p:bldP spid="116" grpId="0" animBg="1"/>
      <p:bldP spid="118" grpId="0" animBg="1"/>
      <p:bldP spid="99" grpId="0" animBg="1"/>
      <p:bldP spid="101" grpId="0"/>
      <p:bldP spid="102" grpId="0"/>
      <p:bldP spid="126" grpId="0" animBg="1"/>
      <p:bldP spid="128" grpId="0"/>
      <p:bldP spid="129" grpId="0"/>
      <p:bldP spid="119" grpId="0" animBg="1"/>
      <p:bldP spid="121" grpId="0"/>
      <p:bldP spid="122" grpId="0"/>
      <p:bldP spid="132" grpId="0" animBg="1"/>
      <p:bldP spid="133" grpId="0" animBg="1"/>
      <p:bldP spid="139" grpId="0" animBg="1"/>
      <p:bldP spid="141" grpId="0"/>
      <p:bldP spid="142" grpId="0"/>
      <p:bldP spid="143" grpId="0" animBg="1"/>
      <p:bldP spid="145" grpId="0"/>
      <p:bldP spid="1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>
            <a:stCxn id="81" idx="5"/>
            <a:endCxn id="101" idx="0"/>
          </p:cNvCxnSpPr>
          <p:nvPr/>
        </p:nvCxnSpPr>
        <p:spPr>
          <a:xfrm>
            <a:off x="9388576" y="3672999"/>
            <a:ext cx="357397" cy="304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246550" y="3534044"/>
            <a:ext cx="653908" cy="59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3D87-2059-421D-9BAA-DAB040CEFD6E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98605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12" idx="0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12" idx="1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7"/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661859" y="2496288"/>
            <a:ext cx="564022" cy="633605"/>
            <a:chOff x="9661859" y="2496288"/>
            <a:chExt cx="564022" cy="633605"/>
          </a:xfrm>
        </p:grpSpPr>
        <p:sp>
          <p:nvSpPr>
            <p:cNvPr id="51" name="Oval 50"/>
            <p:cNvSpPr/>
            <p:nvPr/>
          </p:nvSpPr>
          <p:spPr>
            <a:xfrm>
              <a:off x="9661859" y="2512005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2"/>
              <a:endCxn id="51" idx="6"/>
            </p:cNvCxnSpPr>
            <p:nvPr/>
          </p:nvCxnSpPr>
          <p:spPr>
            <a:xfrm>
              <a:off x="9661859" y="2794016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771387" y="249628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86748" y="27605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06227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51" idx="3"/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51" idx="5"/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41819" y="4009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2"/>
            <a:endCxn id="93" idx="6"/>
          </p:cNvCxnSpPr>
          <p:nvPr/>
        </p:nvCxnSpPr>
        <p:spPr>
          <a:xfrm>
            <a:off x="8341819" y="4291451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451347" y="3993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440893" y="42232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1" idx="3"/>
            <a:endCxn id="95" idx="0"/>
          </p:cNvCxnSpPr>
          <p:nvPr/>
        </p:nvCxnSpPr>
        <p:spPr>
          <a:xfrm flipH="1">
            <a:off x="8635051" y="3672999"/>
            <a:ext cx="354701" cy="320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840906" y="3890009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9469463" y="3977512"/>
            <a:ext cx="565734" cy="598846"/>
            <a:chOff x="9469463" y="3977512"/>
            <a:chExt cx="565734" cy="598846"/>
          </a:xfrm>
        </p:grpSpPr>
        <p:sp>
          <p:nvSpPr>
            <p:cNvPr id="99" name="Oval 98"/>
            <p:cNvSpPr/>
            <p:nvPr/>
          </p:nvSpPr>
          <p:spPr>
            <a:xfrm>
              <a:off x="9471175" y="3993229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>
              <a:stCxn id="99" idx="2"/>
              <a:endCxn id="99" idx="6"/>
            </p:cNvCxnSpPr>
            <p:nvPr/>
          </p:nvCxnSpPr>
          <p:spPr>
            <a:xfrm>
              <a:off x="9471175" y="427524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580703" y="39775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B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570249" y="4207026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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9469463" y="4276524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843970" y="4235102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5118" y="3672999"/>
            <a:ext cx="678535" cy="3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1097280" y="45362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04483" y="4115762"/>
            <a:ext cx="678535" cy="3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105961" y="4859574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953137" y="4427887"/>
            <a:ext cx="678535" cy="3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717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0.03946 0.3115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557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01563 -0.2134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-1081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" grpId="0" animBg="1"/>
      <p:bldP spid="117" grpId="0" animBg="1"/>
      <p:bldP spid="131" grpId="0" animBg="1"/>
      <p:bldP spid="135" grpId="0" animBg="1"/>
      <p:bldP spid="136" grpId="0" animBg="1"/>
      <p:bldP spid="138" grpId="0"/>
      <p:bldP spid="148" grpId="0"/>
      <p:bldP spid="149" grpId="0"/>
      <p:bldP spid="150" grpId="0"/>
      <p:bldP spid="151" grpId="0"/>
      <p:bldP spid="152" grpId="0"/>
      <p:bldP spid="153" grpId="0" animBg="1"/>
      <p:bldP spid="154" grpId="0"/>
      <p:bldP spid="9" grpId="0" animBg="1"/>
      <p:bldP spid="157" grpId="0" animBg="1"/>
      <p:bldP spid="158" grpId="0"/>
      <p:bldP spid="160" grpId="0" animBg="1"/>
      <p:bldP spid="1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0AA3-DD37-47F4-A872-4B309CF57201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98605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12" idx="0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12" idx="1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7"/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1" name="Oval 50"/>
          <p:cNvSpPr/>
          <p:nvPr/>
        </p:nvSpPr>
        <p:spPr>
          <a:xfrm>
            <a:off x="9661859" y="251200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06227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51" idx="3"/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51" idx="5"/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41819" y="4009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2"/>
            <a:endCxn id="93" idx="6"/>
          </p:cNvCxnSpPr>
          <p:nvPr/>
        </p:nvCxnSpPr>
        <p:spPr>
          <a:xfrm>
            <a:off x="8341819" y="4291451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451347" y="3993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440893" y="42232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1" idx="3"/>
            <a:endCxn id="95" idx="0"/>
          </p:cNvCxnSpPr>
          <p:nvPr/>
        </p:nvCxnSpPr>
        <p:spPr>
          <a:xfrm flipH="1">
            <a:off x="8635051" y="3672999"/>
            <a:ext cx="354701" cy="320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840906" y="3890009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843970" y="4235102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5118" y="3672999"/>
            <a:ext cx="678535" cy="3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1097280" y="45362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04483" y="4115762"/>
            <a:ext cx="678535" cy="3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105961" y="4859574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953137" y="4427887"/>
            <a:ext cx="678535" cy="3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0124989" y="4611212"/>
            <a:ext cx="565734" cy="616993"/>
            <a:chOff x="9469463" y="3977512"/>
            <a:chExt cx="565734" cy="616993"/>
          </a:xfrm>
        </p:grpSpPr>
        <p:sp>
          <p:nvSpPr>
            <p:cNvPr id="116" name="Oval 115"/>
            <p:cNvSpPr/>
            <p:nvPr/>
          </p:nvSpPr>
          <p:spPr>
            <a:xfrm>
              <a:off x="9471175" y="3993229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>
              <a:stCxn id="116" idx="2"/>
              <a:endCxn id="116" idx="6"/>
            </p:cNvCxnSpPr>
            <p:nvPr/>
          </p:nvCxnSpPr>
          <p:spPr>
            <a:xfrm>
              <a:off x="9471175" y="427524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9580703" y="397751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587917" y="422517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9469463" y="4276524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1610027" y="51476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43750" y="4694254"/>
            <a:ext cx="609567" cy="29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063860" y="547360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531992" y="5061240"/>
            <a:ext cx="609567" cy="29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77041" y="579939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65061" y="5372544"/>
            <a:ext cx="609567" cy="29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090483" y="609318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975430" y="5708461"/>
            <a:ext cx="609567" cy="29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9668617" y="251200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71387" y="24962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86748" y="276056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>
            <a:stCxn id="51" idx="2"/>
            <a:endCxn id="51" idx="6"/>
          </p:cNvCxnSpPr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9690165" y="2651435"/>
            <a:ext cx="449806" cy="523220"/>
            <a:chOff x="594812" y="5007856"/>
            <a:chExt cx="449806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20490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0" grpId="0" animBg="1"/>
      <p:bldP spid="132" grpId="0" animBg="1"/>
      <p:bldP spid="133" grpId="0"/>
      <p:bldP spid="139" grpId="0" animBg="1"/>
      <p:bldP spid="142" grpId="0" animBg="1"/>
      <p:bldP spid="1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urved Connector 25"/>
          <p:cNvCxnSpPr>
            <a:stCxn id="93" idx="1"/>
            <a:endCxn id="81" idx="2"/>
          </p:cNvCxnSpPr>
          <p:nvPr/>
        </p:nvCxnSpPr>
        <p:spPr>
          <a:xfrm rot="5400000" flipH="1" flipV="1">
            <a:off x="8356559" y="3541446"/>
            <a:ext cx="618452" cy="482735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34599" y="3237287"/>
            <a:ext cx="888528" cy="993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FB50-23AA-47AE-82EB-6E3413E84754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12" idx="0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12" idx="1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7"/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06227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1" idx="3"/>
            <a:endCxn id="95" idx="0"/>
          </p:cNvCxnSpPr>
          <p:nvPr/>
        </p:nvCxnSpPr>
        <p:spPr>
          <a:xfrm flipH="1">
            <a:off x="8635051" y="3672999"/>
            <a:ext cx="354701" cy="320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105961" y="4859574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0124989" y="4611212"/>
            <a:ext cx="565734" cy="616993"/>
            <a:chOff x="9469463" y="3977512"/>
            <a:chExt cx="565734" cy="616993"/>
          </a:xfrm>
        </p:grpSpPr>
        <p:sp>
          <p:nvSpPr>
            <p:cNvPr id="116" name="Oval 115"/>
            <p:cNvSpPr/>
            <p:nvPr/>
          </p:nvSpPr>
          <p:spPr>
            <a:xfrm>
              <a:off x="9471175" y="3993229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>
              <a:stCxn id="116" idx="2"/>
              <a:endCxn id="116" idx="6"/>
            </p:cNvCxnSpPr>
            <p:nvPr/>
          </p:nvCxnSpPr>
          <p:spPr>
            <a:xfrm>
              <a:off x="9471175" y="427524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9580703" y="397751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587917" y="422517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9469463" y="4276524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090483" y="609318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9668617" y="2512005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71387" y="24962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86748" y="27605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98605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307921" y="5897607"/>
            <a:ext cx="678535" cy="35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97166" y="5908521"/>
            <a:ext cx="706064" cy="34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577736" y="5160983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004760" y="4681863"/>
            <a:ext cx="706064" cy="34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063860" y="547360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1445989" y="5002027"/>
            <a:ext cx="706064" cy="34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5"/>
          </p:cNvCxnSpPr>
          <p:nvPr/>
        </p:nvCxnSpPr>
        <p:spPr>
          <a:xfrm>
            <a:off x="5416006" y="3534044"/>
            <a:ext cx="198036" cy="4911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063860" y="579939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895793" y="5350409"/>
            <a:ext cx="706064" cy="34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172" name="Straight Arrow Connector 171"/>
          <p:cNvCxnSpPr/>
          <p:nvPr/>
        </p:nvCxnSpPr>
        <p:spPr>
          <a:xfrm>
            <a:off x="2063859" y="609318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894098" y="5672337"/>
            <a:ext cx="706064" cy="34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338495" y="4004564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341819" y="4009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2"/>
            <a:endCxn id="93" idx="6"/>
          </p:cNvCxnSpPr>
          <p:nvPr/>
        </p:nvCxnSpPr>
        <p:spPr>
          <a:xfrm>
            <a:off x="8341819" y="4291451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451347" y="3993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440893" y="42232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8304979" y="4154194"/>
            <a:ext cx="510847" cy="523220"/>
            <a:chOff x="594812" y="5007856"/>
            <a:chExt cx="510847" cy="523220"/>
          </a:xfrm>
        </p:grpSpPr>
        <p:sp>
          <p:nvSpPr>
            <p:cNvPr id="175" name="TextBox 17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80" name="Oval 179"/>
          <p:cNvSpPr/>
          <p:nvPr/>
        </p:nvSpPr>
        <p:spPr>
          <a:xfrm>
            <a:off x="8906385" y="3196358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>
            <a:stCxn id="180" idx="2"/>
            <a:endCxn id="180" idx="6"/>
          </p:cNvCxnSpPr>
          <p:nvPr/>
        </p:nvCxnSpPr>
        <p:spPr>
          <a:xfrm>
            <a:off x="8906385" y="3478369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9015913" y="31806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023127" y="34283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8904673" y="3479653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8336971" y="4010956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/>
          <p:cNvCxnSpPr>
            <a:stCxn id="185" idx="2"/>
            <a:endCxn id="185" idx="6"/>
          </p:cNvCxnSpPr>
          <p:nvPr/>
        </p:nvCxnSpPr>
        <p:spPr>
          <a:xfrm>
            <a:off x="8336971" y="429296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8458282" y="397907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445785" y="420616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37" grpId="0" animBg="1"/>
      <p:bldP spid="15" grpId="0" animBg="1"/>
      <p:bldP spid="147" grpId="0" animBg="1"/>
      <p:bldP spid="163" grpId="0" animBg="1"/>
      <p:bldP spid="165" grpId="0" animBg="1"/>
      <p:bldP spid="166" grpId="0" animBg="1"/>
      <p:bldP spid="168" grpId="0"/>
      <p:bldP spid="173" grpId="0" animBg="1"/>
      <p:bldP spid="177" grpId="0" animBg="1"/>
      <p:bldP spid="180" grpId="0" animBg="1"/>
      <p:bldP spid="182" grpId="0"/>
      <p:bldP spid="183" grpId="0"/>
      <p:bldP spid="185" grpId="0" animBg="1"/>
      <p:bldP spid="187" grpId="0"/>
      <p:bldP spid="1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96"/>
          <p:cNvCxnSpPr>
            <a:stCxn id="81" idx="3"/>
            <a:endCxn id="95" idx="0"/>
          </p:cNvCxnSpPr>
          <p:nvPr/>
        </p:nvCxnSpPr>
        <p:spPr>
          <a:xfrm flipH="1">
            <a:off x="8623830" y="3672999"/>
            <a:ext cx="365922" cy="320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8495" y="3421953"/>
            <a:ext cx="990256" cy="7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BE2D-5109-426E-9C6A-DD21A08AC876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06227" y="34053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661859" y="2496288"/>
            <a:ext cx="570780" cy="633605"/>
            <a:chOff x="9661859" y="2496288"/>
            <a:chExt cx="570780" cy="633605"/>
          </a:xfrm>
        </p:grpSpPr>
        <p:sp>
          <p:nvSpPr>
            <p:cNvPr id="167" name="Oval 166"/>
            <p:cNvSpPr/>
            <p:nvPr/>
          </p:nvSpPr>
          <p:spPr>
            <a:xfrm>
              <a:off x="9668617" y="2512005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71387" y="249628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86748" y="27605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661859" y="2794016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22" name="Straight Arrow Connector 21"/>
          <p:cNvCxnSpPr>
            <a:stCxn id="6" idx="5"/>
          </p:cNvCxnSpPr>
          <p:nvPr/>
        </p:nvCxnSpPr>
        <p:spPr>
          <a:xfrm>
            <a:off x="5416006" y="3534044"/>
            <a:ext cx="198036" cy="4911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172" name="Straight Arrow Connector 171"/>
          <p:cNvCxnSpPr/>
          <p:nvPr/>
        </p:nvCxnSpPr>
        <p:spPr>
          <a:xfrm>
            <a:off x="769800" y="423166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338495" y="3993723"/>
            <a:ext cx="567346" cy="598846"/>
            <a:chOff x="8338495" y="3993723"/>
            <a:chExt cx="567346" cy="598846"/>
          </a:xfrm>
        </p:grpSpPr>
        <p:sp>
          <p:nvSpPr>
            <p:cNvPr id="177" name="Oval 176"/>
            <p:cNvSpPr/>
            <p:nvPr/>
          </p:nvSpPr>
          <p:spPr>
            <a:xfrm>
              <a:off x="8338495" y="4004564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341819" y="4291451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451347" y="399372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40893" y="4223237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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8906385" y="3478369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1072451" y="452599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9660" y="4038069"/>
            <a:ext cx="739164" cy="38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55" name="Curved Connector 154"/>
          <p:cNvCxnSpPr/>
          <p:nvPr/>
        </p:nvCxnSpPr>
        <p:spPr>
          <a:xfrm rot="16200000" flipH="1" flipV="1">
            <a:off x="9030698" y="2553657"/>
            <a:ext cx="679571" cy="761464"/>
          </a:xfrm>
          <a:prstGeom prst="curvedConnector3">
            <a:avLst>
              <a:gd name="adj1" fmla="val -4579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3776 0.31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15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10872 -0.21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08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urved Connector 48"/>
          <p:cNvCxnSpPr>
            <a:stCxn id="81" idx="1"/>
          </p:cNvCxnSpPr>
          <p:nvPr/>
        </p:nvCxnSpPr>
        <p:spPr>
          <a:xfrm rot="5400000" flipH="1" flipV="1">
            <a:off x="9029195" y="2641512"/>
            <a:ext cx="593221" cy="67210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675158" y="2437523"/>
            <a:ext cx="1106017" cy="94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0394-43C2-4AE0-914C-043E733FADB5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9668617" y="2512005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71387" y="24962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86748" y="27605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22" name="Straight Arrow Connector 21"/>
          <p:cNvCxnSpPr>
            <a:stCxn id="6" idx="5"/>
          </p:cNvCxnSpPr>
          <p:nvPr/>
        </p:nvCxnSpPr>
        <p:spPr>
          <a:xfrm>
            <a:off x="5416006" y="3534044"/>
            <a:ext cx="198036" cy="4911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172" name="Straight Arrow Connector 171"/>
          <p:cNvCxnSpPr/>
          <p:nvPr/>
        </p:nvCxnSpPr>
        <p:spPr>
          <a:xfrm>
            <a:off x="769800" y="423166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157768" y="4624246"/>
            <a:ext cx="567346" cy="607392"/>
            <a:chOff x="8338495" y="3993723"/>
            <a:chExt cx="567346" cy="607392"/>
          </a:xfrm>
        </p:grpSpPr>
        <p:sp>
          <p:nvSpPr>
            <p:cNvPr id="177" name="Oval 176"/>
            <p:cNvSpPr/>
            <p:nvPr/>
          </p:nvSpPr>
          <p:spPr>
            <a:xfrm>
              <a:off x="8338495" y="4004564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341819" y="4291451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451347" y="399372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B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75077" y="42317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072451" y="452599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9660" y="4038069"/>
            <a:ext cx="739164" cy="38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8" name="Oval 117"/>
          <p:cNvSpPr/>
          <p:nvPr/>
        </p:nvSpPr>
        <p:spPr>
          <a:xfrm>
            <a:off x="7187279" y="3054673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140570" y="4842145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53891" y="4364436"/>
            <a:ext cx="739164" cy="38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585198" y="5157574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9577" y="4686882"/>
            <a:ext cx="739164" cy="38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063860" y="5497980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390249" y="5079783"/>
            <a:ext cx="739164" cy="38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123" idx="6"/>
            <a:endCxn id="118" idx="1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2070823" y="579939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853452" y="5308209"/>
            <a:ext cx="739164" cy="38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>
            <a:off x="2090483" y="6088564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853008" y="5632265"/>
            <a:ext cx="739164" cy="38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912796" y="3188123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06227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906385" y="3478369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8863962" y="3328429"/>
            <a:ext cx="510847" cy="523220"/>
            <a:chOff x="594812" y="5007856"/>
            <a:chExt cx="510847" cy="523220"/>
          </a:xfrm>
        </p:grpSpPr>
        <p:sp>
          <p:nvSpPr>
            <p:cNvPr id="156" name="TextBox 15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60" name="Oval 159"/>
          <p:cNvSpPr/>
          <p:nvPr/>
        </p:nvSpPr>
        <p:spPr>
          <a:xfrm>
            <a:off x="9661859" y="2503847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>
            <a:stCxn id="160" idx="2"/>
            <a:endCxn id="160" idx="6"/>
          </p:cNvCxnSpPr>
          <p:nvPr/>
        </p:nvCxnSpPr>
        <p:spPr>
          <a:xfrm>
            <a:off x="9661859" y="2785858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771024" y="246963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9781175" y="27328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911890" y="3189419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>
            <a:stCxn id="165" idx="2"/>
            <a:endCxn id="165" idx="6"/>
          </p:cNvCxnSpPr>
          <p:nvPr/>
        </p:nvCxnSpPr>
        <p:spPr>
          <a:xfrm>
            <a:off x="8911890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016887" y="317580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039329" y="34333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23" grpId="0" animBg="1"/>
      <p:bldP spid="118" grpId="0" animBg="1"/>
      <p:bldP spid="120" grpId="0" animBg="1"/>
      <p:bldP spid="122" grpId="0" animBg="1"/>
      <p:bldP spid="129" grpId="0" animBg="1"/>
      <p:bldP spid="130" grpId="0" animBg="1"/>
      <p:bldP spid="134" grpId="0"/>
      <p:bldP spid="141" grpId="0" animBg="1"/>
      <p:bldP spid="147" grpId="0" animBg="1"/>
      <p:bldP spid="159" grpId="0" animBg="1"/>
      <p:bldP spid="160" grpId="0" animBg="1"/>
      <p:bldP spid="163" grpId="0"/>
      <p:bldP spid="164" grpId="0"/>
      <p:bldP spid="165" grpId="0" animBg="1"/>
      <p:bldP spid="174" grpId="0"/>
      <p:bldP spid="1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urved Connector 48"/>
          <p:cNvCxnSpPr>
            <a:stCxn id="81" idx="1"/>
          </p:cNvCxnSpPr>
          <p:nvPr/>
        </p:nvCxnSpPr>
        <p:spPr>
          <a:xfrm rot="5400000" flipH="1" flipV="1">
            <a:off x="9029195" y="2641512"/>
            <a:ext cx="593221" cy="67210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675158" y="2437523"/>
            <a:ext cx="1106017" cy="94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E8C9-BA8F-4E4F-9EAE-15995E28EC58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9668617" y="2512005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71387" y="24962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86748" y="27605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5"/>
          </p:cNvCxnSpPr>
          <p:nvPr/>
        </p:nvCxnSpPr>
        <p:spPr>
          <a:xfrm>
            <a:off x="5416006" y="3534044"/>
            <a:ext cx="198036" cy="4911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157768" y="4624246"/>
            <a:ext cx="567346" cy="607392"/>
            <a:chOff x="8338495" y="3993723"/>
            <a:chExt cx="567346" cy="607392"/>
          </a:xfrm>
        </p:grpSpPr>
        <p:sp>
          <p:nvSpPr>
            <p:cNvPr id="177" name="Oval 176"/>
            <p:cNvSpPr/>
            <p:nvPr/>
          </p:nvSpPr>
          <p:spPr>
            <a:xfrm>
              <a:off x="8338495" y="4004564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341819" y="4291451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451347" y="399372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B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75077" y="42317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8" name="Oval 117"/>
          <p:cNvSpPr/>
          <p:nvPr/>
        </p:nvSpPr>
        <p:spPr>
          <a:xfrm>
            <a:off x="7187279" y="3054673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cxnSp>
        <p:nvCxnSpPr>
          <p:cNvPr id="47" name="Straight Arrow Connector 46"/>
          <p:cNvCxnSpPr>
            <a:stCxn id="123" idx="6"/>
            <a:endCxn id="118" idx="1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>
            <a:off x="1201721" y="48204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558076" y="514454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31286" y="4645086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063860" y="547360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494200" y="5029778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3" idx="3"/>
            <a:endCxn id="176" idx="0"/>
          </p:cNvCxnSpPr>
          <p:nvPr/>
        </p:nvCxnSpPr>
        <p:spPr>
          <a:xfrm flipH="1">
            <a:off x="5782392" y="2970999"/>
            <a:ext cx="361058" cy="9309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06227" y="34053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906385" y="3478369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911890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471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9" grpId="0" animBg="1"/>
      <p:bldP spid="1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urved Connector 48"/>
          <p:cNvCxnSpPr>
            <a:stCxn id="81" idx="1"/>
          </p:cNvCxnSpPr>
          <p:nvPr/>
        </p:nvCxnSpPr>
        <p:spPr>
          <a:xfrm rot="5400000" flipH="1" flipV="1">
            <a:off x="9029195" y="2641512"/>
            <a:ext cx="593221" cy="67210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675158" y="2437523"/>
            <a:ext cx="1106017" cy="94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8BDD-ABF1-4B08-B8B6-7A01C57A469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9668617" y="2512005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71387" y="24962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86748" y="27605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157768" y="4624246"/>
            <a:ext cx="567346" cy="607392"/>
            <a:chOff x="8338495" y="3993723"/>
            <a:chExt cx="567346" cy="607392"/>
          </a:xfrm>
        </p:grpSpPr>
        <p:sp>
          <p:nvSpPr>
            <p:cNvPr id="177" name="Oval 176"/>
            <p:cNvSpPr/>
            <p:nvPr/>
          </p:nvSpPr>
          <p:spPr>
            <a:xfrm>
              <a:off x="8338495" y="4004564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341819" y="4291451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451347" y="399372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B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75077" y="42317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8" name="Oval 117"/>
          <p:cNvSpPr/>
          <p:nvPr/>
        </p:nvSpPr>
        <p:spPr>
          <a:xfrm>
            <a:off x="7187279" y="3054673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cxnSp>
        <p:nvCxnSpPr>
          <p:cNvPr id="47" name="Straight Arrow Connector 46"/>
          <p:cNvCxnSpPr>
            <a:stCxn id="123" idx="6"/>
            <a:endCxn id="118" idx="1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>
            <a:off x="1201721" y="48204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558076" y="514454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31286" y="4645086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063860" y="547360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494200" y="5029778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3" idx="3"/>
            <a:endCxn id="176" idx="0"/>
          </p:cNvCxnSpPr>
          <p:nvPr/>
        </p:nvCxnSpPr>
        <p:spPr>
          <a:xfrm flipH="1">
            <a:off x="5782392" y="2970999"/>
            <a:ext cx="361058" cy="9309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195511" y="5193470"/>
            <a:ext cx="480246" cy="48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40426" y="525738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2097032" y="5776634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1989942" y="5351706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5226906" y="4366763"/>
            <a:ext cx="510847" cy="523220"/>
            <a:chOff x="594812" y="5007856"/>
            <a:chExt cx="510847" cy="523220"/>
          </a:xfrm>
        </p:grpSpPr>
        <p:sp>
          <p:nvSpPr>
            <p:cNvPr id="187" name="TextBox 186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8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cxnSp>
        <p:nvCxnSpPr>
          <p:cNvPr id="189" name="Straight Arrow Connector 188"/>
          <p:cNvCxnSpPr/>
          <p:nvPr/>
        </p:nvCxnSpPr>
        <p:spPr>
          <a:xfrm>
            <a:off x="2108476" y="609318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017252" y="5667246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906926" y="3174939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06227" y="34053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906385" y="3478369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911890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8856189" y="3322804"/>
            <a:ext cx="510847" cy="523220"/>
            <a:chOff x="594812" y="5007856"/>
            <a:chExt cx="510847" cy="523220"/>
          </a:xfrm>
        </p:grpSpPr>
        <p:sp>
          <p:nvSpPr>
            <p:cNvPr id="192" name="TextBox 191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9016681" y="3175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8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1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SUB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1927175"/>
            <a:ext cx="379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 is a spanning sub graph of G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5185" y="237013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V(H) = V(G)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2041" y="237013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E(H) </a:t>
            </a:r>
            <a:r>
              <a:rPr lang="en-US" dirty="0"/>
              <a:t>⊆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E(G) </a:t>
            </a:r>
          </a:p>
        </p:txBody>
      </p:sp>
      <p:sp>
        <p:nvSpPr>
          <p:cNvPr id="7" name="Oval 6"/>
          <p:cNvSpPr/>
          <p:nvPr/>
        </p:nvSpPr>
        <p:spPr>
          <a:xfrm>
            <a:off x="2183734" y="307157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44112" y="394182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83733" y="470097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2763" y="394182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543215" y="3370679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543215" y="4540028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4"/>
          </p:cNvCxnSpPr>
          <p:nvPr/>
        </p:nvCxnSpPr>
        <p:spPr>
          <a:xfrm flipV="1">
            <a:off x="2781938" y="4540028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2781939" y="3370679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1842317" y="4240926"/>
            <a:ext cx="1280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17092" y="31860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5050" y="405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23682" y="48154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58198" y="40690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973562" y="306840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3940" y="393864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73561" y="469780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912591" y="393864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 flipH="1">
            <a:off x="4333043" y="336750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5" idx="2"/>
          </p:cNvCxnSpPr>
          <p:nvPr/>
        </p:nvCxnSpPr>
        <p:spPr>
          <a:xfrm>
            <a:off x="4333043" y="453685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4"/>
          </p:cNvCxnSpPr>
          <p:nvPr/>
        </p:nvCxnSpPr>
        <p:spPr>
          <a:xfrm flipV="1">
            <a:off x="5571766" y="4536854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6"/>
          </p:cNvCxnSpPr>
          <p:nvPr/>
        </p:nvCxnSpPr>
        <p:spPr>
          <a:xfrm flipH="1" flipV="1">
            <a:off x="5571767" y="3367505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6920" y="31828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64878" y="4053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3510" y="48122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48026" y="40659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7749521" y="306840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09899" y="393864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749520" y="469780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2"/>
            <a:endCxn id="48" idx="0"/>
          </p:cNvCxnSpPr>
          <p:nvPr/>
        </p:nvCxnSpPr>
        <p:spPr>
          <a:xfrm flipH="1">
            <a:off x="7109002" y="336750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9" idx="2"/>
          </p:cNvCxnSpPr>
          <p:nvPr/>
        </p:nvCxnSpPr>
        <p:spPr>
          <a:xfrm>
            <a:off x="7109002" y="453685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4"/>
            <a:endCxn id="49" idx="0"/>
          </p:cNvCxnSpPr>
          <p:nvPr/>
        </p:nvCxnSpPr>
        <p:spPr>
          <a:xfrm flipH="1">
            <a:off x="8048623" y="3666607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82879" y="31828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40837" y="4053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89469" y="48122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2288" y="308795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38168" y="308477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H1: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77070" y="30894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H2: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83361" y="5927941"/>
            <a:ext cx="567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H1 is a spanning sub graph of G but H2 and H3 is not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1CFF-9CB3-41CE-9228-CE96BE3D8728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35872" y="5391124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</a:p>
        </p:txBody>
      </p:sp>
      <p:sp>
        <p:nvSpPr>
          <p:cNvPr id="53" name="Oval 52"/>
          <p:cNvSpPr/>
          <p:nvPr/>
        </p:nvSpPr>
        <p:spPr>
          <a:xfrm>
            <a:off x="8719616" y="39364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852974" y="40509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16" name="Straight Connector 15"/>
          <p:cNvCxnSpPr>
            <a:stCxn id="49" idx="6"/>
            <a:endCxn id="53" idx="4"/>
          </p:cNvCxnSpPr>
          <p:nvPr/>
        </p:nvCxnSpPr>
        <p:spPr>
          <a:xfrm flipV="1">
            <a:off x="8347725" y="4534669"/>
            <a:ext cx="670994" cy="462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4655" y="5391123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60" name="Oval 59"/>
          <p:cNvSpPr/>
          <p:nvPr/>
        </p:nvSpPr>
        <p:spPr>
          <a:xfrm>
            <a:off x="10769597" y="306840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829975" y="393864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769596" y="469780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0" idx="2"/>
            <a:endCxn id="65" idx="0"/>
          </p:cNvCxnSpPr>
          <p:nvPr/>
        </p:nvCxnSpPr>
        <p:spPr>
          <a:xfrm flipH="1">
            <a:off x="10129078" y="336750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4"/>
            <a:endCxn id="66" idx="2"/>
          </p:cNvCxnSpPr>
          <p:nvPr/>
        </p:nvCxnSpPr>
        <p:spPr>
          <a:xfrm>
            <a:off x="10129078" y="453685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902955" y="31828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60913" y="4053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09545" y="48122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97146" y="30894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H3: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44731" y="5391123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40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50" grpId="0"/>
      <p:bldP spid="53" grpId="0" animBg="1"/>
      <p:bldP spid="54" grpId="0"/>
      <p:bldP spid="55" grpId="0"/>
      <p:bldP spid="60" grpId="0" animBg="1"/>
      <p:bldP spid="65" grpId="0" animBg="1"/>
      <p:bldP spid="66" grpId="0" animBg="1"/>
      <p:bldP spid="70" grpId="0"/>
      <p:bldP spid="71" grpId="0"/>
      <p:bldP spid="72" grpId="0"/>
      <p:bldP spid="73" grpId="0"/>
      <p:bldP spid="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 rot="18569427">
            <a:off x="4596369" y="3532558"/>
            <a:ext cx="413252" cy="33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84541" y="3386266"/>
            <a:ext cx="584990" cy="60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>
            <a:stCxn id="81" idx="1"/>
          </p:cNvCxnSpPr>
          <p:nvPr/>
        </p:nvCxnSpPr>
        <p:spPr>
          <a:xfrm rot="5400000" flipH="1" flipV="1">
            <a:off x="9029195" y="2641512"/>
            <a:ext cx="593221" cy="67210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675158" y="2437523"/>
            <a:ext cx="1106017" cy="94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5B5-9FE3-49E3-A343-20FC6A263A70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87" name="Oval 86"/>
          <p:cNvSpPr/>
          <p:nvPr/>
        </p:nvSpPr>
        <p:spPr>
          <a:xfrm>
            <a:off x="10451152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2"/>
            <a:endCxn id="87" idx="6"/>
          </p:cNvCxnSpPr>
          <p:nvPr/>
        </p:nvCxnSpPr>
        <p:spPr>
          <a:xfrm>
            <a:off x="10451152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560680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50226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9668617" y="2512005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71387" y="24962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86748" y="27605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157768" y="4624246"/>
            <a:ext cx="567346" cy="607392"/>
            <a:chOff x="8338495" y="3993723"/>
            <a:chExt cx="567346" cy="607392"/>
          </a:xfrm>
        </p:grpSpPr>
        <p:sp>
          <p:nvSpPr>
            <p:cNvPr id="177" name="Oval 176"/>
            <p:cNvSpPr/>
            <p:nvPr/>
          </p:nvSpPr>
          <p:spPr>
            <a:xfrm>
              <a:off x="8338495" y="4004564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341819" y="4291451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451347" y="399372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B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75077" y="42317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Oval 117"/>
          <p:cNvSpPr/>
          <p:nvPr/>
        </p:nvSpPr>
        <p:spPr>
          <a:xfrm>
            <a:off x="7187279" y="3054673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cxnSp>
        <p:nvCxnSpPr>
          <p:cNvPr id="47" name="Straight Arrow Connector 46"/>
          <p:cNvCxnSpPr>
            <a:stCxn id="123" idx="6"/>
            <a:endCxn id="118" idx="1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>
            <a:off x="1201721" y="48204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1286" y="4645086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3" idx="3"/>
            <a:endCxn id="176" idx="0"/>
          </p:cNvCxnSpPr>
          <p:nvPr/>
        </p:nvCxnSpPr>
        <p:spPr>
          <a:xfrm flipH="1">
            <a:off x="5782392" y="2970999"/>
            <a:ext cx="361058" cy="9309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195511" y="5193470"/>
            <a:ext cx="480246" cy="48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40426" y="525738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226906" y="4366763"/>
            <a:ext cx="510847" cy="523220"/>
            <a:chOff x="594812" y="5007856"/>
            <a:chExt cx="510847" cy="523220"/>
          </a:xfrm>
        </p:grpSpPr>
        <p:sp>
          <p:nvSpPr>
            <p:cNvPr id="187" name="TextBox 186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8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cxnSp>
        <p:nvCxnSpPr>
          <p:cNvPr id="189" name="Straight Arrow Connector 188"/>
          <p:cNvCxnSpPr/>
          <p:nvPr/>
        </p:nvCxnSpPr>
        <p:spPr>
          <a:xfrm>
            <a:off x="1140570" y="48204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06227" y="34053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906385" y="3478369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911890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618708" y="516142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16950" y="4645086"/>
            <a:ext cx="697518" cy="32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4660259" y="339646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6840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17" grpId="0" animBg="1"/>
      <p:bldP spid="1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10143282" y="2993428"/>
            <a:ext cx="390469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007125" y="2794016"/>
            <a:ext cx="789536" cy="62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585E-3B53-4018-8B2C-CA330639D6E9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451152" y="3175859"/>
            <a:ext cx="564022" cy="598846"/>
            <a:chOff x="10451152" y="3175859"/>
            <a:chExt cx="564022" cy="598846"/>
          </a:xfrm>
        </p:grpSpPr>
        <p:sp>
          <p:nvSpPr>
            <p:cNvPr id="87" name="Oval 86"/>
            <p:cNvSpPr/>
            <p:nvPr/>
          </p:nvSpPr>
          <p:spPr>
            <a:xfrm>
              <a:off x="10451152" y="3191576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7" idx="2"/>
              <a:endCxn id="87" idx="6"/>
            </p:cNvCxnSpPr>
            <p:nvPr/>
          </p:nvCxnSpPr>
          <p:spPr>
            <a:xfrm>
              <a:off x="10451152" y="3473587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560680" y="31758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550226" y="3405373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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661859" y="2496288"/>
            <a:ext cx="570780" cy="633605"/>
            <a:chOff x="9661859" y="2496288"/>
            <a:chExt cx="570780" cy="633605"/>
          </a:xfrm>
        </p:grpSpPr>
        <p:sp>
          <p:nvSpPr>
            <p:cNvPr id="167" name="Oval 166"/>
            <p:cNvSpPr/>
            <p:nvPr/>
          </p:nvSpPr>
          <p:spPr>
            <a:xfrm>
              <a:off x="9668617" y="2512005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71387" y="249628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86748" y="27605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661859" y="2794016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cxnSp>
        <p:nvCxnSpPr>
          <p:cNvPr id="47" name="Straight Arrow Connector 46"/>
          <p:cNvCxnSpPr>
            <a:stCxn id="123" idx="6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15" name="Straight Arrow Connector 14"/>
          <p:cNvCxnSpPr>
            <a:stCxn id="123" idx="3"/>
          </p:cNvCxnSpPr>
          <p:nvPr/>
        </p:nvCxnSpPr>
        <p:spPr>
          <a:xfrm flipH="1">
            <a:off x="5782392" y="2970999"/>
            <a:ext cx="361058" cy="9309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195511" y="5193470"/>
            <a:ext cx="480246" cy="48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40426" y="525738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226906" y="4366763"/>
            <a:ext cx="510847" cy="523220"/>
            <a:chOff x="594812" y="5007856"/>
            <a:chExt cx="510847" cy="523220"/>
          </a:xfrm>
        </p:grpSpPr>
        <p:sp>
          <p:nvSpPr>
            <p:cNvPr id="187" name="TextBox 186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8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06227" y="34053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906385" y="3478369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911890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170753" y="452599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81" idx="1"/>
            <a:endCxn id="167" idx="1"/>
          </p:cNvCxnSpPr>
          <p:nvPr/>
        </p:nvCxnSpPr>
        <p:spPr>
          <a:xfrm rot="5400000" flipH="1" flipV="1">
            <a:off x="9030699" y="2553658"/>
            <a:ext cx="679571" cy="761464"/>
          </a:xfrm>
          <a:prstGeom prst="curvedConnector3">
            <a:avLst>
              <a:gd name="adj1" fmla="val 14579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72628" y="26074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840906" y="4209495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1461" y="4057028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3151 0.3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1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06445 -0.096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-48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8593544">
            <a:off x="6654481" y="2330299"/>
            <a:ext cx="453923" cy="284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52179" y="2205896"/>
            <a:ext cx="757251" cy="53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0306-408E-447E-87AB-9570AD92D1AD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9668617" y="2512005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71387" y="24962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86748" y="27605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47" name="Straight Arrow Connector 46"/>
          <p:cNvCxnSpPr>
            <a:stCxn id="123" idx="6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>
            <a:off x="1201721" y="48204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31286" y="4645086"/>
            <a:ext cx="603510" cy="3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3" idx="3"/>
          </p:cNvCxnSpPr>
          <p:nvPr/>
        </p:nvCxnSpPr>
        <p:spPr>
          <a:xfrm flipH="1">
            <a:off x="5782392" y="2970999"/>
            <a:ext cx="361058" cy="9309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195511" y="5193470"/>
            <a:ext cx="480246" cy="48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40426" y="525738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226906" y="4366763"/>
            <a:ext cx="510847" cy="523220"/>
            <a:chOff x="594812" y="5007856"/>
            <a:chExt cx="510847" cy="523220"/>
          </a:xfrm>
        </p:grpSpPr>
        <p:sp>
          <p:nvSpPr>
            <p:cNvPr id="187" name="TextBox 186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8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907153" y="319157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2"/>
            <a:endCxn id="81" idx="6"/>
          </p:cNvCxnSpPr>
          <p:nvPr/>
        </p:nvCxnSpPr>
        <p:spPr>
          <a:xfrm>
            <a:off x="8907153" y="3473587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06227" y="34053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905441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903437" y="3473462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906385" y="3478369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911890" y="3471430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16681" y="31758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170753" y="452599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078303" y="4623781"/>
            <a:ext cx="570780" cy="633605"/>
            <a:chOff x="9661859" y="2496288"/>
            <a:chExt cx="570780" cy="633605"/>
          </a:xfrm>
        </p:grpSpPr>
        <p:sp>
          <p:nvSpPr>
            <p:cNvPr id="128" name="Oval 127"/>
            <p:cNvSpPr/>
            <p:nvPr/>
          </p:nvSpPr>
          <p:spPr>
            <a:xfrm>
              <a:off x="9668617" y="2512005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771387" y="249628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86748" y="27605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9661859" y="2794016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Oval 146"/>
          <p:cNvSpPr/>
          <p:nvPr/>
        </p:nvSpPr>
        <p:spPr>
          <a:xfrm>
            <a:off x="7188701" y="3052621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172628" y="26074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1170753" y="482045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34041" y="4409550"/>
            <a:ext cx="680427" cy="22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558076" y="515999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97304" y="4706838"/>
            <a:ext cx="680427" cy="22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50203" y="221548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1222049" y="4829752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1427126" y="5057626"/>
            <a:ext cx="680427" cy="22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40452" y="2254001"/>
            <a:ext cx="306923" cy="39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500381" y="3910003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1616472" y="5151405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058987" y="4715718"/>
            <a:ext cx="680427" cy="22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2030511" y="549974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2"/>
            <a:endCxn id="164" idx="7"/>
          </p:cNvCxnSpPr>
          <p:nvPr/>
        </p:nvCxnSpPr>
        <p:spPr>
          <a:xfrm flipH="1">
            <a:off x="5981804" y="3334632"/>
            <a:ext cx="1208867" cy="6579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445446" y="5026025"/>
            <a:ext cx="680427" cy="22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8194235" y="5199380"/>
            <a:ext cx="480246" cy="48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8248625" y="5233047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2070823" y="579939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896180" y="5405958"/>
            <a:ext cx="680427" cy="22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5029626" y="4353191"/>
            <a:ext cx="510847" cy="523220"/>
            <a:chOff x="594812" y="5007856"/>
            <a:chExt cx="510847" cy="523220"/>
          </a:xfrm>
        </p:grpSpPr>
        <p:sp>
          <p:nvSpPr>
            <p:cNvPr id="184" name="TextBox 18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189" name="Straight Arrow Connector 188"/>
          <p:cNvCxnSpPr/>
          <p:nvPr/>
        </p:nvCxnSpPr>
        <p:spPr>
          <a:xfrm>
            <a:off x="2080705" y="609318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922098" y="5693703"/>
            <a:ext cx="680427" cy="22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9632457" y="2675901"/>
            <a:ext cx="510847" cy="523220"/>
            <a:chOff x="594812" y="5007856"/>
            <a:chExt cx="510847" cy="523220"/>
          </a:xfrm>
        </p:grpSpPr>
        <p:sp>
          <p:nvSpPr>
            <p:cNvPr id="192" name="TextBox 191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9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147" grpId="0" animBg="1"/>
      <p:bldP spid="12" grpId="0" animBg="1"/>
      <p:bldP spid="159" grpId="0" animBg="1"/>
      <p:bldP spid="160" grpId="0"/>
      <p:bldP spid="163" grpId="0" animBg="1"/>
      <p:bldP spid="27" grpId="0" animBg="1"/>
      <p:bldP spid="164" grpId="0" animBg="1"/>
      <p:bldP spid="172" grpId="0" animBg="1"/>
      <p:bldP spid="175" grpId="0" animBg="1"/>
      <p:bldP spid="176" grpId="0" animBg="1"/>
      <p:bldP spid="177" grpId="0"/>
      <p:bldP spid="179" grpId="0" animBg="1"/>
      <p:bldP spid="1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>
            <a:endCxn id="81" idx="7"/>
          </p:cNvCxnSpPr>
          <p:nvPr/>
        </p:nvCxnSpPr>
        <p:spPr>
          <a:xfrm flipH="1">
            <a:off x="9388576" y="2993428"/>
            <a:ext cx="355882" cy="28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64407" y="2722583"/>
            <a:ext cx="836051" cy="69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593544">
            <a:off x="6654481" y="2330299"/>
            <a:ext cx="453923" cy="284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52179" y="2205896"/>
            <a:ext cx="757251" cy="53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14F-F686-4E1E-814E-DACB9F275520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9661859" y="2496288"/>
            <a:ext cx="570780" cy="633605"/>
            <a:chOff x="9661859" y="2496288"/>
            <a:chExt cx="570780" cy="633605"/>
          </a:xfrm>
        </p:grpSpPr>
        <p:sp>
          <p:nvSpPr>
            <p:cNvPr id="167" name="Oval 166"/>
            <p:cNvSpPr/>
            <p:nvPr/>
          </p:nvSpPr>
          <p:spPr>
            <a:xfrm>
              <a:off x="9668617" y="2512005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71387" y="249628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86748" y="27605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661859" y="2794016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47" name="Straight Arrow Connector 46"/>
          <p:cNvCxnSpPr>
            <a:stCxn id="123" idx="6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8195511" y="5193470"/>
            <a:ext cx="480246" cy="48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40426" y="525738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226906" y="4366763"/>
            <a:ext cx="510847" cy="523220"/>
            <a:chOff x="594812" y="5007856"/>
            <a:chExt cx="510847" cy="523220"/>
          </a:xfrm>
        </p:grpSpPr>
        <p:sp>
          <p:nvSpPr>
            <p:cNvPr id="187" name="TextBox 186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8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903437" y="3175859"/>
            <a:ext cx="572475" cy="598846"/>
            <a:chOff x="8903437" y="3175859"/>
            <a:chExt cx="572475" cy="598846"/>
          </a:xfrm>
        </p:grpSpPr>
        <p:sp>
          <p:nvSpPr>
            <p:cNvPr id="81" name="Oval 80"/>
            <p:cNvSpPr/>
            <p:nvPr/>
          </p:nvSpPr>
          <p:spPr>
            <a:xfrm>
              <a:off x="8907153" y="3191576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81" idx="2"/>
              <a:endCxn id="81" idx="6"/>
            </p:cNvCxnSpPr>
            <p:nvPr/>
          </p:nvCxnSpPr>
          <p:spPr>
            <a:xfrm>
              <a:off x="8907153" y="3473587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006227" y="3405373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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8905441" y="347143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903437" y="3473462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8906385" y="3478369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911890" y="347143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9016681" y="31758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C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7" name="Oval 146"/>
          <p:cNvSpPr/>
          <p:nvPr/>
        </p:nvSpPr>
        <p:spPr>
          <a:xfrm>
            <a:off x="7188701" y="3052621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172628" y="26074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558076" y="515999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550203" y="221548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427126" y="5057626"/>
            <a:ext cx="680427" cy="229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40452" y="2254001"/>
            <a:ext cx="306923" cy="39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500381" y="3908243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49" name="Straight Arrow Connector 48"/>
          <p:cNvCxnSpPr>
            <a:stCxn id="11" idx="2"/>
            <a:endCxn id="164" idx="7"/>
          </p:cNvCxnSpPr>
          <p:nvPr/>
        </p:nvCxnSpPr>
        <p:spPr>
          <a:xfrm flipH="1">
            <a:off x="5981804" y="3334632"/>
            <a:ext cx="1208867" cy="6562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8194235" y="5199380"/>
            <a:ext cx="480246" cy="48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8248625" y="5233047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029626" y="4353191"/>
            <a:ext cx="510847" cy="523220"/>
            <a:chOff x="594812" y="5007856"/>
            <a:chExt cx="510847" cy="523220"/>
          </a:xfrm>
        </p:grpSpPr>
        <p:sp>
          <p:nvSpPr>
            <p:cNvPr id="184" name="TextBox 18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189" name="Straight Arrow Connector 188"/>
          <p:cNvCxnSpPr/>
          <p:nvPr/>
        </p:nvCxnSpPr>
        <p:spPr>
          <a:xfrm>
            <a:off x="764816" y="4257613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7282392" y="31603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1109463" y="452599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8026" y="4125887"/>
            <a:ext cx="654453" cy="27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1170752" y="4813039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994997" y="4415053"/>
            <a:ext cx="654453" cy="27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9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3476 0.3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1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6224 -0.096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49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4" grpId="0" animBg="1"/>
      <p:bldP spid="1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EEB2-85BC-4B12-9FF6-FFE68143B1CD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579289" y="4342894"/>
            <a:ext cx="510847" cy="523220"/>
            <a:chOff x="594812" y="5007856"/>
            <a:chExt cx="510847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0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9661859" y="2496288"/>
            <a:ext cx="570780" cy="633605"/>
            <a:chOff x="9661859" y="2496288"/>
            <a:chExt cx="570780" cy="633605"/>
          </a:xfrm>
        </p:grpSpPr>
        <p:sp>
          <p:nvSpPr>
            <p:cNvPr id="167" name="Oval 166"/>
            <p:cNvSpPr/>
            <p:nvPr/>
          </p:nvSpPr>
          <p:spPr>
            <a:xfrm>
              <a:off x="9668617" y="2512005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71387" y="249628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C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86748" y="2760561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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661859" y="2794016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47" name="Straight Arrow Connector 46"/>
          <p:cNvCxnSpPr>
            <a:stCxn id="123" idx="6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8195511" y="5193470"/>
            <a:ext cx="480246" cy="48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40426" y="525738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226906" y="4366763"/>
            <a:ext cx="510847" cy="523220"/>
            <a:chOff x="594812" y="5007856"/>
            <a:chExt cx="510847" cy="523220"/>
          </a:xfrm>
        </p:grpSpPr>
        <p:sp>
          <p:nvSpPr>
            <p:cNvPr id="187" name="TextBox 186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8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078303" y="4635792"/>
            <a:ext cx="572475" cy="598846"/>
            <a:chOff x="8903437" y="3175859"/>
            <a:chExt cx="572475" cy="598846"/>
          </a:xfrm>
        </p:grpSpPr>
        <p:sp>
          <p:nvSpPr>
            <p:cNvPr id="81" name="Oval 80"/>
            <p:cNvSpPr/>
            <p:nvPr/>
          </p:nvSpPr>
          <p:spPr>
            <a:xfrm>
              <a:off x="8907153" y="3191576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81" idx="2"/>
              <a:endCxn id="81" idx="6"/>
            </p:cNvCxnSpPr>
            <p:nvPr/>
          </p:nvCxnSpPr>
          <p:spPr>
            <a:xfrm>
              <a:off x="8907153" y="3473587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006227" y="340537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8905441" y="347143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903437" y="3473462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8906385" y="3478369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911890" y="347143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9016681" y="317585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D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7" name="Oval 146"/>
          <p:cNvSpPr/>
          <p:nvPr/>
        </p:nvSpPr>
        <p:spPr>
          <a:xfrm>
            <a:off x="7188701" y="3052621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172628" y="26074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550203" y="221548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0452" y="2254001"/>
            <a:ext cx="306923" cy="39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500381" y="3908243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49" name="Straight Arrow Connector 48"/>
          <p:cNvCxnSpPr>
            <a:stCxn id="11" idx="2"/>
            <a:endCxn id="164" idx="7"/>
          </p:cNvCxnSpPr>
          <p:nvPr/>
        </p:nvCxnSpPr>
        <p:spPr>
          <a:xfrm flipH="1">
            <a:off x="5981804" y="3334632"/>
            <a:ext cx="1208867" cy="6562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8194235" y="5199380"/>
            <a:ext cx="480246" cy="48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8248625" y="5233047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029626" y="4353191"/>
            <a:ext cx="510847" cy="523220"/>
            <a:chOff x="594812" y="5007856"/>
            <a:chExt cx="510847" cy="523220"/>
          </a:xfrm>
        </p:grpSpPr>
        <p:sp>
          <p:nvSpPr>
            <p:cNvPr id="184" name="TextBox 18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7282392" y="31603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586579" y="31375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517318" y="21346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745982" y="30734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39" name="Oval 138"/>
          <p:cNvSpPr/>
          <p:nvPr/>
        </p:nvSpPr>
        <p:spPr>
          <a:xfrm>
            <a:off x="6619005" y="3904225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022464" y="5473608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49892" y="3237287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593377" y="2232658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816910" y="3171718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7" idx="6"/>
            <a:endCxn id="139" idx="2"/>
          </p:cNvCxnSpPr>
          <p:nvPr/>
        </p:nvCxnSpPr>
        <p:spPr>
          <a:xfrm>
            <a:off x="6064403" y="4183933"/>
            <a:ext cx="554602" cy="23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717966" y="51930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7762881" y="5236460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2030511" y="5799396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921708" y="5362174"/>
            <a:ext cx="654453" cy="27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2056114" y="609318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937971" y="5667539"/>
            <a:ext cx="654453" cy="274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/>
          <p:cNvGrpSpPr/>
          <p:nvPr/>
        </p:nvGrpSpPr>
        <p:grpSpPr>
          <a:xfrm>
            <a:off x="9653281" y="265785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193" name="Straight Arrow Connector 192"/>
          <p:cNvCxnSpPr/>
          <p:nvPr/>
        </p:nvCxnSpPr>
        <p:spPr>
          <a:xfrm>
            <a:off x="1170752" y="4813039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97280" y="4635792"/>
            <a:ext cx="654608" cy="331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6" grpId="0" animBg="1"/>
      <p:bldP spid="156" grpId="0" animBg="1"/>
      <p:bldP spid="161" grpId="0" animBg="1"/>
      <p:bldP spid="165" grpId="0"/>
      <p:bldP spid="175" grpId="0" animBg="1"/>
      <p:bldP spid="179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FC9-967A-4A4C-A943-87707104D86F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579289" y="4342894"/>
            <a:ext cx="510847" cy="523220"/>
            <a:chOff x="594812" y="5007856"/>
            <a:chExt cx="510847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0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67" name="Oval 166"/>
          <p:cNvSpPr/>
          <p:nvPr/>
        </p:nvSpPr>
        <p:spPr>
          <a:xfrm>
            <a:off x="9668617" y="2512005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71387" y="24962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9661859" y="279401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47" name="Straight Arrow Connector 46"/>
          <p:cNvCxnSpPr>
            <a:stCxn id="123" idx="6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8195511" y="5193470"/>
            <a:ext cx="480246" cy="48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40426" y="525738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226906" y="4366763"/>
            <a:ext cx="510847" cy="523220"/>
            <a:chOff x="594812" y="5007856"/>
            <a:chExt cx="510847" cy="523220"/>
          </a:xfrm>
        </p:grpSpPr>
        <p:sp>
          <p:nvSpPr>
            <p:cNvPr id="187" name="TextBox 186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8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078303" y="4635792"/>
            <a:ext cx="572475" cy="598846"/>
            <a:chOff x="8903437" y="3175859"/>
            <a:chExt cx="572475" cy="598846"/>
          </a:xfrm>
        </p:grpSpPr>
        <p:sp>
          <p:nvSpPr>
            <p:cNvPr id="81" name="Oval 80"/>
            <p:cNvSpPr/>
            <p:nvPr/>
          </p:nvSpPr>
          <p:spPr>
            <a:xfrm>
              <a:off x="8907153" y="3191576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81" idx="2"/>
              <a:endCxn id="81" idx="6"/>
            </p:cNvCxnSpPr>
            <p:nvPr/>
          </p:nvCxnSpPr>
          <p:spPr>
            <a:xfrm>
              <a:off x="8907153" y="3473587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006227" y="340537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8905441" y="347143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903437" y="3473462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8906385" y="3478369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911890" y="3471430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9016681" y="317585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D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7" name="Oval 146"/>
          <p:cNvSpPr/>
          <p:nvPr/>
        </p:nvSpPr>
        <p:spPr>
          <a:xfrm>
            <a:off x="7188701" y="3052621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172628" y="26074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550203" y="221548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0452" y="2254001"/>
            <a:ext cx="306923" cy="39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500381" y="3908243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49" name="Straight Arrow Connector 48"/>
          <p:cNvCxnSpPr>
            <a:stCxn id="11" idx="2"/>
            <a:endCxn id="164" idx="7"/>
          </p:cNvCxnSpPr>
          <p:nvPr/>
        </p:nvCxnSpPr>
        <p:spPr>
          <a:xfrm flipH="1">
            <a:off x="5981804" y="3334632"/>
            <a:ext cx="1208867" cy="6562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8194235" y="5199380"/>
            <a:ext cx="480246" cy="48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8248625" y="5233047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029626" y="4353191"/>
            <a:ext cx="510847" cy="523220"/>
            <a:chOff x="594812" y="5007856"/>
            <a:chExt cx="510847" cy="523220"/>
          </a:xfrm>
        </p:grpSpPr>
        <p:sp>
          <p:nvSpPr>
            <p:cNvPr id="184" name="TextBox 18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7282392" y="31603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586579" y="31375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517318" y="21346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745982" y="30734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39" name="Oval 138"/>
          <p:cNvSpPr/>
          <p:nvPr/>
        </p:nvSpPr>
        <p:spPr>
          <a:xfrm>
            <a:off x="6619005" y="3904225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9892" y="3237287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593377" y="2232658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816910" y="3171718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7" idx="6"/>
            <a:endCxn id="139" idx="2"/>
          </p:cNvCxnSpPr>
          <p:nvPr/>
        </p:nvCxnSpPr>
        <p:spPr>
          <a:xfrm>
            <a:off x="6064403" y="4183933"/>
            <a:ext cx="554602" cy="23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717966" y="51930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7762881" y="5236460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2056114" y="609318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 Box 31"/>
          <p:cNvSpPr txBox="1">
            <a:spLocks noChangeArrowheads="1"/>
          </p:cNvSpPr>
          <p:nvPr/>
        </p:nvSpPr>
        <p:spPr bwMode="auto">
          <a:xfrm>
            <a:off x="9784190" y="274072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65479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BC74-0834-4206-951E-36D369C90E37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583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627" y="24885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90671" y="305262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649" y="390422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10" idx="2"/>
          </p:cNvCxnSpPr>
          <p:nvPr/>
        </p:nvCxnSpPr>
        <p:spPr>
          <a:xfrm flipV="1">
            <a:off x="5416006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>
            <a:off x="6626649" y="2770610"/>
            <a:ext cx="646621" cy="36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5780616" y="2970022"/>
            <a:ext cx="364610" cy="934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>
            <a:off x="6062627" y="4186236"/>
            <a:ext cx="564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</p:cNvCxnSpPr>
          <p:nvPr/>
        </p:nvCxnSpPr>
        <p:spPr>
          <a:xfrm>
            <a:off x="5416006" y="3534044"/>
            <a:ext cx="165198" cy="45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980028" y="3334632"/>
            <a:ext cx="1210643" cy="65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93956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034" y="363795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6699" y="316569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11721" y="26129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1718" y="326427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4329" y="412588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8272" y="1806338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Graph (G)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19755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0040" y="21683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8937" y="27851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1364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9035" y="442341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05441" y="180633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Bell MT" panose="02020503060305020303" pitchFamily="18" charset="0"/>
              </a:rPr>
              <a:t>Priority Queue (Q)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07" name="Oval 106"/>
          <p:cNvSpPr/>
          <p:nvPr/>
        </p:nvSpPr>
        <p:spPr>
          <a:xfrm>
            <a:off x="4932807" y="3049315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579289" y="4342894"/>
            <a:ext cx="510847" cy="523220"/>
            <a:chOff x="594812" y="5007856"/>
            <a:chExt cx="510847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0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551812" y="2734258"/>
            <a:ext cx="510847" cy="523220"/>
            <a:chOff x="594812" y="5007856"/>
            <a:chExt cx="510847" cy="523220"/>
          </a:xfrm>
        </p:grpSpPr>
        <p:sp>
          <p:nvSpPr>
            <p:cNvPr id="113" name="TextBox 11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56198" y="5194167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236444" y="5193702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716690" y="5193935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96936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677182" y="5193470"/>
            <a:ext cx="480246" cy="480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7326" y="4787959"/>
            <a:ext cx="9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parent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801031" y="563734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330065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807772" y="563734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51556" y="5644308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737580" y="564201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677182" y="51968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755807" y="5265073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*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3681" y="4749987"/>
            <a:ext cx="57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u = </a:t>
            </a:r>
          </a:p>
        </p:txBody>
      </p:sp>
      <p:sp>
        <p:nvSpPr>
          <p:cNvPr id="162" name="Oval 161"/>
          <p:cNvSpPr/>
          <p:nvPr/>
        </p:nvSpPr>
        <p:spPr>
          <a:xfrm>
            <a:off x="4930354" y="3046699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60851" y="2489576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0842" y="257055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994529" y="2056806"/>
            <a:ext cx="510847" cy="523220"/>
            <a:chOff x="594812" y="5007856"/>
            <a:chExt cx="510847" cy="523220"/>
          </a:xfrm>
        </p:grpSpPr>
        <p:sp>
          <p:nvSpPr>
            <p:cNvPr id="125" name="TextBox 12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20" name="Straight Arrow Connector 19"/>
          <p:cNvCxnSpPr>
            <a:stCxn id="107" idx="7"/>
            <a:endCxn id="10" idx="2"/>
          </p:cNvCxnSpPr>
          <p:nvPr/>
        </p:nvCxnSpPr>
        <p:spPr>
          <a:xfrm flipV="1">
            <a:off x="5414230" y="2770610"/>
            <a:ext cx="648397" cy="3613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40834" y="5193470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18935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37" name="Oval 136"/>
          <p:cNvSpPr/>
          <p:nvPr/>
        </p:nvSpPr>
        <p:spPr>
          <a:xfrm>
            <a:off x="5500381" y="390192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194912" y="5196502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8233576" y="5234945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415329" y="4374182"/>
            <a:ext cx="510847" cy="523220"/>
            <a:chOff x="594812" y="5007856"/>
            <a:chExt cx="510847" cy="523220"/>
          </a:xfrm>
        </p:grpSpPr>
        <p:sp>
          <p:nvSpPr>
            <p:cNvPr id="170" name="TextBox 16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cxnSp>
        <p:nvCxnSpPr>
          <p:cNvPr id="47" name="Straight Arrow Connector 46"/>
          <p:cNvCxnSpPr>
            <a:stCxn id="123" idx="6"/>
          </p:cNvCxnSpPr>
          <p:nvPr/>
        </p:nvCxnSpPr>
        <p:spPr>
          <a:xfrm>
            <a:off x="6624873" y="2771587"/>
            <a:ext cx="645005" cy="3656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58222" y="51964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821644" y="5241909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7400951" y="2683617"/>
            <a:ext cx="510847" cy="523220"/>
            <a:chOff x="594812" y="5007856"/>
            <a:chExt cx="510847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8195511" y="5193470"/>
            <a:ext cx="480246" cy="48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40426" y="5257386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B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226906" y="4366763"/>
            <a:ext cx="510847" cy="523220"/>
            <a:chOff x="594812" y="5007856"/>
            <a:chExt cx="510847" cy="523220"/>
          </a:xfrm>
        </p:grpSpPr>
        <p:sp>
          <p:nvSpPr>
            <p:cNvPr id="187" name="TextBox 186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8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039710" y="313522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0833" y="31730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7" name="Oval 146"/>
          <p:cNvSpPr/>
          <p:nvPr/>
        </p:nvSpPr>
        <p:spPr>
          <a:xfrm>
            <a:off x="7188701" y="3052621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4588" y="31594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172628" y="260740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550203" y="221548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0452" y="2254001"/>
            <a:ext cx="306923" cy="39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500381" y="3908243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1780" y="400944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49" name="Straight Arrow Connector 48"/>
          <p:cNvCxnSpPr>
            <a:stCxn id="11" idx="2"/>
            <a:endCxn id="164" idx="7"/>
          </p:cNvCxnSpPr>
          <p:nvPr/>
        </p:nvCxnSpPr>
        <p:spPr>
          <a:xfrm flipH="1">
            <a:off x="5981804" y="3334632"/>
            <a:ext cx="1208867" cy="6562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8194235" y="5199380"/>
            <a:ext cx="480246" cy="48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8248625" y="5233047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A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029626" y="4353191"/>
            <a:ext cx="510847" cy="523220"/>
            <a:chOff x="594812" y="5007856"/>
            <a:chExt cx="510847" cy="523220"/>
          </a:xfrm>
        </p:grpSpPr>
        <p:sp>
          <p:nvSpPr>
            <p:cNvPr id="184" name="TextBox 18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7282392" y="31603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586579" y="31375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517318" y="213463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745982" y="30734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39" name="Oval 138"/>
          <p:cNvSpPr/>
          <p:nvPr/>
        </p:nvSpPr>
        <p:spPr>
          <a:xfrm>
            <a:off x="6619005" y="3904225"/>
            <a:ext cx="564022" cy="5640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9892" y="3237287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593377" y="2232658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816910" y="3171718"/>
            <a:ext cx="244751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7" idx="6"/>
            <a:endCxn id="139" idx="2"/>
          </p:cNvCxnSpPr>
          <p:nvPr/>
        </p:nvCxnSpPr>
        <p:spPr>
          <a:xfrm>
            <a:off x="6064403" y="4183933"/>
            <a:ext cx="554602" cy="23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717966" y="5193005"/>
            <a:ext cx="480246" cy="48024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7762881" y="5236460"/>
            <a:ext cx="3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799732" y="4247295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661859" y="2496288"/>
            <a:ext cx="570780" cy="613764"/>
            <a:chOff x="9661859" y="2496288"/>
            <a:chExt cx="570780" cy="613764"/>
          </a:xfrm>
        </p:grpSpPr>
        <p:sp>
          <p:nvSpPr>
            <p:cNvPr id="167" name="Oval 166"/>
            <p:cNvSpPr/>
            <p:nvPr/>
          </p:nvSpPr>
          <p:spPr>
            <a:xfrm>
              <a:off x="9668617" y="2512005"/>
              <a:ext cx="564022" cy="5640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71387" y="249628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ell MT" panose="02020503060305020303" pitchFamily="18" charset="0"/>
                </a:rPr>
                <a:t>C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661859" y="2794016"/>
              <a:ext cx="5640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9784190" y="274072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589288" y="401379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1131286" y="4525997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7878" y="4125887"/>
            <a:ext cx="617996" cy="24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146954" y="4866114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031454" y="4415733"/>
            <a:ext cx="617996" cy="24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059931" y="397079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810502" y="4243359"/>
            <a:ext cx="5127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091138" y="4730620"/>
            <a:ext cx="617996" cy="24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799786" y="4095676"/>
            <a:ext cx="617996" cy="334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506122" y="4317373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DONE!</a:t>
            </a:r>
          </a:p>
        </p:txBody>
      </p:sp>
      <p:sp>
        <p:nvSpPr>
          <p:cNvPr id="189" name="Oval 188"/>
          <p:cNvSpPr/>
          <p:nvPr/>
        </p:nvSpPr>
        <p:spPr>
          <a:xfrm>
            <a:off x="6626649" y="3903152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32169" y="39932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725387" y="399694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76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03502 0.315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9" grpId="0" animBg="1"/>
      <p:bldP spid="163" grpId="0"/>
      <p:bldP spid="174" grpId="0" animBg="1"/>
      <p:bldP spid="175" grpId="0" animBg="1"/>
      <p:bldP spid="179" grpId="0"/>
      <p:bldP spid="189" grpId="0" animBg="1"/>
      <p:bldP spid="1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PRIM’s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7A62-3027-4D36-A0D5-14AC80B12036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37</a:t>
            </a:fld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317128" y="180208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MST-Prim(G, w, 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15698" y="216364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u  V[G]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18708" y="243752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key[u] := 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5698" y="27528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Q = V[G]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7128" y="30526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key[r] :=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17128" y="3386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(r, 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12479" y="36691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parent[r] := 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12479" y="403062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while(Q not empty)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3317" y="432492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u =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53317" y="464508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for each v 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[u]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0823" y="496701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 (v  Q and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key[v])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35211" y="52889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parent[v] := 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3258" y="5614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key[v] := w(u, v)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5211" y="590852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5573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E60C-96D6-4A35-BEC6-D7D77E6BD641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9510" y="1927156"/>
            <a:ext cx="35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 is a spanning sub tree of G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009" y="2370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V(T) = V(G)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3865" y="237011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E(T) </a:t>
            </a:r>
            <a:r>
              <a:rPr lang="en-US" dirty="0"/>
              <a:t>⊆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E(G) </a:t>
            </a:r>
          </a:p>
        </p:txBody>
      </p:sp>
      <p:sp>
        <p:nvSpPr>
          <p:cNvPr id="7" name="Oval 6"/>
          <p:cNvSpPr/>
          <p:nvPr/>
        </p:nvSpPr>
        <p:spPr>
          <a:xfrm>
            <a:off x="2230956" y="30694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1334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30955" y="4698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85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590437" y="336855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590437" y="453790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4"/>
          </p:cNvCxnSpPr>
          <p:nvPr/>
        </p:nvCxnSpPr>
        <p:spPr>
          <a:xfrm flipV="1">
            <a:off x="2829160" y="4537904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2829161" y="3368555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1889539" y="4238802"/>
            <a:ext cx="1280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9" idx="0"/>
          </p:cNvCxnSpPr>
          <p:nvPr/>
        </p:nvCxnSpPr>
        <p:spPr>
          <a:xfrm flipH="1">
            <a:off x="2530058" y="3667657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4314" y="31838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22272" y="4054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70904" y="48132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5420" y="40669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5168301" y="30694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28679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68300" y="4698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07330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 flipH="1">
            <a:off x="4527782" y="336855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5" idx="2"/>
          </p:cNvCxnSpPr>
          <p:nvPr/>
        </p:nvCxnSpPr>
        <p:spPr>
          <a:xfrm>
            <a:off x="4527782" y="453790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4"/>
          </p:cNvCxnSpPr>
          <p:nvPr/>
        </p:nvCxnSpPr>
        <p:spPr>
          <a:xfrm flipV="1">
            <a:off x="5766505" y="4537904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6"/>
          </p:cNvCxnSpPr>
          <p:nvPr/>
        </p:nvCxnSpPr>
        <p:spPr>
          <a:xfrm flipH="1" flipV="1">
            <a:off x="5766506" y="3368555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01659" y="31838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59617" y="4054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08249" y="48132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42765" y="40669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8105645" y="30694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66023" y="393969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05644" y="4698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2"/>
            <a:endCxn id="48" idx="0"/>
          </p:cNvCxnSpPr>
          <p:nvPr/>
        </p:nvCxnSpPr>
        <p:spPr>
          <a:xfrm flipH="1">
            <a:off x="7465126" y="3368555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9" idx="2"/>
          </p:cNvCxnSpPr>
          <p:nvPr/>
        </p:nvCxnSpPr>
        <p:spPr>
          <a:xfrm>
            <a:off x="7465126" y="4537904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4"/>
            <a:endCxn id="49" idx="0"/>
          </p:cNvCxnSpPr>
          <p:nvPr/>
        </p:nvCxnSpPr>
        <p:spPr>
          <a:xfrm flipH="1">
            <a:off x="8404747" y="3667657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39003" y="31838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96961" y="4054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45593" y="48132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9510" y="308582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32907" y="308582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33194" y="309051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69510" y="5781729"/>
            <a:ext cx="35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 is the only Spanning Tree of G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06102" y="2368008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 is a tree </a:t>
            </a:r>
          </a:p>
        </p:txBody>
      </p:sp>
      <p:sp>
        <p:nvSpPr>
          <p:cNvPr id="53" name="Oval 52"/>
          <p:cNvSpPr/>
          <p:nvPr/>
        </p:nvSpPr>
        <p:spPr>
          <a:xfrm>
            <a:off x="10212144" y="307159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272522" y="394184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212143" y="470099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151173" y="394184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54" idx="4"/>
            <a:endCxn id="55" idx="2"/>
          </p:cNvCxnSpPr>
          <p:nvPr/>
        </p:nvCxnSpPr>
        <p:spPr>
          <a:xfrm>
            <a:off x="9571625" y="454004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6"/>
            <a:endCxn id="60" idx="4"/>
          </p:cNvCxnSpPr>
          <p:nvPr/>
        </p:nvCxnSpPr>
        <p:spPr>
          <a:xfrm flipV="1">
            <a:off x="10810348" y="4540047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0"/>
            <a:endCxn id="53" idx="6"/>
          </p:cNvCxnSpPr>
          <p:nvPr/>
        </p:nvCxnSpPr>
        <p:spPr>
          <a:xfrm flipH="1" flipV="1">
            <a:off x="10810349" y="3370698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345502" y="31860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403460" y="40562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2092" y="4815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286608" y="406909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376750" y="308797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5EA-A4C5-4AFC-BC14-0B5ED32568B3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118571" y="5416754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6644" y="5416754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74454" y="5419571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87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50" grpId="0"/>
      <p:bldP spid="53" grpId="0" animBg="1"/>
      <p:bldP spid="54" grpId="0" animBg="1"/>
      <p:bldP spid="55" grpId="0" animBg="1"/>
      <p:bldP spid="60" grpId="0" animBg="1"/>
      <p:bldP spid="69" grpId="0"/>
      <p:bldP spid="70" grpId="0"/>
      <p:bldP spid="71" grpId="0"/>
      <p:bldP spid="72" grpId="0"/>
      <p:bldP spid="73" grpId="0"/>
      <p:bldP spid="65" grpId="0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graph can have multiple spanning trees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30065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8767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63590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30560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47495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31209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991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750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30099" y="302288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60471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08511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10462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034237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1649-1B5F-42B9-B954-10C8DA8D0D33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29" grpId="0"/>
      <p:bldP spid="30" grpId="0"/>
      <p:bldP spid="31" grpId="0"/>
      <p:bldP spid="61" grpId="0"/>
      <p:bldP spid="86" grpId="0" animBg="1"/>
      <p:bldP spid="87" grpId="0" animBg="1"/>
      <p:bldP spid="88" grpId="0" animBg="1"/>
      <p:bldP spid="91" grpId="0"/>
      <p:bldP spid="92" grpId="0"/>
      <p:bldP spid="93" grpId="0"/>
      <p:bldP spid="94" grpId="0"/>
      <p:bldP spid="96" grpId="0" animBg="1"/>
      <p:bldP spid="97" grpId="0" animBg="1"/>
      <p:bldP spid="98" grpId="0" animBg="1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11" grpId="0"/>
      <p:bldP spid="112" grpId="0"/>
      <p:bldP spid="113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WEIGHTED 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Edges are weighted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30065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8767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63590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30560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47495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31209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991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750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2250" y="283495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60471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20662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22613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946388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5224" y="3416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1025" y="46980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89470" y="39356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7538" y="34584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339" y="47397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1967" y="47290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0412" y="39667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2167" y="34598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6413" y="3978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67C-88AB-40DD-9453-84A114498B3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29" grpId="0"/>
      <p:bldP spid="30" grpId="0"/>
      <p:bldP spid="31" grpId="0"/>
      <p:bldP spid="61" grpId="0"/>
      <p:bldP spid="86" grpId="0" animBg="1"/>
      <p:bldP spid="87" grpId="0" animBg="1"/>
      <p:bldP spid="88" grpId="0" animBg="1"/>
      <p:bldP spid="91" grpId="0"/>
      <p:bldP spid="92" grpId="0"/>
      <p:bldP spid="93" grpId="0"/>
      <p:bldP spid="94" grpId="0"/>
      <p:bldP spid="96" grpId="0" animBg="1"/>
      <p:bldP spid="97" grpId="0" animBg="1"/>
      <p:bldP spid="98" grpId="0" animBg="1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11" grpId="0"/>
      <p:bldP spid="112" grpId="0"/>
      <p:bldP spid="113" grpId="0"/>
      <p:bldP spid="11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43" y="59687"/>
            <a:ext cx="10285894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MINIMUM SPANNING TREE (MST)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1862983"/>
            <a:ext cx="579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spanning tree of G having minimum weight sum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273303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6032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36243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032142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201491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28474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7177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4768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2250" y="256148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331244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094267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263616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20662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263616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22613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393369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094267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946388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393369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5224" y="31432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1025" y="44245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89470" y="36621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7538" y="31849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339" y="44662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1967" y="4455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0412" y="36932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2167" y="3186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6413" y="3705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30335" y="525586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34695" y="5260830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056061" y="525586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13</a:t>
            </a:r>
          </a:p>
        </p:txBody>
      </p:sp>
      <p:sp>
        <p:nvSpPr>
          <p:cNvPr id="3" name="Oval 2"/>
          <p:cNvSpPr/>
          <p:nvPr/>
        </p:nvSpPr>
        <p:spPr>
          <a:xfrm>
            <a:off x="8573990" y="2172407"/>
            <a:ext cx="2785636" cy="3780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42250" y="5817836"/>
            <a:ext cx="406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 is the Minimum Spanning Tree of 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6902-CC55-441E-9EAD-2738FEE33AEB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29" grpId="0"/>
      <p:bldP spid="30" grpId="0"/>
      <p:bldP spid="31" grpId="0"/>
      <p:bldP spid="61" grpId="0"/>
      <p:bldP spid="86" grpId="0" animBg="1"/>
      <p:bldP spid="87" grpId="0" animBg="1"/>
      <p:bldP spid="88" grpId="0" animBg="1"/>
      <p:bldP spid="91" grpId="0"/>
      <p:bldP spid="92" grpId="0"/>
      <p:bldP spid="93" grpId="0"/>
      <p:bldP spid="94" grpId="0"/>
      <p:bldP spid="96" grpId="0" animBg="1"/>
      <p:bldP spid="97" grpId="0" animBg="1"/>
      <p:bldP spid="98" grpId="0" animBg="1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11" grpId="0"/>
      <p:bldP spid="112" grpId="0"/>
      <p:bldP spid="113" grpId="0"/>
      <p:bldP spid="11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379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unexplored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347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unexplored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2169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explored</a:t>
            </a:r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1228774" y="4636710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1" name="Oval 160"/>
          <p:cNvSpPr/>
          <p:nvPr/>
        </p:nvSpPr>
        <p:spPr>
          <a:xfrm>
            <a:off x="2574446" y="4484038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2795461" y="417651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865992" y="2822958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5" name="Oval 164"/>
          <p:cNvSpPr/>
          <p:nvPr/>
        </p:nvSpPr>
        <p:spPr>
          <a:xfrm>
            <a:off x="1135210" y="283963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  <a:endCxn id="161" idx="2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cxnSp>
        <p:nvCxnSpPr>
          <p:cNvPr id="42" name="Straight Arrow Connector 41"/>
          <p:cNvCxnSpPr>
            <a:stCxn id="158" idx="0"/>
            <a:endCxn id="69" idx="4"/>
          </p:cNvCxnSpPr>
          <p:nvPr/>
        </p:nvCxnSpPr>
        <p:spPr>
          <a:xfrm flipV="1">
            <a:off x="1410232" y="3388383"/>
            <a:ext cx="4033" cy="694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3" name="Oval 172"/>
          <p:cNvSpPr/>
          <p:nvPr/>
        </p:nvSpPr>
        <p:spPr>
          <a:xfrm>
            <a:off x="2574446" y="4481369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5" name="Oval 174"/>
          <p:cNvSpPr/>
          <p:nvPr/>
        </p:nvSpPr>
        <p:spPr>
          <a:xfrm>
            <a:off x="1136038" y="2835838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37-B221-43D5-9D42-8D252ED8BAC4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13" grpId="0"/>
      <p:bldP spid="114" grpId="0"/>
      <p:bldP spid="115" grpId="0"/>
      <p:bldP spid="132" grpId="0"/>
      <p:bldP spid="133" grpId="0"/>
      <p:bldP spid="134" grpId="0"/>
      <p:bldP spid="144" grpId="0"/>
      <p:bldP spid="146" grpId="0"/>
      <p:bldP spid="148" grpId="0" animBg="1"/>
      <p:bldP spid="153" grpId="0"/>
      <p:bldP spid="160" grpId="0"/>
      <p:bldP spid="161" grpId="0" animBg="1"/>
      <p:bldP spid="162" grpId="0"/>
      <p:bldP spid="163" grpId="0"/>
      <p:bldP spid="164" grpId="0"/>
      <p:bldP spid="165" grpId="0" animBg="1"/>
      <p:bldP spid="166" grpId="0"/>
      <p:bldP spid="158" grpId="0" animBg="1"/>
      <p:bldP spid="159" grpId="0"/>
      <p:bldP spid="151" grpId="0"/>
      <p:bldP spid="173" grpId="0" animBg="1"/>
      <p:bldP spid="174" grpId="0"/>
      <p:bldP spid="175" grpId="0" animBg="1"/>
      <p:bldP spid="1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379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unexplored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347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unexplored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2169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explored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2803223" y="4130686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3882521" y="3899952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cxnSp>
        <p:nvCxnSpPr>
          <p:cNvPr id="42" name="Straight Arrow Connector 41"/>
          <p:cNvCxnSpPr>
            <a:stCxn id="158" idx="0"/>
            <a:endCxn id="69" idx="4"/>
          </p:cNvCxnSpPr>
          <p:nvPr/>
        </p:nvCxnSpPr>
        <p:spPr>
          <a:xfrm flipV="1">
            <a:off x="1410232" y="3388383"/>
            <a:ext cx="4033" cy="694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8065" y="4094349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6" name="Oval 95"/>
          <p:cNvSpPr/>
          <p:nvPr/>
        </p:nvSpPr>
        <p:spPr>
          <a:xfrm>
            <a:off x="1140800" y="2841713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30381" y="288225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99" name="Oval 98"/>
          <p:cNvSpPr/>
          <p:nvPr/>
        </p:nvSpPr>
        <p:spPr>
          <a:xfrm>
            <a:off x="1135210" y="2833042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1233199" y="291095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8" name="Straight Arrow Connector 7"/>
          <p:cNvCxnSpPr>
            <a:stCxn id="92" idx="0"/>
            <a:endCxn id="99" idx="5"/>
          </p:cNvCxnSpPr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 Box 28"/>
          <p:cNvSpPr txBox="1">
            <a:spLocks noChangeArrowheads="1"/>
          </p:cNvSpPr>
          <p:nvPr/>
        </p:nvSpPr>
        <p:spPr bwMode="auto">
          <a:xfrm>
            <a:off x="2681037" y="456278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120" name="Oval 119"/>
          <p:cNvSpPr/>
          <p:nvPr/>
        </p:nvSpPr>
        <p:spPr>
          <a:xfrm>
            <a:off x="4079446" y="4090039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4195110" y="418029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06158" y="455824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7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A7D-45D4-492F-AEB0-159CF5779C6A}" type="datetime2">
              <a:rPr lang="en-US" smtClean="0"/>
              <a:t>Monday, August 19, 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013 0.5270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3" grpId="0"/>
      <p:bldP spid="4" grpId="0" animBg="1"/>
      <p:bldP spid="94" grpId="0" animBg="1"/>
      <p:bldP spid="95" grpId="0"/>
      <p:bldP spid="96" grpId="0" animBg="1"/>
      <p:bldP spid="97" grpId="0"/>
      <p:bldP spid="98" grpId="0"/>
      <p:bldP spid="99" grpId="0" animBg="1"/>
      <p:bldP spid="100" grpId="0"/>
      <p:bldP spid="92" grpId="0" animBg="1"/>
      <p:bldP spid="93" grpId="0"/>
      <p:bldP spid="120" grpId="0" animBg="1"/>
      <p:bldP spid="121" grpId="0"/>
      <p:bldP spid="125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4572</TotalTime>
  <Words>4804</Words>
  <Application>Microsoft Office PowerPoint</Application>
  <PresentationFormat>Widescreen</PresentationFormat>
  <Paragraphs>2061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Bell MT</vt:lpstr>
      <vt:lpstr>Calibri</vt:lpstr>
      <vt:lpstr>Courier New</vt:lpstr>
      <vt:lpstr>Georgia</vt:lpstr>
      <vt:lpstr>Segoe UI Symbol</vt:lpstr>
      <vt:lpstr>Times New Roman</vt:lpstr>
      <vt:lpstr>Wingdings</vt:lpstr>
      <vt:lpstr>Swapnil</vt:lpstr>
      <vt:lpstr>PRIM’S ALGORITHM</vt:lpstr>
      <vt:lpstr>GREEDY ALGORITHM</vt:lpstr>
      <vt:lpstr>SPANNING SUB GRAPH</vt:lpstr>
      <vt:lpstr>SPANNING TREE</vt:lpstr>
      <vt:lpstr>MULTIPLE SPANNING TREE</vt:lpstr>
      <vt:lpstr>WEIGHTED SPANNING TREE</vt:lpstr>
      <vt:lpstr>MINIMUM SPANNING TREE (MST)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(GROWTH OF MST)</vt:lpstr>
      <vt:lpstr>PRIM’s ALGORITHM (GROWTH OF MST)</vt:lpstr>
      <vt:lpstr>PRIM’s ALGORITHM (GROWTH OF MST)</vt:lpstr>
      <vt:lpstr>PRIM’s ALGORITHM (GROWTH OF MST)</vt:lpstr>
      <vt:lpstr>HOW TO ANSWER?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Swapnil</cp:lastModifiedBy>
  <cp:revision>726</cp:revision>
  <dcterms:created xsi:type="dcterms:W3CDTF">2021-09-27T14:31:20Z</dcterms:created>
  <dcterms:modified xsi:type="dcterms:W3CDTF">2024-08-18T18:35:21Z</dcterms:modified>
</cp:coreProperties>
</file>