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316" r:id="rId3"/>
    <p:sldId id="285" r:id="rId4"/>
    <p:sldId id="319" r:id="rId5"/>
    <p:sldId id="320" r:id="rId6"/>
    <p:sldId id="317" r:id="rId7"/>
    <p:sldId id="287" r:id="rId8"/>
    <p:sldId id="289" r:id="rId9"/>
    <p:sldId id="31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  <p:sldId id="321" r:id="rId24"/>
    <p:sldId id="322" r:id="rId25"/>
    <p:sldId id="324" r:id="rId26"/>
    <p:sldId id="325" r:id="rId27"/>
    <p:sldId id="326" r:id="rId28"/>
    <p:sldId id="327" r:id="rId29"/>
    <p:sldId id="330" r:id="rId30"/>
    <p:sldId id="328" r:id="rId31"/>
    <p:sldId id="329" r:id="rId32"/>
    <p:sldId id="331" r:id="rId33"/>
    <p:sldId id="332" r:id="rId34"/>
    <p:sldId id="333" r:id="rId35"/>
    <p:sldId id="334" r:id="rId36"/>
    <p:sldId id="335" r:id="rId37"/>
    <p:sldId id="288" r:id="rId38"/>
    <p:sldId id="290" r:id="rId39"/>
    <p:sldId id="305" r:id="rId40"/>
    <p:sldId id="306" r:id="rId41"/>
    <p:sldId id="307" r:id="rId42"/>
    <p:sldId id="308" r:id="rId43"/>
    <p:sldId id="309" r:id="rId44"/>
    <p:sldId id="311" r:id="rId45"/>
    <p:sldId id="310" r:id="rId46"/>
    <p:sldId id="312" r:id="rId47"/>
    <p:sldId id="313" r:id="rId48"/>
    <p:sldId id="314" r:id="rId49"/>
    <p:sldId id="315" r:id="rId50"/>
    <p:sldId id="33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44BCA-656D-406C-935F-DEA1594FEAE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023B6-46E1-4A47-84F3-87377F2B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023B6-46E1-4A47-84F3-87377F2B41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72DF771-0C73-481B-8897-C9BFF6808555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1D438D14-0DC8-A202-0B2C-8CBFAED50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4" y="1264173"/>
            <a:ext cx="1576892" cy="14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FB9C-7DCE-4EDB-A1B0-45D04D6E471C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518C-38D1-40B8-A6F1-7BBE4CA136E4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E7E5-4370-42E3-95AF-3BB072F3D0C9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C4CE-E258-40C5-8BA1-410B3E4D7EEC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F5C-8041-48FB-8926-B02C87B1B86A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3118CF5D-697D-EF65-05E4-33E4FC0E5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4" y="1264173"/>
            <a:ext cx="1576892" cy="14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D05A-EF75-4ADD-8EC1-51B688A1EE06}" type="datetime3">
              <a:rPr lang="en-US" smtClean="0"/>
              <a:t>19 August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260D-A609-455D-AFDE-6246C51D716A}" type="datetime3">
              <a:rPr lang="en-US" smtClean="0"/>
              <a:t>19 August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6AEE-43BF-4B6E-8B42-8FBDE5C9EF1A}" type="datetime3">
              <a:rPr lang="en-US" smtClean="0"/>
              <a:t>19 August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704A-1690-46A1-932F-C77386D6E051}" type="datetime3">
              <a:rPr lang="en-US" smtClean="0"/>
              <a:t>19 August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ED989D-F13E-42CC-933B-F7981BC93884}" type="datetime3">
              <a:rPr lang="en-US" smtClean="0"/>
              <a:t>19 August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95D-9B1E-4BDA-92ED-52CCD0265472}" type="datetime3">
              <a:rPr lang="en-US" smtClean="0"/>
              <a:t>19 August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EBC4EE5-130D-42DD-8AD5-30CCCF431AEE}" type="datetime3">
              <a:rPr lang="en-US" smtClean="0"/>
              <a:t>19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logo with a person's face&#10;&#10;Description automatically generated">
            <a:extLst>
              <a:ext uri="{FF2B5EF4-FFF2-40B4-BE49-F238E27FC236}">
                <a16:creationId xmlns:a16="http://schemas.microsoft.com/office/drawing/2014/main" id="{0E7B8499-6490-E59F-C7E2-66EC06B5CB0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93" y="182380"/>
            <a:ext cx="1389338" cy="13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DISJOINT  SET</a:t>
            </a:r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3" name="Oval 2"/>
          <p:cNvSpPr/>
          <p:nvPr/>
        </p:nvSpPr>
        <p:spPr>
          <a:xfrm>
            <a:off x="5809870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79201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0525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Oval 59"/>
          <p:cNvSpPr/>
          <p:nvPr/>
        </p:nvSpPr>
        <p:spPr>
          <a:xfrm>
            <a:off x="3925635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9927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59" name="Oval 58"/>
          <p:cNvSpPr/>
          <p:nvPr/>
        </p:nvSpPr>
        <p:spPr>
          <a:xfrm>
            <a:off x="5165250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68890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3" idx="0"/>
            <a:endCxn id="9" idx="0"/>
          </p:cNvCxnSpPr>
          <p:nvPr/>
        </p:nvCxnSpPr>
        <p:spPr>
          <a:xfrm rot="16200000" flipV="1">
            <a:off x="6263368" y="2214783"/>
            <a:ext cx="12700" cy="1843044"/>
          </a:xfrm>
          <a:prstGeom prst="curvedConnector3">
            <a:avLst>
              <a:gd name="adj1" fmla="val 43570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096006" y="2590874"/>
            <a:ext cx="101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Wrong!!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2987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1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7580114" y="2842736"/>
            <a:ext cx="1056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Correct!!</a:t>
            </a:r>
            <a:endParaRPr lang="en-US" sz="1800" b="1" i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2035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41383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5507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733836"/>
            <a:ext cx="3153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Ra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5103168"/>
            <a:ext cx="317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(b)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780105" y="5494154"/>
            <a:ext cx="207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Ra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394120" y="4354929"/>
            <a:ext cx="1020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Steps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1792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1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33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63906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4115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 SET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85729" y="1879487"/>
            <a:ext cx="6145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Disjoint Set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is a collection of sets S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S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S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………..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679959" y="2226790"/>
            <a:ext cx="2111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∀</a:t>
            </a:r>
            <a:r>
              <a:rPr lang="en-US" sz="1200" i="1" dirty="0" err="1"/>
              <a:t>i≠j</a:t>
            </a:r>
            <a:r>
              <a:rPr lang="en-US" sz="1200" i="1" dirty="0"/>
              <a:t>   </a:t>
            </a:r>
            <a:r>
              <a:rPr lang="en-US" sz="1800" dirty="0"/>
              <a:t>S</a:t>
            </a:r>
            <a:r>
              <a:rPr lang="en-US" sz="1200" i="1" dirty="0"/>
              <a:t>i</a:t>
            </a:r>
            <a:r>
              <a:rPr lang="en-US" sz="1800" dirty="0"/>
              <a:t> ⋂ </a:t>
            </a:r>
            <a:r>
              <a:rPr lang="en-US" sz="1800" dirty="0" err="1"/>
              <a:t>S</a:t>
            </a:r>
            <a:r>
              <a:rPr lang="en-US" sz="1200" i="1" dirty="0" err="1"/>
              <a:t>j</a:t>
            </a:r>
            <a:r>
              <a:rPr lang="en-US" sz="1800" dirty="0"/>
              <a:t> =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85729" y="2851092"/>
            <a:ext cx="6578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S1= {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a,b,c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}, S2 = {b, p, q}, S3 = {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e,f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}, S4 = {x}, S5 = {c, q, y}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679959" y="3319228"/>
            <a:ext cx="234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{S1, S2}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926809" y="3319228"/>
            <a:ext cx="8210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79959" y="3688560"/>
            <a:ext cx="27082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{S1, S2, S3}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4926809" y="3688560"/>
            <a:ext cx="8210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6541092" y="3319228"/>
            <a:ext cx="1720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S1 </a:t>
            </a:r>
            <a:r>
              <a:rPr lang="en-US" sz="1800" dirty="0"/>
              <a:t>⋂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S2 </a:t>
            </a:r>
            <a:r>
              <a:rPr lang="en-US" sz="1800" dirty="0"/>
              <a:t>≠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541092" y="3688560"/>
            <a:ext cx="1720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S1 </a:t>
            </a:r>
            <a:r>
              <a:rPr lang="en-US" sz="1800" dirty="0"/>
              <a:t>⋂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S2 </a:t>
            </a:r>
            <a:r>
              <a:rPr lang="en-US" sz="1800" dirty="0"/>
              <a:t>≠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679959" y="4057892"/>
            <a:ext cx="27082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{S1, S2, S5}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4926808" y="4057892"/>
            <a:ext cx="8210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541092" y="4057892"/>
            <a:ext cx="1720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S1 </a:t>
            </a:r>
            <a:r>
              <a:rPr lang="en-US" sz="1800" dirty="0"/>
              <a:t>⋂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S2 </a:t>
            </a:r>
            <a:r>
              <a:rPr lang="en-US" sz="1800" dirty="0"/>
              <a:t>≠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8405535" y="4057892"/>
            <a:ext cx="1720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S1 </a:t>
            </a:r>
            <a:r>
              <a:rPr lang="en-US" sz="1800" dirty="0"/>
              <a:t>⋂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S5 </a:t>
            </a:r>
            <a:r>
              <a:rPr lang="en-US" sz="1800" dirty="0"/>
              <a:t>≠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0269978" y="4057892"/>
            <a:ext cx="1720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S2 </a:t>
            </a:r>
            <a:r>
              <a:rPr lang="en-US" sz="1800" dirty="0"/>
              <a:t>⋂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S5 </a:t>
            </a:r>
            <a:r>
              <a:rPr lang="en-US" sz="1800" dirty="0"/>
              <a:t>≠ ∅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679959" y="4427224"/>
            <a:ext cx="234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{S1, S3}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926807" y="4439685"/>
            <a:ext cx="841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679959" y="4796556"/>
            <a:ext cx="2770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{S1, S3, S4}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26807" y="4798277"/>
            <a:ext cx="841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679958" y="5165888"/>
            <a:ext cx="1986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{S1} disjoint?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926806" y="5165888"/>
            <a:ext cx="841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1185729" y="5707425"/>
            <a:ext cx="6658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set has a representative which is the member of that set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3331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2729296" y="4274776"/>
            <a:ext cx="1667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 Not possible</a:t>
            </a:r>
            <a:endParaRPr lang="en-US" sz="1800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5272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  <a:endCxn id="7" idx="4"/>
          </p:cNvCxnSpPr>
          <p:nvPr/>
        </p:nvCxnSpPr>
        <p:spPr>
          <a:xfrm rot="5400000">
            <a:off x="7645651" y="406635"/>
            <a:ext cx="12700" cy="6450654"/>
          </a:xfrm>
          <a:prstGeom prst="curvedConnector3">
            <a:avLst>
              <a:gd name="adj1" fmla="val 108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2358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27052" y="298148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020030" y="30446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6200273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293251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438960" y="349131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531938" y="35544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8625254" y="425213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8718232" y="43152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7438960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531938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9250123" y="50026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343101" y="50658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7438960" y="273366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531938" y="27968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4754819" y="37609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7797" y="38241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174880" y="2878835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7686788" y="2631007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002648" y="3477146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7686789" y="3229318"/>
            <a:ext cx="0" cy="2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6623343" y="3914388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7686789" y="3986975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7862030" y="3914388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9048324" y="4675206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11453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Union By Rank And Path Compression Heuristic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952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 By Rank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735081" y="2377657"/>
            <a:ext cx="1635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Link by size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735081" y="2746989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Link by height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223758" y="3434746"/>
            <a:ext cx="2309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Path Compression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735081" y="3753171"/>
            <a:ext cx="4111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Used in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function of a node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735081" y="4173410"/>
            <a:ext cx="4393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not only finds the representative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732648" y="4625594"/>
            <a:ext cx="6456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Also makes each node in the path directly point to the root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0347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Illustrate the figure of the forests from the following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array where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denotes that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the parent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087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6425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79763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3101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2912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46250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9588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92926" y="2914120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3889906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3887977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4499759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497830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5128593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126664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5738446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5736517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6396703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394774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006556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004627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7635390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7633461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8245243" y="340137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8243314" y="29730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783738" y="2973081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31" name="Oval 30"/>
          <p:cNvSpPr/>
          <p:nvPr/>
        </p:nvSpPr>
        <p:spPr>
          <a:xfrm>
            <a:off x="3810633" y="2753755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40455" y="415181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233433" y="421497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644798" y="466843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737776" y="47315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37" name="Straight Arrow Connector 36"/>
          <p:cNvCxnSpPr>
            <a:stCxn id="34" idx="0"/>
            <a:endCxn id="32" idx="2"/>
          </p:cNvCxnSpPr>
          <p:nvPr/>
        </p:nvCxnSpPr>
        <p:spPr>
          <a:xfrm flipV="1">
            <a:off x="2892627" y="439964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5809" y="2753755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26141" y="466843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819119" y="47315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44" name="Straight Arrow Connector 43"/>
          <p:cNvCxnSpPr>
            <a:stCxn id="41" idx="0"/>
            <a:endCxn id="32" idx="6"/>
          </p:cNvCxnSpPr>
          <p:nvPr/>
        </p:nvCxnSpPr>
        <p:spPr>
          <a:xfrm flipH="1" flipV="1">
            <a:off x="3636112" y="439964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63987" y="2753754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8907" y="458430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471885" y="46474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49" name="Curved Connector 48"/>
          <p:cNvCxnSpPr>
            <a:stCxn id="46" idx="1"/>
            <a:endCxn id="46" idx="7"/>
          </p:cNvCxnSpPr>
          <p:nvPr/>
        </p:nvCxnSpPr>
        <p:spPr>
          <a:xfrm rot="5400000" flipH="1" flipV="1">
            <a:off x="5626735" y="4481654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61095" y="2753754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870376" y="5360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963354" y="5423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54" name="Straight Arrow Connector 53"/>
          <p:cNvCxnSpPr>
            <a:stCxn id="51" idx="0"/>
            <a:endCxn id="34" idx="2"/>
          </p:cNvCxnSpPr>
          <p:nvPr/>
        </p:nvCxnSpPr>
        <p:spPr>
          <a:xfrm flipV="1">
            <a:off x="2118205" y="4916259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08432" y="2748367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78907" y="534374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5471885" y="540690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9" name="Straight Arrow Connector 58"/>
          <p:cNvCxnSpPr>
            <a:stCxn id="56" idx="0"/>
            <a:endCxn id="46" idx="4"/>
          </p:cNvCxnSpPr>
          <p:nvPr/>
        </p:nvCxnSpPr>
        <p:spPr>
          <a:xfrm flipV="1">
            <a:off x="5626736" y="5079965"/>
            <a:ext cx="0" cy="263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933165" y="2748367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32" idx="1"/>
            <a:endCxn id="32" idx="7"/>
          </p:cNvCxnSpPr>
          <p:nvPr/>
        </p:nvCxnSpPr>
        <p:spPr>
          <a:xfrm rot="5400000" flipH="1" flipV="1">
            <a:off x="3388283" y="404916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55478" y="2748366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644798" y="5360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37776" y="5423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7" name="Straight Arrow Connector 66"/>
          <p:cNvCxnSpPr>
            <a:stCxn id="64" idx="0"/>
            <a:endCxn id="34" idx="4"/>
          </p:cNvCxnSpPr>
          <p:nvPr/>
        </p:nvCxnSpPr>
        <p:spPr>
          <a:xfrm flipV="1">
            <a:off x="2892627" y="5164087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65970" y="2748366"/>
            <a:ext cx="464387" cy="101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485258" y="535618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3578236" y="54193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73" name="Straight Arrow Connector 72"/>
          <p:cNvCxnSpPr>
            <a:stCxn id="70" idx="0"/>
            <a:endCxn id="34" idx="6"/>
          </p:cNvCxnSpPr>
          <p:nvPr/>
        </p:nvCxnSpPr>
        <p:spPr>
          <a:xfrm flipH="1" flipV="1">
            <a:off x="3140455" y="4916259"/>
            <a:ext cx="592632" cy="439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6497196" y="4030310"/>
            <a:ext cx="4390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Write down the sets in the disjoint set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6846250" y="4472229"/>
            <a:ext cx="3536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{1, 2, 4, 6, 7, 8}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846250" y="4860035"/>
            <a:ext cx="3536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Segoe UI Symbol" panose="020B0502040204020203" pitchFamily="34" charset="0"/>
                <a:ea typeface="Segoe UI Symbol" panose="020B0502040204020203" pitchFamily="34" charset="0"/>
              </a:rPr>
              <a:t>{3, 5}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711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/>
      <p:bldP spid="34" grpId="0" animBg="1"/>
      <p:bldP spid="35" grpId="0"/>
      <p:bldP spid="40" grpId="0" animBg="1"/>
      <p:bldP spid="41" grpId="0" animBg="1"/>
      <p:bldP spid="42" grpId="0"/>
      <p:bldP spid="45" grpId="0" animBg="1"/>
      <p:bldP spid="46" grpId="0" animBg="1"/>
      <p:bldP spid="47" grpId="0"/>
      <p:bldP spid="50" grpId="0" animBg="1"/>
      <p:bldP spid="51" grpId="0" animBg="1"/>
      <p:bldP spid="52" grpId="0"/>
      <p:bldP spid="55" grpId="0" animBg="1"/>
      <p:bldP spid="56" grpId="0" animBg="1"/>
      <p:bldP spid="57" grpId="0"/>
      <p:bldP spid="60" grpId="0" animBg="1"/>
      <p:bldP spid="63" grpId="0" animBg="1"/>
      <p:bldP spid="64" grpId="0" animBg="1"/>
      <p:bldP spid="65" grpId="0"/>
      <p:bldP spid="69" grpId="0" animBg="1"/>
      <p:bldP spid="70" grpId="0" animBg="1"/>
      <p:bldP spid="71" grpId="0"/>
      <p:bldP spid="75" grpId="0"/>
      <p:bldP spid="76" grpId="0"/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2" name="Oval 31"/>
          <p:cNvSpPr/>
          <p:nvPr/>
        </p:nvSpPr>
        <p:spPr>
          <a:xfrm>
            <a:off x="8874683" y="247207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8967661" y="25352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8379026" y="298868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8472004" y="30518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37" name="Straight Arrow Connector 36"/>
          <p:cNvCxnSpPr>
            <a:stCxn id="34" idx="0"/>
            <a:endCxn id="32" idx="2"/>
          </p:cNvCxnSpPr>
          <p:nvPr/>
        </p:nvCxnSpPr>
        <p:spPr>
          <a:xfrm flipV="1">
            <a:off x="8626855" y="2719902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460369" y="298868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9553347" y="30518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44" name="Straight Arrow Connector 43"/>
          <p:cNvCxnSpPr>
            <a:stCxn id="41" idx="0"/>
            <a:endCxn id="32" idx="6"/>
          </p:cNvCxnSpPr>
          <p:nvPr/>
        </p:nvCxnSpPr>
        <p:spPr>
          <a:xfrm flipH="1" flipV="1">
            <a:off x="9370340" y="2719902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83369" y="450557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7976347" y="456873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04604" y="36808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697582" y="374406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54" name="Straight Arrow Connector 53"/>
          <p:cNvCxnSpPr>
            <a:stCxn id="51" idx="0"/>
            <a:endCxn id="34" idx="2"/>
          </p:cNvCxnSpPr>
          <p:nvPr/>
        </p:nvCxnSpPr>
        <p:spPr>
          <a:xfrm flipV="1">
            <a:off x="7852433" y="3236518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816807" y="450557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8909785" y="456873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62" name="Curved Connector 61"/>
          <p:cNvCxnSpPr>
            <a:stCxn id="32" idx="1"/>
            <a:endCxn id="32" idx="7"/>
          </p:cNvCxnSpPr>
          <p:nvPr/>
        </p:nvCxnSpPr>
        <p:spPr>
          <a:xfrm rot="5400000" flipH="1" flipV="1">
            <a:off x="9122511" y="2369419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379026" y="36808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8472004" y="374406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7" name="Straight Arrow Connector 66"/>
          <p:cNvCxnSpPr>
            <a:stCxn id="64" idx="0"/>
            <a:endCxn id="34" idx="4"/>
          </p:cNvCxnSpPr>
          <p:nvPr/>
        </p:nvCxnSpPr>
        <p:spPr>
          <a:xfrm flipV="1">
            <a:off x="8626855" y="3484346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219486" y="367644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9312464" y="373960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73" name="Straight Arrow Connector 72"/>
          <p:cNvCxnSpPr>
            <a:stCxn id="70" idx="0"/>
            <a:endCxn id="34" idx="6"/>
          </p:cNvCxnSpPr>
          <p:nvPr/>
        </p:nvCxnSpPr>
        <p:spPr>
          <a:xfrm flipH="1" flipV="1">
            <a:off x="8874683" y="3236518"/>
            <a:ext cx="592632" cy="439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0"/>
            <a:endCxn id="64" idx="3"/>
          </p:cNvCxnSpPr>
          <p:nvPr/>
        </p:nvCxnSpPr>
        <p:spPr>
          <a:xfrm flipV="1">
            <a:off x="8131198" y="4103969"/>
            <a:ext cx="320415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6" idx="0"/>
            <a:endCxn id="64" idx="5"/>
          </p:cNvCxnSpPr>
          <p:nvPr/>
        </p:nvCxnSpPr>
        <p:spPr>
          <a:xfrm flipH="1" flipV="1">
            <a:off x="8802096" y="4103969"/>
            <a:ext cx="262540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3730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the disjoint set at right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1555621" y="2480781"/>
            <a:ext cx="56741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can be the time complexity for finding the representative of an element?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370621" y="3213290"/>
            <a:ext cx="1404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O(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1555621" y="3676446"/>
            <a:ext cx="5674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can be the maximum value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?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370621" y="4045778"/>
            <a:ext cx="1311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n-1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577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41" grpId="0" animBg="1"/>
      <p:bldP spid="42" grpId="0"/>
      <p:bldP spid="46" grpId="0" animBg="1"/>
      <p:bldP spid="47" grpId="0"/>
      <p:bldP spid="51" grpId="0" animBg="1"/>
      <p:bldP spid="52" grpId="0"/>
      <p:bldP spid="56" grpId="0" animBg="1"/>
      <p:bldP spid="57" grpId="0"/>
      <p:bldP spid="64" grpId="0" animBg="1"/>
      <p:bldP spid="65" grpId="0"/>
      <p:bldP spid="70" grpId="0" animBg="1"/>
      <p:bldP spid="71" grpId="0"/>
      <p:bldP spid="72" grpId="0"/>
      <p:bldP spid="74" grpId="0"/>
      <p:bldP spid="78" grpId="0"/>
      <p:bldP spid="79" grpId="0"/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6852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a disjoint set of n = 5 elements denoted from ‘A’ to ‘E’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572711" y="2486594"/>
            <a:ext cx="8048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 the union operations in such a way that height of the tree becomes n-1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32051" y="40403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2225029" y="410352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14917" y="410352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204805" y="410352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194693" y="4103522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6184581" y="4103522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cxnSp>
        <p:nvCxnSpPr>
          <p:cNvPr id="4" name="Curved Connector 3"/>
          <p:cNvCxnSpPr>
            <a:stCxn id="38" idx="1"/>
            <a:endCxn id="38" idx="7"/>
          </p:cNvCxnSpPr>
          <p:nvPr/>
        </p:nvCxnSpPr>
        <p:spPr>
          <a:xfrm rot="5400000" flipH="1" flipV="1">
            <a:off x="2379879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40" idx="1"/>
            <a:endCxn id="40" idx="7"/>
          </p:cNvCxnSpPr>
          <p:nvPr/>
        </p:nvCxnSpPr>
        <p:spPr>
          <a:xfrm rot="5400000" flipH="1" flipV="1">
            <a:off x="3369767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8" idx="1"/>
            <a:endCxn id="48" idx="7"/>
          </p:cNvCxnSpPr>
          <p:nvPr/>
        </p:nvCxnSpPr>
        <p:spPr>
          <a:xfrm rot="5400000" flipH="1" flipV="1">
            <a:off x="4359655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0" idx="1"/>
            <a:endCxn id="50" idx="7"/>
          </p:cNvCxnSpPr>
          <p:nvPr/>
        </p:nvCxnSpPr>
        <p:spPr>
          <a:xfrm rot="5400000" flipH="1" flipV="1">
            <a:off x="5349543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8" idx="1"/>
            <a:endCxn id="58" idx="7"/>
          </p:cNvCxnSpPr>
          <p:nvPr/>
        </p:nvCxnSpPr>
        <p:spPr>
          <a:xfrm rot="5400000" flipH="1" flipV="1">
            <a:off x="6339431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572712" y="4773122"/>
            <a:ext cx="1726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union(‘D, ‘E’)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40" idx="2"/>
            <a:endCxn id="38" idx="6"/>
          </p:cNvCxnSpPr>
          <p:nvPr/>
        </p:nvCxnSpPr>
        <p:spPr>
          <a:xfrm flipH="1">
            <a:off x="2627708" y="4288189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617596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607484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596826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1572711" y="2937496"/>
            <a:ext cx="10455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71450" y="3708818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953507" y="3704530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1572711" y="5115726"/>
            <a:ext cx="17593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union(‘C, ‘D’)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468003" y="5115726"/>
            <a:ext cx="1796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union(‘C’, ‘E’)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72711" y="5485058"/>
            <a:ext cx="173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union(‘B, ‘C’)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3468003" y="5485058"/>
            <a:ext cx="1827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union(‘B’, ‘D’)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5324205" y="5485058"/>
            <a:ext cx="1782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union(‘B’, ‘E’)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885646" y="3730123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1568801" y="5827525"/>
            <a:ext cx="17273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union(‘A, ‘B’)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3464093" y="5827525"/>
            <a:ext cx="1770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union(‘A’, ‘C’)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320295" y="5827525"/>
            <a:ext cx="17970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union(‘A’, ‘D’)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203171" y="5827525"/>
            <a:ext cx="175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union(‘A’, ‘E’)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914903" y="3716440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21939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1827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01715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91603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3120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36" grpId="0"/>
      <p:bldP spid="38" grpId="0" animBg="1"/>
      <p:bldP spid="39" grpId="0"/>
      <p:bldP spid="45" grpId="0"/>
      <p:bldP spid="49" grpId="0"/>
      <p:bldP spid="55" grpId="0"/>
      <p:bldP spid="59" grpId="0"/>
      <p:bldP spid="60" grpId="0"/>
      <p:bldP spid="77" grpId="0"/>
      <p:bldP spid="81" grpId="0" animBg="1"/>
      <p:bldP spid="82" grpId="0" animBg="1"/>
      <p:bldP spid="83" grpId="0"/>
      <p:bldP spid="84" grpId="0"/>
      <p:bldP spid="85" grpId="0"/>
      <p:bldP spid="86" grpId="0"/>
      <p:bldP spid="87" grpId="0"/>
      <p:bldP spid="88" grpId="0" animBg="1"/>
      <p:bldP spid="89" grpId="0"/>
      <p:bldP spid="90" grpId="0"/>
      <p:bldP spid="91" grpId="0"/>
      <p:bldP spid="92" grpId="0"/>
      <p:bldP spid="93" grpId="0" animBg="1"/>
      <p:bldP spid="40" grpId="0" animBg="1"/>
      <p:bldP spid="48" grpId="0" animBg="1"/>
      <p:bldP spid="50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Size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32304" y="1993160"/>
            <a:ext cx="7945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belongs to two different sets then union(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does the following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475879" y="2377657"/>
            <a:ext cx="5540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set-size (x) &lt; set-size(y)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1475879" y="2762154"/>
            <a:ext cx="4174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8588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Size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48018" y="1920053"/>
            <a:ext cx="3944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result of union(10, 4)? 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543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156521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3311372" y="3531751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4886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237864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11" idx="0"/>
            <a:endCxn id="6" idx="6"/>
          </p:cNvCxnSpPr>
          <p:nvPr/>
        </p:nvCxnSpPr>
        <p:spPr>
          <a:xfrm flipH="1" flipV="1">
            <a:off x="4054857" y="3531751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9121" y="449274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382099" y="45559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8" name="Straight Arrow Connector 17"/>
          <p:cNvCxnSpPr>
            <a:stCxn id="16" idx="0"/>
            <a:endCxn id="8" idx="2"/>
          </p:cNvCxnSpPr>
          <p:nvPr/>
        </p:nvCxnSpPr>
        <p:spPr>
          <a:xfrm flipV="1">
            <a:off x="2536950" y="4048367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7"/>
          </p:cNvCxnSpPr>
          <p:nvPr/>
        </p:nvCxnSpPr>
        <p:spPr>
          <a:xfrm rot="5400000" flipH="1" flipV="1">
            <a:off x="3807028" y="3181268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548784" y="317978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41762" y="32429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32" name="Oval 31"/>
          <p:cNvSpPr/>
          <p:nvPr/>
        </p:nvSpPr>
        <p:spPr>
          <a:xfrm>
            <a:off x="6053127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069191" y="375956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>
          <a:xfrm flipV="1">
            <a:off x="6300956" y="342761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134470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176172" y="375956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cxnSp>
        <p:nvCxnSpPr>
          <p:cNvPr id="37" name="Straight Arrow Connector 36"/>
          <p:cNvCxnSpPr>
            <a:stCxn id="35" idx="0"/>
            <a:endCxn id="30" idx="6"/>
          </p:cNvCxnSpPr>
          <p:nvPr/>
        </p:nvCxnSpPr>
        <p:spPr>
          <a:xfrm flipH="1" flipV="1">
            <a:off x="7044441" y="342761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29316" y="43296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7845380" y="43928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40" name="Oval 39"/>
          <p:cNvSpPr/>
          <p:nvPr/>
        </p:nvSpPr>
        <p:spPr>
          <a:xfrm>
            <a:off x="5278705" y="438861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5371683" y="44517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40" idx="0"/>
            <a:endCxn id="32" idx="2"/>
          </p:cNvCxnSpPr>
          <p:nvPr/>
        </p:nvCxnSpPr>
        <p:spPr>
          <a:xfrm flipV="1">
            <a:off x="5526534" y="3944229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762754" y="43296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8804456" y="43928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cxnSp>
        <p:nvCxnSpPr>
          <p:cNvPr id="48" name="Curved Connector 47"/>
          <p:cNvCxnSpPr>
            <a:stCxn id="30" idx="1"/>
            <a:endCxn id="30" idx="7"/>
          </p:cNvCxnSpPr>
          <p:nvPr/>
        </p:nvCxnSpPr>
        <p:spPr>
          <a:xfrm rot="5400000" flipH="1" flipV="1">
            <a:off x="6796612" y="307713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53127" y="438861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6146105" y="44517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1" name="Straight Arrow Connector 50"/>
          <p:cNvCxnSpPr>
            <a:stCxn id="49" idx="0"/>
            <a:endCxn id="32" idx="4"/>
          </p:cNvCxnSpPr>
          <p:nvPr/>
        </p:nvCxnSpPr>
        <p:spPr>
          <a:xfrm flipV="1">
            <a:off x="6300956" y="4192057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93587" y="438415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986565" y="44473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54" name="Straight Arrow Connector 53"/>
          <p:cNvCxnSpPr>
            <a:stCxn id="52" idx="0"/>
            <a:endCxn id="32" idx="6"/>
          </p:cNvCxnSpPr>
          <p:nvPr/>
        </p:nvCxnSpPr>
        <p:spPr>
          <a:xfrm flipH="1" flipV="1">
            <a:off x="6548784" y="3944229"/>
            <a:ext cx="592632" cy="439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  <a:endCxn id="35" idx="5"/>
          </p:cNvCxnSpPr>
          <p:nvPr/>
        </p:nvCxnSpPr>
        <p:spPr>
          <a:xfrm flipH="1" flipV="1">
            <a:off x="7557540" y="4119470"/>
            <a:ext cx="519605" cy="210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  <a:endCxn id="35" idx="6"/>
          </p:cNvCxnSpPr>
          <p:nvPr/>
        </p:nvCxnSpPr>
        <p:spPr>
          <a:xfrm flipH="1" flipV="1">
            <a:off x="7630127" y="3944229"/>
            <a:ext cx="1380456" cy="385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727426" y="52220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820404" y="52851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1975255" y="4820413"/>
            <a:ext cx="320415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156521" y="5275896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Size[6] = 5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6278188" y="5275896"/>
            <a:ext cx="1622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Size[9] = 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11372" y="2939753"/>
            <a:ext cx="1021346" cy="487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652178" y="33470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3559200" y="3283922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" idx="7"/>
            <a:endCxn id="30" idx="1"/>
          </p:cNvCxnSpPr>
          <p:nvPr/>
        </p:nvCxnSpPr>
        <p:spPr>
          <a:xfrm flipV="1">
            <a:off x="3982270" y="3252371"/>
            <a:ext cx="2639101" cy="10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20289" y="5506728"/>
            <a:ext cx="1495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563369" y="5222020"/>
            <a:ext cx="282011" cy="577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762023" y="5285182"/>
            <a:ext cx="518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64617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3" grpId="0" animBg="1"/>
      <p:bldP spid="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Size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179651" y="1757682"/>
            <a:ext cx="20537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union(x, y)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614062" y="2219347"/>
            <a:ext cx="399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fx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 :=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findRepresentative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(x)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1614062" y="2648635"/>
            <a:ext cx="399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fy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 :=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findRepresentative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(y)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614062" y="3095831"/>
            <a:ext cx="2300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fx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fy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 then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1966722" y="3543027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return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596570" y="3943137"/>
            <a:ext cx="3711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if size[x] &lt; size[y] then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966722" y="4343247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parent[x] = y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1988522" y="4743357"/>
            <a:ext cx="399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size[y] = size[x] + size[y]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1614062" y="5131629"/>
            <a:ext cx="748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else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1988522" y="5466872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parent[y] = x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010322" y="5866982"/>
            <a:ext cx="3993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size[x] = size[x] + size[y]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656081" y="1852088"/>
            <a:ext cx="2739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Initial size?</a:t>
            </a: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162279" y="2314049"/>
            <a:ext cx="671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6678940" y="2993610"/>
            <a:ext cx="1883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  <a:ea typeface="Segoe UI Symbol" panose="020B0502040204020203" pitchFamily="34" charset="0"/>
              </a:rPr>
              <a:t>makeSet</a:t>
            </a: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162279" y="3486053"/>
            <a:ext cx="2159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] :=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endParaRPr lang="en-US" sz="2000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7162279" y="3916941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size[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] :=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59449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4" grpId="0"/>
      <p:bldP spid="65" grpId="0"/>
      <p:bldP spid="66" grpId="0"/>
      <p:bldP spid="67" grpId="0"/>
      <p:bldP spid="68" grpId="0"/>
      <p:bldP spid="70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DISJOINT SET OPERATIONS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523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(1,3)</a:t>
            </a: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(6,7)</a:t>
            </a: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(6,1)</a:t>
            </a: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6852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a disjoint set of n = 5 elements denoted from ‘A’ to ‘E’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572711" y="2486594"/>
            <a:ext cx="80482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 the union operations in such a way that height of the tree becomes n-1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32051" y="40403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2225029" y="410352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14917" y="410352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204805" y="4103522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194693" y="4103522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6184581" y="4103522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cxnSp>
        <p:nvCxnSpPr>
          <p:cNvPr id="4" name="Curved Connector 3"/>
          <p:cNvCxnSpPr>
            <a:stCxn id="38" idx="1"/>
            <a:endCxn id="38" idx="7"/>
          </p:cNvCxnSpPr>
          <p:nvPr/>
        </p:nvCxnSpPr>
        <p:spPr>
          <a:xfrm rot="5400000" flipH="1" flipV="1">
            <a:off x="2379879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40" idx="1"/>
            <a:endCxn id="40" idx="7"/>
          </p:cNvCxnSpPr>
          <p:nvPr/>
        </p:nvCxnSpPr>
        <p:spPr>
          <a:xfrm rot="5400000" flipH="1" flipV="1">
            <a:off x="3369767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8" idx="1"/>
            <a:endCxn id="48" idx="7"/>
          </p:cNvCxnSpPr>
          <p:nvPr/>
        </p:nvCxnSpPr>
        <p:spPr>
          <a:xfrm rot="5400000" flipH="1" flipV="1">
            <a:off x="4359655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0" idx="1"/>
            <a:endCxn id="50" idx="7"/>
          </p:cNvCxnSpPr>
          <p:nvPr/>
        </p:nvCxnSpPr>
        <p:spPr>
          <a:xfrm rot="5400000" flipH="1" flipV="1">
            <a:off x="5349543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8" idx="1"/>
            <a:endCxn id="58" idx="7"/>
          </p:cNvCxnSpPr>
          <p:nvPr/>
        </p:nvCxnSpPr>
        <p:spPr>
          <a:xfrm rot="5400000" flipH="1" flipV="1">
            <a:off x="6339431" y="3937706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0" idx="2"/>
            <a:endCxn id="38" idx="6"/>
          </p:cNvCxnSpPr>
          <p:nvPr/>
        </p:nvCxnSpPr>
        <p:spPr>
          <a:xfrm flipH="1">
            <a:off x="2627708" y="4288189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617596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607484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596826" y="4288188"/>
            <a:ext cx="494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1572711" y="2937496"/>
            <a:ext cx="3139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uses link by size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71450" y="3708818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953507" y="3704530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885646" y="3730123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14903" y="3716440"/>
            <a:ext cx="828942" cy="429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21939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11827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01715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91603" y="4040360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572711" y="4783846"/>
            <a:ext cx="1822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 possible!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8392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36" grpId="0"/>
      <p:bldP spid="38" grpId="0" animBg="1"/>
      <p:bldP spid="39" grpId="0"/>
      <p:bldP spid="45" grpId="0"/>
      <p:bldP spid="49" grpId="0"/>
      <p:bldP spid="55" grpId="0"/>
      <p:bldP spid="59" grpId="0"/>
      <p:bldP spid="77" grpId="0"/>
      <p:bldP spid="81" grpId="0" animBg="1"/>
      <p:bldP spid="82" grpId="0" animBg="1"/>
      <p:bldP spid="88" grpId="0" animBg="1"/>
      <p:bldP spid="93" grpId="0" animBg="1"/>
      <p:bldP spid="40" grpId="0" animBg="1"/>
      <p:bldP spid="48" grpId="0" animBg="1"/>
      <p:bldP spid="50" grpId="0" animBg="1"/>
      <p:bldP spid="58" grpId="0" animBg="1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Height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32304" y="1993160"/>
            <a:ext cx="7945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belongs to two different sets then union(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does the following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475879" y="2377657"/>
            <a:ext cx="6316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tree-height (x) &lt; tree-height(y)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1475879" y="2762154"/>
            <a:ext cx="4174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5849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Height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48018" y="1920053"/>
            <a:ext cx="39445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result of union(10, 4)? 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543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156521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3311372" y="3531751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4886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237864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11" idx="0"/>
            <a:endCxn id="6" idx="6"/>
          </p:cNvCxnSpPr>
          <p:nvPr/>
        </p:nvCxnSpPr>
        <p:spPr>
          <a:xfrm flipH="1" flipV="1">
            <a:off x="4054857" y="3531751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89121" y="449274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382099" y="45559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8" name="Straight Arrow Connector 17"/>
          <p:cNvCxnSpPr>
            <a:stCxn id="16" idx="0"/>
            <a:endCxn id="8" idx="2"/>
          </p:cNvCxnSpPr>
          <p:nvPr/>
        </p:nvCxnSpPr>
        <p:spPr>
          <a:xfrm flipV="1">
            <a:off x="2536950" y="4048367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7"/>
          </p:cNvCxnSpPr>
          <p:nvPr/>
        </p:nvCxnSpPr>
        <p:spPr>
          <a:xfrm rot="5400000" flipH="1" flipV="1">
            <a:off x="3807028" y="3181268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41762" y="32429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32" name="Oval 31"/>
          <p:cNvSpPr/>
          <p:nvPr/>
        </p:nvSpPr>
        <p:spPr>
          <a:xfrm>
            <a:off x="6053127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069191" y="375956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>
          <a:xfrm flipV="1">
            <a:off x="6300956" y="342761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134470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176172" y="375956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cxnSp>
        <p:nvCxnSpPr>
          <p:cNvPr id="37" name="Straight Arrow Connector 36"/>
          <p:cNvCxnSpPr>
            <a:stCxn id="35" idx="0"/>
            <a:endCxn id="30" idx="6"/>
          </p:cNvCxnSpPr>
          <p:nvPr/>
        </p:nvCxnSpPr>
        <p:spPr>
          <a:xfrm flipH="1" flipV="1">
            <a:off x="7044441" y="342761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29316" y="43296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7845380" y="43928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40" name="Oval 39"/>
          <p:cNvSpPr/>
          <p:nvPr/>
        </p:nvSpPr>
        <p:spPr>
          <a:xfrm>
            <a:off x="5278705" y="438861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5371683" y="44517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40" idx="0"/>
            <a:endCxn id="32" idx="2"/>
          </p:cNvCxnSpPr>
          <p:nvPr/>
        </p:nvCxnSpPr>
        <p:spPr>
          <a:xfrm flipV="1">
            <a:off x="5526534" y="3944229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762754" y="43296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8804456" y="43928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cxnSp>
        <p:nvCxnSpPr>
          <p:cNvPr id="48" name="Curved Connector 47"/>
          <p:cNvCxnSpPr>
            <a:stCxn id="30" idx="1"/>
            <a:endCxn id="30" idx="7"/>
          </p:cNvCxnSpPr>
          <p:nvPr/>
        </p:nvCxnSpPr>
        <p:spPr>
          <a:xfrm rot="5400000" flipH="1" flipV="1">
            <a:off x="6796612" y="307713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53127" y="438861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6146105" y="44517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1" name="Straight Arrow Connector 50"/>
          <p:cNvCxnSpPr>
            <a:stCxn id="49" idx="0"/>
            <a:endCxn id="32" idx="4"/>
          </p:cNvCxnSpPr>
          <p:nvPr/>
        </p:nvCxnSpPr>
        <p:spPr>
          <a:xfrm flipV="1">
            <a:off x="6300956" y="4192057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93587" y="438415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986565" y="44473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54" name="Straight Arrow Connector 53"/>
          <p:cNvCxnSpPr>
            <a:stCxn id="52" idx="0"/>
            <a:endCxn id="32" idx="6"/>
          </p:cNvCxnSpPr>
          <p:nvPr/>
        </p:nvCxnSpPr>
        <p:spPr>
          <a:xfrm flipH="1" flipV="1">
            <a:off x="6548784" y="3944229"/>
            <a:ext cx="592632" cy="439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  <a:endCxn id="35" idx="5"/>
          </p:cNvCxnSpPr>
          <p:nvPr/>
        </p:nvCxnSpPr>
        <p:spPr>
          <a:xfrm flipH="1" flipV="1">
            <a:off x="7557540" y="4119470"/>
            <a:ext cx="519605" cy="210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  <a:endCxn id="35" idx="6"/>
          </p:cNvCxnSpPr>
          <p:nvPr/>
        </p:nvCxnSpPr>
        <p:spPr>
          <a:xfrm flipH="1" flipV="1">
            <a:off x="7630127" y="3944229"/>
            <a:ext cx="1380456" cy="385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727426" y="52220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820404" y="52851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1975255" y="4820413"/>
            <a:ext cx="320415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156521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[6] = 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6278188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[9] = 2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652178" y="33470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3559200" y="3283922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0356" y="5549458"/>
            <a:ext cx="1495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92254" y="2760292"/>
            <a:ext cx="749162" cy="52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48784" y="3179784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0" idx="1"/>
            <a:endCxn id="6" idx="7"/>
          </p:cNvCxnSpPr>
          <p:nvPr/>
        </p:nvCxnSpPr>
        <p:spPr>
          <a:xfrm flipH="1">
            <a:off x="3982270" y="3252371"/>
            <a:ext cx="2639101" cy="10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0250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Height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48018" y="1920053"/>
            <a:ext cx="3819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result of union(2, 5)? 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543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156521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3311372" y="3531751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4886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237864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3" name="Straight Arrow Connector 12"/>
          <p:cNvCxnSpPr>
            <a:stCxn id="11" idx="0"/>
            <a:endCxn id="6" idx="6"/>
          </p:cNvCxnSpPr>
          <p:nvPr/>
        </p:nvCxnSpPr>
        <p:spPr>
          <a:xfrm flipH="1" flipV="1">
            <a:off x="4054857" y="3531751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7"/>
          </p:cNvCxnSpPr>
          <p:nvPr/>
        </p:nvCxnSpPr>
        <p:spPr>
          <a:xfrm rot="5400000" flipH="1" flipV="1">
            <a:off x="3807028" y="3181268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41762" y="32429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053127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37559" y="37595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>
          <a:xfrm flipV="1">
            <a:off x="6300956" y="342761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134470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227448" y="37595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37" name="Straight Arrow Connector 36"/>
          <p:cNvCxnSpPr>
            <a:stCxn id="35" idx="0"/>
            <a:endCxn id="30" idx="6"/>
          </p:cNvCxnSpPr>
          <p:nvPr/>
        </p:nvCxnSpPr>
        <p:spPr>
          <a:xfrm flipH="1" flipV="1">
            <a:off x="7044441" y="342761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1"/>
            <a:endCxn id="30" idx="7"/>
          </p:cNvCxnSpPr>
          <p:nvPr/>
        </p:nvCxnSpPr>
        <p:spPr>
          <a:xfrm rot="5400000" flipH="1" flipV="1">
            <a:off x="6796612" y="307713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156521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[1] = 2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6278188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[5] = 1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652178" y="33470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59200" y="3283922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0356" y="5549458"/>
            <a:ext cx="1495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92254" y="2760292"/>
            <a:ext cx="749162" cy="52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48784" y="3179784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0" idx="1"/>
            <a:endCxn id="6" idx="7"/>
          </p:cNvCxnSpPr>
          <p:nvPr/>
        </p:nvCxnSpPr>
        <p:spPr>
          <a:xfrm flipH="1">
            <a:off x="3982270" y="3252371"/>
            <a:ext cx="2639101" cy="10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612713" y="440382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2705691" y="446698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4" name="Straight Arrow Connector 63"/>
          <p:cNvCxnSpPr>
            <a:stCxn id="62" idx="0"/>
          </p:cNvCxnSpPr>
          <p:nvPr/>
        </p:nvCxnSpPr>
        <p:spPr>
          <a:xfrm flipV="1">
            <a:off x="2860542" y="4135036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9561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Height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248018" y="1920053"/>
            <a:ext cx="3819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result of union(2, 5)? 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63543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156521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3311372" y="3531751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4886" y="38005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237864" y="386370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13" name="Straight Arrow Connector 12"/>
          <p:cNvCxnSpPr>
            <a:stCxn id="11" idx="0"/>
            <a:endCxn id="6" idx="6"/>
          </p:cNvCxnSpPr>
          <p:nvPr/>
        </p:nvCxnSpPr>
        <p:spPr>
          <a:xfrm flipH="1" flipV="1">
            <a:off x="4054857" y="3531751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1"/>
            <a:endCxn id="6" idx="7"/>
          </p:cNvCxnSpPr>
          <p:nvPr/>
        </p:nvCxnSpPr>
        <p:spPr>
          <a:xfrm rot="5400000" flipH="1" flipV="1">
            <a:off x="3807028" y="3181268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41762" y="32429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053127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137559" y="37595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34" name="Straight Arrow Connector 33"/>
          <p:cNvCxnSpPr>
            <a:stCxn id="32" idx="0"/>
            <a:endCxn id="30" idx="2"/>
          </p:cNvCxnSpPr>
          <p:nvPr/>
        </p:nvCxnSpPr>
        <p:spPr>
          <a:xfrm flipV="1">
            <a:off x="6300956" y="342761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134470" y="369640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227448" y="37595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37" name="Straight Arrow Connector 36"/>
          <p:cNvCxnSpPr>
            <a:stCxn id="35" idx="0"/>
            <a:endCxn id="30" idx="6"/>
          </p:cNvCxnSpPr>
          <p:nvPr/>
        </p:nvCxnSpPr>
        <p:spPr>
          <a:xfrm flipH="1" flipV="1">
            <a:off x="7044441" y="342761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1"/>
            <a:endCxn id="30" idx="7"/>
          </p:cNvCxnSpPr>
          <p:nvPr/>
        </p:nvCxnSpPr>
        <p:spPr>
          <a:xfrm rot="5400000" flipH="1" flipV="1">
            <a:off x="6796612" y="307713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156521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[1] = 1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6278188" y="5275896"/>
            <a:ext cx="1762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Hght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[5] = 1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652178" y="33470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59200" y="3283922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6350356" y="5549458"/>
            <a:ext cx="1495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392254" y="2760292"/>
            <a:ext cx="749162" cy="523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48784" y="3179784"/>
            <a:ext cx="495657" cy="4956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0" idx="1"/>
            <a:endCxn id="6" idx="7"/>
          </p:cNvCxnSpPr>
          <p:nvPr/>
        </p:nvCxnSpPr>
        <p:spPr>
          <a:xfrm flipH="1">
            <a:off x="3982270" y="3252371"/>
            <a:ext cx="2639101" cy="104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589026" y="5260948"/>
            <a:ext cx="282011" cy="577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756911" y="5275896"/>
            <a:ext cx="351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1114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By Height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179651" y="1757682"/>
            <a:ext cx="1736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union(x, y)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614062" y="2123703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fx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 := </a:t>
            </a:r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(x)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1614062" y="2468747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fy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 := </a:t>
            </a:r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(y)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614062" y="2787391"/>
            <a:ext cx="208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fx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fy</a:t>
            </a:r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 then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1966722" y="3132560"/>
            <a:ext cx="944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return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614062" y="3451079"/>
            <a:ext cx="3857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if height[x] = height[y] then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966722" y="3812837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parent[x] = y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1988522" y="4164130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height[y]++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1614062" y="4569155"/>
            <a:ext cx="4616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else if height[x] &lt; height[y] then 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1966722" y="4928477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parent[x] = y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1614062" y="5317899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else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1966722" y="5664750"/>
            <a:ext cx="183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parent[y] = x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656081" y="1852088"/>
            <a:ext cx="3079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Initial height?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162279" y="2314049"/>
            <a:ext cx="671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6678940" y="2993610"/>
            <a:ext cx="18838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  <a:ea typeface="Segoe UI Symbol" panose="020B0502040204020203" pitchFamily="34" charset="0"/>
              </a:rPr>
              <a:t>makeSet</a:t>
            </a: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162279" y="3486053"/>
            <a:ext cx="2159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parent[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] := 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endParaRPr lang="en-US" sz="2000" dirty="0">
              <a:latin typeface="Consolas" panose="020B0609020204030204" pitchFamily="49" charset="0"/>
              <a:ea typeface="Segoe UI Symbol" panose="020B0502040204020203" pitchFamily="34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7162279" y="3916941"/>
            <a:ext cx="2159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height[</a:t>
            </a:r>
            <a:r>
              <a:rPr lang="en-US" sz="2000" dirty="0" err="1">
                <a:latin typeface="Consolas" panose="020B0609020204030204" pitchFamily="49" charset="0"/>
                <a:ea typeface="Segoe UI Symbol" panose="020B0502040204020203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] :=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7825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4" grpId="0"/>
      <p:bldP spid="65" grpId="0"/>
      <p:bldP spid="66" grpId="0"/>
      <p:bldP spid="67" grpId="0"/>
      <p:bldP spid="68" grpId="0"/>
      <p:bldP spid="70" grpId="0"/>
      <p:bldP spid="73" grpId="0"/>
      <p:bldP spid="74" grpId="0"/>
      <p:bldP spid="75" grpId="0"/>
      <p:bldP spid="76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0" name="Oval 19"/>
          <p:cNvSpPr/>
          <p:nvPr/>
        </p:nvSpPr>
        <p:spPr>
          <a:xfrm>
            <a:off x="3692070" y="30265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785048" y="30897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3196413" y="354318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289391" y="360634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3444242" y="3274393"/>
            <a:ext cx="24782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77756" y="354318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370734" y="360634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27" name="Straight Arrow Connector 26"/>
          <p:cNvCxnSpPr>
            <a:stCxn id="25" idx="0"/>
            <a:endCxn id="20" idx="6"/>
          </p:cNvCxnSpPr>
          <p:nvPr/>
        </p:nvCxnSpPr>
        <p:spPr>
          <a:xfrm flipH="1" flipV="1">
            <a:off x="4187727" y="3274393"/>
            <a:ext cx="337858" cy="268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00756" y="50600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793734" y="51232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2421991" y="423539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969" y="42985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32" name="Straight Arrow Connector 31"/>
          <p:cNvCxnSpPr>
            <a:stCxn id="30" idx="0"/>
            <a:endCxn id="22" idx="2"/>
          </p:cNvCxnSpPr>
          <p:nvPr/>
        </p:nvCxnSpPr>
        <p:spPr>
          <a:xfrm flipV="1">
            <a:off x="2669820" y="3791009"/>
            <a:ext cx="526593" cy="4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634194" y="50600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727172" y="51232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35" name="Curved Connector 34"/>
          <p:cNvCxnSpPr>
            <a:stCxn id="20" idx="1"/>
            <a:endCxn id="20" idx="7"/>
          </p:cNvCxnSpPr>
          <p:nvPr/>
        </p:nvCxnSpPr>
        <p:spPr>
          <a:xfrm rot="5400000" flipH="1" flipV="1">
            <a:off x="3939898" y="2923910"/>
            <a:ext cx="12700" cy="350483"/>
          </a:xfrm>
          <a:prstGeom prst="curvedConnector3">
            <a:avLst>
              <a:gd name="adj1" fmla="val 2371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6413" y="423539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289391" y="42985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38" name="Straight Arrow Connector 37"/>
          <p:cNvCxnSpPr>
            <a:stCxn id="36" idx="0"/>
            <a:endCxn id="22" idx="4"/>
          </p:cNvCxnSpPr>
          <p:nvPr/>
        </p:nvCxnSpPr>
        <p:spPr>
          <a:xfrm flipV="1">
            <a:off x="3444242" y="4038837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0"/>
            <a:endCxn id="36" idx="3"/>
          </p:cNvCxnSpPr>
          <p:nvPr/>
        </p:nvCxnSpPr>
        <p:spPr>
          <a:xfrm flipV="1">
            <a:off x="2948585" y="4658460"/>
            <a:ext cx="320415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36" idx="5"/>
          </p:cNvCxnSpPr>
          <p:nvPr/>
        </p:nvCxnSpPr>
        <p:spPr>
          <a:xfrm flipH="1" flipV="1">
            <a:off x="3619483" y="4658460"/>
            <a:ext cx="262540" cy="401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582368" y="295690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675346" y="30200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>
          <a:xfrm>
            <a:off x="7356790" y="36063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449768" y="36695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Oval 54"/>
          <p:cNvSpPr/>
          <p:nvPr/>
        </p:nvSpPr>
        <p:spPr>
          <a:xfrm>
            <a:off x="6582368" y="429855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675346" y="436171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57" name="Straight Arrow Connector 56"/>
          <p:cNvCxnSpPr>
            <a:stCxn id="55" idx="0"/>
            <a:endCxn id="47" idx="3"/>
          </p:cNvCxnSpPr>
          <p:nvPr/>
        </p:nvCxnSpPr>
        <p:spPr>
          <a:xfrm flipV="1">
            <a:off x="6830197" y="4029412"/>
            <a:ext cx="599180" cy="26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356790" y="429855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449768" y="436171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3" name="Straight Arrow Connector 62"/>
          <p:cNvCxnSpPr>
            <a:stCxn id="61" idx="0"/>
            <a:endCxn id="47" idx="4"/>
          </p:cNvCxnSpPr>
          <p:nvPr/>
        </p:nvCxnSpPr>
        <p:spPr>
          <a:xfrm flipV="1">
            <a:off x="7604619" y="4101999"/>
            <a:ext cx="0" cy="19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97250" y="42940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8290228" y="435726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72" name="Straight Arrow Connector 71"/>
          <p:cNvCxnSpPr>
            <a:stCxn id="69" idx="0"/>
            <a:endCxn id="47" idx="5"/>
          </p:cNvCxnSpPr>
          <p:nvPr/>
        </p:nvCxnSpPr>
        <p:spPr>
          <a:xfrm flipH="1" flipV="1">
            <a:off x="7779860" y="4029412"/>
            <a:ext cx="665219" cy="264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356790" y="296008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7449768" y="302324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8131212" y="295245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8224190" y="301561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6" name="Straight Arrow Connector 5"/>
          <p:cNvCxnSpPr>
            <a:stCxn id="45" idx="5"/>
            <a:endCxn id="47" idx="1"/>
          </p:cNvCxnSpPr>
          <p:nvPr/>
        </p:nvCxnSpPr>
        <p:spPr>
          <a:xfrm>
            <a:off x="7005438" y="3379976"/>
            <a:ext cx="423939" cy="29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9" idx="4"/>
            <a:endCxn id="47" idx="0"/>
          </p:cNvCxnSpPr>
          <p:nvPr/>
        </p:nvCxnSpPr>
        <p:spPr>
          <a:xfrm>
            <a:off x="7604619" y="3455742"/>
            <a:ext cx="0" cy="15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1" idx="3"/>
            <a:endCxn id="47" idx="7"/>
          </p:cNvCxnSpPr>
          <p:nvPr/>
        </p:nvCxnSpPr>
        <p:spPr>
          <a:xfrm flipH="1">
            <a:off x="7779860" y="3375523"/>
            <a:ext cx="423939" cy="30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7" idx="1"/>
            <a:endCxn id="47" idx="2"/>
          </p:cNvCxnSpPr>
          <p:nvPr/>
        </p:nvCxnSpPr>
        <p:spPr>
          <a:xfrm rot="16200000" flipH="1" flipV="1">
            <a:off x="7305463" y="3730256"/>
            <a:ext cx="175242" cy="72587"/>
          </a:xfrm>
          <a:prstGeom prst="curvedConnector4">
            <a:avLst>
              <a:gd name="adj1" fmla="val 3687"/>
              <a:gd name="adj2" fmla="val 5091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158207" y="1906841"/>
            <a:ext cx="100871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  <a:ea typeface="Segoe UI Symbol" panose="020B0502040204020203" pitchFamily="34" charset="0"/>
              </a:rPr>
              <a:t>Which of the design is more preferable for optimizing the process of finding representative?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6830196" y="4986309"/>
            <a:ext cx="16161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8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This one!</a:t>
            </a: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332479" y="5555724"/>
            <a:ext cx="1808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Height is less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6332479" y="5901712"/>
            <a:ext cx="3442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Connectivity with root is high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9527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Set Condition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7280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belongs to same set if representative(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representative(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522432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Identification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9411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for an element 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we find par[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definitely a representative of a disjoint set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53898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FindRepresentative</a:t>
            </a:r>
            <a:r>
              <a:rPr lang="en-US" dirty="0"/>
              <a:t>(x)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4540734" y="2433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4767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4536864" y="32354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18096" y="372590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43565" y="48270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7" name="Oval 116"/>
          <p:cNvSpPr/>
          <p:nvPr/>
        </p:nvSpPr>
        <p:spPr>
          <a:xfrm>
            <a:off x="10463921" y="2646921"/>
            <a:ext cx="385804" cy="38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7582188" y="4523008"/>
            <a:ext cx="316355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1219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KRUSKAL’s ALGORITHM (SIMULATION)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5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FindRepresentative</a:t>
            </a:r>
            <a:r>
              <a:rPr lang="en-US" sz="40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902279" y="41199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7908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1" grpId="0"/>
      <p:bldP spid="113" grpId="0"/>
      <p:bldP spid="103" grpId="0"/>
      <p:bldP spid="118" grpId="0"/>
      <p:bldP spid="1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FindRepresentative</a:t>
            </a:r>
            <a:r>
              <a:rPr lang="en-US" sz="40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196902" y="550705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9288963" y="3071505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20314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FindRepresentative</a:t>
            </a:r>
            <a:r>
              <a:rPr lang="en-US" sz="40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346441" y="46912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5474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FindRepresentative</a:t>
            </a:r>
            <a:r>
              <a:rPr lang="en-US" sz="40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582188" y="4451509"/>
            <a:ext cx="31635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par[x] =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6654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FindRepresentative</a:t>
            </a:r>
            <a:r>
              <a:rPr lang="en-US" sz="40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248080" y="4551799"/>
            <a:ext cx="42346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the representative of 4?</a:t>
            </a:r>
          </a:p>
          <a:p>
            <a:r>
              <a:rPr lang="en-US" sz="20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O(1)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42918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5528167" y="245745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21145" y="2520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9183" y="337673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2161" y="34398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775995" y="235480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5490955" y="398622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83933" y="404938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253526" y="407308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346504" y="41362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5101107" y="551499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5194085" y="557815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4098675" y="490915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1653" y="49723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24" name="Straight Arrow Connector 23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172253" y="3799800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4521745" y="533222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3475982" y="559907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3568960" y="566224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3899052" y="533222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664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7136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8953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parent[r2] = r1;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111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parent[r2] = r1;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3" name="Curved Connector 32"/>
          <p:cNvCxnSpPr>
            <a:stCxn id="19" idx="1"/>
            <a:endCxn id="7" idx="6"/>
          </p:cNvCxnSpPr>
          <p:nvPr/>
        </p:nvCxnSpPr>
        <p:spPr>
          <a:xfrm rot="16200000" flipH="1" flipV="1">
            <a:off x="7529951" y="2021364"/>
            <a:ext cx="627471" cy="2350791"/>
          </a:xfrm>
          <a:prstGeom prst="curvedConnector4">
            <a:avLst>
              <a:gd name="adj1" fmla="val -36432"/>
              <a:gd name="adj2" fmla="val 515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3451599" y="3082797"/>
            <a:ext cx="1775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>
                <a:latin typeface="Segoe UI Symbol" panose="020B0502040204020203" pitchFamily="34" charset="0"/>
                <a:ea typeface="Segoe UI Symbol" panose="020B0502040204020203" pitchFamily="34" charset="0"/>
              </a:rPr>
              <a:t>[parent[11] = 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340621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KRUSKAL’s ALGORITHM (SIMULATION)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24299" y="2007756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7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024299" y="2443006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004" y="3432043"/>
            <a:ext cx="667450" cy="367246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004" y="3432043"/>
            <a:ext cx="667450" cy="367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0021407" y="2850757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 flipH="1">
            <a:off x="4929359" y="2736998"/>
            <a:ext cx="140" cy="995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0021407" y="3242869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938827" y="358893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2124" y="2278004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019309" y="4027325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0024059" y="4438072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2369" y="2668249"/>
            <a:ext cx="1358945" cy="112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067" y="227800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451015" y="4333216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DONE!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42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46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337067" y="5590571"/>
            <a:ext cx="1799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8659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  <p:bldP spid="141" grpId="0"/>
      <p:bldP spid="16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 YOU!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 QUESTION?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45271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MakeSet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85729" y="1879487"/>
            <a:ext cx="50403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there are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elements denoted from 1 to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430092" y="1879487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n = 8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3898630" y="2253740"/>
            <a:ext cx="2531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1   2   3   4   5   6   7   8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185729" y="2749734"/>
            <a:ext cx="5624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disjoint sets for the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number of elements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451072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{1}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990110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{2}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4526254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{3}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5065292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{4}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599651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{5}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138689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{6}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6674833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{7}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213871" y="311906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{8}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1185729" y="3673064"/>
            <a:ext cx="5424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only element is the representative of that set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537066" y="4105612"/>
            <a:ext cx="2900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 {1} ) = 1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537066" y="4538160"/>
            <a:ext cx="2900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 {2} ) = 2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1537066" y="4970708"/>
            <a:ext cx="2900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 {3} ) = 3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41254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MakeSet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50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there are n elements denoted from 1 to n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430092" y="200832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n = 8</a:t>
            </a:r>
          </a:p>
        </p:txBody>
      </p:sp>
      <p:sp>
        <p:nvSpPr>
          <p:cNvPr id="6" name="Oval 5"/>
          <p:cNvSpPr/>
          <p:nvPr/>
        </p:nvSpPr>
        <p:spPr>
          <a:xfrm>
            <a:off x="230736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40034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2888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32186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040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424338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071930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164908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5993452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86430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91497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00795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783649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792947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875801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885099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223758" y="2440819"/>
            <a:ext cx="4799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the 8 elements belong to 8 disjoint sets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231804" y="2868771"/>
            <a:ext cx="3882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sets the parent of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6" idx="1"/>
            <a:endCxn id="6" idx="7"/>
          </p:cNvCxnSpPr>
          <p:nvPr/>
        </p:nvCxnSpPr>
        <p:spPr>
          <a:xfrm rot="5400000" flipH="1" flipV="1">
            <a:off x="255519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1"/>
            <a:endCxn id="8" idx="7"/>
          </p:cNvCxnSpPr>
          <p:nvPr/>
        </p:nvCxnSpPr>
        <p:spPr>
          <a:xfrm rot="5400000" flipH="1" flipV="1">
            <a:off x="347671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10" idx="7"/>
          </p:cNvCxnSpPr>
          <p:nvPr/>
        </p:nvCxnSpPr>
        <p:spPr>
          <a:xfrm rot="5400000" flipH="1" flipV="1">
            <a:off x="439823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1"/>
            <a:endCxn id="12" idx="7"/>
          </p:cNvCxnSpPr>
          <p:nvPr/>
        </p:nvCxnSpPr>
        <p:spPr>
          <a:xfrm rot="5400000" flipH="1" flipV="1">
            <a:off x="5319758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4" idx="7"/>
          </p:cNvCxnSpPr>
          <p:nvPr/>
        </p:nvCxnSpPr>
        <p:spPr>
          <a:xfrm rot="5400000" flipH="1" flipV="1">
            <a:off x="6241280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1"/>
            <a:endCxn id="16" idx="7"/>
          </p:cNvCxnSpPr>
          <p:nvPr/>
        </p:nvCxnSpPr>
        <p:spPr>
          <a:xfrm rot="5400000" flipH="1" flipV="1">
            <a:off x="716280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1"/>
            <a:endCxn id="18" idx="7"/>
          </p:cNvCxnSpPr>
          <p:nvPr/>
        </p:nvCxnSpPr>
        <p:spPr>
          <a:xfrm rot="5400000" flipH="1" flipV="1">
            <a:off x="808432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0" idx="1"/>
            <a:endCxn id="20" idx="7"/>
          </p:cNvCxnSpPr>
          <p:nvPr/>
        </p:nvCxnSpPr>
        <p:spPr>
          <a:xfrm rot="5400000" flipH="1" flipV="1">
            <a:off x="900584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223758" y="3294154"/>
            <a:ext cx="3703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=1;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&lt;=n;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++)  parent[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436287" y="2456012"/>
            <a:ext cx="4285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set has an unique representative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20681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40" grpId="0"/>
      <p:bldP spid="4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5360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Merges two sets and creates a single disjoint set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451072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{1}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990110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{2}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4526254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{3}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5065292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{4}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5599651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{5}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6138689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{6}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6674833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{7}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7213871" y="2511416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{8}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1223758" y="3091419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Union(1,5)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3456325" y="3091419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{1,5}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170091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{2}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4706235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{3}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5239540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{4}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5775684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{6}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6311828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{7}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850866" y="3091419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{8}</a:t>
            </a: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1223758" y="3557058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456325" y="3557058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{1,5}</a:t>
            </a: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170091" y="3557058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{2,8}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881289" y="3557058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{3}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5506672" y="3557058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{4}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6044964" y="3557058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{6}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583256" y="3557058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{7}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223758" y="4022697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Union(5,8)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3456325" y="4022697"/>
            <a:ext cx="971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{1,5,2,8}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4575080" y="4022697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{3}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5059114" y="4022697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{4}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597406" y="4022697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{6}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6135698" y="4022697"/>
            <a:ext cx="447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{7}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40718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7" grpId="0"/>
      <p:bldP spid="89" grpId="0"/>
      <p:bldP spid="90" grpId="0"/>
      <p:bldP spid="91" grpId="0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5" idx="1"/>
            <a:endCxn id="15" idx="7"/>
          </p:cNvCxnSpPr>
          <p:nvPr/>
        </p:nvCxnSpPr>
        <p:spPr>
          <a:xfrm rot="5400000" flipH="1" flipV="1">
            <a:off x="8106411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CSE, BSMRU</a:t>
            </a:r>
          </a:p>
        </p:txBody>
      </p:sp>
    </p:spTree>
    <p:extLst>
      <p:ext uri="{BB962C8B-B14F-4D97-AF65-F5344CB8AC3E}">
        <p14:creationId xmlns:p14="http://schemas.microsoft.com/office/powerpoint/2010/main" val="41992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3018</TotalTime>
  <Words>3559</Words>
  <Application>Microsoft Office PowerPoint</Application>
  <PresentationFormat>Widescreen</PresentationFormat>
  <Paragraphs>1346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Georgia</vt:lpstr>
      <vt:lpstr>Segoe UI Symbol</vt:lpstr>
      <vt:lpstr>Times New Roman</vt:lpstr>
      <vt:lpstr>Wingdings</vt:lpstr>
      <vt:lpstr>Swapnil</vt:lpstr>
      <vt:lpstr>DISJOINT  SET</vt:lpstr>
      <vt:lpstr>DISJOINT  SET</vt:lpstr>
      <vt:lpstr>DISJOINT SET OPERATIONS</vt:lpstr>
      <vt:lpstr>KRUSKAL’s ALGORITHM (SIMULATION)</vt:lpstr>
      <vt:lpstr>KRUSKAL’s ALGORITHM (SIMULATION)</vt:lpstr>
      <vt:lpstr>MakeSet</vt:lpstr>
      <vt:lpstr>MakeSet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 By Rank And Path Compression Heuristic</vt:lpstr>
      <vt:lpstr>EXERCISE</vt:lpstr>
      <vt:lpstr>EXERCISE</vt:lpstr>
      <vt:lpstr>EXERCISE</vt:lpstr>
      <vt:lpstr>Link By Size</vt:lpstr>
      <vt:lpstr>Link By Size</vt:lpstr>
      <vt:lpstr>Link By Size</vt:lpstr>
      <vt:lpstr>EXERCISE</vt:lpstr>
      <vt:lpstr>Link By Height</vt:lpstr>
      <vt:lpstr>Link By Height</vt:lpstr>
      <vt:lpstr>Link By Height</vt:lpstr>
      <vt:lpstr>Link By Height</vt:lpstr>
      <vt:lpstr>Link By Height</vt:lpstr>
      <vt:lpstr>Exercise</vt:lpstr>
      <vt:lpstr>Same Set Condition</vt:lpstr>
      <vt:lpstr>Representative Identification</vt:lpstr>
      <vt:lpstr>FindRepresentative(x)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Union with Path Compression</vt:lpstr>
      <vt:lpstr>Union with Path Compression</vt:lpstr>
      <vt:lpstr>Union with Path Compression</vt:lpstr>
      <vt:lpstr>Union with Path Compression</vt:lpstr>
      <vt:lpstr>Union with Path Compression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Swapnil</cp:lastModifiedBy>
  <cp:revision>637</cp:revision>
  <dcterms:created xsi:type="dcterms:W3CDTF">2021-09-27T14:31:20Z</dcterms:created>
  <dcterms:modified xsi:type="dcterms:W3CDTF">2024-08-18T18:39:02Z</dcterms:modified>
</cp:coreProperties>
</file>