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61" r:id="rId3"/>
    <p:sldId id="331" r:id="rId4"/>
    <p:sldId id="332" r:id="rId5"/>
    <p:sldId id="333" r:id="rId6"/>
    <p:sldId id="284" r:id="rId7"/>
    <p:sldId id="334" r:id="rId8"/>
    <p:sldId id="260" r:id="rId9"/>
  </p:sldIdLst>
  <p:sldSz cx="12192000" cy="6858000"/>
  <p:notesSz cx="6858000" cy="9144000"/>
  <p:embeddedFontLst>
    <p:embeddedFont>
      <p:font typeface="Calisto MT" panose="02040603050505030304" pitchFamily="18" charset="0"/>
      <p:regular r:id="rId11"/>
      <p:bold r:id="rId12"/>
      <p:italic r:id="rId13"/>
      <p:boldItalic r:id="rId14"/>
    </p:embeddedFont>
    <p:embeddedFont>
      <p:font typeface="Lustria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3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5B0E107A-E1BE-4FF4-267B-3C5CE8171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94087848-E317-FD4D-4EDF-C67D190F34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C591979D-985E-0D84-B2E7-3A6F085C84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3685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5B0E107A-E1BE-4FF4-267B-3C5CE8171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94087848-E317-FD4D-4EDF-C67D190F34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C591979D-985E-0D84-B2E7-3A6F085C84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2749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5B0E107A-E1BE-4FF4-267B-3C5CE8171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94087848-E317-FD4D-4EDF-C67D190F34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C591979D-985E-0D84-B2E7-3A6F085C84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2847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5B0E107A-E1BE-4FF4-267B-3C5CE8171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94087848-E317-FD4D-4EDF-C67D190F34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C591979D-985E-0D84-B2E7-3A6F085C84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8369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5B0E107A-E1BE-4FF4-267B-3C5CE8171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94087848-E317-FD4D-4EDF-C67D190F34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C591979D-985E-0D84-B2E7-3A6F085C84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3409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2" name="Google Shape;6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 BISWAS, CSE, MIST</a:t>
            </a:r>
            <a:endParaRPr/>
          </a:p>
        </p:txBody>
      </p:sp>
      <p:sp>
        <p:nvSpPr>
          <p:cNvPr id="624" name="Google Shape;62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solidFill>
                  <a:srgbClr val="FF0000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11699E4-54BD-425A-B974-B9C5510FE47E}" type="datetime4">
              <a:rPr lang="en-US" smtClean="0"/>
              <a:t>April 22, 2024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Prepared By: Swapnil Biswas, CSE, BSMRU, Kishoreganj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49F532-7243-47FC-D09C-D4713F1C03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06312" y="1322759"/>
            <a:ext cx="1566675" cy="14782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208724D-FA30-4E87-BA40-0E0AA8FBA6E8}" type="datetime4">
              <a:rPr lang="en-US" smtClean="0"/>
              <a:t>April 22, 2024</a:t>
            </a:fld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Prepared By: Swapnil Biswas, CSE, BSMRU, Kishoreganj</a:t>
            </a: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2CCCC14-0D03-4778-B338-180056700A97}" type="datetime4">
              <a:rPr lang="en-US" smtClean="0"/>
              <a:t>April 22, 2024</a:t>
            </a:fld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Prepared By: Swapnil Biswas, CSE, BSMRU, Kishoreganj</a:t>
            </a:r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ustria"/>
                <a:ea typeface="Lustria"/>
                <a:cs typeface="Lustria"/>
                <a:sym typeface="Lust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0AE8B65-DEFB-4A0B-BD6B-2393FCEDE848}" type="datetime4">
              <a:rPr lang="en-US" smtClean="0"/>
              <a:t>April 22, 2024</a:t>
            </a:fld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ustria"/>
                <a:ea typeface="Lustria"/>
                <a:cs typeface="Lustria"/>
                <a:sym typeface="Lust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Prepared By: Swapnil Biswas, CSE, BSMRU, Kishoreganj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>
                <a:solidFill>
                  <a:srgbClr val="FF0000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ustria"/>
                <a:ea typeface="Lustria"/>
                <a:cs typeface="Lustria"/>
                <a:sym typeface="Lustria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ustria"/>
                <a:ea typeface="Lustria"/>
                <a:cs typeface="Lustria"/>
                <a:sym typeface="Lustria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ustria"/>
                <a:ea typeface="Lustria"/>
                <a:cs typeface="Lustria"/>
                <a:sym typeface="Lustria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ustria"/>
                <a:ea typeface="Lustria"/>
                <a:cs typeface="Lustria"/>
                <a:sym typeface="Lustria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ustria"/>
                <a:ea typeface="Lustria"/>
                <a:cs typeface="Lustria"/>
                <a:sym typeface="Lustri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CA62E38-59FD-451F-9AA6-B569CE35F9BD}" type="datetime4">
              <a:rPr lang="en-US" smtClean="0"/>
              <a:t>April 22, 2024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Prepared By: Swapnil Biswas, CSE, BSMRU, Kishoreganj</a:t>
            </a:r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12ABEE-1D5C-F7DD-FA00-0B67D876F4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1474" y="230188"/>
            <a:ext cx="1124651" cy="10611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ustria"/>
                <a:ea typeface="Lustria"/>
                <a:cs typeface="Lustria"/>
                <a:sym typeface="Lust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D59170E-FA97-4EBC-91AA-D9408DCB5C9E}" type="datetime4">
              <a:rPr lang="en-US" smtClean="0"/>
              <a:t>April 22, 2024</a:t>
            </a:fld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ustria"/>
                <a:ea typeface="Lustria"/>
                <a:cs typeface="Lustria"/>
                <a:sym typeface="Lust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Prepared By: Swapnil Biswas, CSE, BSMRU, Kishoreganj</a:t>
            </a: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D2200BD-6997-40CF-A696-287A7193B0AB}" type="datetime4">
              <a:rPr lang="en-US" smtClean="0"/>
              <a:t>April 22, 2024</a:t>
            </a:fld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Prepared By: Swapnil Biswas, CSE, BSMRU, Kishoreganj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2853AEC-41FE-414C-A5B2-71CEE9911443}" type="datetime4">
              <a:rPr lang="en-US" smtClean="0"/>
              <a:t>April 22, 2024</a:t>
            </a:fld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Prepared By: Swapnil Biswas, CSE, BSMRU, Kishoreganj</a:t>
            </a:r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C08D174-C8E7-4CCD-B906-256E6E04796C}" type="datetime4">
              <a:rPr lang="en-US" smtClean="0"/>
              <a:t>April 22, 2024</a:t>
            </a:fld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Prepared By: Swapnil Biswas, CSE, BSMRU, Kishoreganj</a:t>
            </a:r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03406CD-523C-46D0-AA28-1AC4B322DF22}" type="datetime4">
              <a:rPr lang="en-US" smtClean="0"/>
              <a:t>April 22, 2024</a:t>
            </a:fld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Prepared By: Swapnil Biswas, CSE, BSMRU, Kishoreganj</a:t>
            </a:r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3059D5D-AD07-4234-A724-79DA315CF95A}" type="datetime4">
              <a:rPr lang="en-US" smtClean="0"/>
              <a:t>April 22, 2024</a:t>
            </a:fld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Prepared By: Swapnil Biswas, CSE, BSMRU, Kishoreganj</a:t>
            </a:r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8B90C8D-45AD-4FBE-8F20-DED2B71275E2}" type="datetime4">
              <a:rPr lang="en-US" smtClean="0"/>
              <a:t>April 22, 2024</a:t>
            </a:fld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Prepared By: Swapnil Biswas, CSE, BSMRU, Kishoreganj</a:t>
            </a:r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392D2540-3D2D-4A45-BC50-3E047882611D}" type="datetime4">
              <a:rPr lang="en-US" smtClean="0"/>
              <a:t>April 22, 2024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Prepared By: Swapnil Biswas, CSE, BSMRU, Kishoreganj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31850" y="150150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</a:pPr>
            <a:r>
              <a:rPr lang="en-US" sz="4600" dirty="0"/>
              <a:t>STACKS and QUEUES</a:t>
            </a:r>
            <a:endParaRPr sz="4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F490C287-5E91-6F17-EBF8-150998733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>
            <a:extLst>
              <a:ext uri="{FF2B5EF4-FFF2-40B4-BE49-F238E27FC236}">
                <a16:creationId xmlns:a16="http://schemas.microsoft.com/office/drawing/2014/main" id="{F4E35D7D-D389-0095-F0B1-6FA239C944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400" spc="-5" dirty="0">
                <a:solidFill>
                  <a:srgbClr val="CC0000"/>
                </a:solidFill>
                <a:latin typeface="Times New Roman"/>
                <a:cs typeface="Times New Roman"/>
              </a:rPr>
              <a:t>Introduction</a:t>
            </a:r>
            <a:endParaRPr dirty="0"/>
          </a:p>
        </p:txBody>
      </p:sp>
      <p:sp>
        <p:nvSpPr>
          <p:cNvPr id="101" name="Google Shape;101;p15">
            <a:extLst>
              <a:ext uri="{FF2B5EF4-FFF2-40B4-BE49-F238E27FC236}">
                <a16:creationId xmlns:a16="http://schemas.microsoft.com/office/drawing/2014/main" id="{18E7E09A-9018-2DCB-0303-77F8C712314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BB2B9-C12F-B909-DFEB-5BBEC722F4C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30857D0-153E-402C-AB46-D381B81476F0}" type="datetime4">
              <a:rPr lang="en-US" smtClean="0"/>
              <a:t>April 22,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712B8-D503-587C-AB05-C0B2DF1A93E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1CD6F-2E3D-084E-62BB-D0BC1F0D7955}"/>
              </a:ext>
            </a:extLst>
          </p:cNvPr>
          <p:cNvSpPr txBox="1"/>
          <p:nvPr/>
        </p:nvSpPr>
        <p:spPr>
          <a:xfrm>
            <a:off x="838200" y="1490633"/>
            <a:ext cx="5811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Calisto MT" panose="02040603050505030304" pitchFamily="18" charset="0"/>
              </a:rPr>
              <a:t>A stack is a last in, first out (LIFO) data structure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A8238E-ACDA-BEEF-F5A1-E62F6D3BAC10}"/>
              </a:ext>
            </a:extLst>
          </p:cNvPr>
          <p:cNvSpPr txBox="1"/>
          <p:nvPr/>
        </p:nvSpPr>
        <p:spPr>
          <a:xfrm>
            <a:off x="1230086" y="1890743"/>
            <a:ext cx="9640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sto MT" panose="02040603050505030304" pitchFamily="18" charset="0"/>
              </a:rPr>
              <a:t>Items are removed from a stack in the reverse order from the way they were inserted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1B95D9-221B-8AE3-3180-AE67A468FC31}"/>
              </a:ext>
            </a:extLst>
          </p:cNvPr>
          <p:cNvSpPr txBox="1"/>
          <p:nvPr/>
        </p:nvSpPr>
        <p:spPr>
          <a:xfrm>
            <a:off x="838200" y="2523106"/>
            <a:ext cx="5950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Calisto MT" panose="02040603050505030304" pitchFamily="18" charset="0"/>
              </a:rPr>
              <a:t>A queue is a first in, first out (FIFO) data structure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98B1BB-B23D-6684-92C6-6C1B2DE88424}"/>
              </a:ext>
            </a:extLst>
          </p:cNvPr>
          <p:cNvSpPr txBox="1"/>
          <p:nvPr/>
        </p:nvSpPr>
        <p:spPr>
          <a:xfrm>
            <a:off x="1230086" y="2923216"/>
            <a:ext cx="8254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sto MT" panose="02040603050505030304" pitchFamily="18" charset="0"/>
              </a:rPr>
              <a:t>Items are removed from a queue in the same order as they were inserted</a:t>
            </a:r>
          </a:p>
        </p:txBody>
      </p:sp>
    </p:spTree>
    <p:extLst>
      <p:ext uri="{BB962C8B-B14F-4D97-AF65-F5344CB8AC3E}">
        <p14:creationId xmlns:p14="http://schemas.microsoft.com/office/powerpoint/2010/main" val="370191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0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F490C287-5E91-6F17-EBF8-150998733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>
            <a:extLst>
              <a:ext uri="{FF2B5EF4-FFF2-40B4-BE49-F238E27FC236}">
                <a16:creationId xmlns:a16="http://schemas.microsoft.com/office/drawing/2014/main" id="{F4E35D7D-D389-0095-F0B1-6FA239C944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400" spc="-5" dirty="0">
                <a:solidFill>
                  <a:srgbClr val="CC0000"/>
                </a:solidFill>
                <a:latin typeface="Times New Roman"/>
                <a:cs typeface="Times New Roman"/>
              </a:rPr>
              <a:t>Stack</a:t>
            </a:r>
            <a:endParaRPr dirty="0"/>
          </a:p>
        </p:txBody>
      </p:sp>
      <p:sp>
        <p:nvSpPr>
          <p:cNvPr id="101" name="Google Shape;101;p15">
            <a:extLst>
              <a:ext uri="{FF2B5EF4-FFF2-40B4-BE49-F238E27FC236}">
                <a16:creationId xmlns:a16="http://schemas.microsoft.com/office/drawing/2014/main" id="{18E7E09A-9018-2DCB-0303-77F8C712314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BB2B9-C12F-B909-DFEB-5BBEC722F4C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30857D0-153E-402C-AB46-D381B81476F0}" type="datetime4">
              <a:rPr lang="en-US" smtClean="0"/>
              <a:t>April 22,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712B8-D503-587C-AB05-C0B2DF1A93E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1CD6F-2E3D-084E-62BB-D0BC1F0D7955}"/>
              </a:ext>
            </a:extLst>
          </p:cNvPr>
          <p:cNvSpPr txBox="1"/>
          <p:nvPr/>
        </p:nvSpPr>
        <p:spPr>
          <a:xfrm>
            <a:off x="707571" y="1490633"/>
            <a:ext cx="11484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Calisto MT" panose="02040603050505030304" pitchFamily="18" charset="0"/>
              </a:rPr>
              <a:t>A stack is a list with the restriction that insertions and deletions can be performed in only one position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BBFCBC-B81D-851C-F495-360B92CBC7DC}"/>
              </a:ext>
            </a:extLst>
          </p:cNvPr>
          <p:cNvSpPr txBox="1"/>
          <p:nvPr/>
        </p:nvSpPr>
        <p:spPr>
          <a:xfrm>
            <a:off x="707571" y="1967277"/>
            <a:ext cx="5388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Calisto MT" panose="02040603050505030304" pitchFamily="18" charset="0"/>
              </a:rPr>
              <a:t>The operations: push (insert) and pop (delete)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16F8ED-E9D2-0794-C741-C3C06B34D206}"/>
              </a:ext>
            </a:extLst>
          </p:cNvPr>
          <p:cNvGrpSpPr/>
          <p:nvPr/>
        </p:nvGrpSpPr>
        <p:grpSpPr>
          <a:xfrm>
            <a:off x="4904013" y="2977073"/>
            <a:ext cx="560614" cy="2376105"/>
            <a:chOff x="1393372" y="3047475"/>
            <a:chExt cx="560614" cy="163338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BF8DDD-A41B-9A9C-4E99-CA7AF0070CE1}"/>
                </a:ext>
              </a:extLst>
            </p:cNvPr>
            <p:cNvCxnSpPr>
              <a:cxnSpLocks/>
            </p:cNvCxnSpPr>
            <p:nvPr/>
          </p:nvCxnSpPr>
          <p:spPr>
            <a:xfrm>
              <a:off x="1393372" y="3047476"/>
              <a:ext cx="0" cy="163338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871FD4-F20E-866A-DA50-BB3B02634F91}"/>
                </a:ext>
              </a:extLst>
            </p:cNvPr>
            <p:cNvCxnSpPr>
              <a:cxnSpLocks/>
            </p:cNvCxnSpPr>
            <p:nvPr/>
          </p:nvCxnSpPr>
          <p:spPr>
            <a:xfrm>
              <a:off x="1953986" y="3047475"/>
              <a:ext cx="0" cy="16333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B1B3659-5F98-0656-E8D9-B9862C65F9D3}"/>
                </a:ext>
              </a:extLst>
            </p:cNvPr>
            <p:cNvCxnSpPr/>
            <p:nvPr/>
          </p:nvCxnSpPr>
          <p:spPr>
            <a:xfrm>
              <a:off x="1393372" y="4680856"/>
              <a:ext cx="56061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DC6E8C4-3506-DC6C-8EFE-83F8F71D8939}"/>
              </a:ext>
            </a:extLst>
          </p:cNvPr>
          <p:cNvGrpSpPr/>
          <p:nvPr/>
        </p:nvGrpSpPr>
        <p:grpSpPr>
          <a:xfrm>
            <a:off x="5638802" y="5367367"/>
            <a:ext cx="587829" cy="400110"/>
            <a:chOff x="1621972" y="4449577"/>
            <a:chExt cx="587829" cy="400110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D8F7359-DF9F-451E-B221-7310800706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1972" y="4798105"/>
              <a:ext cx="4844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DAEBB5B-8643-3C02-4B4B-4890CF9611DA}"/>
                </a:ext>
              </a:extLst>
            </p:cNvPr>
            <p:cNvSpPr txBox="1"/>
            <p:nvPr/>
          </p:nvSpPr>
          <p:spPr>
            <a:xfrm>
              <a:off x="1621972" y="4449577"/>
              <a:ext cx="5878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sto MT" panose="02040603050505030304" pitchFamily="18" charset="0"/>
                </a:rPr>
                <a:t>last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62B217F-D2B6-0C60-4519-9BB18A8101F6}"/>
              </a:ext>
            </a:extLst>
          </p:cNvPr>
          <p:cNvSpPr txBox="1"/>
          <p:nvPr/>
        </p:nvSpPr>
        <p:spPr>
          <a:xfrm>
            <a:off x="1153883" y="2555971"/>
            <a:ext cx="1687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sto MT" panose="02040603050505030304" pitchFamily="18" charset="0"/>
              </a:rPr>
              <a:t>push(5)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D613F5-7DA5-AC64-FF43-BBACC90B13AD}"/>
              </a:ext>
            </a:extLst>
          </p:cNvPr>
          <p:cNvSpPr txBox="1"/>
          <p:nvPr/>
        </p:nvSpPr>
        <p:spPr>
          <a:xfrm>
            <a:off x="5026475" y="4876533"/>
            <a:ext cx="348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22EAD4-261A-5720-F7B0-4ABC5035C727}"/>
              </a:ext>
            </a:extLst>
          </p:cNvPr>
          <p:cNvSpPr/>
          <p:nvPr/>
        </p:nvSpPr>
        <p:spPr>
          <a:xfrm>
            <a:off x="5638807" y="5367367"/>
            <a:ext cx="587823" cy="526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6105CBC-177E-A9C2-25E9-05FAAEC30046}"/>
              </a:ext>
            </a:extLst>
          </p:cNvPr>
          <p:cNvGrpSpPr/>
          <p:nvPr/>
        </p:nvGrpSpPr>
        <p:grpSpPr>
          <a:xfrm>
            <a:off x="5638801" y="4767203"/>
            <a:ext cx="587829" cy="400110"/>
            <a:chOff x="1621972" y="4449577"/>
            <a:chExt cx="587829" cy="400110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C17A35C-513A-2587-EF8C-AEC3AAF644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1972" y="4798105"/>
              <a:ext cx="4844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65C8E33-9BF9-1E9E-FB89-7BA44BE0B12A}"/>
                </a:ext>
              </a:extLst>
            </p:cNvPr>
            <p:cNvSpPr txBox="1"/>
            <p:nvPr/>
          </p:nvSpPr>
          <p:spPr>
            <a:xfrm>
              <a:off x="1621972" y="4449577"/>
              <a:ext cx="5878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sto MT" panose="02040603050505030304" pitchFamily="18" charset="0"/>
                </a:rPr>
                <a:t>last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FA7CAAC-817E-85A6-7AD2-92C06CDDDD80}"/>
              </a:ext>
            </a:extLst>
          </p:cNvPr>
          <p:cNvSpPr txBox="1"/>
          <p:nvPr/>
        </p:nvSpPr>
        <p:spPr>
          <a:xfrm>
            <a:off x="1153883" y="2983528"/>
            <a:ext cx="1687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sto MT" panose="02040603050505030304" pitchFamily="18" charset="0"/>
              </a:rPr>
              <a:t>push(8)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B8A9D0-E910-0E4A-F0EB-904345A8E3E4}"/>
              </a:ext>
            </a:extLst>
          </p:cNvPr>
          <p:cNvSpPr txBox="1"/>
          <p:nvPr/>
        </p:nvSpPr>
        <p:spPr>
          <a:xfrm>
            <a:off x="5026475" y="4332758"/>
            <a:ext cx="348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95C74F-F763-97A1-552B-03CA19105B0E}"/>
              </a:ext>
            </a:extLst>
          </p:cNvPr>
          <p:cNvSpPr/>
          <p:nvPr/>
        </p:nvSpPr>
        <p:spPr>
          <a:xfrm>
            <a:off x="5638807" y="4792993"/>
            <a:ext cx="587823" cy="526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0306019-FDC0-9007-9F87-92E5EC395A24}"/>
              </a:ext>
            </a:extLst>
          </p:cNvPr>
          <p:cNvGrpSpPr/>
          <p:nvPr/>
        </p:nvGrpSpPr>
        <p:grpSpPr>
          <a:xfrm>
            <a:off x="5644246" y="4192829"/>
            <a:ext cx="587829" cy="400110"/>
            <a:chOff x="1621972" y="4449577"/>
            <a:chExt cx="587829" cy="400110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2C125EC-4787-E73D-49F4-C2E1082E29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1972" y="4798105"/>
              <a:ext cx="4844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AC54B7E-23F2-DF50-8111-EDD29F891FF0}"/>
                </a:ext>
              </a:extLst>
            </p:cNvPr>
            <p:cNvSpPr txBox="1"/>
            <p:nvPr/>
          </p:nvSpPr>
          <p:spPr>
            <a:xfrm>
              <a:off x="1621972" y="4449577"/>
              <a:ext cx="5878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sto MT" panose="02040603050505030304" pitchFamily="18" charset="0"/>
                </a:rPr>
                <a:t>last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FFF2DEF-D09A-E3C4-F240-46E01152E6AB}"/>
              </a:ext>
            </a:extLst>
          </p:cNvPr>
          <p:cNvSpPr txBox="1"/>
          <p:nvPr/>
        </p:nvSpPr>
        <p:spPr>
          <a:xfrm>
            <a:off x="1153882" y="3453633"/>
            <a:ext cx="1687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sto MT" panose="02040603050505030304" pitchFamily="18" charset="0"/>
              </a:rPr>
              <a:t>push(3)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FD0EC6-1A8B-94F6-7A77-F9DE6999D3CF}"/>
              </a:ext>
            </a:extLst>
          </p:cNvPr>
          <p:cNvSpPr txBox="1"/>
          <p:nvPr/>
        </p:nvSpPr>
        <p:spPr>
          <a:xfrm>
            <a:off x="5029195" y="3779588"/>
            <a:ext cx="348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9606AE0-1B36-DBDC-5ADF-D284937037F4}"/>
              </a:ext>
            </a:extLst>
          </p:cNvPr>
          <p:cNvSpPr/>
          <p:nvPr/>
        </p:nvSpPr>
        <p:spPr>
          <a:xfrm>
            <a:off x="5638807" y="4218621"/>
            <a:ext cx="587823" cy="526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3AEF7DD-A967-63F4-2D91-7E0AB0F11527}"/>
              </a:ext>
            </a:extLst>
          </p:cNvPr>
          <p:cNvGrpSpPr/>
          <p:nvPr/>
        </p:nvGrpSpPr>
        <p:grpSpPr>
          <a:xfrm>
            <a:off x="5638801" y="3648622"/>
            <a:ext cx="587829" cy="400110"/>
            <a:chOff x="1621972" y="4449577"/>
            <a:chExt cx="587829" cy="400110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F7FFE2D-CC46-B3A0-6D37-CE2EFE2A81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1972" y="4798105"/>
              <a:ext cx="4844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41E7AEC-A454-2B90-3CFB-5F5A3496D8A4}"/>
                </a:ext>
              </a:extLst>
            </p:cNvPr>
            <p:cNvSpPr txBox="1"/>
            <p:nvPr/>
          </p:nvSpPr>
          <p:spPr>
            <a:xfrm>
              <a:off x="1621972" y="4449577"/>
              <a:ext cx="5878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sto MT" panose="02040603050505030304" pitchFamily="18" charset="0"/>
                </a:rPr>
                <a:t>last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59CFEBA-D9C3-7201-FE96-4E387364DEF6}"/>
              </a:ext>
            </a:extLst>
          </p:cNvPr>
          <p:cNvSpPr txBox="1"/>
          <p:nvPr/>
        </p:nvSpPr>
        <p:spPr>
          <a:xfrm>
            <a:off x="1148443" y="3923491"/>
            <a:ext cx="1687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sto MT" panose="02040603050505030304" pitchFamily="18" charset="0"/>
              </a:rPr>
              <a:t>pop( 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0E3C957-5C5B-145C-F8E7-426334EEBDD8}"/>
              </a:ext>
            </a:extLst>
          </p:cNvPr>
          <p:cNvSpPr/>
          <p:nvPr/>
        </p:nvSpPr>
        <p:spPr>
          <a:xfrm>
            <a:off x="4942107" y="3741599"/>
            <a:ext cx="418688" cy="375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43C6CCE-A4F3-99D9-E377-36C1972C842F}"/>
              </a:ext>
            </a:extLst>
          </p:cNvPr>
          <p:cNvSpPr/>
          <p:nvPr/>
        </p:nvSpPr>
        <p:spPr>
          <a:xfrm>
            <a:off x="5606149" y="3682243"/>
            <a:ext cx="587823" cy="526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741F883-1D42-9561-3DA2-D423D89C8999}"/>
              </a:ext>
            </a:extLst>
          </p:cNvPr>
          <p:cNvGrpSpPr/>
          <p:nvPr/>
        </p:nvGrpSpPr>
        <p:grpSpPr>
          <a:xfrm>
            <a:off x="5638800" y="4191559"/>
            <a:ext cx="587829" cy="400110"/>
            <a:chOff x="1621972" y="4449577"/>
            <a:chExt cx="587829" cy="40011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D9CEEFD-8D1E-317F-0E0E-49B6027F22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1972" y="4798105"/>
              <a:ext cx="4844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03FC922-57C0-6174-DD3A-C7DE46EC3693}"/>
                </a:ext>
              </a:extLst>
            </p:cNvPr>
            <p:cNvSpPr txBox="1"/>
            <p:nvPr/>
          </p:nvSpPr>
          <p:spPr>
            <a:xfrm>
              <a:off x="1621972" y="4449577"/>
              <a:ext cx="5878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sto MT" panose="02040603050505030304" pitchFamily="18" charset="0"/>
                </a:rPr>
                <a:t>last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97D56449-7174-9B0A-9259-3705CCC0C6D4}"/>
              </a:ext>
            </a:extLst>
          </p:cNvPr>
          <p:cNvSpPr txBox="1"/>
          <p:nvPr/>
        </p:nvSpPr>
        <p:spPr>
          <a:xfrm>
            <a:off x="1148442" y="4391614"/>
            <a:ext cx="1687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sto MT" panose="02040603050505030304" pitchFamily="18" charset="0"/>
              </a:rPr>
              <a:t>pop( 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084ADA6-521C-C60F-87BA-D85FA81F55ED}"/>
              </a:ext>
            </a:extLst>
          </p:cNvPr>
          <p:cNvSpPr/>
          <p:nvPr/>
        </p:nvSpPr>
        <p:spPr>
          <a:xfrm>
            <a:off x="4974976" y="4375621"/>
            <a:ext cx="418688" cy="375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09E18FE-FACE-E847-F4CF-044345E6A655}"/>
              </a:ext>
            </a:extLst>
          </p:cNvPr>
          <p:cNvSpPr/>
          <p:nvPr/>
        </p:nvSpPr>
        <p:spPr>
          <a:xfrm>
            <a:off x="5592541" y="4236629"/>
            <a:ext cx="587823" cy="526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80169AC-EB02-AB22-D997-7704E8DE05A7}"/>
              </a:ext>
            </a:extLst>
          </p:cNvPr>
          <p:cNvGrpSpPr/>
          <p:nvPr/>
        </p:nvGrpSpPr>
        <p:grpSpPr>
          <a:xfrm>
            <a:off x="5633356" y="4725736"/>
            <a:ext cx="587829" cy="400110"/>
            <a:chOff x="1621972" y="4449577"/>
            <a:chExt cx="587829" cy="400110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FEBAFB2-F55A-5548-922E-103CD8179D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1972" y="4798105"/>
              <a:ext cx="4844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2BA5839-2631-7465-17DE-97EB7DDBCEE4}"/>
                </a:ext>
              </a:extLst>
            </p:cNvPr>
            <p:cNvSpPr txBox="1"/>
            <p:nvPr/>
          </p:nvSpPr>
          <p:spPr>
            <a:xfrm>
              <a:off x="1621972" y="4449577"/>
              <a:ext cx="5878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sto MT" panose="02040603050505030304" pitchFamily="18" charset="0"/>
                </a:rPr>
                <a:t>last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8F4B1685-EEDC-F335-5002-BCD047BDDB5F}"/>
              </a:ext>
            </a:extLst>
          </p:cNvPr>
          <p:cNvSpPr txBox="1"/>
          <p:nvPr/>
        </p:nvSpPr>
        <p:spPr>
          <a:xfrm>
            <a:off x="1153882" y="4824619"/>
            <a:ext cx="1687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sto MT" panose="02040603050505030304" pitchFamily="18" charset="0"/>
              </a:rPr>
              <a:t>push(1)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3EABD08-9921-6209-86D4-C82D103FF422}"/>
              </a:ext>
            </a:extLst>
          </p:cNvPr>
          <p:cNvSpPr txBox="1"/>
          <p:nvPr/>
        </p:nvSpPr>
        <p:spPr>
          <a:xfrm>
            <a:off x="5004710" y="4371025"/>
            <a:ext cx="348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844626-0866-2A12-257C-C5E443A5CB87}"/>
              </a:ext>
            </a:extLst>
          </p:cNvPr>
          <p:cNvSpPr/>
          <p:nvPr/>
        </p:nvSpPr>
        <p:spPr>
          <a:xfrm>
            <a:off x="5606148" y="4757311"/>
            <a:ext cx="587823" cy="526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58A090C-12B9-016E-629D-9EBAC554FC29}"/>
              </a:ext>
            </a:extLst>
          </p:cNvPr>
          <p:cNvGrpSpPr/>
          <p:nvPr/>
        </p:nvGrpSpPr>
        <p:grpSpPr>
          <a:xfrm>
            <a:off x="5644239" y="4256577"/>
            <a:ext cx="587829" cy="400110"/>
            <a:chOff x="1621972" y="4449577"/>
            <a:chExt cx="587829" cy="400110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CEAAF86-7E52-C6DF-02B3-A3F0552C71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1972" y="4798105"/>
              <a:ext cx="4844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416C096-BB75-9F96-05A4-C8E2956C391D}"/>
                </a:ext>
              </a:extLst>
            </p:cNvPr>
            <p:cNvSpPr txBox="1"/>
            <p:nvPr/>
          </p:nvSpPr>
          <p:spPr>
            <a:xfrm>
              <a:off x="1621972" y="4449577"/>
              <a:ext cx="5878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sto MT" panose="02040603050505030304" pitchFamily="18" charset="0"/>
                </a:rPr>
                <a:t>last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46DCE12-CF79-ED78-CF5F-BD513990654C}"/>
              </a:ext>
            </a:extLst>
          </p:cNvPr>
          <p:cNvSpPr txBox="1"/>
          <p:nvPr/>
        </p:nvSpPr>
        <p:spPr>
          <a:xfrm>
            <a:off x="832755" y="5636678"/>
            <a:ext cx="5388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Calisto MT" panose="02040603050505030304" pitchFamily="18" charset="0"/>
              </a:rPr>
              <a:t>The </a:t>
            </a:r>
            <a:r>
              <a:rPr lang="en-US" sz="2000" b="1" i="1" dirty="0">
                <a:latin typeface="Calisto MT" panose="02040603050505030304" pitchFamily="18" charset="0"/>
              </a:rPr>
              <a:t>last</a:t>
            </a:r>
            <a:r>
              <a:rPr lang="en-US" sz="2000" dirty="0">
                <a:latin typeface="Calisto MT" panose="02040603050505030304" pitchFamily="18" charset="0"/>
              </a:rPr>
              <a:t> is known as the top of the stack</a:t>
            </a:r>
          </a:p>
        </p:txBody>
      </p:sp>
    </p:spTree>
    <p:extLst>
      <p:ext uri="{BB962C8B-B14F-4D97-AF65-F5344CB8AC3E}">
        <p14:creationId xmlns:p14="http://schemas.microsoft.com/office/powerpoint/2010/main" val="217415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23" grpId="0"/>
      <p:bldP spid="32" grpId="0"/>
      <p:bldP spid="33" grpId="0" animBg="1"/>
      <p:bldP spid="37" grpId="0"/>
      <p:bldP spid="38" grpId="0"/>
      <p:bldP spid="39" grpId="0" animBg="1"/>
      <p:bldP spid="46" grpId="0"/>
      <p:bldP spid="47" grpId="0"/>
      <p:bldP spid="48" grpId="0" animBg="1"/>
      <p:bldP spid="52" grpId="0"/>
      <p:bldP spid="53" grpId="0" animBg="1"/>
      <p:bldP spid="57" grpId="0" animBg="1"/>
      <p:bldP spid="61" grpId="0"/>
      <p:bldP spid="62" grpId="0" animBg="1"/>
      <p:bldP spid="63" grpId="0" animBg="1"/>
      <p:bldP spid="67" grpId="0"/>
      <p:bldP spid="68" grpId="0"/>
      <p:bldP spid="69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F490C287-5E91-6F17-EBF8-150998733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>
            <a:extLst>
              <a:ext uri="{FF2B5EF4-FFF2-40B4-BE49-F238E27FC236}">
                <a16:creationId xmlns:a16="http://schemas.microsoft.com/office/drawing/2014/main" id="{F4E35D7D-D389-0095-F0B1-6FA239C944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400" spc="-5" dirty="0">
                <a:solidFill>
                  <a:srgbClr val="CC0000"/>
                </a:solidFill>
                <a:latin typeface="Times New Roman"/>
                <a:cs typeface="Times New Roman"/>
              </a:rPr>
              <a:t>Stack Implementation By Array</a:t>
            </a:r>
            <a:endParaRPr dirty="0"/>
          </a:p>
        </p:txBody>
      </p:sp>
      <p:sp>
        <p:nvSpPr>
          <p:cNvPr id="101" name="Google Shape;101;p15">
            <a:extLst>
              <a:ext uri="{FF2B5EF4-FFF2-40B4-BE49-F238E27FC236}">
                <a16:creationId xmlns:a16="http://schemas.microsoft.com/office/drawing/2014/main" id="{18E7E09A-9018-2DCB-0303-77F8C712314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BB2B9-C12F-B909-DFEB-5BBEC722F4C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30857D0-153E-402C-AB46-D381B81476F0}" type="datetime4">
              <a:rPr lang="en-US" smtClean="0"/>
              <a:t>April 22,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712B8-D503-587C-AB05-C0B2DF1A93E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1CD6F-2E3D-084E-62BB-D0BC1F0D7955}"/>
              </a:ext>
            </a:extLst>
          </p:cNvPr>
          <p:cNvSpPr txBox="1"/>
          <p:nvPr/>
        </p:nvSpPr>
        <p:spPr>
          <a:xfrm>
            <a:off x="707571" y="1490633"/>
            <a:ext cx="10948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Calisto MT" panose="02040603050505030304" pitchFamily="18" charset="0"/>
              </a:rPr>
              <a:t>To implement a stack, items are inserted and removed at the same end (called the top)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398AE8-2CC0-4034-883D-4B8D04794326}"/>
              </a:ext>
            </a:extLst>
          </p:cNvPr>
          <p:cNvSpPr/>
          <p:nvPr/>
        </p:nvSpPr>
        <p:spPr>
          <a:xfrm>
            <a:off x="4271056" y="3167851"/>
            <a:ext cx="555585" cy="55558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8C2CB2-EDE6-5CF7-D080-2F2CC61FE240}"/>
              </a:ext>
            </a:extLst>
          </p:cNvPr>
          <p:cNvSpPr/>
          <p:nvPr/>
        </p:nvSpPr>
        <p:spPr>
          <a:xfrm>
            <a:off x="4826641" y="3167851"/>
            <a:ext cx="555585" cy="55558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9036CF-229F-FBF4-E9D5-064A9A75BA7F}"/>
              </a:ext>
            </a:extLst>
          </p:cNvPr>
          <p:cNvSpPr/>
          <p:nvPr/>
        </p:nvSpPr>
        <p:spPr>
          <a:xfrm>
            <a:off x="5382226" y="3167851"/>
            <a:ext cx="555585" cy="555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245434-58C2-351D-C097-7DAE54B70F17}"/>
              </a:ext>
            </a:extLst>
          </p:cNvPr>
          <p:cNvSpPr/>
          <p:nvPr/>
        </p:nvSpPr>
        <p:spPr>
          <a:xfrm>
            <a:off x="5937811" y="3167851"/>
            <a:ext cx="555585" cy="555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9C1B5-A25E-FF8A-A78B-8F59B5EB84A3}"/>
              </a:ext>
            </a:extLst>
          </p:cNvPr>
          <p:cNvSpPr/>
          <p:nvPr/>
        </p:nvSpPr>
        <p:spPr>
          <a:xfrm>
            <a:off x="6486645" y="3167851"/>
            <a:ext cx="555585" cy="555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BFEC1B-3886-1019-D5E2-95F8E5E1D01F}"/>
              </a:ext>
            </a:extLst>
          </p:cNvPr>
          <p:cNvSpPr txBox="1"/>
          <p:nvPr/>
        </p:nvSpPr>
        <p:spPr>
          <a:xfrm>
            <a:off x="4394312" y="3723436"/>
            <a:ext cx="309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08736C-2968-5C5F-8FC6-F89D6FC5CDCF}"/>
              </a:ext>
            </a:extLst>
          </p:cNvPr>
          <p:cNvSpPr txBox="1"/>
          <p:nvPr/>
        </p:nvSpPr>
        <p:spPr>
          <a:xfrm>
            <a:off x="4953273" y="3723436"/>
            <a:ext cx="309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4C0C71-1903-E815-434E-CAF91C0F1563}"/>
              </a:ext>
            </a:extLst>
          </p:cNvPr>
          <p:cNvSpPr txBox="1"/>
          <p:nvPr/>
        </p:nvSpPr>
        <p:spPr>
          <a:xfrm>
            <a:off x="5477579" y="3723436"/>
            <a:ext cx="309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A002B9-8112-B786-E037-080EF43A5805}"/>
              </a:ext>
            </a:extLst>
          </p:cNvPr>
          <p:cNvSpPr txBox="1"/>
          <p:nvPr/>
        </p:nvSpPr>
        <p:spPr>
          <a:xfrm>
            <a:off x="6036540" y="3723436"/>
            <a:ext cx="309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804214-2EB4-362D-DF8D-14FFAF116655}"/>
              </a:ext>
            </a:extLst>
          </p:cNvPr>
          <p:cNvSpPr txBox="1"/>
          <p:nvPr/>
        </p:nvSpPr>
        <p:spPr>
          <a:xfrm>
            <a:off x="6631120" y="3723436"/>
            <a:ext cx="309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609AA5-CFFA-BBC6-B2AF-3E806BE9F01A}"/>
              </a:ext>
            </a:extLst>
          </p:cNvPr>
          <p:cNvSpPr/>
          <p:nvPr/>
        </p:nvSpPr>
        <p:spPr>
          <a:xfrm>
            <a:off x="7042230" y="3167851"/>
            <a:ext cx="555585" cy="555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8E18F9-56E4-48DB-E0FC-04F52174C8AF}"/>
              </a:ext>
            </a:extLst>
          </p:cNvPr>
          <p:cNvSpPr/>
          <p:nvPr/>
        </p:nvSpPr>
        <p:spPr>
          <a:xfrm>
            <a:off x="7597815" y="3167851"/>
            <a:ext cx="555585" cy="555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A0F5D7-861C-CCE1-1050-328EE66ABC03}"/>
              </a:ext>
            </a:extLst>
          </p:cNvPr>
          <p:cNvSpPr txBox="1"/>
          <p:nvPr/>
        </p:nvSpPr>
        <p:spPr>
          <a:xfrm>
            <a:off x="7140959" y="3723436"/>
            <a:ext cx="309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94CAE6-BB31-07E5-78BF-D7BFCB7C95AF}"/>
              </a:ext>
            </a:extLst>
          </p:cNvPr>
          <p:cNvSpPr txBox="1"/>
          <p:nvPr/>
        </p:nvSpPr>
        <p:spPr>
          <a:xfrm>
            <a:off x="7735539" y="3723436"/>
            <a:ext cx="309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6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A537231-BEFE-3A4A-F611-DB90A24E0803}"/>
              </a:ext>
            </a:extLst>
          </p:cNvPr>
          <p:cNvCxnSpPr>
            <a:cxnSpLocks/>
          </p:cNvCxnSpPr>
          <p:nvPr/>
        </p:nvCxnSpPr>
        <p:spPr>
          <a:xfrm>
            <a:off x="5104434" y="2531241"/>
            <a:ext cx="0" cy="5555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28B8B61-60A9-5AE9-FEE6-9AB8E6106A24}"/>
              </a:ext>
            </a:extLst>
          </p:cNvPr>
          <p:cNvSpPr txBox="1"/>
          <p:nvPr/>
        </p:nvSpPr>
        <p:spPr>
          <a:xfrm>
            <a:off x="4677266" y="2125900"/>
            <a:ext cx="881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listo MT" panose="02040603050505030304" pitchFamily="18" charset="0"/>
              </a:rPr>
              <a:t>top=1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8046BF-103B-D4E1-A3C6-A852CE71370F}"/>
              </a:ext>
            </a:extLst>
          </p:cNvPr>
          <p:cNvSpPr txBox="1"/>
          <p:nvPr/>
        </p:nvSpPr>
        <p:spPr>
          <a:xfrm>
            <a:off x="954432" y="2091801"/>
            <a:ext cx="1487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sto MT" panose="02040603050505030304" pitchFamily="18" charset="0"/>
              </a:rPr>
              <a:t>push(6)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AA980ED-64EC-1D93-04E3-5D462BD43229}"/>
              </a:ext>
            </a:extLst>
          </p:cNvPr>
          <p:cNvSpPr/>
          <p:nvPr/>
        </p:nvSpPr>
        <p:spPr>
          <a:xfrm>
            <a:off x="4717335" y="2088362"/>
            <a:ext cx="774195" cy="1037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0B2897B-B2E1-C7FB-A3EE-E894F8817BA1}"/>
              </a:ext>
            </a:extLst>
          </p:cNvPr>
          <p:cNvGrpSpPr/>
          <p:nvPr/>
        </p:nvGrpSpPr>
        <p:grpSpPr>
          <a:xfrm>
            <a:off x="5191449" y="2125900"/>
            <a:ext cx="881332" cy="960926"/>
            <a:chOff x="9610011" y="3524773"/>
            <a:chExt cx="881332" cy="96092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96C36AE-98FA-EA33-A425-84D3C1AC8888}"/>
                </a:ext>
              </a:extLst>
            </p:cNvPr>
            <p:cNvCxnSpPr>
              <a:cxnSpLocks/>
            </p:cNvCxnSpPr>
            <p:nvPr/>
          </p:nvCxnSpPr>
          <p:spPr>
            <a:xfrm>
              <a:off x="10037179" y="3930114"/>
              <a:ext cx="0" cy="5555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7505CE4-B2FE-6EE0-4779-5FDC816CD7A1}"/>
                </a:ext>
              </a:extLst>
            </p:cNvPr>
            <p:cNvSpPr txBox="1"/>
            <p:nvPr/>
          </p:nvSpPr>
          <p:spPr>
            <a:xfrm>
              <a:off x="9610011" y="3524773"/>
              <a:ext cx="881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alisto MT" panose="02040603050505030304" pitchFamily="18" charset="0"/>
                </a:rPr>
                <a:t>top=2</a:t>
              </a: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167A7919-1398-497C-0965-908D7A0E400A}"/>
              </a:ext>
            </a:extLst>
          </p:cNvPr>
          <p:cNvSpPr/>
          <p:nvPr/>
        </p:nvSpPr>
        <p:spPr>
          <a:xfrm>
            <a:off x="5382226" y="3167851"/>
            <a:ext cx="555585" cy="55558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247F1E-186B-86E4-3A6C-96CA6514FF4D}"/>
              </a:ext>
            </a:extLst>
          </p:cNvPr>
          <p:cNvSpPr txBox="1"/>
          <p:nvPr/>
        </p:nvSpPr>
        <p:spPr>
          <a:xfrm>
            <a:off x="954432" y="2584147"/>
            <a:ext cx="1487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sto MT" panose="02040603050505030304" pitchFamily="18" charset="0"/>
              </a:rPr>
              <a:t>push(1)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1E362AD-5CDD-1089-C905-5C2D3FAE8571}"/>
              </a:ext>
            </a:extLst>
          </p:cNvPr>
          <p:cNvSpPr/>
          <p:nvPr/>
        </p:nvSpPr>
        <p:spPr>
          <a:xfrm>
            <a:off x="5278203" y="2085076"/>
            <a:ext cx="774195" cy="1037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8CC9EA6-749C-5B65-F5A7-44AE543A7FCB}"/>
              </a:ext>
            </a:extLst>
          </p:cNvPr>
          <p:cNvGrpSpPr/>
          <p:nvPr/>
        </p:nvGrpSpPr>
        <p:grpSpPr>
          <a:xfrm>
            <a:off x="5740972" y="2126571"/>
            <a:ext cx="881332" cy="960926"/>
            <a:chOff x="9610011" y="3524773"/>
            <a:chExt cx="881332" cy="960926"/>
          </a:xfrm>
        </p:grpSpPr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0286662-9069-1FF8-8AED-A137BA36F7DF}"/>
                </a:ext>
              </a:extLst>
            </p:cNvPr>
            <p:cNvCxnSpPr>
              <a:cxnSpLocks/>
            </p:cNvCxnSpPr>
            <p:nvPr/>
          </p:nvCxnSpPr>
          <p:spPr>
            <a:xfrm>
              <a:off x="10037179" y="3930114"/>
              <a:ext cx="0" cy="5555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C833571-7CA3-226D-B1AF-D55EDD36D97D}"/>
                </a:ext>
              </a:extLst>
            </p:cNvPr>
            <p:cNvSpPr txBox="1"/>
            <p:nvPr/>
          </p:nvSpPr>
          <p:spPr>
            <a:xfrm>
              <a:off x="9610011" y="3524773"/>
              <a:ext cx="881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alisto MT" panose="02040603050505030304" pitchFamily="18" charset="0"/>
                </a:rPr>
                <a:t>top=3</a:t>
              </a: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7426D637-F67F-05D7-9575-A4491C5C5D6B}"/>
              </a:ext>
            </a:extLst>
          </p:cNvPr>
          <p:cNvSpPr/>
          <p:nvPr/>
        </p:nvSpPr>
        <p:spPr>
          <a:xfrm>
            <a:off x="5934436" y="3167851"/>
            <a:ext cx="555585" cy="55558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70A70EF-2FF6-8135-7D52-FECC624C7D57}"/>
              </a:ext>
            </a:extLst>
          </p:cNvPr>
          <p:cNvSpPr txBox="1"/>
          <p:nvPr/>
        </p:nvSpPr>
        <p:spPr>
          <a:xfrm>
            <a:off x="838200" y="3143962"/>
            <a:ext cx="2743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void push(int x){</a:t>
            </a:r>
          </a:p>
          <a:p>
            <a:endParaRPr lang="en-US" sz="2000" dirty="0">
              <a:latin typeface="Calisto MT" panose="02040603050505030304" pitchFamily="18" charset="0"/>
            </a:endParaRPr>
          </a:p>
          <a:p>
            <a:endParaRPr lang="en-US" sz="2000" dirty="0">
              <a:latin typeface="Calisto MT" panose="02040603050505030304" pitchFamily="18" charset="0"/>
            </a:endParaRPr>
          </a:p>
          <a:p>
            <a:endParaRPr lang="en-US" sz="2000" dirty="0">
              <a:latin typeface="Calisto MT" panose="02040603050505030304" pitchFamily="18" charset="0"/>
            </a:endParaRPr>
          </a:p>
          <a:p>
            <a:r>
              <a:rPr lang="en-US" sz="2000" dirty="0"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6B3078D-B977-78CF-60D1-2AF0833D3444}"/>
              </a:ext>
            </a:extLst>
          </p:cNvPr>
          <p:cNvSpPr txBox="1"/>
          <p:nvPr/>
        </p:nvSpPr>
        <p:spPr>
          <a:xfrm>
            <a:off x="1211003" y="3557459"/>
            <a:ext cx="1115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top++;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F7D7A19-D950-35AE-C91E-78E2FC7EB3D3}"/>
              </a:ext>
            </a:extLst>
          </p:cNvPr>
          <p:cNvSpPr txBox="1"/>
          <p:nvPr/>
        </p:nvSpPr>
        <p:spPr>
          <a:xfrm>
            <a:off x="1211003" y="3970956"/>
            <a:ext cx="165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listo MT" panose="02040603050505030304" pitchFamily="18" charset="0"/>
              </a:rPr>
              <a:t>stk</a:t>
            </a:r>
            <a:r>
              <a:rPr lang="en-US" sz="2000" dirty="0">
                <a:latin typeface="Calisto MT" panose="02040603050505030304" pitchFamily="18" charset="0"/>
              </a:rPr>
              <a:t>[top] = x;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A43DAF6-DFF4-4918-1689-6E0192F48A78}"/>
              </a:ext>
            </a:extLst>
          </p:cNvPr>
          <p:cNvSpPr txBox="1"/>
          <p:nvPr/>
        </p:nvSpPr>
        <p:spPr>
          <a:xfrm>
            <a:off x="3730419" y="3245588"/>
            <a:ext cx="544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alisto MT" panose="02040603050505030304" pitchFamily="18" charset="0"/>
              </a:rPr>
              <a:t>stk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9763ED2-25B9-738A-A7FA-99B4F84F538F}"/>
              </a:ext>
            </a:extLst>
          </p:cNvPr>
          <p:cNvSpPr txBox="1"/>
          <p:nvPr/>
        </p:nvSpPr>
        <p:spPr>
          <a:xfrm>
            <a:off x="838685" y="4797950"/>
            <a:ext cx="3987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sto MT" panose="02040603050505030304" pitchFamily="18" charset="0"/>
              </a:rPr>
              <a:t>What is the initial value of top?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65677A-1374-7813-006E-A0BEC6594C9E}"/>
              </a:ext>
            </a:extLst>
          </p:cNvPr>
          <p:cNvSpPr txBox="1"/>
          <p:nvPr/>
        </p:nvSpPr>
        <p:spPr>
          <a:xfrm>
            <a:off x="4548848" y="4775178"/>
            <a:ext cx="550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listo MT" panose="02040603050505030304" pitchFamily="18" charset="0"/>
              </a:rPr>
              <a:t>-1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247ED9-728D-3C5A-56C4-AB85CA570C34}"/>
              </a:ext>
            </a:extLst>
          </p:cNvPr>
          <p:cNvSpPr txBox="1"/>
          <p:nvPr/>
        </p:nvSpPr>
        <p:spPr>
          <a:xfrm>
            <a:off x="836032" y="5275798"/>
            <a:ext cx="4263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sto MT" panose="02040603050505030304" pitchFamily="18" charset="0"/>
              </a:rPr>
              <a:t>When there is no element top is -1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0CB2F4-63AD-9995-A964-1B2DB016F8A1}"/>
              </a:ext>
            </a:extLst>
          </p:cNvPr>
          <p:cNvSpPr txBox="1"/>
          <p:nvPr/>
        </p:nvSpPr>
        <p:spPr>
          <a:xfrm>
            <a:off x="9066660" y="2043229"/>
            <a:ext cx="1487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sto MT" panose="02040603050505030304" pitchFamily="18" charset="0"/>
              </a:rPr>
              <a:t>pop( 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48670E-04C0-5293-1646-8E85E1A64B08}"/>
              </a:ext>
            </a:extLst>
          </p:cNvPr>
          <p:cNvSpPr/>
          <p:nvPr/>
        </p:nvSpPr>
        <p:spPr>
          <a:xfrm>
            <a:off x="5762597" y="2103079"/>
            <a:ext cx="774195" cy="1037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4E23F7-D28E-EE4A-9A29-BCCEC91B7D44}"/>
              </a:ext>
            </a:extLst>
          </p:cNvPr>
          <p:cNvGrpSpPr/>
          <p:nvPr/>
        </p:nvGrpSpPr>
        <p:grpSpPr>
          <a:xfrm>
            <a:off x="5181346" y="2123285"/>
            <a:ext cx="881332" cy="960926"/>
            <a:chOff x="9610011" y="3524773"/>
            <a:chExt cx="881332" cy="960926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CBF0D25-F8D6-9A0F-F58D-CD527FB984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37179" y="3930114"/>
              <a:ext cx="0" cy="5555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12C188-5C81-851A-CF97-6AA5D8CBFD3A}"/>
                </a:ext>
              </a:extLst>
            </p:cNvPr>
            <p:cNvSpPr txBox="1"/>
            <p:nvPr/>
          </p:nvSpPr>
          <p:spPr>
            <a:xfrm>
              <a:off x="9610011" y="3524773"/>
              <a:ext cx="881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alisto MT" panose="02040603050505030304" pitchFamily="18" charset="0"/>
                </a:rPr>
                <a:t>top=2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6890A05-E899-B55E-1480-46532BE294D1}"/>
              </a:ext>
            </a:extLst>
          </p:cNvPr>
          <p:cNvSpPr/>
          <p:nvPr/>
        </p:nvSpPr>
        <p:spPr>
          <a:xfrm>
            <a:off x="5934436" y="3157344"/>
            <a:ext cx="55558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629D86-01E3-FC9A-6960-8FDD18F3A191}"/>
              </a:ext>
            </a:extLst>
          </p:cNvPr>
          <p:cNvSpPr txBox="1"/>
          <p:nvPr/>
        </p:nvSpPr>
        <p:spPr>
          <a:xfrm>
            <a:off x="9066660" y="2627831"/>
            <a:ext cx="1487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sto MT" panose="02040603050505030304" pitchFamily="18" charset="0"/>
              </a:rPr>
              <a:t>pop( 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B1571A-4B0A-8BE8-E0AE-17E737EE5EC4}"/>
              </a:ext>
            </a:extLst>
          </p:cNvPr>
          <p:cNvSpPr txBox="1"/>
          <p:nvPr/>
        </p:nvSpPr>
        <p:spPr>
          <a:xfrm>
            <a:off x="9066659" y="3183160"/>
            <a:ext cx="14878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int pop( ){</a:t>
            </a:r>
          </a:p>
          <a:p>
            <a:endParaRPr lang="en-US" sz="2000" dirty="0">
              <a:latin typeface="Calisto MT" panose="02040603050505030304" pitchFamily="18" charset="0"/>
            </a:endParaRPr>
          </a:p>
          <a:p>
            <a:endParaRPr lang="en-US" sz="2000" dirty="0">
              <a:latin typeface="Calisto MT" panose="02040603050505030304" pitchFamily="18" charset="0"/>
            </a:endParaRPr>
          </a:p>
          <a:p>
            <a:endParaRPr lang="en-US" sz="2000" dirty="0">
              <a:latin typeface="Calisto MT" panose="02040603050505030304" pitchFamily="18" charset="0"/>
            </a:endParaRPr>
          </a:p>
          <a:p>
            <a:endParaRPr lang="en-US" sz="2000" dirty="0">
              <a:latin typeface="Calisto MT" panose="02040603050505030304" pitchFamily="18" charset="0"/>
            </a:endParaRPr>
          </a:p>
          <a:p>
            <a:r>
              <a:rPr lang="en-US" sz="2000" dirty="0"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D50B7E-C188-E463-772B-70F8745FD5B2}"/>
              </a:ext>
            </a:extLst>
          </p:cNvPr>
          <p:cNvSpPr txBox="1"/>
          <p:nvPr/>
        </p:nvSpPr>
        <p:spPr>
          <a:xfrm>
            <a:off x="9590965" y="3585035"/>
            <a:ext cx="165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x = </a:t>
            </a:r>
            <a:r>
              <a:rPr lang="en-US" sz="2000" dirty="0" err="1">
                <a:latin typeface="Calisto MT" panose="02040603050505030304" pitchFamily="18" charset="0"/>
              </a:rPr>
              <a:t>stk</a:t>
            </a:r>
            <a:r>
              <a:rPr lang="en-US" sz="2000" dirty="0">
                <a:latin typeface="Calisto MT" panose="02040603050505030304" pitchFamily="18" charset="0"/>
              </a:rPr>
              <a:t>[top];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A2A29B-8D0B-ABA7-8E5A-0ED7250693FD}"/>
              </a:ext>
            </a:extLst>
          </p:cNvPr>
          <p:cNvSpPr/>
          <p:nvPr/>
        </p:nvSpPr>
        <p:spPr>
          <a:xfrm>
            <a:off x="5169452" y="2061818"/>
            <a:ext cx="774195" cy="1037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BF07F9C-1C38-83B0-AC56-A0DC79CDD242}"/>
              </a:ext>
            </a:extLst>
          </p:cNvPr>
          <p:cNvGrpSpPr/>
          <p:nvPr/>
        </p:nvGrpSpPr>
        <p:grpSpPr>
          <a:xfrm>
            <a:off x="4678754" y="2125900"/>
            <a:ext cx="881332" cy="960926"/>
            <a:chOff x="9610011" y="3524773"/>
            <a:chExt cx="881332" cy="960926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80D7F78-E184-F4B0-8286-D23A7D1FBD5A}"/>
                </a:ext>
              </a:extLst>
            </p:cNvPr>
            <p:cNvCxnSpPr>
              <a:cxnSpLocks/>
            </p:cNvCxnSpPr>
            <p:nvPr/>
          </p:nvCxnSpPr>
          <p:spPr>
            <a:xfrm>
              <a:off x="10037179" y="3930114"/>
              <a:ext cx="0" cy="5555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975753-1547-1A7B-2E99-F5E46744936D}"/>
                </a:ext>
              </a:extLst>
            </p:cNvPr>
            <p:cNvSpPr txBox="1"/>
            <p:nvPr/>
          </p:nvSpPr>
          <p:spPr>
            <a:xfrm>
              <a:off x="9610011" y="3524773"/>
              <a:ext cx="881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alisto MT" panose="02040603050505030304" pitchFamily="18" charset="0"/>
                </a:rPr>
                <a:t>top=1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4548D64A-88F9-F8F6-B438-0D91D22133B2}"/>
              </a:ext>
            </a:extLst>
          </p:cNvPr>
          <p:cNvSpPr/>
          <p:nvPr/>
        </p:nvSpPr>
        <p:spPr>
          <a:xfrm>
            <a:off x="5377163" y="3157344"/>
            <a:ext cx="55558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3C5B56-229D-316F-FBD6-322F0691EE09}"/>
              </a:ext>
            </a:extLst>
          </p:cNvPr>
          <p:cNvSpPr txBox="1"/>
          <p:nvPr/>
        </p:nvSpPr>
        <p:spPr>
          <a:xfrm>
            <a:off x="9590965" y="3987271"/>
            <a:ext cx="963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top--;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A64B7E-8677-BDCF-EE8E-45BB85B9E161}"/>
              </a:ext>
            </a:extLst>
          </p:cNvPr>
          <p:cNvSpPr txBox="1"/>
          <p:nvPr/>
        </p:nvSpPr>
        <p:spPr>
          <a:xfrm>
            <a:off x="9590964" y="4387154"/>
            <a:ext cx="1246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return x;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107A8B-2209-812B-9566-C68EDE65440A}"/>
              </a:ext>
            </a:extLst>
          </p:cNvPr>
          <p:cNvSpPr txBox="1"/>
          <p:nvPr/>
        </p:nvSpPr>
        <p:spPr>
          <a:xfrm>
            <a:off x="9066658" y="5092660"/>
            <a:ext cx="1487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sto MT" panose="02040603050505030304" pitchFamily="18" charset="0"/>
              </a:rPr>
              <a:t>pop( 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534A190-D9AB-80D5-F8D8-15F6B206971D}"/>
              </a:ext>
            </a:extLst>
          </p:cNvPr>
          <p:cNvSpPr/>
          <p:nvPr/>
        </p:nvSpPr>
        <p:spPr>
          <a:xfrm>
            <a:off x="4699523" y="2081531"/>
            <a:ext cx="774195" cy="1037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CCDA115-D312-7E3B-28F9-467ACCC6B2D4}"/>
              </a:ext>
            </a:extLst>
          </p:cNvPr>
          <p:cNvGrpSpPr/>
          <p:nvPr/>
        </p:nvGrpSpPr>
        <p:grpSpPr>
          <a:xfrm>
            <a:off x="4134658" y="2159642"/>
            <a:ext cx="881332" cy="960926"/>
            <a:chOff x="9610011" y="3524773"/>
            <a:chExt cx="881332" cy="960926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AA8C39F-612F-372C-44E1-A238413FAA49}"/>
                </a:ext>
              </a:extLst>
            </p:cNvPr>
            <p:cNvCxnSpPr>
              <a:cxnSpLocks/>
            </p:cNvCxnSpPr>
            <p:nvPr/>
          </p:nvCxnSpPr>
          <p:spPr>
            <a:xfrm>
              <a:off x="10037179" y="3930114"/>
              <a:ext cx="0" cy="5555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2FAE088-3CFE-7317-DD66-7EEFE797CD56}"/>
                </a:ext>
              </a:extLst>
            </p:cNvPr>
            <p:cNvSpPr txBox="1"/>
            <p:nvPr/>
          </p:nvSpPr>
          <p:spPr>
            <a:xfrm>
              <a:off x="9610011" y="3524773"/>
              <a:ext cx="881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alisto MT" panose="02040603050505030304" pitchFamily="18" charset="0"/>
                </a:rPr>
                <a:t>top=0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A4158305-1B8A-2235-1B58-AB5AAF76E8AE}"/>
              </a:ext>
            </a:extLst>
          </p:cNvPr>
          <p:cNvSpPr/>
          <p:nvPr/>
        </p:nvSpPr>
        <p:spPr>
          <a:xfrm>
            <a:off x="4824953" y="3156465"/>
            <a:ext cx="55558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5971DE-3312-72D3-2AFF-15E3DD93FEC1}"/>
              </a:ext>
            </a:extLst>
          </p:cNvPr>
          <p:cNvSpPr txBox="1"/>
          <p:nvPr/>
        </p:nvSpPr>
        <p:spPr>
          <a:xfrm>
            <a:off x="9066657" y="5494535"/>
            <a:ext cx="1487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sto MT" panose="02040603050505030304" pitchFamily="18" charset="0"/>
              </a:rPr>
              <a:t>pop( 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53242D-604F-66DA-66E9-335591BEA0D2}"/>
              </a:ext>
            </a:extLst>
          </p:cNvPr>
          <p:cNvSpPr/>
          <p:nvPr/>
        </p:nvSpPr>
        <p:spPr>
          <a:xfrm>
            <a:off x="4167814" y="2095478"/>
            <a:ext cx="774195" cy="1037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A0E3A02-D4DC-7CD9-9CDE-EDE891B84616}"/>
              </a:ext>
            </a:extLst>
          </p:cNvPr>
          <p:cNvGrpSpPr/>
          <p:nvPr/>
        </p:nvGrpSpPr>
        <p:grpSpPr>
          <a:xfrm>
            <a:off x="3303122" y="2188999"/>
            <a:ext cx="972851" cy="960926"/>
            <a:chOff x="9610010" y="3524773"/>
            <a:chExt cx="972851" cy="960926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E7BD272-9896-F75C-F3F4-3763AA31F82B}"/>
                </a:ext>
              </a:extLst>
            </p:cNvPr>
            <p:cNvCxnSpPr>
              <a:cxnSpLocks/>
            </p:cNvCxnSpPr>
            <p:nvPr/>
          </p:nvCxnSpPr>
          <p:spPr>
            <a:xfrm>
              <a:off x="10037179" y="3930114"/>
              <a:ext cx="0" cy="5555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71E5BB7-8AF2-8735-19B7-2DC6689A3744}"/>
                </a:ext>
              </a:extLst>
            </p:cNvPr>
            <p:cNvSpPr txBox="1"/>
            <p:nvPr/>
          </p:nvSpPr>
          <p:spPr>
            <a:xfrm>
              <a:off x="9610010" y="3524773"/>
              <a:ext cx="9728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alisto MT" panose="02040603050505030304" pitchFamily="18" charset="0"/>
                </a:rPr>
                <a:t>top=-1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5981917F-DB78-52CF-300B-306722C79A3F}"/>
              </a:ext>
            </a:extLst>
          </p:cNvPr>
          <p:cNvSpPr/>
          <p:nvPr/>
        </p:nvSpPr>
        <p:spPr>
          <a:xfrm>
            <a:off x="4272743" y="3160260"/>
            <a:ext cx="55558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14D2A6-65F6-7CD5-85BB-903C889BAB72}"/>
              </a:ext>
            </a:extLst>
          </p:cNvPr>
          <p:cNvSpPr txBox="1"/>
          <p:nvPr/>
        </p:nvSpPr>
        <p:spPr>
          <a:xfrm>
            <a:off x="838685" y="5694590"/>
            <a:ext cx="1487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sto MT" panose="02040603050505030304" pitchFamily="18" charset="0"/>
              </a:rPr>
              <a:t>push(8)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729073D-6266-5D7E-A038-2FD16D015E71}"/>
              </a:ext>
            </a:extLst>
          </p:cNvPr>
          <p:cNvCxnSpPr/>
          <p:nvPr/>
        </p:nvCxnSpPr>
        <p:spPr>
          <a:xfrm>
            <a:off x="776288" y="3760471"/>
            <a:ext cx="43471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D35618D4-286B-A3B7-076F-6490B80CC229}"/>
              </a:ext>
            </a:extLst>
          </p:cNvPr>
          <p:cNvSpPr/>
          <p:nvPr/>
        </p:nvSpPr>
        <p:spPr>
          <a:xfrm>
            <a:off x="3376310" y="2202844"/>
            <a:ext cx="774195" cy="1037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8B94342-B532-1D8E-6572-56A1B1A5E2BD}"/>
              </a:ext>
            </a:extLst>
          </p:cNvPr>
          <p:cNvGrpSpPr/>
          <p:nvPr/>
        </p:nvGrpSpPr>
        <p:grpSpPr>
          <a:xfrm>
            <a:off x="4084945" y="2159642"/>
            <a:ext cx="972851" cy="960926"/>
            <a:chOff x="9610010" y="3524773"/>
            <a:chExt cx="972851" cy="960926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B1FAF7B-936E-F656-C644-81C4B9FA7118}"/>
                </a:ext>
              </a:extLst>
            </p:cNvPr>
            <p:cNvCxnSpPr>
              <a:cxnSpLocks/>
            </p:cNvCxnSpPr>
            <p:nvPr/>
          </p:nvCxnSpPr>
          <p:spPr>
            <a:xfrm>
              <a:off x="10037179" y="3930114"/>
              <a:ext cx="0" cy="5555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621FF68-A3C5-9D8D-2D9E-F13400CA3A48}"/>
                </a:ext>
              </a:extLst>
            </p:cNvPr>
            <p:cNvSpPr txBox="1"/>
            <p:nvPr/>
          </p:nvSpPr>
          <p:spPr>
            <a:xfrm>
              <a:off x="9610010" y="3524773"/>
              <a:ext cx="9728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alisto MT" panose="02040603050505030304" pitchFamily="18" charset="0"/>
                </a:rPr>
                <a:t>top=0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C7DB9E3-FE90-E95D-6ECF-ABB2B4EC3107}"/>
              </a:ext>
            </a:extLst>
          </p:cNvPr>
          <p:cNvCxnSpPr/>
          <p:nvPr/>
        </p:nvCxnSpPr>
        <p:spPr>
          <a:xfrm>
            <a:off x="776288" y="4186439"/>
            <a:ext cx="43471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0A178548-B1A2-D5B4-DE02-940744E801C8}"/>
              </a:ext>
            </a:extLst>
          </p:cNvPr>
          <p:cNvSpPr/>
          <p:nvPr/>
        </p:nvSpPr>
        <p:spPr>
          <a:xfrm>
            <a:off x="4277118" y="3171687"/>
            <a:ext cx="555585" cy="55558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44DF56-E6E3-F53B-6F85-E7CD877C2B01}"/>
              </a:ext>
            </a:extLst>
          </p:cNvPr>
          <p:cNvSpPr txBox="1"/>
          <p:nvPr/>
        </p:nvSpPr>
        <p:spPr>
          <a:xfrm>
            <a:off x="3272188" y="5980846"/>
            <a:ext cx="3838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sto MT" panose="02040603050505030304" pitchFamily="18" charset="0"/>
              </a:rPr>
              <a:t>Relation between size and top: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5B92F-041D-9480-9C68-38803A8D17C9}"/>
              </a:ext>
            </a:extLst>
          </p:cNvPr>
          <p:cNvSpPr txBox="1"/>
          <p:nvPr/>
        </p:nvSpPr>
        <p:spPr>
          <a:xfrm>
            <a:off x="7101985" y="5980846"/>
            <a:ext cx="1771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size = top + 1;</a:t>
            </a:r>
          </a:p>
        </p:txBody>
      </p:sp>
    </p:spTree>
    <p:extLst>
      <p:ext uri="{BB962C8B-B14F-4D97-AF65-F5344CB8AC3E}">
        <p14:creationId xmlns:p14="http://schemas.microsoft.com/office/powerpoint/2010/main" val="403292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7" grpId="0" animBg="1"/>
      <p:bldP spid="8" grpId="0" animBg="1"/>
      <p:bldP spid="10" grpId="0" animBg="1"/>
      <p:bldP spid="12" grpId="0" animBg="1"/>
      <p:bldP spid="14" grpId="0"/>
      <p:bldP spid="17" grpId="0"/>
      <p:bldP spid="18" grpId="0"/>
      <p:bldP spid="19" grpId="0"/>
      <p:bldP spid="24" grpId="0"/>
      <p:bldP spid="29" grpId="0" animBg="1"/>
      <p:bldP spid="30" grpId="0" animBg="1"/>
      <p:bldP spid="31" grpId="0"/>
      <p:bldP spid="40" grpId="0"/>
      <p:bldP spid="74" grpId="0"/>
      <p:bldP spid="78" grpId="0"/>
      <p:bldP spid="79" grpId="0" animBg="1"/>
      <p:bldP spid="84" grpId="0" animBg="1"/>
      <p:bldP spid="85" grpId="0"/>
      <p:bldP spid="89" grpId="0" animBg="1"/>
      <p:bldP spid="90" grpId="0" animBg="1"/>
      <p:bldP spid="91" grpId="0"/>
      <p:bldP spid="92" grpId="0"/>
      <p:bldP spid="93" grpId="0"/>
      <p:bldP spid="94" grpId="0"/>
      <p:bldP spid="95" grpId="0"/>
      <p:bldP spid="96" grpId="0"/>
      <p:bldP spid="4" grpId="0"/>
      <p:bldP spid="5" grpId="0"/>
      <p:bldP spid="23" grpId="0" animBg="1"/>
      <p:bldP spid="26" grpId="0" animBg="1"/>
      <p:bldP spid="27" grpId="0"/>
      <p:bldP spid="28" grpId="0"/>
      <p:bldP spid="32" grpId="0"/>
      <p:bldP spid="33" grpId="0" animBg="1"/>
      <p:bldP spid="38" grpId="0" animBg="1"/>
      <p:bldP spid="39" grpId="0"/>
      <p:bldP spid="41" grpId="0"/>
      <p:bldP spid="42" grpId="0"/>
      <p:bldP spid="43" grpId="0" animBg="1"/>
      <p:bldP spid="47" grpId="0" animBg="1"/>
      <p:bldP spid="48" grpId="0"/>
      <p:bldP spid="49" grpId="0" animBg="1"/>
      <p:bldP spid="53" grpId="0" animBg="1"/>
      <p:bldP spid="54" grpId="0"/>
      <p:bldP spid="62" grpId="0" animBg="1"/>
      <p:bldP spid="67" grpId="0" animBg="1"/>
      <p:bldP spid="6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F490C287-5E91-6F17-EBF8-150998733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>
            <a:extLst>
              <a:ext uri="{FF2B5EF4-FFF2-40B4-BE49-F238E27FC236}">
                <a16:creationId xmlns:a16="http://schemas.microsoft.com/office/drawing/2014/main" id="{F4E35D7D-D389-0095-F0B1-6FA239C944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400" spc="-5" dirty="0">
                <a:solidFill>
                  <a:srgbClr val="CC0000"/>
                </a:solidFill>
                <a:latin typeface="Times New Roman"/>
                <a:cs typeface="Times New Roman"/>
              </a:rPr>
              <a:t>Basic Functionalities of Stack</a:t>
            </a:r>
            <a:endParaRPr dirty="0"/>
          </a:p>
        </p:txBody>
      </p:sp>
      <p:sp>
        <p:nvSpPr>
          <p:cNvPr id="101" name="Google Shape;101;p15">
            <a:extLst>
              <a:ext uri="{FF2B5EF4-FFF2-40B4-BE49-F238E27FC236}">
                <a16:creationId xmlns:a16="http://schemas.microsoft.com/office/drawing/2014/main" id="{18E7E09A-9018-2DCB-0303-77F8C712314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BB2B9-C12F-B909-DFEB-5BBEC722F4C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30857D0-153E-402C-AB46-D381B81476F0}" type="datetime4">
              <a:rPr lang="en-US" smtClean="0"/>
              <a:t>April 22,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712B8-D503-587C-AB05-C0B2DF1A93E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1CD6F-2E3D-084E-62BB-D0BC1F0D7955}"/>
              </a:ext>
            </a:extLst>
          </p:cNvPr>
          <p:cNvSpPr txBox="1"/>
          <p:nvPr/>
        </p:nvSpPr>
        <p:spPr>
          <a:xfrm>
            <a:off x="838200" y="1576695"/>
            <a:ext cx="65326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sto MT" panose="02040603050505030304" pitchFamily="18" charset="0"/>
              </a:rPr>
              <a:t>void push(int x);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sto MT" panose="02040603050505030304" pitchFamily="18" charset="0"/>
              </a:rPr>
              <a:t>int pop( 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sto MT" panose="02040603050505030304" pitchFamily="18" charset="0"/>
              </a:rPr>
              <a:t>int size( 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sto MT" panose="02040603050505030304" pitchFamily="18" charset="0"/>
              </a:rPr>
              <a:t>bool </a:t>
            </a:r>
            <a:r>
              <a:rPr lang="en-US" sz="2000" dirty="0" err="1">
                <a:latin typeface="Calisto MT" panose="02040603050505030304" pitchFamily="18" charset="0"/>
              </a:rPr>
              <a:t>isEmpty</a:t>
            </a:r>
            <a:r>
              <a:rPr lang="en-US" sz="2000" dirty="0">
                <a:latin typeface="Calisto MT" panose="02040603050505030304" pitchFamily="18" charset="0"/>
              </a:rPr>
              <a:t>( 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sto MT" panose="02040603050505030304" pitchFamily="18" charset="0"/>
              </a:rPr>
              <a:t>bool </a:t>
            </a:r>
            <a:r>
              <a:rPr lang="en-US" sz="2000" dirty="0" err="1">
                <a:latin typeface="Calisto MT" panose="02040603050505030304" pitchFamily="18" charset="0"/>
              </a:rPr>
              <a:t>isFull</a:t>
            </a:r>
            <a:r>
              <a:rPr lang="en-US" sz="2000" dirty="0">
                <a:latin typeface="Calisto MT" panose="02040603050505030304" pitchFamily="18" charset="0"/>
              </a:rPr>
              <a:t>( ); [Only if implemented by array]</a:t>
            </a:r>
          </a:p>
        </p:txBody>
      </p:sp>
    </p:spTree>
    <p:extLst>
      <p:ext uri="{BB962C8B-B14F-4D97-AF65-F5344CB8AC3E}">
        <p14:creationId xmlns:p14="http://schemas.microsoft.com/office/powerpoint/2010/main" val="317962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9845-B061-8EE5-E97D-2FDA7C30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-5" dirty="0">
                <a:solidFill>
                  <a:srgbClr val="CC0000"/>
                </a:solidFill>
                <a:latin typeface="Times New Roman"/>
                <a:cs typeface="Times New Roman"/>
              </a:rPr>
              <a:t>Stack Implementation By Linked List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3D048-EE2A-A094-1770-1B06F3DF14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April 22,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F0DE1-9237-A725-147A-3562DE7BA9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F1B96-F349-FA16-50AD-8A204406BF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9C2DB8-D5C5-70C5-B533-4106B290558D}"/>
              </a:ext>
            </a:extLst>
          </p:cNvPr>
          <p:cNvSpPr txBox="1"/>
          <p:nvPr/>
        </p:nvSpPr>
        <p:spPr>
          <a:xfrm>
            <a:off x="784229" y="1462595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push(9)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3E98727-4CA0-FDAC-D786-0A913DF2B3C2}"/>
              </a:ext>
            </a:extLst>
          </p:cNvPr>
          <p:cNvSpPr/>
          <p:nvPr/>
        </p:nvSpPr>
        <p:spPr>
          <a:xfrm>
            <a:off x="8372247" y="4122545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1CA2E3-4532-5A5D-80FD-545AAF61B97B}"/>
              </a:ext>
            </a:extLst>
          </p:cNvPr>
          <p:cNvSpPr txBox="1"/>
          <p:nvPr/>
        </p:nvSpPr>
        <p:spPr>
          <a:xfrm>
            <a:off x="776946" y="1913575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push(6)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0B461E5-83CC-323B-083E-B224869C882D}"/>
              </a:ext>
            </a:extLst>
          </p:cNvPr>
          <p:cNvGrpSpPr/>
          <p:nvPr/>
        </p:nvGrpSpPr>
        <p:grpSpPr>
          <a:xfrm>
            <a:off x="8347651" y="2864728"/>
            <a:ext cx="500458" cy="1207073"/>
            <a:chOff x="1009891" y="4243673"/>
            <a:chExt cx="500458" cy="12070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4BD6DA-B74B-FFEA-9F5C-95F159E0EF92}"/>
                </a:ext>
              </a:extLst>
            </p:cNvPr>
            <p:cNvSpPr txBox="1"/>
            <p:nvPr/>
          </p:nvSpPr>
          <p:spPr>
            <a:xfrm>
              <a:off x="1009891" y="4243673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latin typeface="Calisto MT" panose="02040603050505030304" pitchFamily="18" charset="0"/>
                </a:rPr>
                <a:t>top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1FABCC9-45D9-0B19-2F98-7593D889A41D}"/>
                </a:ext>
              </a:extLst>
            </p:cNvPr>
            <p:cNvCxnSpPr>
              <a:stCxn id="9" idx="2"/>
            </p:cNvCxnSpPr>
            <p:nvPr/>
          </p:nvCxnSpPr>
          <p:spPr>
            <a:xfrm flipH="1">
              <a:off x="1248900" y="4613005"/>
              <a:ext cx="112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CF2BDD-879F-ABE8-DB7E-8ADBA3F7E26F}"/>
              </a:ext>
            </a:extLst>
          </p:cNvPr>
          <p:cNvGrpSpPr/>
          <p:nvPr/>
        </p:nvGrpSpPr>
        <p:grpSpPr>
          <a:xfrm>
            <a:off x="6495254" y="4084364"/>
            <a:ext cx="961992" cy="475862"/>
            <a:chOff x="5609870" y="3628280"/>
            <a:chExt cx="961992" cy="475862"/>
          </a:xfrm>
          <a:solidFill>
            <a:schemeClr val="bg1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D306BF-F612-D990-B476-DCB3E1551CD3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3A873FD-F39D-F617-356C-CD222FD5D906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8E7EE0-B238-2F2B-CC2F-5927034D3E36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9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76D7051-6734-65A4-FFA2-630B384BB76C}"/>
              </a:ext>
            </a:extLst>
          </p:cNvPr>
          <p:cNvSpPr/>
          <p:nvPr/>
        </p:nvSpPr>
        <p:spPr>
          <a:xfrm>
            <a:off x="8372247" y="2723509"/>
            <a:ext cx="500458" cy="1395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08CF449-BAFA-67AC-5137-86AE2CC17658}"/>
              </a:ext>
            </a:extLst>
          </p:cNvPr>
          <p:cNvGrpSpPr/>
          <p:nvPr/>
        </p:nvGrpSpPr>
        <p:grpSpPr>
          <a:xfrm>
            <a:off x="7126610" y="3547431"/>
            <a:ext cx="1483568" cy="765110"/>
            <a:chOff x="1819469" y="4422710"/>
            <a:chExt cx="1483568" cy="765110"/>
          </a:xfrm>
        </p:grpSpPr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1D57D900-F015-B60C-A2D9-AE0407BABE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2655D64-80D0-13D8-1B38-9A80A8B048C7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73D53AC-1137-297A-AB0A-FA4375CEE21D}"/>
              </a:ext>
            </a:extLst>
          </p:cNvPr>
          <p:cNvGrpSpPr/>
          <p:nvPr/>
        </p:nvGrpSpPr>
        <p:grpSpPr>
          <a:xfrm>
            <a:off x="6718857" y="2830686"/>
            <a:ext cx="500458" cy="1207073"/>
            <a:chOff x="1009891" y="4243673"/>
            <a:chExt cx="500458" cy="120707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606EB9A-8521-F212-95AD-8CAC82F2924D}"/>
                </a:ext>
              </a:extLst>
            </p:cNvPr>
            <p:cNvSpPr txBox="1"/>
            <p:nvPr/>
          </p:nvSpPr>
          <p:spPr>
            <a:xfrm>
              <a:off x="1009891" y="4243673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latin typeface="Calisto MT" panose="02040603050505030304" pitchFamily="18" charset="0"/>
                </a:rPr>
                <a:t>top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23F37AE-441F-DC6F-BDF5-73E4AD2B0419}"/>
                </a:ext>
              </a:extLst>
            </p:cNvPr>
            <p:cNvCxnSpPr>
              <a:stCxn id="37" idx="2"/>
            </p:cNvCxnSpPr>
            <p:nvPr/>
          </p:nvCxnSpPr>
          <p:spPr>
            <a:xfrm flipH="1">
              <a:off x="1248900" y="4613005"/>
              <a:ext cx="112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BBD27A1-0E84-99E7-E724-528DE1DD1F8E}"/>
              </a:ext>
            </a:extLst>
          </p:cNvPr>
          <p:cNvGrpSpPr/>
          <p:nvPr/>
        </p:nvGrpSpPr>
        <p:grpSpPr>
          <a:xfrm>
            <a:off x="4603933" y="4009279"/>
            <a:ext cx="961992" cy="475862"/>
            <a:chOff x="5609870" y="3628280"/>
            <a:chExt cx="961992" cy="475862"/>
          </a:xfrm>
          <a:solidFill>
            <a:schemeClr val="bg1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7587878-BD71-12F2-59AD-4934B099B81F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116058B-ED8E-E5A6-B7A9-71E6A20E63F3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5480D97-FE6F-D518-CF02-543852DF0D9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6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AE8BDB34-6E50-3A08-478C-3E61EE86F252}"/>
              </a:ext>
            </a:extLst>
          </p:cNvPr>
          <p:cNvSpPr/>
          <p:nvPr/>
        </p:nvSpPr>
        <p:spPr>
          <a:xfrm>
            <a:off x="6693872" y="2662444"/>
            <a:ext cx="500458" cy="1395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2FBAFE5-22D5-BB27-E897-2E248A42A446}"/>
              </a:ext>
            </a:extLst>
          </p:cNvPr>
          <p:cNvGrpSpPr/>
          <p:nvPr/>
        </p:nvGrpSpPr>
        <p:grpSpPr>
          <a:xfrm>
            <a:off x="5235289" y="3472346"/>
            <a:ext cx="1483568" cy="765110"/>
            <a:chOff x="1819469" y="4422710"/>
            <a:chExt cx="1483568" cy="765110"/>
          </a:xfrm>
        </p:grpSpPr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741E0EC6-FBF7-9787-46DD-73E8765768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2633CDB-F303-C294-DBA0-AFFB122ACD9B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8F76BC2-A71F-402D-6352-698934AB6EF9}"/>
              </a:ext>
            </a:extLst>
          </p:cNvPr>
          <p:cNvGrpSpPr/>
          <p:nvPr/>
        </p:nvGrpSpPr>
        <p:grpSpPr>
          <a:xfrm>
            <a:off x="4827536" y="2755601"/>
            <a:ext cx="500458" cy="1207073"/>
            <a:chOff x="1009891" y="4243673"/>
            <a:chExt cx="500458" cy="1207073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1143289-13F0-D5B7-5BA1-D237DBD95E3B}"/>
                </a:ext>
              </a:extLst>
            </p:cNvPr>
            <p:cNvSpPr txBox="1"/>
            <p:nvPr/>
          </p:nvSpPr>
          <p:spPr>
            <a:xfrm>
              <a:off x="1009891" y="4243673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latin typeface="Calisto MT" panose="02040603050505030304" pitchFamily="18" charset="0"/>
                </a:rPr>
                <a:t>top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CD7B807-94FD-05F9-7629-1EB0F2A0ACA2}"/>
                </a:ext>
              </a:extLst>
            </p:cNvPr>
            <p:cNvCxnSpPr>
              <a:stCxn id="55" idx="2"/>
            </p:cNvCxnSpPr>
            <p:nvPr/>
          </p:nvCxnSpPr>
          <p:spPr>
            <a:xfrm flipH="1">
              <a:off x="1248900" y="4613005"/>
              <a:ext cx="112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98530697-D0FD-8CCE-AAC9-2B01FD908D25}"/>
              </a:ext>
            </a:extLst>
          </p:cNvPr>
          <p:cNvSpPr txBox="1"/>
          <p:nvPr/>
        </p:nvSpPr>
        <p:spPr>
          <a:xfrm>
            <a:off x="783296" y="2346941"/>
            <a:ext cx="466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Similar as </a:t>
            </a:r>
            <a:r>
              <a:rPr lang="en-US" sz="1800" dirty="0" err="1">
                <a:solidFill>
                  <a:schemeClr val="tx1"/>
                </a:solidFill>
                <a:latin typeface="Calisto MT" panose="02040603050505030304" pitchFamily="18" charset="0"/>
              </a:rPr>
              <a:t>insertHead</a:t>
            </a: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 in Singly Linked List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B232CA-EF04-244D-9086-A9D96E3040E8}"/>
              </a:ext>
            </a:extLst>
          </p:cNvPr>
          <p:cNvSpPr txBox="1"/>
          <p:nvPr/>
        </p:nvSpPr>
        <p:spPr>
          <a:xfrm>
            <a:off x="773377" y="3845458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pop( 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17396DA-C40F-A5B4-8A0B-04E659757E2F}"/>
              </a:ext>
            </a:extLst>
          </p:cNvPr>
          <p:cNvSpPr/>
          <p:nvPr/>
        </p:nvSpPr>
        <p:spPr>
          <a:xfrm>
            <a:off x="4529471" y="2830687"/>
            <a:ext cx="1756647" cy="1756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11D8C6D-7D1D-3B85-43F4-9AFDA8BEA9E6}"/>
              </a:ext>
            </a:extLst>
          </p:cNvPr>
          <p:cNvSpPr/>
          <p:nvPr/>
        </p:nvSpPr>
        <p:spPr>
          <a:xfrm>
            <a:off x="5382455" y="3341617"/>
            <a:ext cx="1756647" cy="689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3BC74FF-07DF-C4B5-6EEA-B74E616748CB}"/>
              </a:ext>
            </a:extLst>
          </p:cNvPr>
          <p:cNvGrpSpPr/>
          <p:nvPr/>
        </p:nvGrpSpPr>
        <p:grpSpPr>
          <a:xfrm>
            <a:off x="6693872" y="2782117"/>
            <a:ext cx="500458" cy="1207073"/>
            <a:chOff x="1009891" y="4243673"/>
            <a:chExt cx="500458" cy="120707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557CB7-802A-8EF2-A19D-30C2F11F4BBC}"/>
                </a:ext>
              </a:extLst>
            </p:cNvPr>
            <p:cNvSpPr txBox="1"/>
            <p:nvPr/>
          </p:nvSpPr>
          <p:spPr>
            <a:xfrm>
              <a:off x="1009891" y="4243673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latin typeface="Calisto MT" panose="02040603050505030304" pitchFamily="18" charset="0"/>
                </a:rPr>
                <a:t>top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758135C-AE12-4FEC-07D7-16851C9C6255}"/>
                </a:ext>
              </a:extLst>
            </p:cNvPr>
            <p:cNvCxnSpPr>
              <a:stCxn id="61" idx="2"/>
            </p:cNvCxnSpPr>
            <p:nvPr/>
          </p:nvCxnSpPr>
          <p:spPr>
            <a:xfrm flipH="1">
              <a:off x="1248900" y="4613005"/>
              <a:ext cx="112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B4E48CBA-BAA0-F42C-0F55-94DE3928E10B}"/>
              </a:ext>
            </a:extLst>
          </p:cNvPr>
          <p:cNvSpPr txBox="1"/>
          <p:nvPr/>
        </p:nvSpPr>
        <p:spPr>
          <a:xfrm>
            <a:off x="773377" y="432229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pop( 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058DC35-6C81-F543-34CC-1D18C9F3C1FF}"/>
              </a:ext>
            </a:extLst>
          </p:cNvPr>
          <p:cNvSpPr/>
          <p:nvPr/>
        </p:nvSpPr>
        <p:spPr>
          <a:xfrm>
            <a:off x="6272964" y="2865822"/>
            <a:ext cx="1756647" cy="1756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BFD9043-5B03-23E1-2890-9399BBB84C17}"/>
              </a:ext>
            </a:extLst>
          </p:cNvPr>
          <p:cNvSpPr/>
          <p:nvPr/>
        </p:nvSpPr>
        <p:spPr>
          <a:xfrm>
            <a:off x="7608161" y="3405677"/>
            <a:ext cx="1756647" cy="689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F9A4037-0F5B-1EB2-805F-A85D8F4C41BA}"/>
              </a:ext>
            </a:extLst>
          </p:cNvPr>
          <p:cNvGrpSpPr/>
          <p:nvPr/>
        </p:nvGrpSpPr>
        <p:grpSpPr>
          <a:xfrm>
            <a:off x="8355772" y="2891833"/>
            <a:ext cx="500458" cy="1207073"/>
            <a:chOff x="1009891" y="4243673"/>
            <a:chExt cx="500458" cy="1207073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01A92B7-173D-E7F6-F884-C3904B716834}"/>
                </a:ext>
              </a:extLst>
            </p:cNvPr>
            <p:cNvSpPr txBox="1"/>
            <p:nvPr/>
          </p:nvSpPr>
          <p:spPr>
            <a:xfrm>
              <a:off x="1009891" y="4243673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latin typeface="Calisto MT" panose="02040603050505030304" pitchFamily="18" charset="0"/>
                </a:rPr>
                <a:t>top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DA7B82E-68F5-1923-3647-516C581AC5EE}"/>
                </a:ext>
              </a:extLst>
            </p:cNvPr>
            <p:cNvCxnSpPr>
              <a:stCxn id="66" idx="2"/>
            </p:cNvCxnSpPr>
            <p:nvPr/>
          </p:nvCxnSpPr>
          <p:spPr>
            <a:xfrm flipH="1">
              <a:off x="1248900" y="4613005"/>
              <a:ext cx="112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C922E83D-C149-577F-09F0-B5C41BE79351}"/>
              </a:ext>
            </a:extLst>
          </p:cNvPr>
          <p:cNvSpPr txBox="1"/>
          <p:nvPr/>
        </p:nvSpPr>
        <p:spPr>
          <a:xfrm>
            <a:off x="783296" y="4730778"/>
            <a:ext cx="459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Similar as </a:t>
            </a:r>
            <a:r>
              <a:rPr lang="en-US" sz="1800" dirty="0" err="1">
                <a:solidFill>
                  <a:schemeClr val="tx1"/>
                </a:solidFill>
                <a:latin typeface="Calisto MT" panose="02040603050505030304" pitchFamily="18" charset="0"/>
              </a:rPr>
              <a:t>deletHead</a:t>
            </a: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 in Singly Linked List</a:t>
            </a:r>
          </a:p>
        </p:txBody>
      </p:sp>
    </p:spTree>
    <p:extLst>
      <p:ext uri="{BB962C8B-B14F-4D97-AF65-F5344CB8AC3E}">
        <p14:creationId xmlns:p14="http://schemas.microsoft.com/office/powerpoint/2010/main" val="250611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22" grpId="0" animBg="1"/>
      <p:bldP spid="50" grpId="0" animBg="1"/>
      <p:bldP spid="57" grpId="0"/>
      <p:bldP spid="58" grpId="0"/>
      <p:bldP spid="59" grpId="0" animBg="1"/>
      <p:bldP spid="63" grpId="0" animBg="1"/>
      <p:bldP spid="64" grpId="0"/>
      <p:bldP spid="68" grpId="0" animBg="1"/>
      <p:bldP spid="69" grpId="0" animBg="1"/>
      <p:bldP spid="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F490C287-5E91-6F17-EBF8-150998733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>
            <a:extLst>
              <a:ext uri="{FF2B5EF4-FFF2-40B4-BE49-F238E27FC236}">
                <a16:creationId xmlns:a16="http://schemas.microsoft.com/office/drawing/2014/main" id="{F4E35D7D-D389-0095-F0B1-6FA239C944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400" spc="-5" dirty="0">
                <a:solidFill>
                  <a:srgbClr val="CC0000"/>
                </a:solidFill>
                <a:latin typeface="Times New Roman"/>
                <a:cs typeface="Times New Roman"/>
              </a:rPr>
              <a:t>Errors in Stack</a:t>
            </a:r>
            <a:endParaRPr dirty="0"/>
          </a:p>
        </p:txBody>
      </p:sp>
      <p:sp>
        <p:nvSpPr>
          <p:cNvPr id="101" name="Google Shape;101;p15">
            <a:extLst>
              <a:ext uri="{FF2B5EF4-FFF2-40B4-BE49-F238E27FC236}">
                <a16:creationId xmlns:a16="http://schemas.microsoft.com/office/drawing/2014/main" id="{18E7E09A-9018-2DCB-0303-77F8C712314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BB2B9-C12F-B909-DFEB-5BBEC722F4C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30857D0-153E-402C-AB46-D381B81476F0}" type="datetime4">
              <a:rPr lang="en-US" smtClean="0"/>
              <a:t>April 22,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712B8-D503-587C-AB05-C0B2DF1A93E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1CD6F-2E3D-084E-62BB-D0BC1F0D7955}"/>
              </a:ext>
            </a:extLst>
          </p:cNvPr>
          <p:cNvSpPr txBox="1"/>
          <p:nvPr/>
        </p:nvSpPr>
        <p:spPr>
          <a:xfrm>
            <a:off x="707571" y="1490633"/>
            <a:ext cx="2230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C00000"/>
                </a:solidFill>
                <a:latin typeface="Calisto MT" panose="02040603050505030304" pitchFamily="18" charset="0"/>
              </a:rPr>
              <a:t>Underflow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9F63F-D8FB-8917-4BFB-3F4D425B5F43}"/>
              </a:ext>
            </a:extLst>
          </p:cNvPr>
          <p:cNvSpPr txBox="1"/>
          <p:nvPr/>
        </p:nvSpPr>
        <p:spPr>
          <a:xfrm>
            <a:off x="1094549" y="1890743"/>
            <a:ext cx="5441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sto MT" panose="02040603050505030304" pitchFamily="18" charset="0"/>
              </a:rPr>
              <a:t>A pop operation in an empty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7CE3D7-5D1A-ABEA-75FE-EF2746DE523D}"/>
              </a:ext>
            </a:extLst>
          </p:cNvPr>
          <p:cNvSpPr txBox="1"/>
          <p:nvPr/>
        </p:nvSpPr>
        <p:spPr>
          <a:xfrm>
            <a:off x="707571" y="2490908"/>
            <a:ext cx="2230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C00000"/>
                </a:solidFill>
                <a:latin typeface="Calisto MT" panose="02040603050505030304" pitchFamily="18" charset="0"/>
              </a:rPr>
              <a:t>Overflow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B6A4B-6C85-09C0-2870-D9977F855EA0}"/>
              </a:ext>
            </a:extLst>
          </p:cNvPr>
          <p:cNvSpPr txBox="1"/>
          <p:nvPr/>
        </p:nvSpPr>
        <p:spPr>
          <a:xfrm>
            <a:off x="1094549" y="2891018"/>
            <a:ext cx="5441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sto MT" panose="02040603050505030304" pitchFamily="18" charset="0"/>
              </a:rPr>
              <a:t>A push operation in a fully loaded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91D69C-DCE2-EDF6-6C9D-CD94C4AA0332}"/>
              </a:ext>
            </a:extLst>
          </p:cNvPr>
          <p:cNvSpPr txBox="1"/>
          <p:nvPr/>
        </p:nvSpPr>
        <p:spPr>
          <a:xfrm>
            <a:off x="1094549" y="3304593"/>
            <a:ext cx="7749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sto MT" panose="02040603050505030304" pitchFamily="18" charset="0"/>
              </a:rPr>
              <a:t>Occurs only when the stack is implemented by array</a:t>
            </a:r>
          </a:p>
        </p:txBody>
      </p:sp>
    </p:spTree>
    <p:extLst>
      <p:ext uri="{BB962C8B-B14F-4D97-AF65-F5344CB8AC3E}">
        <p14:creationId xmlns:p14="http://schemas.microsoft.com/office/powerpoint/2010/main" val="311357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7" grpId="0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627" name="Google Shape;627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Any 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apnil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8041</TotalTime>
  <Words>477</Words>
  <Application>Microsoft Office PowerPoint</Application>
  <PresentationFormat>Widescreen</PresentationFormat>
  <Paragraphs>126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Calisto MT</vt:lpstr>
      <vt:lpstr>Wingdings</vt:lpstr>
      <vt:lpstr>Arial</vt:lpstr>
      <vt:lpstr>Lustria</vt:lpstr>
      <vt:lpstr>Times New Roman</vt:lpstr>
      <vt:lpstr>Calibri</vt:lpstr>
      <vt:lpstr>Swapnil2</vt:lpstr>
      <vt:lpstr>STACKS and QUEUES</vt:lpstr>
      <vt:lpstr>Introduction</vt:lpstr>
      <vt:lpstr>Stack</vt:lpstr>
      <vt:lpstr>Stack Implementation By Array</vt:lpstr>
      <vt:lpstr>Basic Functionalities of Stack</vt:lpstr>
      <vt:lpstr>Stack Implementation By Linked List</vt:lpstr>
      <vt:lpstr>Errors in Stack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  GENERATOR</dc:title>
  <cp:lastModifiedBy>User</cp:lastModifiedBy>
  <cp:revision>489</cp:revision>
  <dcterms:modified xsi:type="dcterms:W3CDTF">2024-04-22T05:43:34Z</dcterms:modified>
</cp:coreProperties>
</file>