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5" r:id="rId18"/>
    <p:sldId id="270" r:id="rId19"/>
    <p:sldId id="271" r:id="rId20"/>
    <p:sldId id="272" r:id="rId21"/>
    <p:sldId id="273" r:id="rId22"/>
    <p:sldId id="274" r:id="rId23"/>
    <p:sldId id="275" r:id="rId24"/>
    <p:sldId id="277" r:id="rId25"/>
    <p:sldId id="284" r:id="rId26"/>
    <p:sldId id="278" r:id="rId27"/>
    <p:sldId id="279" r:id="rId28"/>
    <p:sldId id="286" r:id="rId29"/>
    <p:sldId id="287" r:id="rId30"/>
    <p:sldId id="288" r:id="rId31"/>
    <p:sldId id="280" r:id="rId32"/>
    <p:sldId id="289" r:id="rId33"/>
    <p:sldId id="290" r:id="rId34"/>
    <p:sldId id="281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3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7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2969D-7FDE-4C3C-AE5E-93D17D1FF40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2CDDA-B06F-4A7E-8F16-EC9632E0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23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2CDDA-B06F-4A7E-8F16-EC9632E01C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99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2CDDA-B06F-4A7E-8F16-EC9632E01CC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22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2CDDA-B06F-4A7E-8F16-EC9632E01CC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3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84363"/>
            <a:ext cx="9144000" cy="2387600"/>
          </a:xfrm>
        </p:spPr>
        <p:txBody>
          <a:bodyPr anchor="b"/>
          <a:lstStyle>
            <a:lvl1pPr algn="ctr">
              <a:defRPr sz="6000"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841005E-2A53-48A5-89D7-1A5FD76F2A0A}" type="datetime4">
              <a:rPr lang="en-US" smtClean="0"/>
              <a:t>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BSMRU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405467" y="4673600"/>
            <a:ext cx="225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eorgia" panose="02040502050405020303" pitchFamily="18" charset="0"/>
              </a:rPr>
              <a:t>PREPARED  BY</a:t>
            </a:r>
          </a:p>
          <a:p>
            <a:r>
              <a:rPr lang="en-US" sz="1600" b="1" dirty="0">
                <a:latin typeface="Georgia" panose="02040502050405020303" pitchFamily="18" charset="0"/>
              </a:rPr>
              <a:t>SWAPNIL  BISWAS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07067" y="4478867"/>
            <a:ext cx="9177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236A35AD-34B5-FE00-4608-4C9BE983E1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595" y="1272407"/>
            <a:ext cx="1408810" cy="132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0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E998-8548-494F-BF71-EAF3B9010D82}" type="datetime4">
              <a:rPr lang="en-US" smtClean="0"/>
              <a:t>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21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8D90D-88FD-406E-BCCE-F183C69D5A32}" type="datetime4">
              <a:rPr lang="en-US" smtClean="0"/>
              <a:t>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5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4"/>
            <a:ext cx="2743200" cy="365125"/>
          </a:xfrm>
        </p:spPr>
        <p:txBody>
          <a:bodyPr/>
          <a:lstStyle/>
          <a:p>
            <a:fld id="{EADFED4A-846C-4952-BE25-F0209DC79D5C}" type="datetime4">
              <a:rPr lang="en-US" smtClean="0"/>
              <a:t>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 u="none">
                <a:solidFill>
                  <a:srgbClr val="0070C0"/>
                </a:solidFill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82291"/>
            <a:ext cx="2743200" cy="365125"/>
          </a:xfrm>
        </p:spPr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logo with a person's face and text&#10;&#10;Description automatically generated">
            <a:extLst>
              <a:ext uri="{FF2B5EF4-FFF2-40B4-BE49-F238E27FC236}">
                <a16:creationId xmlns:a16="http://schemas.microsoft.com/office/drawing/2014/main" id="{B9A62700-E5E0-CFC7-E72D-50B5437BFA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6927" y="230188"/>
            <a:ext cx="1333746" cy="12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5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6668-A54C-4E04-8A69-46DEE213D5B6}" type="datetime4">
              <a:rPr lang="en-US" smtClean="0"/>
              <a:t>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3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CA8CE-2405-416E-81B4-DD434E5E33FF}" type="datetime4">
              <a:rPr lang="en-US" smtClean="0"/>
              <a:t>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0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637BE-1DC5-4E1F-9ECF-27770ECA17F2}" type="datetime4">
              <a:rPr lang="en-US" smtClean="0"/>
              <a:t>March 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5B3A-971D-4E81-9008-ACA7999FFA8F}" type="datetime4">
              <a:rPr lang="en-US" smtClean="0"/>
              <a:t>March 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3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A3D57-7654-465A-8045-82E9EF71E497}" type="datetime4">
              <a:rPr lang="en-US" smtClean="0"/>
              <a:t>March 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37580-5A77-4A1E-AB3F-2DE9F80C91AD}" type="datetime4">
              <a:rPr lang="en-US" smtClean="0"/>
              <a:t>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5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19B49-39E2-4214-9D50-71F492FE4AD2}" type="datetime4">
              <a:rPr lang="en-US" smtClean="0"/>
              <a:t>March 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80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E279330-50B9-4F46-8B9D-1D1EC5B1B516}" type="datetime4">
              <a:rPr lang="en-US" smtClean="0"/>
              <a:t>March 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SWAPNIL BISWAS, DEPT OF CSE, BSMRU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CAEBCFD-A2DE-4105-B919-B208CF61B1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379291" y="2993466"/>
            <a:ext cx="10058400" cy="10569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Georgia" panose="02040502050405020303" pitchFamily="18" charset="0"/>
              </a:rPr>
              <a:t>Tree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67964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97</a:t>
            </a:r>
            <a:r>
              <a:rPr lang="en-US" dirty="0">
                <a:latin typeface="Calisto MT" panose="02040603050505030304" pitchFamily="18" charset="0"/>
              </a:rPr>
              <a:t>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62818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568712" y="4221307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68" idx="6"/>
            <a:endCxn id="60" idx="0"/>
          </p:cNvCxnSpPr>
          <p:nvPr/>
        </p:nvCxnSpPr>
        <p:spPr>
          <a:xfrm>
            <a:off x="8697669" y="3896884"/>
            <a:ext cx="1593715" cy="42252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9D34-4A30-481C-94B6-D64973BDF8B3}" type="datetime4">
              <a:rPr lang="en-US" smtClean="0"/>
              <a:t>March 3,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4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28</a:t>
            </a:r>
            <a:r>
              <a:rPr lang="en-US" dirty="0">
                <a:latin typeface="Calisto MT" panose="02040603050505030304" pitchFamily="18" charset="0"/>
              </a:rPr>
              <a:t>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199062" y="1579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81" name="Oval 8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2711683" y="407374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97" name="Oval 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99" name="TextBox 98"/>
          <p:cNvSpPr txBox="1"/>
          <p:nvPr/>
        </p:nvSpPr>
        <p:spPr>
          <a:xfrm>
            <a:off x="3321800" y="47314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" name="Straight Arrow Connector 5"/>
          <p:cNvCxnSpPr>
            <a:stCxn id="55" idx="2"/>
            <a:endCxn id="51" idx="0"/>
          </p:cNvCxnSpPr>
          <p:nvPr/>
        </p:nvCxnSpPr>
        <p:spPr>
          <a:xfrm flipH="1">
            <a:off x="2876110" y="4550142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1996461" y="4898785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CAF29-B0DA-4419-AB0E-2EE398BA8CD5}" type="datetime4">
              <a:rPr lang="en-US" smtClean="0"/>
              <a:t>March 3,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4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95" grpId="0"/>
      <p:bldP spid="99" grpId="0"/>
      <p:bldP spid="1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54 </a:t>
            </a:r>
            <a:r>
              <a:rPr lang="en-US" dirty="0">
                <a:latin typeface="Calisto MT" panose="02040603050505030304" pitchFamily="18" charset="0"/>
              </a:rPr>
              <a:t>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737447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5260839" y="491323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78" idx="2"/>
            <a:endCxn id="74" idx="0"/>
          </p:cNvCxnSpPr>
          <p:nvPr/>
        </p:nvCxnSpPr>
        <p:spPr>
          <a:xfrm flipH="1">
            <a:off x="6133367" y="455986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2375C-8237-4F51-9463-AB6433932CAC}" type="datetime4">
              <a:rPr lang="en-US" smtClean="0"/>
              <a:t>March 3,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1" grpId="0"/>
      <p:bldP spid="110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82    </a:t>
            </a:r>
            <a:r>
              <a:rPr lang="en-US" dirty="0">
                <a:latin typeface="Calisto MT" panose="02040603050505030304" pitchFamily="18" charset="0"/>
              </a:rPr>
              <a:t>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25014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94" name="Oval 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3" name="Oval 11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15" name="TextBox 114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>
            <a:stCxn id="113" idx="6"/>
            <a:endCxn id="75" idx="0"/>
          </p:cNvCxnSpPr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8394938" y="489432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CA680-F532-439B-B5A8-412D1119C34B}" type="datetime4">
              <a:rPr lang="en-US" smtClean="0"/>
              <a:t>March 3,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5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0" grpId="0"/>
      <p:bldP spid="115" grpId="0"/>
      <p:bldP spid="1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82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   29 </a:t>
            </a:r>
            <a:r>
              <a:rPr lang="en-US" dirty="0">
                <a:latin typeface="Calisto MT" panose="02040603050505030304" pitchFamily="18" charset="0"/>
              </a:rPr>
              <a:t>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700770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cxnSp>
        <p:nvCxnSpPr>
          <p:cNvPr id="127" name="Straight Arrow Connector 126"/>
          <p:cNvCxnSpPr/>
          <p:nvPr/>
        </p:nvCxnSpPr>
        <p:spPr>
          <a:xfrm flipH="1">
            <a:off x="2870520" y="3400090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2654807" y="367630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132" name="TextBox 131"/>
          <p:cNvSpPr txBox="1"/>
          <p:nvPr/>
        </p:nvSpPr>
        <p:spPr>
          <a:xfrm>
            <a:off x="2709344" y="404305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3270302" y="4318660"/>
            <a:ext cx="461473" cy="461473"/>
            <a:chOff x="5202962" y="3006694"/>
            <a:chExt cx="461473" cy="461473"/>
          </a:xfrm>
        </p:grpSpPr>
        <p:sp>
          <p:nvSpPr>
            <p:cNvPr id="135" name="Oval 13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3323948" y="471616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38" name="Straight Arrow Connector 137"/>
          <p:cNvCxnSpPr/>
          <p:nvPr/>
        </p:nvCxnSpPr>
        <p:spPr>
          <a:xfrm flipH="1">
            <a:off x="2881769" y="4556524"/>
            <a:ext cx="394902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2645373" y="4967004"/>
            <a:ext cx="461473" cy="461473"/>
            <a:chOff x="5202962" y="3006694"/>
            <a:chExt cx="461473" cy="461473"/>
          </a:xfrm>
        </p:grpSpPr>
        <p:sp>
          <p:nvSpPr>
            <p:cNvPr id="140" name="Oval 13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2680477" y="53359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49" idx="0"/>
          </p:cNvCxnSpPr>
          <p:nvPr/>
        </p:nvCxnSpPr>
        <p:spPr>
          <a:xfrm>
            <a:off x="3088724" y="5206321"/>
            <a:ext cx="413025" cy="4117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7431A-218D-45E8-B89B-E2E8EC613D70}" type="datetime4">
              <a:rPr lang="en-US" smtClean="0"/>
              <a:t>March 3,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26" grpId="0"/>
      <p:bldP spid="132" grpId="0"/>
      <p:bldP spid="137" grpId="0"/>
      <p:bldP spid="14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82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   </a:t>
            </a:r>
            <a:r>
              <a:rPr lang="en-US" dirty="0">
                <a:latin typeface="Calisto MT" panose="02040603050505030304" pitchFamily="18" charset="0"/>
              </a:rPr>
              <a:t>29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76</a:t>
            </a:r>
            <a:r>
              <a:rPr lang="en-US" dirty="0">
                <a:latin typeface="Calisto MT" panose="02040603050505030304" pitchFamily="18" charset="0"/>
              </a:rPr>
              <a:t>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38181" y="1532591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TextBox 125"/>
          <p:cNvSpPr txBox="1"/>
          <p:nvPr/>
        </p:nvSpPr>
        <p:spPr>
          <a:xfrm>
            <a:off x="3729012" y="5602571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6889058" y="5378660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BCE23-8E05-413D-BAEF-F07F97DC29F9}" type="datetime4">
              <a:rPr lang="en-US" smtClean="0"/>
              <a:t>March 3, 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12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82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   </a:t>
            </a:r>
            <a:r>
              <a:rPr lang="en-US" dirty="0">
                <a:latin typeface="Calisto MT" panose="02040603050505030304" pitchFamily="18" charset="0"/>
              </a:rPr>
              <a:t>29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76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75182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9565045" y="4333028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2145762" y="4964244"/>
            <a:ext cx="1452678" cy="823000"/>
            <a:chOff x="7730726" y="3675867"/>
            <a:chExt cx="1452678" cy="823000"/>
          </a:xfrm>
        </p:grpSpPr>
        <p:grpSp>
          <p:nvGrpSpPr>
            <p:cNvPr id="102" name="Group 10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07" name="Oval 10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sp>
          <p:nvSpPr>
            <p:cNvPr id="103" name="Isosceles Triangle 10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Isosceles Triangle 10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>
              <a:stCxn id="107" idx="2"/>
              <a:endCxn id="10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8" idx="3"/>
              <a:endCxn id="10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428872" y="497136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411629" y="497136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/>
          <p:cNvGrpSpPr/>
          <p:nvPr/>
        </p:nvGrpSpPr>
        <p:grpSpPr>
          <a:xfrm>
            <a:off x="2772022" y="5618056"/>
            <a:ext cx="1452678" cy="823000"/>
            <a:chOff x="7730726" y="3675867"/>
            <a:chExt cx="1452678" cy="823000"/>
          </a:xfrm>
        </p:grpSpPr>
        <p:grpSp>
          <p:nvGrpSpPr>
            <p:cNvPr id="144" name="Group 14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  <p:sp>
          <p:nvSpPr>
            <p:cNvPr id="145" name="Isosceles Triangle 14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Isosceles Triangle 14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>
              <a:stCxn id="149" idx="2"/>
              <a:endCxn id="14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stCxn id="150" idx="3"/>
              <a:endCxn id="14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Arrow Connector 108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1" name="Oval 11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8291175" y="407609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14" name="Straight Arrow Connector 113"/>
          <p:cNvCxnSpPr/>
          <p:nvPr/>
        </p:nvCxnSpPr>
        <p:spPr>
          <a:xfrm flipH="1">
            <a:off x="7040848" y="3905050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6825202" y="433302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6881550" y="47150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7286675" y="4563764"/>
            <a:ext cx="845433" cy="3991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7911431" y="497136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7972078" y="5381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936760" y="5617503"/>
            <a:ext cx="1170702" cy="674695"/>
            <a:chOff x="6936760" y="5617503"/>
            <a:chExt cx="1170702" cy="674695"/>
          </a:xfrm>
        </p:grpSpPr>
        <p:grpSp>
          <p:nvGrpSpPr>
            <p:cNvPr id="159" name="Group 158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64" name="Oval 16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TextBox 16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0" name="Isosceles Triangle 159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Isosceles Triangle 160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Connector 161"/>
            <p:cNvCxnSpPr>
              <a:stCxn id="164" idx="2"/>
              <a:endCxn id="160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165" idx="3"/>
              <a:endCxn id="161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156" idx="1"/>
            <a:endCxn id="97" idx="0"/>
          </p:cNvCxnSpPr>
          <p:nvPr/>
        </p:nvCxnSpPr>
        <p:spPr>
          <a:xfrm flipH="1">
            <a:off x="7515717" y="5202100"/>
            <a:ext cx="418560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8280959" y="60435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7277975" y="5602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9" name="Oval 12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7442669" y="6125046"/>
            <a:ext cx="1170702" cy="674695"/>
            <a:chOff x="6936760" y="5617503"/>
            <a:chExt cx="1170702" cy="674695"/>
          </a:xfrm>
        </p:grpSpPr>
        <p:grpSp>
          <p:nvGrpSpPr>
            <p:cNvPr id="132" name="Group 131"/>
            <p:cNvGrpSpPr/>
            <p:nvPr/>
          </p:nvGrpSpPr>
          <p:grpSpPr>
            <a:xfrm>
              <a:off x="7284239" y="5617503"/>
              <a:ext cx="461473" cy="461473"/>
              <a:chOff x="5202962" y="3006694"/>
              <a:chExt cx="461473" cy="46147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33" name="Isosceles Triangle 132"/>
            <p:cNvSpPr/>
            <p:nvPr/>
          </p:nvSpPr>
          <p:spPr>
            <a:xfrm>
              <a:off x="6936760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Isosceles Triangle 133"/>
            <p:cNvSpPr/>
            <p:nvPr/>
          </p:nvSpPr>
          <p:spPr>
            <a:xfrm>
              <a:off x="7899286" y="611273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/>
            <p:cNvCxnSpPr>
              <a:stCxn id="137" idx="2"/>
              <a:endCxn id="133" idx="0"/>
            </p:cNvCxnSpPr>
            <p:nvPr/>
          </p:nvCxnSpPr>
          <p:spPr>
            <a:xfrm flipH="1">
              <a:off x="7040848" y="5848240"/>
              <a:ext cx="243391" cy="2644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38" idx="3"/>
              <a:endCxn id="134" idx="0"/>
            </p:cNvCxnSpPr>
            <p:nvPr/>
          </p:nvCxnSpPr>
          <p:spPr>
            <a:xfrm>
              <a:off x="7725789" y="5848239"/>
              <a:ext cx="277585" cy="2644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1"/>
          <p:nvPr/>
        </p:nvSpPr>
        <p:spPr>
          <a:xfrm>
            <a:off x="7346998" y="599165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6" name="Straight Arrow Connector 5"/>
          <p:cNvCxnSpPr>
            <a:stCxn id="130" idx="3"/>
            <a:endCxn id="137" idx="0"/>
          </p:cNvCxnSpPr>
          <p:nvPr/>
        </p:nvCxnSpPr>
        <p:spPr>
          <a:xfrm>
            <a:off x="7719525" y="5833307"/>
            <a:ext cx="301360" cy="2917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EAC9B-9155-486A-A8AE-48B38F64F146}" type="datetime4">
              <a:rPr lang="en-US" smtClean="0"/>
              <a:t>March 3, 2025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8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13" grpId="0"/>
      <p:bldP spid="152" grpId="0"/>
      <p:bldP spid="157" grpId="0"/>
      <p:bldP spid="166" grpId="0"/>
      <p:bldP spid="1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 Sequence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683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What if a sorted input sequence is inserted sequentially in a BST?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0948" y="2305784"/>
            <a:ext cx="525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The Binary Search Tree will turn into a linear list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62814-2DAB-4BED-B0C1-53192CA3BE6B}" type="datetime4">
              <a:rPr lang="en-US" smtClean="0"/>
              <a:t>March 3, 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350948" y="2774223"/>
            <a:ext cx="509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Height of the BST will be n [n=no of elements]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50948" y="3279788"/>
            <a:ext cx="386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Searching complexity will be O(n)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50948" y="3785353"/>
            <a:ext cx="440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This is the worst case scenario for a BST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534442"/>
            <a:ext cx="885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Insert the following sorted sequence into a BST and prove the statements stated above.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948" y="5053554"/>
            <a:ext cx="2116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sto MT" panose="02040603050505030304" pitchFamily="18" charset="0"/>
              </a:rPr>
              <a:t>1 4 9 17 20 28 35</a:t>
            </a:r>
          </a:p>
        </p:txBody>
      </p:sp>
    </p:spTree>
    <p:extLst>
      <p:ext uri="{BB962C8B-B14F-4D97-AF65-F5344CB8AC3E}">
        <p14:creationId xmlns:p14="http://schemas.microsoft.com/office/powerpoint/2010/main" val="188208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Search: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7677631" y="43853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6" name="Oval 19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9F5C-19B4-401F-98C0-DDF98DA7BAA4}" type="datetime4">
              <a:rPr lang="en-US" smtClean="0"/>
              <a:t>March 3, 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Search: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32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1517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1D11D-8FDF-4A9C-863F-CF315B9B2CC7}" type="datetime4">
              <a:rPr lang="en-US" smtClean="0"/>
              <a:t>March 3, 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1841256" y="2441293"/>
            <a:ext cx="1832746" cy="827268"/>
            <a:chOff x="1841256" y="2441293"/>
            <a:chExt cx="1832746" cy="827268"/>
          </a:xfrm>
        </p:grpSpPr>
        <p:grpSp>
          <p:nvGrpSpPr>
            <p:cNvPr id="6" name="Group 5"/>
            <p:cNvGrpSpPr/>
            <p:nvPr/>
          </p:nvGrpSpPr>
          <p:grpSpPr>
            <a:xfrm>
              <a:off x="1841256" y="2441293"/>
              <a:ext cx="1716059" cy="822999"/>
              <a:chOff x="1784268" y="3675868"/>
              <a:chExt cx="1716059" cy="822999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10</a:t>
                  </a:r>
                </a:p>
              </p:txBody>
            </p:sp>
          </p:grpSp>
          <p:sp>
            <p:nvSpPr>
              <p:cNvPr id="32" name="Isosceles Triangle 31"/>
              <p:cNvSpPr/>
              <p:nvPr/>
            </p:nvSpPr>
            <p:spPr>
              <a:xfrm>
                <a:off x="178426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/>
              <p:cNvCxnSpPr>
                <a:stCxn id="35" idx="2"/>
                <a:endCxn id="32" idx="0"/>
              </p:cNvCxnSpPr>
              <p:nvPr/>
            </p:nvCxnSpPr>
            <p:spPr>
              <a:xfrm flipH="1">
                <a:off x="1888356" y="3906605"/>
                <a:ext cx="762371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36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" name="Isosceles Triangle 107"/>
            <p:cNvSpPr/>
            <p:nvPr/>
          </p:nvSpPr>
          <p:spPr>
            <a:xfrm>
              <a:off x="3465826" y="3089099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Representation of Binary Tree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53709" y="3111118"/>
            <a:ext cx="1452678" cy="823000"/>
            <a:chOff x="7730726" y="3675867"/>
            <a:chExt cx="1452678" cy="823000"/>
          </a:xfrm>
        </p:grpSpPr>
        <p:grpSp>
          <p:nvGrpSpPr>
            <p:cNvPr id="24" name="Group 23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12</a:t>
                </a:r>
              </a:p>
            </p:txBody>
          </p:sp>
        </p:grpSp>
        <p:sp>
          <p:nvSpPr>
            <p:cNvPr id="25" name="Isosceles Triangle 24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>
              <a:stCxn id="29" idx="2"/>
              <a:endCxn id="25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30" idx="3"/>
              <a:endCxn id="26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417000" y="3729669"/>
            <a:ext cx="1037934" cy="823000"/>
            <a:chOff x="7944976" y="3675867"/>
            <a:chExt cx="1037934" cy="823000"/>
          </a:xfrm>
        </p:grpSpPr>
        <p:grpSp>
          <p:nvGrpSpPr>
            <p:cNvPr id="17" name="Group 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13</a:t>
                </a:r>
              </a:p>
            </p:txBody>
          </p:sp>
        </p:grpSp>
        <p:sp>
          <p:nvSpPr>
            <p:cNvPr id="18" name="Isosceles Triangle 17"/>
            <p:cNvSpPr/>
            <p:nvPr/>
          </p:nvSpPr>
          <p:spPr>
            <a:xfrm>
              <a:off x="794497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877473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22" idx="2"/>
              <a:endCxn id="18" idx="0"/>
            </p:cNvCxnSpPr>
            <p:nvPr/>
          </p:nvCxnSpPr>
          <p:spPr>
            <a:xfrm flipH="1">
              <a:off x="8049064" y="3906604"/>
              <a:ext cx="18065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3" idx="3"/>
              <a:endCxn id="19" idx="0"/>
            </p:cNvCxnSpPr>
            <p:nvPr/>
          </p:nvCxnSpPr>
          <p:spPr>
            <a:xfrm>
              <a:off x="8671266" y="3906603"/>
              <a:ext cx="207556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658768" y="3732246"/>
            <a:ext cx="1037934" cy="823000"/>
            <a:chOff x="7937294" y="3675867"/>
            <a:chExt cx="1037934" cy="823000"/>
          </a:xfrm>
        </p:grpSpPr>
        <p:grpSp>
          <p:nvGrpSpPr>
            <p:cNvPr id="10" name="Group 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14</a:t>
                </a:r>
              </a:p>
            </p:txBody>
          </p:sp>
        </p:grpSp>
        <p:sp>
          <p:nvSpPr>
            <p:cNvPr id="11" name="Isosceles Triangle 10"/>
            <p:cNvSpPr/>
            <p:nvPr/>
          </p:nvSpPr>
          <p:spPr>
            <a:xfrm>
              <a:off x="7937294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8767052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>
              <a:stCxn id="15" idx="2"/>
              <a:endCxn id="11" idx="0"/>
            </p:cNvCxnSpPr>
            <p:nvPr/>
          </p:nvCxnSpPr>
          <p:spPr>
            <a:xfrm flipH="1">
              <a:off x="8041382" y="3906604"/>
              <a:ext cx="188334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6" idx="3"/>
              <a:endCxn id="12" idx="0"/>
            </p:cNvCxnSpPr>
            <p:nvPr/>
          </p:nvCxnSpPr>
          <p:spPr>
            <a:xfrm>
              <a:off x="8671266" y="3906603"/>
              <a:ext cx="199874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408710" y="3084830"/>
            <a:ext cx="1095101" cy="826581"/>
            <a:chOff x="7908866" y="3675867"/>
            <a:chExt cx="1095101" cy="826581"/>
          </a:xfrm>
        </p:grpSpPr>
        <p:grpSp>
          <p:nvGrpSpPr>
            <p:cNvPr id="38" name="Group 3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11</a:t>
                </a:r>
              </a:p>
            </p:txBody>
          </p:sp>
        </p:grpSp>
        <p:sp>
          <p:nvSpPr>
            <p:cNvPr id="39" name="Isosceles Triangle 38"/>
            <p:cNvSpPr/>
            <p:nvPr/>
          </p:nvSpPr>
          <p:spPr>
            <a:xfrm>
              <a:off x="790886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Isosceles Triangle 39"/>
            <p:cNvSpPr/>
            <p:nvPr/>
          </p:nvSpPr>
          <p:spPr>
            <a:xfrm>
              <a:off x="8795791" y="432298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43" idx="2"/>
              <a:endCxn id="39" idx="0"/>
            </p:cNvCxnSpPr>
            <p:nvPr/>
          </p:nvCxnSpPr>
          <p:spPr>
            <a:xfrm flipH="1">
              <a:off x="8012954" y="3906604"/>
              <a:ext cx="21676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44" idx="3"/>
              <a:endCxn id="40" idx="0"/>
            </p:cNvCxnSpPr>
            <p:nvPr/>
          </p:nvCxnSpPr>
          <p:spPr>
            <a:xfrm>
              <a:off x="8671266" y="3906603"/>
              <a:ext cx="228613" cy="4163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78"/>
          <p:cNvGrpSpPr>
            <a:grpSpLocks/>
          </p:cNvGrpSpPr>
          <p:nvPr/>
        </p:nvGrpSpPr>
        <p:grpSpPr bwMode="auto">
          <a:xfrm>
            <a:off x="7159563" y="2247095"/>
            <a:ext cx="1219200" cy="609600"/>
            <a:chOff x="3840" y="960"/>
            <a:chExt cx="768" cy="384"/>
          </a:xfrm>
        </p:grpSpPr>
        <p:sp>
          <p:nvSpPr>
            <p:cNvPr id="52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3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4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5" name="Group 83"/>
          <p:cNvGrpSpPr>
            <a:grpSpLocks/>
          </p:cNvGrpSpPr>
          <p:nvPr/>
        </p:nvGrpSpPr>
        <p:grpSpPr bwMode="auto">
          <a:xfrm>
            <a:off x="6051488" y="3771095"/>
            <a:ext cx="1219200" cy="609600"/>
            <a:chOff x="3840" y="960"/>
            <a:chExt cx="768" cy="384"/>
          </a:xfrm>
        </p:grpSpPr>
        <p:sp>
          <p:nvSpPr>
            <p:cNvPr id="5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9" name="Group 90"/>
          <p:cNvGrpSpPr>
            <a:grpSpLocks/>
          </p:cNvGrpSpPr>
          <p:nvPr/>
        </p:nvGrpSpPr>
        <p:grpSpPr bwMode="auto">
          <a:xfrm>
            <a:off x="8302563" y="3771095"/>
            <a:ext cx="1219200" cy="609600"/>
            <a:chOff x="3840" y="960"/>
            <a:chExt cx="768" cy="384"/>
          </a:xfrm>
        </p:grpSpPr>
        <p:sp>
          <p:nvSpPr>
            <p:cNvPr id="60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1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62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" name="Freeform 124"/>
          <p:cNvSpPr>
            <a:spLocks/>
          </p:cNvSpPr>
          <p:nvPr/>
        </p:nvSpPr>
        <p:spPr bwMode="auto">
          <a:xfrm>
            <a:off x="650551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Freeform 125"/>
          <p:cNvSpPr>
            <a:spLocks/>
          </p:cNvSpPr>
          <p:nvPr/>
        </p:nvSpPr>
        <p:spPr bwMode="auto">
          <a:xfrm flipH="1">
            <a:off x="7921563" y="2856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7552071" y="25148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431495" y="4024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11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704215" y="40341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12</a:t>
            </a:r>
          </a:p>
        </p:txBody>
      </p:sp>
      <p:grpSp>
        <p:nvGrpSpPr>
          <p:cNvPr id="146" name="Group 145"/>
          <p:cNvGrpSpPr/>
          <p:nvPr/>
        </p:nvGrpSpPr>
        <p:grpSpPr>
          <a:xfrm>
            <a:off x="7159563" y="5295095"/>
            <a:ext cx="1219200" cy="609600"/>
            <a:chOff x="7159563" y="5295095"/>
            <a:chExt cx="1219200" cy="609600"/>
          </a:xfrm>
        </p:grpSpPr>
        <p:grpSp>
          <p:nvGrpSpPr>
            <p:cNvPr id="63" name="Group 97"/>
            <p:cNvGrpSpPr>
              <a:grpSpLocks/>
            </p:cNvGrpSpPr>
            <p:nvPr/>
          </p:nvGrpSpPr>
          <p:grpSpPr bwMode="auto">
            <a:xfrm>
              <a:off x="7159563" y="5295095"/>
              <a:ext cx="1219200" cy="609600"/>
              <a:chOff x="3840" y="960"/>
              <a:chExt cx="768" cy="384"/>
            </a:xfrm>
          </p:grpSpPr>
          <p:sp>
            <p:nvSpPr>
              <p:cNvPr id="64" name="AutoShape 98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5" name="Rectangle 99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6" name="Line 100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3" name="TextBox 82"/>
            <p:cNvSpPr txBox="1"/>
            <p:nvPr/>
          </p:nvSpPr>
          <p:spPr>
            <a:xfrm>
              <a:off x="7559811" y="553536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9499538" y="5295095"/>
            <a:ext cx="1219200" cy="622019"/>
            <a:chOff x="9499538" y="5295095"/>
            <a:chExt cx="1219200" cy="622019"/>
          </a:xfrm>
        </p:grpSpPr>
        <p:grpSp>
          <p:nvGrpSpPr>
            <p:cNvPr id="67" name="Group 104"/>
            <p:cNvGrpSpPr>
              <a:grpSpLocks/>
            </p:cNvGrpSpPr>
            <p:nvPr/>
          </p:nvGrpSpPr>
          <p:grpSpPr bwMode="auto">
            <a:xfrm>
              <a:off x="9499538" y="5295095"/>
              <a:ext cx="1219200" cy="609600"/>
              <a:chOff x="3840" y="960"/>
              <a:chExt cx="768" cy="384"/>
            </a:xfrm>
          </p:grpSpPr>
          <p:sp>
            <p:nvSpPr>
              <p:cNvPr id="68" name="AutoShape 105"/>
              <p:cNvSpPr>
                <a:spLocks noChangeArrowheads="1"/>
              </p:cNvSpPr>
              <p:nvPr/>
            </p:nvSpPr>
            <p:spPr bwMode="auto">
              <a:xfrm>
                <a:off x="3840" y="960"/>
                <a:ext cx="768" cy="38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69" name="Rectangle 106"/>
              <p:cNvSpPr>
                <a:spLocks noChangeArrowheads="1"/>
              </p:cNvSpPr>
              <p:nvPr/>
            </p:nvSpPr>
            <p:spPr bwMode="auto">
              <a:xfrm>
                <a:off x="4032" y="960"/>
                <a:ext cx="384" cy="38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70" name="Line 107"/>
              <p:cNvSpPr>
                <a:spLocks noChangeShapeType="1"/>
              </p:cNvSpPr>
              <p:nvPr/>
            </p:nvSpPr>
            <p:spPr bwMode="auto">
              <a:xfrm>
                <a:off x="4032" y="1152"/>
                <a:ext cx="3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9899786" y="554778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86" name="Group 78"/>
          <p:cNvGrpSpPr>
            <a:grpSpLocks/>
          </p:cNvGrpSpPr>
          <p:nvPr/>
        </p:nvGrpSpPr>
        <p:grpSpPr bwMode="auto">
          <a:xfrm>
            <a:off x="10520585" y="2251845"/>
            <a:ext cx="1219200" cy="609600"/>
            <a:chOff x="3840" y="960"/>
            <a:chExt cx="768" cy="384"/>
          </a:xfrm>
        </p:grpSpPr>
        <p:sp>
          <p:nvSpPr>
            <p:cNvPr id="87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8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89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10413496" y="2743200"/>
            <a:ext cx="490840" cy="749326"/>
            <a:chOff x="10413496" y="2743200"/>
            <a:chExt cx="490840" cy="74932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413496" y="3123194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left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11302524" y="2750906"/>
            <a:ext cx="639919" cy="749326"/>
            <a:chOff x="10362220" y="2743200"/>
            <a:chExt cx="639919" cy="749326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0658916" y="2743200"/>
              <a:ext cx="0" cy="5125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10362220" y="312319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right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10774109" y="2739987"/>
            <a:ext cx="702180" cy="1348533"/>
            <a:chOff x="10313177" y="2734656"/>
            <a:chExt cx="702180" cy="1348533"/>
          </a:xfrm>
        </p:grpSpPr>
        <p:cxnSp>
          <p:nvCxnSpPr>
            <p:cNvPr id="95" name="Straight Arrow Connector 94"/>
            <p:cNvCxnSpPr>
              <a:stCxn id="96" idx="0"/>
            </p:cNvCxnSpPr>
            <p:nvPr/>
          </p:nvCxnSpPr>
          <p:spPr>
            <a:xfrm flipH="1" flipV="1">
              <a:off x="10658917" y="2734656"/>
              <a:ext cx="5350" cy="9792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/>
            <p:cNvSpPr txBox="1"/>
            <p:nvPr/>
          </p:nvSpPr>
          <p:spPr>
            <a:xfrm>
              <a:off x="10313177" y="3713857"/>
              <a:ext cx="702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value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10728472" y="1701686"/>
            <a:ext cx="803425" cy="662693"/>
            <a:chOff x="10728472" y="1701686"/>
            <a:chExt cx="803425" cy="662693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11130185" y="1999714"/>
              <a:ext cx="0" cy="3646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10728472" y="1701686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parent</a:t>
              </a:r>
            </a:p>
          </p:txBody>
        </p:sp>
      </p:grpSp>
      <p:sp>
        <p:nvSpPr>
          <p:cNvPr id="100" name="Text Box 132"/>
          <p:cNvSpPr txBox="1">
            <a:spLocks noChangeArrowheads="1"/>
          </p:cNvSpPr>
          <p:nvPr/>
        </p:nvSpPr>
        <p:spPr bwMode="auto">
          <a:xfrm>
            <a:off x="7552071" y="2189321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1" name="Text Box 132"/>
          <p:cNvSpPr txBox="1">
            <a:spLocks noChangeArrowheads="1"/>
          </p:cNvSpPr>
          <p:nvPr/>
        </p:nvSpPr>
        <p:spPr bwMode="auto">
          <a:xfrm>
            <a:off x="5986401" y="3890082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2" name="Text Box 132"/>
          <p:cNvSpPr txBox="1">
            <a:spLocks noChangeArrowheads="1"/>
          </p:cNvSpPr>
          <p:nvPr/>
        </p:nvSpPr>
        <p:spPr bwMode="auto">
          <a:xfrm>
            <a:off x="6927281" y="387745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7" name="Group 146"/>
          <p:cNvGrpSpPr/>
          <p:nvPr/>
        </p:nvGrpSpPr>
        <p:grpSpPr>
          <a:xfrm>
            <a:off x="7115113" y="5406736"/>
            <a:ext cx="1289050" cy="425716"/>
            <a:chOff x="7115113" y="5406736"/>
            <a:chExt cx="1289050" cy="425716"/>
          </a:xfrm>
        </p:grpSpPr>
        <p:sp>
          <p:nvSpPr>
            <p:cNvPr id="103" name="Text Box 132"/>
            <p:cNvSpPr txBox="1">
              <a:spLocks noChangeArrowheads="1"/>
            </p:cNvSpPr>
            <p:nvPr/>
          </p:nvSpPr>
          <p:spPr bwMode="auto">
            <a:xfrm>
              <a:off x="7115113" y="5435577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 b="1" dirty="0">
                  <a:sym typeface="Symbol" panose="05050102010706020507" pitchFamily="18" charset="2"/>
                </a:rPr>
                <a:t></a:t>
              </a:r>
            </a:p>
          </p:txBody>
        </p:sp>
        <p:sp>
          <p:nvSpPr>
            <p:cNvPr id="104" name="Text Box 132"/>
            <p:cNvSpPr txBox="1">
              <a:spLocks noChangeArrowheads="1"/>
            </p:cNvSpPr>
            <p:nvPr/>
          </p:nvSpPr>
          <p:spPr bwMode="auto">
            <a:xfrm>
              <a:off x="8010463" y="5406736"/>
              <a:ext cx="393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sz="2000" b="1" dirty="0">
                  <a:sym typeface="Symbol" panose="05050102010706020507" pitchFamily="18" charset="2"/>
                </a:rPr>
                <a:t></a:t>
              </a:r>
            </a:p>
          </p:txBody>
        </p:sp>
      </p:grpSp>
      <p:sp>
        <p:nvSpPr>
          <p:cNvPr id="105" name="Text Box 132"/>
          <p:cNvSpPr txBox="1">
            <a:spLocks noChangeArrowheads="1"/>
          </p:cNvSpPr>
          <p:nvPr/>
        </p:nvSpPr>
        <p:spPr bwMode="auto">
          <a:xfrm>
            <a:off x="9454869" y="5407316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06" name="Text Box 132"/>
          <p:cNvSpPr txBox="1">
            <a:spLocks noChangeArrowheads="1"/>
          </p:cNvSpPr>
          <p:nvPr/>
        </p:nvSpPr>
        <p:spPr bwMode="auto">
          <a:xfrm>
            <a:off x="10369488" y="541032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1013650" y="5285570"/>
            <a:ext cx="3040429" cy="1163936"/>
            <a:chOff x="838200" y="5122510"/>
            <a:chExt cx="3040429" cy="1163936"/>
          </a:xfrm>
        </p:grpSpPr>
        <p:sp>
          <p:nvSpPr>
            <p:cNvPr id="110" name="TextBox 109"/>
            <p:cNvSpPr txBox="1"/>
            <p:nvPr/>
          </p:nvSpPr>
          <p:spPr>
            <a:xfrm>
              <a:off x="838200" y="5122510"/>
              <a:ext cx="1502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struct</a:t>
              </a:r>
              <a:r>
                <a:rPr lang="en-US" dirty="0">
                  <a:latin typeface="Calisto MT" panose="02040603050505030304" pitchFamily="18" charset="0"/>
                </a:rPr>
                <a:t>  Node{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073053" y="5424095"/>
              <a:ext cx="280557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alisto MT" panose="02040603050505030304" pitchFamily="18" charset="0"/>
                </a:rPr>
                <a:t>int</a:t>
              </a:r>
              <a:r>
                <a:rPr lang="en-US" dirty="0">
                  <a:latin typeface="Calisto MT" panose="02040603050505030304" pitchFamily="18" charset="0"/>
                </a:rPr>
                <a:t> value;</a:t>
              </a:r>
            </a:p>
            <a:p>
              <a:r>
                <a:rPr lang="en-US" dirty="0">
                  <a:latin typeface="Calisto MT" panose="02040603050505030304" pitchFamily="18" charset="0"/>
                </a:rPr>
                <a:t>Node *left, *right, *parent;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849204" y="5917114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listo MT" panose="02040603050505030304" pitchFamily="18" charset="0"/>
                </a:rPr>
                <a:t>}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651291" y="1671408"/>
            <a:ext cx="585417" cy="764140"/>
            <a:chOff x="5140991" y="2234009"/>
            <a:chExt cx="585417" cy="764140"/>
          </a:xfrm>
        </p:grpSpPr>
        <p:cxnSp>
          <p:nvCxnSpPr>
            <p:cNvPr id="114" name="Straight Arrow Connector 113"/>
            <p:cNvCxnSpPr>
              <a:stCxn id="115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76454" y="1431526"/>
            <a:ext cx="585417" cy="764140"/>
            <a:chOff x="5140991" y="2234009"/>
            <a:chExt cx="585417" cy="764140"/>
          </a:xfrm>
        </p:grpSpPr>
        <p:cxnSp>
          <p:nvCxnSpPr>
            <p:cNvPr id="118" name="Straight Arrow Connector 117"/>
            <p:cNvCxnSpPr>
              <a:stCxn id="119" idx="2"/>
            </p:cNvCxnSpPr>
            <p:nvPr/>
          </p:nvCxnSpPr>
          <p:spPr>
            <a:xfrm flipH="1">
              <a:off x="5433699" y="2603341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5140991" y="2234009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sp>
        <p:nvSpPr>
          <p:cNvPr id="120" name="Text Box 132"/>
          <p:cNvSpPr txBox="1">
            <a:spLocks noChangeArrowheads="1"/>
          </p:cNvSpPr>
          <p:nvPr/>
        </p:nvSpPr>
        <p:spPr bwMode="auto">
          <a:xfrm>
            <a:off x="7115113" y="2387577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24" name="Text Box 132"/>
          <p:cNvSpPr txBox="1">
            <a:spLocks noChangeArrowheads="1"/>
          </p:cNvSpPr>
          <p:nvPr/>
        </p:nvSpPr>
        <p:spPr bwMode="auto">
          <a:xfrm>
            <a:off x="8019979" y="2376434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27" name="Group 126"/>
          <p:cNvGrpSpPr/>
          <p:nvPr/>
        </p:nvGrpSpPr>
        <p:grpSpPr>
          <a:xfrm>
            <a:off x="2707174" y="244703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10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6183251" y="2387577"/>
            <a:ext cx="1246928" cy="1364468"/>
            <a:chOff x="6183251" y="2387577"/>
            <a:chExt cx="1246928" cy="1364468"/>
          </a:xfrm>
        </p:grpSpPr>
        <p:sp>
          <p:nvSpPr>
            <p:cNvPr id="130" name="Rectangle 129"/>
            <p:cNvSpPr/>
            <p:nvPr/>
          </p:nvSpPr>
          <p:spPr>
            <a:xfrm>
              <a:off x="7195702" y="2387577"/>
              <a:ext cx="234477" cy="3857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 128"/>
            <p:cNvSpPr>
              <a:spLocks/>
            </p:cNvSpPr>
            <p:nvPr/>
          </p:nvSpPr>
          <p:spPr bwMode="auto">
            <a:xfrm>
              <a:off x="6183251" y="2608990"/>
              <a:ext cx="1046635" cy="1143055"/>
            </a:xfrm>
            <a:custGeom>
              <a:avLst/>
              <a:gdLst>
                <a:gd name="T0" fmla="*/ 1761587810 w 699"/>
                <a:gd name="T1" fmla="*/ 0 h 762"/>
                <a:gd name="T2" fmla="*/ 219252724 w 699"/>
                <a:gd name="T3" fmla="*/ 619958437 h 762"/>
                <a:gd name="T4" fmla="*/ 44606670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1723516" y="308824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11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3353224" y="311366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7" name="Oval 1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12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116693" y="2387577"/>
            <a:ext cx="1347920" cy="1373993"/>
            <a:chOff x="8116693" y="2387577"/>
            <a:chExt cx="1347920" cy="1373993"/>
          </a:xfrm>
        </p:grpSpPr>
        <p:sp>
          <p:nvSpPr>
            <p:cNvPr id="139" name="Rectangle 138"/>
            <p:cNvSpPr/>
            <p:nvPr/>
          </p:nvSpPr>
          <p:spPr>
            <a:xfrm>
              <a:off x="8116693" y="2387577"/>
              <a:ext cx="208368" cy="352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129"/>
            <p:cNvSpPr>
              <a:spLocks/>
            </p:cNvSpPr>
            <p:nvPr/>
          </p:nvSpPr>
          <p:spPr bwMode="auto">
            <a:xfrm flipH="1">
              <a:off x="8302563" y="2608990"/>
              <a:ext cx="1162050" cy="1152580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" name="Text Box 132"/>
          <p:cNvSpPr txBox="1">
            <a:spLocks noChangeArrowheads="1"/>
          </p:cNvSpPr>
          <p:nvPr/>
        </p:nvSpPr>
        <p:spPr bwMode="auto">
          <a:xfrm>
            <a:off x="8250683" y="3872658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sp>
        <p:nvSpPr>
          <p:cNvPr id="142" name="Text Box 132"/>
          <p:cNvSpPr txBox="1">
            <a:spLocks noChangeArrowheads="1"/>
          </p:cNvSpPr>
          <p:nvPr/>
        </p:nvSpPr>
        <p:spPr bwMode="auto">
          <a:xfrm>
            <a:off x="9191563" y="386003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sz="2000" b="1" dirty="0">
                <a:sym typeface="Symbol" panose="05050102010706020507" pitchFamily="18" charset="2"/>
              </a:rPr>
              <a:t></a:t>
            </a:r>
          </a:p>
        </p:txBody>
      </p:sp>
      <p:grpSp>
        <p:nvGrpSpPr>
          <p:cNvPr id="143" name="Group 142"/>
          <p:cNvGrpSpPr/>
          <p:nvPr/>
        </p:nvGrpSpPr>
        <p:grpSpPr>
          <a:xfrm>
            <a:off x="2706603" y="372754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4" name="Oval 14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13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7331013" y="3903854"/>
            <a:ext cx="1246202" cy="1381716"/>
            <a:chOff x="7331013" y="3903854"/>
            <a:chExt cx="1246202" cy="1381716"/>
          </a:xfrm>
        </p:grpSpPr>
        <p:sp>
          <p:nvSpPr>
            <p:cNvPr id="148" name="Rectangle 147"/>
            <p:cNvSpPr/>
            <p:nvPr/>
          </p:nvSpPr>
          <p:spPr>
            <a:xfrm>
              <a:off x="8325061" y="3903854"/>
              <a:ext cx="252154" cy="3656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 131"/>
            <p:cNvSpPr>
              <a:spLocks/>
            </p:cNvSpPr>
            <p:nvPr/>
          </p:nvSpPr>
          <p:spPr bwMode="auto">
            <a:xfrm>
              <a:off x="7331013" y="4075895"/>
              <a:ext cx="1109663" cy="1209675"/>
            </a:xfrm>
            <a:custGeom>
              <a:avLst/>
              <a:gdLst>
                <a:gd name="T0" fmla="*/ 1761590985 w 699"/>
                <a:gd name="T1" fmla="*/ 0 h 762"/>
                <a:gd name="T2" fmla="*/ 219254509 w 699"/>
                <a:gd name="T3" fmla="*/ 619958437 h 762"/>
                <a:gd name="T4" fmla="*/ 446068694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4" name="Freeform 127"/>
          <p:cNvSpPr>
            <a:spLocks/>
          </p:cNvSpPr>
          <p:nvPr/>
        </p:nvSpPr>
        <p:spPr bwMode="auto">
          <a:xfrm>
            <a:off x="76358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" name="Group 149"/>
          <p:cNvGrpSpPr/>
          <p:nvPr/>
        </p:nvGrpSpPr>
        <p:grpSpPr>
          <a:xfrm>
            <a:off x="3949053" y="373654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1" name="Oval 15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9268843" y="3911411"/>
            <a:ext cx="1338770" cy="1374159"/>
            <a:chOff x="9268843" y="3911411"/>
            <a:chExt cx="1338770" cy="1374159"/>
          </a:xfrm>
        </p:grpSpPr>
        <p:sp>
          <p:nvSpPr>
            <p:cNvPr id="154" name="Rectangle 153"/>
            <p:cNvSpPr/>
            <p:nvPr/>
          </p:nvSpPr>
          <p:spPr>
            <a:xfrm>
              <a:off x="9268843" y="3911411"/>
              <a:ext cx="230695" cy="3755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reeform 130"/>
            <p:cNvSpPr>
              <a:spLocks/>
            </p:cNvSpPr>
            <p:nvPr/>
          </p:nvSpPr>
          <p:spPr bwMode="auto">
            <a:xfrm flipH="1">
              <a:off x="9388413" y="4075895"/>
              <a:ext cx="1219200" cy="1209675"/>
            </a:xfrm>
            <a:custGeom>
              <a:avLst/>
              <a:gdLst>
                <a:gd name="T0" fmla="*/ 2126536095 w 699"/>
                <a:gd name="T1" fmla="*/ 0 h 762"/>
                <a:gd name="T2" fmla="*/ 264676302 w 699"/>
                <a:gd name="T3" fmla="*/ 619958437 h 762"/>
                <a:gd name="T4" fmla="*/ 538478286 w 699"/>
                <a:gd name="T5" fmla="*/ 1920359241 h 762"/>
                <a:gd name="T6" fmla="*/ 0 60000 65536"/>
                <a:gd name="T7" fmla="*/ 0 60000 65536"/>
                <a:gd name="T8" fmla="*/ 0 60000 65536"/>
                <a:gd name="T9" fmla="*/ 0 w 699"/>
                <a:gd name="T10" fmla="*/ 0 h 762"/>
                <a:gd name="T11" fmla="*/ 699 w 699"/>
                <a:gd name="T12" fmla="*/ 762 h 7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9" h="762">
                  <a:moveTo>
                    <a:pt x="699" y="0"/>
                  </a:moveTo>
                  <a:cubicBezTo>
                    <a:pt x="597" y="41"/>
                    <a:pt x="174" y="119"/>
                    <a:pt x="87" y="246"/>
                  </a:cubicBezTo>
                  <a:cubicBezTo>
                    <a:pt x="0" y="373"/>
                    <a:pt x="158" y="655"/>
                    <a:pt x="177" y="7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" name="Freeform 126"/>
          <p:cNvSpPr>
            <a:spLocks/>
          </p:cNvSpPr>
          <p:nvPr/>
        </p:nvSpPr>
        <p:spPr bwMode="auto">
          <a:xfrm flipH="1">
            <a:off x="9083613" y="4380695"/>
            <a:ext cx="1143000" cy="1066800"/>
          </a:xfrm>
          <a:custGeom>
            <a:avLst/>
            <a:gdLst>
              <a:gd name="T0" fmla="*/ 221773774 w 720"/>
              <a:gd name="T1" fmla="*/ 1693545178 h 672"/>
              <a:gd name="T2" fmla="*/ 221773774 w 720"/>
              <a:gd name="T3" fmla="*/ 967740045 h 672"/>
              <a:gd name="T4" fmla="*/ 1552416120 w 720"/>
              <a:gd name="T5" fmla="*/ 483870023 h 672"/>
              <a:gd name="T6" fmla="*/ 1794351435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ooter Placeholder 4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SWAPNIL BISWAS, DEPT OF CSE, BSMRU</a:t>
            </a:r>
          </a:p>
        </p:txBody>
      </p:sp>
      <p:sp>
        <p:nvSpPr>
          <p:cNvPr id="48" name="Date Placeholder 4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C53B9-EA0A-4882-9236-50FC8A744E9F}" type="datetime4">
              <a:rPr lang="en-US" smtClean="0"/>
              <a:t>March 3, 2025</a:t>
            </a:fld>
            <a:endParaRPr lang="en-US"/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3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80" grpId="0"/>
      <p:bldP spid="81" grpId="0"/>
      <p:bldP spid="82" grpId="0"/>
      <p:bldP spid="100" grpId="0"/>
      <p:bldP spid="101" grpId="0"/>
      <p:bldP spid="102" grpId="0"/>
      <p:bldP spid="105" grpId="0"/>
      <p:bldP spid="106" grpId="0"/>
      <p:bldP spid="120" grpId="0"/>
      <p:bldP spid="124" grpId="0"/>
      <p:bldP spid="141" grpId="0"/>
      <p:bldP spid="142" grpId="0"/>
      <p:bldP spid="74" grpId="0" animBg="1"/>
      <p:bldP spid="7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Search: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27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2995315" y="34793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7" name="Straight Arrow Connector 6"/>
          <p:cNvCxnSpPr>
            <a:stCxn id="128" idx="3"/>
            <a:endCxn id="55" idx="0"/>
          </p:cNvCxnSpPr>
          <p:nvPr/>
        </p:nvCxnSpPr>
        <p:spPr>
          <a:xfrm>
            <a:off x="3379391" y="3325660"/>
            <a:ext cx="415448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/>
          <p:cNvGrpSpPr/>
          <p:nvPr/>
        </p:nvGrpSpPr>
        <p:grpSpPr>
          <a:xfrm>
            <a:off x="3568656" y="37333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112" name="TextBox 111"/>
          <p:cNvSpPr txBox="1"/>
          <p:nvPr/>
        </p:nvSpPr>
        <p:spPr>
          <a:xfrm>
            <a:off x="3629548" y="41286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5" name="Straight Arrow Connector 4"/>
          <p:cNvCxnSpPr>
            <a:stCxn id="132" idx="1"/>
            <a:endCxn id="51" idx="0"/>
          </p:cNvCxnSpPr>
          <p:nvPr/>
        </p:nvCxnSpPr>
        <p:spPr>
          <a:xfrm flipH="1">
            <a:off x="3169200" y="3964060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/>
          <p:cNvGrpSpPr/>
          <p:nvPr/>
        </p:nvGrpSpPr>
        <p:grpSpPr>
          <a:xfrm>
            <a:off x="2942934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4" name="Oval 13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2987004" y="478314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137" name="Straight Arrow Connector 136"/>
          <p:cNvCxnSpPr/>
          <p:nvPr/>
        </p:nvCxnSpPr>
        <p:spPr>
          <a:xfrm flipH="1">
            <a:off x="2534529" y="4621765"/>
            <a:ext cx="422302" cy="41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/>
          <p:cNvSpPr txBox="1"/>
          <p:nvPr/>
        </p:nvSpPr>
        <p:spPr>
          <a:xfrm>
            <a:off x="1773637" y="493207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488881" y="5179591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Not Found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349F8-20C6-4D4D-A90A-2ECCB5986D81}" type="datetime4">
              <a:rPr lang="en-US" smtClean="0"/>
              <a:t>March 3, 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1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29" grpId="0"/>
      <p:bldP spid="112" grpId="0"/>
      <p:bldP spid="136" grpId="0"/>
      <p:bldP spid="138" grpId="0"/>
      <p:bldP spid="1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Searching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2" name="TextBox 181"/>
          <p:cNvSpPr txBox="1"/>
          <p:nvPr/>
        </p:nvSpPr>
        <p:spPr>
          <a:xfrm>
            <a:off x="838200" y="159643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Search: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85</a:t>
            </a:r>
          </a:p>
        </p:txBody>
      </p: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6" name="TextBox 185"/>
          <p:cNvSpPr txBox="1"/>
          <p:nvPr/>
        </p:nvSpPr>
        <p:spPr>
          <a:xfrm>
            <a:off x="5192545" y="261919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7916454" y="34640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7" name="Straight Arrow Connector 66"/>
          <p:cNvCxnSpPr>
            <a:stCxn id="188" idx="2"/>
            <a:endCxn id="78" idx="0"/>
          </p:cNvCxnSpPr>
          <p:nvPr/>
        </p:nvCxnSpPr>
        <p:spPr>
          <a:xfrm flipH="1">
            <a:off x="6819612" y="3317645"/>
            <a:ext cx="1016691" cy="4208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oup 190"/>
          <p:cNvGrpSpPr/>
          <p:nvPr/>
        </p:nvGrpSpPr>
        <p:grpSpPr>
          <a:xfrm>
            <a:off x="6597470" y="373599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2" name="Oval 19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194" name="TextBox 193"/>
          <p:cNvSpPr txBox="1"/>
          <p:nvPr/>
        </p:nvSpPr>
        <p:spPr>
          <a:xfrm>
            <a:off x="6650334" y="414710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69" name="Straight Arrow Connector 68"/>
          <p:cNvCxnSpPr>
            <a:stCxn id="193" idx="3"/>
            <a:endCxn id="124" idx="0"/>
          </p:cNvCxnSpPr>
          <p:nvPr/>
        </p:nvCxnSpPr>
        <p:spPr>
          <a:xfrm>
            <a:off x="7039020" y="3966729"/>
            <a:ext cx="866009" cy="4139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7674291" y="438471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129" name="TextBox 128"/>
          <p:cNvSpPr txBox="1"/>
          <p:nvPr/>
        </p:nvSpPr>
        <p:spPr>
          <a:xfrm>
            <a:off x="7735161" y="478259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cxnSp>
        <p:nvCxnSpPr>
          <p:cNvPr id="4" name="Straight Arrow Connector 3"/>
          <p:cNvCxnSpPr>
            <a:stCxn id="128" idx="3"/>
            <a:endCxn id="98" idx="0"/>
          </p:cNvCxnSpPr>
          <p:nvPr/>
        </p:nvCxnSpPr>
        <p:spPr>
          <a:xfrm>
            <a:off x="8115841" y="4615446"/>
            <a:ext cx="408051" cy="4087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634849" y="4941254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350093" y="5188767"/>
            <a:ext cx="12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Not Found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1F069-CB7B-4DC7-96CD-539564F6B4CF}" type="datetime4">
              <a:rPr lang="en-US" smtClean="0"/>
              <a:t>March 3,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3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0"/>
      <p:bldP spid="190" grpId="0"/>
      <p:bldP spid="194" grpId="0"/>
      <p:bldP spid="129" grpId="0"/>
      <p:bldP spid="130" grpId="0"/>
      <p:bldP spid="1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Maximum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cxnSp>
        <p:nvCxnSpPr>
          <p:cNvPr id="48" name="Straight Arrow Connector 47"/>
          <p:cNvCxnSpPr>
            <a:endCxn id="63" idx="0"/>
          </p:cNvCxnSpPr>
          <p:nvPr/>
        </p:nvCxnSpPr>
        <p:spPr>
          <a:xfrm>
            <a:off x="5486844" y="2562494"/>
            <a:ext cx="2580197" cy="5324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/>
          <p:cNvGrpSpPr/>
          <p:nvPr/>
        </p:nvGrpSpPr>
        <p:grpSpPr>
          <a:xfrm>
            <a:off x="7836303" y="308690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8" name="Oval 18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cxnSp>
        <p:nvCxnSpPr>
          <p:cNvPr id="5" name="Straight Arrow Connector 4"/>
          <p:cNvCxnSpPr>
            <a:stCxn id="189" idx="3"/>
            <a:endCxn id="92" idx="0"/>
          </p:cNvCxnSpPr>
          <p:nvPr/>
        </p:nvCxnSpPr>
        <p:spPr>
          <a:xfrm>
            <a:off x="8277853" y="3317644"/>
            <a:ext cx="1372541" cy="4208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414770" y="37304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BE826-8291-4857-8FD5-81ACE01E59B3}" type="datetime4">
              <a:rPr lang="en-US" smtClean="0"/>
              <a:t>March 3,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Minimum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937841" y="30973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3" name="Oval 13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cxnSp>
        <p:nvCxnSpPr>
          <p:cNvPr id="4" name="Straight Arrow Connector 3"/>
          <p:cNvCxnSpPr>
            <a:endCxn id="26" idx="0"/>
          </p:cNvCxnSpPr>
          <p:nvPr/>
        </p:nvCxnSpPr>
        <p:spPr>
          <a:xfrm flipH="1">
            <a:off x="3174554" y="2571806"/>
            <a:ext cx="2017991" cy="5231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81C12-86B5-4FCA-9633-DA313E2761CF}" type="datetime4">
              <a:rPr lang="en-US" smtClean="0"/>
              <a:t>March 3, 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4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Traversal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5046985" y="1466129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74554" y="2177914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2438852" y="3094924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819612" y="3094924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8920667" y="3738461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792952" y="3738461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5192545" y="4380699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7175302" y="4380699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6559953" y="5036560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7178689" y="5681400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5108958" y="2182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cxnSp>
        <p:nvCxnSpPr>
          <p:cNvPr id="5" name="Straight Arrow Connector 4"/>
          <p:cNvCxnSpPr>
            <a:endCxn id="133" idx="0"/>
          </p:cNvCxnSpPr>
          <p:nvPr/>
        </p:nvCxnSpPr>
        <p:spPr>
          <a:xfrm flipH="1">
            <a:off x="3168578" y="2571806"/>
            <a:ext cx="2007961" cy="525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2937841" y="30949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cxnSp>
        <p:nvCxnSpPr>
          <p:cNvPr id="14" name="Straight Arrow Connector 13"/>
          <p:cNvCxnSpPr>
            <a:stCxn id="113" idx="1"/>
            <a:endCxn id="28" idx="0"/>
          </p:cNvCxnSpPr>
          <p:nvPr/>
        </p:nvCxnSpPr>
        <p:spPr>
          <a:xfrm flipH="1">
            <a:off x="2548915" y="3325660"/>
            <a:ext cx="411772" cy="4128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28" idx="0"/>
            <a:endCxn id="112" idx="2"/>
          </p:cNvCxnSpPr>
          <p:nvPr/>
        </p:nvCxnSpPr>
        <p:spPr>
          <a:xfrm flipV="1">
            <a:off x="2548915" y="3325661"/>
            <a:ext cx="388926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44786" y="30924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7219574" y="22217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17</a:t>
            </a:r>
          </a:p>
        </p:txBody>
      </p:sp>
      <p:cxnSp>
        <p:nvCxnSpPr>
          <p:cNvPr id="29" name="Straight Arrow Connector 28"/>
          <p:cNvCxnSpPr>
            <a:stCxn id="26" idx="6"/>
            <a:endCxn id="55" idx="0"/>
          </p:cNvCxnSpPr>
          <p:nvPr/>
        </p:nvCxnSpPr>
        <p:spPr>
          <a:xfrm>
            <a:off x="3405290" y="3325661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/>
          <p:nvPr/>
        </p:nvGrpSpPr>
        <p:grpSpPr>
          <a:xfrm>
            <a:off x="3565466" y="37293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cxnSp>
        <p:nvCxnSpPr>
          <p:cNvPr id="39" name="Straight Arrow Connector 38"/>
          <p:cNvCxnSpPr>
            <a:stCxn id="55" idx="2"/>
            <a:endCxn id="107" idx="0"/>
          </p:cNvCxnSpPr>
          <p:nvPr/>
        </p:nvCxnSpPr>
        <p:spPr>
          <a:xfrm flipH="1">
            <a:off x="3168579" y="3969198"/>
            <a:ext cx="395523" cy="4141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 134"/>
          <p:cNvGrpSpPr/>
          <p:nvPr/>
        </p:nvGrpSpPr>
        <p:grpSpPr>
          <a:xfrm>
            <a:off x="2951205" y="438069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cxnSp>
        <p:nvCxnSpPr>
          <p:cNvPr id="42" name="Straight Arrow Connector 41"/>
          <p:cNvCxnSpPr>
            <a:stCxn id="136" idx="2"/>
            <a:endCxn id="103" idx="0"/>
          </p:cNvCxnSpPr>
          <p:nvPr/>
        </p:nvCxnSpPr>
        <p:spPr>
          <a:xfrm flipH="1">
            <a:off x="2542940" y="4611436"/>
            <a:ext cx="408265" cy="4154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3" idx="0"/>
            <a:endCxn id="107" idx="2"/>
          </p:cNvCxnSpPr>
          <p:nvPr/>
        </p:nvCxnSpPr>
        <p:spPr>
          <a:xfrm flipV="1">
            <a:off x="2542940" y="46140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oup 140"/>
          <p:cNvGrpSpPr/>
          <p:nvPr/>
        </p:nvGrpSpPr>
        <p:grpSpPr>
          <a:xfrm>
            <a:off x="2951205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2" name="Oval 14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7648336" y="2218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28</a:t>
            </a:r>
          </a:p>
        </p:txBody>
      </p:sp>
      <p:cxnSp>
        <p:nvCxnSpPr>
          <p:cNvPr id="47" name="Straight Arrow Connector 46"/>
          <p:cNvCxnSpPr>
            <a:stCxn id="151" idx="3"/>
            <a:endCxn id="104" idx="0"/>
          </p:cNvCxnSpPr>
          <p:nvPr/>
        </p:nvCxnSpPr>
        <p:spPr>
          <a:xfrm>
            <a:off x="3392755" y="4610622"/>
            <a:ext cx="394687" cy="416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Group 152"/>
          <p:cNvGrpSpPr/>
          <p:nvPr/>
        </p:nvGrpSpPr>
        <p:grpSpPr>
          <a:xfrm>
            <a:off x="3570068" y="50306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4" name="Oval 15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29</a:t>
              </a:r>
            </a:p>
          </p:txBody>
        </p:sp>
      </p:grpSp>
      <p:cxnSp>
        <p:nvCxnSpPr>
          <p:cNvPr id="65" name="Straight Arrow Connector 64"/>
          <p:cNvCxnSpPr>
            <a:stCxn id="149" idx="2"/>
            <a:endCxn id="145" idx="0"/>
          </p:cNvCxnSpPr>
          <p:nvPr/>
        </p:nvCxnSpPr>
        <p:spPr>
          <a:xfrm flipH="1">
            <a:off x="3169200" y="5267849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5" idx="0"/>
            <a:endCxn id="149" idx="2"/>
          </p:cNvCxnSpPr>
          <p:nvPr/>
        </p:nvCxnSpPr>
        <p:spPr>
          <a:xfrm flipV="1">
            <a:off x="3169200" y="5267849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/>
          <p:cNvGrpSpPr/>
          <p:nvPr/>
        </p:nvGrpSpPr>
        <p:grpSpPr>
          <a:xfrm>
            <a:off x="3570067" y="503658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7" name="Oval 15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29</a:t>
              </a:r>
            </a:p>
          </p:txBody>
        </p:sp>
      </p:grpSp>
      <p:sp>
        <p:nvSpPr>
          <p:cNvPr id="160" name="TextBox 159"/>
          <p:cNvSpPr txBox="1"/>
          <p:nvPr/>
        </p:nvSpPr>
        <p:spPr>
          <a:xfrm>
            <a:off x="8071136" y="221815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29</a:t>
            </a:r>
          </a:p>
        </p:txBody>
      </p:sp>
      <p:cxnSp>
        <p:nvCxnSpPr>
          <p:cNvPr id="71" name="Straight Arrow Connector 70"/>
          <p:cNvCxnSpPr>
            <a:stCxn id="149" idx="6"/>
            <a:endCxn id="146" idx="0"/>
          </p:cNvCxnSpPr>
          <p:nvPr/>
        </p:nvCxnSpPr>
        <p:spPr>
          <a:xfrm>
            <a:off x="4025575" y="5267849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46" idx="0"/>
            <a:endCxn id="149" idx="6"/>
          </p:cNvCxnSpPr>
          <p:nvPr/>
        </p:nvCxnSpPr>
        <p:spPr>
          <a:xfrm flipH="1" flipV="1">
            <a:off x="4025575" y="5267849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57" idx="0"/>
            <a:endCxn id="137" idx="3"/>
          </p:cNvCxnSpPr>
          <p:nvPr/>
        </p:nvCxnSpPr>
        <p:spPr>
          <a:xfrm flipH="1" flipV="1">
            <a:off x="3392755" y="4611435"/>
            <a:ext cx="408049" cy="4251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51" idx="0"/>
            <a:endCxn id="130" idx="2"/>
          </p:cNvCxnSpPr>
          <p:nvPr/>
        </p:nvCxnSpPr>
        <p:spPr>
          <a:xfrm flipV="1">
            <a:off x="3169200" y="3960111"/>
            <a:ext cx="396266" cy="4218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" name="Group 160"/>
          <p:cNvGrpSpPr/>
          <p:nvPr/>
        </p:nvGrpSpPr>
        <p:grpSpPr>
          <a:xfrm>
            <a:off x="3570067" y="37280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847238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32</a:t>
            </a:r>
          </a:p>
        </p:txBody>
      </p:sp>
      <p:cxnSp>
        <p:nvCxnSpPr>
          <p:cNvPr id="4" name="Straight Arrow Connector 3"/>
          <p:cNvCxnSpPr>
            <a:stCxn id="163" idx="3"/>
            <a:endCxn id="52" idx="0"/>
          </p:cNvCxnSpPr>
          <p:nvPr/>
        </p:nvCxnSpPr>
        <p:spPr>
          <a:xfrm>
            <a:off x="4011617" y="3958809"/>
            <a:ext cx="402085" cy="423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2" idx="0"/>
            <a:endCxn id="55" idx="6"/>
          </p:cNvCxnSpPr>
          <p:nvPr/>
        </p:nvCxnSpPr>
        <p:spPr>
          <a:xfrm flipH="1" flipV="1">
            <a:off x="4025575" y="3969198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5" idx="0"/>
            <a:endCxn id="127" idx="6"/>
          </p:cNvCxnSpPr>
          <p:nvPr/>
        </p:nvCxnSpPr>
        <p:spPr>
          <a:xfrm flipH="1" flipV="1">
            <a:off x="3406259" y="3323223"/>
            <a:ext cx="388580" cy="4152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0"/>
            <a:endCxn id="9" idx="3"/>
          </p:cNvCxnSpPr>
          <p:nvPr/>
        </p:nvCxnSpPr>
        <p:spPr>
          <a:xfrm flipV="1">
            <a:off x="3174554" y="2571806"/>
            <a:ext cx="2001985" cy="52311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5109784" y="21801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6" name="Oval 16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82" name="TextBox 181"/>
          <p:cNvSpPr txBox="1"/>
          <p:nvPr/>
        </p:nvSpPr>
        <p:spPr>
          <a:xfrm>
            <a:off x="8872652" y="22303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44</a:t>
            </a:r>
          </a:p>
        </p:txBody>
      </p:sp>
      <p:cxnSp>
        <p:nvCxnSpPr>
          <p:cNvPr id="6" name="Straight Arrow Connector 5"/>
          <p:cNvCxnSpPr>
            <a:endCxn id="63" idx="0"/>
          </p:cNvCxnSpPr>
          <p:nvPr/>
        </p:nvCxnSpPr>
        <p:spPr>
          <a:xfrm>
            <a:off x="5502850" y="2587485"/>
            <a:ext cx="2564191" cy="5074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Group 185"/>
          <p:cNvGrpSpPr/>
          <p:nvPr/>
        </p:nvGrpSpPr>
        <p:grpSpPr>
          <a:xfrm>
            <a:off x="7836596" y="30949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7" name="Oval 18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cxnSp>
        <p:nvCxnSpPr>
          <p:cNvPr id="12" name="Straight Arrow Connector 11"/>
          <p:cNvCxnSpPr>
            <a:stCxn id="63" idx="2"/>
            <a:endCxn id="78" idx="0"/>
          </p:cNvCxnSpPr>
          <p:nvPr/>
        </p:nvCxnSpPr>
        <p:spPr>
          <a:xfrm flipH="1">
            <a:off x="6819612" y="3325661"/>
            <a:ext cx="101669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0" name="Group 189"/>
          <p:cNvGrpSpPr/>
          <p:nvPr/>
        </p:nvGrpSpPr>
        <p:grpSpPr>
          <a:xfrm>
            <a:off x="6584274" y="373846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cxnSp>
        <p:nvCxnSpPr>
          <p:cNvPr id="24" name="Straight Arrow Connector 23"/>
          <p:cNvCxnSpPr>
            <a:stCxn id="78" idx="2"/>
            <a:endCxn id="74" idx="0"/>
          </p:cNvCxnSpPr>
          <p:nvPr/>
        </p:nvCxnSpPr>
        <p:spPr>
          <a:xfrm flipH="1">
            <a:off x="5897040" y="3969198"/>
            <a:ext cx="691835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/>
          <p:cNvGrpSpPr/>
          <p:nvPr/>
        </p:nvGrpSpPr>
        <p:grpSpPr>
          <a:xfrm>
            <a:off x="5701496" y="437988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cxnSp>
        <p:nvCxnSpPr>
          <p:cNvPr id="36" name="Straight Arrow Connector 35"/>
          <p:cNvCxnSpPr>
            <a:stCxn id="122" idx="2"/>
            <a:endCxn id="118" idx="0"/>
          </p:cNvCxnSpPr>
          <p:nvPr/>
        </p:nvCxnSpPr>
        <p:spPr>
          <a:xfrm flipH="1">
            <a:off x="5296633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8" idx="0"/>
            <a:endCxn id="122" idx="2"/>
          </p:cNvCxnSpPr>
          <p:nvPr/>
        </p:nvCxnSpPr>
        <p:spPr>
          <a:xfrm flipV="1">
            <a:off x="5296633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/>
          <p:cNvGrpSpPr/>
          <p:nvPr/>
        </p:nvGrpSpPr>
        <p:grpSpPr>
          <a:xfrm>
            <a:off x="5701496" y="43799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sp>
        <p:nvSpPr>
          <p:cNvPr id="199" name="TextBox 198"/>
          <p:cNvSpPr txBox="1"/>
          <p:nvPr/>
        </p:nvSpPr>
        <p:spPr>
          <a:xfrm>
            <a:off x="930093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54</a:t>
            </a:r>
          </a:p>
        </p:txBody>
      </p:sp>
      <p:cxnSp>
        <p:nvCxnSpPr>
          <p:cNvPr id="41" name="Straight Arrow Connector 40"/>
          <p:cNvCxnSpPr>
            <a:stCxn id="74" idx="0"/>
            <a:endCxn id="78" idx="2"/>
          </p:cNvCxnSpPr>
          <p:nvPr/>
        </p:nvCxnSpPr>
        <p:spPr>
          <a:xfrm flipV="1">
            <a:off x="5897040" y="3969198"/>
            <a:ext cx="691835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/>
          <p:cNvGrpSpPr/>
          <p:nvPr/>
        </p:nvGrpSpPr>
        <p:grpSpPr>
          <a:xfrm>
            <a:off x="6578309" y="374530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203" name="TextBox 202"/>
          <p:cNvSpPr txBox="1"/>
          <p:nvPr/>
        </p:nvSpPr>
        <p:spPr>
          <a:xfrm>
            <a:off x="9733504" y="22217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65</a:t>
            </a:r>
          </a:p>
        </p:txBody>
      </p:sp>
      <p:cxnSp>
        <p:nvCxnSpPr>
          <p:cNvPr id="45" name="Straight Arrow Connector 44"/>
          <p:cNvCxnSpPr>
            <a:stCxn id="201" idx="6"/>
            <a:endCxn id="124" idx="0"/>
          </p:cNvCxnSpPr>
          <p:nvPr/>
        </p:nvCxnSpPr>
        <p:spPr>
          <a:xfrm>
            <a:off x="7039782" y="3976042"/>
            <a:ext cx="865247" cy="404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/>
          <p:cNvGrpSpPr/>
          <p:nvPr/>
        </p:nvGrpSpPr>
        <p:grpSpPr>
          <a:xfrm>
            <a:off x="7684964" y="438754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5" name="Oval 20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cxnSp>
        <p:nvCxnSpPr>
          <p:cNvPr id="59" name="Straight Arrow Connector 58"/>
          <p:cNvCxnSpPr>
            <a:stCxn id="124" idx="2"/>
            <a:endCxn id="97" idx="0"/>
          </p:cNvCxnSpPr>
          <p:nvPr/>
        </p:nvCxnSpPr>
        <p:spPr>
          <a:xfrm flipH="1">
            <a:off x="7279390" y="4611436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/>
          <p:cNvGrpSpPr/>
          <p:nvPr/>
        </p:nvGrpSpPr>
        <p:grpSpPr>
          <a:xfrm>
            <a:off x="7063162" y="502423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8" name="Oval 20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cxnSp>
        <p:nvCxnSpPr>
          <p:cNvPr id="66" name="Straight Arrow Connector 65"/>
          <p:cNvCxnSpPr>
            <a:stCxn id="172" idx="2"/>
            <a:endCxn id="168" idx="0"/>
          </p:cNvCxnSpPr>
          <p:nvPr/>
        </p:nvCxnSpPr>
        <p:spPr>
          <a:xfrm flipH="1">
            <a:off x="6664041" y="5267297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68" idx="0"/>
            <a:endCxn id="172" idx="2"/>
          </p:cNvCxnSpPr>
          <p:nvPr/>
        </p:nvCxnSpPr>
        <p:spPr>
          <a:xfrm flipV="1">
            <a:off x="6664041" y="526729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3" name="Group 212"/>
          <p:cNvGrpSpPr/>
          <p:nvPr/>
        </p:nvGrpSpPr>
        <p:grpSpPr>
          <a:xfrm>
            <a:off x="7067381" y="503209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4" name="Oval 21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sp>
        <p:nvSpPr>
          <p:cNvPr id="216" name="TextBox 215"/>
          <p:cNvSpPr txBox="1"/>
          <p:nvPr/>
        </p:nvSpPr>
        <p:spPr>
          <a:xfrm>
            <a:off x="10159904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76</a:t>
            </a:r>
          </a:p>
        </p:txBody>
      </p:sp>
      <p:cxnSp>
        <p:nvCxnSpPr>
          <p:cNvPr id="60" name="Straight Arrow Connector 59"/>
          <p:cNvCxnSpPr>
            <a:stCxn id="198" idx="3"/>
            <a:endCxn id="119" idx="0"/>
          </p:cNvCxnSpPr>
          <p:nvPr/>
        </p:nvCxnSpPr>
        <p:spPr>
          <a:xfrm>
            <a:off x="6143046" y="4610668"/>
            <a:ext cx="398089" cy="413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19" idx="0"/>
            <a:endCxn id="122" idx="6"/>
          </p:cNvCxnSpPr>
          <p:nvPr/>
        </p:nvCxnSpPr>
        <p:spPr>
          <a:xfrm flipH="1" flipV="1">
            <a:off x="6153008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172" idx="6"/>
            <a:endCxn id="180" idx="0"/>
          </p:cNvCxnSpPr>
          <p:nvPr/>
        </p:nvCxnSpPr>
        <p:spPr>
          <a:xfrm>
            <a:off x="7520416" y="5267297"/>
            <a:ext cx="388000" cy="4141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1" name="Group 210"/>
          <p:cNvGrpSpPr/>
          <p:nvPr/>
        </p:nvGrpSpPr>
        <p:grpSpPr>
          <a:xfrm>
            <a:off x="7674302" y="568408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12" name="Oval 2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cxnSp>
        <p:nvCxnSpPr>
          <p:cNvPr id="110" name="Straight Arrow Connector 109"/>
          <p:cNvCxnSpPr>
            <a:stCxn id="212" idx="2"/>
            <a:endCxn id="176" idx="0"/>
          </p:cNvCxnSpPr>
          <p:nvPr/>
        </p:nvCxnSpPr>
        <p:spPr>
          <a:xfrm flipH="1">
            <a:off x="7282777" y="5914824"/>
            <a:ext cx="391525" cy="410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76" idx="0"/>
            <a:endCxn id="180" idx="2"/>
          </p:cNvCxnSpPr>
          <p:nvPr/>
        </p:nvCxnSpPr>
        <p:spPr>
          <a:xfrm flipV="1">
            <a:off x="7282777" y="5912137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1" name="Group 220"/>
          <p:cNvGrpSpPr/>
          <p:nvPr/>
        </p:nvGrpSpPr>
        <p:grpSpPr>
          <a:xfrm>
            <a:off x="7677679" y="568213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22" name="Oval 22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sp>
        <p:nvSpPr>
          <p:cNvPr id="224" name="TextBox 223"/>
          <p:cNvSpPr txBox="1"/>
          <p:nvPr/>
        </p:nvSpPr>
        <p:spPr>
          <a:xfrm>
            <a:off x="10543457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80</a:t>
            </a:r>
          </a:p>
        </p:txBody>
      </p:sp>
      <p:cxnSp>
        <p:nvCxnSpPr>
          <p:cNvPr id="133" name="Straight Arrow Connector 132"/>
          <p:cNvCxnSpPr>
            <a:stCxn id="180" idx="6"/>
            <a:endCxn id="177" idx="0"/>
          </p:cNvCxnSpPr>
          <p:nvPr/>
        </p:nvCxnSpPr>
        <p:spPr>
          <a:xfrm>
            <a:off x="8139152" y="5912137"/>
            <a:ext cx="388127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/>
          <p:cNvCxnSpPr>
            <a:stCxn id="177" idx="0"/>
            <a:endCxn id="222" idx="6"/>
          </p:cNvCxnSpPr>
          <p:nvPr/>
        </p:nvCxnSpPr>
        <p:spPr>
          <a:xfrm flipH="1" flipV="1">
            <a:off x="8139152" y="5912874"/>
            <a:ext cx="388127" cy="4120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Arrow Connector 457"/>
          <p:cNvCxnSpPr>
            <a:stCxn id="222" idx="0"/>
            <a:endCxn id="172" idx="6"/>
          </p:cNvCxnSpPr>
          <p:nvPr/>
        </p:nvCxnSpPr>
        <p:spPr>
          <a:xfrm flipH="1" flipV="1">
            <a:off x="7520416" y="5267297"/>
            <a:ext cx="388000" cy="4148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Arrow Connector 459"/>
          <p:cNvCxnSpPr>
            <a:stCxn id="97" idx="0"/>
            <a:endCxn id="124" idx="2"/>
          </p:cNvCxnSpPr>
          <p:nvPr/>
        </p:nvCxnSpPr>
        <p:spPr>
          <a:xfrm flipV="1">
            <a:off x="7279390" y="4611436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1" name="Group 460"/>
          <p:cNvGrpSpPr/>
          <p:nvPr/>
        </p:nvGrpSpPr>
        <p:grpSpPr>
          <a:xfrm>
            <a:off x="7684964" y="43722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62" name="Oval 4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sp>
        <p:nvSpPr>
          <p:cNvPr id="464" name="TextBox 463"/>
          <p:cNvSpPr txBox="1"/>
          <p:nvPr/>
        </p:nvSpPr>
        <p:spPr>
          <a:xfrm>
            <a:off x="10927009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82</a:t>
            </a:r>
          </a:p>
        </p:txBody>
      </p:sp>
      <p:cxnSp>
        <p:nvCxnSpPr>
          <p:cNvPr id="466" name="Straight Arrow Connector 465"/>
          <p:cNvCxnSpPr>
            <a:stCxn id="463" idx="3"/>
            <a:endCxn id="98" idx="0"/>
          </p:cNvCxnSpPr>
          <p:nvPr/>
        </p:nvCxnSpPr>
        <p:spPr>
          <a:xfrm>
            <a:off x="8126514" y="4603013"/>
            <a:ext cx="397378" cy="421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468"/>
          <p:cNvCxnSpPr>
            <a:stCxn id="98" idx="0"/>
            <a:endCxn id="124" idx="6"/>
          </p:cNvCxnSpPr>
          <p:nvPr/>
        </p:nvCxnSpPr>
        <p:spPr>
          <a:xfrm flipH="1" flipV="1">
            <a:off x="8135765" y="4611436"/>
            <a:ext cx="388127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Arrow Connector 470"/>
          <p:cNvCxnSpPr>
            <a:stCxn id="462" idx="0"/>
            <a:endCxn id="201" idx="6"/>
          </p:cNvCxnSpPr>
          <p:nvPr/>
        </p:nvCxnSpPr>
        <p:spPr>
          <a:xfrm flipH="1" flipV="1">
            <a:off x="7039782" y="3976042"/>
            <a:ext cx="875919" cy="3962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Arrow Connector 473"/>
          <p:cNvCxnSpPr>
            <a:stCxn id="191" idx="0"/>
            <a:endCxn id="63" idx="2"/>
          </p:cNvCxnSpPr>
          <p:nvPr/>
        </p:nvCxnSpPr>
        <p:spPr>
          <a:xfrm flipV="1">
            <a:off x="6815011" y="3325661"/>
            <a:ext cx="1021293" cy="4128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Group 474"/>
          <p:cNvGrpSpPr/>
          <p:nvPr/>
        </p:nvGrpSpPr>
        <p:grpSpPr>
          <a:xfrm>
            <a:off x="7840585" y="3098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76" name="Oval 47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7" name="TextBox 47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478" name="TextBox 477"/>
          <p:cNvSpPr txBox="1"/>
          <p:nvPr/>
        </p:nvSpPr>
        <p:spPr>
          <a:xfrm>
            <a:off x="11310562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88</a:t>
            </a:r>
          </a:p>
        </p:txBody>
      </p:sp>
      <p:cxnSp>
        <p:nvCxnSpPr>
          <p:cNvPr id="480" name="Straight Arrow Connector 479"/>
          <p:cNvCxnSpPr>
            <a:stCxn id="476" idx="6"/>
            <a:endCxn id="92" idx="0"/>
          </p:cNvCxnSpPr>
          <p:nvPr/>
        </p:nvCxnSpPr>
        <p:spPr>
          <a:xfrm>
            <a:off x="8302058" y="3329082"/>
            <a:ext cx="1348336" cy="4093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2" name="Group 481"/>
          <p:cNvGrpSpPr/>
          <p:nvPr/>
        </p:nvGrpSpPr>
        <p:grpSpPr>
          <a:xfrm>
            <a:off x="9419657" y="373048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83" name="Oval 48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TextBox 48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cxnSp>
        <p:nvCxnSpPr>
          <p:cNvPr id="486" name="Straight Arrow Connector 485"/>
          <p:cNvCxnSpPr>
            <a:stCxn id="92" idx="2"/>
            <a:endCxn id="88" idx="0"/>
          </p:cNvCxnSpPr>
          <p:nvPr/>
        </p:nvCxnSpPr>
        <p:spPr>
          <a:xfrm flipH="1">
            <a:off x="9024755" y="3969198"/>
            <a:ext cx="394902" cy="4128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/>
          <p:cNvCxnSpPr>
            <a:stCxn id="88" idx="0"/>
            <a:endCxn id="92" idx="2"/>
          </p:cNvCxnSpPr>
          <p:nvPr/>
        </p:nvCxnSpPr>
        <p:spPr>
          <a:xfrm flipV="1">
            <a:off x="9024755" y="3969198"/>
            <a:ext cx="394902" cy="4128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/>
          <p:cNvGrpSpPr/>
          <p:nvPr/>
        </p:nvGrpSpPr>
        <p:grpSpPr>
          <a:xfrm>
            <a:off x="9421821" y="374346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490" name="Oval 48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1" name="TextBox 49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cxnSp>
        <p:nvCxnSpPr>
          <p:cNvPr id="493" name="Straight Arrow Connector 492"/>
          <p:cNvCxnSpPr>
            <a:stCxn id="490" idx="6"/>
            <a:endCxn id="89" idx="0"/>
          </p:cNvCxnSpPr>
          <p:nvPr/>
        </p:nvCxnSpPr>
        <p:spPr>
          <a:xfrm>
            <a:off x="9883294" y="3974203"/>
            <a:ext cx="385963" cy="4077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TextBox 493"/>
          <p:cNvSpPr txBox="1"/>
          <p:nvPr/>
        </p:nvSpPr>
        <p:spPr>
          <a:xfrm>
            <a:off x="11729266" y="2225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97</a:t>
            </a:r>
          </a:p>
        </p:txBody>
      </p:sp>
      <p:cxnSp>
        <p:nvCxnSpPr>
          <p:cNvPr id="496" name="Straight Arrow Connector 495"/>
          <p:cNvCxnSpPr>
            <a:stCxn id="89" idx="0"/>
            <a:endCxn id="490" idx="6"/>
          </p:cNvCxnSpPr>
          <p:nvPr/>
        </p:nvCxnSpPr>
        <p:spPr>
          <a:xfrm flipH="1" flipV="1">
            <a:off x="9883294" y="3974203"/>
            <a:ext cx="385963" cy="4077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Arrow Connector 497"/>
          <p:cNvCxnSpPr>
            <a:stCxn id="92" idx="0"/>
            <a:endCxn id="477" idx="3"/>
          </p:cNvCxnSpPr>
          <p:nvPr/>
        </p:nvCxnSpPr>
        <p:spPr>
          <a:xfrm flipH="1" flipV="1">
            <a:off x="8282135" y="3329081"/>
            <a:ext cx="1368259" cy="4093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Arrow Connector 499"/>
          <p:cNvCxnSpPr>
            <a:stCxn id="63" idx="0"/>
          </p:cNvCxnSpPr>
          <p:nvPr/>
        </p:nvCxnSpPr>
        <p:spPr>
          <a:xfrm flipH="1" flipV="1">
            <a:off x="5502851" y="2571807"/>
            <a:ext cx="2564190" cy="5231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9341090" y="2600301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alisto MT" panose="02040603050505030304" pitchFamily="18" charset="0"/>
              </a:rPr>
              <a:t>SORTED!</a:t>
            </a:r>
          </a:p>
        </p:txBody>
      </p: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3B393-5A56-4509-807C-07F10EF168B6}" type="datetime4">
              <a:rPr lang="en-US" smtClean="0"/>
              <a:t>March 3, 2025</a:t>
            </a:fld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52" grpId="0"/>
      <p:bldP spid="160" grpId="0"/>
      <p:bldP spid="164" grpId="0"/>
      <p:bldP spid="182" grpId="0"/>
      <p:bldP spid="199" grpId="0"/>
      <p:bldP spid="203" grpId="0"/>
      <p:bldP spid="216" grpId="0"/>
      <p:bldP spid="224" grpId="0"/>
      <p:bldP spid="464" grpId="0"/>
      <p:bldP spid="478" grpId="0"/>
      <p:bldP spid="494" grpId="0"/>
      <p:bldP spid="50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Rectangle 496"/>
          <p:cNvSpPr/>
          <p:nvPr/>
        </p:nvSpPr>
        <p:spPr>
          <a:xfrm>
            <a:off x="3806571" y="1825155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 Order Recursive Simulation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1890906" y="1466128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505" y="2160971"/>
            <a:ext cx="2585303" cy="939646"/>
            <a:chOff x="3885360" y="3006694"/>
            <a:chExt cx="2585303" cy="939646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885360" y="3400586"/>
              <a:ext cx="1385183" cy="5457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873809" cy="471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3548" y="3100617"/>
            <a:ext cx="1607854" cy="2119082"/>
            <a:chOff x="2232503" y="2847088"/>
            <a:chExt cx="1607854" cy="2119082"/>
          </a:xfrm>
        </p:grpSpPr>
        <p:grpSp>
          <p:nvGrpSpPr>
            <p:cNvPr id="11" name="Group 10"/>
            <p:cNvGrpSpPr/>
            <p:nvPr/>
          </p:nvGrpSpPr>
          <p:grpSpPr>
            <a:xfrm>
              <a:off x="2232503" y="2847088"/>
              <a:ext cx="1173820" cy="822999"/>
              <a:chOff x="2326507" y="3675868"/>
              <a:chExt cx="1173820" cy="822999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326507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430595" y="3906605"/>
                <a:ext cx="220132" cy="4128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837625" y="3490625"/>
              <a:ext cx="1002732" cy="849926"/>
              <a:chOff x="7890333" y="3675867"/>
              <a:chExt cx="1002732" cy="849926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890333" y="434633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684889" y="4311232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994421" y="3906604"/>
                <a:ext cx="235295" cy="43972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117711" cy="40462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435932" y="4134955"/>
              <a:ext cx="1068504" cy="831215"/>
              <a:chOff x="8114900" y="3675358"/>
              <a:chExt cx="1068504" cy="831215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375067" y="3675358"/>
                <a:ext cx="461473" cy="461473"/>
                <a:chOff x="5348313" y="3006185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348313" y="3006185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361975" y="3060980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8114900" y="4327111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8218988" y="3906095"/>
                <a:ext cx="156079" cy="42101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807433" y="3914819"/>
                <a:ext cx="271883" cy="40458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2537771" y="3025916"/>
            <a:ext cx="1139651" cy="662722"/>
            <a:chOff x="7774417" y="3675867"/>
            <a:chExt cx="1139652" cy="662723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774417" y="3906603"/>
              <a:ext cx="455299" cy="431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298" idx="0"/>
            </p:cNvCxnSpPr>
            <p:nvPr/>
          </p:nvCxnSpPr>
          <p:spPr>
            <a:xfrm>
              <a:off x="8671267" y="3906603"/>
              <a:ext cx="242802" cy="431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56107" y="3687843"/>
            <a:ext cx="1313738" cy="884185"/>
            <a:chOff x="6925100" y="5052674"/>
            <a:chExt cx="1313738" cy="884185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925100" y="5714758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030662" y="575739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7029188" y="5283411"/>
              <a:ext cx="246840" cy="4313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417172" cy="4739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1628978" y="4336949"/>
            <a:ext cx="954661" cy="835298"/>
            <a:chOff x="7996628" y="3675867"/>
            <a:chExt cx="954661" cy="835298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996628" y="4331703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743113" y="4321387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8100716" y="3906604"/>
              <a:ext cx="129000" cy="4250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175935" cy="41478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/>
          <p:cNvGrpSpPr/>
          <p:nvPr/>
        </p:nvGrpSpPr>
        <p:grpSpPr>
          <a:xfrm>
            <a:off x="1959715" y="21566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4" name="Oval 18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99736" y="310061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403752" y="31001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7" name="Oval 12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020656" y="373405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0" name="Oval 12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grpSp>
        <p:nvGrpSpPr>
          <p:cNvPr id="135" name="Group 134"/>
          <p:cNvGrpSpPr/>
          <p:nvPr/>
        </p:nvGrpSpPr>
        <p:grpSpPr>
          <a:xfrm>
            <a:off x="545747" y="438710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6" name="Oval 13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2307033" y="368963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1" name="Oval 19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1861336" y="433515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4" name="Oval 19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1863073" y="433311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97" name="Oval 19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2301747" y="3691676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01" name="Oval 20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fld id="{B8CFFC7D-F47A-413F-822E-99C7465ACFBA}" type="datetime4">
              <a:rPr lang="en-US" smtClean="0"/>
              <a:t>March 3, 2025</a:t>
            </a:fld>
            <a:endParaRPr lang="en-US"/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1959714" y="215614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7" name="Oval 26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269" name="Group 268"/>
          <p:cNvGrpSpPr/>
          <p:nvPr/>
        </p:nvGrpSpPr>
        <p:grpSpPr>
          <a:xfrm>
            <a:off x="2993070" y="302775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0" name="Oval 26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272" name="Group 271"/>
          <p:cNvGrpSpPr/>
          <p:nvPr/>
        </p:nvGrpSpPr>
        <p:grpSpPr>
          <a:xfrm>
            <a:off x="2981437" y="30286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3" name="Oval 27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3974989" y="1923376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A1: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(17):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3990900" y="2260035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A2: print(44);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3974989" y="2616552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A3: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(88);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3806571" y="1608821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TextBox 275"/>
          <p:cNvSpPr txBox="1"/>
          <p:nvPr/>
        </p:nvSpPr>
        <p:spPr>
          <a:xfrm>
            <a:off x="3789399" y="157498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A: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(44):</a:t>
            </a:r>
          </a:p>
        </p:txBody>
      </p:sp>
      <p:sp>
        <p:nvSpPr>
          <p:cNvPr id="501" name="Rectangle 500"/>
          <p:cNvSpPr/>
          <p:nvPr/>
        </p:nvSpPr>
        <p:spPr>
          <a:xfrm>
            <a:off x="3948946" y="2630578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/>
          <p:cNvSpPr/>
          <p:nvPr/>
        </p:nvSpPr>
        <p:spPr>
          <a:xfrm>
            <a:off x="3948946" y="2280049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3954239" y="193955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Straight Arrow Connector 503"/>
          <p:cNvCxnSpPr>
            <a:endCxn id="26" idx="0"/>
          </p:cNvCxnSpPr>
          <p:nvPr/>
        </p:nvCxnSpPr>
        <p:spPr>
          <a:xfrm flipH="1">
            <a:off x="638505" y="2572026"/>
            <a:ext cx="1385183" cy="5285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/>
          <p:cNvSpPr/>
          <p:nvPr/>
        </p:nvSpPr>
        <p:spPr>
          <a:xfrm>
            <a:off x="5811709" y="182668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TextBox 288"/>
          <p:cNvSpPr txBox="1"/>
          <p:nvPr/>
        </p:nvSpPr>
        <p:spPr>
          <a:xfrm>
            <a:off x="5980127" y="1924904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B1: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(N):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5996038" y="226156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B2: print(17);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980127" y="2618080"/>
            <a:ext cx="1435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B3: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(32);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5811709" y="161034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TextBox 292"/>
          <p:cNvSpPr txBox="1"/>
          <p:nvPr/>
        </p:nvSpPr>
        <p:spPr>
          <a:xfrm>
            <a:off x="5794537" y="1576515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B: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(17):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5954084" y="263210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5954084" y="228157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5959377" y="194108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Isosceles Triangle 297"/>
          <p:cNvSpPr/>
          <p:nvPr/>
        </p:nvSpPr>
        <p:spPr>
          <a:xfrm>
            <a:off x="3573335" y="3688638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TextBox 309"/>
          <p:cNvSpPr txBox="1"/>
          <p:nvPr/>
        </p:nvSpPr>
        <p:spPr>
          <a:xfrm>
            <a:off x="7482387" y="1959088"/>
            <a:ext cx="2621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sto MT" panose="02040603050505030304" pitchFamily="18" charset="0"/>
              </a:rPr>
              <a:t>Simple return from </a:t>
            </a:r>
            <a:r>
              <a:rPr lang="en-US" sz="1400" b="1" dirty="0" err="1">
                <a:latin typeface="Calisto MT" panose="02040603050505030304" pitchFamily="18" charset="0"/>
              </a:rPr>
              <a:t>inOrder</a:t>
            </a:r>
            <a:r>
              <a:rPr lang="en-US" sz="1400" b="1" dirty="0">
                <a:latin typeface="Calisto MT" panose="02040603050505030304" pitchFamily="18" charset="0"/>
              </a:rPr>
              <a:t>(N)</a:t>
            </a:r>
          </a:p>
        </p:txBody>
      </p:sp>
      <p:cxnSp>
        <p:nvCxnSpPr>
          <p:cNvPr id="509" name="Straight Arrow Connector 508"/>
          <p:cNvCxnSpPr>
            <a:stCxn id="26" idx="2"/>
            <a:endCxn id="28" idx="0"/>
          </p:cNvCxnSpPr>
          <p:nvPr/>
        </p:nvCxnSpPr>
        <p:spPr>
          <a:xfrm flipH="1">
            <a:off x="187636" y="3331354"/>
            <a:ext cx="220132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83548" y="3331354"/>
            <a:ext cx="324220" cy="412800"/>
            <a:chOff x="83548" y="3331354"/>
            <a:chExt cx="324220" cy="412800"/>
          </a:xfrm>
        </p:grpSpPr>
        <p:sp>
          <p:nvSpPr>
            <p:cNvPr id="68" name="Rectangle 67"/>
            <p:cNvSpPr/>
            <p:nvPr/>
          </p:nvSpPr>
          <p:spPr>
            <a:xfrm>
              <a:off x="83548" y="3623059"/>
              <a:ext cx="307517" cy="1108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1" name="Straight Arrow Connector 510"/>
            <p:cNvCxnSpPr>
              <a:stCxn id="28" idx="0"/>
              <a:endCxn id="26" idx="2"/>
            </p:cNvCxnSpPr>
            <p:nvPr/>
          </p:nvCxnSpPr>
          <p:spPr>
            <a:xfrm flipV="1">
              <a:off x="187636" y="3331354"/>
              <a:ext cx="220132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/>
          <p:cNvSpPr/>
          <p:nvPr/>
        </p:nvSpPr>
        <p:spPr>
          <a:xfrm>
            <a:off x="7552592" y="1992115"/>
            <a:ext cx="2551603" cy="239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7783880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/>
          <p:cNvSpPr txBox="1"/>
          <p:nvPr/>
        </p:nvSpPr>
        <p:spPr>
          <a:xfrm>
            <a:off x="7952298" y="1961084"/>
            <a:ext cx="1449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C1: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(28):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7968209" y="2297743"/>
            <a:ext cx="1212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C2: print(32);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7952298" y="2654260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C3: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(N);</a:t>
            </a:r>
          </a:p>
        </p:txBody>
      </p:sp>
      <p:sp>
        <p:nvSpPr>
          <p:cNvPr id="323" name="Rectangle 322"/>
          <p:cNvSpPr/>
          <p:nvPr/>
        </p:nvSpPr>
        <p:spPr>
          <a:xfrm>
            <a:off x="7783880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/>
          <p:cNvSpPr txBox="1"/>
          <p:nvPr/>
        </p:nvSpPr>
        <p:spPr>
          <a:xfrm>
            <a:off x="7766708" y="1612695"/>
            <a:ext cx="1358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C: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(32):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7926255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7926255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7931548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26" idx="6"/>
            <a:endCxn id="55" idx="0"/>
          </p:cNvCxnSpPr>
          <p:nvPr/>
        </p:nvCxnSpPr>
        <p:spPr>
          <a:xfrm>
            <a:off x="869241" y="3331354"/>
            <a:ext cx="389549" cy="412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ectangle 338"/>
          <p:cNvSpPr/>
          <p:nvPr/>
        </p:nvSpPr>
        <p:spPr>
          <a:xfrm>
            <a:off x="9771178" y="1862863"/>
            <a:ext cx="1670678" cy="11630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TextBox 339"/>
          <p:cNvSpPr txBox="1"/>
          <p:nvPr/>
        </p:nvSpPr>
        <p:spPr>
          <a:xfrm>
            <a:off x="9939596" y="1961084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D1: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(N):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9955507" y="229774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D2: print(28);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9939596" y="2654260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D3: </a:t>
            </a:r>
            <a:r>
              <a:rPr lang="en-US" sz="1400" dirty="0" err="1">
                <a:solidFill>
                  <a:schemeClr val="bg1"/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bg1"/>
                </a:solidFill>
                <a:latin typeface="Calisto MT" panose="02040603050505030304" pitchFamily="18" charset="0"/>
              </a:rPr>
              <a:t>(N);</a:t>
            </a:r>
          </a:p>
        </p:txBody>
      </p:sp>
      <p:sp>
        <p:nvSpPr>
          <p:cNvPr id="343" name="Rectangle 342"/>
          <p:cNvSpPr/>
          <p:nvPr/>
        </p:nvSpPr>
        <p:spPr>
          <a:xfrm>
            <a:off x="9771178" y="1646529"/>
            <a:ext cx="1670678" cy="23613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TextBox 343"/>
          <p:cNvSpPr txBox="1"/>
          <p:nvPr/>
        </p:nvSpPr>
        <p:spPr>
          <a:xfrm>
            <a:off x="9754006" y="1612695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D: </a:t>
            </a:r>
            <a:r>
              <a:rPr lang="en-US" sz="1400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inOrder</a:t>
            </a:r>
            <a:r>
              <a:rPr lang="en-US" sz="1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(28):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9913553" y="266828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Rectangle 345"/>
          <p:cNvSpPr/>
          <p:nvPr/>
        </p:nvSpPr>
        <p:spPr>
          <a:xfrm>
            <a:off x="9913553" y="231775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7" name="Rectangle 346"/>
          <p:cNvSpPr/>
          <p:nvPr/>
        </p:nvSpPr>
        <p:spPr>
          <a:xfrm>
            <a:off x="9918846" y="197726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Arrow Connector 113"/>
          <p:cNvCxnSpPr>
            <a:stCxn id="131" idx="1"/>
            <a:endCxn id="137" idx="0"/>
          </p:cNvCxnSpPr>
          <p:nvPr/>
        </p:nvCxnSpPr>
        <p:spPr>
          <a:xfrm flipH="1">
            <a:off x="777945" y="3964791"/>
            <a:ext cx="265557" cy="4683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TextBox 353"/>
          <p:cNvSpPr txBox="1"/>
          <p:nvPr/>
        </p:nvSpPr>
        <p:spPr>
          <a:xfrm>
            <a:off x="11421751" y="1897533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return</a:t>
            </a:r>
          </a:p>
        </p:txBody>
      </p:sp>
      <p:cxnSp>
        <p:nvCxnSpPr>
          <p:cNvPr id="210" name="Straight Arrow Connector 209"/>
          <p:cNvCxnSpPr>
            <a:stCxn id="107" idx="2"/>
            <a:endCxn id="103" idx="0"/>
          </p:cNvCxnSpPr>
          <p:nvPr/>
        </p:nvCxnSpPr>
        <p:spPr>
          <a:xfrm flipH="1">
            <a:off x="391065" y="4619221"/>
            <a:ext cx="156079" cy="421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5" name="Group 224"/>
          <p:cNvGrpSpPr/>
          <p:nvPr/>
        </p:nvGrpSpPr>
        <p:grpSpPr>
          <a:xfrm>
            <a:off x="273315" y="4619221"/>
            <a:ext cx="332538" cy="421016"/>
            <a:chOff x="273315" y="4619221"/>
            <a:chExt cx="332538" cy="421016"/>
          </a:xfrm>
        </p:grpSpPr>
        <p:sp>
          <p:nvSpPr>
            <p:cNvPr id="219" name="Rectangle 218"/>
            <p:cNvSpPr/>
            <p:nvPr/>
          </p:nvSpPr>
          <p:spPr>
            <a:xfrm>
              <a:off x="273315" y="4916612"/>
              <a:ext cx="332538" cy="1159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8" name="Straight Arrow Connector 217"/>
            <p:cNvCxnSpPr>
              <a:stCxn id="103" idx="0"/>
              <a:endCxn id="107" idx="2"/>
            </p:cNvCxnSpPr>
            <p:nvPr/>
          </p:nvCxnSpPr>
          <p:spPr>
            <a:xfrm flipV="1">
              <a:off x="391065" y="4619221"/>
              <a:ext cx="156079" cy="42101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Arrow Connector 229"/>
          <p:cNvCxnSpPr>
            <a:stCxn id="262" idx="3"/>
            <a:endCxn id="104" idx="5"/>
          </p:cNvCxnSpPr>
          <p:nvPr/>
        </p:nvCxnSpPr>
        <p:spPr>
          <a:xfrm>
            <a:off x="986271" y="4621170"/>
            <a:ext cx="317166" cy="50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11417259" y="258362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238" name="Group 237"/>
          <p:cNvGrpSpPr/>
          <p:nvPr/>
        </p:nvGrpSpPr>
        <p:grpSpPr>
          <a:xfrm>
            <a:off x="986271" y="4621170"/>
            <a:ext cx="475935" cy="501092"/>
            <a:chOff x="986271" y="4621170"/>
            <a:chExt cx="475935" cy="501092"/>
          </a:xfrm>
        </p:grpSpPr>
        <p:sp>
          <p:nvSpPr>
            <p:cNvPr id="237" name="Rectangle 236"/>
            <p:cNvSpPr/>
            <p:nvPr/>
          </p:nvSpPr>
          <p:spPr>
            <a:xfrm>
              <a:off x="1115451" y="4916612"/>
              <a:ext cx="346755" cy="1659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>
              <a:stCxn id="104" idx="5"/>
              <a:endCxn id="262" idx="3"/>
            </p:cNvCxnSpPr>
            <p:nvPr/>
          </p:nvCxnSpPr>
          <p:spPr>
            <a:xfrm flipH="1" flipV="1">
              <a:off x="986271" y="4621170"/>
              <a:ext cx="317166" cy="50109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9" name="Rectangle 238"/>
          <p:cNvSpPr/>
          <p:nvPr/>
        </p:nvSpPr>
        <p:spPr>
          <a:xfrm>
            <a:off x="11469242" y="1992115"/>
            <a:ext cx="701435" cy="960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1" name="Straight Arrow Connector 240"/>
          <p:cNvCxnSpPr>
            <a:stCxn id="261" idx="0"/>
          </p:cNvCxnSpPr>
          <p:nvPr/>
        </p:nvCxnSpPr>
        <p:spPr>
          <a:xfrm flipV="1">
            <a:off x="775458" y="3991766"/>
            <a:ext cx="242491" cy="3986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0" name="Group 259"/>
          <p:cNvGrpSpPr/>
          <p:nvPr/>
        </p:nvGrpSpPr>
        <p:grpSpPr>
          <a:xfrm>
            <a:off x="544721" y="43904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1" name="Oval 26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263" name="Group 262"/>
          <p:cNvGrpSpPr/>
          <p:nvPr/>
        </p:nvGrpSpPr>
        <p:grpSpPr>
          <a:xfrm>
            <a:off x="1017949" y="373575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64" name="Oval 263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sp>
        <p:nvSpPr>
          <p:cNvPr id="382" name="TextBox 381"/>
          <p:cNvSpPr txBox="1"/>
          <p:nvPr/>
        </p:nvSpPr>
        <p:spPr>
          <a:xfrm>
            <a:off x="8204848" y="298820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return</a:t>
            </a:r>
          </a:p>
        </p:txBody>
      </p:sp>
      <p:cxnSp>
        <p:nvCxnSpPr>
          <p:cNvPr id="245" name="Straight Arrow Connector 244"/>
          <p:cNvCxnSpPr>
            <a:stCxn id="55" idx="6"/>
            <a:endCxn id="52" idx="0"/>
          </p:cNvCxnSpPr>
          <p:nvPr/>
        </p:nvCxnSpPr>
        <p:spPr>
          <a:xfrm>
            <a:off x="1489526" y="3974891"/>
            <a:ext cx="97788" cy="4046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9" name="Group 248"/>
          <p:cNvGrpSpPr/>
          <p:nvPr/>
        </p:nvGrpSpPr>
        <p:grpSpPr>
          <a:xfrm>
            <a:off x="1459499" y="3974891"/>
            <a:ext cx="273567" cy="412218"/>
            <a:chOff x="1459499" y="3974891"/>
            <a:chExt cx="273567" cy="412218"/>
          </a:xfrm>
        </p:grpSpPr>
        <p:sp>
          <p:nvSpPr>
            <p:cNvPr id="248" name="Rectangle 247"/>
            <p:cNvSpPr/>
            <p:nvPr/>
          </p:nvSpPr>
          <p:spPr>
            <a:xfrm>
              <a:off x="1459499" y="4231498"/>
              <a:ext cx="273567" cy="1556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7" name="Straight Arrow Connector 246"/>
            <p:cNvCxnSpPr>
              <a:stCxn id="52" idx="0"/>
              <a:endCxn id="55" idx="6"/>
            </p:cNvCxnSpPr>
            <p:nvPr/>
          </p:nvCxnSpPr>
          <p:spPr>
            <a:xfrm flipH="1" flipV="1">
              <a:off x="1489526" y="3974891"/>
              <a:ext cx="97788" cy="40462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9" name="TextBox 388"/>
          <p:cNvSpPr txBox="1"/>
          <p:nvPr/>
        </p:nvSpPr>
        <p:spPr>
          <a:xfrm>
            <a:off x="5750918" y="2989736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Back to end of B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869241" y="3331354"/>
            <a:ext cx="613985" cy="412800"/>
            <a:chOff x="869241" y="3331354"/>
            <a:chExt cx="613985" cy="412800"/>
          </a:xfrm>
        </p:grpSpPr>
        <p:sp>
          <p:nvSpPr>
            <p:cNvPr id="252" name="Rectangle 251"/>
            <p:cNvSpPr/>
            <p:nvPr/>
          </p:nvSpPr>
          <p:spPr>
            <a:xfrm>
              <a:off x="1012624" y="3593832"/>
              <a:ext cx="470602" cy="1301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1" name="Straight Arrow Connector 250"/>
            <p:cNvCxnSpPr>
              <a:stCxn id="55" idx="0"/>
              <a:endCxn id="26" idx="6"/>
            </p:cNvCxnSpPr>
            <p:nvPr/>
          </p:nvCxnSpPr>
          <p:spPr>
            <a:xfrm flipH="1" flipV="1">
              <a:off x="869241" y="3331354"/>
              <a:ext cx="389549" cy="4128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4" name="Rectangle 253"/>
          <p:cNvSpPr/>
          <p:nvPr/>
        </p:nvSpPr>
        <p:spPr>
          <a:xfrm>
            <a:off x="8204848" y="3071986"/>
            <a:ext cx="811504" cy="244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8" name="Group 257"/>
          <p:cNvGrpSpPr/>
          <p:nvPr/>
        </p:nvGrpSpPr>
        <p:grpSpPr>
          <a:xfrm>
            <a:off x="495153" y="2554863"/>
            <a:ext cx="1528535" cy="545272"/>
            <a:chOff x="495153" y="2554863"/>
            <a:chExt cx="1528535" cy="545272"/>
          </a:xfrm>
        </p:grpSpPr>
        <p:sp>
          <p:nvSpPr>
            <p:cNvPr id="257" name="Rectangle 256"/>
            <p:cNvSpPr/>
            <p:nvPr/>
          </p:nvSpPr>
          <p:spPr>
            <a:xfrm>
              <a:off x="495153" y="2907522"/>
              <a:ext cx="484357" cy="1926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" name="Straight Arrow Connector 255"/>
            <p:cNvCxnSpPr>
              <a:stCxn id="127" idx="0"/>
              <a:endCxn id="9" idx="3"/>
            </p:cNvCxnSpPr>
            <p:nvPr/>
          </p:nvCxnSpPr>
          <p:spPr>
            <a:xfrm flipV="1">
              <a:off x="634489" y="2554863"/>
              <a:ext cx="1389199" cy="5452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9" name="Rectangle 258"/>
          <p:cNvSpPr/>
          <p:nvPr/>
        </p:nvSpPr>
        <p:spPr>
          <a:xfrm>
            <a:off x="5750918" y="3063194"/>
            <a:ext cx="1860125" cy="285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9" idx="5"/>
            <a:endCxn id="63" idx="0"/>
          </p:cNvCxnSpPr>
          <p:nvPr/>
        </p:nvCxnSpPr>
        <p:spPr>
          <a:xfrm>
            <a:off x="2349999" y="2554863"/>
            <a:ext cx="873808" cy="4710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/>
          <p:cNvGrpSpPr/>
          <p:nvPr/>
        </p:nvGrpSpPr>
        <p:grpSpPr>
          <a:xfrm>
            <a:off x="4449599" y="3695921"/>
            <a:ext cx="1687850" cy="1413221"/>
            <a:chOff x="6645066" y="5134169"/>
            <a:chExt cx="1687850" cy="1413221"/>
          </a:xfrm>
        </p:grpSpPr>
        <p:sp>
          <p:nvSpPr>
            <p:cNvPr id="229" name="Rectangle 228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6830656" y="5482558"/>
              <a:ext cx="14398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E1: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(65):</a:t>
              </a: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6846567" y="5819217"/>
              <a:ext cx="12025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E2: print(88);</a:t>
              </a: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6830656" y="6175734"/>
              <a:ext cx="14029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E3: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(N);</a:t>
              </a:r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6645066" y="5134169"/>
              <a:ext cx="1348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E: </a:t>
              </a:r>
              <a:r>
                <a:rPr lang="en-US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(88):</a:t>
              </a:r>
            </a:p>
          </p:txBody>
        </p:sp>
      </p:grpSp>
      <p:sp>
        <p:nvSpPr>
          <p:cNvPr id="240" name="Rectangle 239"/>
          <p:cNvSpPr/>
          <p:nvPr/>
        </p:nvSpPr>
        <p:spPr>
          <a:xfrm>
            <a:off x="4609146" y="475151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4609146" y="4400983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4614439" y="4060490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63" idx="2"/>
            <a:endCxn id="78" idx="0"/>
          </p:cNvCxnSpPr>
          <p:nvPr/>
        </p:nvCxnSpPr>
        <p:spPr>
          <a:xfrm flipH="1">
            <a:off x="2537772" y="3256652"/>
            <a:ext cx="455298" cy="4311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Group 282"/>
          <p:cNvGrpSpPr/>
          <p:nvPr/>
        </p:nvGrpSpPr>
        <p:grpSpPr>
          <a:xfrm>
            <a:off x="6443762" y="3694403"/>
            <a:ext cx="1687850" cy="1413221"/>
            <a:chOff x="6645066" y="5134169"/>
            <a:chExt cx="1687850" cy="1413221"/>
          </a:xfrm>
        </p:grpSpPr>
        <p:sp>
          <p:nvSpPr>
            <p:cNvPr id="286" name="Rectangle 28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6830656" y="5482558"/>
              <a:ext cx="14318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F1: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(54):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6846567" y="5819217"/>
              <a:ext cx="11945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F2: print(65);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6830656" y="6175734"/>
              <a:ext cx="13949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F3: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(N);</a:t>
              </a:r>
            </a:p>
          </p:txBody>
        </p:sp>
        <p:sp>
          <p:nvSpPr>
            <p:cNvPr id="300" name="Rectangle 299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6645066" y="5134169"/>
              <a:ext cx="13404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F: </a:t>
              </a:r>
              <a:r>
                <a:rPr lang="en-US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(65):</a:t>
              </a:r>
            </a:p>
          </p:txBody>
        </p:sp>
      </p:grpSp>
      <p:sp>
        <p:nvSpPr>
          <p:cNvPr id="302" name="Rectangle 301"/>
          <p:cNvSpPr/>
          <p:nvPr/>
        </p:nvSpPr>
        <p:spPr>
          <a:xfrm>
            <a:off x="6603309" y="474999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/>
          <p:cNvSpPr/>
          <p:nvPr/>
        </p:nvSpPr>
        <p:spPr>
          <a:xfrm>
            <a:off x="6603309" y="4399465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/>
          <p:cNvSpPr/>
          <p:nvPr/>
        </p:nvSpPr>
        <p:spPr>
          <a:xfrm>
            <a:off x="6608602" y="4058972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5" name="Group 304"/>
          <p:cNvGrpSpPr/>
          <p:nvPr/>
        </p:nvGrpSpPr>
        <p:grpSpPr>
          <a:xfrm>
            <a:off x="8447713" y="3713835"/>
            <a:ext cx="1687850" cy="1413221"/>
            <a:chOff x="6645066" y="5134169"/>
            <a:chExt cx="1687850" cy="1413221"/>
          </a:xfrm>
        </p:grpSpPr>
        <p:sp>
          <p:nvSpPr>
            <p:cNvPr id="306" name="Rectangle 305"/>
            <p:cNvSpPr/>
            <p:nvPr/>
          </p:nvSpPr>
          <p:spPr>
            <a:xfrm>
              <a:off x="6662238" y="5384337"/>
              <a:ext cx="1670678" cy="116305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6830656" y="5482558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G1: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(N):</a:t>
              </a: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6846567" y="5819217"/>
              <a:ext cx="12298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G2: print(54);</a:t>
              </a: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6830656" y="6175734"/>
              <a:ext cx="14302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G3: </a:t>
              </a:r>
              <a:r>
                <a:rPr lang="en-US" sz="1400" dirty="0" err="1">
                  <a:solidFill>
                    <a:schemeClr val="bg1"/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bg1"/>
                  </a:solidFill>
                  <a:latin typeface="Calisto MT" panose="02040603050505030304" pitchFamily="18" charset="0"/>
                </a:rPr>
                <a:t>(N);</a:t>
              </a:r>
            </a:p>
          </p:txBody>
        </p:sp>
        <p:sp>
          <p:nvSpPr>
            <p:cNvPr id="311" name="Rectangle 310"/>
            <p:cNvSpPr/>
            <p:nvPr/>
          </p:nvSpPr>
          <p:spPr>
            <a:xfrm>
              <a:off x="6662238" y="5168003"/>
              <a:ext cx="1670678" cy="23613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6645066" y="5134169"/>
              <a:ext cx="13756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G: </a:t>
              </a:r>
              <a:r>
                <a:rPr lang="en-US" sz="1400" dirty="0" err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inOrder</a:t>
              </a:r>
              <a:r>
                <a:rPr lang="en-US" sz="1400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Calisto MT" panose="02040603050505030304" pitchFamily="18" charset="0"/>
                </a:rPr>
                <a:t>(54):</a:t>
              </a:r>
            </a:p>
          </p:txBody>
        </p:sp>
      </p:grpSp>
      <p:sp>
        <p:nvSpPr>
          <p:cNvPr id="313" name="Rectangle 312"/>
          <p:cNvSpPr/>
          <p:nvPr/>
        </p:nvSpPr>
        <p:spPr>
          <a:xfrm>
            <a:off x="8607260" y="4769426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/>
          <p:cNvSpPr/>
          <p:nvPr/>
        </p:nvSpPr>
        <p:spPr>
          <a:xfrm>
            <a:off x="8607260" y="4418897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ectangle 314"/>
          <p:cNvSpPr/>
          <p:nvPr/>
        </p:nvSpPr>
        <p:spPr>
          <a:xfrm>
            <a:off x="8612553" y="4078404"/>
            <a:ext cx="1421707" cy="275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8" idx="2"/>
            <a:endCxn id="74" idx="0"/>
          </p:cNvCxnSpPr>
          <p:nvPr/>
        </p:nvCxnSpPr>
        <p:spPr>
          <a:xfrm flipH="1">
            <a:off x="2060195" y="3918580"/>
            <a:ext cx="246840" cy="4313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22" idx="2"/>
            <a:endCxn id="118" idx="0"/>
          </p:cNvCxnSpPr>
          <p:nvPr/>
        </p:nvCxnSpPr>
        <p:spPr>
          <a:xfrm flipH="1">
            <a:off x="1733066" y="4567686"/>
            <a:ext cx="129000" cy="4250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10198855" y="4024246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28978" y="4567686"/>
            <a:ext cx="261928" cy="431878"/>
            <a:chOff x="1628978" y="4567686"/>
            <a:chExt cx="261928" cy="431878"/>
          </a:xfrm>
        </p:grpSpPr>
        <p:sp>
          <p:nvSpPr>
            <p:cNvPr id="19" name="Rectangle 18"/>
            <p:cNvSpPr/>
            <p:nvPr/>
          </p:nvSpPr>
          <p:spPr>
            <a:xfrm>
              <a:off x="1628978" y="4848582"/>
              <a:ext cx="261928" cy="150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18" idx="0"/>
              <a:endCxn id="122" idx="2"/>
            </p:cNvCxnSpPr>
            <p:nvPr/>
          </p:nvCxnSpPr>
          <p:spPr>
            <a:xfrm flipV="1">
              <a:off x="1733066" y="4567686"/>
              <a:ext cx="129000" cy="42509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10205677" y="4128376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122" idx="6"/>
            <a:endCxn id="119" idx="0"/>
          </p:cNvCxnSpPr>
          <p:nvPr/>
        </p:nvCxnSpPr>
        <p:spPr>
          <a:xfrm>
            <a:off x="2323539" y="4567686"/>
            <a:ext cx="156012" cy="4147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10155151" y="4690778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295189" y="4563852"/>
            <a:ext cx="368494" cy="424408"/>
            <a:chOff x="2295189" y="4563852"/>
            <a:chExt cx="368494" cy="424408"/>
          </a:xfrm>
        </p:grpSpPr>
        <p:sp>
          <p:nvSpPr>
            <p:cNvPr id="39" name="Rectangle 38"/>
            <p:cNvSpPr/>
            <p:nvPr/>
          </p:nvSpPr>
          <p:spPr>
            <a:xfrm>
              <a:off x="2295189" y="4848582"/>
              <a:ext cx="368494" cy="1396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119" idx="0"/>
              <a:endCxn id="197" idx="6"/>
            </p:cNvCxnSpPr>
            <p:nvPr/>
          </p:nvCxnSpPr>
          <p:spPr>
            <a:xfrm flipH="1" flipV="1">
              <a:off x="2324546" y="4563852"/>
              <a:ext cx="155005" cy="41861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1947235" y="3920372"/>
            <a:ext cx="417091" cy="412743"/>
            <a:chOff x="1947235" y="3920372"/>
            <a:chExt cx="417091" cy="412743"/>
          </a:xfrm>
        </p:grpSpPr>
        <p:sp>
          <p:nvSpPr>
            <p:cNvPr id="45" name="Rectangle 44"/>
            <p:cNvSpPr/>
            <p:nvPr/>
          </p:nvSpPr>
          <p:spPr>
            <a:xfrm>
              <a:off x="1947235" y="4158255"/>
              <a:ext cx="417091" cy="1743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>
              <a:stCxn id="197" idx="0"/>
              <a:endCxn id="191" idx="2"/>
            </p:cNvCxnSpPr>
            <p:nvPr/>
          </p:nvCxnSpPr>
          <p:spPr>
            <a:xfrm flipV="1">
              <a:off x="2093810" y="3920372"/>
              <a:ext cx="213223" cy="41274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1" name="Rectangle 350"/>
          <p:cNvSpPr/>
          <p:nvPr/>
        </p:nvSpPr>
        <p:spPr>
          <a:xfrm>
            <a:off x="10187131" y="4767344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91" idx="6"/>
            <a:endCxn id="75" idx="0"/>
          </p:cNvCxnSpPr>
          <p:nvPr/>
        </p:nvCxnSpPr>
        <p:spPr>
          <a:xfrm>
            <a:off x="2768506" y="3920372"/>
            <a:ext cx="397251" cy="4721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/>
          <p:cNvSpPr txBox="1"/>
          <p:nvPr/>
        </p:nvSpPr>
        <p:spPr>
          <a:xfrm>
            <a:off x="6819201" y="5129900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450" name="Group 449"/>
          <p:cNvGrpSpPr/>
          <p:nvPr/>
        </p:nvGrpSpPr>
        <p:grpSpPr>
          <a:xfrm>
            <a:off x="2763220" y="3922413"/>
            <a:ext cx="583353" cy="482849"/>
            <a:chOff x="2763220" y="3922413"/>
            <a:chExt cx="583353" cy="482849"/>
          </a:xfrm>
        </p:grpSpPr>
        <p:sp>
          <p:nvSpPr>
            <p:cNvPr id="449" name="Rectangle 448"/>
            <p:cNvSpPr/>
            <p:nvPr/>
          </p:nvSpPr>
          <p:spPr>
            <a:xfrm>
              <a:off x="2929586" y="4271990"/>
              <a:ext cx="416987" cy="133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8" name="Straight Arrow Connector 447"/>
            <p:cNvCxnSpPr>
              <a:stCxn id="75" idx="0"/>
              <a:endCxn id="201" idx="6"/>
            </p:cNvCxnSpPr>
            <p:nvPr/>
          </p:nvCxnSpPr>
          <p:spPr>
            <a:xfrm flipH="1" flipV="1">
              <a:off x="2763220" y="3922413"/>
              <a:ext cx="402537" cy="47015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3" name="Rectangle 352"/>
          <p:cNvSpPr/>
          <p:nvPr/>
        </p:nvSpPr>
        <p:spPr>
          <a:xfrm>
            <a:off x="6816451" y="5215253"/>
            <a:ext cx="811504" cy="27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6" name="Group 455"/>
          <p:cNvGrpSpPr/>
          <p:nvPr/>
        </p:nvGrpSpPr>
        <p:grpSpPr>
          <a:xfrm>
            <a:off x="2417580" y="3256652"/>
            <a:ext cx="575490" cy="435024"/>
            <a:chOff x="2417580" y="3256652"/>
            <a:chExt cx="575490" cy="435024"/>
          </a:xfrm>
        </p:grpSpPr>
        <p:sp>
          <p:nvSpPr>
            <p:cNvPr id="455" name="Rectangle 454"/>
            <p:cNvSpPr/>
            <p:nvPr/>
          </p:nvSpPr>
          <p:spPr>
            <a:xfrm>
              <a:off x="2417580" y="3537754"/>
              <a:ext cx="325717" cy="150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4" name="Straight Arrow Connector 453"/>
            <p:cNvCxnSpPr>
              <a:stCxn id="201" idx="0"/>
              <a:endCxn id="63" idx="2"/>
            </p:cNvCxnSpPr>
            <p:nvPr/>
          </p:nvCxnSpPr>
          <p:spPr>
            <a:xfrm flipV="1">
              <a:off x="2532484" y="3256652"/>
              <a:ext cx="460586" cy="43502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8" name="Straight Arrow Connector 457"/>
          <p:cNvCxnSpPr>
            <a:stCxn id="63" idx="6"/>
            <a:endCxn id="298" idx="0"/>
          </p:cNvCxnSpPr>
          <p:nvPr/>
        </p:nvCxnSpPr>
        <p:spPr>
          <a:xfrm>
            <a:off x="3454543" y="3256652"/>
            <a:ext cx="222880" cy="4319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4907206" y="5109142"/>
            <a:ext cx="811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return</a:t>
            </a:r>
          </a:p>
        </p:txBody>
      </p:sp>
      <p:grpSp>
        <p:nvGrpSpPr>
          <p:cNvPr id="465" name="Group 464"/>
          <p:cNvGrpSpPr/>
          <p:nvPr/>
        </p:nvGrpSpPr>
        <p:grpSpPr>
          <a:xfrm>
            <a:off x="3454543" y="3256652"/>
            <a:ext cx="422865" cy="437751"/>
            <a:chOff x="3454543" y="3256652"/>
            <a:chExt cx="422865" cy="437751"/>
          </a:xfrm>
        </p:grpSpPr>
        <p:sp>
          <p:nvSpPr>
            <p:cNvPr id="464" name="Rectangle 463"/>
            <p:cNvSpPr/>
            <p:nvPr/>
          </p:nvSpPr>
          <p:spPr>
            <a:xfrm>
              <a:off x="3504208" y="3561608"/>
              <a:ext cx="373200" cy="1327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0" name="Straight Arrow Connector 459"/>
            <p:cNvCxnSpPr>
              <a:stCxn id="298" idx="0"/>
              <a:endCxn id="63" idx="6"/>
            </p:cNvCxnSpPr>
            <p:nvPr/>
          </p:nvCxnSpPr>
          <p:spPr>
            <a:xfrm flipH="1" flipV="1">
              <a:off x="3454543" y="3256652"/>
              <a:ext cx="222880" cy="4319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356"/>
          <p:cNvSpPr txBox="1"/>
          <p:nvPr/>
        </p:nvSpPr>
        <p:spPr>
          <a:xfrm>
            <a:off x="3873572" y="3010484"/>
            <a:ext cx="188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Back to end of A</a:t>
            </a:r>
          </a:p>
        </p:txBody>
      </p:sp>
      <p:grpSp>
        <p:nvGrpSpPr>
          <p:cNvPr id="470" name="Group 469"/>
          <p:cNvGrpSpPr/>
          <p:nvPr/>
        </p:nvGrpSpPr>
        <p:grpSpPr>
          <a:xfrm>
            <a:off x="2375463" y="2554863"/>
            <a:ext cx="1039055" cy="473784"/>
            <a:chOff x="2375463" y="2554863"/>
            <a:chExt cx="1039055" cy="473784"/>
          </a:xfrm>
        </p:grpSpPr>
        <p:sp>
          <p:nvSpPr>
            <p:cNvPr id="469" name="Rectangle 468"/>
            <p:cNvSpPr/>
            <p:nvPr/>
          </p:nvSpPr>
          <p:spPr>
            <a:xfrm>
              <a:off x="2964379" y="2859666"/>
              <a:ext cx="450139" cy="164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8" name="Straight Arrow Connector 467"/>
            <p:cNvCxnSpPr>
              <a:stCxn id="273" idx="0"/>
            </p:cNvCxnSpPr>
            <p:nvPr/>
          </p:nvCxnSpPr>
          <p:spPr>
            <a:xfrm flipH="1" flipV="1">
              <a:off x="2375463" y="2554863"/>
              <a:ext cx="836711" cy="47378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" name="Rectangle 470"/>
          <p:cNvSpPr/>
          <p:nvPr/>
        </p:nvSpPr>
        <p:spPr>
          <a:xfrm>
            <a:off x="4824650" y="5197542"/>
            <a:ext cx="960540" cy="208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>
            <a:off x="3841691" y="3063570"/>
            <a:ext cx="1998162" cy="2943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>
            <a:off x="5818072" y="5316109"/>
            <a:ext cx="2778910" cy="3782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TextBox 317"/>
          <p:cNvSpPr txBox="1"/>
          <p:nvPr/>
        </p:nvSpPr>
        <p:spPr>
          <a:xfrm>
            <a:off x="581807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17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6234410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28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6628895" y="53210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32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7005760" y="53161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44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7388879" y="532092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54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7770012" y="53249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65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8151145" y="53203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alisto MT" panose="02040603050505030304" pitchFamily="18" charset="0"/>
              </a:rPr>
              <a:t>88</a:t>
            </a:r>
          </a:p>
        </p:txBody>
      </p:sp>
      <p:sp>
        <p:nvSpPr>
          <p:cNvPr id="474" name="TextBox 473"/>
          <p:cNvSpPr txBox="1"/>
          <p:nvPr/>
        </p:nvSpPr>
        <p:spPr>
          <a:xfrm>
            <a:off x="8619219" y="5376847"/>
            <a:ext cx="839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Sorted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807090" y="6007866"/>
            <a:ext cx="1107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dobe Caslon Pro Bold" panose="0205070206050A020403" pitchFamily="18" charset="0"/>
              </a:rPr>
              <a:t>Statement Execution Sequence: </a:t>
            </a:r>
            <a:r>
              <a:rPr lang="en-US" dirty="0">
                <a:solidFill>
                  <a:srgbClr val="C00000"/>
                </a:solidFill>
                <a:latin typeface="Adobe Caslon Pro Bold" panose="0205070206050A020403" pitchFamily="18" charset="0"/>
              </a:rPr>
              <a:t>A1  B1  B2  B3  C1  D1  D2  D3  C2  C3  A2  A3  E1  F1  G1  G2  G3  F2  F3  E2  E3</a:t>
            </a:r>
          </a:p>
        </p:txBody>
      </p:sp>
    </p:spTree>
    <p:extLst>
      <p:ext uri="{BB962C8B-B14F-4D97-AF65-F5344CB8AC3E}">
        <p14:creationId xmlns:p14="http://schemas.microsoft.com/office/powerpoint/2010/main" val="277092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9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3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" grpId="0" animBg="1"/>
      <p:bldP spid="277" grpId="0"/>
      <p:bldP spid="278" grpId="0"/>
      <p:bldP spid="279" grpId="0"/>
      <p:bldP spid="282" grpId="0" animBg="1"/>
      <p:bldP spid="276" grpId="0"/>
      <p:bldP spid="501" grpId="0" animBg="1"/>
      <p:bldP spid="284" grpId="0" animBg="1"/>
      <p:bldP spid="285" grpId="0" animBg="1"/>
      <p:bldP spid="288" grpId="0" animBg="1"/>
      <p:bldP spid="289" grpId="0"/>
      <p:bldP spid="290" grpId="0"/>
      <p:bldP spid="291" grpId="0"/>
      <p:bldP spid="292" grpId="0" animBg="1"/>
      <p:bldP spid="293" grpId="0"/>
      <p:bldP spid="294" grpId="0" animBg="1"/>
      <p:bldP spid="295" grpId="0" animBg="1"/>
      <p:bldP spid="296" grpId="0" animBg="1"/>
      <p:bldP spid="310" grpId="0"/>
      <p:bldP spid="72" grpId="0" animBg="1"/>
      <p:bldP spid="319" grpId="0" animBg="1"/>
      <p:bldP spid="320" grpId="0"/>
      <p:bldP spid="321" grpId="0"/>
      <p:bldP spid="322" grpId="0"/>
      <p:bldP spid="323" grpId="0" animBg="1"/>
      <p:bldP spid="324" grpId="0"/>
      <p:bldP spid="325" grpId="0" animBg="1"/>
      <p:bldP spid="326" grpId="0" animBg="1"/>
      <p:bldP spid="327" grpId="0" animBg="1"/>
      <p:bldP spid="339" grpId="0" animBg="1"/>
      <p:bldP spid="340" grpId="0"/>
      <p:bldP spid="341" grpId="0"/>
      <p:bldP spid="342" grpId="0"/>
      <p:bldP spid="343" grpId="0" animBg="1"/>
      <p:bldP spid="344" grpId="0"/>
      <p:bldP spid="345" grpId="0" animBg="1"/>
      <p:bldP spid="346" grpId="0" animBg="1"/>
      <p:bldP spid="347" grpId="0" animBg="1"/>
      <p:bldP spid="354" grpId="0"/>
      <p:bldP spid="369" grpId="0"/>
      <p:bldP spid="239" grpId="0" animBg="1"/>
      <p:bldP spid="382" grpId="0"/>
      <p:bldP spid="389" grpId="0"/>
      <p:bldP spid="254" grpId="0" animBg="1"/>
      <p:bldP spid="259" grpId="0" animBg="1"/>
      <p:bldP spid="240" grpId="0" animBg="1"/>
      <p:bldP spid="242" grpId="0" animBg="1"/>
      <p:bldP spid="243" grpId="0" animBg="1"/>
      <p:bldP spid="302" grpId="0" animBg="1"/>
      <p:bldP spid="303" grpId="0" animBg="1"/>
      <p:bldP spid="304" grpId="0" animBg="1"/>
      <p:bldP spid="313" grpId="0" animBg="1"/>
      <p:bldP spid="314" grpId="0" animBg="1"/>
      <p:bldP spid="315" grpId="0" animBg="1"/>
      <p:bldP spid="317" grpId="0"/>
      <p:bldP spid="21" grpId="0" animBg="1"/>
      <p:bldP spid="348" grpId="0"/>
      <p:bldP spid="351" grpId="0" animBg="1"/>
      <p:bldP spid="352" grpId="0"/>
      <p:bldP spid="353" grpId="0" animBg="1"/>
      <p:bldP spid="356" grpId="0"/>
      <p:bldP spid="357" grpId="0"/>
      <p:bldP spid="471" grpId="0" animBg="1"/>
      <p:bldP spid="472" grpId="0" animBg="1"/>
      <p:bldP spid="473" grpId="0" animBg="1"/>
      <p:bldP spid="318" grpId="0"/>
      <p:bldP spid="361" grpId="0"/>
      <p:bldP spid="381" grpId="0"/>
      <p:bldP spid="399" grpId="0"/>
      <p:bldP spid="328" grpId="0"/>
      <p:bldP spid="350" grpId="0"/>
      <p:bldP spid="355" grpId="0"/>
      <p:bldP spid="474" grpId="0"/>
      <p:bldP spid="3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148011" y="3043649"/>
            <a:ext cx="2078938" cy="2765188"/>
            <a:chOff x="2051758" y="2847088"/>
            <a:chExt cx="2078938" cy="2765188"/>
          </a:xfrm>
        </p:grpSpPr>
        <p:grpSp>
          <p:nvGrpSpPr>
            <p:cNvPr id="11" name="Group 10"/>
            <p:cNvGrpSpPr/>
            <p:nvPr/>
          </p:nvGrpSpPr>
          <p:grpSpPr>
            <a:xfrm>
              <a:off x="2057733" y="2847088"/>
              <a:ext cx="1348590" cy="823000"/>
              <a:chOff x="2151737" y="3675868"/>
              <a:chExt cx="1348590" cy="823000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2650727" y="3675868"/>
                <a:ext cx="461473" cy="461473"/>
                <a:chOff x="5202962" y="3006694"/>
                <a:chExt cx="461473" cy="461473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17</a:t>
                  </a:r>
                </a:p>
              </p:txBody>
            </p:sp>
          </p:grpSp>
          <p:sp>
            <p:nvSpPr>
              <p:cNvPr id="28" name="Isosceles Triangle 27"/>
              <p:cNvSpPr/>
              <p:nvPr/>
            </p:nvSpPr>
            <p:spPr>
              <a:xfrm>
                <a:off x="2151737" y="4319406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6" idx="2"/>
                <a:endCxn id="28" idx="0"/>
              </p:cNvCxnSpPr>
              <p:nvPr/>
            </p:nvCxnSpPr>
            <p:spPr>
              <a:xfrm flipH="1">
                <a:off x="2255825" y="3906605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7" idx="3"/>
              </p:cNvCxnSpPr>
              <p:nvPr/>
            </p:nvCxnSpPr>
            <p:spPr>
              <a:xfrm>
                <a:off x="3092277" y="3906604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/>
            <p:cNvGrpSpPr/>
            <p:nvPr/>
          </p:nvGrpSpPr>
          <p:grpSpPr>
            <a:xfrm>
              <a:off x="2678018" y="3490625"/>
              <a:ext cx="1452678" cy="823000"/>
              <a:chOff x="7730726" y="3675867"/>
              <a:chExt cx="1452678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1" name="Isosceles Triangle 50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  <a:endCxn id="51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Group 100"/>
            <p:cNvGrpSpPr/>
            <p:nvPr/>
          </p:nvGrpSpPr>
          <p:grpSpPr>
            <a:xfrm>
              <a:off x="2051758" y="4135464"/>
              <a:ext cx="1452678" cy="823000"/>
              <a:chOff x="7730726" y="3675867"/>
              <a:chExt cx="1452678" cy="823000"/>
            </a:xfrm>
          </p:grpSpPr>
          <p:grpSp>
            <p:nvGrpSpPr>
              <p:cNvPr id="102" name="Group 101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  <p:sp>
            <p:nvSpPr>
              <p:cNvPr id="103" name="Isosceles Triangle 102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/>
            <p:cNvGrpSpPr/>
            <p:nvPr/>
          </p:nvGrpSpPr>
          <p:grpSpPr>
            <a:xfrm>
              <a:off x="2678018" y="4789276"/>
              <a:ext cx="1452678" cy="823000"/>
              <a:chOff x="7730726" y="3675867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Calisto MT" panose="02040603050505030304" pitchFamily="18" charset="0"/>
              </a:rPr>
              <a:t>3 Cases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3681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Nodes with 0 child (Leaf Nodes)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261481" y="49852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2" name="Oval 11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29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sp>
        <p:nvSpPr>
          <p:cNvPr id="136" name="TextBox 135"/>
          <p:cNvSpPr txBox="1"/>
          <p:nvPr/>
        </p:nvSpPr>
        <p:spPr>
          <a:xfrm>
            <a:off x="1091377" y="2577106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Nodes with 1 child</a:t>
            </a:r>
          </a:p>
        </p:txBody>
      </p: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1091377" y="2952983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Nodes with 2 children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2A9E2-3D44-4D6F-8104-13937934BD19}" type="datetime4">
              <a:rPr lang="en-US" smtClean="0"/>
              <a:t>March 3, 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36" grpId="0"/>
      <p:bldP spid="18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74271" y="3687186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4647001" y="4332025"/>
            <a:ext cx="461473" cy="461473"/>
            <a:chOff x="5202962" y="3006694"/>
            <a:chExt cx="461473" cy="461473"/>
          </a:xfrm>
        </p:grpSpPr>
        <p:sp>
          <p:nvSpPr>
            <p:cNvPr id="107" name="Oval 10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03" name="Isosceles Triangle 102"/>
          <p:cNvSpPr/>
          <p:nvPr/>
        </p:nvSpPr>
        <p:spPr>
          <a:xfrm>
            <a:off x="4148011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5392513" y="497556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7" idx="2"/>
            <a:endCxn id="103" idx="0"/>
          </p:cNvCxnSpPr>
          <p:nvPr/>
        </p:nvCxnSpPr>
        <p:spPr>
          <a:xfrm flipH="1">
            <a:off x="4252099" y="4562762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8" idx="3"/>
            <a:endCxn id="104" idx="0"/>
          </p:cNvCxnSpPr>
          <p:nvPr/>
        </p:nvCxnSpPr>
        <p:spPr>
          <a:xfrm>
            <a:off x="5088551" y="4562761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37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Nodes with 0 child (Leaf Nodes)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29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761642" y="4985285"/>
            <a:ext cx="1452678" cy="823000"/>
            <a:chOff x="4761821" y="4985285"/>
            <a:chExt cx="1452678" cy="823000"/>
          </a:xfrm>
        </p:grpSpPr>
        <p:grpSp>
          <p:nvGrpSpPr>
            <p:cNvPr id="3" name="Group 2"/>
            <p:cNvGrpSpPr/>
            <p:nvPr/>
          </p:nvGrpSpPr>
          <p:grpSpPr>
            <a:xfrm>
              <a:off x="4761821" y="4985285"/>
              <a:ext cx="1452678" cy="823000"/>
              <a:chOff x="4761821" y="4985285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5260811" y="4985285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4761821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6006323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4865909" y="521602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5702361" y="521602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5256496" y="4987885"/>
              <a:ext cx="461473" cy="461473"/>
              <a:chOff x="5203555" y="3022579"/>
              <a:chExt cx="461473" cy="461473"/>
            </a:xfrm>
            <a:solidFill>
              <a:srgbClr val="FF0000"/>
            </a:solidFill>
          </p:grpSpPr>
          <p:sp>
            <p:nvSpPr>
              <p:cNvPr id="112" name="Oval 111"/>
              <p:cNvSpPr/>
              <p:nvPr/>
            </p:nvSpPr>
            <p:spPr>
              <a:xfrm>
                <a:off x="5203555" y="3022579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527330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647885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8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Simply remove the node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4648769" y="43325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5" name="Oval 18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B594E-4579-43AF-AB3F-BA1F3BFCEC92}" type="datetime4">
              <a:rPr lang="en-US" smtClean="0"/>
              <a:t>March 3, 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9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0065 0.284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4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9" grpId="0"/>
      <p:bldP spid="110" grpId="0"/>
      <p:bldP spid="18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936174" y="1454603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63743" y="2166388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34016" y="3083398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954301" y="372693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827031" y="4371774"/>
            <a:ext cx="461473" cy="461473"/>
            <a:chOff x="5202962" y="3006694"/>
            <a:chExt cx="461473" cy="461473"/>
          </a:xfrm>
        </p:grpSpPr>
        <p:sp>
          <p:nvSpPr>
            <p:cNvPr id="107" name="Oval 10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103" name="Isosceles Triangle 102"/>
          <p:cNvSpPr/>
          <p:nvPr/>
        </p:nvSpPr>
        <p:spPr>
          <a:xfrm>
            <a:off x="328041" y="5015312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/>
          <p:cNvSpPr/>
          <p:nvPr/>
        </p:nvSpPr>
        <p:spPr>
          <a:xfrm>
            <a:off x="1572543" y="5015312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>
            <a:stCxn id="107" idx="2"/>
            <a:endCxn id="103" idx="0"/>
          </p:cNvCxnSpPr>
          <p:nvPr/>
        </p:nvCxnSpPr>
        <p:spPr>
          <a:xfrm flipH="1">
            <a:off x="432129" y="4602511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8" idx="3"/>
            <a:endCxn id="104" idx="0"/>
          </p:cNvCxnSpPr>
          <p:nvPr/>
        </p:nvCxnSpPr>
        <p:spPr>
          <a:xfrm>
            <a:off x="1268581" y="4602510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08801" y="3083398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809856" y="3726935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682141" y="3726935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3081734" y="4369173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5064491" y="4369173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4449142" y="5025034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5067878" y="5669874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941672" y="5025034"/>
            <a:ext cx="1452678" cy="823000"/>
            <a:chOff x="4761821" y="4985285"/>
            <a:chExt cx="1452678" cy="823000"/>
          </a:xfrm>
        </p:grpSpPr>
        <p:grpSp>
          <p:nvGrpSpPr>
            <p:cNvPr id="3" name="Group 2"/>
            <p:cNvGrpSpPr/>
            <p:nvPr/>
          </p:nvGrpSpPr>
          <p:grpSpPr>
            <a:xfrm>
              <a:off x="4761821" y="4985285"/>
              <a:ext cx="1452678" cy="823000"/>
              <a:chOff x="4761821" y="4985285"/>
              <a:chExt cx="1452678" cy="823000"/>
            </a:xfrm>
          </p:grpSpPr>
          <p:grpSp>
            <p:nvGrpSpPr>
              <p:cNvPr id="144" name="Group 143"/>
              <p:cNvGrpSpPr/>
              <p:nvPr/>
            </p:nvGrpSpPr>
            <p:grpSpPr>
              <a:xfrm>
                <a:off x="5260811" y="4985285"/>
                <a:ext cx="461473" cy="461473"/>
                <a:chOff x="5202962" y="3006694"/>
                <a:chExt cx="461473" cy="461473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TextBox 149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29</a:t>
                  </a:r>
                </a:p>
              </p:txBody>
            </p:sp>
          </p:grpSp>
          <p:sp>
            <p:nvSpPr>
              <p:cNvPr id="145" name="Isosceles Triangle 144"/>
              <p:cNvSpPr/>
              <p:nvPr/>
            </p:nvSpPr>
            <p:spPr>
              <a:xfrm>
                <a:off x="4761821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Isosceles Triangle 145"/>
              <p:cNvSpPr/>
              <p:nvPr/>
            </p:nvSpPr>
            <p:spPr>
              <a:xfrm>
                <a:off x="6006323" y="562882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7" name="Straight Connector 146"/>
              <p:cNvCxnSpPr>
                <a:stCxn id="149" idx="2"/>
                <a:endCxn id="145" idx="0"/>
              </p:cNvCxnSpPr>
              <p:nvPr/>
            </p:nvCxnSpPr>
            <p:spPr>
              <a:xfrm flipH="1">
                <a:off x="4865909" y="521602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>
                <a:stCxn id="150" idx="3"/>
                <a:endCxn id="146" idx="0"/>
              </p:cNvCxnSpPr>
              <p:nvPr/>
            </p:nvCxnSpPr>
            <p:spPr>
              <a:xfrm>
                <a:off x="5702361" y="521602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/>
            <p:cNvGrpSpPr/>
            <p:nvPr/>
          </p:nvGrpSpPr>
          <p:grpSpPr>
            <a:xfrm>
              <a:off x="5256496" y="4987885"/>
              <a:ext cx="461473" cy="461473"/>
              <a:chOff x="5203555" y="3022579"/>
              <a:chExt cx="461473" cy="461473"/>
            </a:xfrm>
            <a:solidFill>
              <a:srgbClr val="FF0000"/>
            </a:solidFill>
          </p:grpSpPr>
          <p:sp>
            <p:nvSpPr>
              <p:cNvPr id="112" name="Oval 111"/>
              <p:cNvSpPr/>
              <p:nvPr/>
            </p:nvSpPr>
            <p:spPr>
              <a:xfrm>
                <a:off x="5203555" y="3022579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29</a:t>
                </a: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5563481" y="5668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578177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308846" y="37269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827030" y="308339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998147" y="216342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1453337" y="37220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2" name="Oval 15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32</a:t>
              </a: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827915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5" name="Oval 15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4948132" y="50211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560934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476597" y="37220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736917" y="308209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828799" y="437095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5" name="Oval 18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28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9D238-7C5C-4DC9-A8C0-4E10426FEDDE}" type="datetime4">
              <a:rPr lang="en-US" smtClean="0"/>
              <a:t>March 3, 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28</a:t>
            </a:fld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8054358" y="197875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delete0Child(Node *node){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8262534" y="56685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610600" y="350114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grpSp>
        <p:nvGrpSpPr>
          <p:cNvPr id="191" name="Group 190"/>
          <p:cNvGrpSpPr/>
          <p:nvPr/>
        </p:nvGrpSpPr>
        <p:grpSpPr>
          <a:xfrm>
            <a:off x="1388615" y="5529977"/>
            <a:ext cx="667170" cy="720935"/>
            <a:chOff x="8454014" y="1365723"/>
            <a:chExt cx="810764" cy="720935"/>
          </a:xfrm>
        </p:grpSpPr>
        <p:cxnSp>
          <p:nvCxnSpPr>
            <p:cNvPr id="192" name="Straight Arrow Connector 191"/>
            <p:cNvCxnSpPr/>
            <p:nvPr/>
          </p:nvCxnSpPr>
          <p:spPr>
            <a:xfrm flipV="1">
              <a:off x="8814663" y="1365723"/>
              <a:ext cx="2485" cy="4254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8454014" y="1717326"/>
              <a:ext cx="81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779668" y="4863892"/>
            <a:ext cx="502061" cy="640908"/>
            <a:chOff x="8629789" y="1401571"/>
            <a:chExt cx="610120" cy="640908"/>
          </a:xfrm>
        </p:grpSpPr>
        <p:cxnSp>
          <p:nvCxnSpPr>
            <p:cNvPr id="195" name="Straight Arrow Connector 194"/>
            <p:cNvCxnSpPr/>
            <p:nvPr/>
          </p:nvCxnSpPr>
          <p:spPr>
            <a:xfrm flipV="1">
              <a:off x="8917184" y="1401571"/>
              <a:ext cx="14086" cy="35603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TextBox 195"/>
            <p:cNvSpPr txBox="1"/>
            <p:nvPr/>
          </p:nvSpPr>
          <p:spPr>
            <a:xfrm>
              <a:off x="8629789" y="1673147"/>
              <a:ext cx="610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par</a:t>
              </a:r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8645494" y="399142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98" name="Isosceles Triangle 197"/>
          <p:cNvSpPr/>
          <p:nvPr/>
        </p:nvSpPr>
        <p:spPr>
          <a:xfrm>
            <a:off x="1489806" y="5011687"/>
            <a:ext cx="371046" cy="319867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9298860" y="428495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NULL;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693909" y="46191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298860" y="47749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NULL;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693909" y="52084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</p:spTree>
    <p:extLst>
      <p:ext uri="{BB962C8B-B14F-4D97-AF65-F5344CB8AC3E}">
        <p14:creationId xmlns:p14="http://schemas.microsoft.com/office/powerpoint/2010/main" val="14262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197" grpId="0"/>
      <p:bldP spid="198" grpId="0" animBg="1"/>
      <p:bldP spid="199" grpId="0"/>
      <p:bldP spid="200" grpId="0"/>
      <p:bldP spid="201" grpId="0"/>
      <p:bldP spid="20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303785" y="2966702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2067" y="3678487"/>
            <a:ext cx="1922804" cy="917010"/>
            <a:chOff x="4529271" y="3006694"/>
            <a:chExt cx="1922804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</p:cNvCxnSpPr>
            <p:nvPr/>
          </p:nvCxnSpPr>
          <p:spPr>
            <a:xfrm flipH="1">
              <a:off x="4529271" y="3400586"/>
              <a:ext cx="741272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</p:cNvCxnSpPr>
            <p:nvPr/>
          </p:nvCxnSpPr>
          <p:spPr>
            <a:xfrm>
              <a:off x="5596854" y="3400586"/>
              <a:ext cx="85522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365758" y="367551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3F6C-361A-4B12-96E9-C49CA42DF4F4}" type="datetime4">
              <a:rPr lang="en-US" smtClean="0"/>
              <a:t>March 3, 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29</a:t>
            </a:fld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8054358" y="197875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delete0Child(Node *node){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8262534" y="56685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610600" y="350114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645494" y="399142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9298860" y="428495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NULL;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693909" y="46191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298860" y="47749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NULL;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693909" y="52084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183" name="Isosceles Triangle 182"/>
          <p:cNvSpPr/>
          <p:nvPr/>
        </p:nvSpPr>
        <p:spPr>
          <a:xfrm>
            <a:off x="1587979" y="459549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/>
        </p:nvSpPr>
        <p:spPr>
          <a:xfrm>
            <a:off x="3510783" y="459407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838200" y="2026923"/>
            <a:ext cx="3610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What if the root to be deleted?</a:t>
            </a:r>
          </a:p>
        </p:txBody>
      </p:sp>
      <p:sp>
        <p:nvSpPr>
          <p:cNvPr id="7" name="Right Arrow 6"/>
          <p:cNvSpPr/>
          <p:nvPr/>
        </p:nvSpPr>
        <p:spPr>
          <a:xfrm>
            <a:off x="8291827" y="3572035"/>
            <a:ext cx="341831" cy="2698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/>
          <p:cNvGrpSpPr/>
          <p:nvPr/>
        </p:nvGrpSpPr>
        <p:grpSpPr>
          <a:xfrm>
            <a:off x="3946807" y="2980677"/>
            <a:ext cx="502061" cy="694842"/>
            <a:chOff x="9620715" y="1331980"/>
            <a:chExt cx="502061" cy="694842"/>
          </a:xfrm>
        </p:grpSpPr>
        <p:cxnSp>
          <p:nvCxnSpPr>
            <p:cNvPr id="206" name="Straight Arrow Connector 205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9620715" y="1331980"/>
              <a:ext cx="5020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par</a:t>
              </a:r>
            </a:p>
          </p:txBody>
        </p:sp>
      </p:grpSp>
      <p:sp>
        <p:nvSpPr>
          <p:cNvPr id="208" name="Isosceles Triangle 207"/>
          <p:cNvSpPr/>
          <p:nvPr/>
        </p:nvSpPr>
        <p:spPr>
          <a:xfrm>
            <a:off x="4078320" y="3687130"/>
            <a:ext cx="322391" cy="27792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10600" y="3965053"/>
            <a:ext cx="3258853" cy="395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208"/>
          <p:cNvSpPr txBox="1"/>
          <p:nvPr/>
        </p:nvSpPr>
        <p:spPr>
          <a:xfrm>
            <a:off x="7558896" y="3932069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ERROR</a:t>
            </a:r>
          </a:p>
        </p:txBody>
      </p:sp>
      <p:grpSp>
        <p:nvGrpSpPr>
          <p:cNvPr id="210" name="Group 209"/>
          <p:cNvGrpSpPr/>
          <p:nvPr/>
        </p:nvGrpSpPr>
        <p:grpSpPr>
          <a:xfrm rot="19050841">
            <a:off x="1800825" y="3220163"/>
            <a:ext cx="667170" cy="694843"/>
            <a:chOff x="9538161" y="1331979"/>
            <a:chExt cx="667170" cy="694843"/>
          </a:xfrm>
        </p:grpSpPr>
        <p:cxnSp>
          <p:nvCxnSpPr>
            <p:cNvPr id="211" name="Straight Arrow Connector 210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/>
            <p:cNvSpPr txBox="1"/>
            <p:nvPr/>
          </p:nvSpPr>
          <p:spPr>
            <a:xfrm>
              <a:off x="9538161" y="1331979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14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203" grpId="0" animBg="1"/>
      <p:bldP spid="7" grpId="0" animBg="1"/>
      <p:bldP spid="208" grpId="0" animBg="1"/>
      <p:bldP spid="14" grpId="0" animBg="1"/>
      <p:bldP spid="2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912" y="1558197"/>
            <a:ext cx="9144000" cy="2387600"/>
          </a:xfrm>
        </p:spPr>
        <p:txBody>
          <a:bodyPr/>
          <a:lstStyle/>
          <a:p>
            <a:r>
              <a:rPr lang="en-US" b="1" dirty="0">
                <a:latin typeface="Adobe Fangsong Std R" panose="02020400000000000000" pitchFamily="18" charset="-128"/>
                <a:ea typeface="Adobe Fangsong Std R" panose="02020400000000000000" pitchFamily="18" charset="-128"/>
              </a:rPr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516916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1)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303785" y="2966702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692067" y="3678487"/>
            <a:ext cx="1922804" cy="917010"/>
            <a:chOff x="4529271" y="3006694"/>
            <a:chExt cx="1922804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</p:cNvCxnSpPr>
            <p:nvPr/>
          </p:nvCxnSpPr>
          <p:spPr>
            <a:xfrm flipH="1">
              <a:off x="4529271" y="3400586"/>
              <a:ext cx="741272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</p:cNvCxnSpPr>
            <p:nvPr/>
          </p:nvCxnSpPr>
          <p:spPr>
            <a:xfrm>
              <a:off x="5596854" y="3400586"/>
              <a:ext cx="85522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/>
          <p:cNvGrpSpPr/>
          <p:nvPr/>
        </p:nvGrpSpPr>
        <p:grpSpPr>
          <a:xfrm>
            <a:off x="2365758" y="367551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63F4C-E7EF-4540-A0FB-4D1BB9F7746F}" type="datetime4">
              <a:rPr lang="en-US" smtClean="0"/>
              <a:t>March 3, 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30</a:t>
            </a:fld>
            <a:endParaRPr lang="en-US"/>
          </a:p>
        </p:txBody>
      </p:sp>
      <p:sp>
        <p:nvSpPr>
          <p:cNvPr id="143" name="TextBox 142"/>
          <p:cNvSpPr txBox="1"/>
          <p:nvPr/>
        </p:nvSpPr>
        <p:spPr>
          <a:xfrm>
            <a:off x="8054358" y="1978754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delete0Child(Node *node){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8262534" y="56685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8610600" y="3501145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645494" y="399142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9298860" y="4284959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NULL;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8693909" y="46191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298860" y="4774959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NULL;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8693909" y="520847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183" name="Isosceles Triangle 182"/>
          <p:cNvSpPr/>
          <p:nvPr/>
        </p:nvSpPr>
        <p:spPr>
          <a:xfrm>
            <a:off x="1587979" y="459549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Isosceles Triangle 202"/>
          <p:cNvSpPr/>
          <p:nvPr/>
        </p:nvSpPr>
        <p:spPr>
          <a:xfrm>
            <a:off x="3510783" y="459407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/>
          <p:cNvSpPr txBox="1"/>
          <p:nvPr/>
        </p:nvSpPr>
        <p:spPr>
          <a:xfrm>
            <a:off x="838200" y="2026923"/>
            <a:ext cx="3610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What if the root to be deleted?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10600" y="2353938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if(node==root){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10600" y="31907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8" name="Group 37"/>
          <p:cNvGrpSpPr/>
          <p:nvPr/>
        </p:nvGrpSpPr>
        <p:grpSpPr>
          <a:xfrm rot="19050841">
            <a:off x="1800825" y="3220163"/>
            <a:ext cx="667170" cy="694843"/>
            <a:chOff x="9538161" y="1331979"/>
            <a:chExt cx="667170" cy="694843"/>
          </a:xfrm>
        </p:grpSpPr>
        <p:cxnSp>
          <p:nvCxnSpPr>
            <p:cNvPr id="39" name="Straight Arrow Connector 38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538161" y="1331979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8921904" y="265935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921903" y="297497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 = NULL;</a:t>
            </a:r>
          </a:p>
        </p:txBody>
      </p:sp>
      <p:sp>
        <p:nvSpPr>
          <p:cNvPr id="43" name="Isosceles Triangle 42"/>
          <p:cNvSpPr/>
          <p:nvPr/>
        </p:nvSpPr>
        <p:spPr>
          <a:xfrm>
            <a:off x="2380556" y="3628724"/>
            <a:ext cx="431874" cy="37230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10819810" y="296373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return;</a:t>
            </a:r>
          </a:p>
        </p:txBody>
      </p:sp>
    </p:spTree>
    <p:extLst>
      <p:ext uri="{BB962C8B-B14F-4D97-AF65-F5344CB8AC3E}">
        <p14:creationId xmlns:p14="http://schemas.microsoft.com/office/powerpoint/2010/main" val="329903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203" grpId="0" animBg="1"/>
      <p:bldP spid="41" grpId="0"/>
      <p:bldP spid="42" grpId="0"/>
      <p:bldP spid="43" grpId="0" animBg="1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2)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502111" y="368718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6901704" y="4329424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838200" y="1813170"/>
            <a:ext cx="2515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Nodes with 1 child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091377" y="221878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32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398147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78359" y="3682325"/>
            <a:ext cx="1348590" cy="827861"/>
            <a:chOff x="4878359" y="3682325"/>
            <a:chExt cx="1348590" cy="827861"/>
          </a:xfrm>
        </p:grpSpPr>
        <p:grpSp>
          <p:nvGrpSpPr>
            <p:cNvPr id="49" name="Group 48"/>
            <p:cNvGrpSpPr/>
            <p:nvPr/>
          </p:nvGrpSpPr>
          <p:grpSpPr>
            <a:xfrm>
              <a:off x="4878359" y="3687186"/>
              <a:ext cx="1348590" cy="823000"/>
              <a:chOff x="7834814" y="3675867"/>
              <a:chExt cx="1348590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273307" y="3682325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52" name="Oval 15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1081055" y="2539073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Splice out the node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159381" y="4321003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stCxn id="107" idx="2"/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stCxn id="108" idx="3"/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82A5A-ABA0-4117-AE30-4BE700B06BE5}" type="datetime4">
              <a:rPr lang="en-US" smtClean="0"/>
              <a:t>March 3, 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62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2.22222E-6 L 0.00039 0.47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2.22222E-6 L 0.05469 -0.09305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2)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827040" y="1454603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954609" y="2166388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24882" y="3083398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599667" y="3083398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700722" y="3726935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573007" y="3726935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115"/>
          <p:cNvGrpSpPr/>
          <p:nvPr/>
        </p:nvGrpSpPr>
        <p:grpSpPr>
          <a:xfrm>
            <a:off x="2972600" y="4369173"/>
            <a:ext cx="1452678" cy="823000"/>
            <a:chOff x="7730726" y="3675867"/>
            <a:chExt cx="1452678" cy="823000"/>
          </a:xfrm>
        </p:grpSpPr>
        <p:grpSp>
          <p:nvGrpSpPr>
            <p:cNvPr id="117" name="Group 11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118" name="Isosceles Triangle 11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11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/>
            <p:cNvCxnSpPr>
              <a:stCxn id="122" idx="2"/>
              <a:endCxn id="11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23" idx="3"/>
              <a:endCxn id="11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4955357" y="4369173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4340008" y="5025034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4958744" y="5669874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54347" y="56685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3469043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28" name="Oval 12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199712" y="37269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717896" y="308339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889013" y="216342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49255" y="3722074"/>
            <a:ext cx="1348590" cy="827861"/>
            <a:chOff x="4878359" y="3682325"/>
            <a:chExt cx="1348590" cy="827861"/>
          </a:xfrm>
        </p:grpSpPr>
        <p:grpSp>
          <p:nvGrpSpPr>
            <p:cNvPr id="49" name="Group 48"/>
            <p:cNvGrpSpPr/>
            <p:nvPr/>
          </p:nvGrpSpPr>
          <p:grpSpPr>
            <a:xfrm>
              <a:off x="4878359" y="3687186"/>
              <a:ext cx="1348590" cy="823000"/>
              <a:chOff x="7834814" y="3675867"/>
              <a:chExt cx="1348590" cy="823000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32</a:t>
                  </a:r>
                </a:p>
              </p:txBody>
            </p:sp>
          </p:grpSp>
          <p:sp>
            <p:nvSpPr>
              <p:cNvPr id="52" name="Isosceles Triangle 51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>
                <a:stCxn id="55" idx="2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stCxn id="56" idx="3"/>
                <a:endCxn id="52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273307" y="3682325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52" name="Oval 15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4838998" y="502113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451800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367463" y="37220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627783" y="308209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30277" y="4362662"/>
            <a:ext cx="1452678" cy="823691"/>
            <a:chOff x="2945239" y="4657983"/>
            <a:chExt cx="1452678" cy="82369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702143"/>
              <a:ext cx="1452678" cy="779531"/>
              <a:chOff x="4148011" y="4375494"/>
              <a:chExt cx="1452678" cy="77953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670731" y="4375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0B2C-B94A-4BEF-A1CD-8238A8F6B9E1}" type="datetime4">
              <a:rPr lang="en-US" smtClean="0"/>
              <a:t>March 3, 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32</a:t>
            </a:fld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8153400" y="1560552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delete1Child(Node *node){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8256821" y="64031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610600" y="349104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645494" y="4859458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298860" y="515299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child;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8693909" y="54872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9298860" y="5642997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child;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693909" y="5940212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grpSp>
        <p:nvGrpSpPr>
          <p:cNvPr id="190" name="Group 189"/>
          <p:cNvGrpSpPr/>
          <p:nvPr/>
        </p:nvGrpSpPr>
        <p:grpSpPr>
          <a:xfrm>
            <a:off x="1379959" y="4205603"/>
            <a:ext cx="667170" cy="720935"/>
            <a:chOff x="8454014" y="1365723"/>
            <a:chExt cx="810764" cy="720935"/>
          </a:xfrm>
        </p:grpSpPr>
        <p:cxnSp>
          <p:nvCxnSpPr>
            <p:cNvPr id="191" name="Straight Arrow Connector 190"/>
            <p:cNvCxnSpPr/>
            <p:nvPr/>
          </p:nvCxnSpPr>
          <p:spPr>
            <a:xfrm flipV="1">
              <a:off x="8814663" y="1365723"/>
              <a:ext cx="2485" cy="4254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TextBox 191"/>
            <p:cNvSpPr txBox="1"/>
            <p:nvPr/>
          </p:nvSpPr>
          <p:spPr>
            <a:xfrm>
              <a:off x="8454014" y="1717326"/>
              <a:ext cx="81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712449" y="2353534"/>
            <a:ext cx="502061" cy="717635"/>
            <a:chOff x="8734433" y="1378874"/>
            <a:chExt cx="610117" cy="717635"/>
          </a:xfrm>
        </p:grpSpPr>
        <p:cxnSp>
          <p:nvCxnSpPr>
            <p:cNvPr id="194" name="Straight Arrow Connector 193"/>
            <p:cNvCxnSpPr/>
            <p:nvPr/>
          </p:nvCxnSpPr>
          <p:spPr>
            <a:xfrm flipH="1">
              <a:off x="9030509" y="1708167"/>
              <a:ext cx="12076" cy="38834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TextBox 194"/>
            <p:cNvSpPr txBox="1"/>
            <p:nvPr/>
          </p:nvSpPr>
          <p:spPr>
            <a:xfrm>
              <a:off x="8734433" y="1378874"/>
              <a:ext cx="610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par</a:t>
              </a:r>
            </a:p>
          </p:txBody>
        </p:sp>
      </p:grpSp>
      <p:sp>
        <p:nvSpPr>
          <p:cNvPr id="196" name="TextBox 195"/>
          <p:cNvSpPr txBox="1"/>
          <p:nvPr/>
        </p:nvSpPr>
        <p:spPr>
          <a:xfrm>
            <a:off x="8610600" y="3804923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*child = node-&gt;left;</a:t>
            </a:r>
          </a:p>
        </p:txBody>
      </p:sp>
      <p:grpSp>
        <p:nvGrpSpPr>
          <p:cNvPr id="197" name="Group 196"/>
          <p:cNvGrpSpPr/>
          <p:nvPr/>
        </p:nvGrpSpPr>
        <p:grpSpPr>
          <a:xfrm>
            <a:off x="622485" y="4860484"/>
            <a:ext cx="667170" cy="721767"/>
            <a:chOff x="8401093" y="1365723"/>
            <a:chExt cx="810761" cy="721767"/>
          </a:xfrm>
        </p:grpSpPr>
        <p:cxnSp>
          <p:nvCxnSpPr>
            <p:cNvPr id="198" name="Straight Arrow Connector 197"/>
            <p:cNvCxnSpPr/>
            <p:nvPr/>
          </p:nvCxnSpPr>
          <p:spPr>
            <a:xfrm flipV="1">
              <a:off x="8814663" y="1365723"/>
              <a:ext cx="2485" cy="42543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/>
            <p:cNvSpPr txBox="1"/>
            <p:nvPr/>
          </p:nvSpPr>
          <p:spPr>
            <a:xfrm>
              <a:off x="8401093" y="1718158"/>
              <a:ext cx="810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child</a:t>
              </a:r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8610451" y="413328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if(child==NULL)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9291402" y="445018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 = node-&gt;right;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1566198" y="3021493"/>
            <a:ext cx="667170" cy="799311"/>
            <a:chOff x="8419608" y="1488194"/>
            <a:chExt cx="810761" cy="799311"/>
          </a:xfrm>
        </p:grpSpPr>
        <p:cxnSp>
          <p:nvCxnSpPr>
            <p:cNvPr id="203" name="Straight Arrow Connector 202"/>
            <p:cNvCxnSpPr/>
            <p:nvPr/>
          </p:nvCxnSpPr>
          <p:spPr>
            <a:xfrm flipH="1">
              <a:off x="8643083" y="1791155"/>
              <a:ext cx="171579" cy="4963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/>
            <p:cNvSpPr txBox="1"/>
            <p:nvPr/>
          </p:nvSpPr>
          <p:spPr>
            <a:xfrm>
              <a:off x="8419608" y="1488194"/>
              <a:ext cx="8107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child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712449" y="4859458"/>
            <a:ext cx="502061" cy="6628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/>
          <p:cNvSpPr txBox="1"/>
          <p:nvPr/>
        </p:nvSpPr>
        <p:spPr>
          <a:xfrm>
            <a:off x="8678864" y="6217328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child-&gt;parent = par;</a:t>
            </a:r>
          </a:p>
        </p:txBody>
      </p:sp>
    </p:spTree>
    <p:extLst>
      <p:ext uri="{BB962C8B-B14F-4D97-AF65-F5344CB8AC3E}">
        <p14:creationId xmlns:p14="http://schemas.microsoft.com/office/powerpoint/2010/main" val="144977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81481E-6 L 0.05065 -0.0935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26" y="-467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6" grpId="0"/>
      <p:bldP spid="143" grpId="0"/>
      <p:bldP spid="144" grpId="0"/>
      <p:bldP spid="145" grpId="0"/>
      <p:bldP spid="146" grpId="0"/>
      <p:bldP spid="196" grpId="0"/>
      <p:bldP spid="200" grpId="0"/>
      <p:bldP spid="201" grpId="0"/>
      <p:bldP spid="4" grpId="0" animBg="1"/>
      <p:bldP spid="20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2)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2163D-BB57-4270-A334-0A5E717D2D13}" type="datetime4">
              <a:rPr lang="en-US" smtClean="0"/>
              <a:t>March 3, 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33</a:t>
            </a:fld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6956377" y="1492916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delete1Child(Node *node){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067224" y="62457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413577" y="342340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*par = node-&gt;parent;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448471" y="4791822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if(node-&gt;key &lt; par-&gt;key)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8101837" y="5085361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par-&gt;left = child;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7496886" y="54195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101837" y="5575361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par-&gt;right = child;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7496886" y="5821376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7413428" y="180679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if(node==root){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7413576" y="31466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7413577" y="3737287"/>
            <a:ext cx="335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*child = node-&gt;left;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7413428" y="4065646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if(child==NULL)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8094379" y="4382552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 = node-&gt;right;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517861" y="2574033"/>
            <a:ext cx="3967756" cy="917010"/>
            <a:chOff x="4193289" y="3006694"/>
            <a:chExt cx="3967756" cy="917010"/>
          </a:xfrm>
        </p:grpSpPr>
        <p:grpSp>
          <p:nvGrpSpPr>
            <p:cNvPr id="207" name="Group 206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210" name="Oval 20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208" name="Straight Connector 207"/>
            <p:cNvCxnSpPr>
              <a:stCxn id="210" idx="3"/>
            </p:cNvCxnSpPr>
            <p:nvPr/>
          </p:nvCxnSpPr>
          <p:spPr>
            <a:xfrm flipH="1">
              <a:off x="4193289" y="3400586"/>
              <a:ext cx="1077254" cy="4851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210" idx="5"/>
              <a:endCxn id="22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9" name="Group 218"/>
          <p:cNvGrpSpPr/>
          <p:nvPr/>
        </p:nvGrpSpPr>
        <p:grpSpPr>
          <a:xfrm>
            <a:off x="3238188" y="3491043"/>
            <a:ext cx="2830782" cy="643537"/>
            <a:chOff x="7213024" y="3675867"/>
            <a:chExt cx="2830782" cy="643537"/>
          </a:xfrm>
        </p:grpSpPr>
        <p:grpSp>
          <p:nvGrpSpPr>
            <p:cNvPr id="220" name="Group 21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221" name="Straight Connector 220"/>
            <p:cNvCxnSpPr>
              <a:stCxn id="223" idx="2"/>
              <a:endCxn id="239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>
              <a:stCxn id="224" idx="3"/>
              <a:endCxn id="231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" name="Group 224"/>
          <p:cNvGrpSpPr/>
          <p:nvPr/>
        </p:nvGrpSpPr>
        <p:grpSpPr>
          <a:xfrm>
            <a:off x="5339243" y="4134580"/>
            <a:ext cx="1452678" cy="823000"/>
            <a:chOff x="7730726" y="3675867"/>
            <a:chExt cx="1452678" cy="823000"/>
          </a:xfrm>
        </p:grpSpPr>
        <p:grpSp>
          <p:nvGrpSpPr>
            <p:cNvPr id="226" name="Group 22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31" name="Oval 230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227" name="Isosceles Triangle 22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Isosceles Triangle 22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9" name="Straight Connector 228"/>
            <p:cNvCxnSpPr>
              <a:stCxn id="231" idx="2"/>
              <a:endCxn id="22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stCxn id="232" idx="3"/>
              <a:endCxn id="22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/>
        </p:nvGrpSpPr>
        <p:grpSpPr>
          <a:xfrm>
            <a:off x="2211528" y="4134580"/>
            <a:ext cx="2206917" cy="823000"/>
            <a:chOff x="6480105" y="5052674"/>
            <a:chExt cx="2206917" cy="823000"/>
          </a:xfrm>
        </p:grpSpPr>
        <p:grpSp>
          <p:nvGrpSpPr>
            <p:cNvPr id="234" name="Group 233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239" name="Oval 23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TextBox 23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235" name="Isosceles Triangle 234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Isosceles Triangle 235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7" name="Straight Connector 236"/>
            <p:cNvCxnSpPr>
              <a:stCxn id="239" idx="2"/>
              <a:endCxn id="235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>
              <a:stCxn id="240" idx="3"/>
              <a:endCxn id="236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/>
          <p:cNvGrpSpPr/>
          <p:nvPr/>
        </p:nvGrpSpPr>
        <p:grpSpPr>
          <a:xfrm>
            <a:off x="1611121" y="4776818"/>
            <a:ext cx="1452678" cy="823000"/>
            <a:chOff x="7730726" y="3675867"/>
            <a:chExt cx="1452678" cy="823000"/>
          </a:xfrm>
        </p:grpSpPr>
        <p:grpSp>
          <p:nvGrpSpPr>
            <p:cNvPr id="242" name="Group 241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47" name="Oval 246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  <p:sp>
          <p:nvSpPr>
            <p:cNvPr id="243" name="Isosceles Triangle 242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5" name="Straight Connector 244"/>
            <p:cNvCxnSpPr>
              <a:stCxn id="247" idx="2"/>
              <a:endCxn id="243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>
              <a:stCxn id="248" idx="3"/>
              <a:endCxn id="244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" name="Group 248"/>
          <p:cNvGrpSpPr/>
          <p:nvPr/>
        </p:nvGrpSpPr>
        <p:grpSpPr>
          <a:xfrm>
            <a:off x="3593878" y="4776818"/>
            <a:ext cx="1452678" cy="823000"/>
            <a:chOff x="7730726" y="3675867"/>
            <a:chExt cx="1452678" cy="823000"/>
          </a:xfrm>
        </p:grpSpPr>
        <p:grpSp>
          <p:nvGrpSpPr>
            <p:cNvPr id="250" name="Group 2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55" name="Oval 2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TextBox 2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251" name="Isosceles Triangle 2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Isosceles Triangle 2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3" name="Straight Connector 252"/>
            <p:cNvCxnSpPr>
              <a:stCxn id="255" idx="2"/>
              <a:endCxn id="2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>
              <a:stCxn id="256" idx="3"/>
              <a:endCxn id="2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/>
          <p:cNvGrpSpPr/>
          <p:nvPr/>
        </p:nvGrpSpPr>
        <p:grpSpPr>
          <a:xfrm>
            <a:off x="2978529" y="5432679"/>
            <a:ext cx="1452678" cy="823000"/>
            <a:chOff x="7730726" y="3675867"/>
            <a:chExt cx="1452678" cy="823000"/>
          </a:xfrm>
        </p:grpSpPr>
        <p:grpSp>
          <p:nvGrpSpPr>
            <p:cNvPr id="258" name="Group 2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263" name="Oval 2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TextBox 2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259" name="Isosceles Triangle 258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Isosceles Triangle 259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1" name="Straight Connector 260"/>
            <p:cNvCxnSpPr>
              <a:stCxn id="263" idx="2"/>
              <a:endCxn id="259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>
              <a:stCxn id="264" idx="3"/>
              <a:endCxn id="260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/>
          <p:cNvGrpSpPr/>
          <p:nvPr/>
        </p:nvGrpSpPr>
        <p:grpSpPr>
          <a:xfrm>
            <a:off x="2107564" y="477681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77" name="Oval 27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TextBox 27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279" name="Group 278"/>
          <p:cNvGrpSpPr/>
          <p:nvPr/>
        </p:nvGrpSpPr>
        <p:grpSpPr>
          <a:xfrm>
            <a:off x="5838233" y="413457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80" name="Oval 27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TextBox 28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299" name="Group 298"/>
          <p:cNvGrpSpPr/>
          <p:nvPr/>
        </p:nvGrpSpPr>
        <p:grpSpPr>
          <a:xfrm>
            <a:off x="3477519" y="542877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00" name="Oval 299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4090321" y="477681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03" name="Oval 302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3005984" y="412971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06" name="Oval 30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334" name="Isosceles Triangle 333"/>
          <p:cNvSpPr/>
          <p:nvPr/>
        </p:nvSpPr>
        <p:spPr>
          <a:xfrm>
            <a:off x="402350" y="345311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>
            <a:off x="838200" y="1587351"/>
            <a:ext cx="36106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sto MT" panose="02040603050505030304" pitchFamily="18" charset="0"/>
              </a:rPr>
              <a:t>What if the root to be deleted?</a:t>
            </a:r>
          </a:p>
        </p:txBody>
      </p:sp>
      <p:grpSp>
        <p:nvGrpSpPr>
          <p:cNvPr id="336" name="Group 335"/>
          <p:cNvGrpSpPr/>
          <p:nvPr/>
        </p:nvGrpSpPr>
        <p:grpSpPr>
          <a:xfrm rot="19050841">
            <a:off x="944034" y="2154345"/>
            <a:ext cx="667170" cy="694843"/>
            <a:chOff x="9538161" y="1331979"/>
            <a:chExt cx="667170" cy="694843"/>
          </a:xfrm>
        </p:grpSpPr>
        <p:cxnSp>
          <p:nvCxnSpPr>
            <p:cNvPr id="337" name="Straight Arrow Connector 336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TextBox 337"/>
            <p:cNvSpPr txBox="1"/>
            <p:nvPr/>
          </p:nvSpPr>
          <p:spPr>
            <a:xfrm>
              <a:off x="9538161" y="1331979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sp>
        <p:nvSpPr>
          <p:cNvPr id="339" name="TextBox 338"/>
          <p:cNvSpPr txBox="1"/>
          <p:nvPr/>
        </p:nvSpPr>
        <p:spPr>
          <a:xfrm>
            <a:off x="7644164" y="2135155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*child = node-&gt;right;</a:t>
            </a:r>
          </a:p>
        </p:txBody>
      </p:sp>
      <p:grpSp>
        <p:nvGrpSpPr>
          <p:cNvPr id="340" name="Group 339"/>
          <p:cNvGrpSpPr/>
          <p:nvPr/>
        </p:nvGrpSpPr>
        <p:grpSpPr>
          <a:xfrm rot="2705543">
            <a:off x="4431366" y="2907872"/>
            <a:ext cx="667170" cy="695389"/>
            <a:chOff x="9551050" y="1331433"/>
            <a:chExt cx="667170" cy="695389"/>
          </a:xfrm>
        </p:grpSpPr>
        <p:cxnSp>
          <p:nvCxnSpPr>
            <p:cNvPr id="341" name="Straight Arrow Connector 340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/>
            <p:cNvSpPr txBox="1"/>
            <p:nvPr/>
          </p:nvSpPr>
          <p:spPr>
            <a:xfrm>
              <a:off x="9551050" y="1331433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child</a:t>
              </a:r>
            </a:p>
          </p:txBody>
        </p:sp>
      </p:grpSp>
      <p:sp>
        <p:nvSpPr>
          <p:cNvPr id="343" name="TextBox 342"/>
          <p:cNvSpPr txBox="1"/>
          <p:nvPr/>
        </p:nvSpPr>
        <p:spPr>
          <a:xfrm>
            <a:off x="7624241" y="2437675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if(child==NULL)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782616" y="245047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child=node-</a:t>
            </a:r>
            <a:r>
              <a:rPr lang="en-US">
                <a:latin typeface="Consolas" panose="020B0609020204030204" pitchFamily="49" charset="0"/>
              </a:rPr>
              <a:t>&gt;left;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45" name="TextBox 344"/>
          <p:cNvSpPr txBox="1"/>
          <p:nvPr/>
        </p:nvSpPr>
        <p:spPr>
          <a:xfrm>
            <a:off x="7629523" y="2731795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 node;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9782616" y="2731795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root = child;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7624241" y="300475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return;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7584" y="2162282"/>
            <a:ext cx="897531" cy="580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Rectangle 347"/>
          <p:cNvSpPr/>
          <p:nvPr/>
        </p:nvSpPr>
        <p:spPr>
          <a:xfrm>
            <a:off x="4485169" y="2814567"/>
            <a:ext cx="897531" cy="72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" name="Group 307"/>
          <p:cNvGrpSpPr/>
          <p:nvPr/>
        </p:nvGrpSpPr>
        <p:grpSpPr>
          <a:xfrm>
            <a:off x="4266304" y="348973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09" name="Oval 30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285" name="Group 284"/>
          <p:cNvGrpSpPr/>
          <p:nvPr/>
        </p:nvGrpSpPr>
        <p:grpSpPr>
          <a:xfrm>
            <a:off x="1527534" y="257106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286" name="Oval 2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1465561" y="1862248"/>
            <a:ext cx="585417" cy="694842"/>
            <a:chOff x="9620715" y="1331980"/>
            <a:chExt cx="585417" cy="694842"/>
          </a:xfrm>
        </p:grpSpPr>
        <p:cxnSp>
          <p:nvCxnSpPr>
            <p:cNvPr id="183" name="Straight Arrow Connector 18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sp>
        <p:nvSpPr>
          <p:cNvPr id="349" name="TextBox 348"/>
          <p:cNvSpPr txBox="1"/>
          <p:nvPr/>
        </p:nvSpPr>
        <p:spPr>
          <a:xfrm>
            <a:off x="7496885" y="6112959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child-&gt;parent = par;</a:t>
            </a:r>
          </a:p>
        </p:txBody>
      </p:sp>
    </p:spTree>
    <p:extLst>
      <p:ext uri="{BB962C8B-B14F-4D97-AF65-F5344CB8AC3E}">
        <p14:creationId xmlns:p14="http://schemas.microsoft.com/office/powerpoint/2010/main" val="342311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22222E-6 L 0.2207 0.1379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29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" grpId="0" animBg="1"/>
      <p:bldP spid="339" grpId="0"/>
      <p:bldP spid="343" grpId="0"/>
      <p:bldP spid="344" grpId="0"/>
      <p:bldP spid="345" grpId="0"/>
      <p:bldP spid="346" grpId="0"/>
      <p:bldP spid="347" grpId="0"/>
      <p:bldP spid="19" grpId="0" animBg="1"/>
      <p:bldP spid="34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3)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756144" y="1414854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83713" y="2126639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53986" y="3043649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8528771" y="3043649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0629826" y="3687186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8298034" y="3687186"/>
            <a:ext cx="461473" cy="461473"/>
            <a:chOff x="5202962" y="3006694"/>
            <a:chExt cx="461473" cy="461473"/>
          </a:xfrm>
        </p:grpSpPr>
        <p:sp>
          <p:nvSpPr>
            <p:cNvPr id="78" name="Oval 7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74" name="Isosceles Triangle 73"/>
          <p:cNvSpPr/>
          <p:nvPr/>
        </p:nvSpPr>
        <p:spPr>
          <a:xfrm>
            <a:off x="7502111" y="4330724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9500852" y="432100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3"/>
            <a:endCxn id="75" idx="0"/>
          </p:cNvCxnSpPr>
          <p:nvPr/>
        </p:nvCxnSpPr>
        <p:spPr>
          <a:xfrm>
            <a:off x="8739584" y="3917922"/>
            <a:ext cx="865356" cy="403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8884461" y="4329424"/>
            <a:ext cx="1452678" cy="823000"/>
            <a:chOff x="7730726" y="3675867"/>
            <a:chExt cx="1452678" cy="823000"/>
          </a:xfrm>
        </p:grpSpPr>
        <p:grpSp>
          <p:nvGrpSpPr>
            <p:cNvPr id="96" name="Group 95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24" name="Oval 123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82</a:t>
                </a:r>
              </a:p>
            </p:txBody>
          </p:sp>
        </p:grpSp>
        <p:sp>
          <p:nvSpPr>
            <p:cNvPr id="97" name="Isosceles Triangle 96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Isosceles Triangle 97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>
              <a:stCxn id="124" idx="2"/>
              <a:endCxn id="97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125" idx="3"/>
              <a:endCxn id="98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Group 157"/>
          <p:cNvGrpSpPr/>
          <p:nvPr/>
        </p:nvGrpSpPr>
        <p:grpSpPr>
          <a:xfrm>
            <a:off x="8269112" y="4985285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4" name="Group 173"/>
          <p:cNvGrpSpPr/>
          <p:nvPr/>
        </p:nvGrpSpPr>
        <p:grpSpPr>
          <a:xfrm>
            <a:off x="8887848" y="5630125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273991" y="1935533"/>
            <a:ext cx="2765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Calisto MT" panose="02040603050505030304" pitchFamily="18" charset="0"/>
              </a:rPr>
              <a:t>Nodes with 2 children 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27168" y="234114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Delete: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44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383451" y="562882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15" name="Oval 11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80</a:t>
              </a:r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11128816" y="368718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647000" y="3043649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6818117" y="212367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57" name="Group 156"/>
          <p:cNvGrpSpPr/>
          <p:nvPr/>
        </p:nvGrpSpPr>
        <p:grpSpPr>
          <a:xfrm>
            <a:off x="8768102" y="498138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59" name="Oval 15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76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9380904" y="432942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8296567" y="368232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9556887" y="3042345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183" name="TextBox 182"/>
          <p:cNvSpPr txBox="1"/>
          <p:nvPr/>
        </p:nvSpPr>
        <p:spPr>
          <a:xfrm>
            <a:off x="516846" y="2661436"/>
            <a:ext cx="30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Find the in order successor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792288" y="3680241"/>
            <a:ext cx="1452678" cy="825601"/>
            <a:chOff x="2945239" y="4656073"/>
            <a:chExt cx="1452678" cy="82560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656073"/>
              <a:ext cx="1452678" cy="825601"/>
              <a:chOff x="4148011" y="4329424"/>
              <a:chExt cx="1452678" cy="82560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4" name="Group 153"/>
              <p:cNvGrpSpPr/>
              <p:nvPr/>
            </p:nvGrpSpPr>
            <p:grpSpPr>
              <a:xfrm>
                <a:off x="4647885" y="4329424"/>
                <a:ext cx="461473" cy="461473"/>
                <a:chOff x="5202962" y="3006694"/>
                <a:chExt cx="461473" cy="461473"/>
              </a:xfrm>
              <a:solidFill>
                <a:srgbClr val="FF0000"/>
              </a:solidFill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TextBox 155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28</a:t>
                  </a:r>
                </a:p>
              </p:txBody>
            </p:sp>
          </p:grp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</p:grpSp>
      <p:cxnSp>
        <p:nvCxnSpPr>
          <p:cNvPr id="4" name="Straight Arrow Connector 3"/>
          <p:cNvCxnSpPr>
            <a:endCxn id="63" idx="0"/>
          </p:cNvCxnSpPr>
          <p:nvPr/>
        </p:nvCxnSpPr>
        <p:spPr>
          <a:xfrm>
            <a:off x="7200585" y="2505737"/>
            <a:ext cx="2575615" cy="5379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/>
          <p:cNvGrpSpPr/>
          <p:nvPr/>
        </p:nvGrpSpPr>
        <p:grpSpPr>
          <a:xfrm>
            <a:off x="9109499" y="2250490"/>
            <a:ext cx="1576072" cy="729552"/>
            <a:chOff x="9235300" y="1297270"/>
            <a:chExt cx="1576072" cy="729552"/>
          </a:xfrm>
        </p:grpSpPr>
        <p:cxnSp>
          <p:nvCxnSpPr>
            <p:cNvPr id="133" name="Straight Arrow Connector 13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235300" y="1297270"/>
              <a:ext cx="1576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Right Sub tree</a:t>
              </a:r>
            </a:p>
          </p:txBody>
        </p:sp>
      </p:grpSp>
      <p:cxnSp>
        <p:nvCxnSpPr>
          <p:cNvPr id="13" name="Straight Arrow Connector 12"/>
          <p:cNvCxnSpPr>
            <a:stCxn id="63" idx="2"/>
            <a:endCxn id="165" idx="0"/>
          </p:cNvCxnSpPr>
          <p:nvPr/>
        </p:nvCxnSpPr>
        <p:spPr>
          <a:xfrm flipH="1">
            <a:off x="8527304" y="3274386"/>
            <a:ext cx="1018159" cy="4079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8" idx="2"/>
            <a:endCxn id="74" idx="0"/>
          </p:cNvCxnSpPr>
          <p:nvPr/>
        </p:nvCxnSpPr>
        <p:spPr>
          <a:xfrm flipH="1">
            <a:off x="7606199" y="3917923"/>
            <a:ext cx="691835" cy="41280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7375462" y="432942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5" name="Oval 14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21831" y="2980042"/>
            <a:ext cx="3474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(Minimum node of right sub tree)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515889" y="3395444"/>
            <a:ext cx="3480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Replace the key of the node by the key of it’s successor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527168" y="408784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Calisto MT" panose="02040603050505030304" pitchFamily="18" charset="0"/>
              </a:rPr>
              <a:t>Delete the successor</a:t>
            </a:r>
            <a:endParaRPr lang="en-US" b="1" dirty="0">
              <a:solidFill>
                <a:srgbClr val="FF0000"/>
              </a:solidFill>
              <a:latin typeface="Calisto MT" panose="0204060305050503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73874" y="4330724"/>
            <a:ext cx="1452678" cy="823000"/>
            <a:chOff x="6901704" y="4329424"/>
            <a:chExt cx="1452678" cy="8230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6901704" y="4329424"/>
              <a:ext cx="1452678" cy="823000"/>
              <a:chOff x="7730726" y="3675867"/>
              <a:chExt cx="1452678" cy="82300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54</a:t>
                  </a:r>
                </a:p>
              </p:txBody>
            </p:sp>
          </p:grpSp>
          <p:sp>
            <p:nvSpPr>
              <p:cNvPr id="118" name="Isosceles Triangle 117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>
                <a:stCxn id="122" idx="2"/>
                <a:endCxn id="118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23" idx="3"/>
                <a:endCxn id="119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7387891" y="4340446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CD175-6C2C-4F42-A778-86045BF0DE35}" type="datetime4">
              <a:rPr lang="en-US" smtClean="0"/>
              <a:t>March 3, 2025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-0.04779 -0.324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0.00104 0.3805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09" grpId="0"/>
      <p:bldP spid="110" grpId="0"/>
      <p:bldP spid="183" grpId="0"/>
      <p:bldP spid="147" grpId="0"/>
      <p:bldP spid="148" grpId="0"/>
      <p:bldP spid="1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Isosceles Triangle 96"/>
          <p:cNvSpPr/>
          <p:nvPr/>
        </p:nvSpPr>
        <p:spPr>
          <a:xfrm>
            <a:off x="4849789" y="5012711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Delete in BST (Case 3)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721472" y="1454603"/>
            <a:ext cx="585417" cy="694842"/>
            <a:chOff x="9620715" y="1331980"/>
            <a:chExt cx="585417" cy="694842"/>
          </a:xfrm>
        </p:grpSpPr>
        <p:cxnSp>
          <p:nvCxnSpPr>
            <p:cNvPr id="34" name="Straight Arrow Connector 33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9620715" y="133198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root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49041" y="2166388"/>
            <a:ext cx="4892487" cy="917010"/>
            <a:chOff x="3268558" y="3006694"/>
            <a:chExt cx="4892487" cy="917010"/>
          </a:xfrm>
        </p:grpSpPr>
        <p:grpSp>
          <p:nvGrpSpPr>
            <p:cNvPr id="22" name="Group 21"/>
            <p:cNvGrpSpPr/>
            <p:nvPr/>
          </p:nvGrpSpPr>
          <p:grpSpPr>
            <a:xfrm>
              <a:off x="5202962" y="3006694"/>
              <a:ext cx="461473" cy="461473"/>
              <a:chOff x="5202962" y="3006694"/>
              <a:chExt cx="461473" cy="461473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44</a:t>
                </a:r>
              </a:p>
            </p:txBody>
          </p:sp>
        </p:grpSp>
        <p:cxnSp>
          <p:nvCxnSpPr>
            <p:cNvPr id="15" name="Straight Connector 14"/>
            <p:cNvCxnSpPr>
              <a:stCxn id="9" idx="3"/>
              <a:endCxn id="26" idx="0"/>
            </p:cNvCxnSpPr>
            <p:nvPr/>
          </p:nvCxnSpPr>
          <p:spPr>
            <a:xfrm flipH="1">
              <a:off x="3268558" y="3400586"/>
              <a:ext cx="2001985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9" idx="5"/>
              <a:endCxn id="63" idx="0"/>
            </p:cNvCxnSpPr>
            <p:nvPr/>
          </p:nvCxnSpPr>
          <p:spPr>
            <a:xfrm>
              <a:off x="5596854" y="3400586"/>
              <a:ext cx="2564191" cy="5231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19314" y="3083398"/>
            <a:ext cx="1348590" cy="823000"/>
            <a:chOff x="2151737" y="3675868"/>
            <a:chExt cx="1348590" cy="823000"/>
          </a:xfrm>
        </p:grpSpPr>
        <p:grpSp>
          <p:nvGrpSpPr>
            <p:cNvPr id="25" name="Group 24"/>
            <p:cNvGrpSpPr/>
            <p:nvPr/>
          </p:nvGrpSpPr>
          <p:grpSpPr>
            <a:xfrm>
              <a:off x="2650727" y="3675868"/>
              <a:ext cx="461473" cy="461473"/>
              <a:chOff x="5202962" y="3006694"/>
              <a:chExt cx="461473" cy="46147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17</a:t>
                </a:r>
              </a:p>
            </p:txBody>
          </p:sp>
        </p:grpSp>
        <p:sp>
          <p:nvSpPr>
            <p:cNvPr id="28" name="Isosceles Triangle 27"/>
            <p:cNvSpPr/>
            <p:nvPr/>
          </p:nvSpPr>
          <p:spPr>
            <a:xfrm>
              <a:off x="2151737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6" idx="2"/>
              <a:endCxn id="28" idx="0"/>
            </p:cNvCxnSpPr>
            <p:nvPr/>
          </p:nvCxnSpPr>
          <p:spPr>
            <a:xfrm flipH="1">
              <a:off x="2255825" y="3906605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7" idx="3"/>
            </p:cNvCxnSpPr>
            <p:nvPr/>
          </p:nvCxnSpPr>
          <p:spPr>
            <a:xfrm>
              <a:off x="3092277" y="3906604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4494099" y="3083398"/>
            <a:ext cx="2830782" cy="643537"/>
            <a:chOff x="7213024" y="3675867"/>
            <a:chExt cx="2830782" cy="643537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cxnSp>
          <p:nvCxnSpPr>
            <p:cNvPr id="61" name="Straight Connector 60"/>
            <p:cNvCxnSpPr>
              <a:stCxn id="63" idx="2"/>
              <a:endCxn id="78" idx="0"/>
            </p:cNvCxnSpPr>
            <p:nvPr/>
          </p:nvCxnSpPr>
          <p:spPr>
            <a:xfrm flipH="1">
              <a:off x="7213024" y="3906604"/>
              <a:ext cx="1016692" cy="4128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92" idx="0"/>
            </p:cNvCxnSpPr>
            <p:nvPr/>
          </p:nvCxnSpPr>
          <p:spPr>
            <a:xfrm>
              <a:off x="8671266" y="3906603"/>
              <a:ext cx="1372540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6595154" y="3726935"/>
            <a:ext cx="1452678" cy="823000"/>
            <a:chOff x="7730726" y="3675867"/>
            <a:chExt cx="1452678" cy="823000"/>
          </a:xfrm>
        </p:grpSpPr>
        <p:grpSp>
          <p:nvGrpSpPr>
            <p:cNvPr id="87" name="Group 8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97</a:t>
                </a:r>
              </a:p>
            </p:txBody>
          </p:sp>
        </p:grpSp>
        <p:sp>
          <p:nvSpPr>
            <p:cNvPr id="88" name="Isosceles Triangle 8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>
              <a:stCxn id="92" idx="2"/>
              <a:endCxn id="8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3"/>
              <a:endCxn id="8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263362" y="3726935"/>
            <a:ext cx="461473" cy="461473"/>
            <a:chOff x="5202962" y="3006694"/>
            <a:chExt cx="461473" cy="461473"/>
          </a:xfrm>
        </p:grpSpPr>
        <p:sp>
          <p:nvSpPr>
            <p:cNvPr id="78" name="Oval 7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sp>
        <p:nvSpPr>
          <p:cNvPr id="74" name="Isosceles Triangle 73"/>
          <p:cNvSpPr/>
          <p:nvPr/>
        </p:nvSpPr>
        <p:spPr>
          <a:xfrm>
            <a:off x="3467439" y="4370473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5466180" y="4360752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8" idx="2"/>
            <a:endCxn id="74" idx="0"/>
          </p:cNvCxnSpPr>
          <p:nvPr/>
        </p:nvCxnSpPr>
        <p:spPr>
          <a:xfrm flipH="1">
            <a:off x="3571527" y="3957672"/>
            <a:ext cx="691835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9" idx="3"/>
            <a:endCxn id="75" idx="0"/>
          </p:cNvCxnSpPr>
          <p:nvPr/>
        </p:nvCxnSpPr>
        <p:spPr>
          <a:xfrm>
            <a:off x="4704912" y="3957671"/>
            <a:ext cx="865356" cy="4030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/>
          <p:cNvGrpSpPr/>
          <p:nvPr/>
        </p:nvGrpSpPr>
        <p:grpSpPr>
          <a:xfrm>
            <a:off x="4234313" y="5015763"/>
            <a:ext cx="1452678" cy="823000"/>
            <a:chOff x="7730726" y="3675867"/>
            <a:chExt cx="1452678" cy="823000"/>
          </a:xfrm>
        </p:grpSpPr>
        <p:grpSp>
          <p:nvGrpSpPr>
            <p:cNvPr id="167" name="Group 166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76</a:t>
                </a:r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8" name="Isosceles Triangle 167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Isosceles Triangle 168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0" name="Straight Connector 169"/>
            <p:cNvCxnSpPr>
              <a:stCxn id="172" idx="2"/>
              <a:endCxn id="168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>
              <a:stCxn id="173" idx="3"/>
              <a:endCxn id="169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7094144" y="372693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1" name="Oval 13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97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612328" y="3083398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38" name="Oval 13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2783445" y="2163420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1" name="Oval 140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5346232" y="4369173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2" name="Oval 161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82</a:t>
              </a:r>
            </a:p>
          </p:txBody>
        </p:sp>
      </p:grpSp>
      <p:grpSp>
        <p:nvGrpSpPr>
          <p:cNvPr id="164" name="Group 163"/>
          <p:cNvGrpSpPr/>
          <p:nvPr/>
        </p:nvGrpSpPr>
        <p:grpSpPr>
          <a:xfrm>
            <a:off x="4261895" y="372207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5" name="Oval 16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65</a:t>
              </a:r>
            </a:p>
          </p:txBody>
        </p:sp>
      </p:grpSp>
      <p:grpSp>
        <p:nvGrpSpPr>
          <p:cNvPr id="182" name="Group 181"/>
          <p:cNvGrpSpPr/>
          <p:nvPr/>
        </p:nvGrpSpPr>
        <p:grpSpPr>
          <a:xfrm>
            <a:off x="5522215" y="3082094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86" name="Oval 18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7616" y="3721900"/>
            <a:ext cx="1452678" cy="823691"/>
            <a:chOff x="2945239" y="4657983"/>
            <a:chExt cx="1452678" cy="823691"/>
          </a:xfrm>
        </p:grpSpPr>
        <p:grpSp>
          <p:nvGrpSpPr>
            <p:cNvPr id="5" name="Group 4"/>
            <p:cNvGrpSpPr/>
            <p:nvPr/>
          </p:nvGrpSpPr>
          <p:grpSpPr>
            <a:xfrm>
              <a:off x="2945239" y="4702143"/>
              <a:ext cx="1452678" cy="779531"/>
              <a:chOff x="4148011" y="4375494"/>
              <a:chExt cx="1452678" cy="779531"/>
            </a:xfrm>
          </p:grpSpPr>
          <p:sp>
            <p:nvSpPr>
              <p:cNvPr id="103" name="Isosceles Triangle 102"/>
              <p:cNvSpPr/>
              <p:nvPr/>
            </p:nvSpPr>
            <p:spPr>
              <a:xfrm>
                <a:off x="4148011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Isosceles Triangle 103"/>
              <p:cNvSpPr/>
              <p:nvPr/>
            </p:nvSpPr>
            <p:spPr>
              <a:xfrm>
                <a:off x="5392513" y="4975563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Straight Connector 104"/>
              <p:cNvCxnSpPr>
                <a:endCxn id="103" idx="0"/>
              </p:cNvCxnSpPr>
              <p:nvPr/>
            </p:nvCxnSpPr>
            <p:spPr>
              <a:xfrm flipH="1">
                <a:off x="4252099" y="4562762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>
                <a:endCxn id="104" idx="0"/>
              </p:cNvCxnSpPr>
              <p:nvPr/>
            </p:nvCxnSpPr>
            <p:spPr>
              <a:xfrm>
                <a:off x="5088551" y="4562761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Box 155"/>
              <p:cNvSpPr txBox="1"/>
              <p:nvPr/>
            </p:nvSpPr>
            <p:spPr>
              <a:xfrm>
                <a:off x="4670731" y="437549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3442566" y="4657983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85" name="Oval 18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28</a:t>
                </a:r>
              </a:p>
            </p:txBody>
          </p:sp>
        </p:grpSp>
      </p:grpSp>
      <p:grpSp>
        <p:nvGrpSpPr>
          <p:cNvPr id="132" name="Group 131"/>
          <p:cNvGrpSpPr/>
          <p:nvPr/>
        </p:nvGrpSpPr>
        <p:grpSpPr>
          <a:xfrm>
            <a:off x="4109031" y="2966911"/>
            <a:ext cx="667170" cy="738940"/>
            <a:chOff x="9591063" y="1287882"/>
            <a:chExt cx="667170" cy="738940"/>
          </a:xfrm>
        </p:grpSpPr>
        <p:cxnSp>
          <p:nvCxnSpPr>
            <p:cNvPr id="133" name="Straight Arrow Connector 132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9591063" y="1287882"/>
              <a:ext cx="667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sto MT" panose="02040603050505030304" pitchFamily="18" charset="0"/>
                </a:rPr>
                <a:t>node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3340790" y="4369172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45" name="Oval 144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54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839202" y="4370473"/>
            <a:ext cx="1452678" cy="823000"/>
            <a:chOff x="6901704" y="4329424"/>
            <a:chExt cx="1452678" cy="823000"/>
          </a:xfrm>
        </p:grpSpPr>
        <p:grpSp>
          <p:nvGrpSpPr>
            <p:cNvPr id="116" name="Group 115"/>
            <p:cNvGrpSpPr/>
            <p:nvPr/>
          </p:nvGrpSpPr>
          <p:grpSpPr>
            <a:xfrm>
              <a:off x="6901704" y="4329424"/>
              <a:ext cx="1452678" cy="823000"/>
              <a:chOff x="7730726" y="3675867"/>
              <a:chExt cx="1452678" cy="823000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8229716" y="3675867"/>
                <a:ext cx="461473" cy="461473"/>
                <a:chOff x="5202962" y="3006694"/>
                <a:chExt cx="461473" cy="461473"/>
              </a:xfrm>
            </p:grpSpPr>
            <p:sp>
              <p:nvSpPr>
                <p:cNvPr id="122" name="Oval 121"/>
                <p:cNvSpPr/>
                <p:nvPr/>
              </p:nvSpPr>
              <p:spPr>
                <a:xfrm>
                  <a:off x="5202962" y="3006694"/>
                  <a:ext cx="461473" cy="461473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TextBox 122"/>
                <p:cNvSpPr txBox="1"/>
                <p:nvPr/>
              </p:nvSpPr>
              <p:spPr>
                <a:xfrm>
                  <a:off x="5225808" y="3052764"/>
                  <a:ext cx="418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  <a:latin typeface="Calisto MT" panose="02040603050505030304" pitchFamily="18" charset="0"/>
                    </a:rPr>
                    <a:t>54</a:t>
                  </a:r>
                </a:p>
              </p:txBody>
            </p:sp>
          </p:grpSp>
          <p:sp>
            <p:nvSpPr>
              <p:cNvPr id="118" name="Isosceles Triangle 117"/>
              <p:cNvSpPr/>
              <p:nvPr/>
            </p:nvSpPr>
            <p:spPr>
              <a:xfrm>
                <a:off x="7730726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Isosceles Triangle 118"/>
              <p:cNvSpPr/>
              <p:nvPr/>
            </p:nvSpPr>
            <p:spPr>
              <a:xfrm>
                <a:off x="8975228" y="4319405"/>
                <a:ext cx="208176" cy="179462"/>
              </a:xfrm>
              <a:prstGeom prst="triangl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0" name="Straight Connector 119"/>
              <p:cNvCxnSpPr>
                <a:stCxn id="122" idx="2"/>
                <a:endCxn id="118" idx="0"/>
              </p:cNvCxnSpPr>
              <p:nvPr/>
            </p:nvCxnSpPr>
            <p:spPr>
              <a:xfrm flipH="1">
                <a:off x="7834814" y="3906604"/>
                <a:ext cx="394902" cy="41280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>
                <a:stCxn id="123" idx="3"/>
                <a:endCxn id="119" idx="0"/>
              </p:cNvCxnSpPr>
              <p:nvPr/>
            </p:nvCxnSpPr>
            <p:spPr>
              <a:xfrm>
                <a:off x="8671266" y="3906603"/>
                <a:ext cx="408050" cy="41280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/>
            <p:cNvGrpSpPr/>
            <p:nvPr/>
          </p:nvGrpSpPr>
          <p:grpSpPr>
            <a:xfrm>
              <a:off x="7387891" y="4340446"/>
              <a:ext cx="461473" cy="461473"/>
              <a:chOff x="5202962" y="3006694"/>
              <a:chExt cx="461473" cy="461473"/>
            </a:xfrm>
            <a:solidFill>
              <a:srgbClr val="FF0000"/>
            </a:solidFill>
          </p:grpSpPr>
          <p:sp>
            <p:nvSpPr>
              <p:cNvPr id="128" name="Oval 12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54</a:t>
                </a:r>
              </a:p>
            </p:txBody>
          </p:sp>
        </p:grp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EEAFD-5C19-4278-A327-E2F685FB01C5}" type="datetime4">
              <a:rPr lang="en-US" smtClean="0"/>
              <a:t>March 3, 2025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35</a:t>
            </a:fld>
            <a:endParaRPr lang="en-US"/>
          </a:p>
        </p:txBody>
      </p:sp>
      <p:sp>
        <p:nvSpPr>
          <p:cNvPr id="136" name="TextBox 135"/>
          <p:cNvSpPr txBox="1"/>
          <p:nvPr/>
        </p:nvSpPr>
        <p:spPr>
          <a:xfrm>
            <a:off x="7555617" y="1940818"/>
            <a:ext cx="39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void delete2Child(Node *node){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643916" y="37782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50" name="Group 149"/>
          <p:cNvGrpSpPr/>
          <p:nvPr/>
        </p:nvGrpSpPr>
        <p:grpSpPr>
          <a:xfrm>
            <a:off x="4612597" y="4262102"/>
            <a:ext cx="461986" cy="738936"/>
            <a:chOff x="9657748" y="1287886"/>
            <a:chExt cx="461986" cy="738936"/>
          </a:xfrm>
        </p:grpSpPr>
        <p:cxnSp>
          <p:nvCxnSpPr>
            <p:cNvPr id="151" name="Straight Arrow Connector 150"/>
            <p:cNvCxnSpPr/>
            <p:nvPr/>
          </p:nvCxnSpPr>
          <p:spPr>
            <a:xfrm flipH="1">
              <a:off x="9913424" y="1632014"/>
              <a:ext cx="1" cy="39480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9657748" y="1287886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sto MT" panose="02040603050505030304" pitchFamily="18" charset="0"/>
                </a:rPr>
                <a:t>ios</a:t>
              </a:r>
              <a:endParaRPr lang="en-US" dirty="0">
                <a:solidFill>
                  <a:srgbClr val="FF0000"/>
                </a:solidFill>
                <a:latin typeface="Calisto MT" panose="02040603050505030304" pitchFamily="18" charset="0"/>
              </a:endParaRPr>
            </a:p>
          </p:txBody>
        </p:sp>
      </p:grpSp>
      <p:sp>
        <p:nvSpPr>
          <p:cNvPr id="153" name="TextBox 152"/>
          <p:cNvSpPr txBox="1"/>
          <p:nvPr/>
        </p:nvSpPr>
        <p:spPr>
          <a:xfrm>
            <a:off x="8047832" y="2354312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 *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findSuccessor</a:t>
            </a:r>
            <a:r>
              <a:rPr lang="en-US" dirty="0">
                <a:latin typeface="Consolas" panose="020B0609020204030204" pitchFamily="49" charset="0"/>
              </a:rPr>
              <a:t>(node);</a:t>
            </a:r>
          </a:p>
        </p:txBody>
      </p:sp>
      <p:sp>
        <p:nvSpPr>
          <p:cNvPr id="191" name="Oval 190"/>
          <p:cNvSpPr/>
          <p:nvPr/>
        </p:nvSpPr>
        <p:spPr>
          <a:xfrm>
            <a:off x="4320445" y="3792602"/>
            <a:ext cx="373044" cy="37304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/>
          <p:cNvSpPr txBox="1"/>
          <p:nvPr/>
        </p:nvSpPr>
        <p:spPr>
          <a:xfrm>
            <a:off x="4756276" y="506145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76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8047832" y="2722952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node-&gt;key = 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-&gt;key;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8070599" y="3082094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if(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-&gt;right==NULL)</a:t>
            </a:r>
          </a:p>
        </p:txBody>
      </p:sp>
      <p:sp>
        <p:nvSpPr>
          <p:cNvPr id="3" name="Rectangle 2"/>
          <p:cNvSpPr/>
          <p:nvPr/>
        </p:nvSpPr>
        <p:spPr>
          <a:xfrm>
            <a:off x="4448333" y="4326776"/>
            <a:ext cx="643191" cy="7007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/>
          <p:cNvSpPr/>
          <p:nvPr/>
        </p:nvSpPr>
        <p:spPr>
          <a:xfrm>
            <a:off x="6094291" y="5012711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/>
          <p:cNvCxnSpPr>
            <a:stCxn id="162" idx="6"/>
            <a:endCxn id="98" idx="0"/>
          </p:cNvCxnSpPr>
          <p:nvPr/>
        </p:nvCxnSpPr>
        <p:spPr>
          <a:xfrm>
            <a:off x="5807705" y="4599910"/>
            <a:ext cx="390674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endCxn id="97" idx="0"/>
          </p:cNvCxnSpPr>
          <p:nvPr/>
        </p:nvCxnSpPr>
        <p:spPr>
          <a:xfrm flipH="1">
            <a:off x="4953877" y="4599910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754687" y="506330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sto MT" panose="02040603050505030304" pitchFamily="18" charset="0"/>
              </a:rPr>
              <a:t>76</a:t>
            </a:r>
          </a:p>
        </p:txBody>
      </p:sp>
      <p:grpSp>
        <p:nvGrpSpPr>
          <p:cNvPr id="174" name="Group 173"/>
          <p:cNvGrpSpPr/>
          <p:nvPr/>
        </p:nvGrpSpPr>
        <p:grpSpPr>
          <a:xfrm>
            <a:off x="4849789" y="5646528"/>
            <a:ext cx="1452678" cy="823000"/>
            <a:chOff x="7730726" y="3675867"/>
            <a:chExt cx="1452678" cy="823000"/>
          </a:xfrm>
        </p:grpSpPr>
        <p:grpSp>
          <p:nvGrpSpPr>
            <p:cNvPr id="175" name="Group 174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180" name="Oval 179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80</a:t>
                </a:r>
              </a:p>
            </p:txBody>
          </p:sp>
        </p:grpSp>
        <p:sp>
          <p:nvSpPr>
            <p:cNvPr id="176" name="Isosceles Triangle 175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Isosceles Triangle 176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8" name="Straight Connector 177"/>
            <p:cNvCxnSpPr>
              <a:stCxn id="180" idx="2"/>
              <a:endCxn id="176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81" idx="3"/>
              <a:endCxn id="177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8536986" y="3352568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delete0Child(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8153400" y="3677807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else delete1Child(</a:t>
            </a:r>
            <a:r>
              <a:rPr lang="en-US" dirty="0" err="1">
                <a:latin typeface="Consolas" panose="020B0609020204030204" pitchFamily="49" charset="0"/>
              </a:rPr>
              <a:t>ios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4313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-0.03906 -0.187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-939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81481E-6 L 0.00013 0.2715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565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-0.05 -0.1185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5" y="-4514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/>
      <p:bldP spid="191" grpId="0" animBg="1"/>
      <p:bldP spid="189" grpId="0"/>
      <p:bldP spid="193" grpId="0"/>
      <p:bldP spid="194" grpId="0"/>
      <p:bldP spid="3" grpId="0" animBg="1"/>
      <p:bldP spid="196" grpId="0"/>
      <p:bldP spid="1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Characteristic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37345"/>
            <a:ext cx="2452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Left &lt; Parent &lt;= Right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2206677"/>
            <a:ext cx="3811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Each sub tree is a Binary Search Tree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5916C-0A7C-41E7-8030-E9F0289C4273}" type="datetime4">
              <a:rPr lang="en-US" smtClean="0"/>
              <a:t>March 3, 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7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44</a:t>
            </a:r>
            <a:r>
              <a:rPr lang="en-US" dirty="0">
                <a:latin typeface="Calisto MT" panose="02040603050505030304" pitchFamily="18" charset="0"/>
              </a:rPr>
              <a:t>     17     88     32     65     97     28     54     82    29     76     80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059678" y="1572425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C0EFC-431E-4BAE-B8FB-C5369E9400BC}" type="datetime4">
              <a:rPr lang="en-US" smtClean="0"/>
              <a:t>March 3, 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24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17</a:t>
            </a:r>
            <a:r>
              <a:rPr lang="en-US" dirty="0">
                <a:latin typeface="Calisto MT" panose="02040603050505030304" pitchFamily="18" charset="0"/>
              </a:rPr>
              <a:t>     88     32     65     97     28     54     82    29     76     80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5533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16" name="Oval 1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8" name="Straight Arrow Connector 7"/>
          <p:cNvCxnSpPr>
            <a:endCxn id="12" idx="0"/>
          </p:cNvCxnSpPr>
          <p:nvPr/>
        </p:nvCxnSpPr>
        <p:spPr>
          <a:xfrm flipH="1">
            <a:off x="2881464" y="3400586"/>
            <a:ext cx="2376836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901401" y="353783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E329-F113-4917-9227-CD2A19783680}" type="datetime4">
              <a:rPr lang="en-US" smtClean="0"/>
              <a:t>March 3, 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4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88</a:t>
            </a:r>
            <a:r>
              <a:rPr lang="en-US" dirty="0">
                <a:latin typeface="Calisto MT" panose="02040603050505030304" pitchFamily="18" charset="0"/>
              </a:rPr>
              <a:t>     32     65     97     28     54     82    29     76     80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85173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31" name="Group 30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41" name="Isosceles Triangle 40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>
              <a:stCxn id="33" idx="2"/>
              <a:endCxn id="41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0" idx="3"/>
              <a:endCxn id="42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endCxn id="13" idx="0"/>
          </p:cNvCxnSpPr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714035" y="3590282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1B06A-62B3-4273-A305-83755220E95A}" type="datetime4">
              <a:rPr lang="en-US" smtClean="0"/>
              <a:t>March 3,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8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65     97     28     54     82    29     76     80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23559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642420" y="3675866"/>
            <a:ext cx="461473" cy="461473"/>
            <a:chOff x="5202962" y="3006694"/>
            <a:chExt cx="461473" cy="461473"/>
          </a:xfrm>
        </p:grpSpPr>
        <p:sp>
          <p:nvSpPr>
            <p:cNvPr id="46" name="Oval 4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659034" y="405591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>
            <a:stCxn id="46" idx="6"/>
            <a:endCxn id="55" idx="0"/>
          </p:cNvCxnSpPr>
          <p:nvPr/>
        </p:nvCxnSpPr>
        <p:spPr>
          <a:xfrm>
            <a:off x="3103893" y="3906603"/>
            <a:ext cx="397856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732280" y="430950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1063E-2144-4DE6-802B-064172965F4D}" type="datetime4">
              <a:rPr lang="en-US" smtClean="0"/>
              <a:t>March 3, 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54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8" grpId="0"/>
      <p:bldP spid="6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Adobe Fangsong Std R" panose="02020400000000000000" pitchFamily="18" charset="-128"/>
              </a:rPr>
              <a:t>Insertion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880072"/>
            <a:ext cx="6195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sto MT" panose="02040603050505030304" pitchFamily="18" charset="0"/>
              </a:rPr>
              <a:t>44     17     88     32</a:t>
            </a:r>
            <a:r>
              <a:rPr lang="en-US" b="1" dirty="0">
                <a:latin typeface="Calisto MT" panose="02040603050505030304" pitchFamily="18" charset="0"/>
              </a:rPr>
              <a:t> </a:t>
            </a:r>
            <a:r>
              <a:rPr lang="en-US" dirty="0">
                <a:latin typeface="Calisto MT" panose="02040603050505030304" pitchFamily="18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alisto MT" panose="02040603050505030304" pitchFamily="18" charset="0"/>
              </a:rPr>
              <a:t>65</a:t>
            </a:r>
            <a:r>
              <a:rPr lang="en-US" dirty="0">
                <a:latin typeface="Calisto MT" panose="02040603050505030304" pitchFamily="18" charset="0"/>
              </a:rPr>
              <a:t>     97     28     54     82    29     76     80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46384" y="1563879"/>
            <a:ext cx="0" cy="3161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5202962" y="3006694"/>
            <a:ext cx="461473" cy="461473"/>
            <a:chOff x="5202962" y="3006694"/>
            <a:chExt cx="461473" cy="461473"/>
          </a:xfrm>
        </p:grpSpPr>
        <p:sp>
          <p:nvSpPr>
            <p:cNvPr id="9" name="Oval 8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12" name="Isosceles Triangle 11"/>
          <p:cNvSpPr/>
          <p:nvPr/>
        </p:nvSpPr>
        <p:spPr>
          <a:xfrm>
            <a:off x="2777376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/>
        </p:nvSpPr>
        <p:spPr>
          <a:xfrm>
            <a:off x="8356365" y="3666147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9" idx="3"/>
            <a:endCxn id="12" idx="0"/>
          </p:cNvCxnSpPr>
          <p:nvPr/>
        </p:nvCxnSpPr>
        <p:spPr>
          <a:xfrm flipH="1">
            <a:off x="2881464" y="3400586"/>
            <a:ext cx="238907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5"/>
            <a:endCxn id="13" idx="0"/>
          </p:cNvCxnSpPr>
          <p:nvPr/>
        </p:nvCxnSpPr>
        <p:spPr>
          <a:xfrm>
            <a:off x="5596854" y="3400586"/>
            <a:ext cx="2863599" cy="2655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2650727" y="3675868"/>
            <a:ext cx="461473" cy="461473"/>
            <a:chOff x="5202962" y="3006694"/>
            <a:chExt cx="461473" cy="461473"/>
          </a:xfrm>
        </p:grpSpPr>
        <p:sp>
          <p:nvSpPr>
            <p:cNvPr id="26" name="Oval 25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17</a:t>
              </a:r>
            </a:p>
          </p:txBody>
        </p:sp>
      </p:grpSp>
      <p:sp>
        <p:nvSpPr>
          <p:cNvPr id="28" name="Isosceles Triangle 27"/>
          <p:cNvSpPr/>
          <p:nvPr/>
        </p:nvSpPr>
        <p:spPr>
          <a:xfrm>
            <a:off x="2151737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/>
          <p:cNvSpPr/>
          <p:nvPr/>
        </p:nvSpPr>
        <p:spPr>
          <a:xfrm>
            <a:off x="3396239" y="4319406"/>
            <a:ext cx="208176" cy="1794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6" idx="2"/>
            <a:endCxn id="28" idx="0"/>
          </p:cNvCxnSpPr>
          <p:nvPr/>
        </p:nvCxnSpPr>
        <p:spPr>
          <a:xfrm flipH="1">
            <a:off x="2255825" y="3906605"/>
            <a:ext cx="394902" cy="4128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3"/>
            <a:endCxn id="29" idx="0"/>
          </p:cNvCxnSpPr>
          <p:nvPr/>
        </p:nvCxnSpPr>
        <p:spPr>
          <a:xfrm>
            <a:off x="3092277" y="3906604"/>
            <a:ext cx="408050" cy="4128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35" idx="2"/>
          </p:cNvCxnSpPr>
          <p:nvPr/>
        </p:nvCxnSpPr>
        <p:spPr>
          <a:xfrm flipH="1">
            <a:off x="5433699" y="2603341"/>
            <a:ext cx="1" cy="3948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140991" y="2234009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sto MT" panose="02040603050505030304" pitchFamily="18" charset="0"/>
              </a:rPr>
              <a:t>root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202962" y="3010821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37" name="Oval 36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44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5250140" y="344665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&gt;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772022" y="4319405"/>
            <a:ext cx="1452678" cy="823000"/>
            <a:chOff x="7730726" y="3675867"/>
            <a:chExt cx="1452678" cy="823000"/>
          </a:xfrm>
        </p:grpSpPr>
        <p:grpSp>
          <p:nvGrpSpPr>
            <p:cNvPr id="50" name="Group 49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32</a:t>
                </a:r>
              </a:p>
            </p:txBody>
          </p:sp>
        </p:grpSp>
        <p:sp>
          <p:nvSpPr>
            <p:cNvPr id="51" name="Isosceles Triangle 50"/>
            <p:cNvSpPr/>
            <p:nvPr/>
          </p:nvSpPr>
          <p:spPr>
            <a:xfrm>
              <a:off x="7730726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8975228" y="4319405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5" idx="2"/>
              <a:endCxn id="51" idx="0"/>
            </p:cNvCxnSpPr>
            <p:nvPr/>
          </p:nvCxnSpPr>
          <p:spPr>
            <a:xfrm flipH="1">
              <a:off x="7834814" y="3906604"/>
              <a:ext cx="394902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56" idx="3"/>
              <a:endCxn id="52" idx="0"/>
            </p:cNvCxnSpPr>
            <p:nvPr/>
          </p:nvCxnSpPr>
          <p:spPr>
            <a:xfrm>
              <a:off x="8671266" y="3906603"/>
              <a:ext cx="408050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930039" y="3675867"/>
            <a:ext cx="3465433" cy="823001"/>
            <a:chOff x="6930039" y="3675867"/>
            <a:chExt cx="3465433" cy="823001"/>
          </a:xfrm>
        </p:grpSpPr>
        <p:grpSp>
          <p:nvGrpSpPr>
            <p:cNvPr id="58" name="Group 57"/>
            <p:cNvGrpSpPr/>
            <p:nvPr/>
          </p:nvGrpSpPr>
          <p:grpSpPr>
            <a:xfrm>
              <a:off x="8229716" y="3675867"/>
              <a:ext cx="461473" cy="461473"/>
              <a:chOff x="5202962" y="3006694"/>
              <a:chExt cx="461473" cy="461473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88</a:t>
                </a:r>
              </a:p>
            </p:txBody>
          </p:sp>
        </p:grpSp>
        <p:sp>
          <p:nvSpPr>
            <p:cNvPr id="59" name="Isosceles Triangle 58"/>
            <p:cNvSpPr/>
            <p:nvPr/>
          </p:nvSpPr>
          <p:spPr>
            <a:xfrm>
              <a:off x="6930039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/>
            <p:cNvSpPr/>
            <p:nvPr/>
          </p:nvSpPr>
          <p:spPr>
            <a:xfrm>
              <a:off x="10187296" y="4319406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/>
            <p:cNvCxnSpPr>
              <a:stCxn id="63" idx="2"/>
              <a:endCxn id="59" idx="0"/>
            </p:cNvCxnSpPr>
            <p:nvPr/>
          </p:nvCxnSpPr>
          <p:spPr>
            <a:xfrm flipH="1">
              <a:off x="7034127" y="3906604"/>
              <a:ext cx="1195589" cy="4128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64" idx="3"/>
              <a:endCxn id="60" idx="0"/>
            </p:cNvCxnSpPr>
            <p:nvPr/>
          </p:nvCxnSpPr>
          <p:spPr>
            <a:xfrm>
              <a:off x="8671266" y="3906603"/>
              <a:ext cx="1620118" cy="41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/>
          <p:cNvCxnSpPr/>
          <p:nvPr/>
        </p:nvCxnSpPr>
        <p:spPr>
          <a:xfrm>
            <a:off x="5588694" y="3400586"/>
            <a:ext cx="2871759" cy="2655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8236196" y="3666147"/>
            <a:ext cx="461473" cy="461473"/>
            <a:chOff x="5202962" y="3006694"/>
            <a:chExt cx="461473" cy="461473"/>
          </a:xfrm>
          <a:solidFill>
            <a:srgbClr val="FF0000"/>
          </a:solidFill>
        </p:grpSpPr>
        <p:sp>
          <p:nvSpPr>
            <p:cNvPr id="68" name="Oval 67"/>
            <p:cNvSpPr/>
            <p:nvPr/>
          </p:nvSpPr>
          <p:spPr>
            <a:xfrm>
              <a:off x="5202962" y="3006694"/>
              <a:ext cx="461473" cy="461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225808" y="305276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Calisto MT" panose="02040603050505030304" pitchFamily="18" charset="0"/>
                </a:rPr>
                <a:t>88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8291175" y="409406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sto MT" panose="02040603050505030304" pitchFamily="18" charset="0"/>
              </a:rPr>
              <a:t>&lt;</a:t>
            </a:r>
          </a:p>
        </p:txBody>
      </p:sp>
      <p:cxnSp>
        <p:nvCxnSpPr>
          <p:cNvPr id="6" name="Straight Arrow Connector 5"/>
          <p:cNvCxnSpPr>
            <a:stCxn id="63" idx="2"/>
            <a:endCxn id="59" idx="0"/>
          </p:cNvCxnSpPr>
          <p:nvPr/>
        </p:nvCxnSpPr>
        <p:spPr>
          <a:xfrm flipH="1">
            <a:off x="7034127" y="3906604"/>
            <a:ext cx="1195589" cy="4128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25681" y="4255248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sto MT" panose="02040603050505030304" pitchFamily="18" charset="0"/>
              </a:rPr>
              <a:t>NULL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029279" y="4329126"/>
            <a:ext cx="2206917" cy="823000"/>
            <a:chOff x="6480105" y="5052674"/>
            <a:chExt cx="2206917" cy="823000"/>
          </a:xfrm>
        </p:grpSpPr>
        <p:grpSp>
          <p:nvGrpSpPr>
            <p:cNvPr id="73" name="Group 72"/>
            <p:cNvGrpSpPr/>
            <p:nvPr/>
          </p:nvGrpSpPr>
          <p:grpSpPr>
            <a:xfrm>
              <a:off x="7276028" y="5052674"/>
              <a:ext cx="461473" cy="461473"/>
              <a:chOff x="5202962" y="3006694"/>
              <a:chExt cx="461473" cy="461473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5202962" y="3006694"/>
                <a:ext cx="461473" cy="461473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5225808" y="3052764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Calisto MT" panose="02040603050505030304" pitchFamily="18" charset="0"/>
                  </a:rPr>
                  <a:t>65</a:t>
                </a:r>
              </a:p>
            </p:txBody>
          </p:sp>
        </p:grpSp>
        <p:sp>
          <p:nvSpPr>
            <p:cNvPr id="74" name="Isosceles Triangle 73"/>
            <p:cNvSpPr/>
            <p:nvPr/>
          </p:nvSpPr>
          <p:spPr>
            <a:xfrm>
              <a:off x="6480105" y="5696212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8478846" y="5686491"/>
              <a:ext cx="208176" cy="179462"/>
            </a:xfrm>
            <a:prstGeom prst="triangl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Connector 75"/>
            <p:cNvCxnSpPr>
              <a:stCxn id="78" idx="2"/>
              <a:endCxn id="74" idx="0"/>
            </p:cNvCxnSpPr>
            <p:nvPr/>
          </p:nvCxnSpPr>
          <p:spPr>
            <a:xfrm flipH="1">
              <a:off x="6584193" y="5283411"/>
              <a:ext cx="691835" cy="4128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9" idx="3"/>
              <a:endCxn id="75" idx="0"/>
            </p:cNvCxnSpPr>
            <p:nvPr/>
          </p:nvCxnSpPr>
          <p:spPr>
            <a:xfrm>
              <a:off x="7717578" y="5283410"/>
              <a:ext cx="865356" cy="4030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SWAPNIL BISWAS, DEPT OF CSE, BSMRU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F4F4-6E35-49C4-9C25-74FAF095D9AC}" type="datetime4">
              <a:rPr lang="en-US" smtClean="0"/>
              <a:t>March 3, 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BCFD-A2DE-4105-B919-B208CF61B1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70" grpId="0"/>
      <p:bldP spid="7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4200</TotalTime>
  <Words>1983</Words>
  <Application>Microsoft Office PowerPoint</Application>
  <PresentationFormat>Widescreen</PresentationFormat>
  <Paragraphs>883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Adobe Caslon Pro Bold</vt:lpstr>
      <vt:lpstr>Adobe Fangsong Std R</vt:lpstr>
      <vt:lpstr>Arial</vt:lpstr>
      <vt:lpstr>Calibri</vt:lpstr>
      <vt:lpstr>Calisto MT</vt:lpstr>
      <vt:lpstr>Consolas</vt:lpstr>
      <vt:lpstr>Georgia</vt:lpstr>
      <vt:lpstr>Tahoma</vt:lpstr>
      <vt:lpstr>Times New Roman</vt:lpstr>
      <vt:lpstr>Wingdings</vt:lpstr>
      <vt:lpstr>Office Theme</vt:lpstr>
      <vt:lpstr>PowerPoint Presentation</vt:lpstr>
      <vt:lpstr>Representation of Binary Tree</vt:lpstr>
      <vt:lpstr>Binary Search Tree</vt:lpstr>
      <vt:lpstr>Characteristic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</vt:lpstr>
      <vt:lpstr>Insertion Sequence</vt:lpstr>
      <vt:lpstr>Searching in BST</vt:lpstr>
      <vt:lpstr>Searching in BST</vt:lpstr>
      <vt:lpstr>Searching in BST</vt:lpstr>
      <vt:lpstr>Searching in BST</vt:lpstr>
      <vt:lpstr>Maximum in BST</vt:lpstr>
      <vt:lpstr>Minimum in BST</vt:lpstr>
      <vt:lpstr>In Order Traversal in BST</vt:lpstr>
      <vt:lpstr>In Order Recursive Simulation</vt:lpstr>
      <vt:lpstr>Delete in BST</vt:lpstr>
      <vt:lpstr>Delete in BST (Case 1)</vt:lpstr>
      <vt:lpstr>Delete in BST (Case 1)</vt:lpstr>
      <vt:lpstr>Delete in BST (Case 1)</vt:lpstr>
      <vt:lpstr>Delete in BST (Case 1)</vt:lpstr>
      <vt:lpstr>Delete in BST (Case 2)</vt:lpstr>
      <vt:lpstr>Delete in BST (Case 2)</vt:lpstr>
      <vt:lpstr>Delete in BST (Case 2)</vt:lpstr>
      <vt:lpstr>Delete in BST (Case 3)</vt:lpstr>
      <vt:lpstr>Delete in BST (Case 3)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creator>ACER</dc:creator>
  <cp:lastModifiedBy>Tahmidul Khan</cp:lastModifiedBy>
  <cp:revision>320</cp:revision>
  <dcterms:created xsi:type="dcterms:W3CDTF">2020-07-09T07:23:28Z</dcterms:created>
  <dcterms:modified xsi:type="dcterms:W3CDTF">2025-03-03T20:09:54Z</dcterms:modified>
</cp:coreProperties>
</file>