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1" r:id="rId37"/>
    <p:sldId id="292" r:id="rId38"/>
    <p:sldId id="297" r:id="rId39"/>
    <p:sldId id="323" r:id="rId40"/>
    <p:sldId id="324" r:id="rId41"/>
    <p:sldId id="294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8" r:id="rId51"/>
    <p:sldId id="309" r:id="rId52"/>
    <p:sldId id="310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295" r:id="rId64"/>
    <p:sldId id="32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EE0A-9562-4D8E-B86B-D1834449DD8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Heap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Swapnil Biswas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Lecturer, CSE Dept, BSMRU</a:t>
            </a:r>
          </a:p>
        </p:txBody>
      </p:sp>
      <p:pic>
        <p:nvPicPr>
          <p:cNvPr id="5" name="Picture 4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2960E1A1-31C7-A8AB-FD46-B190B6866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54187"/>
            <a:ext cx="5458968" cy="51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4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 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parent&gt;=left child  &amp;&amp;  parent&gt;=right child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All the sub trees maintain the same</a:t>
            </a:r>
          </a:p>
        </p:txBody>
      </p:sp>
    </p:spTree>
    <p:extLst>
      <p:ext uri="{BB962C8B-B14F-4D97-AF65-F5344CB8AC3E}">
        <p14:creationId xmlns:p14="http://schemas.microsoft.com/office/powerpoint/2010/main" val="46097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Min 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parent&lt;=left child  &amp;&amp;  parent&lt;=right child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All the sub trees maintain the same</a:t>
            </a:r>
          </a:p>
        </p:txBody>
      </p:sp>
    </p:spTree>
    <p:extLst>
      <p:ext uri="{BB962C8B-B14F-4D97-AF65-F5344CB8AC3E}">
        <p14:creationId xmlns:p14="http://schemas.microsoft.com/office/powerpoint/2010/main" val="3238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12" y="1558197"/>
            <a:ext cx="9144000" cy="2387600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 Heap</a:t>
            </a:r>
          </a:p>
        </p:txBody>
      </p:sp>
    </p:spTree>
    <p:extLst>
      <p:ext uri="{BB962C8B-B14F-4D97-AF65-F5344CB8AC3E}">
        <p14:creationId xmlns:p14="http://schemas.microsoft.com/office/powerpoint/2010/main" val="272445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12935" y="1948440"/>
            <a:ext cx="501721" cy="478566"/>
            <a:chOff x="5212935" y="1948440"/>
            <a:chExt cx="501721" cy="478566"/>
          </a:xfrm>
        </p:grpSpPr>
        <p:sp>
          <p:nvSpPr>
            <p:cNvPr id="3" name="Oval 2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21095" y="2630679"/>
            <a:ext cx="501721" cy="478566"/>
            <a:chOff x="5212935" y="1948440"/>
            <a:chExt cx="501721" cy="478566"/>
          </a:xfrm>
        </p:grpSpPr>
        <p:sp>
          <p:nvSpPr>
            <p:cNvPr id="9" name="Oval 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05600" y="2630679"/>
            <a:ext cx="501721" cy="478566"/>
            <a:chOff x="5212935" y="1948440"/>
            <a:chExt cx="501721" cy="478566"/>
          </a:xfrm>
        </p:grpSpPr>
        <p:sp>
          <p:nvSpPr>
            <p:cNvPr id="12" name="Oval 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5" name="Straight Arrow Connector 14"/>
          <p:cNvCxnSpPr>
            <a:stCxn id="3" idx="2"/>
            <a:endCxn id="9" idx="0"/>
          </p:cNvCxnSpPr>
          <p:nvPr/>
        </p:nvCxnSpPr>
        <p:spPr>
          <a:xfrm flipH="1">
            <a:off x="4171956" y="2187723"/>
            <a:ext cx="1040979" cy="44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2" idx="0"/>
          </p:cNvCxnSpPr>
          <p:nvPr/>
        </p:nvCxnSpPr>
        <p:spPr>
          <a:xfrm>
            <a:off x="5714656" y="2187723"/>
            <a:ext cx="1241805" cy="44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183512" y="3347102"/>
            <a:ext cx="501721" cy="478566"/>
            <a:chOff x="5212935" y="1948440"/>
            <a:chExt cx="501721" cy="478566"/>
          </a:xfrm>
        </p:grpSpPr>
        <p:sp>
          <p:nvSpPr>
            <p:cNvPr id="19" name="Oval 1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4321" y="3347102"/>
            <a:ext cx="501721" cy="478566"/>
            <a:chOff x="5212935" y="1948440"/>
            <a:chExt cx="501721" cy="478566"/>
          </a:xfrm>
        </p:grpSpPr>
        <p:sp>
          <p:nvSpPr>
            <p:cNvPr id="22" name="Oval 2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38621" y="3347102"/>
            <a:ext cx="501721" cy="478566"/>
            <a:chOff x="5212935" y="1948440"/>
            <a:chExt cx="501721" cy="478566"/>
          </a:xfrm>
        </p:grpSpPr>
        <p:sp>
          <p:nvSpPr>
            <p:cNvPr id="25" name="Oval 2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18210" y="3347596"/>
            <a:ext cx="501721" cy="478566"/>
            <a:chOff x="5212935" y="1948440"/>
            <a:chExt cx="501721" cy="478566"/>
          </a:xfrm>
        </p:grpSpPr>
        <p:sp>
          <p:nvSpPr>
            <p:cNvPr id="28" name="Oval 2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31" name="Straight Arrow Connector 30"/>
          <p:cNvCxnSpPr>
            <a:stCxn id="9" idx="3"/>
            <a:endCxn id="19" idx="0"/>
          </p:cNvCxnSpPr>
          <p:nvPr/>
        </p:nvCxnSpPr>
        <p:spPr>
          <a:xfrm flipH="1">
            <a:off x="3434373" y="3039161"/>
            <a:ext cx="560197" cy="307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5"/>
            <a:endCxn id="22" idx="0"/>
          </p:cNvCxnSpPr>
          <p:nvPr/>
        </p:nvCxnSpPr>
        <p:spPr>
          <a:xfrm>
            <a:off x="4349341" y="3039161"/>
            <a:ext cx="665841" cy="307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25" idx="0"/>
          </p:cNvCxnSpPr>
          <p:nvPr/>
        </p:nvCxnSpPr>
        <p:spPr>
          <a:xfrm flipH="1">
            <a:off x="6289482" y="3039161"/>
            <a:ext cx="489593" cy="307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5"/>
            <a:endCxn id="28" idx="0"/>
          </p:cNvCxnSpPr>
          <p:nvPr/>
        </p:nvCxnSpPr>
        <p:spPr>
          <a:xfrm>
            <a:off x="7133846" y="3039161"/>
            <a:ext cx="735225" cy="308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726554" y="4241716"/>
            <a:ext cx="501721" cy="478566"/>
            <a:chOff x="5212935" y="1948440"/>
            <a:chExt cx="501721" cy="478566"/>
          </a:xfrm>
        </p:grpSpPr>
        <p:sp>
          <p:nvSpPr>
            <p:cNvPr id="39" name="Oval 3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43724" y="4241716"/>
            <a:ext cx="501721" cy="478566"/>
            <a:chOff x="5212935" y="1948440"/>
            <a:chExt cx="501721" cy="478566"/>
          </a:xfrm>
        </p:grpSpPr>
        <p:sp>
          <p:nvSpPr>
            <p:cNvPr id="42" name="Oval 4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5" name="Straight Arrow Connector 44"/>
          <p:cNvCxnSpPr>
            <a:endCxn id="39" idx="0"/>
          </p:cNvCxnSpPr>
          <p:nvPr/>
        </p:nvCxnSpPr>
        <p:spPr>
          <a:xfrm flipH="1">
            <a:off x="2977415" y="3771051"/>
            <a:ext cx="247605" cy="470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5"/>
            <a:endCxn id="42" idx="0"/>
          </p:cNvCxnSpPr>
          <p:nvPr/>
        </p:nvCxnSpPr>
        <p:spPr>
          <a:xfrm>
            <a:off x="3611758" y="3755584"/>
            <a:ext cx="282827" cy="486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441584" y="4241716"/>
            <a:ext cx="501721" cy="478566"/>
            <a:chOff x="5212935" y="1948440"/>
            <a:chExt cx="501721" cy="478566"/>
          </a:xfrm>
        </p:grpSpPr>
        <p:sp>
          <p:nvSpPr>
            <p:cNvPr id="49" name="Oval 4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52" name="Straight Arrow Connector 51"/>
          <p:cNvCxnSpPr>
            <a:stCxn id="22" idx="3"/>
            <a:endCxn id="49" idx="0"/>
          </p:cNvCxnSpPr>
          <p:nvPr/>
        </p:nvCxnSpPr>
        <p:spPr>
          <a:xfrm flipH="1">
            <a:off x="4692445" y="3755584"/>
            <a:ext cx="145351" cy="486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70446" y="541211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8356" y="538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94255" y="5395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97453" y="5394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83174" y="5404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94723" y="5394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13117" y="539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148026" y="5365135"/>
            <a:ext cx="4637187" cy="817938"/>
            <a:chOff x="3643724" y="5256202"/>
            <a:chExt cx="4637187" cy="817938"/>
          </a:xfrm>
        </p:grpSpPr>
        <p:sp>
          <p:nvSpPr>
            <p:cNvPr id="76" name="Rectangle 75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135138" y="541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50140" y="5391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976039" y="5401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96329" y="5400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212935" y="1938517"/>
            <a:ext cx="501721" cy="478566"/>
            <a:chOff x="5212935" y="1948440"/>
            <a:chExt cx="501721" cy="478566"/>
          </a:xfrm>
        </p:grpSpPr>
        <p:sp>
          <p:nvSpPr>
            <p:cNvPr id="103" name="Oval 102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797482" y="5400864"/>
            <a:ext cx="227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Array Representation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915629" y="2638245"/>
            <a:ext cx="501721" cy="478566"/>
            <a:chOff x="5212935" y="1948440"/>
            <a:chExt cx="501721" cy="478566"/>
          </a:xfrm>
        </p:grpSpPr>
        <p:sp>
          <p:nvSpPr>
            <p:cNvPr id="110" name="Oval 10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705599" y="2638245"/>
            <a:ext cx="501721" cy="478566"/>
            <a:chOff x="5212935" y="1948440"/>
            <a:chExt cx="501721" cy="478566"/>
          </a:xfrm>
        </p:grpSpPr>
        <p:sp>
          <p:nvSpPr>
            <p:cNvPr id="113" name="Oval 112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183512" y="3347102"/>
            <a:ext cx="501721" cy="478566"/>
            <a:chOff x="5212935" y="1948440"/>
            <a:chExt cx="501721" cy="478566"/>
          </a:xfrm>
        </p:grpSpPr>
        <p:sp>
          <p:nvSpPr>
            <p:cNvPr id="116" name="Oval 11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763101" y="3347102"/>
            <a:ext cx="501721" cy="478566"/>
            <a:chOff x="5212935" y="1948440"/>
            <a:chExt cx="501721" cy="478566"/>
          </a:xfrm>
        </p:grpSpPr>
        <p:sp>
          <p:nvSpPr>
            <p:cNvPr id="119" name="Oval 11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032557" y="3357448"/>
            <a:ext cx="501721" cy="478566"/>
            <a:chOff x="5212935" y="1948440"/>
            <a:chExt cx="501721" cy="478566"/>
          </a:xfrm>
        </p:grpSpPr>
        <p:sp>
          <p:nvSpPr>
            <p:cNvPr id="122" name="Oval 12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618210" y="3347102"/>
            <a:ext cx="501721" cy="478566"/>
            <a:chOff x="5212935" y="1948440"/>
            <a:chExt cx="501721" cy="478566"/>
          </a:xfrm>
        </p:grpSpPr>
        <p:sp>
          <p:nvSpPr>
            <p:cNvPr id="125" name="Oval 12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726554" y="4226671"/>
            <a:ext cx="501721" cy="478566"/>
            <a:chOff x="5212935" y="1948440"/>
            <a:chExt cx="501721" cy="478566"/>
          </a:xfrm>
        </p:grpSpPr>
        <p:sp>
          <p:nvSpPr>
            <p:cNvPr id="128" name="Oval 12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43723" y="4241716"/>
            <a:ext cx="501721" cy="478566"/>
            <a:chOff x="5212935" y="1948440"/>
            <a:chExt cx="501721" cy="478566"/>
          </a:xfrm>
        </p:grpSpPr>
        <p:sp>
          <p:nvSpPr>
            <p:cNvPr id="131" name="Oval 130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431400" y="4250744"/>
            <a:ext cx="501721" cy="478566"/>
            <a:chOff x="5212935" y="1948440"/>
            <a:chExt cx="501721" cy="478566"/>
          </a:xfrm>
        </p:grpSpPr>
        <p:sp>
          <p:nvSpPr>
            <p:cNvPr id="134" name="Oval 13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2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4" grpId="0"/>
      <p:bldP spid="88" grpId="0"/>
      <p:bldP spid="89" grpId="0"/>
      <p:bldP spid="90" grpId="0"/>
      <p:bldP spid="91" grpId="0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994712" y="5921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49761" y="1785601"/>
            <a:ext cx="478564" cy="4785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7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994712" y="5921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9963" y="1785601"/>
            <a:ext cx="478564" cy="478564"/>
            <a:chOff x="1159963" y="1785601"/>
            <a:chExt cx="478564" cy="478564"/>
          </a:xfrm>
        </p:grpSpPr>
        <p:sp>
          <p:nvSpPr>
            <p:cNvPr id="31" name="TextBox 30"/>
            <p:cNvSpPr txBox="1"/>
            <p:nvPr/>
          </p:nvSpPr>
          <p:spPr>
            <a:xfrm>
              <a:off x="1264065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20200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36" idx="1"/>
            <a:endCxn id="75" idx="0"/>
          </p:cNvCxnSpPr>
          <p:nvPr/>
        </p:nvCxnSpPr>
        <p:spPr>
          <a:xfrm rot="5400000" flipH="1" flipV="1">
            <a:off x="4582918" y="1851091"/>
            <a:ext cx="709076" cy="1725050"/>
          </a:xfrm>
          <a:prstGeom prst="curvedConnector3">
            <a:avLst>
              <a:gd name="adj1" fmla="val 132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20561" y="30155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cxnSp>
        <p:nvCxnSpPr>
          <p:cNvPr id="13" name="Curved Connector 12"/>
          <p:cNvCxnSpPr>
            <a:stCxn id="55" idx="0"/>
            <a:endCxn id="54" idx="0"/>
          </p:cNvCxnSpPr>
          <p:nvPr/>
        </p:nvCxnSpPr>
        <p:spPr>
          <a:xfrm rot="16200000" flipV="1">
            <a:off x="4361671" y="5691070"/>
            <a:ext cx="12700" cy="418744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20510" y="3372499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8386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13850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9963" y="1785601"/>
            <a:ext cx="478564" cy="478564"/>
            <a:chOff x="1159963" y="1785601"/>
            <a:chExt cx="478564" cy="478564"/>
          </a:xfrm>
        </p:grpSpPr>
        <p:sp>
          <p:nvSpPr>
            <p:cNvPr id="31" name="TextBox 30"/>
            <p:cNvSpPr txBox="1"/>
            <p:nvPr/>
          </p:nvSpPr>
          <p:spPr>
            <a:xfrm>
              <a:off x="1264065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20258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20561" y="30155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20510" y="3372499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78870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13850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20258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742629" y="1785601"/>
            <a:ext cx="478564" cy="478564"/>
            <a:chOff x="1159963" y="1785601"/>
            <a:chExt cx="478564" cy="478564"/>
          </a:xfrm>
        </p:grpSpPr>
        <p:sp>
          <p:nvSpPr>
            <p:cNvPr id="42" name="TextBox 41"/>
            <p:cNvSpPr txBox="1"/>
            <p:nvPr/>
          </p:nvSpPr>
          <p:spPr>
            <a:xfrm>
              <a:off x="1264065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0" idx="0"/>
            <a:endCxn id="75" idx="0"/>
          </p:cNvCxnSpPr>
          <p:nvPr/>
        </p:nvCxnSpPr>
        <p:spPr>
          <a:xfrm rot="16200000" flipV="1">
            <a:off x="6397152" y="1761907"/>
            <a:ext cx="638992" cy="1833334"/>
          </a:xfrm>
          <a:prstGeom prst="curvedConnector3">
            <a:avLst>
              <a:gd name="adj1" fmla="val 1357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969458" y="299807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82295" y="3355049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</a:p>
        </p:txBody>
      </p:sp>
      <p:cxnSp>
        <p:nvCxnSpPr>
          <p:cNvPr id="10" name="Curved Connector 9"/>
          <p:cNvCxnSpPr>
            <a:stCxn id="56" idx="0"/>
            <a:endCxn id="54" idx="0"/>
          </p:cNvCxnSpPr>
          <p:nvPr/>
        </p:nvCxnSpPr>
        <p:spPr>
          <a:xfrm rot="16200000" flipV="1">
            <a:off x="4571043" y="5481698"/>
            <a:ext cx="12700" cy="837488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1" grpId="0"/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13850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20258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345372" y="1782729"/>
            <a:ext cx="478564" cy="478564"/>
            <a:chOff x="1159963" y="1785601"/>
            <a:chExt cx="478564" cy="478564"/>
          </a:xfrm>
        </p:grpSpPr>
        <p:sp>
          <p:nvSpPr>
            <p:cNvPr id="78" name="TextBox 77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16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214436" y="59175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36" idx="1"/>
          </p:cNvCxnSpPr>
          <p:nvPr/>
        </p:nvCxnSpPr>
        <p:spPr>
          <a:xfrm rot="5400000" flipH="1" flipV="1">
            <a:off x="3324456" y="3079635"/>
            <a:ext cx="761956" cy="738994"/>
          </a:xfrm>
          <a:prstGeom prst="curvedConnector3">
            <a:avLst>
              <a:gd name="adj1" fmla="val 1392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7" idx="0"/>
            <a:endCxn id="55" idx="0"/>
          </p:cNvCxnSpPr>
          <p:nvPr/>
        </p:nvCxnSpPr>
        <p:spPr>
          <a:xfrm rot="16200000" flipV="1">
            <a:off x="4989787" y="5481698"/>
            <a:ext cx="12700" cy="837488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42680" y="380445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42629" y="4161432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675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71120" y="59196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20258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345372" y="1782729"/>
            <a:ext cx="478564" cy="478564"/>
            <a:chOff x="1159963" y="1785601"/>
            <a:chExt cx="478564" cy="478564"/>
          </a:xfrm>
        </p:grpSpPr>
        <p:sp>
          <p:nvSpPr>
            <p:cNvPr id="78" name="TextBox 77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16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42629" y="299807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510798" y="3291970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</a:p>
        </p:txBody>
      </p:sp>
      <p:cxnSp>
        <p:nvCxnSpPr>
          <p:cNvPr id="7" name="Curved Connector 6"/>
          <p:cNvCxnSpPr>
            <a:stCxn id="36" idx="1"/>
            <a:endCxn id="75" idx="0"/>
          </p:cNvCxnSpPr>
          <p:nvPr/>
        </p:nvCxnSpPr>
        <p:spPr>
          <a:xfrm rot="5400000" flipH="1" flipV="1">
            <a:off x="4582918" y="1851091"/>
            <a:ext cx="709076" cy="1725050"/>
          </a:xfrm>
          <a:prstGeom prst="curvedConnector3">
            <a:avLst>
              <a:gd name="adj1" fmla="val 132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5" idx="0"/>
            <a:endCxn id="54" idx="0"/>
          </p:cNvCxnSpPr>
          <p:nvPr/>
        </p:nvCxnSpPr>
        <p:spPr>
          <a:xfrm rot="16200000" flipV="1">
            <a:off x="4361671" y="5691070"/>
            <a:ext cx="12700" cy="418744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4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Complete Binary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163853" y="2701635"/>
            <a:ext cx="2552342" cy="1774836"/>
            <a:chOff x="9163853" y="2701635"/>
            <a:chExt cx="2552342" cy="1774836"/>
          </a:xfrm>
        </p:grpSpPr>
        <p:grpSp>
          <p:nvGrpSpPr>
            <p:cNvPr id="109" name="Group 108"/>
            <p:cNvGrpSpPr/>
            <p:nvPr/>
          </p:nvGrpSpPr>
          <p:grpSpPr>
            <a:xfrm>
              <a:off x="9743279" y="2701635"/>
              <a:ext cx="1832746" cy="827268"/>
              <a:chOff x="1841256" y="2441293"/>
              <a:chExt cx="1832746" cy="8272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256" y="2441293"/>
                <a:ext cx="1716059" cy="822999"/>
                <a:chOff x="1784268" y="3675868"/>
                <a:chExt cx="1716059" cy="822999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650727" y="3675868"/>
                  <a:ext cx="461473" cy="461473"/>
                  <a:chOff x="5202962" y="3006694"/>
                  <a:chExt cx="461473" cy="461473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5202962" y="3006694"/>
                    <a:ext cx="461473" cy="46147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25808" y="305276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Calisto MT" panose="02040603050505030304" pitchFamily="18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32" name="Isosceles Triangle 31"/>
                <p:cNvSpPr/>
                <p:nvPr/>
              </p:nvSpPr>
              <p:spPr>
                <a:xfrm>
                  <a:off x="1784268" y="4319405"/>
                  <a:ext cx="208176" cy="17946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5" idx="2"/>
                  <a:endCxn id="32" idx="0"/>
                </p:cNvCxnSpPr>
                <p:nvPr/>
              </p:nvCxnSpPr>
              <p:spPr>
                <a:xfrm flipH="1">
                  <a:off x="1888356" y="3906605"/>
                  <a:ext cx="762371" cy="4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6" idx="3"/>
                </p:cNvCxnSpPr>
                <p:nvPr/>
              </p:nvCxnSpPr>
              <p:spPr>
                <a:xfrm>
                  <a:off x="3092277" y="3906604"/>
                  <a:ext cx="408050" cy="412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Isosceles Triangle 107"/>
              <p:cNvSpPr/>
              <p:nvPr/>
            </p:nvSpPr>
            <p:spPr>
              <a:xfrm>
                <a:off x="3465826" y="3089099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254722" y="3371460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310733" y="3345172"/>
              <a:ext cx="1095101" cy="826581"/>
              <a:chOff x="7908866" y="3675867"/>
              <a:chExt cx="1095101" cy="8265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11</a:t>
                  </a:r>
                </a:p>
              </p:txBody>
            </p:sp>
          </p:grpSp>
          <p:sp>
            <p:nvSpPr>
              <p:cNvPr id="39" name="Isosceles Triangle 38"/>
              <p:cNvSpPr/>
              <p:nvPr/>
            </p:nvSpPr>
            <p:spPr>
              <a:xfrm>
                <a:off x="790886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8795791" y="432298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3" idx="2"/>
                <a:endCxn id="39" idx="0"/>
              </p:cNvCxnSpPr>
              <p:nvPr/>
            </p:nvCxnSpPr>
            <p:spPr>
              <a:xfrm flipH="1">
                <a:off x="8012954" y="3906604"/>
                <a:ext cx="21676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4" idx="3"/>
                <a:endCxn id="40" idx="0"/>
              </p:cNvCxnSpPr>
              <p:nvPr/>
            </p:nvCxnSpPr>
            <p:spPr>
              <a:xfrm>
                <a:off x="8671266" y="3906603"/>
                <a:ext cx="228613" cy="4163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9163853" y="4014998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073133" y="3994728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838200" y="1935009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Filled from left to right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4827" y="2726830"/>
            <a:ext cx="3017303" cy="1795712"/>
            <a:chOff x="4744174" y="3058358"/>
            <a:chExt cx="3017303" cy="179571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7289357" y="3991543"/>
              <a:ext cx="228613" cy="4163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323600" y="3058358"/>
              <a:ext cx="1832746" cy="827268"/>
              <a:chOff x="1841256" y="2441293"/>
              <a:chExt cx="1832746" cy="82726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841256" y="2441293"/>
                <a:ext cx="1716059" cy="822999"/>
                <a:chOff x="1784268" y="3675868"/>
                <a:chExt cx="1716059" cy="82299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650727" y="3675868"/>
                  <a:ext cx="461473" cy="461473"/>
                  <a:chOff x="5202962" y="3006694"/>
                  <a:chExt cx="461473" cy="461473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5202962" y="3006694"/>
                    <a:ext cx="461473" cy="46147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225808" y="305276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Calisto MT" panose="02040603050505030304" pitchFamily="18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0" name="Isosceles Triangle 49"/>
                <p:cNvSpPr/>
                <p:nvPr/>
              </p:nvSpPr>
              <p:spPr>
                <a:xfrm>
                  <a:off x="1784268" y="4319405"/>
                  <a:ext cx="208176" cy="17946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>
                  <a:stCxn id="53" idx="2"/>
                  <a:endCxn id="50" idx="0"/>
                </p:cNvCxnSpPr>
                <p:nvPr/>
              </p:nvCxnSpPr>
              <p:spPr>
                <a:xfrm flipH="1">
                  <a:off x="1888356" y="3906605"/>
                  <a:ext cx="762371" cy="4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54" idx="3"/>
                </p:cNvCxnSpPr>
                <p:nvPr/>
              </p:nvCxnSpPr>
              <p:spPr>
                <a:xfrm>
                  <a:off x="3092277" y="3906604"/>
                  <a:ext cx="408050" cy="412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Isosceles Triangle 47"/>
              <p:cNvSpPr/>
              <p:nvPr/>
            </p:nvSpPr>
            <p:spPr>
              <a:xfrm>
                <a:off x="3465826" y="3089099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835043" y="3728183"/>
              <a:ext cx="461473" cy="461473"/>
              <a:chOff x="5202962" y="3006694"/>
              <a:chExt cx="461473" cy="461473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891054" y="3701895"/>
              <a:ext cx="1095101" cy="826581"/>
              <a:chOff x="7908866" y="3675867"/>
              <a:chExt cx="1095101" cy="82658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11</a:t>
                  </a:r>
                </a:p>
              </p:txBody>
            </p:sp>
          </p:grpSp>
          <p:sp>
            <p:nvSpPr>
              <p:cNvPr id="60" name="Isosceles Triangle 59"/>
              <p:cNvSpPr/>
              <p:nvPr/>
            </p:nvSpPr>
            <p:spPr>
              <a:xfrm>
                <a:off x="790886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8795791" y="432298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64" idx="2"/>
                <a:endCxn id="60" idx="0"/>
              </p:cNvCxnSpPr>
              <p:nvPr/>
            </p:nvCxnSpPr>
            <p:spPr>
              <a:xfrm flipH="1">
                <a:off x="8012954" y="3906604"/>
                <a:ext cx="21676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5" idx="3"/>
                <a:endCxn id="61" idx="0"/>
              </p:cNvCxnSpPr>
              <p:nvPr/>
            </p:nvCxnSpPr>
            <p:spPr>
              <a:xfrm>
                <a:off x="8671266" y="3906603"/>
                <a:ext cx="228613" cy="4163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4744174" y="4371721"/>
              <a:ext cx="461473" cy="461473"/>
              <a:chOff x="5202962" y="3006694"/>
              <a:chExt cx="461473" cy="46147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653454" y="4351451"/>
              <a:ext cx="461473" cy="461473"/>
              <a:chOff x="5202962" y="3006694"/>
              <a:chExt cx="461473" cy="46147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300004" y="4392597"/>
              <a:ext cx="461473" cy="461473"/>
              <a:chOff x="5202962" y="3006694"/>
              <a:chExt cx="461473" cy="46147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15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390182" y="3784001"/>
            <a:ext cx="912429" cy="756505"/>
            <a:chOff x="6219529" y="4115529"/>
            <a:chExt cx="912429" cy="75650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6621627" y="4115529"/>
              <a:ext cx="282856" cy="44606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219529" y="4518091"/>
              <a:ext cx="9124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Missing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76221" y="2696768"/>
            <a:ext cx="2530304" cy="1789187"/>
            <a:chOff x="5676221" y="2696768"/>
            <a:chExt cx="2530304" cy="1789187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82652" y="3354656"/>
              <a:ext cx="1095101" cy="826581"/>
              <a:chOff x="7908866" y="3675867"/>
              <a:chExt cx="1095101" cy="82658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11</a:t>
                  </a:r>
                </a:p>
              </p:txBody>
            </p:sp>
          </p:grpSp>
          <p:sp>
            <p:nvSpPr>
              <p:cNvPr id="117" name="Isosceles Triangle 116"/>
              <p:cNvSpPr/>
              <p:nvPr/>
            </p:nvSpPr>
            <p:spPr>
              <a:xfrm>
                <a:off x="790886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8795791" y="432298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/>
              <p:cNvCxnSpPr>
                <a:stCxn id="121" idx="2"/>
                <a:endCxn id="117" idx="0"/>
              </p:cNvCxnSpPr>
              <p:nvPr/>
            </p:nvCxnSpPr>
            <p:spPr>
              <a:xfrm flipH="1">
                <a:off x="8012954" y="3906604"/>
                <a:ext cx="21676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22" idx="3"/>
                <a:endCxn id="118" idx="0"/>
              </p:cNvCxnSpPr>
              <p:nvPr/>
            </p:nvCxnSpPr>
            <p:spPr>
              <a:xfrm>
                <a:off x="8671266" y="3906603"/>
                <a:ext cx="228613" cy="4163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6835772" y="4024482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745052" y="4004212"/>
              <a:ext cx="461473" cy="461473"/>
              <a:chOff x="5202962" y="3006694"/>
              <a:chExt cx="461473" cy="46147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787917" y="2696768"/>
              <a:ext cx="1832746" cy="827268"/>
              <a:chOff x="1841256" y="2441293"/>
              <a:chExt cx="1832746" cy="82726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841256" y="2441293"/>
                <a:ext cx="1716059" cy="822999"/>
                <a:chOff x="1784268" y="3675868"/>
                <a:chExt cx="1716059" cy="822999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650727" y="3675868"/>
                  <a:ext cx="461473" cy="461473"/>
                  <a:chOff x="5202962" y="3006694"/>
                  <a:chExt cx="461473" cy="461473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5202962" y="3006694"/>
                    <a:ext cx="461473" cy="46147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225808" y="305276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Calisto MT" panose="02040603050505030304" pitchFamily="18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91" name="Isosceles Triangle 90"/>
                <p:cNvSpPr/>
                <p:nvPr/>
              </p:nvSpPr>
              <p:spPr>
                <a:xfrm>
                  <a:off x="1784268" y="4319405"/>
                  <a:ext cx="208176" cy="17946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4" idx="2"/>
                  <a:endCxn id="91" idx="0"/>
                </p:cNvCxnSpPr>
                <p:nvPr/>
              </p:nvCxnSpPr>
              <p:spPr>
                <a:xfrm flipH="1">
                  <a:off x="1888356" y="3906605"/>
                  <a:ext cx="762371" cy="4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5" idx="3"/>
                </p:cNvCxnSpPr>
                <p:nvPr/>
              </p:nvCxnSpPr>
              <p:spPr>
                <a:xfrm>
                  <a:off x="3092277" y="3906604"/>
                  <a:ext cx="408050" cy="412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Isosceles Triangle 88"/>
              <p:cNvSpPr/>
              <p:nvPr/>
            </p:nvSpPr>
            <p:spPr>
              <a:xfrm>
                <a:off x="3465826" y="3089099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299360" y="3366593"/>
              <a:ext cx="461473" cy="461473"/>
              <a:chOff x="5202962" y="3006694"/>
              <a:chExt cx="461473" cy="46147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12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676221" y="3340305"/>
              <a:ext cx="461473" cy="461473"/>
              <a:chOff x="5202962" y="3006694"/>
              <a:chExt cx="461473" cy="461473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11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921200" y="3604659"/>
            <a:ext cx="912429" cy="725226"/>
            <a:chOff x="8340617" y="3968217"/>
            <a:chExt cx="912429" cy="725226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8878876" y="3968217"/>
              <a:ext cx="216762" cy="4128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8340617" y="4339500"/>
              <a:ext cx="9124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Missing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92100" y="3604658"/>
            <a:ext cx="912429" cy="749969"/>
            <a:chOff x="9311517" y="3968216"/>
            <a:chExt cx="912429" cy="749969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9537188" y="3968216"/>
              <a:ext cx="228613" cy="41638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311517" y="4364242"/>
              <a:ext cx="9124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Missing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937673" y="4798263"/>
            <a:ext cx="304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Not a Complete Binary Tree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155138" y="4751814"/>
            <a:ext cx="304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Not a Complete Binary Tree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518909" y="4678997"/>
            <a:ext cx="241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Complete Binary Tree</a:t>
            </a:r>
          </a:p>
        </p:txBody>
      </p:sp>
    </p:spTree>
    <p:extLst>
      <p:ext uri="{BB962C8B-B14F-4D97-AF65-F5344CB8AC3E}">
        <p14:creationId xmlns:p14="http://schemas.microsoft.com/office/powerpoint/2010/main" val="25579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42" grpId="0"/>
      <p:bldP spid="146" grpId="0"/>
      <p:bldP spid="1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345372" y="1782729"/>
            <a:ext cx="478564" cy="478564"/>
            <a:chOff x="1159963" y="1785601"/>
            <a:chExt cx="478564" cy="478564"/>
          </a:xfrm>
        </p:grpSpPr>
        <p:sp>
          <p:nvSpPr>
            <p:cNvPr id="78" name="TextBox 77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16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0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020891" y="1777964"/>
            <a:ext cx="478564" cy="478564"/>
            <a:chOff x="1159963" y="1785601"/>
            <a:chExt cx="478564" cy="478564"/>
          </a:xfrm>
        </p:grpSpPr>
        <p:sp>
          <p:nvSpPr>
            <p:cNvPr id="82" name="TextBox 81"/>
            <p:cNvSpPr txBox="1"/>
            <p:nvPr/>
          </p:nvSpPr>
          <p:spPr>
            <a:xfrm>
              <a:off x="1255519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</a:p>
        </p:txBody>
      </p:sp>
      <p:cxnSp>
        <p:nvCxnSpPr>
          <p:cNvPr id="9" name="Curved Connector 8"/>
          <p:cNvCxnSpPr>
            <a:stCxn id="88" idx="7"/>
            <a:endCxn id="36" idx="6"/>
          </p:cNvCxnSpPr>
          <p:nvPr/>
        </p:nvCxnSpPr>
        <p:spPr>
          <a:xfrm rot="16200000" flipV="1">
            <a:off x="4512448" y="3228082"/>
            <a:ext cx="608224" cy="6267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8" idx="0"/>
            <a:endCxn id="55" idx="0"/>
          </p:cNvCxnSpPr>
          <p:nvPr/>
        </p:nvCxnSpPr>
        <p:spPr>
          <a:xfrm rot="16200000" flipV="1">
            <a:off x="5199159" y="5272326"/>
            <a:ext cx="12700" cy="125623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18867" y="3851114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31704" y="4208093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0911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720536" y="1777964"/>
            <a:ext cx="478564" cy="478564"/>
            <a:chOff x="1159963" y="1785601"/>
            <a:chExt cx="478564" cy="478564"/>
          </a:xfrm>
        </p:grpSpPr>
        <p:sp>
          <p:nvSpPr>
            <p:cNvPr id="93" name="TextBox 92"/>
            <p:cNvSpPr txBox="1"/>
            <p:nvPr/>
          </p:nvSpPr>
          <p:spPr>
            <a:xfrm>
              <a:off x="1255519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7" idx="1"/>
            <a:endCxn id="50" idx="2"/>
          </p:cNvCxnSpPr>
          <p:nvPr/>
        </p:nvCxnSpPr>
        <p:spPr>
          <a:xfrm rot="5400000" flipH="1" flipV="1">
            <a:off x="6797682" y="3260805"/>
            <a:ext cx="608224" cy="5613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5" idx="0"/>
            <a:endCxn id="56" idx="0"/>
          </p:cNvCxnSpPr>
          <p:nvPr/>
        </p:nvCxnSpPr>
        <p:spPr>
          <a:xfrm rot="16200000" flipH="1" flipV="1">
            <a:off x="5614994" y="5269767"/>
            <a:ext cx="5467" cy="1255882"/>
          </a:xfrm>
          <a:prstGeom prst="curvedConnector3">
            <a:avLst>
              <a:gd name="adj1" fmla="val -4181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87019" y="381464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99856" y="4171622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8822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9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429702" y="1777964"/>
            <a:ext cx="478564" cy="478564"/>
            <a:chOff x="1159963" y="1785601"/>
            <a:chExt cx="478564" cy="478564"/>
          </a:xfrm>
        </p:grpSpPr>
        <p:sp>
          <p:nvSpPr>
            <p:cNvPr id="86" name="TextBox 85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467380" y="5925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71535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2" idx="7"/>
            <a:endCxn id="50" idx="0"/>
          </p:cNvCxnSpPr>
          <p:nvPr/>
        </p:nvCxnSpPr>
        <p:spPr>
          <a:xfrm rot="16200000" flipV="1">
            <a:off x="7752310" y="2879075"/>
            <a:ext cx="847730" cy="1085720"/>
          </a:xfrm>
          <a:prstGeom prst="curvedConnector3">
            <a:avLst>
              <a:gd name="adj1" fmla="val 1269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1" idx="0"/>
            <a:endCxn id="56" idx="0"/>
          </p:cNvCxnSpPr>
          <p:nvPr/>
        </p:nvCxnSpPr>
        <p:spPr>
          <a:xfrm rot="16200000" flipH="1" flipV="1">
            <a:off x="5825856" y="5062235"/>
            <a:ext cx="2138" cy="1674276"/>
          </a:xfrm>
          <a:prstGeom prst="curvedConnector3">
            <a:avLst>
              <a:gd name="adj1" fmla="val -186864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26693" y="381647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26642" y="4173454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5315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04" grpId="0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429702" y="1777964"/>
            <a:ext cx="478564" cy="478564"/>
            <a:chOff x="1159963" y="1785601"/>
            <a:chExt cx="478564" cy="478564"/>
          </a:xfrm>
        </p:grpSpPr>
        <p:sp>
          <p:nvSpPr>
            <p:cNvPr id="86" name="TextBox 85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0" idx="7"/>
            <a:endCxn id="75" idx="0"/>
          </p:cNvCxnSpPr>
          <p:nvPr/>
        </p:nvCxnSpPr>
        <p:spPr>
          <a:xfrm rot="16200000" flipV="1">
            <a:off x="6450803" y="1708256"/>
            <a:ext cx="709076" cy="2010719"/>
          </a:xfrm>
          <a:prstGeom prst="curvedConnector3">
            <a:avLst>
              <a:gd name="adj1" fmla="val 132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47105" y="2883488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59942" y="3240467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</a:p>
        </p:txBody>
      </p:sp>
      <p:cxnSp>
        <p:nvCxnSpPr>
          <p:cNvPr id="12" name="Curved Connector 11"/>
          <p:cNvCxnSpPr>
            <a:stCxn id="56" idx="0"/>
            <a:endCxn id="54" idx="0"/>
          </p:cNvCxnSpPr>
          <p:nvPr/>
        </p:nvCxnSpPr>
        <p:spPr>
          <a:xfrm rot="16200000" flipV="1">
            <a:off x="4571043" y="5481698"/>
            <a:ext cx="12700" cy="837488"/>
          </a:xfrm>
          <a:prstGeom prst="curvedConnector3">
            <a:avLst>
              <a:gd name="adj1" fmla="val 23383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032600" y="1777964"/>
            <a:ext cx="478564" cy="478564"/>
            <a:chOff x="1159963" y="1785601"/>
            <a:chExt cx="478564" cy="478564"/>
          </a:xfrm>
        </p:grpSpPr>
        <p:sp>
          <p:nvSpPr>
            <p:cNvPr id="100" name="TextBox 99"/>
            <p:cNvSpPr txBox="1"/>
            <p:nvPr/>
          </p:nvSpPr>
          <p:spPr>
            <a:xfrm>
              <a:off x="1272611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04" name="Oval 10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7" idx="1"/>
            <a:endCxn id="85" idx="0"/>
          </p:cNvCxnSpPr>
          <p:nvPr/>
        </p:nvCxnSpPr>
        <p:spPr>
          <a:xfrm rot="5400000" flipH="1" flipV="1">
            <a:off x="2771905" y="3918388"/>
            <a:ext cx="862974" cy="686419"/>
          </a:xfrm>
          <a:prstGeom prst="curvedConnector3">
            <a:avLst>
              <a:gd name="adj1" fmla="val 12649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0682" y="4677617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3519" y="5034596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</a:p>
        </p:txBody>
      </p:sp>
      <p:cxnSp>
        <p:nvCxnSpPr>
          <p:cNvPr id="16" name="Curved Connector 15"/>
          <p:cNvCxnSpPr>
            <a:stCxn id="67" idx="0"/>
            <a:endCxn id="57" idx="0"/>
          </p:cNvCxnSpPr>
          <p:nvPr/>
        </p:nvCxnSpPr>
        <p:spPr>
          <a:xfrm rot="16200000" flipH="1" flipV="1">
            <a:off x="6244600" y="5062235"/>
            <a:ext cx="2138" cy="1674276"/>
          </a:xfrm>
          <a:prstGeom prst="curvedConnector3">
            <a:avLst>
              <a:gd name="adj1" fmla="val -1908615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9" grpId="0"/>
      <p:bldP spid="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623812" y="1775092"/>
            <a:ext cx="478564" cy="478564"/>
            <a:chOff x="1159963" y="1785601"/>
            <a:chExt cx="478564" cy="478564"/>
          </a:xfrm>
        </p:grpSpPr>
        <p:sp>
          <p:nvSpPr>
            <p:cNvPr id="81" name="TextBox 80"/>
            <p:cNvSpPr txBox="1"/>
            <p:nvPr/>
          </p:nvSpPr>
          <p:spPr>
            <a:xfrm>
              <a:off x="1255519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2" idx="7"/>
            <a:endCxn id="84" idx="6"/>
          </p:cNvCxnSpPr>
          <p:nvPr/>
        </p:nvCxnSpPr>
        <p:spPr>
          <a:xfrm rot="16200000" flipV="1">
            <a:off x="3657730" y="4144650"/>
            <a:ext cx="678154" cy="41840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296169" y="469693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92019" y="4990832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</a:p>
        </p:txBody>
      </p:sp>
      <p:cxnSp>
        <p:nvCxnSpPr>
          <p:cNvPr id="17" name="Curved Connector 16"/>
          <p:cNvCxnSpPr>
            <a:stCxn id="68" idx="0"/>
            <a:endCxn id="57" idx="0"/>
          </p:cNvCxnSpPr>
          <p:nvPr/>
        </p:nvCxnSpPr>
        <p:spPr>
          <a:xfrm rot="16200000" flipH="1" flipV="1">
            <a:off x="6453972" y="4852863"/>
            <a:ext cx="2138" cy="2093020"/>
          </a:xfrm>
          <a:prstGeom prst="curvedConnector3">
            <a:avLst>
              <a:gd name="adj1" fmla="val -1788699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4" grpId="0"/>
      <p:bldP spid="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623812" y="1775092"/>
            <a:ext cx="478564" cy="478564"/>
            <a:chOff x="1159963" y="1785601"/>
            <a:chExt cx="478564" cy="478564"/>
          </a:xfrm>
        </p:grpSpPr>
        <p:sp>
          <p:nvSpPr>
            <p:cNvPr id="81" name="TextBox 80"/>
            <p:cNvSpPr txBox="1"/>
            <p:nvPr/>
          </p:nvSpPr>
          <p:spPr>
            <a:xfrm>
              <a:off x="1255519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4" idx="1"/>
            <a:endCxn id="36" idx="0"/>
          </p:cNvCxnSpPr>
          <p:nvPr/>
        </p:nvCxnSpPr>
        <p:spPr>
          <a:xfrm rot="5400000" flipH="1" flipV="1">
            <a:off x="3382084" y="2975345"/>
            <a:ext cx="847507" cy="892959"/>
          </a:xfrm>
          <a:prstGeom prst="curvedConnector3">
            <a:avLst>
              <a:gd name="adj1" fmla="val 1269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7" idx="0"/>
            <a:endCxn id="55" idx="0"/>
          </p:cNvCxnSpPr>
          <p:nvPr/>
        </p:nvCxnSpPr>
        <p:spPr>
          <a:xfrm rot="16200000" flipV="1">
            <a:off x="4989787" y="5481698"/>
            <a:ext cx="12700" cy="837488"/>
          </a:xfrm>
          <a:prstGeom prst="curvedConnector3">
            <a:avLst>
              <a:gd name="adj1" fmla="val 25401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29732" y="374055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16931" y="4097530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9802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9368" y="182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229953" y="1779857"/>
            <a:ext cx="478564" cy="478564"/>
            <a:chOff x="1159963" y="1785601"/>
            <a:chExt cx="478564" cy="478564"/>
          </a:xfrm>
        </p:grpSpPr>
        <p:sp>
          <p:nvSpPr>
            <p:cNvPr id="110" name="TextBox 109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72652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14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382401" y="4583485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633262" y="4183975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7" idx="1"/>
            <a:endCxn id="88" idx="1"/>
          </p:cNvCxnSpPr>
          <p:nvPr/>
        </p:nvCxnSpPr>
        <p:spPr>
          <a:xfrm rot="5400000" flipH="1" flipV="1">
            <a:off x="4211527" y="4089926"/>
            <a:ext cx="807992" cy="319295"/>
          </a:xfrm>
          <a:prstGeom prst="curvedConnector3">
            <a:avLst>
              <a:gd name="adj1" fmla="val 1052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5" idx="0"/>
            <a:endCxn id="58" idx="0"/>
          </p:cNvCxnSpPr>
          <p:nvPr/>
        </p:nvCxnSpPr>
        <p:spPr>
          <a:xfrm rot="16200000" flipV="1">
            <a:off x="6873292" y="4854425"/>
            <a:ext cx="16570" cy="2108603"/>
          </a:xfrm>
          <a:prstGeom prst="curvedConnector3">
            <a:avLst>
              <a:gd name="adj1" fmla="val 24079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17357" y="461318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613207" y="4907083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5366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9" grpId="0"/>
      <p:bldP spid="1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23934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9368" y="182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229953" y="1779857"/>
            <a:ext cx="478564" cy="478564"/>
            <a:chOff x="1159963" y="1785601"/>
            <a:chExt cx="478564" cy="478564"/>
          </a:xfrm>
        </p:grpSpPr>
        <p:sp>
          <p:nvSpPr>
            <p:cNvPr id="110" name="TextBox 109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769256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382401" y="4583485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633262" y="4183975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751750" y="418397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47600" y="4477875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</a:p>
        </p:txBody>
      </p:sp>
      <p:cxnSp>
        <p:nvCxnSpPr>
          <p:cNvPr id="12" name="Curved Connector 11"/>
          <p:cNvCxnSpPr>
            <a:stCxn id="88" idx="7"/>
            <a:endCxn id="36" idx="6"/>
          </p:cNvCxnSpPr>
          <p:nvPr/>
        </p:nvCxnSpPr>
        <p:spPr>
          <a:xfrm rot="16200000" flipV="1">
            <a:off x="4512448" y="3228082"/>
            <a:ext cx="608224" cy="6267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8" idx="0"/>
            <a:endCxn id="55" idx="0"/>
          </p:cNvCxnSpPr>
          <p:nvPr/>
        </p:nvCxnSpPr>
        <p:spPr>
          <a:xfrm rot="16200000" flipV="1">
            <a:off x="5199159" y="5272326"/>
            <a:ext cx="12700" cy="1256232"/>
          </a:xfrm>
          <a:prstGeom prst="curvedConnector3">
            <a:avLst>
              <a:gd name="adj1" fmla="val 26747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1830" y="2441293"/>
            <a:ext cx="2552342" cy="1774836"/>
            <a:chOff x="1261830" y="2441293"/>
            <a:chExt cx="2552342" cy="1774836"/>
          </a:xfrm>
        </p:grpSpPr>
        <p:grpSp>
          <p:nvGrpSpPr>
            <p:cNvPr id="109" name="Group 108"/>
            <p:cNvGrpSpPr/>
            <p:nvPr/>
          </p:nvGrpSpPr>
          <p:grpSpPr>
            <a:xfrm>
              <a:off x="1841256" y="2441293"/>
              <a:ext cx="1832746" cy="827268"/>
              <a:chOff x="1841256" y="2441293"/>
              <a:chExt cx="1832746" cy="8272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256" y="2441293"/>
                <a:ext cx="1716059" cy="822999"/>
                <a:chOff x="1784268" y="3675868"/>
                <a:chExt cx="1716059" cy="822999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650727" y="3675868"/>
                  <a:ext cx="461473" cy="461473"/>
                  <a:chOff x="5202962" y="3006694"/>
                  <a:chExt cx="461473" cy="461473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5202962" y="3006694"/>
                    <a:ext cx="461473" cy="46147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25808" y="305276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Calisto MT" panose="02040603050505030304" pitchFamily="18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32" name="Isosceles Triangle 31"/>
                <p:cNvSpPr/>
                <p:nvPr/>
              </p:nvSpPr>
              <p:spPr>
                <a:xfrm>
                  <a:off x="1784268" y="4319405"/>
                  <a:ext cx="208176" cy="17946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5" idx="2"/>
                  <a:endCxn id="32" idx="0"/>
                </p:cNvCxnSpPr>
                <p:nvPr/>
              </p:nvCxnSpPr>
              <p:spPr>
                <a:xfrm flipH="1">
                  <a:off x="1888356" y="3906605"/>
                  <a:ext cx="762371" cy="4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6" idx="3"/>
                </p:cNvCxnSpPr>
                <p:nvPr/>
              </p:nvCxnSpPr>
              <p:spPr>
                <a:xfrm>
                  <a:off x="3092277" y="3906604"/>
                  <a:ext cx="408050" cy="412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Isosceles Triangle 107"/>
              <p:cNvSpPr/>
              <p:nvPr/>
            </p:nvSpPr>
            <p:spPr>
              <a:xfrm>
                <a:off x="3465826" y="3089099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352699" y="3111118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408710" y="3084830"/>
              <a:ext cx="1095101" cy="826581"/>
              <a:chOff x="7908866" y="3675867"/>
              <a:chExt cx="1095101" cy="8265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11</a:t>
                  </a:r>
                </a:p>
              </p:txBody>
            </p:sp>
          </p:grpSp>
          <p:sp>
            <p:nvSpPr>
              <p:cNvPr id="39" name="Isosceles Triangle 38"/>
              <p:cNvSpPr/>
              <p:nvPr/>
            </p:nvSpPr>
            <p:spPr>
              <a:xfrm>
                <a:off x="790886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8795791" y="432298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3" idx="2"/>
                <a:endCxn id="39" idx="0"/>
              </p:cNvCxnSpPr>
              <p:nvPr/>
            </p:nvCxnSpPr>
            <p:spPr>
              <a:xfrm flipH="1">
                <a:off x="8012954" y="3906604"/>
                <a:ext cx="21676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4" idx="3"/>
                <a:endCxn id="40" idx="0"/>
              </p:cNvCxnSpPr>
              <p:nvPr/>
            </p:nvCxnSpPr>
            <p:spPr>
              <a:xfrm>
                <a:off x="8671266" y="3906603"/>
                <a:ext cx="228613" cy="4163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261830" y="3754656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71110" y="3734386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050280" y="2947816"/>
            <a:ext cx="2526658" cy="809892"/>
            <a:chOff x="7050280" y="2947816"/>
            <a:chExt cx="2526658" cy="809892"/>
          </a:xfrm>
        </p:grpSpPr>
        <p:sp>
          <p:nvSpPr>
            <p:cNvPr id="46" name="Rectangle 45"/>
            <p:cNvSpPr/>
            <p:nvPr/>
          </p:nvSpPr>
          <p:spPr>
            <a:xfrm>
              <a:off x="705028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69024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87768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06512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725256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4400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58337" y="334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27553" y="3359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46297" y="3368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407456" y="3370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97979" y="3371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275252" y="3388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072700" y="29893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707715" y="243655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27285" y="30823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47613" y="31150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7" name="Oval 1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273139" y="376314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4" name="Oval 14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166882" y="37343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1" name="Oval 15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704603" y="2256627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5 vertices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453518" y="2962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879417" y="29722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282615" y="297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708514" y="2981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9120063" y="297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796154" y="2071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597806" y="2746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561693" y="2749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193266" y="3434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398903" y="343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55371" y="4708467"/>
            <a:ext cx="29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Left child of </a:t>
            </a:r>
            <a:r>
              <a:rPr lang="en-US" b="1" dirty="0" err="1">
                <a:latin typeface="Calisto MT" panose="02040603050505030304" pitchFamily="18" charset="0"/>
              </a:rPr>
              <a:t>i</a:t>
            </a:r>
            <a:r>
              <a:rPr lang="en-US" b="1" baseline="30000" dirty="0" err="1">
                <a:latin typeface="Calisto MT" panose="02040603050505030304" pitchFamily="18" charset="0"/>
              </a:rPr>
              <a:t>th</a:t>
            </a:r>
            <a:r>
              <a:rPr lang="en-US" dirty="0">
                <a:latin typeface="Calisto MT" panose="02040603050505030304" pitchFamily="18" charset="0"/>
              </a:rPr>
              <a:t> node is: </a:t>
            </a:r>
            <a:r>
              <a:rPr lang="en-US" b="1" dirty="0">
                <a:latin typeface="Calisto MT" panose="02040603050505030304" pitchFamily="18" charset="0"/>
              </a:rPr>
              <a:t>2*</a:t>
            </a:r>
            <a:r>
              <a:rPr lang="en-US" b="1" dirty="0" err="1">
                <a:latin typeface="Calisto MT" panose="02040603050505030304" pitchFamily="18" charset="0"/>
              </a:rPr>
              <a:t>i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59060" y="5084284"/>
            <a:ext cx="348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Right child of </a:t>
            </a:r>
            <a:r>
              <a:rPr lang="en-US" b="1" dirty="0" err="1">
                <a:latin typeface="Calisto MT" panose="02040603050505030304" pitchFamily="18" charset="0"/>
              </a:rPr>
              <a:t>i</a:t>
            </a:r>
            <a:r>
              <a:rPr lang="en-US" b="1" baseline="30000" dirty="0" err="1">
                <a:latin typeface="Calisto MT" panose="02040603050505030304" pitchFamily="18" charset="0"/>
              </a:rPr>
              <a:t>th</a:t>
            </a:r>
            <a:r>
              <a:rPr lang="en-US" dirty="0">
                <a:latin typeface="Calisto MT" panose="02040603050505030304" pitchFamily="18" charset="0"/>
              </a:rPr>
              <a:t> node is: </a:t>
            </a:r>
            <a:r>
              <a:rPr lang="en-US" b="1" dirty="0">
                <a:latin typeface="Calisto MT" panose="02040603050505030304" pitchFamily="18" charset="0"/>
              </a:rPr>
              <a:t>2*</a:t>
            </a:r>
            <a:r>
              <a:rPr lang="en-US" b="1" dirty="0" err="1">
                <a:latin typeface="Calisto MT" panose="02040603050505030304" pitchFamily="18" charset="0"/>
              </a:rPr>
              <a:t>i</a:t>
            </a:r>
            <a:r>
              <a:rPr lang="en-US" b="1" dirty="0">
                <a:latin typeface="Calisto MT" panose="02040603050505030304" pitchFamily="18" charset="0"/>
              </a:rPr>
              <a:t> + 1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59060" y="5460101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Parent of </a:t>
            </a:r>
            <a:r>
              <a:rPr lang="en-US" b="1" dirty="0" err="1">
                <a:latin typeface="Calisto MT" panose="02040603050505030304" pitchFamily="18" charset="0"/>
              </a:rPr>
              <a:t>i</a:t>
            </a:r>
            <a:r>
              <a:rPr lang="en-US" b="1" baseline="30000" dirty="0" err="1">
                <a:latin typeface="Calisto MT" panose="02040603050505030304" pitchFamily="18" charset="0"/>
              </a:rPr>
              <a:t>th</a:t>
            </a:r>
            <a:r>
              <a:rPr lang="en-US" dirty="0">
                <a:latin typeface="Calisto MT" panose="02040603050505030304" pitchFamily="18" charset="0"/>
              </a:rPr>
              <a:t> node is: </a:t>
            </a:r>
            <a:r>
              <a:rPr lang="en-US" b="1" dirty="0">
                <a:latin typeface="Calisto MT" panose="02040603050505030304" pitchFamily="18" charset="0"/>
              </a:rPr>
              <a:t>floor(</a:t>
            </a:r>
            <a:r>
              <a:rPr lang="en-US" b="1" dirty="0" err="1">
                <a:latin typeface="Calisto MT" panose="02040603050505030304" pitchFamily="18" charset="0"/>
              </a:rPr>
              <a:t>i</a:t>
            </a:r>
            <a:r>
              <a:rPr lang="en-US" b="1" dirty="0">
                <a:latin typeface="Calisto MT" panose="02040603050505030304" pitchFamily="18" charset="0"/>
              </a:rPr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4119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62574" y="59196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9368" y="182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229953" y="1779857"/>
            <a:ext cx="478564" cy="478564"/>
            <a:chOff x="1159963" y="1785601"/>
            <a:chExt cx="478564" cy="478564"/>
          </a:xfrm>
        </p:grpSpPr>
        <p:sp>
          <p:nvSpPr>
            <p:cNvPr id="110" name="TextBox 109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769256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382401" y="4583485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633262" y="4183975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6" idx="1"/>
            <a:endCxn id="75" idx="1"/>
          </p:cNvCxnSpPr>
          <p:nvPr/>
        </p:nvCxnSpPr>
        <p:spPr>
          <a:xfrm rot="5400000" flipH="1" flipV="1">
            <a:off x="4529267" y="1974826"/>
            <a:ext cx="638992" cy="1547664"/>
          </a:xfrm>
          <a:prstGeom prst="curvedConnector3">
            <a:avLst>
              <a:gd name="adj1" fmla="val 1159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5" idx="0"/>
            <a:endCxn id="54" idx="0"/>
          </p:cNvCxnSpPr>
          <p:nvPr/>
        </p:nvCxnSpPr>
        <p:spPr>
          <a:xfrm rot="16200000" flipV="1">
            <a:off x="4361671" y="5691070"/>
            <a:ext cx="12700" cy="418744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839" y="2957474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Compare with parent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65676" y="3314453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682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62574" y="59196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9368" y="182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65687" y="1831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769256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382401" y="4583485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633262" y="4183975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884175" y="4916746"/>
            <a:ext cx="367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sto MT" panose="02040603050505030304" pitchFamily="18" charset="0"/>
              </a:rPr>
              <a:t>Insertion is a </a:t>
            </a:r>
            <a:r>
              <a:rPr lang="en-US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bottom to top </a:t>
            </a:r>
            <a:r>
              <a:rPr lang="en-US" dirty="0">
                <a:solidFill>
                  <a:srgbClr val="00B0F0"/>
                </a:solidFill>
                <a:latin typeface="Calisto MT" panose="02040603050505030304" pitchFamily="18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146203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Effect of Insertion 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708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Order of children under a sub tree can be effected by insertion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623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But the height is always fixed for a fixed number of vertices</a:t>
            </a:r>
          </a:p>
        </p:txBody>
      </p:sp>
    </p:spTree>
    <p:extLst>
      <p:ext uri="{BB962C8B-B14F-4D97-AF65-F5344CB8AC3E}">
        <p14:creationId xmlns:p14="http://schemas.microsoft.com/office/powerpoint/2010/main" val="30951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518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Only the first element of the heap can be deleted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Then adjust the heap from </a:t>
            </a:r>
            <a:r>
              <a:rPr lang="en-US" b="1" i="1" dirty="0">
                <a:latin typeface="Calisto MT" panose="02040603050505030304" pitchFamily="18" charset="0"/>
              </a:rPr>
              <a:t>top to bottom </a:t>
            </a:r>
            <a:r>
              <a:rPr lang="en-US" dirty="0">
                <a:latin typeface="Calisto MT" panose="02040603050505030304" pitchFamily="18" charset="0"/>
              </a:rPr>
              <a:t>by the root element</a:t>
            </a:r>
            <a:endParaRPr lang="en-US" b="1" i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13584" y="5973270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51975" y="5997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9837" y="5995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9627" y="60064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38021" y="5995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56065" y="60038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80106" y="6003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99511" y="6003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17905" y="6007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040069" y="6004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8657" y="599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809277" y="4309133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3060138" y="3909623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Replace the first element by last element</a:t>
            </a:r>
          </a:p>
        </p:txBody>
      </p:sp>
      <p:cxnSp>
        <p:nvCxnSpPr>
          <p:cNvPr id="12" name="Curved Connector 11"/>
          <p:cNvCxnSpPr>
            <a:stCxn id="117" idx="6"/>
            <a:endCxn id="75" idx="4"/>
          </p:cNvCxnSpPr>
          <p:nvPr/>
        </p:nvCxnSpPr>
        <p:spPr>
          <a:xfrm flipV="1">
            <a:off x="3310998" y="2563292"/>
            <a:ext cx="915859" cy="198512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9" idx="0"/>
            <a:endCxn id="54" idx="0"/>
          </p:cNvCxnSpPr>
          <p:nvPr/>
        </p:nvCxnSpPr>
        <p:spPr>
          <a:xfrm rot="16200000" flipH="1" flipV="1">
            <a:off x="3724629" y="4093670"/>
            <a:ext cx="2138" cy="3767996"/>
          </a:xfrm>
          <a:prstGeom prst="curvedConnector3">
            <a:avLst>
              <a:gd name="adj1" fmla="val -230832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13584" y="5973270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51975" y="5997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2567" y="599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9627" y="60064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38021" y="5995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56065" y="60038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80106" y="6003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99511" y="6003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17905" y="6007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040069" y="6004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8657" y="599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809277" y="4309133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3060138" y="3909623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Replace the first element by last element</a:t>
            </a:r>
          </a:p>
        </p:txBody>
      </p:sp>
      <p:cxnSp>
        <p:nvCxnSpPr>
          <p:cNvPr id="12" name="Curved Connector 11"/>
          <p:cNvCxnSpPr>
            <a:stCxn id="117" idx="6"/>
            <a:endCxn id="75" idx="4"/>
          </p:cNvCxnSpPr>
          <p:nvPr/>
        </p:nvCxnSpPr>
        <p:spPr>
          <a:xfrm flipV="1">
            <a:off x="3310998" y="2563292"/>
            <a:ext cx="915859" cy="198512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9" idx="0"/>
            <a:endCxn id="54" idx="0"/>
          </p:cNvCxnSpPr>
          <p:nvPr/>
        </p:nvCxnSpPr>
        <p:spPr>
          <a:xfrm rot="16200000" flipH="1" flipV="1">
            <a:off x="3724629" y="4093670"/>
            <a:ext cx="2138" cy="3767996"/>
          </a:xfrm>
          <a:prstGeom prst="curvedConnector3">
            <a:avLst>
              <a:gd name="adj1" fmla="val -230832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4538" y="2359143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Reduce the heap size by 1</a:t>
            </a:r>
          </a:p>
        </p:txBody>
      </p:sp>
    </p:spTree>
    <p:extLst>
      <p:ext uri="{BB962C8B-B14F-4D97-AF65-F5344CB8AC3E}">
        <p14:creationId xmlns:p14="http://schemas.microsoft.com/office/powerpoint/2010/main" val="182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1641" y="63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90857" y="6389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9601" y="639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760" y="6401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61283" y="6402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8556" y="641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56950" y="6413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0853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29422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38539" y="642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13584" y="5973270"/>
            <a:ext cx="4186740" cy="424211"/>
            <a:chOff x="1213584" y="5973270"/>
            <a:chExt cx="4186740" cy="424211"/>
          </a:xfrm>
        </p:grpSpPr>
        <p:sp>
          <p:nvSpPr>
            <p:cNvPr id="51" name="Rectangle 50"/>
            <p:cNvSpPr/>
            <p:nvPr/>
          </p:nvSpPr>
          <p:spPr>
            <a:xfrm>
              <a:off x="4144092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358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32328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1072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69816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88560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0730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25698" y="597327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2836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81580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51975" y="59979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84021" y="5995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59627" y="60064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38021" y="59958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6065" y="6003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80106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99511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17905" y="60070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0069" y="600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Replace the first element by last element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34538" y="2359143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Reduce the heap size by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34538" y="277833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Adjust from root to bottom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836937" y="313180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Find the max child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36937" y="3465380"/>
            <a:ext cx="370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Swap parent and max child until </a:t>
            </a:r>
          </a:p>
          <a:p>
            <a:r>
              <a:rPr lang="en-US" dirty="0">
                <a:latin typeface="Calisto MT" panose="02040603050505030304" pitchFamily="18" charset="0"/>
              </a:rPr>
              <a:t>Correctly placed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10853" y="1709160"/>
            <a:ext cx="0" cy="354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428332" y="2727611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00" name="Oval 9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930052" y="27355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listo MT" panose="02040603050505030304" pitchFamily="18" charset="0"/>
              </a:rPr>
              <a:t>Max child</a:t>
            </a:r>
          </a:p>
        </p:txBody>
      </p:sp>
      <p:cxnSp>
        <p:nvCxnSpPr>
          <p:cNvPr id="19" name="Curved Connector 18"/>
          <p:cNvCxnSpPr>
            <a:endCxn id="75" idx="1"/>
          </p:cNvCxnSpPr>
          <p:nvPr/>
        </p:nvCxnSpPr>
        <p:spPr>
          <a:xfrm flipV="1">
            <a:off x="2501807" y="2154810"/>
            <a:ext cx="1547664" cy="623525"/>
          </a:xfrm>
          <a:prstGeom prst="curvedConnector4">
            <a:avLst>
              <a:gd name="adj1" fmla="val 5109"/>
              <a:gd name="adj2" fmla="val 147902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53473" y="2041916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Swap Required</a:t>
            </a:r>
          </a:p>
        </p:txBody>
      </p:sp>
      <p:cxnSp>
        <p:nvCxnSpPr>
          <p:cNvPr id="23" name="Curved Connector 22"/>
          <p:cNvCxnSpPr>
            <a:stCxn id="54" idx="0"/>
            <a:endCxn id="77" idx="0"/>
          </p:cNvCxnSpPr>
          <p:nvPr/>
        </p:nvCxnSpPr>
        <p:spPr>
          <a:xfrm rot="16200000" flipH="1">
            <a:off x="2041893" y="5778543"/>
            <a:ext cx="19239" cy="419627"/>
          </a:xfrm>
          <a:prstGeom prst="curvedConnector3">
            <a:avLst>
              <a:gd name="adj1" fmla="val -149914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6" grpId="0"/>
      <p:bldP spid="109" grpId="0"/>
      <p:bldP spid="1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1641" y="63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90857" y="6389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9601" y="639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760" y="6401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61283" y="6402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8556" y="641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56950" y="6413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0853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29422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38539" y="642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37351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13584" y="5973270"/>
            <a:ext cx="4186740" cy="424211"/>
            <a:chOff x="1213584" y="5973270"/>
            <a:chExt cx="4186740" cy="424211"/>
          </a:xfrm>
        </p:grpSpPr>
        <p:sp>
          <p:nvSpPr>
            <p:cNvPr id="51" name="Rectangle 50"/>
            <p:cNvSpPr/>
            <p:nvPr/>
          </p:nvSpPr>
          <p:spPr>
            <a:xfrm>
              <a:off x="4144092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358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32328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1072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69816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88560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0730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25698" y="597327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2836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81580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1797" y="599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41291" y="59953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59627" y="60064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38021" y="59958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6065" y="6003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80106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99511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17905" y="60070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0069" y="600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Replace the first element by last element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34538" y="2359143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Reduce the heap size by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34538" y="277833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Adjust from root to bottom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836937" y="313180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Find the max child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36937" y="3465380"/>
            <a:ext cx="370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Swap parent and max child until </a:t>
            </a:r>
          </a:p>
          <a:p>
            <a:r>
              <a:rPr lang="en-US" dirty="0">
                <a:latin typeface="Calisto MT" panose="02040603050505030304" pitchFamily="18" charset="0"/>
              </a:rPr>
              <a:t>Correctly placed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9954" y="2359143"/>
            <a:ext cx="0" cy="354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128916" y="3505053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00" name="Oval 9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842007" y="394132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listo MT" panose="02040603050505030304" pitchFamily="18" charset="0"/>
              </a:rPr>
              <a:t>Max child</a:t>
            </a:r>
          </a:p>
        </p:txBody>
      </p:sp>
      <p:cxnSp>
        <p:nvCxnSpPr>
          <p:cNvPr id="13" name="Curved Connector 12"/>
          <p:cNvCxnSpPr>
            <a:stCxn id="36" idx="6"/>
            <a:endCxn id="100" idx="7"/>
          </p:cNvCxnSpPr>
          <p:nvPr/>
        </p:nvCxnSpPr>
        <p:spPr>
          <a:xfrm>
            <a:off x="2930053" y="2963001"/>
            <a:ext cx="627109" cy="612136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8" idx="0"/>
            <a:endCxn id="55" idx="0"/>
          </p:cNvCxnSpPr>
          <p:nvPr/>
        </p:nvCxnSpPr>
        <p:spPr>
          <a:xfrm rot="16200000" flipV="1">
            <a:off x="2888560" y="5350621"/>
            <a:ext cx="12700" cy="1256232"/>
          </a:xfrm>
          <a:prstGeom prst="curvedConnector3">
            <a:avLst>
              <a:gd name="adj1" fmla="val 2674764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41379" y="2936809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Swap Required</a:t>
            </a:r>
          </a:p>
        </p:txBody>
      </p:sp>
    </p:spTree>
    <p:extLst>
      <p:ext uri="{BB962C8B-B14F-4D97-AF65-F5344CB8AC3E}">
        <p14:creationId xmlns:p14="http://schemas.microsoft.com/office/powerpoint/2010/main" val="41650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1641" y="63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90857" y="6389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9601" y="639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760" y="6401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61283" y="6402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8556" y="641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56950" y="6413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0853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29422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38539" y="642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37351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13584" y="5973270"/>
            <a:ext cx="4186740" cy="424211"/>
            <a:chOff x="1213584" y="5973270"/>
            <a:chExt cx="4186740" cy="424211"/>
          </a:xfrm>
        </p:grpSpPr>
        <p:sp>
          <p:nvSpPr>
            <p:cNvPr id="51" name="Rectangle 50"/>
            <p:cNvSpPr/>
            <p:nvPr/>
          </p:nvSpPr>
          <p:spPr>
            <a:xfrm>
              <a:off x="4144092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358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32328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1072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69816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88560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0730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25698" y="597327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2836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81580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1797" y="599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41291" y="59953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59627" y="60064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38021" y="59958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6065" y="6003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80106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99511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17905" y="60070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0069" y="600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Replace the first element by last element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34538" y="2359143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Reduce the heap size by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34538" y="277833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Adjust from root to bottom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836937" y="313180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Find the max child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36937" y="3465380"/>
            <a:ext cx="370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Swap parent and max child until </a:t>
            </a:r>
          </a:p>
          <a:p>
            <a:r>
              <a:rPr lang="en-US" dirty="0">
                <a:latin typeface="Calisto MT" panose="02040603050505030304" pitchFamily="18" charset="0"/>
              </a:rPr>
              <a:t>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288250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Decrease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89BB3D-E444-8A82-C3D1-8705ED123C10}"/>
              </a:ext>
            </a:extLst>
          </p:cNvPr>
          <p:cNvGrpSpPr/>
          <p:nvPr/>
        </p:nvGrpSpPr>
        <p:grpSpPr>
          <a:xfrm>
            <a:off x="4859254" y="1829634"/>
            <a:ext cx="501721" cy="478566"/>
            <a:chOff x="5212935" y="1948440"/>
            <a:chExt cx="501721" cy="478566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E6E665-53A0-33A0-5FDF-50FEC9650570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5CFFD7-3564-F913-0600-46AA402C65A8}"/>
                </a:ext>
              </a:extLst>
            </p:cNvPr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41A3FD-6C4E-634E-4231-DD875148764A}"/>
              </a:ext>
            </a:extLst>
          </p:cNvPr>
          <p:cNvGrpSpPr/>
          <p:nvPr/>
        </p:nvGrpSpPr>
        <p:grpSpPr>
          <a:xfrm>
            <a:off x="3311590" y="2468626"/>
            <a:ext cx="501721" cy="478566"/>
            <a:chOff x="5212935" y="1948440"/>
            <a:chExt cx="501721" cy="478566"/>
          </a:xfrm>
          <a:noFill/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E0BCF1-C949-39E8-97A1-48FC42D56E44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A407EF-DE01-76EE-80DC-243EEDDE8CED}"/>
                </a:ext>
              </a:extLst>
            </p:cNvPr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1A2F4A-94C0-3C81-832B-ED8ACBE7F62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3562451" y="2068917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5E4585-8C60-2F21-4A59-5320E980E170}"/>
              </a:ext>
            </a:extLst>
          </p:cNvPr>
          <p:cNvGrpSpPr/>
          <p:nvPr/>
        </p:nvGrpSpPr>
        <p:grpSpPr>
          <a:xfrm>
            <a:off x="6692588" y="2468626"/>
            <a:ext cx="501721" cy="478566"/>
            <a:chOff x="5212935" y="1948440"/>
            <a:chExt cx="501721" cy="478566"/>
          </a:xfrm>
          <a:noFill/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6333E0-A267-E155-35C4-15A9D070046C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9ABC2F-41AA-C336-0579-C3171475E100}"/>
                </a:ext>
              </a:extLst>
            </p:cNvPr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5D5D17-9B84-87C4-2C92-DC77DDAEE295}"/>
              </a:ext>
            </a:extLst>
          </p:cNvPr>
          <p:cNvCxnSpPr>
            <a:stCxn id="13" idx="6"/>
            <a:endCxn id="20" idx="0"/>
          </p:cNvCxnSpPr>
          <p:nvPr/>
        </p:nvCxnSpPr>
        <p:spPr>
          <a:xfrm>
            <a:off x="5360975" y="2068917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2A7D35-33FF-FBA2-336C-D15088F65C2C}"/>
              </a:ext>
            </a:extLst>
          </p:cNvPr>
          <p:cNvGrpSpPr/>
          <p:nvPr/>
        </p:nvGrpSpPr>
        <p:grpSpPr>
          <a:xfrm>
            <a:off x="2596017" y="3246049"/>
            <a:ext cx="501721" cy="478566"/>
            <a:chOff x="5212935" y="1948440"/>
            <a:chExt cx="501721" cy="478566"/>
          </a:xfrm>
          <a:noFill/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4D445E-77DA-67D0-1846-43DFAFED531F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D317BD-687B-B1FA-8E21-82A35113D0A4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E9618-8420-1EF1-A5D6-5561FB4F4870}"/>
              </a:ext>
            </a:extLst>
          </p:cNvPr>
          <p:cNvCxnSpPr>
            <a:stCxn id="16" idx="3"/>
            <a:endCxn id="24" idx="0"/>
          </p:cNvCxnSpPr>
          <p:nvPr/>
        </p:nvCxnSpPr>
        <p:spPr>
          <a:xfrm flipH="1">
            <a:off x="2846878" y="2877108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78B96C-A1B8-EA4C-C5F1-1B11D12EB71F}"/>
              </a:ext>
            </a:extLst>
          </p:cNvPr>
          <p:cNvGrpSpPr/>
          <p:nvPr/>
        </p:nvGrpSpPr>
        <p:grpSpPr>
          <a:xfrm>
            <a:off x="4011830" y="3246049"/>
            <a:ext cx="501721" cy="478566"/>
            <a:chOff x="5212935" y="1948440"/>
            <a:chExt cx="501721" cy="478566"/>
          </a:xfrm>
          <a:noFill/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D3E2E2-DC7A-60BB-EE4A-2C1E1F2935CC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CC2A68-4B40-9D99-6A1A-83BE2B4D7FBC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9BA0E7-5656-83E4-1B12-0BBAB1D4C563}"/>
              </a:ext>
            </a:extLst>
          </p:cNvPr>
          <p:cNvCxnSpPr>
            <a:stCxn id="16" idx="5"/>
            <a:endCxn id="28" idx="0"/>
          </p:cNvCxnSpPr>
          <p:nvPr/>
        </p:nvCxnSpPr>
        <p:spPr>
          <a:xfrm>
            <a:off x="3739836" y="2877108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1FC32E-B9EF-B3B0-5F63-8F84F7C69B0C}"/>
              </a:ext>
            </a:extLst>
          </p:cNvPr>
          <p:cNvGrpSpPr/>
          <p:nvPr/>
        </p:nvGrpSpPr>
        <p:grpSpPr>
          <a:xfrm>
            <a:off x="6057793" y="3246049"/>
            <a:ext cx="501721" cy="478566"/>
            <a:chOff x="5212935" y="1948440"/>
            <a:chExt cx="501721" cy="478566"/>
          </a:xfrm>
          <a:noFill/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3F53F9-B9DF-6DFF-0E15-D225AAB324A8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790E84-E90B-92B0-81A0-1913AEC6F73C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5F2686-970D-25C6-8393-B4BE84ECD830}"/>
              </a:ext>
            </a:extLst>
          </p:cNvPr>
          <p:cNvCxnSpPr>
            <a:stCxn id="20" idx="3"/>
            <a:endCxn id="32" idx="0"/>
          </p:cNvCxnSpPr>
          <p:nvPr/>
        </p:nvCxnSpPr>
        <p:spPr>
          <a:xfrm flipH="1">
            <a:off x="6308654" y="2877108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44D14E-ED15-8A82-2248-73E34DB70CCB}"/>
              </a:ext>
            </a:extLst>
          </p:cNvPr>
          <p:cNvGrpSpPr/>
          <p:nvPr/>
        </p:nvGrpSpPr>
        <p:grpSpPr>
          <a:xfrm>
            <a:off x="7600923" y="3246272"/>
            <a:ext cx="501721" cy="478566"/>
            <a:chOff x="5212935" y="1948440"/>
            <a:chExt cx="501721" cy="478566"/>
          </a:xfrm>
          <a:noFill/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F9DAE1-EFFA-0643-3CE3-BA3FB78F83AC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99E3B6-E589-BCEC-9871-103E72C33FAE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68C21D-9996-52A1-30F7-88C1D500D8E2}"/>
              </a:ext>
            </a:extLst>
          </p:cNvPr>
          <p:cNvCxnSpPr>
            <a:stCxn id="20" idx="5"/>
            <a:endCxn id="40" idx="0"/>
          </p:cNvCxnSpPr>
          <p:nvPr/>
        </p:nvCxnSpPr>
        <p:spPr>
          <a:xfrm>
            <a:off x="7120834" y="2877108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FB2D16-A281-8B42-A328-A92F206AB529}"/>
              </a:ext>
            </a:extLst>
          </p:cNvPr>
          <p:cNvGrpSpPr/>
          <p:nvPr/>
        </p:nvGrpSpPr>
        <p:grpSpPr>
          <a:xfrm>
            <a:off x="2096842" y="4093556"/>
            <a:ext cx="501721" cy="478566"/>
            <a:chOff x="5212935" y="1948440"/>
            <a:chExt cx="501721" cy="478566"/>
          </a:xfrm>
          <a:noFill/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5106DD7-D672-7A63-4C76-053454CEC3E9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5C1AE5-8666-E693-874F-B9BA3EF80864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CD30D6-5E31-D7CF-98BC-58257372A376}"/>
              </a:ext>
            </a:extLst>
          </p:cNvPr>
          <p:cNvCxnSpPr>
            <a:stCxn id="24" idx="3"/>
            <a:endCxn id="44" idx="0"/>
          </p:cNvCxnSpPr>
          <p:nvPr/>
        </p:nvCxnSpPr>
        <p:spPr>
          <a:xfrm flipH="1">
            <a:off x="2347703" y="3654531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30F0E-37FE-F562-B8F5-4DBF5133AD6E}"/>
              </a:ext>
            </a:extLst>
          </p:cNvPr>
          <p:cNvGrpSpPr/>
          <p:nvPr/>
        </p:nvGrpSpPr>
        <p:grpSpPr>
          <a:xfrm>
            <a:off x="3087898" y="4093402"/>
            <a:ext cx="501721" cy="478566"/>
            <a:chOff x="5212935" y="1948440"/>
            <a:chExt cx="501721" cy="478566"/>
          </a:xfrm>
          <a:noFill/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55AA56-882C-A671-DF4C-08A22B39A1A6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8AF63C-A375-9242-3B84-F3DF87A389E2}"/>
                </a:ext>
              </a:extLst>
            </p:cNvPr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A21170-3705-A479-5605-7E76DEC9A649}"/>
              </a:ext>
            </a:extLst>
          </p:cNvPr>
          <p:cNvCxnSpPr>
            <a:stCxn id="24" idx="5"/>
            <a:endCxn id="69" idx="0"/>
          </p:cNvCxnSpPr>
          <p:nvPr/>
        </p:nvCxnSpPr>
        <p:spPr>
          <a:xfrm>
            <a:off x="3024263" y="3654531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D432C7-94B9-CB48-1192-12C6B32B2036}"/>
              </a:ext>
            </a:extLst>
          </p:cNvPr>
          <p:cNvGrpSpPr/>
          <p:nvPr/>
        </p:nvGrpSpPr>
        <p:grpSpPr>
          <a:xfrm>
            <a:off x="3692535" y="4054041"/>
            <a:ext cx="501721" cy="478566"/>
            <a:chOff x="5212935" y="1948440"/>
            <a:chExt cx="501721" cy="478566"/>
          </a:xfrm>
          <a:noFill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4C9681-72C9-0094-999A-DA4D2D55B768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D2091A-3E2F-91BD-F5F8-2B96E013EE4B}"/>
                </a:ext>
              </a:extLst>
            </p:cNvPr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310A57-86AD-2C03-187C-3AFF1FC24378}"/>
              </a:ext>
            </a:extLst>
          </p:cNvPr>
          <p:cNvCxnSpPr>
            <a:stCxn id="28" idx="3"/>
            <a:endCxn id="99" idx="0"/>
          </p:cNvCxnSpPr>
          <p:nvPr/>
        </p:nvCxnSpPr>
        <p:spPr>
          <a:xfrm flipH="1">
            <a:off x="3943396" y="3654531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68C2387-2D7A-4A70-1FB7-F0D7AA4DAD8F}"/>
              </a:ext>
            </a:extLst>
          </p:cNvPr>
          <p:cNvGrpSpPr/>
          <p:nvPr/>
        </p:nvGrpSpPr>
        <p:grpSpPr>
          <a:xfrm>
            <a:off x="3375298" y="5524091"/>
            <a:ext cx="4637187" cy="817938"/>
            <a:chOff x="3643724" y="5256202"/>
            <a:chExt cx="4637187" cy="81793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942AB5-785B-D804-8AC5-7B0DF5EFCAFA}"/>
                </a:ext>
              </a:extLst>
            </p:cNvPr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2EC9CA-C012-6998-49B3-69D6B71464D8}"/>
                </a:ext>
              </a:extLst>
            </p:cNvPr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B5EB427-9A3D-EE9B-707B-CDE354652A14}"/>
                </a:ext>
              </a:extLst>
            </p:cNvPr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EF112C5-3551-9B39-DFE7-F2D5396EB496}"/>
                </a:ext>
              </a:extLst>
            </p:cNvPr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EAC1F1E-2F94-292D-35FB-AB63791DADF4}"/>
                </a:ext>
              </a:extLst>
            </p:cNvPr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59DD0F-2B2F-FBE0-DC0F-800BFE799555}"/>
                </a:ext>
              </a:extLst>
            </p:cNvPr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A45234-AC0B-DD05-3891-81AAD170BEEA}"/>
                </a:ext>
              </a:extLst>
            </p:cNvPr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631AE1B-B8F0-D418-3867-B45D1E3904E2}"/>
                </a:ext>
              </a:extLst>
            </p:cNvPr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C5AE258-0A7F-7B74-10B9-AE0E5B7AB6C4}"/>
                </a:ext>
              </a:extLst>
            </p:cNvPr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97F3AE4-AE01-B63B-8DB2-92D60D38230E}"/>
                </a:ext>
              </a:extLst>
            </p:cNvPr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73A0FA-8ADC-825C-0556-C9259DF58EBE}"/>
                </a:ext>
              </a:extLst>
            </p:cNvPr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60FE943-0AB6-8028-A215-8374B4684807}"/>
                </a:ext>
              </a:extLst>
            </p:cNvPr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93180FD-2DAC-BC0B-001D-1E77FE554E1B}"/>
                </a:ext>
              </a:extLst>
            </p:cNvPr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230A1A-0D64-A406-AC99-BD149232CB2E}"/>
                </a:ext>
              </a:extLst>
            </p:cNvPr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BF6E40-0834-4ACF-D30D-F4DBA52BBB0C}"/>
                </a:ext>
              </a:extLst>
            </p:cNvPr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0B7E769-E5F9-C6E7-0354-2B3F893B0634}"/>
                </a:ext>
              </a:extLst>
            </p:cNvPr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0740FE-0D4C-C188-B4D8-1B861A7739FA}"/>
                </a:ext>
              </a:extLst>
            </p:cNvPr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5E0D22D-FDA2-6D1F-78F5-565F2666B16E}"/>
                </a:ext>
              </a:extLst>
            </p:cNvPr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4B159B-B0A5-CB02-783B-C9E55CBFF708}"/>
                </a:ext>
              </a:extLst>
            </p:cNvPr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D1D48BE-CD1D-4249-50A7-E1E74428948A}"/>
                </a:ext>
              </a:extLst>
            </p:cNvPr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2908DF0-122D-2E2C-3A24-0C278BB1D8EE}"/>
                </a:ext>
              </a:extLst>
            </p:cNvPr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60EDA9-1ABF-46D0-F6A6-D21886AAFD9C}"/>
                </a:ext>
              </a:extLst>
            </p:cNvPr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43CEDEA-381D-B14F-947C-6EBD6B27B759}"/>
              </a:ext>
            </a:extLst>
          </p:cNvPr>
          <p:cNvSpPr txBox="1"/>
          <p:nvPr/>
        </p:nvSpPr>
        <p:spPr>
          <a:xfrm>
            <a:off x="4213689" y="5548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09A542-338A-2A0F-A392-6A387329DD60}"/>
              </a:ext>
            </a:extLst>
          </p:cNvPr>
          <p:cNvSpPr txBox="1"/>
          <p:nvPr/>
        </p:nvSpPr>
        <p:spPr>
          <a:xfrm>
            <a:off x="3811551" y="5546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D77508-D031-2E51-499D-3E1083F73891}"/>
              </a:ext>
            </a:extLst>
          </p:cNvPr>
          <p:cNvSpPr txBox="1"/>
          <p:nvPr/>
        </p:nvSpPr>
        <p:spPr>
          <a:xfrm>
            <a:off x="4621341" y="55572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85D7A6-5662-E80F-3A53-09D1648D9491}"/>
              </a:ext>
            </a:extLst>
          </p:cNvPr>
          <p:cNvSpPr txBox="1"/>
          <p:nvPr/>
        </p:nvSpPr>
        <p:spPr>
          <a:xfrm>
            <a:off x="5099735" y="554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A9119-AD52-ACC4-75A0-481FD240A218}"/>
              </a:ext>
            </a:extLst>
          </p:cNvPr>
          <p:cNvSpPr txBox="1"/>
          <p:nvPr/>
        </p:nvSpPr>
        <p:spPr>
          <a:xfrm>
            <a:off x="5517779" y="5554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5651253-1FA6-B176-A386-484928A74A11}"/>
              </a:ext>
            </a:extLst>
          </p:cNvPr>
          <p:cNvSpPr txBox="1"/>
          <p:nvPr/>
        </p:nvSpPr>
        <p:spPr>
          <a:xfrm>
            <a:off x="5941820" y="555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69E2D-5BA9-30D9-81D0-95A6A47B3169}"/>
              </a:ext>
            </a:extLst>
          </p:cNvPr>
          <p:cNvSpPr txBox="1"/>
          <p:nvPr/>
        </p:nvSpPr>
        <p:spPr>
          <a:xfrm>
            <a:off x="6361225" y="555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BB98F0C-13AC-7997-59B9-5A92F7B6D8BD}"/>
              </a:ext>
            </a:extLst>
          </p:cNvPr>
          <p:cNvSpPr txBox="1"/>
          <p:nvPr/>
        </p:nvSpPr>
        <p:spPr>
          <a:xfrm>
            <a:off x="6779619" y="5557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DC8D15-A8F9-25BB-4311-D8414586BA41}"/>
              </a:ext>
            </a:extLst>
          </p:cNvPr>
          <p:cNvSpPr txBox="1"/>
          <p:nvPr/>
        </p:nvSpPr>
        <p:spPr>
          <a:xfrm>
            <a:off x="7201783" y="5554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1E4553-27E9-052E-B737-010A30952506}"/>
              </a:ext>
            </a:extLst>
          </p:cNvPr>
          <p:cNvSpPr txBox="1"/>
          <p:nvPr/>
        </p:nvSpPr>
        <p:spPr>
          <a:xfrm>
            <a:off x="7620371" y="554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8D641-4AC1-8E3E-C692-5267B82BA49B}"/>
              </a:ext>
            </a:extLst>
          </p:cNvPr>
          <p:cNvSpPr txBox="1"/>
          <p:nvPr/>
        </p:nvSpPr>
        <p:spPr>
          <a:xfrm>
            <a:off x="8102644" y="1690520"/>
            <a:ext cx="3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Decrease the key of 14 to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771C2A-0BC7-A979-C855-47C779F46E7F}"/>
              </a:ext>
            </a:extLst>
          </p:cNvPr>
          <p:cNvGrpSpPr/>
          <p:nvPr/>
        </p:nvGrpSpPr>
        <p:grpSpPr>
          <a:xfrm>
            <a:off x="3311590" y="2468626"/>
            <a:ext cx="501721" cy="478566"/>
            <a:chOff x="5212935" y="1948440"/>
            <a:chExt cx="501721" cy="478566"/>
          </a:xfrm>
          <a:noFill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C177EB-42C5-45BE-3A57-B39C6504AC45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DA696-0ACB-8EBB-83BB-67BAD34B8C97}"/>
                </a:ext>
              </a:extLst>
            </p:cNvPr>
            <p:cNvSpPr txBox="1"/>
            <p:nvPr/>
          </p:nvSpPr>
          <p:spPr>
            <a:xfrm>
              <a:off x="5302044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5BA2D1-0F92-F5AD-0C2B-0F0C43AC72C9}"/>
              </a:ext>
            </a:extLst>
          </p:cNvPr>
          <p:cNvSpPr txBox="1"/>
          <p:nvPr/>
        </p:nvSpPr>
        <p:spPr>
          <a:xfrm>
            <a:off x="4552803" y="323456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listo MT" panose="02040603050505030304" pitchFamily="18" charset="0"/>
              </a:rPr>
              <a:t>Max child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055F18-78A5-BA6D-2780-4FC96CE605F4}"/>
              </a:ext>
            </a:extLst>
          </p:cNvPr>
          <p:cNvSpPr/>
          <p:nvPr/>
        </p:nvSpPr>
        <p:spPr>
          <a:xfrm>
            <a:off x="4011829" y="3243380"/>
            <a:ext cx="501721" cy="478566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641B678-22F6-912F-B55A-34C199FA8DAA}"/>
              </a:ext>
            </a:extLst>
          </p:cNvPr>
          <p:cNvCxnSpPr>
            <a:stCxn id="5" idx="6"/>
            <a:endCxn id="9" idx="7"/>
          </p:cNvCxnSpPr>
          <p:nvPr/>
        </p:nvCxnSpPr>
        <p:spPr>
          <a:xfrm>
            <a:off x="3813311" y="2707909"/>
            <a:ext cx="626764" cy="605555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71A1D-D48D-3762-AC99-99DA07971E30}"/>
              </a:ext>
            </a:extLst>
          </p:cNvPr>
          <p:cNvSpPr txBox="1"/>
          <p:nvPr/>
        </p:nvSpPr>
        <p:spPr>
          <a:xfrm>
            <a:off x="4312745" y="2708830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Swap Required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AD65C22-668D-ED8B-92F1-C4527BDC146D}"/>
              </a:ext>
            </a:extLst>
          </p:cNvPr>
          <p:cNvCxnSpPr>
            <a:cxnSpLocks/>
            <a:stCxn id="136" idx="0"/>
            <a:endCxn id="140" idx="0"/>
          </p:cNvCxnSpPr>
          <p:nvPr/>
        </p:nvCxnSpPr>
        <p:spPr>
          <a:xfrm rot="16200000" flipH="1">
            <a:off x="5042892" y="4928945"/>
            <a:ext cx="5877" cy="1245581"/>
          </a:xfrm>
          <a:prstGeom prst="curvedConnector3">
            <a:avLst>
              <a:gd name="adj1" fmla="val -839365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12811DD-8CBF-7C03-2195-B5000C4B560E}"/>
              </a:ext>
            </a:extLst>
          </p:cNvPr>
          <p:cNvSpPr txBox="1"/>
          <p:nvPr/>
        </p:nvSpPr>
        <p:spPr>
          <a:xfrm>
            <a:off x="4260244" y="556083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8692F2-841F-FA9F-6115-9C4FFA64F0E4}"/>
              </a:ext>
            </a:extLst>
          </p:cNvPr>
          <p:cNvSpPr txBox="1"/>
          <p:nvPr/>
        </p:nvSpPr>
        <p:spPr>
          <a:xfrm>
            <a:off x="4242208" y="556083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4BA08E-598F-ED46-32B8-6E8D17F3ED9D}"/>
              </a:ext>
            </a:extLst>
          </p:cNvPr>
          <p:cNvSpPr txBox="1"/>
          <p:nvPr/>
        </p:nvSpPr>
        <p:spPr>
          <a:xfrm>
            <a:off x="5530657" y="554612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0CD079-6963-512A-B96A-A474C47464A3}"/>
              </a:ext>
            </a:extLst>
          </p:cNvPr>
          <p:cNvSpPr/>
          <p:nvPr/>
        </p:nvSpPr>
        <p:spPr>
          <a:xfrm>
            <a:off x="3311590" y="2460893"/>
            <a:ext cx="501721" cy="47856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463F92-1BD6-A28D-0EFC-761BABA8C155}"/>
              </a:ext>
            </a:extLst>
          </p:cNvPr>
          <p:cNvGrpSpPr/>
          <p:nvPr/>
        </p:nvGrpSpPr>
        <p:grpSpPr>
          <a:xfrm>
            <a:off x="4009383" y="3246049"/>
            <a:ext cx="501721" cy="478566"/>
            <a:chOff x="5212935" y="1948440"/>
            <a:chExt cx="501721" cy="478566"/>
          </a:xfrm>
          <a:noFill/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864F5D5-363B-F0CC-C054-FE74CA632DBB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86D0C9-F820-46AF-0C13-0B1BD7ACA35E}"/>
                </a:ext>
              </a:extLst>
            </p:cNvPr>
            <p:cNvSpPr txBox="1"/>
            <p:nvPr/>
          </p:nvSpPr>
          <p:spPr>
            <a:xfrm>
              <a:off x="5302044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 animBg="1"/>
      <p:bldP spid="35" grpId="0"/>
      <p:bldP spid="50" grpId="0" animBg="1"/>
      <p:bldP spid="51" grpId="0" animBg="1"/>
      <p:bldP spid="52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07715" y="2441293"/>
            <a:ext cx="461473" cy="461473"/>
            <a:chOff x="5202962" y="3006694"/>
            <a:chExt cx="461473" cy="461473"/>
          </a:xfrm>
        </p:grpSpPr>
        <p:sp>
          <p:nvSpPr>
            <p:cNvPr id="35" name="Oval 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33" name="Straight Connector 32"/>
          <p:cNvCxnSpPr>
            <a:stCxn id="35" idx="2"/>
          </p:cNvCxnSpPr>
          <p:nvPr/>
        </p:nvCxnSpPr>
        <p:spPr>
          <a:xfrm flipH="1">
            <a:off x="1945344" y="2672030"/>
            <a:ext cx="762371" cy="41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3"/>
          </p:cNvCxnSpPr>
          <p:nvPr/>
        </p:nvCxnSpPr>
        <p:spPr>
          <a:xfrm>
            <a:off x="3149265" y="2672029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320211" y="3082229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28287" y="3084502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50280" y="2947816"/>
            <a:ext cx="2526658" cy="809892"/>
            <a:chOff x="7050280" y="2947816"/>
            <a:chExt cx="2526658" cy="809892"/>
          </a:xfrm>
        </p:grpSpPr>
        <p:sp>
          <p:nvSpPr>
            <p:cNvPr id="46" name="Rectangle 45"/>
            <p:cNvSpPr/>
            <p:nvPr/>
          </p:nvSpPr>
          <p:spPr>
            <a:xfrm>
              <a:off x="705028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69024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87768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06512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725256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4400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58337" y="334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27553" y="3359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46297" y="3368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407456" y="3370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97979" y="3371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275252" y="3388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072700" y="29893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470610" y="2962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896509" y="29722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299707" y="297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725606" y="2981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9137155" y="297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63236" y="2220093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3791" y="2211381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7503953" y="2984198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96154" y="2071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97806" y="2746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61693" y="2749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75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3" grpId="0"/>
      <p:bldP spid="174" grpId="0"/>
      <p:bldP spid="175" grpId="0"/>
      <p:bldP spid="176" grpId="0"/>
      <p:bldP spid="177" grpId="0"/>
      <p:bldP spid="13" grpId="0" animBg="1"/>
      <p:bldP spid="86" grpId="0"/>
      <p:bldP spid="87" grpId="0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Decrease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89BB3D-E444-8A82-C3D1-8705ED123C10}"/>
              </a:ext>
            </a:extLst>
          </p:cNvPr>
          <p:cNvGrpSpPr/>
          <p:nvPr/>
        </p:nvGrpSpPr>
        <p:grpSpPr>
          <a:xfrm>
            <a:off x="4859254" y="1829634"/>
            <a:ext cx="501721" cy="478566"/>
            <a:chOff x="5212935" y="1948440"/>
            <a:chExt cx="501721" cy="478566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E6E665-53A0-33A0-5FDF-50FEC9650570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5CFFD7-3564-F913-0600-46AA402C65A8}"/>
                </a:ext>
              </a:extLst>
            </p:cNvPr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41A3FD-6C4E-634E-4231-DD875148764A}"/>
              </a:ext>
            </a:extLst>
          </p:cNvPr>
          <p:cNvGrpSpPr/>
          <p:nvPr/>
        </p:nvGrpSpPr>
        <p:grpSpPr>
          <a:xfrm>
            <a:off x="3311590" y="2468626"/>
            <a:ext cx="501721" cy="478566"/>
            <a:chOff x="5212935" y="1948440"/>
            <a:chExt cx="501721" cy="478566"/>
          </a:xfrm>
          <a:noFill/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E0BCF1-C949-39E8-97A1-48FC42D56E44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A407EF-DE01-76EE-80DC-243EEDDE8CED}"/>
                </a:ext>
              </a:extLst>
            </p:cNvPr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1A2F4A-94C0-3C81-832B-ED8ACBE7F62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3562451" y="2068917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5E4585-8C60-2F21-4A59-5320E980E170}"/>
              </a:ext>
            </a:extLst>
          </p:cNvPr>
          <p:cNvGrpSpPr/>
          <p:nvPr/>
        </p:nvGrpSpPr>
        <p:grpSpPr>
          <a:xfrm>
            <a:off x="6692588" y="2468626"/>
            <a:ext cx="501721" cy="478566"/>
            <a:chOff x="5212935" y="1948440"/>
            <a:chExt cx="501721" cy="478566"/>
          </a:xfrm>
          <a:noFill/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6333E0-A267-E155-35C4-15A9D070046C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9ABC2F-41AA-C336-0579-C3171475E100}"/>
                </a:ext>
              </a:extLst>
            </p:cNvPr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5D5D17-9B84-87C4-2C92-DC77DDAEE295}"/>
              </a:ext>
            </a:extLst>
          </p:cNvPr>
          <p:cNvCxnSpPr>
            <a:stCxn id="13" idx="6"/>
            <a:endCxn id="20" idx="0"/>
          </p:cNvCxnSpPr>
          <p:nvPr/>
        </p:nvCxnSpPr>
        <p:spPr>
          <a:xfrm>
            <a:off x="5360975" y="2068917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2A7D35-33FF-FBA2-336C-D15088F65C2C}"/>
              </a:ext>
            </a:extLst>
          </p:cNvPr>
          <p:cNvGrpSpPr/>
          <p:nvPr/>
        </p:nvGrpSpPr>
        <p:grpSpPr>
          <a:xfrm>
            <a:off x="2596017" y="3246049"/>
            <a:ext cx="501721" cy="478566"/>
            <a:chOff x="5212935" y="1948440"/>
            <a:chExt cx="501721" cy="478566"/>
          </a:xfrm>
          <a:noFill/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4D445E-77DA-67D0-1846-43DFAFED531F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D317BD-687B-B1FA-8E21-82A35113D0A4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E9618-8420-1EF1-A5D6-5561FB4F4870}"/>
              </a:ext>
            </a:extLst>
          </p:cNvPr>
          <p:cNvCxnSpPr>
            <a:stCxn id="16" idx="3"/>
            <a:endCxn id="24" idx="0"/>
          </p:cNvCxnSpPr>
          <p:nvPr/>
        </p:nvCxnSpPr>
        <p:spPr>
          <a:xfrm flipH="1">
            <a:off x="2846878" y="2877108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78B96C-A1B8-EA4C-C5F1-1B11D12EB71F}"/>
              </a:ext>
            </a:extLst>
          </p:cNvPr>
          <p:cNvGrpSpPr/>
          <p:nvPr/>
        </p:nvGrpSpPr>
        <p:grpSpPr>
          <a:xfrm>
            <a:off x="4011830" y="3246049"/>
            <a:ext cx="501721" cy="478566"/>
            <a:chOff x="5212935" y="1948440"/>
            <a:chExt cx="501721" cy="478566"/>
          </a:xfrm>
          <a:noFill/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D3E2E2-DC7A-60BB-EE4A-2C1E1F2935CC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CC2A68-4B40-9D99-6A1A-83BE2B4D7FBC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9BA0E7-5656-83E4-1B12-0BBAB1D4C563}"/>
              </a:ext>
            </a:extLst>
          </p:cNvPr>
          <p:cNvCxnSpPr>
            <a:stCxn id="16" idx="5"/>
            <a:endCxn id="28" idx="0"/>
          </p:cNvCxnSpPr>
          <p:nvPr/>
        </p:nvCxnSpPr>
        <p:spPr>
          <a:xfrm>
            <a:off x="3739836" y="2877108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1FC32E-B9EF-B3B0-5F63-8F84F7C69B0C}"/>
              </a:ext>
            </a:extLst>
          </p:cNvPr>
          <p:cNvGrpSpPr/>
          <p:nvPr/>
        </p:nvGrpSpPr>
        <p:grpSpPr>
          <a:xfrm>
            <a:off x="6057793" y="3246049"/>
            <a:ext cx="501721" cy="478566"/>
            <a:chOff x="5212935" y="1948440"/>
            <a:chExt cx="501721" cy="478566"/>
          </a:xfrm>
          <a:noFill/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3F53F9-B9DF-6DFF-0E15-D225AAB324A8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790E84-E90B-92B0-81A0-1913AEC6F73C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5F2686-970D-25C6-8393-B4BE84ECD830}"/>
              </a:ext>
            </a:extLst>
          </p:cNvPr>
          <p:cNvCxnSpPr>
            <a:stCxn id="20" idx="3"/>
            <a:endCxn id="32" idx="0"/>
          </p:cNvCxnSpPr>
          <p:nvPr/>
        </p:nvCxnSpPr>
        <p:spPr>
          <a:xfrm flipH="1">
            <a:off x="6308654" y="2877108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44D14E-ED15-8A82-2248-73E34DB70CCB}"/>
              </a:ext>
            </a:extLst>
          </p:cNvPr>
          <p:cNvGrpSpPr/>
          <p:nvPr/>
        </p:nvGrpSpPr>
        <p:grpSpPr>
          <a:xfrm>
            <a:off x="7600923" y="3246272"/>
            <a:ext cx="501721" cy="478566"/>
            <a:chOff x="5212935" y="1948440"/>
            <a:chExt cx="501721" cy="478566"/>
          </a:xfrm>
          <a:noFill/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F9DAE1-EFFA-0643-3CE3-BA3FB78F83AC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99E3B6-E589-BCEC-9871-103E72C33FAE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68C21D-9996-52A1-30F7-88C1D500D8E2}"/>
              </a:ext>
            </a:extLst>
          </p:cNvPr>
          <p:cNvCxnSpPr>
            <a:stCxn id="20" idx="5"/>
            <a:endCxn id="40" idx="0"/>
          </p:cNvCxnSpPr>
          <p:nvPr/>
        </p:nvCxnSpPr>
        <p:spPr>
          <a:xfrm>
            <a:off x="7120834" y="2877108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FB2D16-A281-8B42-A328-A92F206AB529}"/>
              </a:ext>
            </a:extLst>
          </p:cNvPr>
          <p:cNvGrpSpPr/>
          <p:nvPr/>
        </p:nvGrpSpPr>
        <p:grpSpPr>
          <a:xfrm>
            <a:off x="2096842" y="4093556"/>
            <a:ext cx="501721" cy="478566"/>
            <a:chOff x="5212935" y="1948440"/>
            <a:chExt cx="501721" cy="478566"/>
          </a:xfrm>
          <a:noFill/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5106DD7-D672-7A63-4C76-053454CEC3E9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5C1AE5-8666-E693-874F-B9BA3EF80864}"/>
                </a:ext>
              </a:extLst>
            </p:cNvPr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CD30D6-5E31-D7CF-98BC-58257372A376}"/>
              </a:ext>
            </a:extLst>
          </p:cNvPr>
          <p:cNvCxnSpPr>
            <a:stCxn id="24" idx="3"/>
            <a:endCxn id="44" idx="0"/>
          </p:cNvCxnSpPr>
          <p:nvPr/>
        </p:nvCxnSpPr>
        <p:spPr>
          <a:xfrm flipH="1">
            <a:off x="2347703" y="3654531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30F0E-37FE-F562-B8F5-4DBF5133AD6E}"/>
              </a:ext>
            </a:extLst>
          </p:cNvPr>
          <p:cNvGrpSpPr/>
          <p:nvPr/>
        </p:nvGrpSpPr>
        <p:grpSpPr>
          <a:xfrm>
            <a:off x="3087898" y="4093402"/>
            <a:ext cx="501721" cy="478566"/>
            <a:chOff x="5212935" y="1948440"/>
            <a:chExt cx="501721" cy="478566"/>
          </a:xfrm>
          <a:noFill/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55AA56-882C-A671-DF4C-08A22B39A1A6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8AF63C-A375-9242-3B84-F3DF87A389E2}"/>
                </a:ext>
              </a:extLst>
            </p:cNvPr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A21170-3705-A479-5605-7E76DEC9A649}"/>
              </a:ext>
            </a:extLst>
          </p:cNvPr>
          <p:cNvCxnSpPr>
            <a:stCxn id="24" idx="5"/>
            <a:endCxn id="69" idx="0"/>
          </p:cNvCxnSpPr>
          <p:nvPr/>
        </p:nvCxnSpPr>
        <p:spPr>
          <a:xfrm>
            <a:off x="3024263" y="3654531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D432C7-94B9-CB48-1192-12C6B32B2036}"/>
              </a:ext>
            </a:extLst>
          </p:cNvPr>
          <p:cNvGrpSpPr/>
          <p:nvPr/>
        </p:nvGrpSpPr>
        <p:grpSpPr>
          <a:xfrm>
            <a:off x="3692535" y="4054041"/>
            <a:ext cx="501721" cy="478566"/>
            <a:chOff x="5212935" y="1948440"/>
            <a:chExt cx="501721" cy="478566"/>
          </a:xfrm>
          <a:noFill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4C9681-72C9-0094-999A-DA4D2D55B768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D2091A-3E2F-91BD-F5F8-2B96E013EE4B}"/>
                </a:ext>
              </a:extLst>
            </p:cNvPr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310A57-86AD-2C03-187C-3AFF1FC24378}"/>
              </a:ext>
            </a:extLst>
          </p:cNvPr>
          <p:cNvCxnSpPr>
            <a:stCxn id="28" idx="3"/>
            <a:endCxn id="99" idx="0"/>
          </p:cNvCxnSpPr>
          <p:nvPr/>
        </p:nvCxnSpPr>
        <p:spPr>
          <a:xfrm flipH="1">
            <a:off x="3943396" y="3654531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68C2387-2D7A-4A70-1FB7-F0D7AA4DAD8F}"/>
              </a:ext>
            </a:extLst>
          </p:cNvPr>
          <p:cNvGrpSpPr/>
          <p:nvPr/>
        </p:nvGrpSpPr>
        <p:grpSpPr>
          <a:xfrm>
            <a:off x="3375298" y="5524091"/>
            <a:ext cx="4637187" cy="817938"/>
            <a:chOff x="3643724" y="5256202"/>
            <a:chExt cx="4637187" cy="81793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942AB5-785B-D804-8AC5-7B0DF5EFCAFA}"/>
                </a:ext>
              </a:extLst>
            </p:cNvPr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2EC9CA-C012-6998-49B3-69D6B71464D8}"/>
                </a:ext>
              </a:extLst>
            </p:cNvPr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B5EB427-9A3D-EE9B-707B-CDE354652A14}"/>
                </a:ext>
              </a:extLst>
            </p:cNvPr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EF112C5-3551-9B39-DFE7-F2D5396EB496}"/>
                </a:ext>
              </a:extLst>
            </p:cNvPr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EAC1F1E-2F94-292D-35FB-AB63791DADF4}"/>
                </a:ext>
              </a:extLst>
            </p:cNvPr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59DD0F-2B2F-FBE0-DC0F-800BFE799555}"/>
                </a:ext>
              </a:extLst>
            </p:cNvPr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A45234-AC0B-DD05-3891-81AAD170BEEA}"/>
                </a:ext>
              </a:extLst>
            </p:cNvPr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631AE1B-B8F0-D418-3867-B45D1E3904E2}"/>
                </a:ext>
              </a:extLst>
            </p:cNvPr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C5AE258-0A7F-7B74-10B9-AE0E5B7AB6C4}"/>
                </a:ext>
              </a:extLst>
            </p:cNvPr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97F3AE4-AE01-B63B-8DB2-92D60D38230E}"/>
                </a:ext>
              </a:extLst>
            </p:cNvPr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73A0FA-8ADC-825C-0556-C9259DF58EBE}"/>
                </a:ext>
              </a:extLst>
            </p:cNvPr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60FE943-0AB6-8028-A215-8374B4684807}"/>
                </a:ext>
              </a:extLst>
            </p:cNvPr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93180FD-2DAC-BC0B-001D-1E77FE554E1B}"/>
                </a:ext>
              </a:extLst>
            </p:cNvPr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230A1A-0D64-A406-AC99-BD149232CB2E}"/>
                </a:ext>
              </a:extLst>
            </p:cNvPr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BF6E40-0834-4ACF-D30D-F4DBA52BBB0C}"/>
                </a:ext>
              </a:extLst>
            </p:cNvPr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0B7E769-E5F9-C6E7-0354-2B3F893B0634}"/>
                </a:ext>
              </a:extLst>
            </p:cNvPr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0740FE-0D4C-C188-B4D8-1B861A7739FA}"/>
                </a:ext>
              </a:extLst>
            </p:cNvPr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5E0D22D-FDA2-6D1F-78F5-565F2666B16E}"/>
                </a:ext>
              </a:extLst>
            </p:cNvPr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4B159B-B0A5-CB02-783B-C9E55CBFF708}"/>
                </a:ext>
              </a:extLst>
            </p:cNvPr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D1D48BE-CD1D-4249-50A7-E1E74428948A}"/>
                </a:ext>
              </a:extLst>
            </p:cNvPr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2908DF0-122D-2E2C-3A24-0C278BB1D8EE}"/>
                </a:ext>
              </a:extLst>
            </p:cNvPr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60EDA9-1ABF-46D0-F6A6-D21886AAFD9C}"/>
                </a:ext>
              </a:extLst>
            </p:cNvPr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43CEDEA-381D-B14F-947C-6EBD6B27B759}"/>
              </a:ext>
            </a:extLst>
          </p:cNvPr>
          <p:cNvSpPr txBox="1"/>
          <p:nvPr/>
        </p:nvSpPr>
        <p:spPr>
          <a:xfrm>
            <a:off x="4213689" y="5548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09A542-338A-2A0F-A392-6A387329DD60}"/>
              </a:ext>
            </a:extLst>
          </p:cNvPr>
          <p:cNvSpPr txBox="1"/>
          <p:nvPr/>
        </p:nvSpPr>
        <p:spPr>
          <a:xfrm>
            <a:off x="3811551" y="5546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D77508-D031-2E51-499D-3E1083F73891}"/>
              </a:ext>
            </a:extLst>
          </p:cNvPr>
          <p:cNvSpPr txBox="1"/>
          <p:nvPr/>
        </p:nvSpPr>
        <p:spPr>
          <a:xfrm>
            <a:off x="4621341" y="55572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85D7A6-5662-E80F-3A53-09D1648D9491}"/>
              </a:ext>
            </a:extLst>
          </p:cNvPr>
          <p:cNvSpPr txBox="1"/>
          <p:nvPr/>
        </p:nvSpPr>
        <p:spPr>
          <a:xfrm>
            <a:off x="5099735" y="554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A9119-AD52-ACC4-75A0-481FD240A218}"/>
              </a:ext>
            </a:extLst>
          </p:cNvPr>
          <p:cNvSpPr txBox="1"/>
          <p:nvPr/>
        </p:nvSpPr>
        <p:spPr>
          <a:xfrm>
            <a:off x="5517779" y="5554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5651253-1FA6-B176-A386-484928A74A11}"/>
              </a:ext>
            </a:extLst>
          </p:cNvPr>
          <p:cNvSpPr txBox="1"/>
          <p:nvPr/>
        </p:nvSpPr>
        <p:spPr>
          <a:xfrm>
            <a:off x="5941820" y="555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69E2D-5BA9-30D9-81D0-95A6A47B3169}"/>
              </a:ext>
            </a:extLst>
          </p:cNvPr>
          <p:cNvSpPr txBox="1"/>
          <p:nvPr/>
        </p:nvSpPr>
        <p:spPr>
          <a:xfrm>
            <a:off x="6361225" y="555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BB98F0C-13AC-7997-59B9-5A92F7B6D8BD}"/>
              </a:ext>
            </a:extLst>
          </p:cNvPr>
          <p:cNvSpPr txBox="1"/>
          <p:nvPr/>
        </p:nvSpPr>
        <p:spPr>
          <a:xfrm>
            <a:off x="6779619" y="5557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DC8D15-A8F9-25BB-4311-D8414586BA41}"/>
              </a:ext>
            </a:extLst>
          </p:cNvPr>
          <p:cNvSpPr txBox="1"/>
          <p:nvPr/>
        </p:nvSpPr>
        <p:spPr>
          <a:xfrm>
            <a:off x="7201783" y="5554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1E4553-27E9-052E-B737-010A30952506}"/>
              </a:ext>
            </a:extLst>
          </p:cNvPr>
          <p:cNvSpPr txBox="1"/>
          <p:nvPr/>
        </p:nvSpPr>
        <p:spPr>
          <a:xfrm>
            <a:off x="7620371" y="554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8D641-4AC1-8E3E-C692-5267B82BA49B}"/>
              </a:ext>
            </a:extLst>
          </p:cNvPr>
          <p:cNvSpPr txBox="1"/>
          <p:nvPr/>
        </p:nvSpPr>
        <p:spPr>
          <a:xfrm>
            <a:off x="8102644" y="1690520"/>
            <a:ext cx="3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Decrease the key of 14 to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771C2A-0BC7-A979-C855-47C779F46E7F}"/>
              </a:ext>
            </a:extLst>
          </p:cNvPr>
          <p:cNvGrpSpPr/>
          <p:nvPr/>
        </p:nvGrpSpPr>
        <p:grpSpPr>
          <a:xfrm>
            <a:off x="3311590" y="2468626"/>
            <a:ext cx="501721" cy="478566"/>
            <a:chOff x="5212935" y="1948440"/>
            <a:chExt cx="501721" cy="478566"/>
          </a:xfrm>
          <a:noFill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C177EB-42C5-45BE-3A57-B39C6504AC45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EDA696-0ACB-8EBB-83BB-67BAD34B8C97}"/>
                </a:ext>
              </a:extLst>
            </p:cNvPr>
            <p:cNvSpPr txBox="1"/>
            <p:nvPr/>
          </p:nvSpPr>
          <p:spPr>
            <a:xfrm>
              <a:off x="5302044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5BA2D1-0F92-F5AD-0C2B-0F0C43AC72C9}"/>
              </a:ext>
            </a:extLst>
          </p:cNvPr>
          <p:cNvSpPr txBox="1"/>
          <p:nvPr/>
        </p:nvSpPr>
        <p:spPr>
          <a:xfrm>
            <a:off x="3594710" y="452884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listo MT" panose="02040603050505030304" pitchFamily="18" charset="0"/>
              </a:rPr>
              <a:t>Max child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055F18-78A5-BA6D-2780-4FC96CE605F4}"/>
              </a:ext>
            </a:extLst>
          </p:cNvPr>
          <p:cNvSpPr/>
          <p:nvPr/>
        </p:nvSpPr>
        <p:spPr>
          <a:xfrm>
            <a:off x="4011829" y="3243380"/>
            <a:ext cx="501721" cy="478566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A71A1D-D48D-3762-AC99-99DA07971E30}"/>
              </a:ext>
            </a:extLst>
          </p:cNvPr>
          <p:cNvSpPr txBox="1"/>
          <p:nvPr/>
        </p:nvSpPr>
        <p:spPr>
          <a:xfrm>
            <a:off x="4697896" y="3748252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Swap Required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AD65C22-668D-ED8B-92F1-C4527BDC146D}"/>
              </a:ext>
            </a:extLst>
          </p:cNvPr>
          <p:cNvCxnSpPr>
            <a:cxnSpLocks/>
            <a:stCxn id="120" idx="0"/>
            <a:endCxn id="131" idx="0"/>
          </p:cNvCxnSpPr>
          <p:nvPr/>
        </p:nvCxnSpPr>
        <p:spPr>
          <a:xfrm rot="5400000" flipH="1" flipV="1">
            <a:off x="6723831" y="4481979"/>
            <a:ext cx="2138" cy="2093020"/>
          </a:xfrm>
          <a:prstGeom prst="curvedConnector3">
            <a:avLst>
              <a:gd name="adj1" fmla="val 22422404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12811DD-8CBF-7C03-2195-B5000C4B560E}"/>
              </a:ext>
            </a:extLst>
          </p:cNvPr>
          <p:cNvSpPr txBox="1"/>
          <p:nvPr/>
        </p:nvSpPr>
        <p:spPr>
          <a:xfrm>
            <a:off x="4260244" y="556083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8692F2-841F-FA9F-6115-9C4FFA64F0E4}"/>
              </a:ext>
            </a:extLst>
          </p:cNvPr>
          <p:cNvSpPr txBox="1"/>
          <p:nvPr/>
        </p:nvSpPr>
        <p:spPr>
          <a:xfrm>
            <a:off x="4242208" y="556083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4BA08E-598F-ED46-32B8-6E8D17F3ED9D}"/>
              </a:ext>
            </a:extLst>
          </p:cNvPr>
          <p:cNvSpPr txBox="1"/>
          <p:nvPr/>
        </p:nvSpPr>
        <p:spPr>
          <a:xfrm>
            <a:off x="5530657" y="554612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0CD079-6963-512A-B96A-A474C47464A3}"/>
              </a:ext>
            </a:extLst>
          </p:cNvPr>
          <p:cNvSpPr/>
          <p:nvPr/>
        </p:nvSpPr>
        <p:spPr>
          <a:xfrm>
            <a:off x="3311590" y="2460893"/>
            <a:ext cx="501721" cy="47856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463F92-1BD6-A28D-0EFC-761BABA8C155}"/>
              </a:ext>
            </a:extLst>
          </p:cNvPr>
          <p:cNvGrpSpPr/>
          <p:nvPr/>
        </p:nvGrpSpPr>
        <p:grpSpPr>
          <a:xfrm>
            <a:off x="4009383" y="3246049"/>
            <a:ext cx="501721" cy="478566"/>
            <a:chOff x="5212935" y="1948440"/>
            <a:chExt cx="501721" cy="478566"/>
          </a:xfrm>
          <a:noFill/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864F5D5-363B-F0CC-C054-FE74CA632DBB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86D0C9-F820-46AF-0C13-0B1BD7ACA35E}"/>
                </a:ext>
              </a:extLst>
            </p:cNvPr>
            <p:cNvSpPr txBox="1"/>
            <p:nvPr/>
          </p:nvSpPr>
          <p:spPr>
            <a:xfrm>
              <a:off x="5302044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4CC0DC34-FF6E-B1CC-86A7-686BC327AAA2}"/>
              </a:ext>
            </a:extLst>
          </p:cNvPr>
          <p:cNvSpPr/>
          <p:nvPr/>
        </p:nvSpPr>
        <p:spPr>
          <a:xfrm>
            <a:off x="3692535" y="4054041"/>
            <a:ext cx="501721" cy="478566"/>
          </a:xfrm>
          <a:prstGeom prst="ellipse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87ED5C9-17C6-5D95-B042-A068FDD24C9D}"/>
              </a:ext>
            </a:extLst>
          </p:cNvPr>
          <p:cNvCxnSpPr>
            <a:stCxn id="57" idx="6"/>
            <a:endCxn id="45" idx="6"/>
          </p:cNvCxnSpPr>
          <p:nvPr/>
        </p:nvCxnSpPr>
        <p:spPr>
          <a:xfrm flipH="1">
            <a:off x="4194256" y="3485332"/>
            <a:ext cx="316848" cy="807992"/>
          </a:xfrm>
          <a:prstGeom prst="curvedConnector3">
            <a:avLst>
              <a:gd name="adj1" fmla="val -7214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85F8D0-F281-2206-14E0-CA28A7A174F8}"/>
              </a:ext>
            </a:extLst>
          </p:cNvPr>
          <p:cNvGrpSpPr/>
          <p:nvPr/>
        </p:nvGrpSpPr>
        <p:grpSpPr>
          <a:xfrm>
            <a:off x="3699400" y="4052948"/>
            <a:ext cx="501721" cy="478566"/>
            <a:chOff x="5212935" y="1948440"/>
            <a:chExt cx="501721" cy="478566"/>
          </a:xfrm>
          <a:noFill/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A53399-DFAA-E86B-5A7A-8AC89A3877F4}"/>
                </a:ext>
              </a:extLst>
            </p:cNvPr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A16633-6FF0-C100-1CD4-EC745C5B0BE6}"/>
                </a:ext>
              </a:extLst>
            </p:cNvPr>
            <p:cNvSpPr txBox="1"/>
            <p:nvPr/>
          </p:nvSpPr>
          <p:spPr>
            <a:xfrm>
              <a:off x="5302044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1ABF428C-4EBD-307D-FAF9-4D8949C4D0CE}"/>
              </a:ext>
            </a:extLst>
          </p:cNvPr>
          <p:cNvSpPr/>
          <p:nvPr/>
        </p:nvSpPr>
        <p:spPr>
          <a:xfrm>
            <a:off x="4009382" y="3242287"/>
            <a:ext cx="501721" cy="47856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A74830-6C4B-C803-4CF1-4426395B9A98}"/>
              </a:ext>
            </a:extLst>
          </p:cNvPr>
          <p:cNvSpPr txBox="1"/>
          <p:nvPr/>
        </p:nvSpPr>
        <p:spPr>
          <a:xfrm>
            <a:off x="7620371" y="554612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988CC8-A893-18D8-E497-7DDCE2D2EF1C}"/>
              </a:ext>
            </a:extLst>
          </p:cNvPr>
          <p:cNvSpPr txBox="1"/>
          <p:nvPr/>
        </p:nvSpPr>
        <p:spPr>
          <a:xfrm>
            <a:off x="5504620" y="555776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95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45" grpId="0" animBg="1"/>
      <p:bldP spid="64" grpId="0" animBg="1"/>
      <p:bldP spid="65" grpId="0" animBg="1"/>
      <p:bldP spid="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Any Idea About Heap Sort?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Extracting all the roots sequentially produces the sorted 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862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Storing the root element at the end of the array after resizing makes the array sorted</a:t>
            </a:r>
            <a:endParaRPr lang="en-US" b="1" i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90086" y="557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7948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97738" y="5584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94176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56016" y="5585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78180" y="5582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096768" y="55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4" idx="0"/>
            <a:endCxn id="69" idx="0"/>
          </p:cNvCxnSpPr>
          <p:nvPr/>
        </p:nvCxnSpPr>
        <p:spPr>
          <a:xfrm rot="5400000" flipH="1" flipV="1">
            <a:off x="6362740" y="3672104"/>
            <a:ext cx="2138" cy="3767996"/>
          </a:xfrm>
          <a:prstGeom prst="curvedConnector3">
            <a:avLst>
              <a:gd name="adj1" fmla="val 1678788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20366" y="557374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49699" y="5589093"/>
            <a:ext cx="418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63846" y="4917203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</p:spTree>
    <p:extLst>
      <p:ext uri="{BB962C8B-B14F-4D97-AF65-F5344CB8AC3E}">
        <p14:creationId xmlns:p14="http://schemas.microsoft.com/office/powerpoint/2010/main" val="28381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  <p:bldP spid="1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7948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97738" y="5584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56016" y="5585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78180" y="5582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cxnSp>
        <p:nvCxnSpPr>
          <p:cNvPr id="14" name="Curved Connector 13"/>
          <p:cNvCxnSpPr>
            <a:stCxn id="54" idx="0"/>
            <a:endCxn id="68" idx="0"/>
          </p:cNvCxnSpPr>
          <p:nvPr/>
        </p:nvCxnSpPr>
        <p:spPr>
          <a:xfrm rot="5400000" flipH="1" flipV="1">
            <a:off x="6153368" y="3881476"/>
            <a:ext cx="2138" cy="3349252"/>
          </a:xfrm>
          <a:prstGeom prst="curvedConnector3">
            <a:avLst>
              <a:gd name="adj1" fmla="val 1678788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15180" y="557374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651742" y="5580172"/>
            <a:ext cx="418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14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773020" y="4921340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</p:spTree>
    <p:extLst>
      <p:ext uri="{BB962C8B-B14F-4D97-AF65-F5344CB8AC3E}">
        <p14:creationId xmlns:p14="http://schemas.microsoft.com/office/powerpoint/2010/main" val="13692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3" grpId="0" animBg="1"/>
      <p:bldP spid="10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96494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56016" y="5585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98650" y="5573741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25281" y="5590790"/>
            <a:ext cx="418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62820" y="4921340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  <p:cxnSp>
        <p:nvCxnSpPr>
          <p:cNvPr id="13" name="Curved Connector 12"/>
          <p:cNvCxnSpPr>
            <a:stCxn id="54" idx="0"/>
            <a:endCxn id="67" idx="0"/>
          </p:cNvCxnSpPr>
          <p:nvPr/>
        </p:nvCxnSpPr>
        <p:spPr>
          <a:xfrm rot="5400000" flipH="1" flipV="1">
            <a:off x="5943996" y="4090848"/>
            <a:ext cx="2138" cy="2930508"/>
          </a:xfrm>
          <a:prstGeom prst="curvedConnector3">
            <a:avLst>
              <a:gd name="adj1" fmla="val 1838671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7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3" grpId="0" animBg="1"/>
      <p:bldP spid="10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935234" y="4928864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  <p:cxnSp>
        <p:nvCxnSpPr>
          <p:cNvPr id="13" name="Curved Connector 12"/>
          <p:cNvCxnSpPr>
            <a:stCxn id="54" idx="0"/>
            <a:endCxn id="51" idx="0"/>
          </p:cNvCxnSpPr>
          <p:nvPr/>
        </p:nvCxnSpPr>
        <p:spPr>
          <a:xfrm rot="5400000" flipH="1" flipV="1">
            <a:off x="5734624" y="4300220"/>
            <a:ext cx="2138" cy="2511764"/>
          </a:xfrm>
          <a:prstGeom prst="curvedConnector3">
            <a:avLst>
              <a:gd name="adj1" fmla="val 1558872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11023" y="5568521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25954" y="5592785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3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489095" y="4925759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  <p:cxnSp>
        <p:nvCxnSpPr>
          <p:cNvPr id="13" name="Curved Connector 12"/>
          <p:cNvCxnSpPr>
            <a:stCxn id="54" idx="0"/>
            <a:endCxn id="65" idx="0"/>
          </p:cNvCxnSpPr>
          <p:nvPr/>
        </p:nvCxnSpPr>
        <p:spPr>
          <a:xfrm rot="5400000" flipH="1" flipV="1">
            <a:off x="5523763" y="4507753"/>
            <a:ext cx="5467" cy="2093370"/>
          </a:xfrm>
          <a:prstGeom prst="curvedConnector3">
            <a:avLst>
              <a:gd name="adj1" fmla="val 646987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91388" y="5568521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08110" y="5577067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5407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104533" y="4925759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  <p:cxnSp>
        <p:nvCxnSpPr>
          <p:cNvPr id="13" name="Curved Connector 12"/>
          <p:cNvCxnSpPr>
            <a:stCxn id="54" idx="0"/>
            <a:endCxn id="58" idx="0"/>
          </p:cNvCxnSpPr>
          <p:nvPr/>
        </p:nvCxnSpPr>
        <p:spPr>
          <a:xfrm rot="5400000" flipH="1" flipV="1">
            <a:off x="5317299" y="4719683"/>
            <a:ext cx="12700" cy="1674976"/>
          </a:xfrm>
          <a:prstGeom prst="curvedConnector3">
            <a:avLst>
              <a:gd name="adj1" fmla="val 287663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75562" y="5576410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50333" y="5580738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03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51607" y="4925759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  <p:cxnSp>
        <p:nvCxnSpPr>
          <p:cNvPr id="13" name="Curved Connector 12"/>
          <p:cNvCxnSpPr>
            <a:stCxn id="54" idx="0"/>
            <a:endCxn id="57" idx="0"/>
          </p:cNvCxnSpPr>
          <p:nvPr/>
        </p:nvCxnSpPr>
        <p:spPr>
          <a:xfrm rot="5400000" flipH="1" flipV="1">
            <a:off x="5107927" y="4929055"/>
            <a:ext cx="12700" cy="1256232"/>
          </a:xfrm>
          <a:prstGeom prst="curvedConnector3">
            <a:avLst>
              <a:gd name="adj1" fmla="val 220374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49410" y="5569766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19764" y="5563521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10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33645" y="4923850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  <p:cxnSp>
        <p:nvCxnSpPr>
          <p:cNvPr id="13" name="Curved Connector 12"/>
          <p:cNvCxnSpPr>
            <a:stCxn id="54" idx="0"/>
            <a:endCxn id="56" idx="0"/>
          </p:cNvCxnSpPr>
          <p:nvPr/>
        </p:nvCxnSpPr>
        <p:spPr>
          <a:xfrm rot="5400000" flipH="1" flipV="1">
            <a:off x="4898555" y="5138427"/>
            <a:ext cx="12700" cy="837488"/>
          </a:xfrm>
          <a:prstGeom prst="curvedConnector3">
            <a:avLst>
              <a:gd name="adj1" fmla="val 2540181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97279" y="5579739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58412" y="5576410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26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45344" y="2287466"/>
            <a:ext cx="1611971" cy="643538"/>
            <a:chOff x="1888356" y="3675868"/>
            <a:chExt cx="1611971" cy="643538"/>
          </a:xfrm>
        </p:grpSpPr>
        <p:grpSp>
          <p:nvGrpSpPr>
            <p:cNvPr id="31" name="Group 30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10</a:t>
                </a:r>
              </a:p>
            </p:txBody>
          </p:sp>
        </p:grpSp>
        <p:cxnSp>
          <p:nvCxnSpPr>
            <p:cNvPr id="33" name="Straight Connector 32"/>
            <p:cNvCxnSpPr>
              <a:stCxn id="35" idx="2"/>
            </p:cNvCxnSpPr>
            <p:nvPr/>
          </p:nvCxnSpPr>
          <p:spPr>
            <a:xfrm flipH="1">
              <a:off x="1888356" y="3906605"/>
              <a:ext cx="762371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320211" y="2928402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28287" y="2930675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</a:p>
          </p:txBody>
        </p:sp>
      </p:grpSp>
      <p:cxnSp>
        <p:nvCxnSpPr>
          <p:cNvPr id="41" name="Straight Connector 40"/>
          <p:cNvCxnSpPr>
            <a:stCxn id="43" idx="2"/>
          </p:cNvCxnSpPr>
          <p:nvPr/>
        </p:nvCxnSpPr>
        <p:spPr>
          <a:xfrm flipH="1">
            <a:off x="1511525" y="3161412"/>
            <a:ext cx="21676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4" idx="3"/>
          </p:cNvCxnSpPr>
          <p:nvPr/>
        </p:nvCxnSpPr>
        <p:spPr>
          <a:xfrm>
            <a:off x="2169837" y="3161411"/>
            <a:ext cx="228613" cy="41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73506" y="3583647"/>
            <a:ext cx="461473" cy="461473"/>
            <a:chOff x="5202962" y="3006694"/>
            <a:chExt cx="461473" cy="461473"/>
          </a:xfrm>
        </p:grpSpPr>
        <p:sp>
          <p:nvSpPr>
            <p:cNvPr id="22" name="Oval 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1110" y="3580559"/>
            <a:ext cx="461473" cy="461473"/>
            <a:chOff x="5202962" y="3006694"/>
            <a:chExt cx="461473" cy="461473"/>
          </a:xfrm>
        </p:grpSpPr>
        <p:sp>
          <p:nvSpPr>
            <p:cNvPr id="15" name="Oval 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50280" y="2793989"/>
            <a:ext cx="2526658" cy="809892"/>
            <a:chOff x="7050280" y="2947816"/>
            <a:chExt cx="2526658" cy="809892"/>
          </a:xfrm>
        </p:grpSpPr>
        <p:sp>
          <p:nvSpPr>
            <p:cNvPr id="46" name="Rectangle 45"/>
            <p:cNvSpPr/>
            <p:nvPr/>
          </p:nvSpPr>
          <p:spPr>
            <a:xfrm>
              <a:off x="705028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69024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87768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06512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725256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4400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58337" y="334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27553" y="3359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46297" y="3368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407456" y="3370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97979" y="3371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275252" y="3388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072700" y="2835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470610" y="2808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896509" y="28184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299707" y="2817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725606" y="28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9137155" y="2817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34909" y="2066266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95464" y="2057554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7931250" y="2830371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96154" y="1918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97806" y="2592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61693" y="259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76202" y="325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81837" y="325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6434" y="4595924"/>
            <a:ext cx="795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How many vertices need to be explored to generate the complete binary tree?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6598" y="4962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6434" y="5329102"/>
            <a:ext cx="552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Because only 2 vertices have child (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internal vertices</a:t>
            </a:r>
            <a:r>
              <a:rPr lang="en-US" dirty="0">
                <a:latin typeface="Calisto MT" panose="02040603050505030304" pitchFamily="18" charset="0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6434" y="5749134"/>
            <a:ext cx="573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Rest (5-2) = 3 vertices have no child (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external vertices</a:t>
            </a:r>
            <a:r>
              <a:rPr lang="en-US" dirty="0">
                <a:latin typeface="Calisto MT" panose="02040603050505030304" pitchFamily="18" charset="0"/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6434" y="6161507"/>
            <a:ext cx="116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Calisto MT" panose="02040603050505030304" pitchFamily="18" charset="0"/>
              </a:rPr>
              <a:t>Summary: If a complete binary tree having 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n </a:t>
            </a:r>
            <a:r>
              <a:rPr lang="en-US" dirty="0">
                <a:solidFill>
                  <a:srgbClr val="0070C0"/>
                </a:solidFill>
                <a:latin typeface="Calisto MT" panose="02040603050505030304" pitchFamily="18" charset="0"/>
              </a:rPr>
              <a:t>vertices, it’s </a:t>
            </a:r>
            <a:r>
              <a:rPr lang="en-US" b="1" dirty="0">
                <a:solidFill>
                  <a:srgbClr val="0070C0"/>
                </a:solidFill>
                <a:latin typeface="Calisto MT" panose="02040603050505030304" pitchFamily="18" charset="0"/>
              </a:rPr>
              <a:t>first floor(n/2) </a:t>
            </a:r>
            <a:r>
              <a:rPr lang="en-US" dirty="0">
                <a:solidFill>
                  <a:srgbClr val="0070C0"/>
                </a:solidFill>
                <a:latin typeface="Calisto MT" panose="02040603050505030304" pitchFamily="18" charset="0"/>
              </a:rPr>
              <a:t>vertices are </a:t>
            </a:r>
            <a:r>
              <a:rPr lang="en-US" b="1" i="1" dirty="0">
                <a:solidFill>
                  <a:srgbClr val="0070C0"/>
                </a:solidFill>
                <a:latin typeface="Calisto MT" panose="02040603050505030304" pitchFamily="18" charset="0"/>
              </a:rPr>
              <a:t>internal</a:t>
            </a:r>
            <a:r>
              <a:rPr lang="en-US" dirty="0">
                <a:solidFill>
                  <a:srgbClr val="0070C0"/>
                </a:solidFill>
                <a:latin typeface="Calisto MT" panose="02040603050505030304" pitchFamily="18" charset="0"/>
              </a:rPr>
              <a:t>, rest are </a:t>
            </a:r>
            <a:r>
              <a:rPr lang="en-US" b="1" i="1" dirty="0">
                <a:solidFill>
                  <a:srgbClr val="0070C0"/>
                </a:solidFill>
                <a:latin typeface="Calisto MT" panose="02040603050505030304" pitchFamily="18" charset="0"/>
              </a:rPr>
              <a:t>leaf</a:t>
            </a:r>
            <a:r>
              <a:rPr lang="en-US" dirty="0">
                <a:solidFill>
                  <a:srgbClr val="0070C0"/>
                </a:solidFill>
                <a:latin typeface="Calisto MT" panose="02040603050505030304" pitchFamily="18" charset="0"/>
              </a:rPr>
              <a:t> vertices</a:t>
            </a:r>
          </a:p>
        </p:txBody>
      </p:sp>
    </p:spTree>
    <p:extLst>
      <p:ext uri="{BB962C8B-B14F-4D97-AF65-F5344CB8AC3E}">
        <p14:creationId xmlns:p14="http://schemas.microsoft.com/office/powerpoint/2010/main" val="25098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40768" y="4923850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</a:p>
        </p:txBody>
      </p:sp>
      <p:cxnSp>
        <p:nvCxnSpPr>
          <p:cNvPr id="13" name="Curved Connector 12"/>
          <p:cNvCxnSpPr>
            <a:stCxn id="54" idx="0"/>
            <a:endCxn id="55" idx="0"/>
          </p:cNvCxnSpPr>
          <p:nvPr/>
        </p:nvCxnSpPr>
        <p:spPr>
          <a:xfrm rot="5400000" flipH="1" flipV="1">
            <a:off x="4689183" y="5347799"/>
            <a:ext cx="12700" cy="418744"/>
          </a:xfrm>
          <a:prstGeom prst="curvedConnector3">
            <a:avLst>
              <a:gd name="adj1" fmla="val 260748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07663" y="5576410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0269" y="5567385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2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404448" y="4929655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923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Sorted!</a:t>
            </a:r>
          </a:p>
        </p:txBody>
      </p:sp>
    </p:spTree>
    <p:extLst>
      <p:ext uri="{BB962C8B-B14F-4D97-AF65-F5344CB8AC3E}">
        <p14:creationId xmlns:p14="http://schemas.microsoft.com/office/powerpoint/2010/main" val="23616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Restore The Array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404448" y="4929655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0759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size = 10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02855" y="2084726"/>
            <a:ext cx="6005802" cy="2503205"/>
            <a:chOff x="2702855" y="2084726"/>
            <a:chExt cx="6005802" cy="2503205"/>
          </a:xfrm>
        </p:grpSpPr>
        <p:grpSp>
          <p:nvGrpSpPr>
            <p:cNvPr id="155" name="Group 154"/>
            <p:cNvGrpSpPr/>
            <p:nvPr/>
          </p:nvGrpSpPr>
          <p:grpSpPr>
            <a:xfrm>
              <a:off x="3917603" y="2484435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56" name="Oval 155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2</a:t>
                </a:r>
              </a:p>
            </p:txBody>
          </p:sp>
        </p:grpSp>
        <p:cxnSp>
          <p:nvCxnSpPr>
            <p:cNvPr id="158" name="Straight Arrow Connector 157"/>
            <p:cNvCxnSpPr>
              <a:endCxn id="156" idx="0"/>
            </p:cNvCxnSpPr>
            <p:nvPr/>
          </p:nvCxnSpPr>
          <p:spPr>
            <a:xfrm flipH="1">
              <a:off x="4168464" y="2084726"/>
              <a:ext cx="1296803" cy="3997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7298601" y="2484435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60" name="Oval 159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331357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3</a:t>
                </a:r>
              </a:p>
            </p:txBody>
          </p:sp>
        </p:grpSp>
        <p:cxnSp>
          <p:nvCxnSpPr>
            <p:cNvPr id="162" name="Straight Arrow Connector 161"/>
            <p:cNvCxnSpPr>
              <a:endCxn id="160" idx="0"/>
            </p:cNvCxnSpPr>
            <p:nvPr/>
          </p:nvCxnSpPr>
          <p:spPr>
            <a:xfrm>
              <a:off x="5966988" y="2084726"/>
              <a:ext cx="1582474" cy="3997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3202030" y="3261858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64" name="Oval 163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4</a:t>
                </a:r>
              </a:p>
            </p:txBody>
          </p:sp>
        </p:grpSp>
        <p:cxnSp>
          <p:nvCxnSpPr>
            <p:cNvPr id="166" name="Straight Arrow Connector 165"/>
            <p:cNvCxnSpPr>
              <a:stCxn id="156" idx="3"/>
              <a:endCxn id="164" idx="0"/>
            </p:cNvCxnSpPr>
            <p:nvPr/>
          </p:nvCxnSpPr>
          <p:spPr>
            <a:xfrm flipH="1">
              <a:off x="3452891" y="2892917"/>
              <a:ext cx="538187" cy="368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4617843" y="3261858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68" name="Oval 167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7</a:t>
                </a:r>
              </a:p>
            </p:txBody>
          </p:sp>
        </p:grpSp>
        <p:cxnSp>
          <p:nvCxnSpPr>
            <p:cNvPr id="170" name="Straight Arrow Connector 169"/>
            <p:cNvCxnSpPr>
              <a:stCxn id="156" idx="5"/>
              <a:endCxn id="168" idx="0"/>
            </p:cNvCxnSpPr>
            <p:nvPr/>
          </p:nvCxnSpPr>
          <p:spPr>
            <a:xfrm>
              <a:off x="4345849" y="2892917"/>
              <a:ext cx="522855" cy="368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6663806" y="3261858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72" name="Oval 171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8</a:t>
                </a:r>
              </a:p>
            </p:txBody>
          </p:sp>
        </p:grpSp>
        <p:cxnSp>
          <p:nvCxnSpPr>
            <p:cNvPr id="174" name="Straight Arrow Connector 173"/>
            <p:cNvCxnSpPr>
              <a:stCxn id="160" idx="3"/>
              <a:endCxn id="172" idx="0"/>
            </p:cNvCxnSpPr>
            <p:nvPr/>
          </p:nvCxnSpPr>
          <p:spPr>
            <a:xfrm flipH="1">
              <a:off x="6914667" y="2892917"/>
              <a:ext cx="457409" cy="368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8206936" y="3262081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76" name="Oval 175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9</a:t>
                </a:r>
              </a:p>
            </p:txBody>
          </p:sp>
        </p:grpSp>
        <p:cxnSp>
          <p:nvCxnSpPr>
            <p:cNvPr id="178" name="Straight Arrow Connector 177"/>
            <p:cNvCxnSpPr>
              <a:stCxn id="160" idx="5"/>
              <a:endCxn id="176" idx="0"/>
            </p:cNvCxnSpPr>
            <p:nvPr/>
          </p:nvCxnSpPr>
          <p:spPr>
            <a:xfrm>
              <a:off x="7726847" y="2892917"/>
              <a:ext cx="730950" cy="3691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2702855" y="4109365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80" name="Oval 179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54443" y="2003057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10</a:t>
                </a:r>
              </a:p>
            </p:txBody>
          </p:sp>
        </p:grpSp>
        <p:cxnSp>
          <p:nvCxnSpPr>
            <p:cNvPr id="182" name="Straight Arrow Connector 181"/>
            <p:cNvCxnSpPr>
              <a:stCxn id="164" idx="3"/>
              <a:endCxn id="180" idx="0"/>
            </p:cNvCxnSpPr>
            <p:nvPr/>
          </p:nvCxnSpPr>
          <p:spPr>
            <a:xfrm flipH="1">
              <a:off x="2953716" y="3670340"/>
              <a:ext cx="321789" cy="439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3693911" y="4109211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84" name="Oval 183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5245897" y="2003057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14</a:t>
                </a:r>
              </a:p>
            </p:txBody>
          </p:sp>
        </p:grpSp>
        <p:cxnSp>
          <p:nvCxnSpPr>
            <p:cNvPr id="186" name="Straight Arrow Connector 185"/>
            <p:cNvCxnSpPr>
              <a:stCxn id="164" idx="5"/>
              <a:endCxn id="184" idx="0"/>
            </p:cNvCxnSpPr>
            <p:nvPr/>
          </p:nvCxnSpPr>
          <p:spPr>
            <a:xfrm>
              <a:off x="3630276" y="3670340"/>
              <a:ext cx="314496" cy="438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4298548" y="4069850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88" name="Oval 187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254443" y="2003057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16</a:t>
                </a:r>
              </a:p>
            </p:txBody>
          </p:sp>
        </p:grpSp>
        <p:cxnSp>
          <p:nvCxnSpPr>
            <p:cNvPr id="190" name="Straight Arrow Connector 189"/>
            <p:cNvCxnSpPr>
              <a:stCxn id="168" idx="3"/>
              <a:endCxn id="188" idx="0"/>
            </p:cNvCxnSpPr>
            <p:nvPr/>
          </p:nvCxnSpPr>
          <p:spPr>
            <a:xfrm flipH="1">
              <a:off x="4549409" y="3670340"/>
              <a:ext cx="141909" cy="399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8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30977 0.00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298547" y="4069850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214770" y="45455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</p:spTree>
    <p:extLst>
      <p:ext uri="{BB962C8B-B14F-4D97-AF65-F5344CB8AC3E}">
        <p14:creationId xmlns:p14="http://schemas.microsoft.com/office/powerpoint/2010/main" val="21597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692295" y="4111290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17744" y="46105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</p:spTree>
    <p:extLst>
      <p:ext uri="{BB962C8B-B14F-4D97-AF65-F5344CB8AC3E}">
        <p14:creationId xmlns:p14="http://schemas.microsoft.com/office/powerpoint/2010/main" val="75742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700060" y="4109211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554406" y="454823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</p:spTree>
    <p:extLst>
      <p:ext uri="{BB962C8B-B14F-4D97-AF65-F5344CB8AC3E}">
        <p14:creationId xmlns:p14="http://schemas.microsoft.com/office/powerpoint/2010/main" val="32904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206935" y="3261858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092322" y="37005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</p:spTree>
    <p:extLst>
      <p:ext uri="{BB962C8B-B14F-4D97-AF65-F5344CB8AC3E}">
        <p14:creationId xmlns:p14="http://schemas.microsoft.com/office/powerpoint/2010/main" val="33022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667749" y="3263910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53136" y="370257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</p:spTree>
    <p:extLst>
      <p:ext uri="{BB962C8B-B14F-4D97-AF65-F5344CB8AC3E}">
        <p14:creationId xmlns:p14="http://schemas.microsoft.com/office/powerpoint/2010/main" val="2668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617188" y="3262710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260517" y="326185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</a:p>
        </p:txBody>
      </p:sp>
      <p:cxnSp>
        <p:nvCxnSpPr>
          <p:cNvPr id="4" name="Curved Connector 3"/>
          <p:cNvCxnSpPr>
            <a:stCxn id="188" idx="6"/>
            <a:endCxn id="168" idx="6"/>
          </p:cNvCxnSpPr>
          <p:nvPr/>
        </p:nvCxnSpPr>
        <p:spPr>
          <a:xfrm flipV="1">
            <a:off x="4800269" y="3501141"/>
            <a:ext cx="319295" cy="807992"/>
          </a:xfrm>
          <a:prstGeom prst="curvedConnector3">
            <a:avLst>
              <a:gd name="adj1" fmla="val 17159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616533" y="3266344"/>
            <a:ext cx="501721" cy="478566"/>
            <a:chOff x="7317005" y="4224804"/>
            <a:chExt cx="501721" cy="478566"/>
          </a:xfrm>
        </p:grpSpPr>
        <p:sp>
          <p:nvSpPr>
            <p:cNvPr id="50" name="Oval 4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57201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98548" y="4065364"/>
            <a:ext cx="501721" cy="478566"/>
            <a:chOff x="7317005" y="4224804"/>
            <a:chExt cx="501721" cy="478566"/>
          </a:xfrm>
        </p:grpSpPr>
        <p:sp>
          <p:nvSpPr>
            <p:cNvPr id="54" name="Oval 5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34115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326294" y="3237618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</p:spTree>
    <p:extLst>
      <p:ext uri="{BB962C8B-B14F-4D97-AF65-F5344CB8AC3E}">
        <p14:creationId xmlns:p14="http://schemas.microsoft.com/office/powerpoint/2010/main" val="22149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5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254444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202030" y="3261858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355545" y="326185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93688" y="3261858"/>
            <a:ext cx="501721" cy="478566"/>
            <a:chOff x="7317005" y="4224804"/>
            <a:chExt cx="501721" cy="478566"/>
          </a:xfrm>
        </p:grpSpPr>
        <p:sp>
          <p:nvSpPr>
            <p:cNvPr id="50" name="Oval 4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57201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93911" y="4109211"/>
            <a:ext cx="501721" cy="478566"/>
            <a:chOff x="7317005" y="4224804"/>
            <a:chExt cx="501721" cy="478566"/>
          </a:xfrm>
        </p:grpSpPr>
        <p:sp>
          <p:nvSpPr>
            <p:cNvPr id="54" name="Oval 5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34115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352250" y="3246391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  <p:cxnSp>
        <p:nvCxnSpPr>
          <p:cNvPr id="8" name="Curved Connector 7"/>
          <p:cNvCxnSpPr>
            <a:stCxn id="184" idx="7"/>
            <a:endCxn id="82" idx="6"/>
          </p:cNvCxnSpPr>
          <p:nvPr/>
        </p:nvCxnSpPr>
        <p:spPr>
          <a:xfrm rot="16200000" flipV="1">
            <a:off x="3573877" y="3631015"/>
            <a:ext cx="678154" cy="418406"/>
          </a:xfrm>
          <a:prstGeom prst="curved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8647" y="2723141"/>
            <a:ext cx="461473" cy="461473"/>
            <a:chOff x="5202962" y="3006694"/>
            <a:chExt cx="461473" cy="461473"/>
          </a:xfrm>
        </p:grpSpPr>
        <p:sp>
          <p:nvSpPr>
            <p:cNvPr id="35" name="Oval 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33" name="Straight Connector 32"/>
          <p:cNvCxnSpPr>
            <a:stCxn id="35" idx="2"/>
          </p:cNvCxnSpPr>
          <p:nvPr/>
        </p:nvCxnSpPr>
        <p:spPr>
          <a:xfrm flipH="1">
            <a:off x="1926276" y="2953878"/>
            <a:ext cx="762371" cy="41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3"/>
          </p:cNvCxnSpPr>
          <p:nvPr/>
        </p:nvCxnSpPr>
        <p:spPr>
          <a:xfrm>
            <a:off x="3130197" y="2953877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301143" y="3364077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09219" y="3366350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27997" y="2534029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8915" y="2529042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7487486" y="3296809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96154" y="234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78738" y="302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42625" y="303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6837" y="1930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Another Example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031212" y="3255301"/>
            <a:ext cx="2945052" cy="812971"/>
            <a:chOff x="7031212" y="3255301"/>
            <a:chExt cx="2945052" cy="812971"/>
          </a:xfrm>
        </p:grpSpPr>
        <p:sp>
          <p:nvSpPr>
            <p:cNvPr id="69" name="Rectangle 68"/>
            <p:cNvSpPr/>
            <p:nvPr/>
          </p:nvSpPr>
          <p:spPr>
            <a:xfrm>
              <a:off x="703121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49956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868700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87444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06188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2493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39269" y="36493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08485" y="366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27229" y="36756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388388" y="3677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78911" y="3678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56184" y="36958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53632" y="329680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X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51542" y="32700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77441" y="3279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280639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06538" y="3288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18087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543326" y="325838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74578" y="3698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536481" y="32822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2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6" grpId="0"/>
      <p:bldP spid="87" grpId="0"/>
      <p:bldP spid="88" grpId="0"/>
      <p:bldP spid="5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254444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296507" y="2484435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486503" y="24851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94413" y="2487340"/>
            <a:ext cx="501721" cy="478566"/>
            <a:chOff x="7317005" y="4224804"/>
            <a:chExt cx="501721" cy="478566"/>
          </a:xfrm>
        </p:grpSpPr>
        <p:sp>
          <p:nvSpPr>
            <p:cNvPr id="50" name="Oval 4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25569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204842" y="3261858"/>
            <a:ext cx="501721" cy="478566"/>
            <a:chOff x="7317005" y="4224804"/>
            <a:chExt cx="501721" cy="478566"/>
          </a:xfrm>
        </p:grpSpPr>
        <p:sp>
          <p:nvSpPr>
            <p:cNvPr id="54" name="Oval 5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426974" y="2520680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  <p:cxnSp>
        <p:nvCxnSpPr>
          <p:cNvPr id="4" name="Curved Connector 3"/>
          <p:cNvCxnSpPr>
            <a:stCxn id="82" idx="6"/>
            <a:endCxn id="176" idx="7"/>
          </p:cNvCxnSpPr>
          <p:nvPr/>
        </p:nvCxnSpPr>
        <p:spPr>
          <a:xfrm>
            <a:off x="7798228" y="2723718"/>
            <a:ext cx="836954" cy="608447"/>
          </a:xfrm>
          <a:prstGeom prst="curved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5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254444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13624" y="2484435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084974" y="2503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298548" y="4065364"/>
            <a:ext cx="501721" cy="478566"/>
            <a:chOff x="7317005" y="4224804"/>
            <a:chExt cx="501721" cy="478566"/>
          </a:xfrm>
        </p:grpSpPr>
        <p:sp>
          <p:nvSpPr>
            <p:cNvPr id="54" name="Oval 5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97919" y="2488348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  <p:cxnSp>
        <p:nvCxnSpPr>
          <p:cNvPr id="7" name="Curved Connector 6"/>
          <p:cNvCxnSpPr>
            <a:stCxn id="82" idx="6"/>
            <a:endCxn id="168" idx="7"/>
          </p:cNvCxnSpPr>
          <p:nvPr/>
        </p:nvCxnSpPr>
        <p:spPr>
          <a:xfrm>
            <a:off x="4415345" y="2723718"/>
            <a:ext cx="630744" cy="608224"/>
          </a:xfrm>
          <a:prstGeom prst="curved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913624" y="2484435"/>
            <a:ext cx="501721" cy="478566"/>
            <a:chOff x="7317005" y="4224804"/>
            <a:chExt cx="501721" cy="478566"/>
          </a:xfrm>
        </p:grpSpPr>
        <p:sp>
          <p:nvSpPr>
            <p:cNvPr id="58" name="Oval 57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65747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18400" y="3266344"/>
            <a:ext cx="501721" cy="478566"/>
            <a:chOff x="7317005" y="4224804"/>
            <a:chExt cx="501721" cy="478566"/>
          </a:xfrm>
        </p:grpSpPr>
        <p:sp>
          <p:nvSpPr>
            <p:cNvPr id="61" name="Oval 60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9" name="Curved Connector 8"/>
          <p:cNvCxnSpPr>
            <a:stCxn id="61" idx="6"/>
            <a:endCxn id="188" idx="6"/>
          </p:cNvCxnSpPr>
          <p:nvPr/>
        </p:nvCxnSpPr>
        <p:spPr>
          <a:xfrm flipH="1">
            <a:off x="4800269" y="3505627"/>
            <a:ext cx="319852" cy="803506"/>
          </a:xfrm>
          <a:prstGeom prst="curvedConnector3">
            <a:avLst>
              <a:gd name="adj1" fmla="val -71471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615478" y="3264101"/>
            <a:ext cx="501721" cy="478566"/>
            <a:chOff x="7317005" y="4224804"/>
            <a:chExt cx="501721" cy="478566"/>
          </a:xfrm>
        </p:grpSpPr>
        <p:sp>
          <p:nvSpPr>
            <p:cNvPr id="64" name="Oval 6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6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5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14266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468160" y="1845443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297823" y="14565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25363" y="1417625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</a:p>
        </p:txBody>
      </p:sp>
      <p:cxnSp>
        <p:nvCxnSpPr>
          <p:cNvPr id="6" name="Curved Connector 5"/>
          <p:cNvCxnSpPr>
            <a:stCxn id="82" idx="3"/>
            <a:endCxn id="156" idx="6"/>
          </p:cNvCxnSpPr>
          <p:nvPr/>
        </p:nvCxnSpPr>
        <p:spPr>
          <a:xfrm rot="5400000">
            <a:off x="4745584" y="1927666"/>
            <a:ext cx="469793" cy="1122311"/>
          </a:xfrm>
          <a:prstGeom prst="curved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614756" y="3266344"/>
            <a:ext cx="501721" cy="478566"/>
            <a:chOff x="7317005" y="4224804"/>
            <a:chExt cx="501721" cy="478566"/>
          </a:xfrm>
        </p:grpSpPr>
        <p:sp>
          <p:nvSpPr>
            <p:cNvPr id="70" name="Oval 6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912963" y="2484435"/>
            <a:ext cx="501721" cy="478566"/>
            <a:chOff x="7317005" y="4224804"/>
            <a:chExt cx="501721" cy="478566"/>
          </a:xfrm>
        </p:grpSpPr>
        <p:sp>
          <p:nvSpPr>
            <p:cNvPr id="73" name="Oval 72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40109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5461" y="4069850"/>
            <a:ext cx="501721" cy="478566"/>
            <a:chOff x="7317005" y="4224804"/>
            <a:chExt cx="501721" cy="478566"/>
          </a:xfrm>
        </p:grpSpPr>
        <p:sp>
          <p:nvSpPr>
            <p:cNvPr id="83" name="Oval 82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66578" y="1849515"/>
            <a:ext cx="501721" cy="478566"/>
            <a:chOff x="7317005" y="4224804"/>
            <a:chExt cx="501721" cy="478566"/>
          </a:xfrm>
        </p:grpSpPr>
        <p:sp>
          <p:nvSpPr>
            <p:cNvPr id="87" name="Oval 86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65747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15520" y="2490267"/>
            <a:ext cx="501721" cy="478566"/>
            <a:chOff x="7317005" y="4224804"/>
            <a:chExt cx="501721" cy="478566"/>
          </a:xfrm>
        </p:grpSpPr>
        <p:sp>
          <p:nvSpPr>
            <p:cNvPr id="91" name="Oval 90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25569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9" name="Curved Connector 8"/>
          <p:cNvCxnSpPr>
            <a:stCxn id="91" idx="2"/>
            <a:endCxn id="164" idx="1"/>
          </p:cNvCxnSpPr>
          <p:nvPr/>
        </p:nvCxnSpPr>
        <p:spPr>
          <a:xfrm rot="10800000" flipV="1">
            <a:off x="3275506" y="2729550"/>
            <a:ext cx="640015" cy="602392"/>
          </a:xfrm>
          <a:prstGeom prst="curvedConnector2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96612" y="3261858"/>
            <a:ext cx="501721" cy="478566"/>
            <a:chOff x="7317005" y="4224804"/>
            <a:chExt cx="501721" cy="478566"/>
          </a:xfrm>
        </p:grpSpPr>
        <p:sp>
          <p:nvSpPr>
            <p:cNvPr id="94" name="Oval 9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425569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916110" y="248524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cxnSp>
        <p:nvCxnSpPr>
          <p:cNvPr id="15" name="Curved Connector 14"/>
          <p:cNvCxnSpPr>
            <a:stCxn id="94" idx="2"/>
            <a:endCxn id="180" idx="1"/>
          </p:cNvCxnSpPr>
          <p:nvPr/>
        </p:nvCxnSpPr>
        <p:spPr>
          <a:xfrm rot="10800000" flipV="1">
            <a:off x="2776330" y="3501141"/>
            <a:ext cx="420282" cy="678308"/>
          </a:xfrm>
          <a:prstGeom prst="curvedConnector2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702350" y="4109211"/>
            <a:ext cx="501721" cy="478566"/>
            <a:chOff x="7317005" y="4224804"/>
            <a:chExt cx="501721" cy="478566"/>
          </a:xfrm>
        </p:grpSpPr>
        <p:sp>
          <p:nvSpPr>
            <p:cNvPr id="100" name="Oval 9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25569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196612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03" name="Oval 102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6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  <p:bldP spid="5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871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For all internal vertices from </a:t>
            </a:r>
            <a:r>
              <a:rPr lang="en-US" b="1" dirty="0">
                <a:latin typeface="Calisto MT" panose="02040603050505030304" pitchFamily="18" charset="0"/>
              </a:rPr>
              <a:t>floor(</a:t>
            </a:r>
            <a:r>
              <a:rPr lang="en-US" b="1" dirty="0" err="1">
                <a:latin typeface="Calisto MT" panose="02040603050505030304" pitchFamily="18" charset="0"/>
              </a:rPr>
              <a:t>i</a:t>
            </a:r>
            <a:r>
              <a:rPr lang="en-US" b="1" dirty="0">
                <a:latin typeface="Calisto MT" panose="02040603050505030304" pitchFamily="18" charset="0"/>
              </a:rPr>
              <a:t>/2) </a:t>
            </a:r>
            <a:r>
              <a:rPr lang="en-US" dirty="0">
                <a:latin typeface="Calisto MT" panose="02040603050505030304" pitchFamily="18" charset="0"/>
              </a:rPr>
              <a:t>to </a:t>
            </a:r>
            <a:r>
              <a:rPr lang="en-US" b="1" dirty="0">
                <a:latin typeface="Calisto MT" panose="02040603050505030304" pitchFamily="18" charset="0"/>
              </a:rPr>
              <a:t>1 </a:t>
            </a:r>
            <a:r>
              <a:rPr lang="en-US" dirty="0">
                <a:latin typeface="Calisto MT" panose="02040603050505030304" pitchFamily="18" charset="0"/>
              </a:rPr>
              <a:t>perform top down adjustment (</a:t>
            </a:r>
            <a:r>
              <a:rPr lang="en-US" dirty="0" err="1">
                <a:latin typeface="Calisto MT" panose="02040603050505030304" pitchFamily="18" charset="0"/>
              </a:rPr>
              <a:t>Heapify</a:t>
            </a:r>
            <a:r>
              <a:rPr lang="en-US" dirty="0">
                <a:latin typeface="Calisto MT" panose="0204060305050503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3951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Queue </a:t>
            </a:r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Vs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Priority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Calisto MT" panose="02040603050505030304" pitchFamily="18" charset="0"/>
              </a:rPr>
              <a:t>Enqueue</a:t>
            </a:r>
            <a:r>
              <a:rPr lang="en-US" dirty="0">
                <a:latin typeface="Calisto MT" panose="02040603050505030304" pitchFamily="18" charset="0"/>
              </a:rPr>
              <a:t> Order: 10  15  4  8  9  20  17  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53334"/>
            <a:ext cx="601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General Queue </a:t>
            </a:r>
            <a:r>
              <a:rPr lang="en-US" dirty="0" err="1">
                <a:latin typeface="Calisto MT" panose="02040603050505030304" pitchFamily="18" charset="0"/>
              </a:rPr>
              <a:t>Dequeue</a:t>
            </a:r>
            <a:r>
              <a:rPr lang="en-US" dirty="0">
                <a:latin typeface="Calisto MT" panose="02040603050505030304" pitchFamily="18" charset="0"/>
              </a:rPr>
              <a:t> Order: 10  15  4  8  9  20  17  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869323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Priority Queue </a:t>
            </a:r>
            <a:r>
              <a:rPr lang="en-US" dirty="0" err="1">
                <a:latin typeface="Calisto MT" panose="02040603050505030304" pitchFamily="18" charset="0"/>
              </a:rPr>
              <a:t>Dequeue</a:t>
            </a:r>
            <a:r>
              <a:rPr lang="en-US" dirty="0">
                <a:latin typeface="Calisto MT" panose="02040603050505030304" pitchFamily="18" charset="0"/>
              </a:rPr>
              <a:t> Order: 20  18  17  15  10  9  8 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3369398"/>
            <a:ext cx="44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Basic Functionalities of Priority Queue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5877" y="3866524"/>
            <a:ext cx="470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sto MT" panose="02040603050505030304" pitchFamily="18" charset="0"/>
              </a:rPr>
              <a:t>Insert: </a:t>
            </a:r>
            <a:r>
              <a:rPr lang="en-US" dirty="0">
                <a:latin typeface="Calisto MT" panose="02040603050505030304" pitchFamily="18" charset="0"/>
              </a:rPr>
              <a:t>Inserts a value in the priority queue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5877" y="4235856"/>
            <a:ext cx="622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sto MT" panose="02040603050505030304" pitchFamily="18" charset="0"/>
              </a:rPr>
              <a:t>Top: </a:t>
            </a:r>
            <a:r>
              <a:rPr lang="en-US" dirty="0">
                <a:latin typeface="Calisto MT" panose="02040603050505030304" pitchFamily="18" charset="0"/>
              </a:rPr>
              <a:t>Returns the Maximum Element of the priority queue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5877" y="4605188"/>
            <a:ext cx="827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Calisto MT" panose="02040603050505030304" pitchFamily="18" charset="0"/>
              </a:rPr>
              <a:t>ExtractMax</a:t>
            </a:r>
            <a:r>
              <a:rPr lang="en-US" b="1" dirty="0">
                <a:latin typeface="Calisto MT" panose="02040603050505030304" pitchFamily="18" charset="0"/>
              </a:rPr>
              <a:t>: </a:t>
            </a:r>
            <a:r>
              <a:rPr lang="en-US" dirty="0">
                <a:latin typeface="Calisto MT" panose="02040603050505030304" pitchFamily="18" charset="0"/>
              </a:rPr>
              <a:t>Removes and returns the Maximum Element of the priority queue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199" y="6147144"/>
            <a:ext cx="41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Required Data Structure: </a:t>
            </a:r>
            <a:r>
              <a:rPr lang="en-US" b="1" dirty="0">
                <a:latin typeface="Calisto MT" panose="02040603050505030304" pitchFamily="18" charset="0"/>
              </a:rPr>
              <a:t>Max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B64AA-E0B2-F5BE-2AA0-4A86FF1FF46D}"/>
              </a:ext>
            </a:extLst>
          </p:cNvPr>
          <p:cNvSpPr txBox="1"/>
          <p:nvPr/>
        </p:nvSpPr>
        <p:spPr>
          <a:xfrm>
            <a:off x="1135877" y="4974520"/>
            <a:ext cx="78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Calisto MT" panose="02040603050505030304" pitchFamily="18" charset="0"/>
              </a:rPr>
              <a:t>DecreaseKey</a:t>
            </a:r>
            <a:r>
              <a:rPr lang="en-US" b="1" dirty="0">
                <a:latin typeface="Calisto MT" panose="02040603050505030304" pitchFamily="18" charset="0"/>
              </a:rPr>
              <a:t>: </a:t>
            </a:r>
            <a:r>
              <a:rPr lang="en-US" dirty="0">
                <a:latin typeface="Calisto MT" panose="02040603050505030304" pitchFamily="18" charset="0"/>
              </a:rPr>
              <a:t>Decreases the priority of an element of the priority queue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8C406-FE70-76FC-D420-ED80F9BFA8C9}"/>
              </a:ext>
            </a:extLst>
          </p:cNvPr>
          <p:cNvSpPr txBox="1"/>
          <p:nvPr/>
        </p:nvSpPr>
        <p:spPr>
          <a:xfrm>
            <a:off x="1416614" y="5343852"/>
            <a:ext cx="925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If </a:t>
            </a:r>
            <a:r>
              <a:rPr lang="en-US" dirty="0" err="1">
                <a:latin typeface="Calisto MT" panose="02040603050505030304" pitchFamily="18" charset="0"/>
              </a:rPr>
              <a:t>decreaseKey</a:t>
            </a:r>
            <a:r>
              <a:rPr lang="en-US" dirty="0">
                <a:latin typeface="Calisto MT" panose="02040603050505030304" pitchFamily="18" charset="0"/>
              </a:rPr>
              <a:t> is to be implemented then an unique ID need to be assigned for each element.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AF255-D4D0-8F09-FF29-2588FBF6EB23}"/>
              </a:ext>
            </a:extLst>
          </p:cNvPr>
          <p:cNvSpPr txBox="1"/>
          <p:nvPr/>
        </p:nvSpPr>
        <p:spPr>
          <a:xfrm>
            <a:off x="1416614" y="5745498"/>
            <a:ext cx="698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Additionally the IDs need to be stored in a map with their array index.</a:t>
            </a:r>
          </a:p>
        </p:txBody>
      </p:sp>
    </p:spTree>
    <p:extLst>
      <p:ext uri="{BB962C8B-B14F-4D97-AF65-F5344CB8AC3E}">
        <p14:creationId xmlns:p14="http://schemas.microsoft.com/office/powerpoint/2010/main" val="41195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3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26276" y="2723141"/>
            <a:ext cx="1611971" cy="643538"/>
            <a:chOff x="1888356" y="3675868"/>
            <a:chExt cx="1611971" cy="643538"/>
          </a:xfrm>
        </p:grpSpPr>
        <p:grpSp>
          <p:nvGrpSpPr>
            <p:cNvPr id="31" name="Group 30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10</a:t>
                </a:r>
              </a:p>
            </p:txBody>
          </p:sp>
        </p:grpSp>
        <p:cxnSp>
          <p:nvCxnSpPr>
            <p:cNvPr id="33" name="Straight Connector 32"/>
            <p:cNvCxnSpPr>
              <a:stCxn id="35" idx="2"/>
            </p:cNvCxnSpPr>
            <p:nvPr/>
          </p:nvCxnSpPr>
          <p:spPr>
            <a:xfrm flipH="1">
              <a:off x="1888356" y="3906605"/>
              <a:ext cx="762371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301143" y="3364077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09219" y="3366350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</a:p>
          </p:txBody>
        </p:sp>
      </p:grpSp>
      <p:cxnSp>
        <p:nvCxnSpPr>
          <p:cNvPr id="41" name="Straight Connector 40"/>
          <p:cNvCxnSpPr>
            <a:stCxn id="43" idx="2"/>
          </p:cNvCxnSpPr>
          <p:nvPr/>
        </p:nvCxnSpPr>
        <p:spPr>
          <a:xfrm flipH="1">
            <a:off x="1492457" y="3597087"/>
            <a:ext cx="21676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4" idx="3"/>
          </p:cNvCxnSpPr>
          <p:nvPr/>
        </p:nvCxnSpPr>
        <p:spPr>
          <a:xfrm>
            <a:off x="2150769" y="3597086"/>
            <a:ext cx="228613" cy="41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54438" y="4019322"/>
            <a:ext cx="461473" cy="461473"/>
            <a:chOff x="5202962" y="3006694"/>
            <a:chExt cx="461473" cy="461473"/>
          </a:xfrm>
        </p:grpSpPr>
        <p:sp>
          <p:nvSpPr>
            <p:cNvPr id="22" name="Oval 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52042" y="4016234"/>
            <a:ext cx="461473" cy="461473"/>
            <a:chOff x="5202962" y="3006694"/>
            <a:chExt cx="461473" cy="461473"/>
          </a:xfrm>
        </p:grpSpPr>
        <p:sp>
          <p:nvSpPr>
            <p:cNvPr id="15" name="Oval 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48748" y="2536319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09303" y="2527607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7918601" y="3297434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96154" y="234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78738" y="302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42625" y="303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7134" y="369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62769" y="369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6837" y="1930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Another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1212" y="3255301"/>
            <a:ext cx="2945052" cy="812971"/>
            <a:chOff x="7031212" y="3255301"/>
            <a:chExt cx="2945052" cy="812971"/>
          </a:xfrm>
        </p:grpSpPr>
        <p:sp>
          <p:nvSpPr>
            <p:cNvPr id="46" name="Rectangle 45"/>
            <p:cNvSpPr/>
            <p:nvPr/>
          </p:nvSpPr>
          <p:spPr>
            <a:xfrm>
              <a:off x="703121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49956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68700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287444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706188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2493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39269" y="36493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08485" y="366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27229" y="36756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88388" y="3677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78911" y="3678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256184" y="36958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053632" y="329680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X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451542" y="32700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877441" y="3279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280639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706538" y="3288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13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118087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543326" y="325838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674578" y="3698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36481" y="32822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H="1">
            <a:off x="3097840" y="3594814"/>
            <a:ext cx="21676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59821" y="4017049"/>
            <a:ext cx="461473" cy="461473"/>
            <a:chOff x="5202962" y="3006694"/>
            <a:chExt cx="461473" cy="461473"/>
          </a:xfrm>
        </p:grpSpPr>
        <p:sp>
          <p:nvSpPr>
            <p:cNvPr id="65" name="Oval 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15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838414" y="3689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26276" y="2723141"/>
            <a:ext cx="1611971" cy="643538"/>
            <a:chOff x="1888356" y="3675868"/>
            <a:chExt cx="1611971" cy="643538"/>
          </a:xfrm>
        </p:grpSpPr>
        <p:grpSp>
          <p:nvGrpSpPr>
            <p:cNvPr id="31" name="Group 30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10</a:t>
                </a:r>
              </a:p>
            </p:txBody>
          </p:sp>
        </p:grpSp>
        <p:cxnSp>
          <p:nvCxnSpPr>
            <p:cNvPr id="33" name="Straight Connector 32"/>
            <p:cNvCxnSpPr>
              <a:stCxn id="35" idx="2"/>
            </p:cNvCxnSpPr>
            <p:nvPr/>
          </p:nvCxnSpPr>
          <p:spPr>
            <a:xfrm flipH="1">
              <a:off x="1888356" y="3906605"/>
              <a:ext cx="762371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301143" y="3364077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09219" y="3366350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</a:p>
          </p:txBody>
        </p:sp>
      </p:grpSp>
      <p:cxnSp>
        <p:nvCxnSpPr>
          <p:cNvPr id="41" name="Straight Connector 40"/>
          <p:cNvCxnSpPr>
            <a:stCxn id="43" idx="2"/>
          </p:cNvCxnSpPr>
          <p:nvPr/>
        </p:nvCxnSpPr>
        <p:spPr>
          <a:xfrm flipH="1">
            <a:off x="1492457" y="3597087"/>
            <a:ext cx="21676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4" idx="3"/>
          </p:cNvCxnSpPr>
          <p:nvPr/>
        </p:nvCxnSpPr>
        <p:spPr>
          <a:xfrm>
            <a:off x="2150769" y="3597086"/>
            <a:ext cx="228613" cy="41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54438" y="4019322"/>
            <a:ext cx="461473" cy="461473"/>
            <a:chOff x="5202962" y="3006694"/>
            <a:chExt cx="461473" cy="461473"/>
          </a:xfrm>
        </p:grpSpPr>
        <p:sp>
          <p:nvSpPr>
            <p:cNvPr id="22" name="Oval 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52042" y="4016234"/>
            <a:ext cx="461473" cy="461473"/>
            <a:chOff x="5202962" y="3006694"/>
            <a:chExt cx="461473" cy="461473"/>
          </a:xfrm>
        </p:grpSpPr>
        <p:sp>
          <p:nvSpPr>
            <p:cNvPr id="15" name="Oval 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69152" y="2536319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29707" y="2527607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796154" y="234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78738" y="302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42625" y="303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7134" y="369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62769" y="369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6837" y="1930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Another Example</a:t>
            </a:r>
          </a:p>
        </p:txBody>
      </p:sp>
      <p:sp>
        <p:nvSpPr>
          <p:cNvPr id="68" name="Oval 67"/>
          <p:cNvSpPr/>
          <p:nvPr/>
        </p:nvSpPr>
        <p:spPr>
          <a:xfrm>
            <a:off x="8334531" y="3298382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7031212" y="3255301"/>
            <a:ext cx="2945052" cy="812971"/>
            <a:chOff x="7031212" y="3255301"/>
            <a:chExt cx="2945052" cy="812971"/>
          </a:xfrm>
        </p:grpSpPr>
        <p:sp>
          <p:nvSpPr>
            <p:cNvPr id="70" name="Rectangle 69"/>
            <p:cNvSpPr/>
            <p:nvPr/>
          </p:nvSpPr>
          <p:spPr>
            <a:xfrm>
              <a:off x="703121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49956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68700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287444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706188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2493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39269" y="36493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08485" y="366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27229" y="36756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388388" y="3677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778911" y="3678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56184" y="36958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53632" y="329680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51542" y="32700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77441" y="3279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80639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706538" y="3288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118087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14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543326" y="325838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674578" y="3698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536481" y="32822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15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54875" y="3270090"/>
            <a:ext cx="150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Out of Array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1856" y="4651275"/>
            <a:ext cx="795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How many vertices need to be explored to generate the complete binary tree?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56598" y="4962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6434" y="5329102"/>
            <a:ext cx="510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Maintains the same formula for </a:t>
            </a:r>
            <a:r>
              <a:rPr lang="en-US" b="1" dirty="0">
                <a:latin typeface="Calisto MT" panose="02040603050505030304" pitchFamily="18" charset="0"/>
              </a:rPr>
              <a:t>even</a:t>
            </a:r>
            <a:r>
              <a:rPr lang="en-US" dirty="0">
                <a:latin typeface="Calisto MT" panose="02040603050505030304" pitchFamily="18" charset="0"/>
              </a:rPr>
              <a:t> value of </a:t>
            </a:r>
            <a:r>
              <a:rPr lang="en-US" b="1" dirty="0">
                <a:latin typeface="Calisto MT" panose="02040603050505030304" pitchFamily="18" charset="0"/>
              </a:rPr>
              <a:t>n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6434" y="5778552"/>
            <a:ext cx="718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First </a:t>
            </a:r>
            <a:r>
              <a:rPr lang="en-US" b="1" dirty="0">
                <a:latin typeface="Calisto MT" panose="02040603050505030304" pitchFamily="18" charset="0"/>
              </a:rPr>
              <a:t>floor(n/2) </a:t>
            </a:r>
            <a:r>
              <a:rPr lang="en-US" dirty="0">
                <a:latin typeface="Calisto MT" panose="02040603050505030304" pitchFamily="18" charset="0"/>
              </a:rPr>
              <a:t>vertices are </a:t>
            </a:r>
            <a:r>
              <a:rPr lang="en-US" b="1" i="1" dirty="0">
                <a:latin typeface="Calisto MT" panose="02040603050505030304" pitchFamily="18" charset="0"/>
              </a:rPr>
              <a:t>internal </a:t>
            </a:r>
            <a:r>
              <a:rPr lang="en-US" dirty="0">
                <a:latin typeface="Calisto MT" panose="02040603050505030304" pitchFamily="18" charset="0"/>
              </a:rPr>
              <a:t>and rest vertices are </a:t>
            </a:r>
            <a:r>
              <a:rPr lang="en-US" b="1" i="1" dirty="0">
                <a:latin typeface="Calisto MT" panose="02040603050505030304" pitchFamily="18" charset="0"/>
              </a:rPr>
              <a:t>external</a:t>
            </a:r>
            <a:r>
              <a:rPr lang="en-US" i="1" dirty="0">
                <a:latin typeface="Calisto MT" panose="02040603050505030304" pitchFamily="18" charset="0"/>
              </a:rPr>
              <a:t>(leaf)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97" grpId="0"/>
      <p:bldP spid="98" grpId="0"/>
      <p:bldP spid="99" grpId="0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12" y="1558197"/>
            <a:ext cx="9144000" cy="2387600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08950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2243</Words>
  <Application>Microsoft Office PowerPoint</Application>
  <PresentationFormat>Widescreen</PresentationFormat>
  <Paragraphs>1611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Adobe Fangsong Std R</vt:lpstr>
      <vt:lpstr>Arial</vt:lpstr>
      <vt:lpstr>Calibri</vt:lpstr>
      <vt:lpstr>Calibri Light</vt:lpstr>
      <vt:lpstr>Calisto MT</vt:lpstr>
      <vt:lpstr>Wingdings</vt:lpstr>
      <vt:lpstr>Office Theme</vt:lpstr>
      <vt:lpstr>Heap</vt:lpstr>
      <vt:lpstr>Complete Binary Tree</vt:lpstr>
      <vt:lpstr>Representation of Complete Binary Tree</vt:lpstr>
      <vt:lpstr>Representation of Complete Binary Tree From Array</vt:lpstr>
      <vt:lpstr>Representation of Complete Binary Tree From Array</vt:lpstr>
      <vt:lpstr>Representation of Complete Binary Tree From Array</vt:lpstr>
      <vt:lpstr>Representation of Complete Binary Tree From Array</vt:lpstr>
      <vt:lpstr>Representation of Complete Binary Tree From Array</vt:lpstr>
      <vt:lpstr>Heap</vt:lpstr>
      <vt:lpstr>Max Heap</vt:lpstr>
      <vt:lpstr>Min Heap</vt:lpstr>
      <vt:lpstr>Max Heap</vt:lpstr>
      <vt:lpstr>Example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Effect of Insertion Order</vt:lpstr>
      <vt:lpstr>Deletion</vt:lpstr>
      <vt:lpstr>Deletion</vt:lpstr>
      <vt:lpstr>Deletion</vt:lpstr>
      <vt:lpstr>Deletion</vt:lpstr>
      <vt:lpstr>Deletion</vt:lpstr>
      <vt:lpstr>Deletion</vt:lpstr>
      <vt:lpstr>Decrease Key</vt:lpstr>
      <vt:lpstr>Decrease Key</vt:lpstr>
      <vt:lpstr>Any Idea About Heap Sort?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Restore The Array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Queue Vs 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Representation By Array</dc:title>
  <dc:creator>ACER</dc:creator>
  <cp:lastModifiedBy>Swapnil</cp:lastModifiedBy>
  <cp:revision>86</cp:revision>
  <dcterms:created xsi:type="dcterms:W3CDTF">2020-07-21T14:29:42Z</dcterms:created>
  <dcterms:modified xsi:type="dcterms:W3CDTF">2024-06-26T06:00:41Z</dcterms:modified>
</cp:coreProperties>
</file>