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Palatino Linotype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Pi3Zm1Ajl4meN9psefT9bxvQ4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AE1B6D-1FBD-4F9C-8A2A-4F54AD73BB3E}">
  <a:tblStyle styleId="{4EAE1B6D-1FBD-4F9C-8A2A-4F54AD73BB3E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fill>
          <a:solidFill>
            <a:srgbClr val="D1D5E5"/>
          </a:solidFill>
        </a:fill>
      </a:tcStyle>
    </a:band1H>
    <a:band2H>
      <a:tcTxStyle/>
    </a:band2H>
    <a:band1V>
      <a:tcTxStyle/>
      <a:tcStyle>
        <a:fill>
          <a:solidFill>
            <a:srgbClr val="D1D5E5"/>
          </a:solidFill>
        </a:fill>
      </a:tcStyle>
    </a:band1V>
    <a:band2V>
      <a:tcTxStyle/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alatinoLinotype-regular.fntdata"/><Relationship Id="rId21" Type="http://schemas.openxmlformats.org/officeDocument/2006/relationships/slide" Target="slides/slide15.xml"/><Relationship Id="rId24" Type="http://schemas.openxmlformats.org/officeDocument/2006/relationships/font" Target="fonts/PalatinoLinotype-italic.fntdata"/><Relationship Id="rId23" Type="http://schemas.openxmlformats.org/officeDocument/2006/relationships/font" Target="fonts/PalatinoLinoty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regular.fntdata"/><Relationship Id="rId25" Type="http://schemas.openxmlformats.org/officeDocument/2006/relationships/font" Target="fonts/PalatinoLinotype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" name="Google Shape;23;p1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1380" y="1752600"/>
            <a:ext cx="1453612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">
  <p:cSld name="Genera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8600" y="293087"/>
            <a:ext cx="1143000" cy="10785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 txBox="1"/>
          <p:nvPr>
            <p:ph type="title"/>
          </p:nvPr>
        </p:nvSpPr>
        <p:spPr>
          <a:xfrm>
            <a:off x="457200" y="-4572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18"/>
          <p:cNvCxnSpPr/>
          <p:nvPr/>
        </p:nvCxnSpPr>
        <p:spPr>
          <a:xfrm>
            <a:off x="457200" y="14478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6F95D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ctrTitle"/>
          </p:nvPr>
        </p:nvSpPr>
        <p:spPr>
          <a:xfrm>
            <a:off x="651986" y="304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alatino Linotyp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1380" y="1295400"/>
            <a:ext cx="1453612" cy="137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19"/>
          <p:cNvGrpSpPr/>
          <p:nvPr/>
        </p:nvGrpSpPr>
        <p:grpSpPr>
          <a:xfrm>
            <a:off x="2882979" y="4859967"/>
            <a:ext cx="3310414" cy="640377"/>
            <a:chOff x="637612" y="4895910"/>
            <a:chExt cx="3310414" cy="640377"/>
          </a:xfrm>
        </p:grpSpPr>
        <p:sp>
          <p:nvSpPr>
            <p:cNvPr id="35" name="Google Shape;35;p19"/>
            <p:cNvSpPr txBox="1"/>
            <p:nvPr/>
          </p:nvSpPr>
          <p:spPr>
            <a:xfrm>
              <a:off x="1635203" y="4895910"/>
              <a:ext cx="13152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18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Prepared by</a:t>
              </a:r>
              <a:endParaRPr/>
            </a:p>
          </p:txBody>
        </p:sp>
        <p:sp>
          <p:nvSpPr>
            <p:cNvPr id="36" name="Google Shape;36;p19"/>
            <p:cNvSpPr txBox="1"/>
            <p:nvPr/>
          </p:nvSpPr>
          <p:spPr>
            <a:xfrm>
              <a:off x="637612" y="5105400"/>
              <a:ext cx="3310414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2200" u="sng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Swapnil Biswas</a:t>
              </a:r>
              <a:endParaRPr b="0" i="1" sz="2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4" type="body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/>
          <p:nvPr>
            <p:ph idx="2" type="pic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88900" rotWithShape="0" algn="ctr" dir="5400000" dist="50800">
              <a:srgbClr val="000000">
                <a:alpha val="24705"/>
              </a:srgbClr>
            </a:outerShdw>
          </a:effectLst>
        </p:spPr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b="0" i="0" sz="54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457200" y="6438662"/>
            <a:ext cx="228600" cy="206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6" name="Google Shape;16;p16"/>
          <p:cNvSpPr/>
          <p:nvPr/>
        </p:nvSpPr>
        <p:spPr>
          <a:xfrm>
            <a:off x="8385846" y="6438734"/>
            <a:ext cx="228600" cy="206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" name="Google Shape;17;p16"/>
          <p:cNvSpPr txBox="1"/>
          <p:nvPr>
            <p:ph idx="10" type="dt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0672"/>
              </a:buClr>
              <a:buSzPts val="6000"/>
              <a:buFont typeface="Times New Roman"/>
              <a:buNone/>
            </a:pPr>
            <a:r>
              <a:rPr b="0" i="0" lang="en-US" sz="6000">
                <a:solidFill>
                  <a:srgbClr val="B806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hporvrs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GOOGLE CLASSROOM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EXERCISE 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419094" y="1600200"/>
            <a:ext cx="8724906" cy="8067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392" l="-768" r="-1327" t="-53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EXERCISE 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342895" y="1492048"/>
            <a:ext cx="834390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Mathematical Induction prove the formula for the sum of a finite number of terms of a geometric progression with initial term a and common ratio r: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457200" y="2514600"/>
            <a:ext cx="8343905" cy="10583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EXAMPLE 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342895" y="1492048"/>
            <a:ext cx="872490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positive integers n, prove by Mathematical Induction that: n &lt;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1" baseline="30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457196" y="1864784"/>
            <a:ext cx="8229599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682" l="-814" r="0" t="-39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457196" y="2247031"/>
            <a:ext cx="822959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568" l="-814" r="0" t="-9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457196" y="2675304"/>
            <a:ext cx="82295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the inductive hypothesis the assumption is that P(k) holds for an arbitrary positive integer k. </a:t>
            </a:r>
            <a:endParaRPr b="1" baseline="30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5955908" y="3011724"/>
            <a:ext cx="31118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P(k): k &lt;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… … (1)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457200" y="3363193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assumption it must be shown that P(k+1) is true namely: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830872" y="3724474"/>
            <a:ext cx="807720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P(k+1): k+1 &lt; 2</a:t>
            </a:r>
            <a:r>
              <a:rPr b="0"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b="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… … (2)</a:t>
            </a:r>
            <a:endParaRPr/>
          </a:p>
        </p:txBody>
      </p:sp>
      <p:sp>
        <p:nvSpPr>
          <p:cNvPr id="232" name="Google Shape;232;p12"/>
          <p:cNvSpPr txBox="1"/>
          <p:nvPr/>
        </p:nvSpPr>
        <p:spPr>
          <a:xfrm>
            <a:off x="457196" y="4070346"/>
            <a:ext cx="853440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adding 1 at the both side of (1) to obtain P(k+1) from P(k) 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830872" y="4449292"/>
            <a:ext cx="1912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 &lt;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7098674" y="6272607"/>
            <a:ext cx="12311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[Proved]</a:t>
            </a:r>
            <a:endParaRPr/>
          </a:p>
        </p:txBody>
      </p:sp>
      <p:sp>
        <p:nvSpPr>
          <p:cNvPr id="235" name="Google Shape;235;p12"/>
          <p:cNvSpPr txBox="1"/>
          <p:nvPr/>
        </p:nvSpPr>
        <p:spPr>
          <a:xfrm>
            <a:off x="830872" y="4847105"/>
            <a:ext cx="1912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 &lt;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2639291" y="4777499"/>
            <a:ext cx="635231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[In basis step it is proved that 1 is less than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 the lowest value of k. So, if the k is increased then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 more larger than 1]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>
            <a:off x="830872" y="5256105"/>
            <a:ext cx="1912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 &lt; 2.2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858581" y="5670051"/>
            <a:ext cx="1912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 &lt;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EXAMPLE 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342895" y="1492048"/>
            <a:ext cx="872490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positive integers n&gt;3, prove by Mathematical Induction that: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n!</a:t>
            </a:r>
            <a:endParaRPr b="1" baseline="30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457196" y="1864784"/>
            <a:ext cx="8229599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682" l="-814" r="0" t="-39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457196" y="2247031"/>
            <a:ext cx="822959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568" l="-814" r="0" t="-9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457196" y="2675304"/>
            <a:ext cx="82295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the inductive hypothesis the assumption is that P(k) holds for an arbitrary positive integer k. </a:t>
            </a:r>
            <a:endParaRPr b="1" baseline="30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5955908" y="3011724"/>
            <a:ext cx="31118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P(k): 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k! … … … (1)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>
            <a:off x="457200" y="3363193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assumption it must be shown that P(k+1) is true namely: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830872" y="3724474"/>
            <a:ext cx="807720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P(k+1):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(k+1)! … … … (2)</a:t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457196" y="4070346"/>
            <a:ext cx="853440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multiplying 2 at the both side of (1) to obtain P(k+1) from P(k) 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830872" y="4449292"/>
            <a:ext cx="1912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2k!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7098674" y="6272607"/>
            <a:ext cx="12311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[Proved]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830872" y="4847105"/>
            <a:ext cx="1912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 &lt; (k+1)k!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2639291" y="4777499"/>
            <a:ext cx="635231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[For any values of k&gt;3, k+1&gt;2]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830872" y="5256105"/>
            <a:ext cx="19123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k+1 &lt; (k+1)!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EXERCISE </a:t>
            </a:r>
            <a:endParaRPr/>
          </a:p>
        </p:txBody>
      </p:sp>
      <p:sp>
        <p:nvSpPr>
          <p:cNvPr id="262" name="Google Shape;262;p14"/>
          <p:cNvSpPr txBox="1"/>
          <p:nvPr/>
        </p:nvSpPr>
        <p:spPr>
          <a:xfrm>
            <a:off x="419094" y="1600200"/>
            <a:ext cx="8724906" cy="9490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44" l="-768" r="0" t="-45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419094" y="2701642"/>
            <a:ext cx="8724906" cy="8821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792" l="-768" r="0" t="-68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-4572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lang="en-US"/>
              <a:t>TEXT  BOOKS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57201" y="1676400"/>
            <a:ext cx="8229599" cy="76944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 and its Applications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7th Edition by K. Rosen, McGraw Hill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57201" y="2638063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 with Applications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5th Edition by Susanna S. Epp Gagne</a:t>
            </a:r>
            <a:endParaRPr b="0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57200" y="3623452"/>
            <a:ext cx="653142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Schaum's outlines, 4th edition</a:t>
            </a:r>
            <a:endParaRPr b="0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ctrTitle"/>
          </p:nvPr>
        </p:nvSpPr>
        <p:spPr>
          <a:xfrm>
            <a:off x="651986" y="762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alatino Linotype"/>
              <a:buNone/>
            </a:pPr>
            <a:r>
              <a:rPr lang="en-US"/>
              <a:t>INDUCTION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INTRODUCTION 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457200" y="1600200"/>
            <a:ext cx="756803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that, there is an infinite ladder, as shown in the Figure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68297" y="2061865"/>
            <a:ext cx="71785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query is: whether every step on this ladder is reachable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68297" y="2491718"/>
            <a:ext cx="306321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things are known: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2514600" y="1600200"/>
            <a:ext cx="3657600" cy="5105400"/>
          </a:xfrm>
          <a:prstGeom prst="rect">
            <a:avLst/>
          </a:pr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972360" y="2953383"/>
            <a:ext cx="53861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The first rung of the ladder is reachable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72359" y="3364105"/>
            <a:ext cx="75440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If a particular rung is reachable, then the next is reachable. 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68297" y="3861255"/>
            <a:ext cx="788389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first rung is reachable, by (2), the second rung is reachable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57200" y="4302222"/>
            <a:ext cx="8403262" cy="42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Noto Sans Symbols"/>
              <a:buChar char="❑"/>
            </a:pPr>
            <a:r>
              <a:rPr b="0" i="0" lang="en-US" sz="21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(2) again, as the 2</a:t>
            </a:r>
            <a:r>
              <a:rPr b="0" baseline="30000" i="0" lang="en-US" sz="21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21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rung is reachable, the 3</a:t>
            </a:r>
            <a:r>
              <a:rPr b="0" baseline="30000" i="0" lang="en-US" sz="21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0" lang="en-US" sz="21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also reachable</a:t>
            </a:r>
            <a:endParaRPr b="1" i="0" sz="21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57200" y="4796135"/>
            <a:ext cx="542898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Continuing in this way, it can be shown that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870986" y="5289202"/>
            <a:ext cx="63144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reach the fourth rung, the fifth rung, and so on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468297" y="5750867"/>
            <a:ext cx="68884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it can be concluded that, all the rungs are reachable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457200" y="6145643"/>
            <a:ext cx="81483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for verifying something is: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Induction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INTRODUCTION 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457201" y="1600200"/>
            <a:ext cx="82295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Induction can be used to prove statements that assert that P (n) is true for all positive integers n,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457200" y="2442266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P (n) is a propositional function.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57199" y="2945778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proof by mathematical induction has two parts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838200" y="3470744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we show that P (1) is true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838200" y="3952802"/>
            <a:ext cx="822959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we show that for all positive integers k, if P (k) is true, then P (k + 1) is true or, P (k) → P (k + 1) is true for all positive integers k.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57199" y="5111969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proof technique can be stated as the following rule of inference: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828800" y="5636935"/>
            <a:ext cx="52577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 (1) ∧ ∀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 (k) → P (k + 1))) → ∀</a:t>
            </a:r>
            <a:r>
              <a:rPr baseline="-25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(n)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EXAMPLE 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57200" y="1447800"/>
            <a:ext cx="8229599" cy="5861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290" l="-81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457199" y="1872029"/>
            <a:ext cx="8229599" cy="58618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332" l="-81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457199" y="2321290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Need to prove that P(1) is true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822664" y="2600454"/>
            <a:ext cx="6400800" cy="58618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290" l="-123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57199" y="3058068"/>
            <a:ext cx="82295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the inductive hypothesis the assumption is that P(k) holds for an arbitrary positive integer k.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676400" y="3764184"/>
            <a:ext cx="5486400" cy="58618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2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457199" y="4188433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assumption it must be shown that P(k+1) is true namely: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457198" y="4530922"/>
            <a:ext cx="8229599" cy="5861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37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457197" y="5053783"/>
            <a:ext cx="830580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adding (k+1) at the both side of (1) to obtain P(k+1) from P(k) 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609600" y="5447752"/>
            <a:ext cx="5486400" cy="58618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2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762003" y="5975909"/>
            <a:ext cx="5486400" cy="73494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7010400" y="6129115"/>
            <a:ext cx="12311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[Proved]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EXAMPLE 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457200" y="1447800"/>
            <a:ext cx="82295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Conjecture a formula for the sum of the first n positive odd integers. Then prove your conjecture using mathematical induction.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457200" y="2362200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positive integers for n = 1, 2, 3, 4, 5 are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0" name="Google Shape;160;p7"/>
          <p:cNvGraphicFramePr/>
          <p:nvPr/>
        </p:nvGraphicFramePr>
        <p:xfrm>
          <a:off x="914400" y="29380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{4EAE1B6D-1FBD-4F9C-8A2A-4F54AD73BB3E}</a:tableStyleId>
              </a:tblPr>
              <a:tblGrid>
                <a:gridCol w="1371600"/>
                <a:gridCol w="4724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7"/>
          <p:cNvSpPr txBox="1"/>
          <p:nvPr/>
        </p:nvSpPr>
        <p:spPr>
          <a:xfrm>
            <a:off x="944732" y="3386554"/>
            <a:ext cx="3257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2362200" y="3375777"/>
            <a:ext cx="3257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44732" y="3835062"/>
            <a:ext cx="3257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2362200" y="3824285"/>
            <a:ext cx="120738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+ 3 = 4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927932" y="4222244"/>
            <a:ext cx="3257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2345400" y="4211467"/>
            <a:ext cx="164820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+ 3 + 5 = 9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944732" y="4649601"/>
            <a:ext cx="3257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2362200" y="4638824"/>
            <a:ext cx="22300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+ 3 + 5 + 7 = 16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927932" y="5047157"/>
            <a:ext cx="32573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2345400" y="5036380"/>
            <a:ext cx="26709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+ 3 + 5 + 7 + 9 = 25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477498" y="5643325"/>
            <a:ext cx="843790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conjecture is: the sum of the first n positive odd integers is n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baseline="30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477498" y="6074212"/>
            <a:ext cx="866650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this conjecture need to be proven using Mathematical Induction</a:t>
            </a:r>
            <a:endParaRPr b="1" baseline="30000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EXAMPLE 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342895" y="1492048"/>
            <a:ext cx="845820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568" l="-792" r="0" t="-9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457196" y="1914854"/>
            <a:ext cx="822959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168" l="-814" r="0" t="-98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457196" y="2371905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Need to prove that P(1) is true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810090" y="2830306"/>
            <a:ext cx="6400800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166" l="-1237" r="0" t="-84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459416" y="3257242"/>
            <a:ext cx="82295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the inductive hypothesis the assumption is that P(k) holds for an arbitrary positive integer k.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857433" y="4049411"/>
            <a:ext cx="6172200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166" l="-1283" r="0" t="-84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457197" y="4525754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assumption it must be shown that P(k+1) is true namely: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857433" y="4956641"/>
            <a:ext cx="8077202" cy="43088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8167" l="-980" r="0" t="-112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457197" y="5423695"/>
            <a:ext cx="853440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adding (2k+1) at the both side of (1) to obtain P(k+1) from P(k) </a:t>
            </a:r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810090" y="5841721"/>
            <a:ext cx="6858000" cy="4308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900" l="-8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810090" y="6272608"/>
            <a:ext cx="685800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900" l="-8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7098674" y="6272607"/>
            <a:ext cx="12311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[Proved]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457200" y="-15240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alatino Linotype"/>
              <a:buNone/>
            </a:pPr>
            <a:r>
              <a:rPr lang="en-US" sz="3800"/>
              <a:t>EXAMPLE 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342895" y="1492048"/>
            <a:ext cx="8724906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690" l="-626" r="0" t="-9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457196" y="1864784"/>
            <a:ext cx="8229599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682" l="-814" r="0" t="-39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457196" y="2371905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Basis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Need to prove that P(0) is true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810090" y="2830306"/>
            <a:ext cx="7114710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166" l="-1113" r="0" t="-84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459416" y="3257242"/>
            <a:ext cx="82295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step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the inductive hypothesis the assumption is that P(k) holds for an arbitrary positive integer k.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857433" y="4049411"/>
            <a:ext cx="6172200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8166" l="-1283" r="0" t="-84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457196" y="4443558"/>
            <a:ext cx="822959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assumption it must be shown that P(k+1) is true namely: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857433" y="4874445"/>
            <a:ext cx="8077202" cy="46820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6313" l="-980" r="0" t="-26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457197" y="5423695"/>
            <a:ext cx="853440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adding (2</a:t>
            </a:r>
            <a:r>
              <a:rPr baseline="30000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+1) at the both side of (1) to obtain P(k+1) from P(k) 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810090" y="5841721"/>
            <a:ext cx="6858000" cy="46820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597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810090" y="6294473"/>
            <a:ext cx="6858000" cy="4244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8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/>
          </a:p>
        </p:txBody>
      </p:sp>
      <p:sp>
        <p:nvSpPr>
          <p:cNvPr id="206" name="Google Shape;206;p9"/>
          <p:cNvSpPr txBox="1"/>
          <p:nvPr/>
        </p:nvSpPr>
        <p:spPr>
          <a:xfrm>
            <a:off x="7098674" y="6272607"/>
            <a:ext cx="12311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[Proved]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SMRU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2023-02-25T03:10:45Z</dcterms:created>
  <dc:creator>CSE Dept</dc:creator>
</cp:coreProperties>
</file>