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6" r:id="rId1"/>
  </p:sldMasterIdLst>
  <p:notesMasterIdLst>
    <p:notesMasterId r:id="rId36"/>
  </p:notesMasterIdLst>
  <p:sldIdLst>
    <p:sldId id="277" r:id="rId2"/>
    <p:sldId id="278" r:id="rId3"/>
    <p:sldId id="276" r:id="rId4"/>
    <p:sldId id="279" r:id="rId5"/>
    <p:sldId id="280" r:id="rId6"/>
    <p:sldId id="281" r:id="rId7"/>
    <p:sldId id="283" r:id="rId8"/>
    <p:sldId id="284" r:id="rId9"/>
    <p:sldId id="285" r:id="rId10"/>
    <p:sldId id="309" r:id="rId11"/>
    <p:sldId id="310" r:id="rId12"/>
    <p:sldId id="286" r:id="rId13"/>
    <p:sldId id="282" r:id="rId14"/>
    <p:sldId id="289" r:id="rId15"/>
    <p:sldId id="290" r:id="rId16"/>
    <p:sldId id="291" r:id="rId17"/>
    <p:sldId id="292" r:id="rId18"/>
    <p:sldId id="293" r:id="rId19"/>
    <p:sldId id="295" r:id="rId20"/>
    <p:sldId id="294" r:id="rId21"/>
    <p:sldId id="296" r:id="rId22"/>
    <p:sldId id="297" r:id="rId23"/>
    <p:sldId id="298" r:id="rId24"/>
    <p:sldId id="299" r:id="rId25"/>
    <p:sldId id="300" r:id="rId26"/>
    <p:sldId id="301" r:id="rId27"/>
    <p:sldId id="302" r:id="rId28"/>
    <p:sldId id="303" r:id="rId29"/>
    <p:sldId id="304" r:id="rId30"/>
    <p:sldId id="305" r:id="rId31"/>
    <p:sldId id="306" r:id="rId32"/>
    <p:sldId id="307" r:id="rId33"/>
    <p:sldId id="308" r:id="rId34"/>
    <p:sldId id="25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89" autoAdjust="0"/>
    <p:restoredTop sz="95256" autoAdjust="0"/>
  </p:normalViewPr>
  <p:slideViewPr>
    <p:cSldViewPr>
      <p:cViewPr varScale="1">
        <p:scale>
          <a:sx n="69" d="100"/>
          <a:sy n="69" d="100"/>
        </p:scale>
        <p:origin x="1350" y="6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06A8A6-D823-4184-925C-8478B55CF8C3}" type="datetimeFigureOut">
              <a:rPr lang="en-US" smtClean="0"/>
              <a:t>6/5/2023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9D753B-3003-4B6B-BCD1-50DEBCA3C578}" type="slidenum">
              <a:rPr lang="en-US" smtClean="0"/>
              <a:t>‹#›</a:t>
            </a:fld>
            <a:endParaRPr lang="en-US"/>
          </a:p>
        </p:txBody>
      </p:sp>
    </p:spTree>
    <p:extLst>
      <p:ext uri="{BB962C8B-B14F-4D97-AF65-F5344CB8AC3E}">
        <p14:creationId xmlns:p14="http://schemas.microsoft.com/office/powerpoint/2010/main" val="1150721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51986" y="304800"/>
            <a:ext cx="7772400" cy="4267200"/>
          </a:xfrm>
        </p:spPr>
        <p:txBody>
          <a:bodyPr anchor="b">
            <a:noAutofit/>
          </a:bodyPr>
          <a:lstStyle>
            <a:lvl1pPr>
              <a:lnSpc>
                <a:spcPct val="100000"/>
              </a:lnSpc>
              <a:defRPr sz="6000" baseline="0"/>
            </a:lvl1pPr>
          </a:lstStyle>
          <a:p>
            <a:r>
              <a:rPr lang="en-US" dirty="0"/>
              <a:t>PROPOSITIONAL LOGIC</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11380" y="1295400"/>
            <a:ext cx="1453612" cy="1371600"/>
          </a:xfrm>
          <a:prstGeom prst="rect">
            <a:avLst/>
          </a:prstGeom>
        </p:spPr>
      </p:pic>
      <p:grpSp>
        <p:nvGrpSpPr>
          <p:cNvPr id="14" name="Group 13"/>
          <p:cNvGrpSpPr/>
          <p:nvPr userDrawn="1"/>
        </p:nvGrpSpPr>
        <p:grpSpPr>
          <a:xfrm>
            <a:off x="2882979" y="4859967"/>
            <a:ext cx="3310414" cy="640377"/>
            <a:chOff x="637612" y="4895910"/>
            <a:chExt cx="3310414" cy="640377"/>
          </a:xfrm>
        </p:grpSpPr>
        <p:sp>
          <p:nvSpPr>
            <p:cNvPr id="6" name="TextBox 5"/>
            <p:cNvSpPr txBox="1"/>
            <p:nvPr userDrawn="1"/>
          </p:nvSpPr>
          <p:spPr>
            <a:xfrm>
              <a:off x="1635203" y="4895910"/>
              <a:ext cx="1315233" cy="369332"/>
            </a:xfrm>
            <a:prstGeom prst="rect">
              <a:avLst/>
            </a:prstGeom>
            <a:noFill/>
          </p:spPr>
          <p:txBody>
            <a:bodyPr wrap="none" rtlCol="0">
              <a:spAutoFit/>
            </a:bodyPr>
            <a:lstStyle/>
            <a:p>
              <a:pPr lvl="0" algn="ctr"/>
              <a:r>
                <a:rPr lang="en-US" sz="1800" i="1" u="none" dirty="0">
                  <a:solidFill>
                    <a:schemeClr val="tx2"/>
                  </a:solidFill>
                  <a:latin typeface="Times New Roman" pitchFamily="18" charset="0"/>
                  <a:cs typeface="Times New Roman" pitchFamily="18" charset="0"/>
                </a:rPr>
                <a:t>Prepared by</a:t>
              </a:r>
            </a:p>
          </p:txBody>
        </p:sp>
        <p:sp>
          <p:nvSpPr>
            <p:cNvPr id="13" name="TextBox 12"/>
            <p:cNvSpPr txBox="1"/>
            <p:nvPr userDrawn="1"/>
          </p:nvSpPr>
          <p:spPr>
            <a:xfrm>
              <a:off x="637612" y="5105400"/>
              <a:ext cx="3310414" cy="430887"/>
            </a:xfrm>
            <a:prstGeom prst="rect">
              <a:avLst/>
            </a:prstGeom>
            <a:noFill/>
          </p:spPr>
          <p:txBody>
            <a:bodyPr wrap="square" rtlCol="0">
              <a:spAutoFit/>
            </a:bodyPr>
            <a:lstStyle/>
            <a:p>
              <a:pPr lvl="0" algn="ctr"/>
              <a:r>
                <a:rPr lang="en-US" sz="2200" i="1" u="sng" dirty="0" err="1">
                  <a:solidFill>
                    <a:schemeClr val="tx2"/>
                  </a:solidFill>
                  <a:latin typeface="Times New Roman" pitchFamily="18" charset="0"/>
                  <a:cs typeface="Times New Roman" pitchFamily="18" charset="0"/>
                </a:rPr>
                <a:t>Swapnil</a:t>
              </a:r>
              <a:r>
                <a:rPr lang="en-US" sz="2200" i="1" u="sng" dirty="0">
                  <a:solidFill>
                    <a:schemeClr val="tx2"/>
                  </a:solidFill>
                  <a:latin typeface="Times New Roman" pitchFamily="18" charset="0"/>
                  <a:cs typeface="Times New Roman" pitchFamily="18" charset="0"/>
                </a:rPr>
                <a:t> </a:t>
              </a:r>
              <a:r>
                <a:rPr lang="en-US" sz="2200" i="1" u="sng" dirty="0" err="1">
                  <a:solidFill>
                    <a:schemeClr val="tx2"/>
                  </a:solidFill>
                  <a:latin typeface="Times New Roman" pitchFamily="18" charset="0"/>
                  <a:cs typeface="Times New Roman" pitchFamily="18" charset="0"/>
                </a:rPr>
                <a:t>Biswas</a:t>
              </a:r>
              <a:endParaRPr lang="en-US" sz="2200" i="1" u="sng" dirty="0">
                <a:solidFill>
                  <a:schemeClr val="tx2"/>
                </a:solidFill>
                <a:latin typeface="Times New Roman" pitchFamily="18" charset="0"/>
                <a:cs typeface="Times New Roman" pitchFamily="18" charset="0"/>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C057FC-95B6-4D89-AFDA-ABA33EE921E5}" type="datetime2">
              <a:rPr lang="en-US" smtClean="0"/>
              <a:t>Monday, June 5, 2023</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4549AC-EB31-477F-92A9-B1988E232878}" type="datetime2">
              <a:rPr lang="en-US" smtClean="0"/>
              <a:t>Monday, June 5, 2023</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48600" y="293087"/>
            <a:ext cx="1143000" cy="1078513"/>
          </a:xfrm>
          <a:prstGeom prst="rect">
            <a:avLst/>
          </a:prstGeom>
        </p:spPr>
      </p:pic>
      <p:sp>
        <p:nvSpPr>
          <p:cNvPr id="8" name="Title 7"/>
          <p:cNvSpPr>
            <a:spLocks noGrp="1"/>
          </p:cNvSpPr>
          <p:nvPr>
            <p:ph type="title"/>
          </p:nvPr>
        </p:nvSpPr>
        <p:spPr>
          <a:xfrm>
            <a:off x="457200" y="-457200"/>
            <a:ext cx="8229600" cy="1600200"/>
          </a:xfrm>
        </p:spPr>
        <p:txBody>
          <a:bodyPr/>
          <a:lstStyle>
            <a:lvl1pPr algn="l">
              <a:defRPr/>
            </a:lvl1pPr>
          </a:lstStyle>
          <a:p>
            <a:r>
              <a:rPr lang="en-US"/>
              <a:t>Click to edit Master title style</a:t>
            </a:r>
            <a:endParaRPr lang="en-US" dirty="0"/>
          </a:p>
        </p:txBody>
      </p:sp>
      <p:cxnSp>
        <p:nvCxnSpPr>
          <p:cNvPr id="10" name="Straight Connector 9"/>
          <p:cNvCxnSpPr/>
          <p:nvPr userDrawn="1"/>
        </p:nvCxnSpPr>
        <p:spPr>
          <a:xfrm>
            <a:off x="457200" y="1447800"/>
            <a:ext cx="8229600" cy="0"/>
          </a:xfrm>
          <a:prstGeom prst="line">
            <a:avLst/>
          </a:prstGeom>
          <a:ln w="19050">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dirty="0"/>
              <a:t>THANK  YOU!</a:t>
            </a:r>
          </a:p>
        </p:txBody>
      </p:sp>
      <p:sp>
        <p:nvSpPr>
          <p:cNvPr id="3" name="Text Placeholder 2"/>
          <p:cNvSpPr>
            <a:spLocks noGrp="1"/>
          </p:cNvSpPr>
          <p:nvPr>
            <p:ph type="body" idx="1" hasCustomPrompt="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ANY  QUESTIONS?</a:t>
            </a: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11380" y="1752600"/>
            <a:ext cx="1453612" cy="13716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Monday, June 5, 2023</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50972B2-CA5C-437D-87D0-8081271A9E4B}" type="datetime2">
              <a:rPr lang="en-US" smtClean="0"/>
              <a:t>Monday, June 5, 2023</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CD4847-11EF-4466-A8AD-85CDB7B49118}" type="datetime2">
              <a:rPr lang="en-US" smtClean="0"/>
              <a:t>Monday, June 5, 2023</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Monday, June 5, 2023</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Monday, June 5, 2023</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Monday, June 5, 2023</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dirty="0"/>
              <a:t>Click to edit Master title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7200" y="6438662"/>
            <a:ext cx="228600" cy="206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pPr algn="r"/>
            <a:endParaRPr lang="en-US" dirty="0"/>
          </a:p>
        </p:txBody>
      </p:sp>
      <p:sp>
        <p:nvSpPr>
          <p:cNvPr id="11" name="Rectangle 10"/>
          <p:cNvSpPr/>
          <p:nvPr/>
        </p:nvSpPr>
        <p:spPr>
          <a:xfrm>
            <a:off x="8385846" y="6438734"/>
            <a:ext cx="228600" cy="206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A80CB818-7379-467D-8E76-EF9D9074A26C}" type="datetime2">
              <a:rPr lang="en-US" smtClean="0"/>
              <a:t>Monday, June 5, 2023</a:t>
            </a:fld>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Lst>
  <p:hf sldNum="0"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6000" b="0" i="0" dirty="0" err="1">
                <a:solidFill>
                  <a:srgbClr val="B80672"/>
                </a:solidFill>
                <a:effectLst/>
                <a:latin typeface="Times New Roman" panose="02020603050405020304" pitchFamily="18" charset="0"/>
                <a:cs typeface="Times New Roman" panose="02020603050405020304" pitchFamily="18" charset="0"/>
              </a:rPr>
              <a:t>hporvrs</a:t>
            </a:r>
            <a:endParaRPr lang="en-US" sz="600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idx="1"/>
          </p:nvPr>
        </p:nvSpPr>
        <p:spPr/>
        <p:txBody>
          <a:bodyPr/>
          <a:lstStyle/>
          <a:p>
            <a:r>
              <a:rPr lang="en-US" dirty="0"/>
              <a:t>GOOGLE CLASSROOM CODE</a:t>
            </a:r>
          </a:p>
        </p:txBody>
      </p:sp>
    </p:spTree>
    <p:extLst>
      <p:ext uri="{BB962C8B-B14F-4D97-AF65-F5344CB8AC3E}">
        <p14:creationId xmlns:p14="http://schemas.microsoft.com/office/powerpoint/2010/main" val="1090700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800" dirty="0"/>
              <a:t>EXAMPLE </a:t>
            </a:r>
          </a:p>
        </p:txBody>
      </p:sp>
      <p:sp>
        <p:nvSpPr>
          <p:cNvPr id="3" name="TextBox 2"/>
          <p:cNvSpPr txBox="1"/>
          <p:nvPr/>
        </p:nvSpPr>
        <p:spPr>
          <a:xfrm>
            <a:off x="342900" y="1524000"/>
            <a:ext cx="8458200" cy="5078313"/>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North American numbering plan (NANP) specifies the format of telephone numbers in the U.S., Canada, and many other parts of North America. A telephone number in this plan consists of 10 digits, which are split into a three-digit area code, a three-digit office code, and a four-digit station code. Because of signaling considerations, there are certain restrictions on some of these digits. To specify the allowable format, let </a:t>
            </a:r>
            <a:r>
              <a:rPr lang="en-US" b="1" dirty="0">
                <a:latin typeface="Times New Roman" panose="02020603050405020304" pitchFamily="18" charset="0"/>
                <a:cs typeface="Times New Roman" panose="02020603050405020304" pitchFamily="18" charset="0"/>
              </a:rPr>
              <a:t>X denote a digit that can take any of the values 0 through 9</a:t>
            </a:r>
            <a:r>
              <a:rPr lang="en-US" dirty="0">
                <a:latin typeface="Times New Roman" panose="02020603050405020304" pitchFamily="18" charset="0"/>
                <a:cs typeface="Times New Roman" panose="02020603050405020304" pitchFamily="18" charset="0"/>
              </a:rPr>
              <a:t>, let </a:t>
            </a:r>
            <a:r>
              <a:rPr lang="en-US" b="1" dirty="0">
                <a:latin typeface="Times New Roman" panose="02020603050405020304" pitchFamily="18" charset="0"/>
                <a:cs typeface="Times New Roman" panose="02020603050405020304" pitchFamily="18" charset="0"/>
              </a:rPr>
              <a:t>N denote a digit that can take any of the values 2 through 9</a:t>
            </a:r>
            <a:r>
              <a:rPr lang="en-US" dirty="0">
                <a:latin typeface="Times New Roman" panose="02020603050405020304" pitchFamily="18" charset="0"/>
                <a:cs typeface="Times New Roman" panose="02020603050405020304" pitchFamily="18" charset="0"/>
              </a:rPr>
              <a:t>, and let </a:t>
            </a:r>
            <a:r>
              <a:rPr lang="en-US" b="1" dirty="0">
                <a:latin typeface="Times New Roman" panose="02020603050405020304" pitchFamily="18" charset="0"/>
                <a:cs typeface="Times New Roman" panose="02020603050405020304" pitchFamily="18" charset="0"/>
              </a:rPr>
              <a:t>Y denote a digit that must be a 0 or a 1</a:t>
            </a:r>
            <a:r>
              <a:rPr lang="en-US" dirty="0">
                <a:latin typeface="Times New Roman" panose="02020603050405020304" pitchFamily="18" charset="0"/>
                <a:cs typeface="Times New Roman" panose="02020603050405020304" pitchFamily="18" charset="0"/>
              </a:rPr>
              <a:t>. Two numbering plans, which will be called the old plan, and the new plan, will be discussed. (The old plan, in use in the 1960s, has been replaced by the new plan, but the recent rapid growth in demand for new numbers for mobile phones and devices will eventually make even this new plan obsolete. In this example, the letters used to represent digits follow the conventions of the North American Numbering Plan.) As will be shown, the new plan allows the use of more numbers. </a:t>
            </a:r>
            <a:r>
              <a:rPr lang="en-US" b="1" dirty="0">
                <a:latin typeface="Times New Roman" panose="02020603050405020304" pitchFamily="18" charset="0"/>
                <a:cs typeface="Times New Roman" panose="02020603050405020304" pitchFamily="18" charset="0"/>
              </a:rPr>
              <a:t>In the old plan, the formats of the area code, office code, and station code are NYX, NNX, and XXXX</a:t>
            </a:r>
            <a:r>
              <a:rPr lang="en-US" dirty="0">
                <a:latin typeface="Times New Roman" panose="02020603050405020304" pitchFamily="18" charset="0"/>
                <a:cs typeface="Times New Roman" panose="02020603050405020304" pitchFamily="18" charset="0"/>
              </a:rPr>
              <a:t>, respectively, so that telephone numbers had the form NYX-NNX-XXXX. </a:t>
            </a:r>
            <a:r>
              <a:rPr lang="en-US" b="1" dirty="0">
                <a:latin typeface="Times New Roman" panose="02020603050405020304" pitchFamily="18" charset="0"/>
                <a:cs typeface="Times New Roman" panose="02020603050405020304" pitchFamily="18" charset="0"/>
              </a:rPr>
              <a:t>In the new plan, the formats of these codes are NXX, NXX, and XXXX</a:t>
            </a:r>
            <a:r>
              <a:rPr lang="en-US" dirty="0">
                <a:latin typeface="Times New Roman" panose="02020603050405020304" pitchFamily="18" charset="0"/>
                <a:cs typeface="Times New Roman" panose="02020603050405020304" pitchFamily="18" charset="0"/>
              </a:rPr>
              <a:t>, respectively, so that telephone numbers have the form NXX-NXX-XXXX. How many different North American telephone numbers are possible under the old plan and under the new plan?</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781900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800" dirty="0"/>
              <a:t>EXAMPLE </a:t>
            </a:r>
          </a:p>
        </p:txBody>
      </p:sp>
      <p:sp>
        <p:nvSpPr>
          <p:cNvPr id="4" name="TextBox 3">
            <a:extLst>
              <a:ext uri="{FF2B5EF4-FFF2-40B4-BE49-F238E27FC236}">
                <a16:creationId xmlns:a16="http://schemas.microsoft.com/office/drawing/2014/main" id="{3F30478D-5641-308A-3664-7232EE628EB8}"/>
              </a:ext>
            </a:extLst>
          </p:cNvPr>
          <p:cNvSpPr txBox="1"/>
          <p:nvPr/>
        </p:nvSpPr>
        <p:spPr>
          <a:xfrm>
            <a:off x="457201" y="1676400"/>
            <a:ext cx="1600200" cy="430887"/>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X: 0 to 9</a:t>
            </a:r>
            <a:endParaRPr lang="en-US" sz="2200" dirty="0">
              <a:solidFill>
                <a:srgbClr val="C00000"/>
              </a:solidFill>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A8936C98-7E4D-1B7C-861D-B2B5370239A9}"/>
              </a:ext>
            </a:extLst>
          </p:cNvPr>
          <p:cNvSpPr txBox="1"/>
          <p:nvPr/>
        </p:nvSpPr>
        <p:spPr>
          <a:xfrm>
            <a:off x="2362200" y="1676400"/>
            <a:ext cx="1600200" cy="430887"/>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Total: 10</a:t>
            </a:r>
            <a:endParaRPr lang="en-US" sz="2200" dirty="0">
              <a:solidFill>
                <a:srgbClr val="C00000"/>
              </a:solidFill>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AF8AA0DD-1690-4E95-6642-C4CA91D8ED9F}"/>
              </a:ext>
            </a:extLst>
          </p:cNvPr>
          <p:cNvSpPr txBox="1"/>
          <p:nvPr/>
        </p:nvSpPr>
        <p:spPr>
          <a:xfrm>
            <a:off x="457200" y="2157174"/>
            <a:ext cx="1600200" cy="430887"/>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N: 2 to 9</a:t>
            </a:r>
            <a:endParaRPr lang="en-US" sz="2200" dirty="0">
              <a:solidFill>
                <a:srgbClr val="C00000"/>
              </a:solidFill>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3AE2FEA8-96A1-D865-10B5-FCA713FC61A0}"/>
              </a:ext>
            </a:extLst>
          </p:cNvPr>
          <p:cNvSpPr txBox="1"/>
          <p:nvPr/>
        </p:nvSpPr>
        <p:spPr>
          <a:xfrm>
            <a:off x="2362199" y="2157174"/>
            <a:ext cx="1600200" cy="430887"/>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Total: 8</a:t>
            </a:r>
            <a:endParaRPr lang="en-US" sz="2200" dirty="0">
              <a:solidFill>
                <a:srgbClr val="C00000"/>
              </a:solidFill>
              <a:latin typeface="Times New Roman" pitchFamily="18" charset="0"/>
              <a:cs typeface="Times New Roman" pitchFamily="18" charset="0"/>
            </a:endParaRPr>
          </a:p>
        </p:txBody>
      </p:sp>
      <p:sp>
        <p:nvSpPr>
          <p:cNvPr id="8" name="TextBox 7">
            <a:extLst>
              <a:ext uri="{FF2B5EF4-FFF2-40B4-BE49-F238E27FC236}">
                <a16:creationId xmlns:a16="http://schemas.microsoft.com/office/drawing/2014/main" id="{3544EF6E-A4C4-4D6B-A346-0560DBAD09DD}"/>
              </a:ext>
            </a:extLst>
          </p:cNvPr>
          <p:cNvSpPr txBox="1"/>
          <p:nvPr/>
        </p:nvSpPr>
        <p:spPr>
          <a:xfrm>
            <a:off x="457200" y="2637948"/>
            <a:ext cx="1600200" cy="430887"/>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Y: 0 or 1</a:t>
            </a:r>
            <a:endParaRPr lang="en-US" sz="2200" dirty="0">
              <a:solidFill>
                <a:srgbClr val="C00000"/>
              </a:solidFill>
              <a:latin typeface="Times New Roman" pitchFamily="18" charset="0"/>
              <a:cs typeface="Times New Roman" pitchFamily="18" charset="0"/>
            </a:endParaRPr>
          </a:p>
        </p:txBody>
      </p:sp>
      <p:sp>
        <p:nvSpPr>
          <p:cNvPr id="9" name="TextBox 8">
            <a:extLst>
              <a:ext uri="{FF2B5EF4-FFF2-40B4-BE49-F238E27FC236}">
                <a16:creationId xmlns:a16="http://schemas.microsoft.com/office/drawing/2014/main" id="{0D37C27E-1343-8811-011F-1D25FD96DC71}"/>
              </a:ext>
            </a:extLst>
          </p:cNvPr>
          <p:cNvSpPr txBox="1"/>
          <p:nvPr/>
        </p:nvSpPr>
        <p:spPr>
          <a:xfrm>
            <a:off x="2362199" y="2637948"/>
            <a:ext cx="1600200" cy="430887"/>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Total: 2</a:t>
            </a:r>
            <a:endParaRPr lang="en-US" sz="2200" dirty="0">
              <a:solidFill>
                <a:srgbClr val="C00000"/>
              </a:solidFill>
              <a:latin typeface="Times New Roman" pitchFamily="18" charset="0"/>
              <a:cs typeface="Times New Roman" pitchFamily="18" charset="0"/>
            </a:endParaRPr>
          </a:p>
        </p:txBody>
      </p:sp>
      <p:sp>
        <p:nvSpPr>
          <p:cNvPr id="10" name="TextBox 9">
            <a:extLst>
              <a:ext uri="{FF2B5EF4-FFF2-40B4-BE49-F238E27FC236}">
                <a16:creationId xmlns:a16="http://schemas.microsoft.com/office/drawing/2014/main" id="{0B304F2E-6ED0-F2AC-D911-45F39BA04A54}"/>
              </a:ext>
            </a:extLst>
          </p:cNvPr>
          <p:cNvSpPr txBox="1"/>
          <p:nvPr/>
        </p:nvSpPr>
        <p:spPr>
          <a:xfrm>
            <a:off x="457200" y="3297435"/>
            <a:ext cx="1752600" cy="430887"/>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Old plan:</a:t>
            </a:r>
            <a:endParaRPr lang="en-US" sz="2200" dirty="0">
              <a:solidFill>
                <a:srgbClr val="C00000"/>
              </a:solidFill>
              <a:latin typeface="Times New Roman" pitchFamily="18" charset="0"/>
              <a:cs typeface="Times New Roman" pitchFamily="18" charset="0"/>
            </a:endParaRPr>
          </a:p>
        </p:txBody>
      </p:sp>
      <p:sp>
        <p:nvSpPr>
          <p:cNvPr id="11" name="TextBox 10">
            <a:extLst>
              <a:ext uri="{FF2B5EF4-FFF2-40B4-BE49-F238E27FC236}">
                <a16:creationId xmlns:a16="http://schemas.microsoft.com/office/drawing/2014/main" id="{4B3EABC5-CBD5-C451-2F80-0E2F2049BD4D}"/>
              </a:ext>
            </a:extLst>
          </p:cNvPr>
          <p:cNvSpPr txBox="1"/>
          <p:nvPr/>
        </p:nvSpPr>
        <p:spPr>
          <a:xfrm>
            <a:off x="2362199" y="3297435"/>
            <a:ext cx="5943600" cy="43088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NYX-NNX-XXXX</a:t>
            </a:r>
            <a:endParaRPr lang="en-US" sz="2200" dirty="0">
              <a:solidFill>
                <a:srgbClr val="C00000"/>
              </a:solidFill>
              <a:latin typeface="Times New Roman" pitchFamily="18" charset="0"/>
              <a:cs typeface="Times New Roman" pitchFamily="18" charset="0"/>
            </a:endParaRPr>
          </a:p>
        </p:txBody>
      </p:sp>
      <p:sp>
        <p:nvSpPr>
          <p:cNvPr id="12" name="TextBox 11">
            <a:extLst>
              <a:ext uri="{FF2B5EF4-FFF2-40B4-BE49-F238E27FC236}">
                <a16:creationId xmlns:a16="http://schemas.microsoft.com/office/drawing/2014/main" id="{1B0EF7A1-3AB6-4DC3-5CE0-96F19171A660}"/>
              </a:ext>
            </a:extLst>
          </p:cNvPr>
          <p:cNvSpPr txBox="1"/>
          <p:nvPr/>
        </p:nvSpPr>
        <p:spPr>
          <a:xfrm>
            <a:off x="2268681" y="3728322"/>
            <a:ext cx="5943600" cy="43088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 8 x 2 x 10 x 8 x 8 x 10 x 10 x 10 x 10 x 10</a:t>
            </a:r>
            <a:endParaRPr lang="en-US" sz="2200"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3882287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800" dirty="0"/>
              <a:t>EXAMPLE</a:t>
            </a:r>
          </a:p>
        </p:txBody>
      </p:sp>
      <p:sp>
        <p:nvSpPr>
          <p:cNvPr id="3" name="TextBox 2"/>
          <p:cNvSpPr txBox="1"/>
          <p:nvPr/>
        </p:nvSpPr>
        <p:spPr>
          <a:xfrm>
            <a:off x="457201" y="1600200"/>
            <a:ext cx="8229599" cy="769441"/>
          </a:xfrm>
          <a:prstGeom prst="rect">
            <a:avLst/>
          </a:prstGeom>
          <a:noFill/>
        </p:spPr>
        <p:txBody>
          <a:bodyPr wrap="square" rtlCol="0">
            <a:spAutoFit/>
          </a:bodyPr>
          <a:lstStyle/>
          <a:p>
            <a:pPr marL="285750" indent="-285750" algn="just">
              <a:buFont typeface="Wingdings" pitchFamily="2" charset="2"/>
              <a:buChar char="q"/>
            </a:pPr>
            <a:r>
              <a:rPr lang="en-US" sz="2200" dirty="0">
                <a:latin typeface="Times New Roman" panose="02020603050405020304" pitchFamily="18" charset="0"/>
                <a:cs typeface="Times New Roman" panose="02020603050405020304" pitchFamily="18" charset="0"/>
              </a:rPr>
              <a:t>What is the value of k after the following code, where n</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n</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,...,n</a:t>
            </a:r>
            <a:r>
              <a:rPr lang="en-US" sz="2200" baseline="-25000" dirty="0">
                <a:latin typeface="Times New Roman" panose="02020603050405020304" pitchFamily="18" charset="0"/>
                <a:cs typeface="Times New Roman" panose="02020603050405020304" pitchFamily="18" charset="0"/>
              </a:rPr>
              <a:t>m</a:t>
            </a:r>
            <a:r>
              <a:rPr lang="en-US" sz="2200" dirty="0">
                <a:latin typeface="Times New Roman" panose="02020603050405020304" pitchFamily="18" charset="0"/>
                <a:cs typeface="Times New Roman" panose="02020603050405020304" pitchFamily="18" charset="0"/>
              </a:rPr>
              <a:t> are positive integers, has been executed?</a:t>
            </a:r>
          </a:p>
        </p:txBody>
      </p:sp>
      <p:pic>
        <p:nvPicPr>
          <p:cNvPr id="7" name="Picture 6">
            <a:extLst>
              <a:ext uri="{FF2B5EF4-FFF2-40B4-BE49-F238E27FC236}">
                <a16:creationId xmlns:a16="http://schemas.microsoft.com/office/drawing/2014/main" id="{7B555ED7-330C-4F4B-81C8-7DA4AF8F0B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577526"/>
            <a:ext cx="3200400" cy="3078770"/>
          </a:xfrm>
          <a:prstGeom prst="rect">
            <a:avLst/>
          </a:prstGeom>
          <a:ln w="12700">
            <a:solidFill>
              <a:schemeClr val="tx1"/>
            </a:solidFill>
          </a:ln>
        </p:spPr>
      </p:pic>
      <p:sp>
        <p:nvSpPr>
          <p:cNvPr id="8" name="TextBox 7">
            <a:extLst>
              <a:ext uri="{FF2B5EF4-FFF2-40B4-BE49-F238E27FC236}">
                <a16:creationId xmlns:a16="http://schemas.microsoft.com/office/drawing/2014/main" id="{EA6CF9CD-874D-2D7A-ABCA-6CFBEC65D03D}"/>
              </a:ext>
            </a:extLst>
          </p:cNvPr>
          <p:cNvSpPr txBox="1"/>
          <p:nvPr/>
        </p:nvSpPr>
        <p:spPr>
          <a:xfrm>
            <a:off x="4114800" y="2441646"/>
            <a:ext cx="4648200" cy="4093428"/>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initial value of k is zero. Each time the nested loop is traversed, 1 is added to k. Let </a:t>
            </a:r>
            <a:r>
              <a:rPr lang="en-US" sz="2000" dirty="0" err="1">
                <a:latin typeface="Times New Roman" panose="02020603050405020304" pitchFamily="18" charset="0"/>
                <a:cs typeface="Times New Roman" panose="02020603050405020304" pitchFamily="18" charset="0"/>
              </a:rPr>
              <a:t>T</a:t>
            </a:r>
            <a:r>
              <a:rPr lang="en-US" sz="2000" baseline="-25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be the task of traversing the </a:t>
            </a:r>
            <a:r>
              <a:rPr lang="en-US" sz="2000" dirty="0" err="1">
                <a:latin typeface="Times New Roman" panose="02020603050405020304" pitchFamily="18" charset="0"/>
                <a:cs typeface="Times New Roman" panose="02020603050405020304" pitchFamily="18" charset="0"/>
              </a:rPr>
              <a:t>i-th</a:t>
            </a:r>
            <a:r>
              <a:rPr lang="en-US" sz="2000" dirty="0">
                <a:latin typeface="Times New Roman" panose="02020603050405020304" pitchFamily="18" charset="0"/>
                <a:cs typeface="Times New Roman" panose="02020603050405020304" pitchFamily="18" charset="0"/>
              </a:rPr>
              <a:t> loop. Then the number of times the loop is traversed is the number of ways to do the tasks T</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T</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,...,T</a:t>
            </a:r>
            <a:r>
              <a:rPr lang="en-US" sz="2000" baseline="-25000" dirty="0">
                <a:latin typeface="Times New Roman" panose="02020603050405020304" pitchFamily="18" charset="0"/>
                <a:cs typeface="Times New Roman" panose="02020603050405020304" pitchFamily="18" charset="0"/>
              </a:rPr>
              <a:t>m</a:t>
            </a:r>
            <a:r>
              <a:rPr lang="en-US" sz="2000" dirty="0">
                <a:latin typeface="Times New Roman" panose="02020603050405020304" pitchFamily="18" charset="0"/>
                <a:cs typeface="Times New Roman" panose="02020603050405020304" pitchFamily="18" charset="0"/>
              </a:rPr>
              <a:t>. The number of ways to carry out the task </a:t>
            </a:r>
            <a:r>
              <a:rPr lang="en-US" sz="2000" dirty="0" err="1">
                <a:latin typeface="Times New Roman" panose="02020603050405020304" pitchFamily="18" charset="0"/>
                <a:cs typeface="Times New Roman" panose="02020603050405020304" pitchFamily="18" charset="0"/>
              </a:rPr>
              <a:t>T</a:t>
            </a:r>
            <a:r>
              <a:rPr lang="en-US" sz="2000" baseline="-25000" dirty="0" err="1">
                <a:latin typeface="Times New Roman" panose="02020603050405020304" pitchFamily="18" charset="0"/>
                <a:cs typeface="Times New Roman" panose="02020603050405020304" pitchFamily="18" charset="0"/>
              </a:rPr>
              <a:t>j</a:t>
            </a:r>
            <a:r>
              <a:rPr lang="en-US" sz="2000" dirty="0">
                <a:latin typeface="Times New Roman" panose="02020603050405020304" pitchFamily="18" charset="0"/>
                <a:cs typeface="Times New Roman" panose="02020603050405020304" pitchFamily="18" charset="0"/>
              </a:rPr>
              <a:t> , j = 1, 2,...,m, is </a:t>
            </a:r>
            <a:r>
              <a:rPr lang="en-US" sz="2000" dirty="0" err="1">
                <a:latin typeface="Times New Roman" panose="02020603050405020304" pitchFamily="18" charset="0"/>
                <a:cs typeface="Times New Roman" panose="02020603050405020304" pitchFamily="18" charset="0"/>
              </a:rPr>
              <a:t>n</a:t>
            </a:r>
            <a:r>
              <a:rPr lang="en-US" sz="2000" baseline="-25000" dirty="0" err="1">
                <a:latin typeface="Times New Roman" panose="02020603050405020304" pitchFamily="18" charset="0"/>
                <a:cs typeface="Times New Roman" panose="02020603050405020304" pitchFamily="18" charset="0"/>
              </a:rPr>
              <a:t>j</a:t>
            </a:r>
            <a:r>
              <a:rPr lang="en-US" sz="2000" dirty="0">
                <a:latin typeface="Times New Roman" panose="02020603050405020304" pitchFamily="18" charset="0"/>
                <a:cs typeface="Times New Roman" panose="02020603050405020304" pitchFamily="18" charset="0"/>
              </a:rPr>
              <a:t> , because the j-</a:t>
            </a:r>
            <a:r>
              <a:rPr lang="en-US" sz="2000" dirty="0" err="1">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 loop is traversed once for each integer </a:t>
            </a:r>
            <a:r>
              <a:rPr lang="en-US" sz="2000" dirty="0" err="1">
                <a:latin typeface="Times New Roman" panose="02020603050405020304" pitchFamily="18" charset="0"/>
                <a:cs typeface="Times New Roman" panose="02020603050405020304" pitchFamily="18" charset="0"/>
              </a:rPr>
              <a:t>ij</a:t>
            </a:r>
            <a:r>
              <a:rPr lang="en-US" sz="2000" dirty="0">
                <a:latin typeface="Times New Roman" panose="02020603050405020304" pitchFamily="18" charset="0"/>
                <a:cs typeface="Times New Roman" panose="02020603050405020304" pitchFamily="18" charset="0"/>
              </a:rPr>
              <a:t> with 1 ≤ </a:t>
            </a:r>
            <a:r>
              <a:rPr lang="en-US" sz="2000" dirty="0" err="1">
                <a:latin typeface="Times New Roman" panose="02020603050405020304" pitchFamily="18" charset="0"/>
                <a:cs typeface="Times New Roman" panose="02020603050405020304" pitchFamily="18" charset="0"/>
              </a:rPr>
              <a:t>ij</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n</a:t>
            </a:r>
            <a:r>
              <a:rPr lang="en-US" sz="2000" baseline="-25000" dirty="0" err="1">
                <a:latin typeface="Times New Roman" panose="02020603050405020304" pitchFamily="18" charset="0"/>
                <a:cs typeface="Times New Roman" panose="02020603050405020304" pitchFamily="18" charset="0"/>
              </a:rPr>
              <a:t>j</a:t>
            </a:r>
            <a:r>
              <a:rPr lang="en-US" sz="2000" dirty="0">
                <a:latin typeface="Times New Roman" panose="02020603050405020304" pitchFamily="18" charset="0"/>
                <a:cs typeface="Times New Roman" panose="02020603050405020304" pitchFamily="18" charset="0"/>
              </a:rPr>
              <a:t> . By the product rule, it follows that the nested loop is traversed n</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n</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 n</a:t>
            </a:r>
            <a:r>
              <a:rPr lang="en-US" sz="2000" baseline="-25000" dirty="0">
                <a:latin typeface="Times New Roman" panose="02020603050405020304" pitchFamily="18" charset="0"/>
                <a:cs typeface="Times New Roman" panose="02020603050405020304" pitchFamily="18" charset="0"/>
              </a:rPr>
              <a:t>m</a:t>
            </a:r>
            <a:r>
              <a:rPr lang="en-US" sz="2000" dirty="0">
                <a:latin typeface="Times New Roman" panose="02020603050405020304" pitchFamily="18" charset="0"/>
                <a:cs typeface="Times New Roman" panose="02020603050405020304" pitchFamily="18" charset="0"/>
              </a:rPr>
              <a:t> times. Hence, the final value of k is n</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n</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 n</a:t>
            </a:r>
            <a:r>
              <a:rPr lang="en-US" sz="2000" baseline="-25000" dirty="0">
                <a:latin typeface="Times New Roman" panose="02020603050405020304" pitchFamily="18" charset="0"/>
                <a:cs typeface="Times New Roman" panose="02020603050405020304" pitchFamily="18" charset="0"/>
              </a:rPr>
              <a:t>m</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0352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800" dirty="0"/>
              <a:t>SUM RULE </a:t>
            </a:r>
          </a:p>
        </p:txBody>
      </p:sp>
      <p:sp>
        <p:nvSpPr>
          <p:cNvPr id="3" name="TextBox 2"/>
          <p:cNvSpPr txBox="1"/>
          <p:nvPr/>
        </p:nvSpPr>
        <p:spPr>
          <a:xfrm>
            <a:off x="457201" y="1600200"/>
            <a:ext cx="8229599" cy="1107996"/>
          </a:xfrm>
          <a:prstGeom prst="rect">
            <a:avLst/>
          </a:prstGeom>
          <a:noFill/>
        </p:spPr>
        <p:txBody>
          <a:bodyPr wrap="square" rtlCol="0">
            <a:spAutoFit/>
          </a:bodyPr>
          <a:lstStyle/>
          <a:p>
            <a:pPr marL="285750" indent="-285750" algn="just">
              <a:buFont typeface="Wingdings" pitchFamily="2" charset="2"/>
              <a:buChar char="q"/>
            </a:pPr>
            <a:r>
              <a:rPr lang="en-US" sz="2200" dirty="0">
                <a:latin typeface="Times New Roman" panose="02020603050405020304" pitchFamily="18" charset="0"/>
                <a:cs typeface="Times New Roman" panose="02020603050405020304" pitchFamily="18" charset="0"/>
              </a:rPr>
              <a:t>If a task can be done either in one of n</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ways or in one of n</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ways, where none of the set of n</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ways is the same as any of the set of n</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ways, then there are n</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 n</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ways to do the task.</a:t>
            </a:r>
            <a:endParaRPr lang="en-US" sz="2200" b="1" dirty="0">
              <a:latin typeface="Times New Roman" pitchFamily="18" charset="0"/>
              <a:cs typeface="Times New Roman" pitchFamily="18" charset="0"/>
            </a:endParaRPr>
          </a:p>
        </p:txBody>
      </p:sp>
    </p:spTree>
    <p:extLst>
      <p:ext uri="{BB962C8B-B14F-4D97-AF65-F5344CB8AC3E}">
        <p14:creationId xmlns:p14="http://schemas.microsoft.com/office/powerpoint/2010/main" val="548274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800" dirty="0"/>
              <a:t>EXAMPLE</a:t>
            </a:r>
          </a:p>
        </p:txBody>
      </p:sp>
      <p:sp>
        <p:nvSpPr>
          <p:cNvPr id="3" name="TextBox 2"/>
          <p:cNvSpPr txBox="1"/>
          <p:nvPr/>
        </p:nvSpPr>
        <p:spPr>
          <a:xfrm>
            <a:off x="457201" y="1600200"/>
            <a:ext cx="8229599" cy="2123658"/>
          </a:xfrm>
          <a:prstGeom prst="rect">
            <a:avLst/>
          </a:prstGeom>
          <a:noFill/>
        </p:spPr>
        <p:txBody>
          <a:bodyPr wrap="square" rtlCol="0">
            <a:spAutoFit/>
          </a:bodyPr>
          <a:lstStyle/>
          <a:p>
            <a:pPr marL="285750" indent="-285750" algn="just">
              <a:buFont typeface="Wingdings" pitchFamily="2" charset="2"/>
              <a:buChar char="q"/>
            </a:pPr>
            <a:r>
              <a:rPr lang="en-US" sz="2200" dirty="0">
                <a:latin typeface="Times New Roman" panose="02020603050405020304" pitchFamily="18" charset="0"/>
                <a:cs typeface="Times New Roman" panose="02020603050405020304" pitchFamily="18" charset="0"/>
              </a:rPr>
              <a:t>Suppose that either a member of the mathematics faculty or a student who is a mathematics major is chosen as a representative to a university committee. How many different choices are there for this representative if there are 37 members of the mathematics faculty and 83 mathematics majors and no one is both a faculty member and a student?</a:t>
            </a:r>
          </a:p>
        </p:txBody>
      </p:sp>
      <p:sp>
        <p:nvSpPr>
          <p:cNvPr id="8" name="TextBox 7">
            <a:extLst>
              <a:ext uri="{FF2B5EF4-FFF2-40B4-BE49-F238E27FC236}">
                <a16:creationId xmlns:a16="http://schemas.microsoft.com/office/drawing/2014/main" id="{EA6CF9CD-874D-2D7A-ABCA-6CFBEC65D03D}"/>
              </a:ext>
            </a:extLst>
          </p:cNvPr>
          <p:cNvSpPr txBox="1"/>
          <p:nvPr/>
        </p:nvSpPr>
        <p:spPr>
          <a:xfrm>
            <a:off x="685801" y="3908070"/>
            <a:ext cx="8001000" cy="769441"/>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By the sum rule it follows that there are 37 + 83 = 120 possible ways to pick this representative</a:t>
            </a:r>
          </a:p>
        </p:txBody>
      </p:sp>
    </p:spTree>
    <p:extLst>
      <p:ext uri="{BB962C8B-B14F-4D97-AF65-F5344CB8AC3E}">
        <p14:creationId xmlns:p14="http://schemas.microsoft.com/office/powerpoint/2010/main" val="167422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800" dirty="0"/>
              <a:t>EXAMPLE</a:t>
            </a:r>
          </a:p>
        </p:txBody>
      </p:sp>
      <p:sp>
        <p:nvSpPr>
          <p:cNvPr id="3" name="TextBox 2"/>
          <p:cNvSpPr txBox="1"/>
          <p:nvPr/>
        </p:nvSpPr>
        <p:spPr>
          <a:xfrm>
            <a:off x="457201" y="1600200"/>
            <a:ext cx="8229599" cy="1446550"/>
          </a:xfrm>
          <a:prstGeom prst="rect">
            <a:avLst/>
          </a:prstGeom>
          <a:noFill/>
        </p:spPr>
        <p:txBody>
          <a:bodyPr wrap="square" rtlCol="0">
            <a:spAutoFit/>
          </a:bodyPr>
          <a:lstStyle/>
          <a:p>
            <a:pPr marL="285750" indent="-285750" algn="just">
              <a:buFont typeface="Wingdings" pitchFamily="2" charset="2"/>
              <a:buChar char="q"/>
            </a:pPr>
            <a:r>
              <a:rPr lang="en-US" sz="2200" dirty="0">
                <a:latin typeface="Times New Roman" panose="02020603050405020304" pitchFamily="18" charset="0"/>
                <a:cs typeface="Times New Roman" panose="02020603050405020304" pitchFamily="18" charset="0"/>
              </a:rPr>
              <a:t>A student can choose a computer project from one of three lists. The three lists contain 23, 15, and 19 possible projects, respectively. No project is on more than one list. How many possible projects are there to choose from?</a:t>
            </a:r>
          </a:p>
        </p:txBody>
      </p:sp>
      <p:sp>
        <p:nvSpPr>
          <p:cNvPr id="8" name="TextBox 7">
            <a:extLst>
              <a:ext uri="{FF2B5EF4-FFF2-40B4-BE49-F238E27FC236}">
                <a16:creationId xmlns:a16="http://schemas.microsoft.com/office/drawing/2014/main" id="{EA6CF9CD-874D-2D7A-ABCA-6CFBEC65D03D}"/>
              </a:ext>
            </a:extLst>
          </p:cNvPr>
          <p:cNvSpPr txBox="1"/>
          <p:nvPr/>
        </p:nvSpPr>
        <p:spPr>
          <a:xfrm>
            <a:off x="571500" y="3276600"/>
            <a:ext cx="8115300" cy="1446550"/>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student can choose a project by selecting a project from the first list, the second list, or the third list. Because no project is on more than one list, by the sum rule there are 23 + 15 + 19 = 57 ways to choose a project.</a:t>
            </a:r>
          </a:p>
        </p:txBody>
      </p:sp>
    </p:spTree>
    <p:extLst>
      <p:ext uri="{BB962C8B-B14F-4D97-AF65-F5344CB8AC3E}">
        <p14:creationId xmlns:p14="http://schemas.microsoft.com/office/powerpoint/2010/main" val="3463427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800" dirty="0"/>
              <a:t>EXAMPLE</a:t>
            </a:r>
          </a:p>
        </p:txBody>
      </p:sp>
      <p:sp>
        <p:nvSpPr>
          <p:cNvPr id="3" name="TextBox 2"/>
          <p:cNvSpPr txBox="1"/>
          <p:nvPr/>
        </p:nvSpPr>
        <p:spPr>
          <a:xfrm>
            <a:off x="457201" y="1600200"/>
            <a:ext cx="8229599" cy="769441"/>
          </a:xfrm>
          <a:prstGeom prst="rect">
            <a:avLst/>
          </a:prstGeom>
          <a:noFill/>
        </p:spPr>
        <p:txBody>
          <a:bodyPr wrap="square" rtlCol="0">
            <a:spAutoFit/>
          </a:bodyPr>
          <a:lstStyle/>
          <a:p>
            <a:pPr marL="285750" indent="-285750" algn="just">
              <a:buFont typeface="Wingdings" pitchFamily="2" charset="2"/>
              <a:buChar char="q"/>
            </a:pPr>
            <a:r>
              <a:rPr lang="en-US" sz="2200" dirty="0">
                <a:latin typeface="Times New Roman" panose="02020603050405020304" pitchFamily="18" charset="0"/>
                <a:cs typeface="Times New Roman" panose="02020603050405020304" pitchFamily="18" charset="0"/>
              </a:rPr>
              <a:t>What is the value of k after the following code, where n</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n</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,...,n</a:t>
            </a:r>
            <a:r>
              <a:rPr lang="en-US" sz="2200" baseline="-25000" dirty="0">
                <a:latin typeface="Times New Roman" panose="02020603050405020304" pitchFamily="18" charset="0"/>
                <a:cs typeface="Times New Roman" panose="02020603050405020304" pitchFamily="18" charset="0"/>
              </a:rPr>
              <a:t>m</a:t>
            </a:r>
            <a:r>
              <a:rPr lang="en-US" sz="2200" dirty="0">
                <a:latin typeface="Times New Roman" panose="02020603050405020304" pitchFamily="18" charset="0"/>
                <a:cs typeface="Times New Roman" panose="02020603050405020304" pitchFamily="18" charset="0"/>
              </a:rPr>
              <a:t> are positive integers, has been executed?</a:t>
            </a:r>
          </a:p>
        </p:txBody>
      </p:sp>
      <p:sp>
        <p:nvSpPr>
          <p:cNvPr id="8" name="TextBox 7">
            <a:extLst>
              <a:ext uri="{FF2B5EF4-FFF2-40B4-BE49-F238E27FC236}">
                <a16:creationId xmlns:a16="http://schemas.microsoft.com/office/drawing/2014/main" id="{EA6CF9CD-874D-2D7A-ABCA-6CFBEC65D03D}"/>
              </a:ext>
            </a:extLst>
          </p:cNvPr>
          <p:cNvSpPr txBox="1"/>
          <p:nvPr/>
        </p:nvSpPr>
        <p:spPr>
          <a:xfrm>
            <a:off x="3581400" y="2438400"/>
            <a:ext cx="5257800" cy="347787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initial value of k is zero. This block of code is made up of m different loops. Each time a loop is traversed, 1 is added to k. To determine the value of k after this code has been executed, we need to determine how many times we traverse a loop. Note that there are </a:t>
            </a:r>
            <a:r>
              <a:rPr lang="en-US" sz="2000" dirty="0" err="1">
                <a:latin typeface="Times New Roman" panose="02020603050405020304" pitchFamily="18" charset="0"/>
                <a:cs typeface="Times New Roman" panose="02020603050405020304" pitchFamily="18" charset="0"/>
              </a:rPr>
              <a:t>n</a:t>
            </a:r>
            <a:r>
              <a:rPr lang="en-US" sz="2000" baseline="-25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ways to traverse the </a:t>
            </a:r>
            <a:r>
              <a:rPr lang="en-US" sz="2000" dirty="0" err="1">
                <a:latin typeface="Times New Roman" panose="02020603050405020304" pitchFamily="18" charset="0"/>
                <a:cs typeface="Times New Roman" panose="02020603050405020304" pitchFamily="18" charset="0"/>
              </a:rPr>
              <a:t>i-th</a:t>
            </a:r>
            <a:r>
              <a:rPr lang="en-US" sz="2000" dirty="0">
                <a:latin typeface="Times New Roman" panose="02020603050405020304" pitchFamily="18" charset="0"/>
                <a:cs typeface="Times New Roman" panose="02020603050405020304" pitchFamily="18" charset="0"/>
              </a:rPr>
              <a:t> loop. Because we only traverse one loop at a time, the sum rule shows that the final value of k, which is the number of ways to traverse one of the m loops is n</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 n</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 n</a:t>
            </a:r>
            <a:r>
              <a:rPr lang="en-US" sz="2000" baseline="-25000" dirty="0">
                <a:latin typeface="Times New Roman" panose="02020603050405020304" pitchFamily="18" charset="0"/>
                <a:cs typeface="Times New Roman" panose="02020603050405020304" pitchFamily="18" charset="0"/>
              </a:rPr>
              <a:t>m</a:t>
            </a:r>
            <a:r>
              <a:rPr lang="en-US" sz="2000"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BE83D4CB-F3D6-D772-7C24-BA9901878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557552"/>
            <a:ext cx="2689615" cy="3802559"/>
          </a:xfrm>
          <a:prstGeom prst="rect">
            <a:avLst/>
          </a:prstGeom>
          <a:ln w="12700">
            <a:solidFill>
              <a:schemeClr val="tx1"/>
            </a:solidFill>
          </a:ln>
        </p:spPr>
      </p:pic>
    </p:spTree>
    <p:extLst>
      <p:ext uri="{BB962C8B-B14F-4D97-AF65-F5344CB8AC3E}">
        <p14:creationId xmlns:p14="http://schemas.microsoft.com/office/powerpoint/2010/main" val="1228191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800" dirty="0"/>
              <a:t>EXAMPLE</a:t>
            </a:r>
          </a:p>
        </p:txBody>
      </p:sp>
      <p:sp>
        <p:nvSpPr>
          <p:cNvPr id="3" name="TextBox 2"/>
          <p:cNvSpPr txBox="1"/>
          <p:nvPr/>
        </p:nvSpPr>
        <p:spPr>
          <a:xfrm>
            <a:off x="457201" y="1600200"/>
            <a:ext cx="8229599" cy="2246769"/>
          </a:xfrm>
          <a:prstGeom prst="rect">
            <a:avLst/>
          </a:prstGeom>
          <a:noFill/>
        </p:spPr>
        <p:txBody>
          <a:bodyPr wrap="square" rtlCol="0">
            <a:spAutoFit/>
          </a:bodyPr>
          <a:lstStyle/>
          <a:p>
            <a:pPr marL="285750" indent="-285750" algn="just">
              <a:buFont typeface="Wingdings" pitchFamily="2" charset="2"/>
              <a:buChar char="q"/>
            </a:pPr>
            <a:r>
              <a:rPr lang="en-US" sz="2000" dirty="0">
                <a:latin typeface="Times New Roman" panose="02020603050405020304" pitchFamily="18" charset="0"/>
                <a:cs typeface="Times New Roman" panose="02020603050405020304" pitchFamily="18" charset="0"/>
              </a:rPr>
              <a:t>In a version of the computer language BASIC, the name of a variable is a string of one or two alphanumeric characters, where </a:t>
            </a:r>
            <a:r>
              <a:rPr lang="en-US" sz="2000" b="1" dirty="0">
                <a:latin typeface="Times New Roman" panose="02020603050405020304" pitchFamily="18" charset="0"/>
                <a:cs typeface="Times New Roman" panose="02020603050405020304" pitchFamily="18" charset="0"/>
              </a:rPr>
              <a:t>uppercase and lowercase letters are not distinguished</a:t>
            </a:r>
            <a:r>
              <a:rPr lang="en-US" sz="2000" dirty="0">
                <a:latin typeface="Times New Roman" panose="02020603050405020304" pitchFamily="18" charset="0"/>
                <a:cs typeface="Times New Roman" panose="02020603050405020304" pitchFamily="18" charset="0"/>
              </a:rPr>
              <a:t>. (An alphanumeric character is either one of the 26 English letters or one of the 10 digits.) Moreover, </a:t>
            </a:r>
            <a:r>
              <a:rPr lang="en-US" sz="2000" b="1" dirty="0">
                <a:latin typeface="Times New Roman" panose="02020603050405020304" pitchFamily="18" charset="0"/>
                <a:cs typeface="Times New Roman" panose="02020603050405020304" pitchFamily="18" charset="0"/>
              </a:rPr>
              <a:t>a variable name must begin with a letter</a:t>
            </a:r>
            <a:r>
              <a:rPr lang="en-US" sz="2000" dirty="0">
                <a:latin typeface="Times New Roman" panose="02020603050405020304" pitchFamily="18" charset="0"/>
                <a:cs typeface="Times New Roman" panose="02020603050405020304" pitchFamily="18" charset="0"/>
              </a:rPr>
              <a:t> and must be different from the five strings of two characters that are reserved for programming use. How many different variable names are there in this version of BASIC?</a:t>
            </a:r>
          </a:p>
        </p:txBody>
      </p:sp>
      <p:sp>
        <p:nvSpPr>
          <p:cNvPr id="4" name="TextBox 3">
            <a:extLst>
              <a:ext uri="{FF2B5EF4-FFF2-40B4-BE49-F238E27FC236}">
                <a16:creationId xmlns:a16="http://schemas.microsoft.com/office/drawing/2014/main" id="{23E6A7EB-39AC-674A-E46E-4A0A860FBA88}"/>
              </a:ext>
            </a:extLst>
          </p:cNvPr>
          <p:cNvSpPr txBox="1"/>
          <p:nvPr/>
        </p:nvSpPr>
        <p:spPr>
          <a:xfrm>
            <a:off x="457201" y="3863985"/>
            <a:ext cx="8229599" cy="707886"/>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Let V</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be the number of these that are one character long and V</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be the number of these that are two characters long</a:t>
            </a:r>
          </a:p>
        </p:txBody>
      </p:sp>
      <p:sp>
        <p:nvSpPr>
          <p:cNvPr id="6" name="TextBox 5">
            <a:extLst>
              <a:ext uri="{FF2B5EF4-FFF2-40B4-BE49-F238E27FC236}">
                <a16:creationId xmlns:a16="http://schemas.microsoft.com/office/drawing/2014/main" id="{8D9BF349-40D7-9D93-C1A5-B0ACAD56F966}"/>
              </a:ext>
            </a:extLst>
          </p:cNvPr>
          <p:cNvSpPr txBox="1"/>
          <p:nvPr/>
        </p:nvSpPr>
        <p:spPr>
          <a:xfrm>
            <a:off x="457201" y="4588887"/>
            <a:ext cx="1447800" cy="400110"/>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 26</a:t>
            </a:r>
          </a:p>
        </p:txBody>
      </p:sp>
      <p:sp>
        <p:nvSpPr>
          <p:cNvPr id="7" name="TextBox 6">
            <a:extLst>
              <a:ext uri="{FF2B5EF4-FFF2-40B4-BE49-F238E27FC236}">
                <a16:creationId xmlns:a16="http://schemas.microsoft.com/office/drawing/2014/main" id="{582EC21E-CA1A-BE29-DD6C-BC208D18A7EA}"/>
              </a:ext>
            </a:extLst>
          </p:cNvPr>
          <p:cNvSpPr txBox="1"/>
          <p:nvPr/>
        </p:nvSpPr>
        <p:spPr>
          <a:xfrm>
            <a:off x="2286000" y="4571871"/>
            <a:ext cx="1066800" cy="400110"/>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a:t>
            </a:r>
          </a:p>
        </p:txBody>
      </p:sp>
      <p:sp>
        <p:nvSpPr>
          <p:cNvPr id="9" name="Rectangle 8">
            <a:extLst>
              <a:ext uri="{FF2B5EF4-FFF2-40B4-BE49-F238E27FC236}">
                <a16:creationId xmlns:a16="http://schemas.microsoft.com/office/drawing/2014/main" id="{26A14E05-2A5C-01B0-D41C-72B8D8767D85}"/>
              </a:ext>
            </a:extLst>
          </p:cNvPr>
          <p:cNvSpPr/>
          <p:nvPr/>
        </p:nvSpPr>
        <p:spPr>
          <a:xfrm>
            <a:off x="3352800" y="4584448"/>
            <a:ext cx="381000" cy="381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54EC603-F5F4-6A08-CE7F-355D78388A4E}"/>
              </a:ext>
            </a:extLst>
          </p:cNvPr>
          <p:cNvSpPr/>
          <p:nvPr/>
        </p:nvSpPr>
        <p:spPr>
          <a:xfrm>
            <a:off x="3733799" y="4581426"/>
            <a:ext cx="381000" cy="381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C99E6D0-9F6E-AC5D-2E44-79EDA65E4AD3}"/>
              </a:ext>
            </a:extLst>
          </p:cNvPr>
          <p:cNvSpPr txBox="1"/>
          <p:nvPr/>
        </p:nvSpPr>
        <p:spPr>
          <a:xfrm>
            <a:off x="4174294" y="4988997"/>
            <a:ext cx="795411"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Letter</a:t>
            </a:r>
          </a:p>
        </p:txBody>
      </p:sp>
      <p:cxnSp>
        <p:nvCxnSpPr>
          <p:cNvPr id="13" name="Connector: Elbow 12">
            <a:extLst>
              <a:ext uri="{FF2B5EF4-FFF2-40B4-BE49-F238E27FC236}">
                <a16:creationId xmlns:a16="http://schemas.microsoft.com/office/drawing/2014/main" id="{0B436ABD-3546-C327-5C57-C6B4C9D386D3}"/>
              </a:ext>
            </a:extLst>
          </p:cNvPr>
          <p:cNvCxnSpPr>
            <a:stCxn id="9" idx="2"/>
            <a:endCxn id="11" idx="1"/>
          </p:cNvCxnSpPr>
          <p:nvPr/>
        </p:nvCxnSpPr>
        <p:spPr>
          <a:xfrm rot="16200000" flipH="1">
            <a:off x="3746995" y="4761753"/>
            <a:ext cx="223604" cy="630994"/>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F86D8ACA-DA59-8D54-66AE-D889C39F3142}"/>
              </a:ext>
            </a:extLst>
          </p:cNvPr>
          <p:cNvSpPr txBox="1"/>
          <p:nvPr/>
        </p:nvSpPr>
        <p:spPr>
          <a:xfrm>
            <a:off x="4174294" y="5382573"/>
            <a:ext cx="160492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Letter or digit</a:t>
            </a:r>
          </a:p>
        </p:txBody>
      </p:sp>
      <p:cxnSp>
        <p:nvCxnSpPr>
          <p:cNvPr id="16" name="Connector: Elbow 15">
            <a:extLst>
              <a:ext uri="{FF2B5EF4-FFF2-40B4-BE49-F238E27FC236}">
                <a16:creationId xmlns:a16="http://schemas.microsoft.com/office/drawing/2014/main" id="{9F5994E5-D251-9132-CCAF-19DBC00C1923}"/>
              </a:ext>
            </a:extLst>
          </p:cNvPr>
          <p:cNvCxnSpPr>
            <a:stCxn id="10" idx="2"/>
            <a:endCxn id="14" idx="1"/>
          </p:cNvCxnSpPr>
          <p:nvPr/>
        </p:nvCxnSpPr>
        <p:spPr>
          <a:xfrm rot="16200000" flipH="1">
            <a:off x="3739195" y="5147529"/>
            <a:ext cx="620202" cy="249995"/>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C41D95F7-B67A-0087-43DC-F7F868C37FAC}"/>
              </a:ext>
            </a:extLst>
          </p:cNvPr>
          <p:cNvSpPr txBox="1"/>
          <p:nvPr/>
        </p:nvSpPr>
        <p:spPr>
          <a:xfrm>
            <a:off x="3336782" y="4565338"/>
            <a:ext cx="441146"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26</a:t>
            </a:r>
          </a:p>
        </p:txBody>
      </p:sp>
      <p:sp>
        <p:nvSpPr>
          <p:cNvPr id="18" name="TextBox 17">
            <a:extLst>
              <a:ext uri="{FF2B5EF4-FFF2-40B4-BE49-F238E27FC236}">
                <a16:creationId xmlns:a16="http://schemas.microsoft.com/office/drawing/2014/main" id="{D213B4FC-54CC-6895-F405-947F4E55E633}"/>
              </a:ext>
            </a:extLst>
          </p:cNvPr>
          <p:cNvSpPr txBox="1"/>
          <p:nvPr/>
        </p:nvSpPr>
        <p:spPr>
          <a:xfrm>
            <a:off x="3690359" y="4562071"/>
            <a:ext cx="441146"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36</a:t>
            </a:r>
          </a:p>
        </p:txBody>
      </p:sp>
      <p:sp>
        <p:nvSpPr>
          <p:cNvPr id="19" name="TextBox 18">
            <a:extLst>
              <a:ext uri="{FF2B5EF4-FFF2-40B4-BE49-F238E27FC236}">
                <a16:creationId xmlns:a16="http://schemas.microsoft.com/office/drawing/2014/main" id="{FBBCA308-762E-6343-70C7-04F65357161B}"/>
              </a:ext>
            </a:extLst>
          </p:cNvPr>
          <p:cNvSpPr txBox="1"/>
          <p:nvPr/>
        </p:nvSpPr>
        <p:spPr>
          <a:xfrm>
            <a:off x="5685612" y="4562071"/>
            <a:ext cx="2562691" cy="400110"/>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Total = V</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 V</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- 5</a:t>
            </a:r>
            <a:endParaRPr lang="en-US" sz="2000" baseline="-25000"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A2A7AD7B-AAF1-4885-2DDF-3C6D352882AC}"/>
              </a:ext>
            </a:extLst>
          </p:cNvPr>
          <p:cNvSpPr txBox="1"/>
          <p:nvPr/>
        </p:nvSpPr>
        <p:spPr>
          <a:xfrm>
            <a:off x="6553200" y="4982463"/>
            <a:ext cx="2362200" cy="400110"/>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26 + (26 x 36) - 5</a:t>
            </a:r>
            <a:endParaRPr lang="en-US" sz="2000" baseline="-250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4C3D24DC-AD4C-5B66-9B8B-93460EC083CB}"/>
              </a:ext>
            </a:extLst>
          </p:cNvPr>
          <p:cNvSpPr txBox="1"/>
          <p:nvPr/>
        </p:nvSpPr>
        <p:spPr>
          <a:xfrm>
            <a:off x="6566517" y="5372773"/>
            <a:ext cx="1905000" cy="400110"/>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931</a:t>
            </a:r>
            <a:endParaRPr lang="en-US" sz="2000"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956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additive="base">
                                        <p:cTn id="44" dur="500" fill="hold"/>
                                        <p:tgtEl>
                                          <p:spTgt spid="11"/>
                                        </p:tgtEl>
                                        <p:attrNameLst>
                                          <p:attrName>ppt_x</p:attrName>
                                        </p:attrNameLst>
                                      </p:cBhvr>
                                      <p:tavLst>
                                        <p:tav tm="0">
                                          <p:val>
                                            <p:strVal val="#ppt_x"/>
                                          </p:val>
                                        </p:tav>
                                        <p:tav tm="100000">
                                          <p:val>
                                            <p:strVal val="#ppt_x"/>
                                          </p:val>
                                        </p:tav>
                                      </p:tavLst>
                                    </p:anim>
                                    <p:anim calcmode="lin" valueType="num">
                                      <p:cBhvr additive="base">
                                        <p:cTn id="4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 calcmode="lin" valueType="num">
                                      <p:cBhvr additive="base">
                                        <p:cTn id="50" dur="500" fill="hold"/>
                                        <p:tgtEl>
                                          <p:spTgt spid="17"/>
                                        </p:tgtEl>
                                        <p:attrNameLst>
                                          <p:attrName>ppt_x</p:attrName>
                                        </p:attrNameLst>
                                      </p:cBhvr>
                                      <p:tavLst>
                                        <p:tav tm="0">
                                          <p:val>
                                            <p:strVal val="#ppt_x"/>
                                          </p:val>
                                        </p:tav>
                                        <p:tav tm="100000">
                                          <p:val>
                                            <p:strVal val="#ppt_x"/>
                                          </p:val>
                                        </p:tav>
                                      </p:tavLst>
                                    </p:anim>
                                    <p:anim calcmode="lin" valueType="num">
                                      <p:cBhvr additive="base">
                                        <p:cTn id="51"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wipe(left)">
                                      <p:cBhvr>
                                        <p:cTn id="56" dur="500"/>
                                        <p:tgtEl>
                                          <p:spTgt spid="16"/>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500" fill="hold"/>
                                        <p:tgtEl>
                                          <p:spTgt spid="18"/>
                                        </p:tgtEl>
                                        <p:attrNameLst>
                                          <p:attrName>ppt_x</p:attrName>
                                        </p:attrNameLst>
                                      </p:cBhvr>
                                      <p:tavLst>
                                        <p:tav tm="0">
                                          <p:val>
                                            <p:strVal val="#ppt_x"/>
                                          </p:val>
                                        </p:tav>
                                        <p:tav tm="100000">
                                          <p:val>
                                            <p:strVal val="#ppt_x"/>
                                          </p:val>
                                        </p:tav>
                                      </p:tavLst>
                                    </p:anim>
                                    <p:anim calcmode="lin" valueType="num">
                                      <p:cBhvr additive="base">
                                        <p:cTn id="6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 calcmode="lin" valueType="num">
                                      <p:cBhvr additive="base">
                                        <p:cTn id="73" dur="500" fill="hold"/>
                                        <p:tgtEl>
                                          <p:spTgt spid="19"/>
                                        </p:tgtEl>
                                        <p:attrNameLst>
                                          <p:attrName>ppt_x</p:attrName>
                                        </p:attrNameLst>
                                      </p:cBhvr>
                                      <p:tavLst>
                                        <p:tav tm="0">
                                          <p:val>
                                            <p:strVal val="#ppt_x"/>
                                          </p:val>
                                        </p:tav>
                                        <p:tav tm="100000">
                                          <p:val>
                                            <p:strVal val="#ppt_x"/>
                                          </p:val>
                                        </p:tav>
                                      </p:tavLst>
                                    </p:anim>
                                    <p:anim calcmode="lin" valueType="num">
                                      <p:cBhvr additive="base">
                                        <p:cTn id="7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20"/>
                                        </p:tgtEl>
                                        <p:attrNameLst>
                                          <p:attrName>style.visibility</p:attrName>
                                        </p:attrNameLst>
                                      </p:cBhvr>
                                      <p:to>
                                        <p:strVal val="visible"/>
                                      </p:to>
                                    </p:set>
                                    <p:anim calcmode="lin" valueType="num">
                                      <p:cBhvr additive="base">
                                        <p:cTn id="79" dur="500" fill="hold"/>
                                        <p:tgtEl>
                                          <p:spTgt spid="20"/>
                                        </p:tgtEl>
                                        <p:attrNameLst>
                                          <p:attrName>ppt_x</p:attrName>
                                        </p:attrNameLst>
                                      </p:cBhvr>
                                      <p:tavLst>
                                        <p:tav tm="0">
                                          <p:val>
                                            <p:strVal val="#ppt_x"/>
                                          </p:val>
                                        </p:tav>
                                        <p:tav tm="100000">
                                          <p:val>
                                            <p:strVal val="#ppt_x"/>
                                          </p:val>
                                        </p:tav>
                                      </p:tavLst>
                                    </p:anim>
                                    <p:anim calcmode="lin" valueType="num">
                                      <p:cBhvr additive="base">
                                        <p:cTn id="8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21"/>
                                        </p:tgtEl>
                                        <p:attrNameLst>
                                          <p:attrName>style.visibility</p:attrName>
                                        </p:attrNameLst>
                                      </p:cBhvr>
                                      <p:to>
                                        <p:strVal val="visible"/>
                                      </p:to>
                                    </p:set>
                                    <p:anim calcmode="lin" valueType="num">
                                      <p:cBhvr additive="base">
                                        <p:cTn id="85" dur="500" fill="hold"/>
                                        <p:tgtEl>
                                          <p:spTgt spid="21"/>
                                        </p:tgtEl>
                                        <p:attrNameLst>
                                          <p:attrName>ppt_x</p:attrName>
                                        </p:attrNameLst>
                                      </p:cBhvr>
                                      <p:tavLst>
                                        <p:tav tm="0">
                                          <p:val>
                                            <p:strVal val="#ppt_x"/>
                                          </p:val>
                                        </p:tav>
                                        <p:tav tm="100000">
                                          <p:val>
                                            <p:strVal val="#ppt_x"/>
                                          </p:val>
                                        </p:tav>
                                      </p:tavLst>
                                    </p:anim>
                                    <p:anim calcmode="lin" valueType="num">
                                      <p:cBhvr additive="base">
                                        <p:cTn id="8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P spid="9" grpId="0" animBg="1"/>
      <p:bldP spid="10" grpId="0" animBg="1"/>
      <p:bldP spid="11" grpId="0"/>
      <p:bldP spid="14" grpId="0"/>
      <p:bldP spid="17" grpId="0"/>
      <p:bldP spid="18" grpId="0"/>
      <p:bldP spid="19" grpId="0"/>
      <p:bldP spid="20" grpId="0"/>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800" dirty="0"/>
              <a:t>EXAMPLE</a:t>
            </a:r>
          </a:p>
        </p:txBody>
      </p:sp>
      <p:sp>
        <p:nvSpPr>
          <p:cNvPr id="3" name="TextBox 2"/>
          <p:cNvSpPr txBox="1"/>
          <p:nvPr/>
        </p:nvSpPr>
        <p:spPr>
          <a:xfrm>
            <a:off x="457201" y="1600200"/>
            <a:ext cx="8229599" cy="2246769"/>
          </a:xfrm>
          <a:prstGeom prst="rect">
            <a:avLst/>
          </a:prstGeom>
          <a:noFill/>
        </p:spPr>
        <p:txBody>
          <a:bodyPr wrap="square" rtlCol="0">
            <a:spAutoFit/>
          </a:bodyPr>
          <a:lstStyle/>
          <a:p>
            <a:pPr marL="285750" indent="-285750" algn="just">
              <a:buFont typeface="Wingdings" pitchFamily="2" charset="2"/>
              <a:buChar char="q"/>
            </a:pPr>
            <a:r>
              <a:rPr lang="en-US" sz="2000" dirty="0">
                <a:latin typeface="Times New Roman" panose="02020603050405020304" pitchFamily="18" charset="0"/>
                <a:cs typeface="Times New Roman" panose="02020603050405020304" pitchFamily="18" charset="0"/>
              </a:rPr>
              <a:t>In a version of the computer language BASIC, the name of a variable is a string of one or two alphanumeric characters, where </a:t>
            </a:r>
            <a:r>
              <a:rPr lang="en-US" sz="2000" b="1" dirty="0">
                <a:latin typeface="Times New Roman" panose="02020603050405020304" pitchFamily="18" charset="0"/>
                <a:cs typeface="Times New Roman" panose="02020603050405020304" pitchFamily="18" charset="0"/>
              </a:rPr>
              <a:t>uppercase and lowercase letters are not distinguished</a:t>
            </a:r>
            <a:r>
              <a:rPr lang="en-US" sz="2000" dirty="0">
                <a:latin typeface="Times New Roman" panose="02020603050405020304" pitchFamily="18" charset="0"/>
                <a:cs typeface="Times New Roman" panose="02020603050405020304" pitchFamily="18" charset="0"/>
              </a:rPr>
              <a:t>. (An alphanumeric character is either one of the 26 English letters or one of the 10 digits.) Moreover, </a:t>
            </a:r>
            <a:r>
              <a:rPr lang="en-US" sz="2000" b="1" dirty="0">
                <a:latin typeface="Times New Roman" panose="02020603050405020304" pitchFamily="18" charset="0"/>
                <a:cs typeface="Times New Roman" panose="02020603050405020304" pitchFamily="18" charset="0"/>
              </a:rPr>
              <a:t>a variable name must begin with a letter</a:t>
            </a:r>
            <a:r>
              <a:rPr lang="en-US" sz="2000" dirty="0">
                <a:latin typeface="Times New Roman" panose="02020603050405020304" pitchFamily="18" charset="0"/>
                <a:cs typeface="Times New Roman" panose="02020603050405020304" pitchFamily="18" charset="0"/>
              </a:rPr>
              <a:t> and must be different from the five strings of two characters that are reserved for programming use. How many different variable names are there in this version of BASIC?</a:t>
            </a:r>
          </a:p>
        </p:txBody>
      </p:sp>
      <p:sp>
        <p:nvSpPr>
          <p:cNvPr id="4" name="TextBox 3">
            <a:extLst>
              <a:ext uri="{FF2B5EF4-FFF2-40B4-BE49-F238E27FC236}">
                <a16:creationId xmlns:a16="http://schemas.microsoft.com/office/drawing/2014/main" id="{23E6A7EB-39AC-674A-E46E-4A0A860FBA88}"/>
              </a:ext>
            </a:extLst>
          </p:cNvPr>
          <p:cNvSpPr txBox="1"/>
          <p:nvPr/>
        </p:nvSpPr>
        <p:spPr>
          <a:xfrm>
            <a:off x="457201" y="3863985"/>
            <a:ext cx="8229599" cy="707886"/>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Let V</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be the number of these that are one character long and V</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be the number of these that are two characters long</a:t>
            </a:r>
          </a:p>
        </p:txBody>
      </p:sp>
      <p:sp>
        <p:nvSpPr>
          <p:cNvPr id="6" name="TextBox 5">
            <a:extLst>
              <a:ext uri="{FF2B5EF4-FFF2-40B4-BE49-F238E27FC236}">
                <a16:creationId xmlns:a16="http://schemas.microsoft.com/office/drawing/2014/main" id="{8D9BF349-40D7-9D93-C1A5-B0ACAD56F966}"/>
              </a:ext>
            </a:extLst>
          </p:cNvPr>
          <p:cNvSpPr txBox="1"/>
          <p:nvPr/>
        </p:nvSpPr>
        <p:spPr>
          <a:xfrm>
            <a:off x="457201" y="4588887"/>
            <a:ext cx="1447800" cy="400110"/>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 26</a:t>
            </a:r>
          </a:p>
        </p:txBody>
      </p:sp>
      <p:sp>
        <p:nvSpPr>
          <p:cNvPr id="7" name="TextBox 6">
            <a:extLst>
              <a:ext uri="{FF2B5EF4-FFF2-40B4-BE49-F238E27FC236}">
                <a16:creationId xmlns:a16="http://schemas.microsoft.com/office/drawing/2014/main" id="{582EC21E-CA1A-BE29-DD6C-BC208D18A7EA}"/>
              </a:ext>
            </a:extLst>
          </p:cNvPr>
          <p:cNvSpPr txBox="1"/>
          <p:nvPr/>
        </p:nvSpPr>
        <p:spPr>
          <a:xfrm>
            <a:off x="2286000" y="4571871"/>
            <a:ext cx="1066800" cy="400110"/>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a:t>
            </a:r>
          </a:p>
        </p:txBody>
      </p:sp>
      <p:sp>
        <p:nvSpPr>
          <p:cNvPr id="9" name="Rectangle 8">
            <a:extLst>
              <a:ext uri="{FF2B5EF4-FFF2-40B4-BE49-F238E27FC236}">
                <a16:creationId xmlns:a16="http://schemas.microsoft.com/office/drawing/2014/main" id="{26A14E05-2A5C-01B0-D41C-72B8D8767D85}"/>
              </a:ext>
            </a:extLst>
          </p:cNvPr>
          <p:cNvSpPr/>
          <p:nvPr/>
        </p:nvSpPr>
        <p:spPr>
          <a:xfrm>
            <a:off x="3352800" y="4584448"/>
            <a:ext cx="381000" cy="381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54EC603-F5F4-6A08-CE7F-355D78388A4E}"/>
              </a:ext>
            </a:extLst>
          </p:cNvPr>
          <p:cNvSpPr/>
          <p:nvPr/>
        </p:nvSpPr>
        <p:spPr>
          <a:xfrm>
            <a:off x="3733799" y="4581426"/>
            <a:ext cx="381000" cy="381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C99E6D0-9F6E-AC5D-2E44-79EDA65E4AD3}"/>
              </a:ext>
            </a:extLst>
          </p:cNvPr>
          <p:cNvSpPr txBox="1"/>
          <p:nvPr/>
        </p:nvSpPr>
        <p:spPr>
          <a:xfrm>
            <a:off x="4174294" y="4988997"/>
            <a:ext cx="795411"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Letter</a:t>
            </a:r>
          </a:p>
        </p:txBody>
      </p:sp>
      <p:cxnSp>
        <p:nvCxnSpPr>
          <p:cNvPr id="13" name="Connector: Elbow 12">
            <a:extLst>
              <a:ext uri="{FF2B5EF4-FFF2-40B4-BE49-F238E27FC236}">
                <a16:creationId xmlns:a16="http://schemas.microsoft.com/office/drawing/2014/main" id="{0B436ABD-3546-C327-5C57-C6B4C9D386D3}"/>
              </a:ext>
            </a:extLst>
          </p:cNvPr>
          <p:cNvCxnSpPr>
            <a:stCxn id="9" idx="2"/>
            <a:endCxn id="11" idx="1"/>
          </p:cNvCxnSpPr>
          <p:nvPr/>
        </p:nvCxnSpPr>
        <p:spPr>
          <a:xfrm rot="16200000" flipH="1">
            <a:off x="3746995" y="4761753"/>
            <a:ext cx="223604" cy="630994"/>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F86D8ACA-DA59-8D54-66AE-D889C39F3142}"/>
              </a:ext>
            </a:extLst>
          </p:cNvPr>
          <p:cNvSpPr txBox="1"/>
          <p:nvPr/>
        </p:nvSpPr>
        <p:spPr>
          <a:xfrm>
            <a:off x="4174294" y="5382573"/>
            <a:ext cx="160492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Letter or digit</a:t>
            </a:r>
          </a:p>
        </p:txBody>
      </p:sp>
      <p:cxnSp>
        <p:nvCxnSpPr>
          <p:cNvPr id="16" name="Connector: Elbow 15">
            <a:extLst>
              <a:ext uri="{FF2B5EF4-FFF2-40B4-BE49-F238E27FC236}">
                <a16:creationId xmlns:a16="http://schemas.microsoft.com/office/drawing/2014/main" id="{9F5994E5-D251-9132-CCAF-19DBC00C1923}"/>
              </a:ext>
            </a:extLst>
          </p:cNvPr>
          <p:cNvCxnSpPr>
            <a:stCxn id="10" idx="2"/>
            <a:endCxn id="14" idx="1"/>
          </p:cNvCxnSpPr>
          <p:nvPr/>
        </p:nvCxnSpPr>
        <p:spPr>
          <a:xfrm rot="16200000" flipH="1">
            <a:off x="3739195" y="5147529"/>
            <a:ext cx="620202" cy="249995"/>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C41D95F7-B67A-0087-43DC-F7F868C37FAC}"/>
              </a:ext>
            </a:extLst>
          </p:cNvPr>
          <p:cNvSpPr txBox="1"/>
          <p:nvPr/>
        </p:nvSpPr>
        <p:spPr>
          <a:xfrm>
            <a:off x="3336782" y="4565338"/>
            <a:ext cx="441146"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26</a:t>
            </a:r>
          </a:p>
        </p:txBody>
      </p:sp>
      <p:sp>
        <p:nvSpPr>
          <p:cNvPr id="18" name="TextBox 17">
            <a:extLst>
              <a:ext uri="{FF2B5EF4-FFF2-40B4-BE49-F238E27FC236}">
                <a16:creationId xmlns:a16="http://schemas.microsoft.com/office/drawing/2014/main" id="{D213B4FC-54CC-6895-F405-947F4E55E633}"/>
              </a:ext>
            </a:extLst>
          </p:cNvPr>
          <p:cNvSpPr txBox="1"/>
          <p:nvPr/>
        </p:nvSpPr>
        <p:spPr>
          <a:xfrm>
            <a:off x="3690359" y="4562071"/>
            <a:ext cx="441146"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36</a:t>
            </a:r>
          </a:p>
        </p:txBody>
      </p:sp>
      <p:sp>
        <p:nvSpPr>
          <p:cNvPr id="19" name="TextBox 18">
            <a:extLst>
              <a:ext uri="{FF2B5EF4-FFF2-40B4-BE49-F238E27FC236}">
                <a16:creationId xmlns:a16="http://schemas.microsoft.com/office/drawing/2014/main" id="{FBBCA308-762E-6343-70C7-04F65357161B}"/>
              </a:ext>
            </a:extLst>
          </p:cNvPr>
          <p:cNvSpPr txBox="1"/>
          <p:nvPr/>
        </p:nvSpPr>
        <p:spPr>
          <a:xfrm>
            <a:off x="5685612" y="4562071"/>
            <a:ext cx="2562691" cy="400110"/>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Total = V</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 V</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- 5</a:t>
            </a:r>
            <a:endParaRPr lang="en-US" sz="2000" baseline="-25000"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A2A7AD7B-AAF1-4885-2DDF-3C6D352882AC}"/>
              </a:ext>
            </a:extLst>
          </p:cNvPr>
          <p:cNvSpPr txBox="1"/>
          <p:nvPr/>
        </p:nvSpPr>
        <p:spPr>
          <a:xfrm>
            <a:off x="6553200" y="4982463"/>
            <a:ext cx="2362200" cy="400110"/>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26 + (26 x 36) - 5</a:t>
            </a:r>
            <a:endParaRPr lang="en-US" sz="2000" baseline="-250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4C3D24DC-AD4C-5B66-9B8B-93460EC083CB}"/>
              </a:ext>
            </a:extLst>
          </p:cNvPr>
          <p:cNvSpPr txBox="1"/>
          <p:nvPr/>
        </p:nvSpPr>
        <p:spPr>
          <a:xfrm>
            <a:off x="6566517" y="5372773"/>
            <a:ext cx="1905000" cy="400110"/>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931</a:t>
            </a:r>
            <a:endParaRPr lang="en-US" sz="2000"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3002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additive="base">
                                        <p:cTn id="44" dur="500" fill="hold"/>
                                        <p:tgtEl>
                                          <p:spTgt spid="11"/>
                                        </p:tgtEl>
                                        <p:attrNameLst>
                                          <p:attrName>ppt_x</p:attrName>
                                        </p:attrNameLst>
                                      </p:cBhvr>
                                      <p:tavLst>
                                        <p:tav tm="0">
                                          <p:val>
                                            <p:strVal val="#ppt_x"/>
                                          </p:val>
                                        </p:tav>
                                        <p:tav tm="100000">
                                          <p:val>
                                            <p:strVal val="#ppt_x"/>
                                          </p:val>
                                        </p:tav>
                                      </p:tavLst>
                                    </p:anim>
                                    <p:anim calcmode="lin" valueType="num">
                                      <p:cBhvr additive="base">
                                        <p:cTn id="4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 calcmode="lin" valueType="num">
                                      <p:cBhvr additive="base">
                                        <p:cTn id="50" dur="500" fill="hold"/>
                                        <p:tgtEl>
                                          <p:spTgt spid="17"/>
                                        </p:tgtEl>
                                        <p:attrNameLst>
                                          <p:attrName>ppt_x</p:attrName>
                                        </p:attrNameLst>
                                      </p:cBhvr>
                                      <p:tavLst>
                                        <p:tav tm="0">
                                          <p:val>
                                            <p:strVal val="#ppt_x"/>
                                          </p:val>
                                        </p:tav>
                                        <p:tav tm="100000">
                                          <p:val>
                                            <p:strVal val="#ppt_x"/>
                                          </p:val>
                                        </p:tav>
                                      </p:tavLst>
                                    </p:anim>
                                    <p:anim calcmode="lin" valueType="num">
                                      <p:cBhvr additive="base">
                                        <p:cTn id="51"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wipe(left)">
                                      <p:cBhvr>
                                        <p:cTn id="56" dur="500"/>
                                        <p:tgtEl>
                                          <p:spTgt spid="16"/>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500" fill="hold"/>
                                        <p:tgtEl>
                                          <p:spTgt spid="18"/>
                                        </p:tgtEl>
                                        <p:attrNameLst>
                                          <p:attrName>ppt_x</p:attrName>
                                        </p:attrNameLst>
                                      </p:cBhvr>
                                      <p:tavLst>
                                        <p:tav tm="0">
                                          <p:val>
                                            <p:strVal val="#ppt_x"/>
                                          </p:val>
                                        </p:tav>
                                        <p:tav tm="100000">
                                          <p:val>
                                            <p:strVal val="#ppt_x"/>
                                          </p:val>
                                        </p:tav>
                                      </p:tavLst>
                                    </p:anim>
                                    <p:anim calcmode="lin" valueType="num">
                                      <p:cBhvr additive="base">
                                        <p:cTn id="6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 calcmode="lin" valueType="num">
                                      <p:cBhvr additive="base">
                                        <p:cTn id="73" dur="500" fill="hold"/>
                                        <p:tgtEl>
                                          <p:spTgt spid="19"/>
                                        </p:tgtEl>
                                        <p:attrNameLst>
                                          <p:attrName>ppt_x</p:attrName>
                                        </p:attrNameLst>
                                      </p:cBhvr>
                                      <p:tavLst>
                                        <p:tav tm="0">
                                          <p:val>
                                            <p:strVal val="#ppt_x"/>
                                          </p:val>
                                        </p:tav>
                                        <p:tav tm="100000">
                                          <p:val>
                                            <p:strVal val="#ppt_x"/>
                                          </p:val>
                                        </p:tav>
                                      </p:tavLst>
                                    </p:anim>
                                    <p:anim calcmode="lin" valueType="num">
                                      <p:cBhvr additive="base">
                                        <p:cTn id="7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20"/>
                                        </p:tgtEl>
                                        <p:attrNameLst>
                                          <p:attrName>style.visibility</p:attrName>
                                        </p:attrNameLst>
                                      </p:cBhvr>
                                      <p:to>
                                        <p:strVal val="visible"/>
                                      </p:to>
                                    </p:set>
                                    <p:anim calcmode="lin" valueType="num">
                                      <p:cBhvr additive="base">
                                        <p:cTn id="79" dur="500" fill="hold"/>
                                        <p:tgtEl>
                                          <p:spTgt spid="20"/>
                                        </p:tgtEl>
                                        <p:attrNameLst>
                                          <p:attrName>ppt_x</p:attrName>
                                        </p:attrNameLst>
                                      </p:cBhvr>
                                      <p:tavLst>
                                        <p:tav tm="0">
                                          <p:val>
                                            <p:strVal val="#ppt_x"/>
                                          </p:val>
                                        </p:tav>
                                        <p:tav tm="100000">
                                          <p:val>
                                            <p:strVal val="#ppt_x"/>
                                          </p:val>
                                        </p:tav>
                                      </p:tavLst>
                                    </p:anim>
                                    <p:anim calcmode="lin" valueType="num">
                                      <p:cBhvr additive="base">
                                        <p:cTn id="8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21"/>
                                        </p:tgtEl>
                                        <p:attrNameLst>
                                          <p:attrName>style.visibility</p:attrName>
                                        </p:attrNameLst>
                                      </p:cBhvr>
                                      <p:to>
                                        <p:strVal val="visible"/>
                                      </p:to>
                                    </p:set>
                                    <p:anim calcmode="lin" valueType="num">
                                      <p:cBhvr additive="base">
                                        <p:cTn id="85" dur="500" fill="hold"/>
                                        <p:tgtEl>
                                          <p:spTgt spid="21"/>
                                        </p:tgtEl>
                                        <p:attrNameLst>
                                          <p:attrName>ppt_x</p:attrName>
                                        </p:attrNameLst>
                                      </p:cBhvr>
                                      <p:tavLst>
                                        <p:tav tm="0">
                                          <p:val>
                                            <p:strVal val="#ppt_x"/>
                                          </p:val>
                                        </p:tav>
                                        <p:tav tm="100000">
                                          <p:val>
                                            <p:strVal val="#ppt_x"/>
                                          </p:val>
                                        </p:tav>
                                      </p:tavLst>
                                    </p:anim>
                                    <p:anim calcmode="lin" valueType="num">
                                      <p:cBhvr additive="base">
                                        <p:cTn id="8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P spid="9" grpId="0" animBg="1"/>
      <p:bldP spid="10" grpId="0" animBg="1"/>
      <p:bldP spid="11" grpId="0"/>
      <p:bldP spid="14" grpId="0"/>
      <p:bldP spid="17" grpId="0"/>
      <p:bldP spid="18" grpId="0"/>
      <p:bldP spid="19" grpId="0"/>
      <p:bldP spid="20" grpId="0"/>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Straight Connector 52">
            <a:extLst>
              <a:ext uri="{FF2B5EF4-FFF2-40B4-BE49-F238E27FC236}">
                <a16:creationId xmlns:a16="http://schemas.microsoft.com/office/drawing/2014/main" id="{D5369E46-A66F-9884-EB57-9C66DAF8FDEA}"/>
              </a:ext>
            </a:extLst>
          </p:cNvPr>
          <p:cNvCxnSpPr>
            <a:cxnSpLocks/>
          </p:cNvCxnSpPr>
          <p:nvPr/>
        </p:nvCxnSpPr>
        <p:spPr>
          <a:xfrm>
            <a:off x="585610" y="3200400"/>
            <a:ext cx="41141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152400"/>
            <a:ext cx="8229600" cy="1600200"/>
          </a:xfrm>
        </p:spPr>
        <p:txBody>
          <a:bodyPr/>
          <a:lstStyle/>
          <a:p>
            <a:r>
              <a:rPr lang="en-US" sz="3800" dirty="0"/>
              <a:t>EXAMPLE</a:t>
            </a:r>
          </a:p>
        </p:txBody>
      </p:sp>
      <p:sp>
        <p:nvSpPr>
          <p:cNvPr id="3" name="TextBox 2"/>
          <p:cNvSpPr txBox="1"/>
          <p:nvPr/>
        </p:nvSpPr>
        <p:spPr>
          <a:xfrm>
            <a:off x="228600" y="1600200"/>
            <a:ext cx="8686799" cy="1015663"/>
          </a:xfrm>
          <a:prstGeom prst="rect">
            <a:avLst/>
          </a:prstGeom>
          <a:noFill/>
        </p:spPr>
        <p:txBody>
          <a:bodyPr wrap="square" rtlCol="0">
            <a:spAutoFit/>
          </a:bodyPr>
          <a:lstStyle/>
          <a:p>
            <a:pPr marL="285750" indent="-285750" algn="just">
              <a:buFont typeface="Wingdings" pitchFamily="2" charset="2"/>
              <a:buChar char="q"/>
            </a:pPr>
            <a:r>
              <a:rPr lang="en-US" sz="2000" dirty="0">
                <a:latin typeface="Times New Roman" panose="02020603050405020304" pitchFamily="18" charset="0"/>
                <a:cs typeface="Times New Roman" panose="02020603050405020304" pitchFamily="18" charset="0"/>
              </a:rPr>
              <a:t>Consider a coding system in computer where each code can be two characters long, and the allowed characters for codes are: A, B, C, 0, 1. Each password must contain at least one digit. How many possible codes are there?</a:t>
            </a:r>
          </a:p>
        </p:txBody>
      </p:sp>
      <p:sp>
        <p:nvSpPr>
          <p:cNvPr id="5" name="TextBox 4">
            <a:extLst>
              <a:ext uri="{FF2B5EF4-FFF2-40B4-BE49-F238E27FC236}">
                <a16:creationId xmlns:a16="http://schemas.microsoft.com/office/drawing/2014/main" id="{725ED79A-1630-AB06-6C00-16F009A31DE6}"/>
              </a:ext>
            </a:extLst>
          </p:cNvPr>
          <p:cNvSpPr txBox="1"/>
          <p:nvPr/>
        </p:nvSpPr>
        <p:spPr>
          <a:xfrm>
            <a:off x="428349" y="2615863"/>
            <a:ext cx="8229599" cy="400110"/>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All possible codes of two digits with A, B, C, 0, 1: </a:t>
            </a:r>
          </a:p>
        </p:txBody>
      </p:sp>
      <p:sp>
        <p:nvSpPr>
          <p:cNvPr id="42" name="TextBox 41">
            <a:extLst>
              <a:ext uri="{FF2B5EF4-FFF2-40B4-BE49-F238E27FC236}">
                <a16:creationId xmlns:a16="http://schemas.microsoft.com/office/drawing/2014/main" id="{7424B08C-5699-1563-34D2-5E8990C3CA30}"/>
              </a:ext>
            </a:extLst>
          </p:cNvPr>
          <p:cNvSpPr txBox="1"/>
          <p:nvPr/>
        </p:nvSpPr>
        <p:spPr>
          <a:xfrm>
            <a:off x="457201" y="3842028"/>
            <a:ext cx="8077199" cy="400110"/>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 total number of codes with two digits with A, B, C, 0, 1 = 5</a:t>
            </a:r>
            <a:r>
              <a:rPr lang="en-US" sz="2000" baseline="30000" dirty="0">
                <a:latin typeface="Times New Roman" panose="02020603050405020304" pitchFamily="18" charset="0"/>
                <a:cs typeface="Times New Roman" panose="02020603050405020304" pitchFamily="18" charset="0"/>
              </a:rPr>
              <a:t>2</a:t>
            </a:r>
            <a:endParaRPr lang="en-US" sz="200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49E18330-30D7-2BBC-4142-B7A5ADD042D3}"/>
              </a:ext>
            </a:extLst>
          </p:cNvPr>
          <p:cNvSpPr txBox="1"/>
          <p:nvPr/>
        </p:nvSpPr>
        <p:spPr>
          <a:xfrm>
            <a:off x="466549" y="4275122"/>
            <a:ext cx="8077199" cy="400110"/>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But the codes with at least one digits are valid</a:t>
            </a:r>
          </a:p>
        </p:txBody>
      </p:sp>
      <p:sp>
        <p:nvSpPr>
          <p:cNvPr id="44" name="TextBox 43">
            <a:extLst>
              <a:ext uri="{FF2B5EF4-FFF2-40B4-BE49-F238E27FC236}">
                <a16:creationId xmlns:a16="http://schemas.microsoft.com/office/drawing/2014/main" id="{E0F8B89F-43D7-4599-725D-C781B16BCF1C}"/>
              </a:ext>
            </a:extLst>
          </p:cNvPr>
          <p:cNvSpPr txBox="1"/>
          <p:nvPr/>
        </p:nvSpPr>
        <p:spPr>
          <a:xfrm>
            <a:off x="466549" y="4711191"/>
            <a:ext cx="4867451" cy="400110"/>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Thus codes with </a:t>
            </a:r>
            <a:r>
              <a:rPr lang="en-US" sz="2000" b="1" dirty="0">
                <a:latin typeface="Times New Roman" panose="02020603050405020304" pitchFamily="18" charset="0"/>
                <a:cs typeface="Times New Roman" panose="02020603050405020304" pitchFamily="18" charset="0"/>
              </a:rPr>
              <a:t>no digits</a:t>
            </a:r>
            <a:r>
              <a:rPr lang="en-US" sz="2000" dirty="0">
                <a:latin typeface="Times New Roman" panose="02020603050405020304" pitchFamily="18" charset="0"/>
                <a:cs typeface="Times New Roman" panose="02020603050405020304" pitchFamily="18" charset="0"/>
              </a:rPr>
              <a:t> are </a:t>
            </a:r>
            <a:r>
              <a:rPr lang="en-US" sz="2000" b="1" dirty="0">
                <a:latin typeface="Times New Roman" panose="02020603050405020304" pitchFamily="18" charset="0"/>
                <a:cs typeface="Times New Roman" panose="02020603050405020304" pitchFamily="18" charset="0"/>
              </a:rPr>
              <a:t>invalid</a:t>
            </a:r>
          </a:p>
        </p:txBody>
      </p:sp>
      <p:sp>
        <p:nvSpPr>
          <p:cNvPr id="45" name="TextBox 44">
            <a:extLst>
              <a:ext uri="{FF2B5EF4-FFF2-40B4-BE49-F238E27FC236}">
                <a16:creationId xmlns:a16="http://schemas.microsoft.com/office/drawing/2014/main" id="{942755D5-3B9D-6812-AE7C-C94CF806C5F6}"/>
              </a:ext>
            </a:extLst>
          </p:cNvPr>
          <p:cNvSpPr txBox="1"/>
          <p:nvPr/>
        </p:nvSpPr>
        <p:spPr>
          <a:xfrm>
            <a:off x="466549" y="5147260"/>
            <a:ext cx="5019851" cy="400110"/>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Thus codes with </a:t>
            </a:r>
            <a:r>
              <a:rPr lang="en-US" sz="2000" b="1" dirty="0">
                <a:latin typeface="Times New Roman" panose="02020603050405020304" pitchFamily="18" charset="0"/>
                <a:cs typeface="Times New Roman" panose="02020603050405020304" pitchFamily="18" charset="0"/>
              </a:rPr>
              <a:t>only letters</a:t>
            </a:r>
            <a:r>
              <a:rPr lang="en-US" sz="2000" dirty="0">
                <a:latin typeface="Times New Roman" panose="02020603050405020304" pitchFamily="18" charset="0"/>
                <a:cs typeface="Times New Roman" panose="02020603050405020304" pitchFamily="18" charset="0"/>
              </a:rPr>
              <a:t> are </a:t>
            </a:r>
            <a:r>
              <a:rPr lang="en-US" sz="2000" b="1" dirty="0">
                <a:latin typeface="Times New Roman" panose="02020603050405020304" pitchFamily="18" charset="0"/>
                <a:cs typeface="Times New Roman" panose="02020603050405020304" pitchFamily="18" charset="0"/>
              </a:rPr>
              <a:t>invalid</a:t>
            </a:r>
          </a:p>
        </p:txBody>
      </p:sp>
      <p:cxnSp>
        <p:nvCxnSpPr>
          <p:cNvPr id="54" name="Straight Connector 53">
            <a:extLst>
              <a:ext uri="{FF2B5EF4-FFF2-40B4-BE49-F238E27FC236}">
                <a16:creationId xmlns:a16="http://schemas.microsoft.com/office/drawing/2014/main" id="{59C5E320-EA5D-B7D2-A048-9F1C50F225A8}"/>
              </a:ext>
            </a:extLst>
          </p:cNvPr>
          <p:cNvCxnSpPr>
            <a:cxnSpLocks/>
          </p:cNvCxnSpPr>
          <p:nvPr/>
        </p:nvCxnSpPr>
        <p:spPr>
          <a:xfrm>
            <a:off x="1139134" y="3204406"/>
            <a:ext cx="41141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55BD10-E700-9CD3-5ADC-2A1299839E1F}"/>
              </a:ext>
            </a:extLst>
          </p:cNvPr>
          <p:cNvCxnSpPr>
            <a:cxnSpLocks/>
          </p:cNvCxnSpPr>
          <p:nvPr/>
        </p:nvCxnSpPr>
        <p:spPr>
          <a:xfrm>
            <a:off x="1691689" y="3200400"/>
            <a:ext cx="41141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9BA78BB-AD37-9ECD-1CAF-106DCF18DB26}"/>
              </a:ext>
            </a:extLst>
          </p:cNvPr>
          <p:cNvCxnSpPr>
            <a:cxnSpLocks/>
          </p:cNvCxnSpPr>
          <p:nvPr/>
        </p:nvCxnSpPr>
        <p:spPr>
          <a:xfrm>
            <a:off x="3581400" y="3200400"/>
            <a:ext cx="41141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9F77909-327A-8311-2404-3E965C447066}"/>
              </a:ext>
            </a:extLst>
          </p:cNvPr>
          <p:cNvCxnSpPr>
            <a:cxnSpLocks/>
          </p:cNvCxnSpPr>
          <p:nvPr/>
        </p:nvCxnSpPr>
        <p:spPr>
          <a:xfrm>
            <a:off x="4160584" y="3186651"/>
            <a:ext cx="41141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2E55500-4612-B0B4-CE2E-D1F9C4FC5249}"/>
              </a:ext>
            </a:extLst>
          </p:cNvPr>
          <p:cNvCxnSpPr>
            <a:cxnSpLocks/>
          </p:cNvCxnSpPr>
          <p:nvPr/>
        </p:nvCxnSpPr>
        <p:spPr>
          <a:xfrm>
            <a:off x="4659194" y="3186651"/>
            <a:ext cx="41141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5D01DF3-3E3E-0BD3-29FB-2D8625C221E1}"/>
              </a:ext>
            </a:extLst>
          </p:cNvPr>
          <p:cNvCxnSpPr>
            <a:cxnSpLocks/>
          </p:cNvCxnSpPr>
          <p:nvPr/>
        </p:nvCxnSpPr>
        <p:spPr>
          <a:xfrm>
            <a:off x="6477000" y="3213284"/>
            <a:ext cx="41141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EB8DD7C-B89C-FED8-C261-FB9626FFF797}"/>
              </a:ext>
            </a:extLst>
          </p:cNvPr>
          <p:cNvCxnSpPr>
            <a:cxnSpLocks/>
          </p:cNvCxnSpPr>
          <p:nvPr/>
        </p:nvCxnSpPr>
        <p:spPr>
          <a:xfrm>
            <a:off x="7031931" y="3208413"/>
            <a:ext cx="41141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4147835-3725-6C3C-1D03-563AD12B28FA}"/>
              </a:ext>
            </a:extLst>
          </p:cNvPr>
          <p:cNvCxnSpPr>
            <a:cxnSpLocks/>
          </p:cNvCxnSpPr>
          <p:nvPr/>
        </p:nvCxnSpPr>
        <p:spPr>
          <a:xfrm>
            <a:off x="7585455" y="3208413"/>
            <a:ext cx="41141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97D91A32-7342-8368-A461-97FD1EE5DA6D}"/>
              </a:ext>
            </a:extLst>
          </p:cNvPr>
          <p:cNvGrpSpPr/>
          <p:nvPr/>
        </p:nvGrpSpPr>
        <p:grpSpPr>
          <a:xfrm>
            <a:off x="465084" y="2982254"/>
            <a:ext cx="2691896" cy="433954"/>
            <a:chOff x="465084" y="2982254"/>
            <a:chExt cx="2691896" cy="433954"/>
          </a:xfrm>
        </p:grpSpPr>
        <p:sp>
          <p:nvSpPr>
            <p:cNvPr id="6" name="TextBox 5">
              <a:extLst>
                <a:ext uri="{FF2B5EF4-FFF2-40B4-BE49-F238E27FC236}">
                  <a16:creationId xmlns:a16="http://schemas.microsoft.com/office/drawing/2014/main" id="{7A452CDA-CCFB-5E1B-532D-A0BF639283C2}"/>
                </a:ext>
              </a:extLst>
            </p:cNvPr>
            <p:cNvSpPr txBox="1"/>
            <p:nvPr/>
          </p:nvSpPr>
          <p:spPr>
            <a:xfrm>
              <a:off x="465084" y="2985321"/>
              <a:ext cx="591829" cy="430887"/>
            </a:xfrm>
            <a:prstGeom prst="rect">
              <a:avLst/>
            </a:prstGeom>
            <a:noFill/>
          </p:spPr>
          <p:txBody>
            <a:bodyPr wrap="none" rtlCol="0">
              <a:spAutoFit/>
            </a:bodyPr>
            <a:lstStyle/>
            <a:p>
              <a:r>
                <a:rPr lang="en-US" sz="2200" dirty="0">
                  <a:latin typeface="Times New Roman" pitchFamily="18" charset="0"/>
                  <a:cs typeface="Times New Roman" pitchFamily="18" charset="0"/>
                </a:rPr>
                <a:t>AA</a:t>
              </a:r>
              <a:endParaRPr lang="en-US" sz="2200" b="1" dirty="0">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D9223351-29AE-6D5A-924E-438465185E2E}"/>
                </a:ext>
              </a:extLst>
            </p:cNvPr>
            <p:cNvSpPr txBox="1"/>
            <p:nvPr/>
          </p:nvSpPr>
          <p:spPr>
            <a:xfrm>
              <a:off x="1034638" y="2983788"/>
              <a:ext cx="575799" cy="430887"/>
            </a:xfrm>
            <a:prstGeom prst="rect">
              <a:avLst/>
            </a:prstGeom>
            <a:noFill/>
          </p:spPr>
          <p:txBody>
            <a:bodyPr wrap="none" rtlCol="0">
              <a:spAutoFit/>
            </a:bodyPr>
            <a:lstStyle/>
            <a:p>
              <a:r>
                <a:rPr lang="en-US" sz="2200" dirty="0">
                  <a:latin typeface="Times New Roman" pitchFamily="18" charset="0"/>
                  <a:cs typeface="Times New Roman" pitchFamily="18" charset="0"/>
                </a:rPr>
                <a:t>AB</a:t>
              </a:r>
              <a:endParaRPr lang="en-US" sz="2200" b="1" dirty="0">
                <a:latin typeface="Times New Roman" pitchFamily="18" charset="0"/>
                <a:cs typeface="Times New Roman" pitchFamily="18" charset="0"/>
              </a:endParaRPr>
            </a:p>
          </p:txBody>
        </p:sp>
        <p:sp>
          <p:nvSpPr>
            <p:cNvPr id="9" name="TextBox 8">
              <a:extLst>
                <a:ext uri="{FF2B5EF4-FFF2-40B4-BE49-F238E27FC236}">
                  <a16:creationId xmlns:a16="http://schemas.microsoft.com/office/drawing/2014/main" id="{87B2B444-5131-33AF-B464-C409D1B91749}"/>
                </a:ext>
              </a:extLst>
            </p:cNvPr>
            <p:cNvSpPr txBox="1"/>
            <p:nvPr/>
          </p:nvSpPr>
          <p:spPr>
            <a:xfrm>
              <a:off x="1587193" y="2982255"/>
              <a:ext cx="575799" cy="430887"/>
            </a:xfrm>
            <a:prstGeom prst="rect">
              <a:avLst/>
            </a:prstGeom>
            <a:noFill/>
          </p:spPr>
          <p:txBody>
            <a:bodyPr wrap="none" rtlCol="0">
              <a:spAutoFit/>
            </a:bodyPr>
            <a:lstStyle/>
            <a:p>
              <a:r>
                <a:rPr lang="en-US" sz="2200" dirty="0">
                  <a:latin typeface="Times New Roman" pitchFamily="18" charset="0"/>
                  <a:cs typeface="Times New Roman" pitchFamily="18" charset="0"/>
                </a:rPr>
                <a:t>AC</a:t>
              </a:r>
              <a:endParaRPr lang="en-US" sz="2200" b="1" dirty="0">
                <a:latin typeface="Times New Roman" pitchFamily="18" charset="0"/>
                <a:cs typeface="Times New Roman" pitchFamily="18" charset="0"/>
              </a:endParaRPr>
            </a:p>
          </p:txBody>
        </p:sp>
        <p:sp>
          <p:nvSpPr>
            <p:cNvPr id="10" name="TextBox 9">
              <a:extLst>
                <a:ext uri="{FF2B5EF4-FFF2-40B4-BE49-F238E27FC236}">
                  <a16:creationId xmlns:a16="http://schemas.microsoft.com/office/drawing/2014/main" id="{0C9D9286-0BBB-B60C-92B2-7269AAC93F85}"/>
                </a:ext>
              </a:extLst>
            </p:cNvPr>
            <p:cNvSpPr txBox="1"/>
            <p:nvPr/>
          </p:nvSpPr>
          <p:spPr>
            <a:xfrm>
              <a:off x="2123861" y="2982255"/>
              <a:ext cx="529312" cy="430887"/>
            </a:xfrm>
            <a:prstGeom prst="rect">
              <a:avLst/>
            </a:prstGeom>
            <a:noFill/>
          </p:spPr>
          <p:txBody>
            <a:bodyPr wrap="none" rtlCol="0">
              <a:spAutoFit/>
            </a:bodyPr>
            <a:lstStyle/>
            <a:p>
              <a:r>
                <a:rPr lang="en-US" sz="2200" dirty="0">
                  <a:latin typeface="Times New Roman" pitchFamily="18" charset="0"/>
                  <a:cs typeface="Times New Roman" pitchFamily="18" charset="0"/>
                </a:rPr>
                <a:t>A0</a:t>
              </a:r>
              <a:endParaRPr lang="en-US" sz="2200" b="1" dirty="0">
                <a:latin typeface="Times New Roman" pitchFamily="18" charset="0"/>
                <a:cs typeface="Times New Roman" pitchFamily="18" charset="0"/>
              </a:endParaRPr>
            </a:p>
          </p:txBody>
        </p:sp>
        <p:sp>
          <p:nvSpPr>
            <p:cNvPr id="11" name="TextBox 10">
              <a:extLst>
                <a:ext uri="{FF2B5EF4-FFF2-40B4-BE49-F238E27FC236}">
                  <a16:creationId xmlns:a16="http://schemas.microsoft.com/office/drawing/2014/main" id="{1F2D7623-97DA-4D88-D318-2C0758EA82B7}"/>
                </a:ext>
              </a:extLst>
            </p:cNvPr>
            <p:cNvSpPr txBox="1"/>
            <p:nvPr/>
          </p:nvSpPr>
          <p:spPr>
            <a:xfrm>
              <a:off x="2627668" y="2982254"/>
              <a:ext cx="529312" cy="430887"/>
            </a:xfrm>
            <a:prstGeom prst="rect">
              <a:avLst/>
            </a:prstGeom>
            <a:noFill/>
          </p:spPr>
          <p:txBody>
            <a:bodyPr wrap="none" rtlCol="0">
              <a:spAutoFit/>
            </a:bodyPr>
            <a:lstStyle/>
            <a:p>
              <a:r>
                <a:rPr lang="en-US" sz="2200" dirty="0">
                  <a:latin typeface="Times New Roman" pitchFamily="18" charset="0"/>
                  <a:cs typeface="Times New Roman" pitchFamily="18" charset="0"/>
                </a:rPr>
                <a:t>A1</a:t>
              </a:r>
              <a:endParaRPr lang="en-US" sz="2200" b="1" dirty="0">
                <a:latin typeface="Times New Roman" pitchFamily="18" charset="0"/>
                <a:cs typeface="Times New Roman" pitchFamily="18" charset="0"/>
              </a:endParaRPr>
            </a:p>
          </p:txBody>
        </p:sp>
      </p:grpSp>
      <p:grpSp>
        <p:nvGrpSpPr>
          <p:cNvPr id="37" name="Group 36">
            <a:extLst>
              <a:ext uri="{FF2B5EF4-FFF2-40B4-BE49-F238E27FC236}">
                <a16:creationId xmlns:a16="http://schemas.microsoft.com/office/drawing/2014/main" id="{E8423076-5013-C7DE-CF61-50D780C5BA47}"/>
              </a:ext>
            </a:extLst>
          </p:cNvPr>
          <p:cNvGrpSpPr/>
          <p:nvPr/>
        </p:nvGrpSpPr>
        <p:grpSpPr>
          <a:xfrm>
            <a:off x="3513841" y="2979187"/>
            <a:ext cx="2691896" cy="433954"/>
            <a:chOff x="3513841" y="2979187"/>
            <a:chExt cx="2691896" cy="433954"/>
          </a:xfrm>
        </p:grpSpPr>
        <p:sp>
          <p:nvSpPr>
            <p:cNvPr id="13" name="TextBox 12">
              <a:extLst>
                <a:ext uri="{FF2B5EF4-FFF2-40B4-BE49-F238E27FC236}">
                  <a16:creationId xmlns:a16="http://schemas.microsoft.com/office/drawing/2014/main" id="{5E36DCC1-9163-3636-2E24-C3E46A5E9C5D}"/>
                </a:ext>
              </a:extLst>
            </p:cNvPr>
            <p:cNvSpPr txBox="1"/>
            <p:nvPr/>
          </p:nvSpPr>
          <p:spPr>
            <a:xfrm>
              <a:off x="3513841" y="2982254"/>
              <a:ext cx="591829" cy="430887"/>
            </a:xfrm>
            <a:prstGeom prst="rect">
              <a:avLst/>
            </a:prstGeom>
            <a:noFill/>
          </p:spPr>
          <p:txBody>
            <a:bodyPr wrap="none" rtlCol="0">
              <a:spAutoFit/>
            </a:bodyPr>
            <a:lstStyle/>
            <a:p>
              <a:r>
                <a:rPr lang="en-US" sz="2200" dirty="0">
                  <a:latin typeface="Times New Roman" pitchFamily="18" charset="0"/>
                  <a:cs typeface="Times New Roman" pitchFamily="18" charset="0"/>
                </a:rPr>
                <a:t>BA</a:t>
              </a:r>
              <a:endParaRPr lang="en-US" sz="2200" b="1" dirty="0">
                <a:latin typeface="Times New Roman" pitchFamily="18" charset="0"/>
                <a:cs typeface="Times New Roman" pitchFamily="18" charset="0"/>
              </a:endParaRPr>
            </a:p>
          </p:txBody>
        </p:sp>
        <p:sp>
          <p:nvSpPr>
            <p:cNvPr id="14" name="TextBox 13">
              <a:extLst>
                <a:ext uri="{FF2B5EF4-FFF2-40B4-BE49-F238E27FC236}">
                  <a16:creationId xmlns:a16="http://schemas.microsoft.com/office/drawing/2014/main" id="{B806BE7E-B5B3-ABF8-5019-BC01A9991B72}"/>
                </a:ext>
              </a:extLst>
            </p:cNvPr>
            <p:cNvSpPr txBox="1"/>
            <p:nvPr/>
          </p:nvSpPr>
          <p:spPr>
            <a:xfrm>
              <a:off x="4083395" y="2980721"/>
              <a:ext cx="575799" cy="430887"/>
            </a:xfrm>
            <a:prstGeom prst="rect">
              <a:avLst/>
            </a:prstGeom>
            <a:noFill/>
          </p:spPr>
          <p:txBody>
            <a:bodyPr wrap="none" rtlCol="0">
              <a:spAutoFit/>
            </a:bodyPr>
            <a:lstStyle/>
            <a:p>
              <a:r>
                <a:rPr lang="en-US" sz="2200" dirty="0">
                  <a:latin typeface="Times New Roman" pitchFamily="18" charset="0"/>
                  <a:cs typeface="Times New Roman" pitchFamily="18" charset="0"/>
                </a:rPr>
                <a:t>BB</a:t>
              </a:r>
              <a:endParaRPr lang="en-US" sz="2200" b="1" dirty="0">
                <a:latin typeface="Times New Roman" pitchFamily="18" charset="0"/>
                <a:cs typeface="Times New Roman" pitchFamily="18" charset="0"/>
              </a:endParaRPr>
            </a:p>
          </p:txBody>
        </p:sp>
        <p:sp>
          <p:nvSpPr>
            <p:cNvPr id="16" name="TextBox 15">
              <a:extLst>
                <a:ext uri="{FF2B5EF4-FFF2-40B4-BE49-F238E27FC236}">
                  <a16:creationId xmlns:a16="http://schemas.microsoft.com/office/drawing/2014/main" id="{D56C8171-5810-CF77-D416-E2621AD1A2C8}"/>
                </a:ext>
              </a:extLst>
            </p:cNvPr>
            <p:cNvSpPr txBox="1"/>
            <p:nvPr/>
          </p:nvSpPr>
          <p:spPr>
            <a:xfrm>
              <a:off x="4635950" y="2979188"/>
              <a:ext cx="575799" cy="430887"/>
            </a:xfrm>
            <a:prstGeom prst="rect">
              <a:avLst/>
            </a:prstGeom>
            <a:noFill/>
          </p:spPr>
          <p:txBody>
            <a:bodyPr wrap="none" rtlCol="0">
              <a:spAutoFit/>
            </a:bodyPr>
            <a:lstStyle/>
            <a:p>
              <a:r>
                <a:rPr lang="en-US" sz="2200" dirty="0">
                  <a:latin typeface="Times New Roman" pitchFamily="18" charset="0"/>
                  <a:cs typeface="Times New Roman" pitchFamily="18" charset="0"/>
                </a:rPr>
                <a:t>BC</a:t>
              </a:r>
              <a:endParaRPr lang="en-US" sz="2200" b="1" dirty="0">
                <a:latin typeface="Times New Roman" pitchFamily="18" charset="0"/>
                <a:cs typeface="Times New Roman" pitchFamily="18" charset="0"/>
              </a:endParaRPr>
            </a:p>
          </p:txBody>
        </p:sp>
        <p:sp>
          <p:nvSpPr>
            <p:cNvPr id="17" name="TextBox 16">
              <a:extLst>
                <a:ext uri="{FF2B5EF4-FFF2-40B4-BE49-F238E27FC236}">
                  <a16:creationId xmlns:a16="http://schemas.microsoft.com/office/drawing/2014/main" id="{AA2FF0CF-5D47-6C22-5F4F-AA0F7E4B262C}"/>
                </a:ext>
              </a:extLst>
            </p:cNvPr>
            <p:cNvSpPr txBox="1"/>
            <p:nvPr/>
          </p:nvSpPr>
          <p:spPr>
            <a:xfrm>
              <a:off x="5172618" y="2979188"/>
              <a:ext cx="529312" cy="430887"/>
            </a:xfrm>
            <a:prstGeom prst="rect">
              <a:avLst/>
            </a:prstGeom>
            <a:noFill/>
          </p:spPr>
          <p:txBody>
            <a:bodyPr wrap="none" rtlCol="0">
              <a:spAutoFit/>
            </a:bodyPr>
            <a:lstStyle/>
            <a:p>
              <a:r>
                <a:rPr lang="en-US" sz="2200" dirty="0">
                  <a:latin typeface="Times New Roman" pitchFamily="18" charset="0"/>
                  <a:cs typeface="Times New Roman" pitchFamily="18" charset="0"/>
                </a:rPr>
                <a:t>B0</a:t>
              </a:r>
              <a:endParaRPr lang="en-US" sz="2200" b="1" dirty="0">
                <a:latin typeface="Times New Roman" pitchFamily="18" charset="0"/>
                <a:cs typeface="Times New Roman" pitchFamily="18" charset="0"/>
              </a:endParaRPr>
            </a:p>
          </p:txBody>
        </p:sp>
        <p:sp>
          <p:nvSpPr>
            <p:cNvPr id="18" name="TextBox 17">
              <a:extLst>
                <a:ext uri="{FF2B5EF4-FFF2-40B4-BE49-F238E27FC236}">
                  <a16:creationId xmlns:a16="http://schemas.microsoft.com/office/drawing/2014/main" id="{14223B6A-798C-E1D2-774F-3213F1F889FA}"/>
                </a:ext>
              </a:extLst>
            </p:cNvPr>
            <p:cNvSpPr txBox="1"/>
            <p:nvPr/>
          </p:nvSpPr>
          <p:spPr>
            <a:xfrm>
              <a:off x="5676425" y="2979187"/>
              <a:ext cx="529312" cy="430887"/>
            </a:xfrm>
            <a:prstGeom prst="rect">
              <a:avLst/>
            </a:prstGeom>
            <a:noFill/>
          </p:spPr>
          <p:txBody>
            <a:bodyPr wrap="none" rtlCol="0">
              <a:spAutoFit/>
            </a:bodyPr>
            <a:lstStyle/>
            <a:p>
              <a:r>
                <a:rPr lang="en-US" sz="2200" dirty="0">
                  <a:latin typeface="Times New Roman" pitchFamily="18" charset="0"/>
                  <a:cs typeface="Times New Roman" pitchFamily="18" charset="0"/>
                </a:rPr>
                <a:t>B1</a:t>
              </a:r>
              <a:endParaRPr lang="en-US" sz="2200" b="1" dirty="0">
                <a:latin typeface="Times New Roman" pitchFamily="18" charset="0"/>
                <a:cs typeface="Times New Roman" pitchFamily="18" charset="0"/>
              </a:endParaRPr>
            </a:p>
          </p:txBody>
        </p:sp>
      </p:grpSp>
      <p:grpSp>
        <p:nvGrpSpPr>
          <p:cNvPr id="40" name="Group 39">
            <a:extLst>
              <a:ext uri="{FF2B5EF4-FFF2-40B4-BE49-F238E27FC236}">
                <a16:creationId xmlns:a16="http://schemas.microsoft.com/office/drawing/2014/main" id="{0B389458-F2EA-6BE3-D92A-9FE449D14C55}"/>
              </a:ext>
            </a:extLst>
          </p:cNvPr>
          <p:cNvGrpSpPr/>
          <p:nvPr/>
        </p:nvGrpSpPr>
        <p:grpSpPr>
          <a:xfrm>
            <a:off x="6440102" y="2975071"/>
            <a:ext cx="2691896" cy="433954"/>
            <a:chOff x="6440102" y="2975071"/>
            <a:chExt cx="2691896" cy="433954"/>
          </a:xfrm>
        </p:grpSpPr>
        <p:sp>
          <p:nvSpPr>
            <p:cNvPr id="19" name="TextBox 18">
              <a:extLst>
                <a:ext uri="{FF2B5EF4-FFF2-40B4-BE49-F238E27FC236}">
                  <a16:creationId xmlns:a16="http://schemas.microsoft.com/office/drawing/2014/main" id="{D1EC1959-39B7-A2D3-C0C1-87B46BE613CF}"/>
                </a:ext>
              </a:extLst>
            </p:cNvPr>
            <p:cNvSpPr txBox="1"/>
            <p:nvPr/>
          </p:nvSpPr>
          <p:spPr>
            <a:xfrm>
              <a:off x="6440102" y="2978138"/>
              <a:ext cx="591829" cy="430887"/>
            </a:xfrm>
            <a:prstGeom prst="rect">
              <a:avLst/>
            </a:prstGeom>
            <a:noFill/>
          </p:spPr>
          <p:txBody>
            <a:bodyPr wrap="none" rtlCol="0">
              <a:spAutoFit/>
            </a:bodyPr>
            <a:lstStyle/>
            <a:p>
              <a:r>
                <a:rPr lang="en-US" sz="2200" dirty="0">
                  <a:latin typeface="Times New Roman" pitchFamily="18" charset="0"/>
                  <a:cs typeface="Times New Roman" pitchFamily="18" charset="0"/>
                </a:rPr>
                <a:t>CA</a:t>
              </a:r>
              <a:endParaRPr lang="en-US" sz="2200" b="1" dirty="0">
                <a:latin typeface="Times New Roman" pitchFamily="18" charset="0"/>
                <a:cs typeface="Times New Roman" pitchFamily="18" charset="0"/>
              </a:endParaRPr>
            </a:p>
          </p:txBody>
        </p:sp>
        <p:sp>
          <p:nvSpPr>
            <p:cNvPr id="20" name="TextBox 19">
              <a:extLst>
                <a:ext uri="{FF2B5EF4-FFF2-40B4-BE49-F238E27FC236}">
                  <a16:creationId xmlns:a16="http://schemas.microsoft.com/office/drawing/2014/main" id="{089DD1CB-62AD-02C7-3515-57C6216272A5}"/>
                </a:ext>
              </a:extLst>
            </p:cNvPr>
            <p:cNvSpPr txBox="1"/>
            <p:nvPr/>
          </p:nvSpPr>
          <p:spPr>
            <a:xfrm>
              <a:off x="7009656" y="2976605"/>
              <a:ext cx="575799" cy="430887"/>
            </a:xfrm>
            <a:prstGeom prst="rect">
              <a:avLst/>
            </a:prstGeom>
            <a:noFill/>
          </p:spPr>
          <p:txBody>
            <a:bodyPr wrap="none" rtlCol="0">
              <a:spAutoFit/>
            </a:bodyPr>
            <a:lstStyle/>
            <a:p>
              <a:r>
                <a:rPr lang="en-US" sz="2200" dirty="0">
                  <a:latin typeface="Times New Roman" pitchFamily="18" charset="0"/>
                  <a:cs typeface="Times New Roman" pitchFamily="18" charset="0"/>
                </a:rPr>
                <a:t>CB</a:t>
              </a:r>
              <a:endParaRPr lang="en-US" sz="2200" b="1" dirty="0">
                <a:latin typeface="Times New Roman" pitchFamily="18" charset="0"/>
                <a:cs typeface="Times New Roman" pitchFamily="18" charset="0"/>
              </a:endParaRPr>
            </a:p>
          </p:txBody>
        </p:sp>
        <p:sp>
          <p:nvSpPr>
            <p:cNvPr id="21" name="TextBox 20">
              <a:extLst>
                <a:ext uri="{FF2B5EF4-FFF2-40B4-BE49-F238E27FC236}">
                  <a16:creationId xmlns:a16="http://schemas.microsoft.com/office/drawing/2014/main" id="{E49BBCBC-5EBC-2070-EA12-B99ED6CCF8AA}"/>
                </a:ext>
              </a:extLst>
            </p:cNvPr>
            <p:cNvSpPr txBox="1"/>
            <p:nvPr/>
          </p:nvSpPr>
          <p:spPr>
            <a:xfrm>
              <a:off x="7562211" y="2975072"/>
              <a:ext cx="575799" cy="430887"/>
            </a:xfrm>
            <a:prstGeom prst="rect">
              <a:avLst/>
            </a:prstGeom>
            <a:noFill/>
          </p:spPr>
          <p:txBody>
            <a:bodyPr wrap="none" rtlCol="0">
              <a:spAutoFit/>
            </a:bodyPr>
            <a:lstStyle/>
            <a:p>
              <a:r>
                <a:rPr lang="en-US" sz="2200" dirty="0">
                  <a:latin typeface="Times New Roman" pitchFamily="18" charset="0"/>
                  <a:cs typeface="Times New Roman" pitchFamily="18" charset="0"/>
                </a:rPr>
                <a:t>CC</a:t>
              </a:r>
              <a:endParaRPr lang="en-US" sz="2200" b="1" dirty="0">
                <a:latin typeface="Times New Roman" pitchFamily="18" charset="0"/>
                <a:cs typeface="Times New Roman" pitchFamily="18" charset="0"/>
              </a:endParaRPr>
            </a:p>
          </p:txBody>
        </p:sp>
        <p:sp>
          <p:nvSpPr>
            <p:cNvPr id="23" name="TextBox 22">
              <a:extLst>
                <a:ext uri="{FF2B5EF4-FFF2-40B4-BE49-F238E27FC236}">
                  <a16:creationId xmlns:a16="http://schemas.microsoft.com/office/drawing/2014/main" id="{D4649E9A-AE34-B108-4892-749375EFEA49}"/>
                </a:ext>
              </a:extLst>
            </p:cNvPr>
            <p:cNvSpPr txBox="1"/>
            <p:nvPr/>
          </p:nvSpPr>
          <p:spPr>
            <a:xfrm>
              <a:off x="8098879" y="2975072"/>
              <a:ext cx="529312" cy="430887"/>
            </a:xfrm>
            <a:prstGeom prst="rect">
              <a:avLst/>
            </a:prstGeom>
            <a:noFill/>
          </p:spPr>
          <p:txBody>
            <a:bodyPr wrap="none" rtlCol="0">
              <a:spAutoFit/>
            </a:bodyPr>
            <a:lstStyle/>
            <a:p>
              <a:r>
                <a:rPr lang="en-US" sz="2200" dirty="0">
                  <a:latin typeface="Times New Roman" pitchFamily="18" charset="0"/>
                  <a:cs typeface="Times New Roman" pitchFamily="18" charset="0"/>
                </a:rPr>
                <a:t>C0</a:t>
              </a:r>
              <a:endParaRPr lang="en-US" sz="2200" b="1" dirty="0">
                <a:latin typeface="Times New Roman" pitchFamily="18" charset="0"/>
                <a:cs typeface="Times New Roman" pitchFamily="18" charset="0"/>
              </a:endParaRPr>
            </a:p>
          </p:txBody>
        </p:sp>
        <p:sp>
          <p:nvSpPr>
            <p:cNvPr id="25" name="TextBox 24">
              <a:extLst>
                <a:ext uri="{FF2B5EF4-FFF2-40B4-BE49-F238E27FC236}">
                  <a16:creationId xmlns:a16="http://schemas.microsoft.com/office/drawing/2014/main" id="{0C8A4F1A-A318-49C3-91C1-43DF98D9875F}"/>
                </a:ext>
              </a:extLst>
            </p:cNvPr>
            <p:cNvSpPr txBox="1"/>
            <p:nvPr/>
          </p:nvSpPr>
          <p:spPr>
            <a:xfrm>
              <a:off x="8602686" y="2975071"/>
              <a:ext cx="529312" cy="430887"/>
            </a:xfrm>
            <a:prstGeom prst="rect">
              <a:avLst/>
            </a:prstGeom>
            <a:noFill/>
          </p:spPr>
          <p:txBody>
            <a:bodyPr wrap="none" rtlCol="0">
              <a:spAutoFit/>
            </a:bodyPr>
            <a:lstStyle/>
            <a:p>
              <a:r>
                <a:rPr lang="en-US" sz="2200" dirty="0">
                  <a:latin typeface="Times New Roman" pitchFamily="18" charset="0"/>
                  <a:cs typeface="Times New Roman" pitchFamily="18" charset="0"/>
                </a:rPr>
                <a:t>C1</a:t>
              </a:r>
              <a:endParaRPr lang="en-US" sz="2200" b="1" dirty="0">
                <a:latin typeface="Times New Roman" pitchFamily="18" charset="0"/>
                <a:cs typeface="Times New Roman" pitchFamily="18" charset="0"/>
              </a:endParaRPr>
            </a:p>
          </p:txBody>
        </p:sp>
      </p:grpSp>
      <p:grpSp>
        <p:nvGrpSpPr>
          <p:cNvPr id="41" name="Group 40">
            <a:extLst>
              <a:ext uri="{FF2B5EF4-FFF2-40B4-BE49-F238E27FC236}">
                <a16:creationId xmlns:a16="http://schemas.microsoft.com/office/drawing/2014/main" id="{D37BF274-9C42-D9AB-2556-81DF3A99B74B}"/>
              </a:ext>
            </a:extLst>
          </p:cNvPr>
          <p:cNvGrpSpPr/>
          <p:nvPr/>
        </p:nvGrpSpPr>
        <p:grpSpPr>
          <a:xfrm>
            <a:off x="467714" y="3384583"/>
            <a:ext cx="2629378" cy="433954"/>
            <a:chOff x="467714" y="3384583"/>
            <a:chExt cx="2629378" cy="433954"/>
          </a:xfrm>
        </p:grpSpPr>
        <p:sp>
          <p:nvSpPr>
            <p:cNvPr id="26" name="TextBox 25">
              <a:extLst>
                <a:ext uri="{FF2B5EF4-FFF2-40B4-BE49-F238E27FC236}">
                  <a16:creationId xmlns:a16="http://schemas.microsoft.com/office/drawing/2014/main" id="{4739AB0A-A4EA-6B0A-CED1-04ECC15A8AFD}"/>
                </a:ext>
              </a:extLst>
            </p:cNvPr>
            <p:cNvSpPr txBox="1"/>
            <p:nvPr/>
          </p:nvSpPr>
          <p:spPr>
            <a:xfrm>
              <a:off x="467714" y="3387650"/>
              <a:ext cx="529312" cy="430887"/>
            </a:xfrm>
            <a:prstGeom prst="rect">
              <a:avLst/>
            </a:prstGeom>
            <a:noFill/>
          </p:spPr>
          <p:txBody>
            <a:bodyPr wrap="none" rtlCol="0">
              <a:spAutoFit/>
            </a:bodyPr>
            <a:lstStyle/>
            <a:p>
              <a:r>
                <a:rPr lang="en-US" sz="2200" dirty="0">
                  <a:latin typeface="Times New Roman" pitchFamily="18" charset="0"/>
                  <a:cs typeface="Times New Roman" pitchFamily="18" charset="0"/>
                </a:rPr>
                <a:t>0A</a:t>
              </a:r>
              <a:endParaRPr lang="en-US" sz="2200" b="1" dirty="0">
                <a:latin typeface="Times New Roman" pitchFamily="18" charset="0"/>
                <a:cs typeface="Times New Roman" pitchFamily="18" charset="0"/>
              </a:endParaRPr>
            </a:p>
          </p:txBody>
        </p:sp>
        <p:sp>
          <p:nvSpPr>
            <p:cNvPr id="27" name="TextBox 26">
              <a:extLst>
                <a:ext uri="{FF2B5EF4-FFF2-40B4-BE49-F238E27FC236}">
                  <a16:creationId xmlns:a16="http://schemas.microsoft.com/office/drawing/2014/main" id="{52C4EA47-17AA-3C0B-CCDA-CCCD794A0CBC}"/>
                </a:ext>
              </a:extLst>
            </p:cNvPr>
            <p:cNvSpPr txBox="1"/>
            <p:nvPr/>
          </p:nvSpPr>
          <p:spPr>
            <a:xfrm>
              <a:off x="1037268" y="3386117"/>
              <a:ext cx="513282" cy="430887"/>
            </a:xfrm>
            <a:prstGeom prst="rect">
              <a:avLst/>
            </a:prstGeom>
            <a:noFill/>
          </p:spPr>
          <p:txBody>
            <a:bodyPr wrap="none" rtlCol="0">
              <a:spAutoFit/>
            </a:bodyPr>
            <a:lstStyle/>
            <a:p>
              <a:r>
                <a:rPr lang="en-US" sz="2200" dirty="0">
                  <a:latin typeface="Times New Roman" pitchFamily="18" charset="0"/>
                  <a:cs typeface="Times New Roman" pitchFamily="18" charset="0"/>
                </a:rPr>
                <a:t>0B</a:t>
              </a:r>
              <a:endParaRPr lang="en-US" sz="2200" b="1" dirty="0">
                <a:latin typeface="Times New Roman" pitchFamily="18" charset="0"/>
                <a:cs typeface="Times New Roman" pitchFamily="18" charset="0"/>
              </a:endParaRPr>
            </a:p>
          </p:txBody>
        </p:sp>
        <p:sp>
          <p:nvSpPr>
            <p:cNvPr id="28" name="TextBox 27">
              <a:extLst>
                <a:ext uri="{FF2B5EF4-FFF2-40B4-BE49-F238E27FC236}">
                  <a16:creationId xmlns:a16="http://schemas.microsoft.com/office/drawing/2014/main" id="{EC86ACFD-8D8C-BE8C-6780-9FB5C3623B27}"/>
                </a:ext>
              </a:extLst>
            </p:cNvPr>
            <p:cNvSpPr txBox="1"/>
            <p:nvPr/>
          </p:nvSpPr>
          <p:spPr>
            <a:xfrm>
              <a:off x="1589823" y="3384584"/>
              <a:ext cx="513282" cy="430887"/>
            </a:xfrm>
            <a:prstGeom prst="rect">
              <a:avLst/>
            </a:prstGeom>
            <a:noFill/>
          </p:spPr>
          <p:txBody>
            <a:bodyPr wrap="none" rtlCol="0">
              <a:spAutoFit/>
            </a:bodyPr>
            <a:lstStyle/>
            <a:p>
              <a:r>
                <a:rPr lang="en-US" sz="2200" dirty="0">
                  <a:latin typeface="Times New Roman" pitchFamily="18" charset="0"/>
                  <a:cs typeface="Times New Roman" pitchFamily="18" charset="0"/>
                </a:rPr>
                <a:t>0C</a:t>
              </a:r>
              <a:endParaRPr lang="en-US" sz="2200" b="1" dirty="0">
                <a:latin typeface="Times New Roman" pitchFamily="18" charset="0"/>
                <a:cs typeface="Times New Roman" pitchFamily="18" charset="0"/>
              </a:endParaRPr>
            </a:p>
          </p:txBody>
        </p:sp>
        <p:sp>
          <p:nvSpPr>
            <p:cNvPr id="29" name="TextBox 28">
              <a:extLst>
                <a:ext uri="{FF2B5EF4-FFF2-40B4-BE49-F238E27FC236}">
                  <a16:creationId xmlns:a16="http://schemas.microsoft.com/office/drawing/2014/main" id="{E904E995-0954-CE99-981E-10FAAE4099F4}"/>
                </a:ext>
              </a:extLst>
            </p:cNvPr>
            <p:cNvSpPr txBox="1"/>
            <p:nvPr/>
          </p:nvSpPr>
          <p:spPr>
            <a:xfrm>
              <a:off x="2126491" y="3384584"/>
              <a:ext cx="466794" cy="430887"/>
            </a:xfrm>
            <a:prstGeom prst="rect">
              <a:avLst/>
            </a:prstGeom>
            <a:noFill/>
          </p:spPr>
          <p:txBody>
            <a:bodyPr wrap="none" rtlCol="0">
              <a:spAutoFit/>
            </a:bodyPr>
            <a:lstStyle/>
            <a:p>
              <a:r>
                <a:rPr lang="en-US" sz="2200" dirty="0">
                  <a:latin typeface="Times New Roman" pitchFamily="18" charset="0"/>
                  <a:cs typeface="Times New Roman" pitchFamily="18" charset="0"/>
                </a:rPr>
                <a:t>00</a:t>
              </a:r>
              <a:endParaRPr lang="en-US" sz="2200" b="1" dirty="0">
                <a:latin typeface="Times New Roman" pitchFamily="18" charset="0"/>
                <a:cs typeface="Times New Roman" pitchFamily="18" charset="0"/>
              </a:endParaRPr>
            </a:p>
          </p:txBody>
        </p:sp>
        <p:sp>
          <p:nvSpPr>
            <p:cNvPr id="30" name="TextBox 29">
              <a:extLst>
                <a:ext uri="{FF2B5EF4-FFF2-40B4-BE49-F238E27FC236}">
                  <a16:creationId xmlns:a16="http://schemas.microsoft.com/office/drawing/2014/main" id="{BFC88064-E037-99B1-8C56-2E188B9EDDBB}"/>
                </a:ext>
              </a:extLst>
            </p:cNvPr>
            <p:cNvSpPr txBox="1"/>
            <p:nvPr/>
          </p:nvSpPr>
          <p:spPr>
            <a:xfrm>
              <a:off x="2630298" y="3384583"/>
              <a:ext cx="466794" cy="430887"/>
            </a:xfrm>
            <a:prstGeom prst="rect">
              <a:avLst/>
            </a:prstGeom>
            <a:noFill/>
          </p:spPr>
          <p:txBody>
            <a:bodyPr wrap="none" rtlCol="0">
              <a:spAutoFit/>
            </a:bodyPr>
            <a:lstStyle/>
            <a:p>
              <a:r>
                <a:rPr lang="en-US" sz="2200" dirty="0">
                  <a:latin typeface="Times New Roman" pitchFamily="18" charset="0"/>
                  <a:cs typeface="Times New Roman" pitchFamily="18" charset="0"/>
                </a:rPr>
                <a:t>01</a:t>
              </a:r>
              <a:endParaRPr lang="en-US" sz="2200" b="1" dirty="0">
                <a:latin typeface="Times New Roman" pitchFamily="18" charset="0"/>
                <a:cs typeface="Times New Roman" pitchFamily="18" charset="0"/>
              </a:endParaRPr>
            </a:p>
          </p:txBody>
        </p:sp>
      </p:grpSp>
      <p:grpSp>
        <p:nvGrpSpPr>
          <p:cNvPr id="39" name="Group 38">
            <a:extLst>
              <a:ext uri="{FF2B5EF4-FFF2-40B4-BE49-F238E27FC236}">
                <a16:creationId xmlns:a16="http://schemas.microsoft.com/office/drawing/2014/main" id="{45BC140D-B94D-9604-EDFC-F6BA76DF39A3}"/>
              </a:ext>
            </a:extLst>
          </p:cNvPr>
          <p:cNvGrpSpPr/>
          <p:nvPr/>
        </p:nvGrpSpPr>
        <p:grpSpPr>
          <a:xfrm>
            <a:off x="3522494" y="3376230"/>
            <a:ext cx="2618927" cy="433954"/>
            <a:chOff x="3522494" y="3376230"/>
            <a:chExt cx="2618927" cy="433954"/>
          </a:xfrm>
        </p:grpSpPr>
        <p:sp>
          <p:nvSpPr>
            <p:cNvPr id="31" name="TextBox 30">
              <a:extLst>
                <a:ext uri="{FF2B5EF4-FFF2-40B4-BE49-F238E27FC236}">
                  <a16:creationId xmlns:a16="http://schemas.microsoft.com/office/drawing/2014/main" id="{CCD87C61-A803-D890-2F47-BE0EA12BDD06}"/>
                </a:ext>
              </a:extLst>
            </p:cNvPr>
            <p:cNvSpPr txBox="1"/>
            <p:nvPr/>
          </p:nvSpPr>
          <p:spPr>
            <a:xfrm>
              <a:off x="3522494" y="3379297"/>
              <a:ext cx="529312" cy="430887"/>
            </a:xfrm>
            <a:prstGeom prst="rect">
              <a:avLst/>
            </a:prstGeom>
            <a:noFill/>
          </p:spPr>
          <p:txBody>
            <a:bodyPr wrap="none" rtlCol="0">
              <a:spAutoFit/>
            </a:bodyPr>
            <a:lstStyle/>
            <a:p>
              <a:r>
                <a:rPr lang="en-US" sz="2200" dirty="0">
                  <a:latin typeface="Times New Roman" pitchFamily="18" charset="0"/>
                  <a:cs typeface="Times New Roman" pitchFamily="18" charset="0"/>
                </a:rPr>
                <a:t>1A</a:t>
              </a:r>
              <a:endParaRPr lang="en-US" sz="2200" b="1" dirty="0">
                <a:latin typeface="Times New Roman" pitchFamily="18" charset="0"/>
                <a:cs typeface="Times New Roman" pitchFamily="18" charset="0"/>
              </a:endParaRPr>
            </a:p>
          </p:txBody>
        </p:sp>
        <p:sp>
          <p:nvSpPr>
            <p:cNvPr id="32" name="TextBox 31">
              <a:extLst>
                <a:ext uri="{FF2B5EF4-FFF2-40B4-BE49-F238E27FC236}">
                  <a16:creationId xmlns:a16="http://schemas.microsoft.com/office/drawing/2014/main" id="{603CB245-0F9A-09D0-D168-D37FF8762469}"/>
                </a:ext>
              </a:extLst>
            </p:cNvPr>
            <p:cNvSpPr txBox="1"/>
            <p:nvPr/>
          </p:nvSpPr>
          <p:spPr>
            <a:xfrm>
              <a:off x="4092048" y="3377764"/>
              <a:ext cx="513282" cy="430887"/>
            </a:xfrm>
            <a:prstGeom prst="rect">
              <a:avLst/>
            </a:prstGeom>
            <a:noFill/>
          </p:spPr>
          <p:txBody>
            <a:bodyPr wrap="none" rtlCol="0">
              <a:spAutoFit/>
            </a:bodyPr>
            <a:lstStyle/>
            <a:p>
              <a:r>
                <a:rPr lang="en-US" sz="2200" dirty="0">
                  <a:latin typeface="Times New Roman" pitchFamily="18" charset="0"/>
                  <a:cs typeface="Times New Roman" pitchFamily="18" charset="0"/>
                </a:rPr>
                <a:t>1B</a:t>
              </a:r>
              <a:endParaRPr lang="en-US" sz="2200" b="1" dirty="0">
                <a:latin typeface="Times New Roman" pitchFamily="18" charset="0"/>
                <a:cs typeface="Times New Roman" pitchFamily="18" charset="0"/>
              </a:endParaRPr>
            </a:p>
          </p:txBody>
        </p:sp>
        <p:sp>
          <p:nvSpPr>
            <p:cNvPr id="33" name="TextBox 32">
              <a:extLst>
                <a:ext uri="{FF2B5EF4-FFF2-40B4-BE49-F238E27FC236}">
                  <a16:creationId xmlns:a16="http://schemas.microsoft.com/office/drawing/2014/main" id="{836A4EAF-9181-7B15-F27E-CBD2CEAB76EC}"/>
                </a:ext>
              </a:extLst>
            </p:cNvPr>
            <p:cNvSpPr txBox="1"/>
            <p:nvPr/>
          </p:nvSpPr>
          <p:spPr>
            <a:xfrm>
              <a:off x="4644603" y="3376231"/>
              <a:ext cx="513282" cy="430887"/>
            </a:xfrm>
            <a:prstGeom prst="rect">
              <a:avLst/>
            </a:prstGeom>
            <a:noFill/>
          </p:spPr>
          <p:txBody>
            <a:bodyPr wrap="none" rtlCol="0">
              <a:spAutoFit/>
            </a:bodyPr>
            <a:lstStyle/>
            <a:p>
              <a:r>
                <a:rPr lang="en-US" sz="2200" dirty="0">
                  <a:latin typeface="Times New Roman" pitchFamily="18" charset="0"/>
                  <a:cs typeface="Times New Roman" pitchFamily="18" charset="0"/>
                </a:rPr>
                <a:t>1C</a:t>
              </a:r>
              <a:endParaRPr lang="en-US" sz="2200" b="1" dirty="0">
                <a:latin typeface="Times New Roman" pitchFamily="18" charset="0"/>
                <a:cs typeface="Times New Roman" pitchFamily="18" charset="0"/>
              </a:endParaRPr>
            </a:p>
          </p:txBody>
        </p:sp>
        <p:sp>
          <p:nvSpPr>
            <p:cNvPr id="34" name="TextBox 33">
              <a:extLst>
                <a:ext uri="{FF2B5EF4-FFF2-40B4-BE49-F238E27FC236}">
                  <a16:creationId xmlns:a16="http://schemas.microsoft.com/office/drawing/2014/main" id="{F2F46E20-373F-45ED-C6E6-5D2F506D005A}"/>
                </a:ext>
              </a:extLst>
            </p:cNvPr>
            <p:cNvSpPr txBox="1"/>
            <p:nvPr/>
          </p:nvSpPr>
          <p:spPr>
            <a:xfrm>
              <a:off x="5181271" y="3376231"/>
              <a:ext cx="466794" cy="430887"/>
            </a:xfrm>
            <a:prstGeom prst="rect">
              <a:avLst/>
            </a:prstGeom>
            <a:noFill/>
          </p:spPr>
          <p:txBody>
            <a:bodyPr wrap="none" rtlCol="0">
              <a:spAutoFit/>
            </a:bodyPr>
            <a:lstStyle/>
            <a:p>
              <a:r>
                <a:rPr lang="en-US" sz="2200" dirty="0">
                  <a:latin typeface="Times New Roman" pitchFamily="18" charset="0"/>
                  <a:cs typeface="Times New Roman" pitchFamily="18" charset="0"/>
                </a:rPr>
                <a:t>10</a:t>
              </a:r>
              <a:endParaRPr lang="en-US" sz="2200" b="1" dirty="0">
                <a:latin typeface="Times New Roman" pitchFamily="18" charset="0"/>
                <a:cs typeface="Times New Roman" pitchFamily="18" charset="0"/>
              </a:endParaRPr>
            </a:p>
          </p:txBody>
        </p:sp>
        <p:sp>
          <p:nvSpPr>
            <p:cNvPr id="35" name="TextBox 34">
              <a:extLst>
                <a:ext uri="{FF2B5EF4-FFF2-40B4-BE49-F238E27FC236}">
                  <a16:creationId xmlns:a16="http://schemas.microsoft.com/office/drawing/2014/main" id="{57E0501D-8281-E3A1-D575-385D61D0E240}"/>
                </a:ext>
              </a:extLst>
            </p:cNvPr>
            <p:cNvSpPr txBox="1"/>
            <p:nvPr/>
          </p:nvSpPr>
          <p:spPr>
            <a:xfrm>
              <a:off x="5685078" y="3376230"/>
              <a:ext cx="456343" cy="430887"/>
            </a:xfrm>
            <a:prstGeom prst="rect">
              <a:avLst/>
            </a:prstGeom>
            <a:noFill/>
          </p:spPr>
          <p:txBody>
            <a:bodyPr wrap="none" rtlCol="0">
              <a:spAutoFit/>
            </a:bodyPr>
            <a:lstStyle/>
            <a:p>
              <a:r>
                <a:rPr lang="en-US" sz="2200" dirty="0">
                  <a:latin typeface="Times New Roman" pitchFamily="18" charset="0"/>
                  <a:cs typeface="Times New Roman" pitchFamily="18" charset="0"/>
                </a:rPr>
                <a:t>11</a:t>
              </a:r>
              <a:endParaRPr lang="en-US" sz="2200" b="1" dirty="0">
                <a:latin typeface="Times New Roman" pitchFamily="18" charset="0"/>
                <a:cs typeface="Times New Roman" pitchFamily="18" charset="0"/>
              </a:endParaRPr>
            </a:p>
          </p:txBody>
        </p:sp>
      </p:grpSp>
      <p:sp>
        <p:nvSpPr>
          <p:cNvPr id="62" name="TextBox 61">
            <a:extLst>
              <a:ext uri="{FF2B5EF4-FFF2-40B4-BE49-F238E27FC236}">
                <a16:creationId xmlns:a16="http://schemas.microsoft.com/office/drawing/2014/main" id="{41E33B30-45E5-4541-9274-9BE799E09CAF}"/>
              </a:ext>
            </a:extLst>
          </p:cNvPr>
          <p:cNvSpPr txBox="1"/>
          <p:nvPr/>
        </p:nvSpPr>
        <p:spPr>
          <a:xfrm>
            <a:off x="457200" y="5544395"/>
            <a:ext cx="5410200" cy="400110"/>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Number of codes with only letters: 3</a:t>
            </a:r>
            <a:r>
              <a:rPr lang="en-US" sz="2000" baseline="30000" dirty="0">
                <a:latin typeface="Times New Roman" panose="02020603050405020304" pitchFamily="18" charset="0"/>
                <a:cs typeface="Times New Roman" panose="02020603050405020304" pitchFamily="18" charset="0"/>
              </a:rPr>
              <a:t>2</a:t>
            </a:r>
            <a:endParaRPr lang="en-US" sz="2000" b="1" dirty="0">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A3F24CD7-1A59-B36F-9797-04B4DD318DFB}"/>
              </a:ext>
            </a:extLst>
          </p:cNvPr>
          <p:cNvSpPr txBox="1"/>
          <p:nvPr/>
        </p:nvSpPr>
        <p:spPr>
          <a:xfrm>
            <a:off x="465083" y="5935429"/>
            <a:ext cx="6566847" cy="400110"/>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Number of codes with at least one digit = 5</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 3</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 16</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546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500"/>
                                        <p:tgtEl>
                                          <p:spTgt spid="4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fade">
                                      <p:cBhvr>
                                        <p:cTn id="28" dur="500"/>
                                        <p:tgtEl>
                                          <p:spTgt spid="4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42"/>
                                        </p:tgtEl>
                                        <p:attrNameLst>
                                          <p:attrName>style.visibility</p:attrName>
                                        </p:attrNameLst>
                                      </p:cBhvr>
                                      <p:to>
                                        <p:strVal val="visible"/>
                                      </p:to>
                                    </p:set>
                                    <p:anim calcmode="lin" valueType="num">
                                      <p:cBhvr additive="base">
                                        <p:cTn id="38" dur="500" fill="hold"/>
                                        <p:tgtEl>
                                          <p:spTgt spid="42"/>
                                        </p:tgtEl>
                                        <p:attrNameLst>
                                          <p:attrName>ppt_x</p:attrName>
                                        </p:attrNameLst>
                                      </p:cBhvr>
                                      <p:tavLst>
                                        <p:tav tm="0">
                                          <p:val>
                                            <p:strVal val="#ppt_x"/>
                                          </p:val>
                                        </p:tav>
                                        <p:tav tm="100000">
                                          <p:val>
                                            <p:strVal val="#ppt_x"/>
                                          </p:val>
                                        </p:tav>
                                      </p:tavLst>
                                    </p:anim>
                                    <p:anim calcmode="lin" valueType="num">
                                      <p:cBhvr additive="base">
                                        <p:cTn id="39"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43"/>
                                        </p:tgtEl>
                                        <p:attrNameLst>
                                          <p:attrName>style.visibility</p:attrName>
                                        </p:attrNameLst>
                                      </p:cBhvr>
                                      <p:to>
                                        <p:strVal val="visible"/>
                                      </p:to>
                                    </p:set>
                                    <p:anim calcmode="lin" valueType="num">
                                      <p:cBhvr additive="base">
                                        <p:cTn id="44" dur="500" fill="hold"/>
                                        <p:tgtEl>
                                          <p:spTgt spid="43"/>
                                        </p:tgtEl>
                                        <p:attrNameLst>
                                          <p:attrName>ppt_x</p:attrName>
                                        </p:attrNameLst>
                                      </p:cBhvr>
                                      <p:tavLst>
                                        <p:tav tm="0">
                                          <p:val>
                                            <p:strVal val="#ppt_x"/>
                                          </p:val>
                                        </p:tav>
                                        <p:tav tm="100000">
                                          <p:val>
                                            <p:strVal val="#ppt_x"/>
                                          </p:val>
                                        </p:tav>
                                      </p:tavLst>
                                    </p:anim>
                                    <p:anim calcmode="lin" valueType="num">
                                      <p:cBhvr additive="base">
                                        <p:cTn id="45"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44"/>
                                        </p:tgtEl>
                                        <p:attrNameLst>
                                          <p:attrName>style.visibility</p:attrName>
                                        </p:attrNameLst>
                                      </p:cBhvr>
                                      <p:to>
                                        <p:strVal val="visible"/>
                                      </p:to>
                                    </p:set>
                                    <p:anim calcmode="lin" valueType="num">
                                      <p:cBhvr additive="base">
                                        <p:cTn id="50" dur="500" fill="hold"/>
                                        <p:tgtEl>
                                          <p:spTgt spid="44"/>
                                        </p:tgtEl>
                                        <p:attrNameLst>
                                          <p:attrName>ppt_x</p:attrName>
                                        </p:attrNameLst>
                                      </p:cBhvr>
                                      <p:tavLst>
                                        <p:tav tm="0">
                                          <p:val>
                                            <p:strVal val="#ppt_x"/>
                                          </p:val>
                                        </p:tav>
                                        <p:tav tm="100000">
                                          <p:val>
                                            <p:strVal val="#ppt_x"/>
                                          </p:val>
                                        </p:tav>
                                      </p:tavLst>
                                    </p:anim>
                                    <p:anim calcmode="lin" valueType="num">
                                      <p:cBhvr additive="base">
                                        <p:cTn id="51"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45"/>
                                        </p:tgtEl>
                                        <p:attrNameLst>
                                          <p:attrName>style.visibility</p:attrName>
                                        </p:attrNameLst>
                                      </p:cBhvr>
                                      <p:to>
                                        <p:strVal val="visible"/>
                                      </p:to>
                                    </p:set>
                                    <p:anim calcmode="lin" valueType="num">
                                      <p:cBhvr additive="base">
                                        <p:cTn id="56" dur="500" fill="hold"/>
                                        <p:tgtEl>
                                          <p:spTgt spid="45"/>
                                        </p:tgtEl>
                                        <p:attrNameLst>
                                          <p:attrName>ppt_x</p:attrName>
                                        </p:attrNameLst>
                                      </p:cBhvr>
                                      <p:tavLst>
                                        <p:tav tm="0">
                                          <p:val>
                                            <p:strVal val="#ppt_x"/>
                                          </p:val>
                                        </p:tav>
                                        <p:tav tm="100000">
                                          <p:val>
                                            <p:strVal val="#ppt_x"/>
                                          </p:val>
                                        </p:tav>
                                      </p:tavLst>
                                    </p:anim>
                                    <p:anim calcmode="lin" valueType="num">
                                      <p:cBhvr additive="base">
                                        <p:cTn id="57"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53"/>
                                        </p:tgtEl>
                                        <p:attrNameLst>
                                          <p:attrName>style.visibility</p:attrName>
                                        </p:attrNameLst>
                                      </p:cBhvr>
                                      <p:to>
                                        <p:strVal val="visible"/>
                                      </p:to>
                                    </p:set>
                                    <p:animEffect transition="in" filter="wipe(left)">
                                      <p:cBhvr>
                                        <p:cTn id="62" dur="500"/>
                                        <p:tgtEl>
                                          <p:spTgt spid="5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wipe(left)">
                                      <p:cBhvr>
                                        <p:cTn id="67" dur="500"/>
                                        <p:tgtEl>
                                          <p:spTgt spid="5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55"/>
                                        </p:tgtEl>
                                        <p:attrNameLst>
                                          <p:attrName>style.visibility</p:attrName>
                                        </p:attrNameLst>
                                      </p:cBhvr>
                                      <p:to>
                                        <p:strVal val="visible"/>
                                      </p:to>
                                    </p:set>
                                    <p:animEffect transition="in" filter="wipe(left)">
                                      <p:cBhvr>
                                        <p:cTn id="72" dur="500"/>
                                        <p:tgtEl>
                                          <p:spTgt spid="5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56"/>
                                        </p:tgtEl>
                                        <p:attrNameLst>
                                          <p:attrName>style.visibility</p:attrName>
                                        </p:attrNameLst>
                                      </p:cBhvr>
                                      <p:to>
                                        <p:strVal val="visible"/>
                                      </p:to>
                                    </p:set>
                                    <p:animEffect transition="in" filter="wipe(left)">
                                      <p:cBhvr>
                                        <p:cTn id="77" dur="500"/>
                                        <p:tgtEl>
                                          <p:spTgt spid="56"/>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57"/>
                                        </p:tgtEl>
                                        <p:attrNameLst>
                                          <p:attrName>style.visibility</p:attrName>
                                        </p:attrNameLst>
                                      </p:cBhvr>
                                      <p:to>
                                        <p:strVal val="visible"/>
                                      </p:to>
                                    </p:set>
                                    <p:animEffect transition="in" filter="wipe(left)">
                                      <p:cBhvr>
                                        <p:cTn id="82" dur="500"/>
                                        <p:tgtEl>
                                          <p:spTgt spid="57"/>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58"/>
                                        </p:tgtEl>
                                        <p:attrNameLst>
                                          <p:attrName>style.visibility</p:attrName>
                                        </p:attrNameLst>
                                      </p:cBhvr>
                                      <p:to>
                                        <p:strVal val="visible"/>
                                      </p:to>
                                    </p:set>
                                    <p:animEffect transition="in" filter="wipe(left)">
                                      <p:cBhvr>
                                        <p:cTn id="87" dur="500"/>
                                        <p:tgtEl>
                                          <p:spTgt spid="5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59"/>
                                        </p:tgtEl>
                                        <p:attrNameLst>
                                          <p:attrName>style.visibility</p:attrName>
                                        </p:attrNameLst>
                                      </p:cBhvr>
                                      <p:to>
                                        <p:strVal val="visible"/>
                                      </p:to>
                                    </p:set>
                                    <p:animEffect transition="in" filter="wipe(left)">
                                      <p:cBhvr>
                                        <p:cTn id="92" dur="500"/>
                                        <p:tgtEl>
                                          <p:spTgt spid="59"/>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60"/>
                                        </p:tgtEl>
                                        <p:attrNameLst>
                                          <p:attrName>style.visibility</p:attrName>
                                        </p:attrNameLst>
                                      </p:cBhvr>
                                      <p:to>
                                        <p:strVal val="visible"/>
                                      </p:to>
                                    </p:set>
                                    <p:animEffect transition="in" filter="wipe(left)">
                                      <p:cBhvr>
                                        <p:cTn id="97" dur="500"/>
                                        <p:tgtEl>
                                          <p:spTgt spid="60"/>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61"/>
                                        </p:tgtEl>
                                        <p:attrNameLst>
                                          <p:attrName>style.visibility</p:attrName>
                                        </p:attrNameLst>
                                      </p:cBhvr>
                                      <p:to>
                                        <p:strVal val="visible"/>
                                      </p:to>
                                    </p:set>
                                    <p:animEffect transition="in" filter="wipe(left)">
                                      <p:cBhvr>
                                        <p:cTn id="102" dur="500"/>
                                        <p:tgtEl>
                                          <p:spTgt spid="61"/>
                                        </p:tgtEl>
                                      </p:cBhvr>
                                    </p:animEffect>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62"/>
                                        </p:tgtEl>
                                        <p:attrNameLst>
                                          <p:attrName>style.visibility</p:attrName>
                                        </p:attrNameLst>
                                      </p:cBhvr>
                                      <p:to>
                                        <p:strVal val="visible"/>
                                      </p:to>
                                    </p:set>
                                    <p:anim calcmode="lin" valueType="num">
                                      <p:cBhvr additive="base">
                                        <p:cTn id="107" dur="500" fill="hold"/>
                                        <p:tgtEl>
                                          <p:spTgt spid="62"/>
                                        </p:tgtEl>
                                        <p:attrNameLst>
                                          <p:attrName>ppt_x</p:attrName>
                                        </p:attrNameLst>
                                      </p:cBhvr>
                                      <p:tavLst>
                                        <p:tav tm="0">
                                          <p:val>
                                            <p:strVal val="#ppt_x"/>
                                          </p:val>
                                        </p:tav>
                                        <p:tav tm="100000">
                                          <p:val>
                                            <p:strVal val="#ppt_x"/>
                                          </p:val>
                                        </p:tav>
                                      </p:tavLst>
                                    </p:anim>
                                    <p:anim calcmode="lin" valueType="num">
                                      <p:cBhvr additive="base">
                                        <p:cTn id="108"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63"/>
                                        </p:tgtEl>
                                        <p:attrNameLst>
                                          <p:attrName>style.visibility</p:attrName>
                                        </p:attrNameLst>
                                      </p:cBhvr>
                                      <p:to>
                                        <p:strVal val="visible"/>
                                      </p:to>
                                    </p:set>
                                    <p:anim calcmode="lin" valueType="num">
                                      <p:cBhvr additive="base">
                                        <p:cTn id="113" dur="500" fill="hold"/>
                                        <p:tgtEl>
                                          <p:spTgt spid="63"/>
                                        </p:tgtEl>
                                        <p:attrNameLst>
                                          <p:attrName>ppt_x</p:attrName>
                                        </p:attrNameLst>
                                      </p:cBhvr>
                                      <p:tavLst>
                                        <p:tav tm="0">
                                          <p:val>
                                            <p:strVal val="#ppt_x"/>
                                          </p:val>
                                        </p:tav>
                                        <p:tav tm="100000">
                                          <p:val>
                                            <p:strVal val="#ppt_x"/>
                                          </p:val>
                                        </p:tav>
                                      </p:tavLst>
                                    </p:anim>
                                    <p:anim calcmode="lin" valueType="num">
                                      <p:cBhvr additive="base">
                                        <p:cTn id="114"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2" grpId="0"/>
      <p:bldP spid="43" grpId="0"/>
      <p:bldP spid="44" grpId="0"/>
      <p:bldP spid="45" grpId="0"/>
      <p:bldP spid="62" grpId="0"/>
      <p:bldP spid="6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F837F7-64CD-90A8-B99D-C970DE65032A}"/>
              </a:ext>
            </a:extLst>
          </p:cNvPr>
          <p:cNvSpPr>
            <a:spLocks noGrp="1"/>
          </p:cNvSpPr>
          <p:nvPr>
            <p:ph type="title"/>
          </p:nvPr>
        </p:nvSpPr>
        <p:spPr/>
        <p:txBody>
          <a:bodyPr/>
          <a:lstStyle/>
          <a:p>
            <a:r>
              <a:rPr lang="en-US" dirty="0"/>
              <a:t>TEXT  BOOKS</a:t>
            </a:r>
          </a:p>
        </p:txBody>
      </p:sp>
      <p:sp>
        <p:nvSpPr>
          <p:cNvPr id="6" name="TextBox 5">
            <a:extLst>
              <a:ext uri="{FF2B5EF4-FFF2-40B4-BE49-F238E27FC236}">
                <a16:creationId xmlns:a16="http://schemas.microsoft.com/office/drawing/2014/main" id="{D57FC25D-4EC6-6900-4712-FF4CE19244A1}"/>
              </a:ext>
            </a:extLst>
          </p:cNvPr>
          <p:cNvSpPr txBox="1"/>
          <p:nvPr/>
        </p:nvSpPr>
        <p:spPr>
          <a:xfrm>
            <a:off x="457201" y="1676400"/>
            <a:ext cx="8229599" cy="769441"/>
          </a:xfrm>
          <a:prstGeom prst="rect">
            <a:avLst/>
          </a:prstGeom>
          <a:noFill/>
          <a:ln w="28575">
            <a:solidFill>
              <a:srgbClr val="FF0000"/>
            </a:solidFill>
          </a:ln>
        </p:spPr>
        <p:txBody>
          <a:bodyPr wrap="square" rtlCol="0">
            <a:spAutoFit/>
          </a:bodyPr>
          <a:lstStyle/>
          <a:p>
            <a:pPr marL="285750" indent="-285750" algn="just">
              <a:buFont typeface="Wingdings" pitchFamily="2" charset="2"/>
              <a:buChar char="q"/>
            </a:pPr>
            <a:r>
              <a:rPr lang="en-US" sz="2200" i="1" dirty="0">
                <a:latin typeface="Times New Roman" panose="02020603050405020304" pitchFamily="18" charset="0"/>
                <a:cs typeface="Times New Roman" panose="02020603050405020304" pitchFamily="18" charset="0"/>
              </a:rPr>
              <a:t>Discrete Mathematics and its Applications</a:t>
            </a:r>
            <a:r>
              <a:rPr lang="en-US" sz="2200" dirty="0">
                <a:latin typeface="Times New Roman" panose="02020603050405020304" pitchFamily="18" charset="0"/>
                <a:cs typeface="Times New Roman" panose="02020603050405020304" pitchFamily="18" charset="0"/>
              </a:rPr>
              <a:t>, 7th Edition by K. Rosen, McGraw Hill</a:t>
            </a:r>
          </a:p>
        </p:txBody>
      </p:sp>
      <p:sp>
        <p:nvSpPr>
          <p:cNvPr id="7" name="TextBox 6">
            <a:extLst>
              <a:ext uri="{FF2B5EF4-FFF2-40B4-BE49-F238E27FC236}">
                <a16:creationId xmlns:a16="http://schemas.microsoft.com/office/drawing/2014/main" id="{42C3A3BF-0F72-E11D-88C9-267DF2298BCB}"/>
              </a:ext>
            </a:extLst>
          </p:cNvPr>
          <p:cNvSpPr txBox="1"/>
          <p:nvPr/>
        </p:nvSpPr>
        <p:spPr>
          <a:xfrm>
            <a:off x="457201" y="2638063"/>
            <a:ext cx="8229600" cy="769441"/>
          </a:xfrm>
          <a:prstGeom prst="rect">
            <a:avLst/>
          </a:prstGeom>
          <a:noFill/>
        </p:spPr>
        <p:txBody>
          <a:bodyPr wrap="square" rtlCol="0">
            <a:spAutoFit/>
          </a:bodyPr>
          <a:lstStyle/>
          <a:p>
            <a:pPr marL="285750" indent="-285750" algn="just">
              <a:buFont typeface="Wingdings" pitchFamily="2" charset="2"/>
              <a:buChar char="q"/>
            </a:pPr>
            <a:r>
              <a:rPr lang="en-US" sz="2200" i="1" dirty="0">
                <a:latin typeface="Times New Roman" panose="02020603050405020304" pitchFamily="18" charset="0"/>
                <a:cs typeface="Times New Roman" panose="02020603050405020304" pitchFamily="18" charset="0"/>
              </a:rPr>
              <a:t>Discrete Mathematics with Applications</a:t>
            </a:r>
            <a:r>
              <a:rPr lang="en-US" sz="2200" dirty="0">
                <a:latin typeface="Times New Roman" panose="02020603050405020304" pitchFamily="18" charset="0"/>
                <a:cs typeface="Times New Roman" panose="02020603050405020304" pitchFamily="18" charset="0"/>
              </a:rPr>
              <a:t>, 5th Edition by Susanna S. Epp Gagne</a:t>
            </a:r>
            <a:endParaRPr lang="en-US" sz="2200" dirty="0">
              <a:solidFill>
                <a:srgbClr val="C00000"/>
              </a:solidFill>
              <a:latin typeface="Times New Roman" pitchFamily="18" charset="0"/>
              <a:cs typeface="Times New Roman" pitchFamily="18" charset="0"/>
            </a:endParaRPr>
          </a:p>
        </p:txBody>
      </p:sp>
      <p:sp>
        <p:nvSpPr>
          <p:cNvPr id="8" name="TextBox 7">
            <a:extLst>
              <a:ext uri="{FF2B5EF4-FFF2-40B4-BE49-F238E27FC236}">
                <a16:creationId xmlns:a16="http://schemas.microsoft.com/office/drawing/2014/main" id="{8BAECA35-8551-CE88-5EF4-949E6A1B5D92}"/>
              </a:ext>
            </a:extLst>
          </p:cNvPr>
          <p:cNvSpPr txBox="1"/>
          <p:nvPr/>
        </p:nvSpPr>
        <p:spPr>
          <a:xfrm>
            <a:off x="457200" y="3623452"/>
            <a:ext cx="6531429" cy="430887"/>
          </a:xfrm>
          <a:prstGeom prst="rect">
            <a:avLst/>
          </a:prstGeom>
          <a:noFill/>
        </p:spPr>
        <p:txBody>
          <a:bodyPr wrap="square" rtlCol="0">
            <a:spAutoFit/>
          </a:bodyPr>
          <a:lstStyle/>
          <a:p>
            <a:pPr marL="285750" indent="-285750" algn="just">
              <a:buFont typeface="Wingdings" pitchFamily="2" charset="2"/>
              <a:buChar char="q"/>
            </a:pPr>
            <a:r>
              <a:rPr lang="en-US" sz="2200" i="1" dirty="0">
                <a:latin typeface="Times New Roman" panose="02020603050405020304" pitchFamily="18" charset="0"/>
                <a:cs typeface="Times New Roman" panose="02020603050405020304" pitchFamily="18" charset="0"/>
              </a:rPr>
              <a:t>Discrete Mathematics</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Schaum's</a:t>
            </a:r>
            <a:r>
              <a:rPr lang="en-US" sz="2200" dirty="0">
                <a:latin typeface="Times New Roman" panose="02020603050405020304" pitchFamily="18" charset="0"/>
                <a:cs typeface="Times New Roman" panose="02020603050405020304" pitchFamily="18" charset="0"/>
              </a:rPr>
              <a:t> outlines, 4th edition</a:t>
            </a:r>
            <a:endParaRPr lang="en-US" sz="2200"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686390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800" dirty="0"/>
              <a:t>EXAMPLE</a:t>
            </a:r>
          </a:p>
        </p:txBody>
      </p:sp>
      <p:sp>
        <p:nvSpPr>
          <p:cNvPr id="3" name="TextBox 2"/>
          <p:cNvSpPr txBox="1"/>
          <p:nvPr/>
        </p:nvSpPr>
        <p:spPr>
          <a:xfrm>
            <a:off x="228600" y="1600200"/>
            <a:ext cx="8686799" cy="1015663"/>
          </a:xfrm>
          <a:prstGeom prst="rect">
            <a:avLst/>
          </a:prstGeom>
          <a:noFill/>
        </p:spPr>
        <p:txBody>
          <a:bodyPr wrap="square" rtlCol="0">
            <a:spAutoFit/>
          </a:bodyPr>
          <a:lstStyle/>
          <a:p>
            <a:pPr marL="285750" indent="-285750" algn="just">
              <a:buFont typeface="Wingdings" pitchFamily="2" charset="2"/>
              <a:buChar char="q"/>
            </a:pPr>
            <a:r>
              <a:rPr lang="en-US" sz="2000" dirty="0">
                <a:latin typeface="Times New Roman" panose="02020603050405020304" pitchFamily="18" charset="0"/>
                <a:cs typeface="Times New Roman" panose="02020603050405020304" pitchFamily="18" charset="0"/>
              </a:rPr>
              <a:t>Each user on a computer system has a password, which is six to eight characters long, where each character is an uppercase letter or a digit. Each password must contain at least one digit. How many possible passwords are there?</a:t>
            </a:r>
          </a:p>
        </p:txBody>
      </p:sp>
      <p:sp>
        <p:nvSpPr>
          <p:cNvPr id="5" name="TextBox 4">
            <a:extLst>
              <a:ext uri="{FF2B5EF4-FFF2-40B4-BE49-F238E27FC236}">
                <a16:creationId xmlns:a16="http://schemas.microsoft.com/office/drawing/2014/main" id="{725ED79A-1630-AB06-6C00-16F009A31DE6}"/>
              </a:ext>
            </a:extLst>
          </p:cNvPr>
          <p:cNvSpPr txBox="1"/>
          <p:nvPr/>
        </p:nvSpPr>
        <p:spPr>
          <a:xfrm>
            <a:off x="428349" y="2615863"/>
            <a:ext cx="8229599" cy="707886"/>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Let P be the total number of possible passwords, and let P</a:t>
            </a:r>
            <a:r>
              <a:rPr lang="en-US" sz="2000" baseline="-25000" dirty="0">
                <a:latin typeface="Times New Roman" panose="02020603050405020304" pitchFamily="18" charset="0"/>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 P</a:t>
            </a:r>
            <a:r>
              <a:rPr lang="en-US" sz="2000" baseline="-25000" dirty="0">
                <a:latin typeface="Times New Roman" panose="02020603050405020304" pitchFamily="18" charset="0"/>
                <a:cs typeface="Times New Roman" panose="02020603050405020304" pitchFamily="18" charset="0"/>
              </a:rPr>
              <a:t>7</a:t>
            </a:r>
            <a:r>
              <a:rPr lang="en-US" sz="2000" dirty="0">
                <a:latin typeface="Times New Roman" panose="02020603050405020304" pitchFamily="18" charset="0"/>
                <a:cs typeface="Times New Roman" panose="02020603050405020304" pitchFamily="18" charset="0"/>
              </a:rPr>
              <a:t>, and P</a:t>
            </a:r>
            <a:r>
              <a:rPr lang="en-US" sz="2000" baseline="-25000" dirty="0">
                <a:latin typeface="Times New Roman" panose="02020603050405020304" pitchFamily="18" charset="0"/>
                <a:cs typeface="Times New Roman" panose="02020603050405020304" pitchFamily="18" charset="0"/>
              </a:rPr>
              <a:t>8</a:t>
            </a:r>
            <a:r>
              <a:rPr lang="en-US" sz="2000" dirty="0">
                <a:latin typeface="Times New Roman" panose="02020603050405020304" pitchFamily="18" charset="0"/>
                <a:cs typeface="Times New Roman" panose="02020603050405020304" pitchFamily="18" charset="0"/>
              </a:rPr>
              <a:t> denote the number of possible passwords of length 6, 7, and 8, respectively</a:t>
            </a:r>
          </a:p>
        </p:txBody>
      </p:sp>
      <p:sp>
        <p:nvSpPr>
          <p:cNvPr id="8" name="TextBox 7">
            <a:extLst>
              <a:ext uri="{FF2B5EF4-FFF2-40B4-BE49-F238E27FC236}">
                <a16:creationId xmlns:a16="http://schemas.microsoft.com/office/drawing/2014/main" id="{B1F6A8E5-8B38-464C-89BA-F5B168F60184}"/>
              </a:ext>
            </a:extLst>
          </p:cNvPr>
          <p:cNvSpPr txBox="1"/>
          <p:nvPr/>
        </p:nvSpPr>
        <p:spPr>
          <a:xfrm>
            <a:off x="457199" y="3336947"/>
            <a:ext cx="8229599" cy="400110"/>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By the sum rule, P = P</a:t>
            </a:r>
            <a:r>
              <a:rPr lang="en-US" sz="2000" baseline="-25000" dirty="0">
                <a:latin typeface="Times New Roman" panose="02020603050405020304" pitchFamily="18" charset="0"/>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 + P</a:t>
            </a:r>
            <a:r>
              <a:rPr lang="en-US" sz="2000" baseline="-25000" dirty="0">
                <a:latin typeface="Times New Roman" panose="02020603050405020304" pitchFamily="18" charset="0"/>
                <a:cs typeface="Times New Roman" panose="02020603050405020304" pitchFamily="18" charset="0"/>
              </a:rPr>
              <a:t>7</a:t>
            </a:r>
            <a:r>
              <a:rPr lang="en-US" sz="2000" dirty="0">
                <a:latin typeface="Times New Roman" panose="02020603050405020304" pitchFamily="18" charset="0"/>
                <a:cs typeface="Times New Roman" panose="02020603050405020304" pitchFamily="18" charset="0"/>
              </a:rPr>
              <a:t> + P</a:t>
            </a:r>
            <a:r>
              <a:rPr lang="en-US" sz="2000" baseline="-25000" dirty="0">
                <a:latin typeface="Times New Roman" panose="02020603050405020304" pitchFamily="18" charset="0"/>
                <a:cs typeface="Times New Roman" panose="02020603050405020304" pitchFamily="18" charset="0"/>
              </a:rPr>
              <a:t>8</a:t>
            </a:r>
          </a:p>
        </p:txBody>
      </p:sp>
      <p:sp>
        <p:nvSpPr>
          <p:cNvPr id="12" name="TextBox 11">
            <a:extLst>
              <a:ext uri="{FF2B5EF4-FFF2-40B4-BE49-F238E27FC236}">
                <a16:creationId xmlns:a16="http://schemas.microsoft.com/office/drawing/2014/main" id="{61A68833-BCFD-5BFE-DCB6-A66BF461A2DC}"/>
              </a:ext>
            </a:extLst>
          </p:cNvPr>
          <p:cNvSpPr txBox="1"/>
          <p:nvPr/>
        </p:nvSpPr>
        <p:spPr>
          <a:xfrm>
            <a:off x="457201" y="3820159"/>
            <a:ext cx="4267199" cy="400110"/>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a:t>
            </a:r>
            <a:r>
              <a:rPr lang="en-US" sz="2000" baseline="-25000" dirty="0">
                <a:latin typeface="Times New Roman" panose="02020603050405020304" pitchFamily="18" charset="0"/>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 = 36</a:t>
            </a:r>
            <a:r>
              <a:rPr lang="en-US" sz="2000" baseline="30000" dirty="0">
                <a:latin typeface="Times New Roman" panose="02020603050405020304" pitchFamily="18" charset="0"/>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 − 26</a:t>
            </a:r>
            <a:r>
              <a:rPr lang="en-US" sz="2000" baseline="30000" dirty="0">
                <a:latin typeface="Times New Roman" panose="02020603050405020304" pitchFamily="18" charset="0"/>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 = 1,867,866,560</a:t>
            </a:r>
            <a:endParaRPr lang="en-US" sz="2000" baseline="-250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B95DA120-8DD5-3CA6-6A8F-C3FCA345B00E}"/>
              </a:ext>
            </a:extLst>
          </p:cNvPr>
          <p:cNvSpPr txBox="1"/>
          <p:nvPr/>
        </p:nvSpPr>
        <p:spPr>
          <a:xfrm>
            <a:off x="457200" y="4220269"/>
            <a:ext cx="4267200" cy="400110"/>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a:t>
            </a:r>
            <a:r>
              <a:rPr lang="en-US" sz="2000" baseline="-25000" dirty="0">
                <a:latin typeface="Times New Roman" panose="02020603050405020304" pitchFamily="18" charset="0"/>
                <a:cs typeface="Times New Roman" panose="02020603050405020304" pitchFamily="18" charset="0"/>
              </a:rPr>
              <a:t>7</a:t>
            </a:r>
            <a:r>
              <a:rPr lang="en-US" sz="2000" dirty="0">
                <a:latin typeface="Times New Roman" panose="02020603050405020304" pitchFamily="18" charset="0"/>
                <a:cs typeface="Times New Roman" panose="02020603050405020304" pitchFamily="18" charset="0"/>
              </a:rPr>
              <a:t> = 36</a:t>
            </a:r>
            <a:r>
              <a:rPr lang="en-US" sz="2000" baseline="30000" dirty="0">
                <a:latin typeface="Times New Roman" panose="02020603050405020304" pitchFamily="18" charset="0"/>
                <a:cs typeface="Times New Roman" panose="02020603050405020304" pitchFamily="18" charset="0"/>
              </a:rPr>
              <a:t>7</a:t>
            </a:r>
            <a:r>
              <a:rPr lang="en-US" sz="2000" dirty="0">
                <a:latin typeface="Times New Roman" panose="02020603050405020304" pitchFamily="18" charset="0"/>
                <a:cs typeface="Times New Roman" panose="02020603050405020304" pitchFamily="18" charset="0"/>
              </a:rPr>
              <a:t> − 26</a:t>
            </a:r>
            <a:r>
              <a:rPr lang="en-US" sz="2000" baseline="30000" dirty="0">
                <a:latin typeface="Times New Roman" panose="02020603050405020304" pitchFamily="18" charset="0"/>
                <a:cs typeface="Times New Roman" panose="02020603050405020304" pitchFamily="18" charset="0"/>
              </a:rPr>
              <a:t>7</a:t>
            </a:r>
            <a:r>
              <a:rPr lang="en-US" sz="2000" dirty="0">
                <a:latin typeface="Times New Roman" panose="02020603050405020304" pitchFamily="18" charset="0"/>
                <a:cs typeface="Times New Roman" panose="02020603050405020304" pitchFamily="18" charset="0"/>
              </a:rPr>
              <a:t> = 70,332,353,920 </a:t>
            </a:r>
            <a:endParaRPr lang="en-US" sz="2000" baseline="-25000"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187F77BD-5012-5BC4-685C-8098EE4E18E3}"/>
              </a:ext>
            </a:extLst>
          </p:cNvPr>
          <p:cNvSpPr txBox="1"/>
          <p:nvPr/>
        </p:nvSpPr>
        <p:spPr>
          <a:xfrm>
            <a:off x="457200" y="4609282"/>
            <a:ext cx="4343400" cy="400110"/>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a:t>
            </a:r>
            <a:r>
              <a:rPr lang="en-US" sz="2000" baseline="-25000" dirty="0">
                <a:latin typeface="Times New Roman" panose="02020603050405020304" pitchFamily="18" charset="0"/>
                <a:cs typeface="Times New Roman" panose="02020603050405020304" pitchFamily="18" charset="0"/>
              </a:rPr>
              <a:t>8</a:t>
            </a:r>
            <a:r>
              <a:rPr lang="en-US" sz="2000" dirty="0">
                <a:latin typeface="Times New Roman" panose="02020603050405020304" pitchFamily="18" charset="0"/>
                <a:cs typeface="Times New Roman" panose="02020603050405020304" pitchFamily="18" charset="0"/>
              </a:rPr>
              <a:t> = 36</a:t>
            </a:r>
            <a:r>
              <a:rPr lang="en-US" sz="2000" baseline="30000" dirty="0">
                <a:latin typeface="Times New Roman" panose="02020603050405020304" pitchFamily="18" charset="0"/>
                <a:cs typeface="Times New Roman" panose="02020603050405020304" pitchFamily="18" charset="0"/>
              </a:rPr>
              <a:t>8</a:t>
            </a:r>
            <a:r>
              <a:rPr lang="en-US" sz="2000" dirty="0">
                <a:latin typeface="Times New Roman" panose="02020603050405020304" pitchFamily="18" charset="0"/>
                <a:cs typeface="Times New Roman" panose="02020603050405020304" pitchFamily="18" charset="0"/>
              </a:rPr>
              <a:t> − 26</a:t>
            </a:r>
            <a:r>
              <a:rPr lang="en-US" sz="2000" baseline="30000" dirty="0">
                <a:latin typeface="Times New Roman" panose="02020603050405020304" pitchFamily="18" charset="0"/>
                <a:cs typeface="Times New Roman" panose="02020603050405020304" pitchFamily="18" charset="0"/>
              </a:rPr>
              <a:t>8</a:t>
            </a:r>
            <a:r>
              <a:rPr lang="en-US" sz="2000" dirty="0">
                <a:latin typeface="Times New Roman" panose="02020603050405020304" pitchFamily="18" charset="0"/>
                <a:cs typeface="Times New Roman" panose="02020603050405020304" pitchFamily="18" charset="0"/>
              </a:rPr>
              <a:t> = 2,612,282,842,880</a:t>
            </a:r>
            <a:endParaRPr lang="en-US" sz="2000" baseline="-250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23977628-9FE5-FACD-A8B8-4566DFD5923A}"/>
              </a:ext>
            </a:extLst>
          </p:cNvPr>
          <p:cNvSpPr txBox="1"/>
          <p:nvPr/>
        </p:nvSpPr>
        <p:spPr>
          <a:xfrm>
            <a:off x="457199" y="5057745"/>
            <a:ext cx="8229599" cy="400110"/>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 = P</a:t>
            </a:r>
            <a:r>
              <a:rPr lang="en-US" sz="2000" baseline="-25000" dirty="0">
                <a:latin typeface="Times New Roman" panose="02020603050405020304" pitchFamily="18" charset="0"/>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 + P</a:t>
            </a:r>
            <a:r>
              <a:rPr lang="en-US" sz="2000" baseline="-25000" dirty="0">
                <a:latin typeface="Times New Roman" panose="02020603050405020304" pitchFamily="18" charset="0"/>
                <a:cs typeface="Times New Roman" panose="02020603050405020304" pitchFamily="18" charset="0"/>
              </a:rPr>
              <a:t>7</a:t>
            </a:r>
            <a:r>
              <a:rPr lang="en-US" sz="2000" dirty="0">
                <a:latin typeface="Times New Roman" panose="02020603050405020304" pitchFamily="18" charset="0"/>
                <a:cs typeface="Times New Roman" panose="02020603050405020304" pitchFamily="18" charset="0"/>
              </a:rPr>
              <a:t> + P</a:t>
            </a:r>
            <a:r>
              <a:rPr lang="en-US" sz="2000" baseline="-25000" dirty="0">
                <a:latin typeface="Times New Roman" panose="02020603050405020304" pitchFamily="18" charset="0"/>
                <a:cs typeface="Times New Roman" panose="02020603050405020304" pitchFamily="18" charset="0"/>
              </a:rPr>
              <a:t>8</a:t>
            </a:r>
            <a:r>
              <a:rPr lang="en-US" sz="2000" dirty="0">
                <a:latin typeface="Times New Roman" panose="02020603050405020304" pitchFamily="18" charset="0"/>
                <a:cs typeface="Times New Roman" panose="02020603050405020304" pitchFamily="18" charset="0"/>
              </a:rPr>
              <a:t> = 2,684,483,063,360</a:t>
            </a:r>
            <a:endParaRPr lang="en-US" sz="2000"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475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ppt_x"/>
                                          </p:val>
                                        </p:tav>
                                        <p:tav tm="100000">
                                          <p:val>
                                            <p:strVal val="#ppt_x"/>
                                          </p:val>
                                        </p:tav>
                                      </p:tavLst>
                                    </p:anim>
                                    <p:anim calcmode="lin" valueType="num">
                                      <p:cBhvr additive="base">
                                        <p:cTn id="4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12" grpId="0"/>
      <p:bldP spid="15" grpId="0"/>
      <p:bldP spid="22" grpId="0"/>
      <p:bldP spid="2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800" dirty="0"/>
              <a:t>SUBTRACTION RULE</a:t>
            </a:r>
          </a:p>
        </p:txBody>
      </p:sp>
      <p:sp>
        <p:nvSpPr>
          <p:cNvPr id="3" name="TextBox 2"/>
          <p:cNvSpPr txBox="1"/>
          <p:nvPr/>
        </p:nvSpPr>
        <p:spPr>
          <a:xfrm>
            <a:off x="228600" y="1600200"/>
            <a:ext cx="8686799" cy="1107996"/>
          </a:xfrm>
          <a:prstGeom prst="rect">
            <a:avLst/>
          </a:prstGeom>
          <a:noFill/>
        </p:spPr>
        <p:txBody>
          <a:bodyPr wrap="square" rtlCol="0">
            <a:spAutoFit/>
          </a:bodyPr>
          <a:lstStyle/>
          <a:p>
            <a:pPr marL="285750" indent="-285750" algn="just">
              <a:buFont typeface="Wingdings" pitchFamily="2" charset="2"/>
              <a:buChar char="q"/>
            </a:pPr>
            <a:r>
              <a:rPr lang="en-US" sz="2200" dirty="0">
                <a:latin typeface="Times New Roman" panose="02020603050405020304" pitchFamily="18" charset="0"/>
                <a:cs typeface="Times New Roman" panose="02020603050405020304" pitchFamily="18" charset="0"/>
              </a:rPr>
              <a:t>If a task can be done in either n1 ways or n2 ways, then the number of ways to do the task is n1 + n2 minus the number of ways to do the task that are common to the two different ways.</a:t>
            </a:r>
          </a:p>
        </p:txBody>
      </p:sp>
      <p:sp>
        <p:nvSpPr>
          <p:cNvPr id="4" name="TextBox 3">
            <a:extLst>
              <a:ext uri="{FF2B5EF4-FFF2-40B4-BE49-F238E27FC236}">
                <a16:creationId xmlns:a16="http://schemas.microsoft.com/office/drawing/2014/main" id="{D5B90404-05DB-4F10-BA12-C73E1B50CFFE}"/>
              </a:ext>
            </a:extLst>
          </p:cNvPr>
          <p:cNvSpPr txBox="1"/>
          <p:nvPr/>
        </p:nvSpPr>
        <p:spPr>
          <a:xfrm>
            <a:off x="228598" y="2705003"/>
            <a:ext cx="8686799" cy="430887"/>
          </a:xfrm>
          <a:prstGeom prst="rect">
            <a:avLst/>
          </a:prstGeom>
          <a:noFill/>
        </p:spPr>
        <p:txBody>
          <a:bodyPr wrap="square" rtlCol="0">
            <a:spAutoFit/>
          </a:bodyPr>
          <a:lstStyle/>
          <a:p>
            <a:pPr marL="285750" indent="-285750" algn="just">
              <a:buFont typeface="Wingdings" pitchFamily="2" charset="2"/>
              <a:buChar char="q"/>
            </a:pPr>
            <a:r>
              <a:rPr lang="en-US" sz="2200" dirty="0">
                <a:latin typeface="Times New Roman" panose="02020603050405020304" pitchFamily="18" charset="0"/>
                <a:cs typeface="Times New Roman" panose="02020603050405020304" pitchFamily="18" charset="0"/>
              </a:rPr>
              <a:t>This rule is also known as </a:t>
            </a:r>
            <a:r>
              <a:rPr lang="en-US" sz="2200" b="1" dirty="0">
                <a:latin typeface="Times New Roman" panose="02020603050405020304" pitchFamily="18" charset="0"/>
                <a:cs typeface="Times New Roman" panose="02020603050405020304" pitchFamily="18" charset="0"/>
              </a:rPr>
              <a:t>Principle of Inclusion-Exclusion</a:t>
            </a:r>
          </a:p>
        </p:txBody>
      </p:sp>
      <p:sp>
        <p:nvSpPr>
          <p:cNvPr id="6" name="TextBox 5">
            <a:extLst>
              <a:ext uri="{FF2B5EF4-FFF2-40B4-BE49-F238E27FC236}">
                <a16:creationId xmlns:a16="http://schemas.microsoft.com/office/drawing/2014/main" id="{56193D0A-C055-43C4-9743-56E73584A445}"/>
              </a:ext>
            </a:extLst>
          </p:cNvPr>
          <p:cNvSpPr txBox="1"/>
          <p:nvPr/>
        </p:nvSpPr>
        <p:spPr>
          <a:xfrm>
            <a:off x="228599" y="3135890"/>
            <a:ext cx="4343396" cy="430887"/>
          </a:xfrm>
          <a:prstGeom prst="rect">
            <a:avLst/>
          </a:prstGeom>
          <a:noFill/>
        </p:spPr>
        <p:txBody>
          <a:bodyPr wrap="square" rtlCol="0">
            <a:spAutoFit/>
          </a:bodyPr>
          <a:lstStyle/>
          <a:p>
            <a:pPr marL="285750" indent="-285750" algn="just">
              <a:buFont typeface="Wingdings" pitchFamily="2" charset="2"/>
              <a:buChar char="q"/>
            </a:pPr>
            <a:r>
              <a:rPr lang="en-US" sz="2200" dirty="0">
                <a:latin typeface="Times New Roman" panose="02020603050405020304" pitchFamily="18" charset="0"/>
                <a:cs typeface="Times New Roman" panose="02020603050405020304" pitchFamily="18" charset="0"/>
              </a:rPr>
              <a:t>Suppose that A</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and A</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are sets.</a:t>
            </a:r>
            <a:endParaRPr lang="en-US" sz="22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CBA3C24-8DA2-E5C0-7063-2FBA436AB69F}"/>
                  </a:ext>
                </a:extLst>
              </p:cNvPr>
              <p:cNvSpPr txBox="1"/>
              <p:nvPr/>
            </p:nvSpPr>
            <p:spPr>
              <a:xfrm>
                <a:off x="4571997" y="3135890"/>
                <a:ext cx="4452151" cy="430887"/>
              </a:xfrm>
              <a:prstGeom prst="rect">
                <a:avLst/>
              </a:prstGeom>
              <a:noFill/>
            </p:spPr>
            <p:txBody>
              <a:bodyPr wrap="square" rtlCol="0">
                <a:spAutoFit/>
              </a:bodyPr>
              <a:lstStyle/>
              <a:p>
                <a:pPr marL="285750" indent="-285750" algn="just">
                  <a:buFont typeface="Wingdings" pitchFamily="2" charset="2"/>
                  <a:buChar char="q"/>
                </a:pPr>
                <a:r>
                  <a:rPr lang="en-US" sz="2200"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U A</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 |A</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 |A</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 |A</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a:t>
                </a:r>
                <a14:m>
                  <m:oMath xmlns:m="http://schemas.openxmlformats.org/officeDocument/2006/math">
                    <m:r>
                      <a:rPr lang="en-US" sz="2200" dirty="0" smtClean="0">
                        <a:latin typeface="Cambria Math" panose="02040503050406030204" pitchFamily="18" charset="0"/>
                      </a:rPr>
                      <m:t>∩</m:t>
                    </m:r>
                  </m:oMath>
                </a14:m>
                <a:r>
                  <a:rPr lang="en-US" sz="2200" dirty="0">
                    <a:latin typeface="Times New Roman" panose="02020603050405020304" pitchFamily="18" charset="0"/>
                    <a:cs typeface="Times New Roman" panose="02020603050405020304" pitchFamily="18" charset="0"/>
                  </a:rPr>
                  <a:t> A</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0CBA3C24-8DA2-E5C0-7063-2FBA436AB69F}"/>
                  </a:ext>
                </a:extLst>
              </p:cNvPr>
              <p:cNvSpPr txBox="1">
                <a:spLocks noRot="1" noChangeAspect="1" noMove="1" noResize="1" noEditPoints="1" noAdjustHandles="1" noChangeArrowheads="1" noChangeShapeType="1" noTextEdit="1"/>
              </p:cNvSpPr>
              <p:nvPr/>
            </p:nvSpPr>
            <p:spPr>
              <a:xfrm>
                <a:off x="4571997" y="3135890"/>
                <a:ext cx="4452151" cy="430887"/>
              </a:xfrm>
              <a:prstGeom prst="rect">
                <a:avLst/>
              </a:prstGeom>
              <a:blipFill>
                <a:blip r:embed="rId2"/>
                <a:stretch>
                  <a:fillRect l="-1507" t="-8451" b="-28169"/>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9C462989-C371-B2A7-A3F1-6373E428FA68}"/>
              </a:ext>
            </a:extLst>
          </p:cNvPr>
          <p:cNvSpPr txBox="1"/>
          <p:nvPr/>
        </p:nvSpPr>
        <p:spPr>
          <a:xfrm>
            <a:off x="228597" y="3597555"/>
            <a:ext cx="8686799" cy="430887"/>
          </a:xfrm>
          <a:prstGeom prst="rect">
            <a:avLst/>
          </a:prstGeom>
          <a:noFill/>
        </p:spPr>
        <p:txBody>
          <a:bodyPr wrap="square" rtlCol="0">
            <a:spAutoFit/>
          </a:bodyPr>
          <a:lstStyle/>
          <a:p>
            <a:pPr marL="285750" indent="-285750" algn="just">
              <a:buFont typeface="Wingdings" pitchFamily="2" charset="2"/>
              <a:buChar char="q"/>
            </a:pPr>
            <a:r>
              <a:rPr lang="en-US" sz="2200" dirty="0">
                <a:latin typeface="Times New Roman" panose="02020603050405020304" pitchFamily="18" charset="0"/>
                <a:cs typeface="Times New Roman" panose="02020603050405020304" pitchFamily="18" charset="0"/>
              </a:rPr>
              <a:t>There are |A</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ways to select an element from A</a:t>
            </a:r>
            <a:r>
              <a:rPr lang="en-US" sz="2200" baseline="-25000" dirty="0">
                <a:latin typeface="Times New Roman" panose="02020603050405020304" pitchFamily="18" charset="0"/>
                <a:cs typeface="Times New Roman" panose="02020603050405020304" pitchFamily="18" charset="0"/>
              </a:rPr>
              <a:t>1</a:t>
            </a:r>
            <a:endParaRPr lang="en-US" sz="2200" b="1" baseline="-25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3279598-B53A-B28C-05D6-8FF15BAA90CA}"/>
              </a:ext>
            </a:extLst>
          </p:cNvPr>
          <p:cNvSpPr txBox="1"/>
          <p:nvPr/>
        </p:nvSpPr>
        <p:spPr>
          <a:xfrm>
            <a:off x="228595" y="4012975"/>
            <a:ext cx="8686799" cy="430887"/>
          </a:xfrm>
          <a:prstGeom prst="rect">
            <a:avLst/>
          </a:prstGeom>
          <a:noFill/>
        </p:spPr>
        <p:txBody>
          <a:bodyPr wrap="square" rtlCol="0">
            <a:spAutoFit/>
          </a:bodyPr>
          <a:lstStyle/>
          <a:p>
            <a:pPr marL="285750" indent="-285750" algn="just">
              <a:buFont typeface="Wingdings" pitchFamily="2" charset="2"/>
              <a:buChar char="q"/>
            </a:pPr>
            <a:r>
              <a:rPr lang="en-US" sz="2200" dirty="0">
                <a:latin typeface="Times New Roman" panose="02020603050405020304" pitchFamily="18" charset="0"/>
                <a:cs typeface="Times New Roman" panose="02020603050405020304" pitchFamily="18" charset="0"/>
              </a:rPr>
              <a:t>And there are |A</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ways to select an element from A</a:t>
            </a:r>
            <a:r>
              <a:rPr lang="en-US" sz="2200" baseline="-25000" dirty="0">
                <a:latin typeface="Times New Roman" panose="02020603050405020304" pitchFamily="18" charset="0"/>
                <a:cs typeface="Times New Roman" panose="02020603050405020304" pitchFamily="18" charset="0"/>
              </a:rPr>
              <a:t>2</a:t>
            </a:r>
            <a:endParaRPr lang="en-US" sz="2200" b="1" baseline="-25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31669475-9268-B659-2960-B16183798A6B}"/>
              </a:ext>
            </a:extLst>
          </p:cNvPr>
          <p:cNvSpPr txBox="1"/>
          <p:nvPr/>
        </p:nvSpPr>
        <p:spPr>
          <a:xfrm>
            <a:off x="228595" y="4486914"/>
            <a:ext cx="8686799" cy="1785104"/>
          </a:xfrm>
          <a:prstGeom prst="rect">
            <a:avLst/>
          </a:prstGeom>
          <a:noFill/>
        </p:spPr>
        <p:txBody>
          <a:bodyPr wrap="square" rtlCol="0">
            <a:spAutoFit/>
          </a:bodyPr>
          <a:lstStyle/>
          <a:p>
            <a:pPr marL="285750" indent="-285750" algn="just">
              <a:buFont typeface="Wingdings" pitchFamily="2" charset="2"/>
              <a:buChar char="q"/>
            </a:pPr>
            <a:r>
              <a:rPr lang="en-US" sz="2200" dirty="0">
                <a:latin typeface="Times New Roman" panose="02020603050405020304" pitchFamily="18" charset="0"/>
                <a:cs typeface="Times New Roman" panose="02020603050405020304" pitchFamily="18" charset="0"/>
              </a:rPr>
              <a:t>The number of ways to select an element from A</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or from A</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that is, the number of ways to select an element from their union, is the sum of the number of ways to select an element from A</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and the number of ways to select an element from A</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minus the number of ways to select an element that is in both A</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and A</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a:t>
            </a:r>
            <a:endParaRPr lang="en-US" sz="2200" b="1"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0416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P spid="9" grpId="0"/>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800" dirty="0"/>
              <a:t>EXAMPLE</a:t>
            </a:r>
          </a:p>
        </p:txBody>
      </p:sp>
      <p:sp>
        <p:nvSpPr>
          <p:cNvPr id="3" name="TextBox 2"/>
          <p:cNvSpPr txBox="1"/>
          <p:nvPr/>
        </p:nvSpPr>
        <p:spPr>
          <a:xfrm>
            <a:off x="228600" y="1600200"/>
            <a:ext cx="8686799" cy="769441"/>
          </a:xfrm>
          <a:prstGeom prst="rect">
            <a:avLst/>
          </a:prstGeom>
          <a:noFill/>
        </p:spPr>
        <p:txBody>
          <a:bodyPr wrap="square" rtlCol="0">
            <a:spAutoFit/>
          </a:bodyPr>
          <a:lstStyle/>
          <a:p>
            <a:pPr marL="285750" indent="-285750" algn="just">
              <a:buFont typeface="Wingdings" pitchFamily="2" charset="2"/>
              <a:buChar char="q"/>
            </a:pPr>
            <a:r>
              <a:rPr lang="en-US" sz="2200" dirty="0">
                <a:latin typeface="Times New Roman" panose="02020603050405020304" pitchFamily="18" charset="0"/>
                <a:cs typeface="Times New Roman" panose="02020603050405020304" pitchFamily="18" charset="0"/>
              </a:rPr>
              <a:t>How many bit strings of length five either start with a 1 bit or end with the two bits 00? </a:t>
            </a:r>
          </a:p>
        </p:txBody>
      </p:sp>
      <p:sp>
        <p:nvSpPr>
          <p:cNvPr id="5" name="TextBox 4">
            <a:extLst>
              <a:ext uri="{FF2B5EF4-FFF2-40B4-BE49-F238E27FC236}">
                <a16:creationId xmlns:a16="http://schemas.microsoft.com/office/drawing/2014/main" id="{A064DECB-0A98-ADC9-00CB-9C23C6D04BBC}"/>
              </a:ext>
            </a:extLst>
          </p:cNvPr>
          <p:cNvSpPr txBox="1"/>
          <p:nvPr/>
        </p:nvSpPr>
        <p:spPr>
          <a:xfrm>
            <a:off x="457200" y="2306597"/>
            <a:ext cx="7912961" cy="430887"/>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Let, the set of bits strings of length five starts with 1 is A</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a:t>
            </a:r>
          </a:p>
        </p:txBody>
      </p:sp>
      <p:sp>
        <p:nvSpPr>
          <p:cNvPr id="8" name="TextBox 7">
            <a:extLst>
              <a:ext uri="{FF2B5EF4-FFF2-40B4-BE49-F238E27FC236}">
                <a16:creationId xmlns:a16="http://schemas.microsoft.com/office/drawing/2014/main" id="{8164D71E-02C9-32EF-9693-960AB7BFD35E}"/>
              </a:ext>
            </a:extLst>
          </p:cNvPr>
          <p:cNvSpPr txBox="1"/>
          <p:nvPr/>
        </p:nvSpPr>
        <p:spPr>
          <a:xfrm>
            <a:off x="457201" y="2674440"/>
            <a:ext cx="7912960" cy="430887"/>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Let, the set of bits strings of length five ends with 00 is A</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59D826B4-C374-7D00-26AE-AEA228B6B708}"/>
              </a:ext>
            </a:extLst>
          </p:cNvPr>
          <p:cNvSpPr txBox="1"/>
          <p:nvPr/>
        </p:nvSpPr>
        <p:spPr>
          <a:xfrm>
            <a:off x="457200" y="3070556"/>
            <a:ext cx="8458199" cy="430887"/>
          </a:xfrm>
          <a:prstGeom prst="rect">
            <a:avLst/>
          </a:prstGeom>
          <a:noFill/>
        </p:spPr>
        <p:txBody>
          <a:bodyPr wrap="square" rtlCol="0">
            <a:spAutoFit/>
          </a:bodyPr>
          <a:lstStyle/>
          <a:p>
            <a:pPr marL="342900" indent="-342900" algn="just">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A1 and A2 have some common member who start with 1 and end with 00</a:t>
            </a:r>
          </a:p>
        </p:txBody>
      </p:sp>
      <p:sp>
        <p:nvSpPr>
          <p:cNvPr id="13" name="TextBox 12">
            <a:extLst>
              <a:ext uri="{FF2B5EF4-FFF2-40B4-BE49-F238E27FC236}">
                <a16:creationId xmlns:a16="http://schemas.microsoft.com/office/drawing/2014/main" id="{BBD7AFE9-5ADF-7B49-9A07-174291D98A72}"/>
              </a:ext>
            </a:extLst>
          </p:cNvPr>
          <p:cNvSpPr txBox="1"/>
          <p:nvPr/>
        </p:nvSpPr>
        <p:spPr>
          <a:xfrm>
            <a:off x="457199" y="3537230"/>
            <a:ext cx="1066801" cy="430887"/>
          </a:xfrm>
          <a:prstGeom prst="rect">
            <a:avLst/>
          </a:prstGeom>
          <a:noFill/>
        </p:spPr>
        <p:txBody>
          <a:bodyPr wrap="square" rtlCol="0">
            <a:spAutoFit/>
          </a:bodyPr>
          <a:lstStyle/>
          <a:p>
            <a:pPr marL="342900" indent="-342900" algn="just">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A</a:t>
            </a:r>
            <a:r>
              <a:rPr lang="en-US" sz="2100" baseline="-25000" dirty="0">
                <a:latin typeface="Times New Roman" panose="02020603050405020304" pitchFamily="18" charset="0"/>
                <a:cs typeface="Times New Roman" panose="02020603050405020304" pitchFamily="18" charset="0"/>
              </a:rPr>
              <a:t>1</a:t>
            </a:r>
            <a:r>
              <a:rPr lang="en-US" sz="2100" dirty="0">
                <a:latin typeface="Times New Roman" panose="02020603050405020304" pitchFamily="18" charset="0"/>
                <a:cs typeface="Times New Roman" panose="02020603050405020304" pitchFamily="18" charset="0"/>
              </a:rPr>
              <a:t>:</a:t>
            </a:r>
          </a:p>
        </p:txBody>
      </p:sp>
      <p:grpSp>
        <p:nvGrpSpPr>
          <p:cNvPr id="19" name="Group 18">
            <a:extLst>
              <a:ext uri="{FF2B5EF4-FFF2-40B4-BE49-F238E27FC236}">
                <a16:creationId xmlns:a16="http://schemas.microsoft.com/office/drawing/2014/main" id="{6BBF0E84-BF6C-E39C-2A3E-92509E327F47}"/>
              </a:ext>
            </a:extLst>
          </p:cNvPr>
          <p:cNvGrpSpPr/>
          <p:nvPr/>
        </p:nvGrpSpPr>
        <p:grpSpPr>
          <a:xfrm>
            <a:off x="1524000" y="3537227"/>
            <a:ext cx="3047995" cy="430890"/>
            <a:chOff x="1524000" y="3537227"/>
            <a:chExt cx="3047995" cy="430890"/>
          </a:xfrm>
        </p:grpSpPr>
        <p:sp>
          <p:nvSpPr>
            <p:cNvPr id="14" name="Rectangle 13">
              <a:extLst>
                <a:ext uri="{FF2B5EF4-FFF2-40B4-BE49-F238E27FC236}">
                  <a16:creationId xmlns:a16="http://schemas.microsoft.com/office/drawing/2014/main" id="{707BCB6A-2F59-D122-7274-BB2136A027FE}"/>
                </a:ext>
              </a:extLst>
            </p:cNvPr>
            <p:cNvSpPr/>
            <p:nvPr/>
          </p:nvSpPr>
          <p:spPr>
            <a:xfrm>
              <a:off x="1524000" y="3537230"/>
              <a:ext cx="609599" cy="4308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Times New Roman" panose="02020603050405020304" pitchFamily="18" charset="0"/>
                  <a:cs typeface="Times New Roman" panose="02020603050405020304" pitchFamily="18" charset="0"/>
                </a:rPr>
                <a:t>1</a:t>
              </a:r>
            </a:p>
          </p:txBody>
        </p:sp>
        <p:sp>
          <p:nvSpPr>
            <p:cNvPr id="15" name="Rectangle 14">
              <a:extLst>
                <a:ext uri="{FF2B5EF4-FFF2-40B4-BE49-F238E27FC236}">
                  <a16:creationId xmlns:a16="http://schemas.microsoft.com/office/drawing/2014/main" id="{414317D6-9FD9-BDA8-0CF2-82CDC81E440C}"/>
                </a:ext>
              </a:extLst>
            </p:cNvPr>
            <p:cNvSpPr/>
            <p:nvPr/>
          </p:nvSpPr>
          <p:spPr>
            <a:xfrm>
              <a:off x="2133599" y="3537229"/>
              <a:ext cx="609599" cy="4308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Times New Roman" panose="02020603050405020304" pitchFamily="18" charset="0"/>
                  <a:cs typeface="Times New Roman" panose="02020603050405020304" pitchFamily="18" charset="0"/>
                </a:rPr>
                <a:t>0/1</a:t>
              </a:r>
            </a:p>
          </p:txBody>
        </p:sp>
        <p:sp>
          <p:nvSpPr>
            <p:cNvPr id="16" name="Rectangle 15">
              <a:extLst>
                <a:ext uri="{FF2B5EF4-FFF2-40B4-BE49-F238E27FC236}">
                  <a16:creationId xmlns:a16="http://schemas.microsoft.com/office/drawing/2014/main" id="{97E28D4F-EB43-9383-AB08-DDDB04072DDC}"/>
                </a:ext>
              </a:extLst>
            </p:cNvPr>
            <p:cNvSpPr/>
            <p:nvPr/>
          </p:nvSpPr>
          <p:spPr>
            <a:xfrm>
              <a:off x="2743198" y="3537229"/>
              <a:ext cx="609599" cy="4308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Times New Roman" panose="02020603050405020304" pitchFamily="18" charset="0"/>
                  <a:cs typeface="Times New Roman" panose="02020603050405020304" pitchFamily="18" charset="0"/>
                </a:rPr>
                <a:t>0/1</a:t>
              </a:r>
            </a:p>
          </p:txBody>
        </p:sp>
        <p:sp>
          <p:nvSpPr>
            <p:cNvPr id="17" name="Rectangle 16">
              <a:extLst>
                <a:ext uri="{FF2B5EF4-FFF2-40B4-BE49-F238E27FC236}">
                  <a16:creationId xmlns:a16="http://schemas.microsoft.com/office/drawing/2014/main" id="{239E8861-74B1-8B4C-B4FB-D70E69F3A4AA}"/>
                </a:ext>
              </a:extLst>
            </p:cNvPr>
            <p:cNvSpPr/>
            <p:nvPr/>
          </p:nvSpPr>
          <p:spPr>
            <a:xfrm>
              <a:off x="3352797" y="3537228"/>
              <a:ext cx="609599" cy="4308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Times New Roman" panose="02020603050405020304" pitchFamily="18" charset="0"/>
                  <a:cs typeface="Times New Roman" panose="02020603050405020304" pitchFamily="18" charset="0"/>
                </a:rPr>
                <a:t>0/1</a:t>
              </a:r>
            </a:p>
          </p:txBody>
        </p:sp>
        <p:sp>
          <p:nvSpPr>
            <p:cNvPr id="18" name="Rectangle 17">
              <a:extLst>
                <a:ext uri="{FF2B5EF4-FFF2-40B4-BE49-F238E27FC236}">
                  <a16:creationId xmlns:a16="http://schemas.microsoft.com/office/drawing/2014/main" id="{778DC4E1-B035-5AC0-FE68-B3C5A58BF573}"/>
                </a:ext>
              </a:extLst>
            </p:cNvPr>
            <p:cNvSpPr/>
            <p:nvPr/>
          </p:nvSpPr>
          <p:spPr>
            <a:xfrm>
              <a:off x="3962396" y="3537227"/>
              <a:ext cx="609599" cy="4308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Times New Roman" panose="02020603050405020304" pitchFamily="18" charset="0"/>
                  <a:cs typeface="Times New Roman" panose="02020603050405020304" pitchFamily="18" charset="0"/>
                </a:rPr>
                <a:t>0/1</a:t>
              </a:r>
            </a:p>
          </p:txBody>
        </p:sp>
      </p:grpSp>
      <p:sp>
        <p:nvSpPr>
          <p:cNvPr id="20" name="TextBox 19">
            <a:extLst>
              <a:ext uri="{FF2B5EF4-FFF2-40B4-BE49-F238E27FC236}">
                <a16:creationId xmlns:a16="http://schemas.microsoft.com/office/drawing/2014/main" id="{47B27285-DDF1-9929-143B-9746ED3F7668}"/>
              </a:ext>
            </a:extLst>
          </p:cNvPr>
          <p:cNvSpPr txBox="1"/>
          <p:nvPr/>
        </p:nvSpPr>
        <p:spPr>
          <a:xfrm>
            <a:off x="457198" y="4085745"/>
            <a:ext cx="1143002" cy="430887"/>
          </a:xfrm>
          <a:prstGeom prst="rect">
            <a:avLst/>
          </a:prstGeom>
          <a:noFill/>
        </p:spPr>
        <p:txBody>
          <a:bodyPr wrap="square" rtlCol="0">
            <a:spAutoFit/>
          </a:bodyPr>
          <a:lstStyle/>
          <a:p>
            <a:pPr marL="342900" indent="-342900" algn="just">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|A</a:t>
            </a:r>
            <a:r>
              <a:rPr lang="en-US" sz="2100" baseline="-25000" dirty="0">
                <a:latin typeface="Times New Roman" panose="02020603050405020304" pitchFamily="18" charset="0"/>
                <a:cs typeface="Times New Roman" panose="02020603050405020304" pitchFamily="18" charset="0"/>
              </a:rPr>
              <a:t>1</a:t>
            </a:r>
            <a:r>
              <a:rPr lang="en-US" sz="2100" dirty="0">
                <a:latin typeface="Times New Roman" panose="02020603050405020304" pitchFamily="18" charset="0"/>
                <a:cs typeface="Times New Roman" panose="02020603050405020304" pitchFamily="18" charset="0"/>
              </a:rPr>
              <a:t>|:</a:t>
            </a:r>
          </a:p>
        </p:txBody>
      </p:sp>
      <p:sp>
        <p:nvSpPr>
          <p:cNvPr id="22" name="TextBox 21">
            <a:extLst>
              <a:ext uri="{FF2B5EF4-FFF2-40B4-BE49-F238E27FC236}">
                <a16:creationId xmlns:a16="http://schemas.microsoft.com/office/drawing/2014/main" id="{F645ADA1-8952-4E30-5730-0C6239BE15AA}"/>
              </a:ext>
            </a:extLst>
          </p:cNvPr>
          <p:cNvSpPr txBox="1"/>
          <p:nvPr/>
        </p:nvSpPr>
        <p:spPr>
          <a:xfrm>
            <a:off x="1645161" y="4085745"/>
            <a:ext cx="325730" cy="430887"/>
          </a:xfrm>
          <a:prstGeom prst="rect">
            <a:avLst/>
          </a:prstGeom>
          <a:noFill/>
        </p:spPr>
        <p:txBody>
          <a:bodyPr wrap="none" rtlCol="0">
            <a:spAutoFit/>
          </a:bodyPr>
          <a:lstStyle/>
          <a:p>
            <a:r>
              <a:rPr lang="en-US" sz="2200" dirty="0">
                <a:latin typeface="Times New Roman" pitchFamily="18" charset="0"/>
                <a:cs typeface="Times New Roman" pitchFamily="18" charset="0"/>
              </a:rPr>
              <a:t>1</a:t>
            </a:r>
          </a:p>
        </p:txBody>
      </p:sp>
      <p:sp>
        <p:nvSpPr>
          <p:cNvPr id="23" name="TextBox 22">
            <a:extLst>
              <a:ext uri="{FF2B5EF4-FFF2-40B4-BE49-F238E27FC236}">
                <a16:creationId xmlns:a16="http://schemas.microsoft.com/office/drawing/2014/main" id="{7B7EFA5A-59EC-3E04-6C14-7EE42215356E}"/>
              </a:ext>
            </a:extLst>
          </p:cNvPr>
          <p:cNvSpPr txBox="1"/>
          <p:nvPr/>
        </p:nvSpPr>
        <p:spPr>
          <a:xfrm>
            <a:off x="2166909" y="4085744"/>
            <a:ext cx="537327" cy="430887"/>
          </a:xfrm>
          <a:prstGeom prst="rect">
            <a:avLst/>
          </a:prstGeom>
          <a:noFill/>
        </p:spPr>
        <p:txBody>
          <a:bodyPr wrap="none" rtlCol="0">
            <a:spAutoFit/>
          </a:bodyPr>
          <a:lstStyle/>
          <a:p>
            <a:r>
              <a:rPr lang="en-US" sz="2200" dirty="0">
                <a:latin typeface="Times New Roman" pitchFamily="18" charset="0"/>
                <a:cs typeface="Times New Roman" pitchFamily="18" charset="0"/>
              </a:rPr>
              <a:t>x 2</a:t>
            </a:r>
          </a:p>
        </p:txBody>
      </p:sp>
      <p:sp>
        <p:nvSpPr>
          <p:cNvPr id="24" name="TextBox 23">
            <a:extLst>
              <a:ext uri="{FF2B5EF4-FFF2-40B4-BE49-F238E27FC236}">
                <a16:creationId xmlns:a16="http://schemas.microsoft.com/office/drawing/2014/main" id="{D2B47024-1FDD-FBCA-FE7E-1BB480A3E849}"/>
              </a:ext>
            </a:extLst>
          </p:cNvPr>
          <p:cNvSpPr txBox="1"/>
          <p:nvPr/>
        </p:nvSpPr>
        <p:spPr>
          <a:xfrm>
            <a:off x="2779333" y="4085743"/>
            <a:ext cx="537327" cy="430887"/>
          </a:xfrm>
          <a:prstGeom prst="rect">
            <a:avLst/>
          </a:prstGeom>
          <a:noFill/>
        </p:spPr>
        <p:txBody>
          <a:bodyPr wrap="none" rtlCol="0">
            <a:spAutoFit/>
          </a:bodyPr>
          <a:lstStyle/>
          <a:p>
            <a:r>
              <a:rPr lang="en-US" sz="2200" dirty="0">
                <a:latin typeface="Times New Roman" pitchFamily="18" charset="0"/>
                <a:cs typeface="Times New Roman" pitchFamily="18" charset="0"/>
              </a:rPr>
              <a:t>x 2</a:t>
            </a:r>
          </a:p>
        </p:txBody>
      </p:sp>
      <p:sp>
        <p:nvSpPr>
          <p:cNvPr id="25" name="TextBox 24">
            <a:extLst>
              <a:ext uri="{FF2B5EF4-FFF2-40B4-BE49-F238E27FC236}">
                <a16:creationId xmlns:a16="http://schemas.microsoft.com/office/drawing/2014/main" id="{08C38095-DB21-9575-812F-DB4900404236}"/>
              </a:ext>
            </a:extLst>
          </p:cNvPr>
          <p:cNvSpPr txBox="1"/>
          <p:nvPr/>
        </p:nvSpPr>
        <p:spPr>
          <a:xfrm>
            <a:off x="3388932" y="4085743"/>
            <a:ext cx="537327" cy="430887"/>
          </a:xfrm>
          <a:prstGeom prst="rect">
            <a:avLst/>
          </a:prstGeom>
          <a:noFill/>
        </p:spPr>
        <p:txBody>
          <a:bodyPr wrap="none" rtlCol="0">
            <a:spAutoFit/>
          </a:bodyPr>
          <a:lstStyle/>
          <a:p>
            <a:r>
              <a:rPr lang="en-US" sz="2200" dirty="0">
                <a:latin typeface="Times New Roman" pitchFamily="18" charset="0"/>
                <a:cs typeface="Times New Roman" pitchFamily="18" charset="0"/>
              </a:rPr>
              <a:t>x 2</a:t>
            </a:r>
          </a:p>
        </p:txBody>
      </p:sp>
      <p:sp>
        <p:nvSpPr>
          <p:cNvPr id="26" name="TextBox 25">
            <a:extLst>
              <a:ext uri="{FF2B5EF4-FFF2-40B4-BE49-F238E27FC236}">
                <a16:creationId xmlns:a16="http://schemas.microsoft.com/office/drawing/2014/main" id="{CBA3543B-8576-F6C2-AA8B-A7E57F17458D}"/>
              </a:ext>
            </a:extLst>
          </p:cNvPr>
          <p:cNvSpPr txBox="1"/>
          <p:nvPr/>
        </p:nvSpPr>
        <p:spPr>
          <a:xfrm>
            <a:off x="3998531" y="4085742"/>
            <a:ext cx="537327" cy="430887"/>
          </a:xfrm>
          <a:prstGeom prst="rect">
            <a:avLst/>
          </a:prstGeom>
          <a:noFill/>
        </p:spPr>
        <p:txBody>
          <a:bodyPr wrap="none" rtlCol="0">
            <a:spAutoFit/>
          </a:bodyPr>
          <a:lstStyle/>
          <a:p>
            <a:r>
              <a:rPr lang="en-US" sz="2200" dirty="0">
                <a:latin typeface="Times New Roman" pitchFamily="18" charset="0"/>
                <a:cs typeface="Times New Roman" pitchFamily="18" charset="0"/>
              </a:rPr>
              <a:t>x 2</a:t>
            </a:r>
          </a:p>
        </p:txBody>
      </p:sp>
      <p:sp>
        <p:nvSpPr>
          <p:cNvPr id="27" name="TextBox 26">
            <a:extLst>
              <a:ext uri="{FF2B5EF4-FFF2-40B4-BE49-F238E27FC236}">
                <a16:creationId xmlns:a16="http://schemas.microsoft.com/office/drawing/2014/main" id="{09573108-A1CB-125C-646E-A00960C172DB}"/>
              </a:ext>
            </a:extLst>
          </p:cNvPr>
          <p:cNvSpPr txBox="1"/>
          <p:nvPr/>
        </p:nvSpPr>
        <p:spPr>
          <a:xfrm>
            <a:off x="4731877" y="3537227"/>
            <a:ext cx="1066801" cy="430887"/>
          </a:xfrm>
          <a:prstGeom prst="rect">
            <a:avLst/>
          </a:prstGeom>
          <a:noFill/>
        </p:spPr>
        <p:txBody>
          <a:bodyPr wrap="square" rtlCol="0">
            <a:spAutoFit/>
          </a:bodyPr>
          <a:lstStyle/>
          <a:p>
            <a:pPr marL="342900" indent="-342900" algn="just">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A</a:t>
            </a:r>
            <a:r>
              <a:rPr lang="en-US" sz="2100" baseline="-25000" dirty="0">
                <a:latin typeface="Times New Roman" panose="02020603050405020304" pitchFamily="18" charset="0"/>
                <a:cs typeface="Times New Roman" panose="02020603050405020304" pitchFamily="18" charset="0"/>
              </a:rPr>
              <a:t>2</a:t>
            </a:r>
            <a:r>
              <a:rPr lang="en-US" sz="2100" dirty="0">
                <a:latin typeface="Times New Roman" panose="02020603050405020304" pitchFamily="18" charset="0"/>
                <a:cs typeface="Times New Roman" panose="02020603050405020304" pitchFamily="18" charset="0"/>
              </a:rPr>
              <a:t>:</a:t>
            </a:r>
          </a:p>
        </p:txBody>
      </p:sp>
      <p:grpSp>
        <p:nvGrpSpPr>
          <p:cNvPr id="28" name="Group 27">
            <a:extLst>
              <a:ext uri="{FF2B5EF4-FFF2-40B4-BE49-F238E27FC236}">
                <a16:creationId xmlns:a16="http://schemas.microsoft.com/office/drawing/2014/main" id="{FFBCA746-C0A0-D276-C960-D54E38B4E5A2}"/>
              </a:ext>
            </a:extLst>
          </p:cNvPr>
          <p:cNvGrpSpPr/>
          <p:nvPr/>
        </p:nvGrpSpPr>
        <p:grpSpPr>
          <a:xfrm>
            <a:off x="5798678" y="3537224"/>
            <a:ext cx="3047995" cy="430890"/>
            <a:chOff x="1524000" y="3537227"/>
            <a:chExt cx="3047995" cy="430890"/>
          </a:xfrm>
        </p:grpSpPr>
        <p:sp>
          <p:nvSpPr>
            <p:cNvPr id="29" name="Rectangle 28">
              <a:extLst>
                <a:ext uri="{FF2B5EF4-FFF2-40B4-BE49-F238E27FC236}">
                  <a16:creationId xmlns:a16="http://schemas.microsoft.com/office/drawing/2014/main" id="{879EE81C-6455-E353-0D63-12BD93D6EF4A}"/>
                </a:ext>
              </a:extLst>
            </p:cNvPr>
            <p:cNvSpPr/>
            <p:nvPr/>
          </p:nvSpPr>
          <p:spPr>
            <a:xfrm>
              <a:off x="1524000" y="3537230"/>
              <a:ext cx="609599" cy="4308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Times New Roman" panose="02020603050405020304" pitchFamily="18" charset="0"/>
                  <a:cs typeface="Times New Roman" panose="02020603050405020304" pitchFamily="18" charset="0"/>
                </a:rPr>
                <a:t>0/1</a:t>
              </a:r>
            </a:p>
          </p:txBody>
        </p:sp>
        <p:sp>
          <p:nvSpPr>
            <p:cNvPr id="30" name="Rectangle 29">
              <a:extLst>
                <a:ext uri="{FF2B5EF4-FFF2-40B4-BE49-F238E27FC236}">
                  <a16:creationId xmlns:a16="http://schemas.microsoft.com/office/drawing/2014/main" id="{7AC1C69A-1ADC-8C77-A538-1127D5AEB99A}"/>
                </a:ext>
              </a:extLst>
            </p:cNvPr>
            <p:cNvSpPr/>
            <p:nvPr/>
          </p:nvSpPr>
          <p:spPr>
            <a:xfrm>
              <a:off x="2133599" y="3537229"/>
              <a:ext cx="609599" cy="4308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Times New Roman" panose="02020603050405020304" pitchFamily="18" charset="0"/>
                  <a:cs typeface="Times New Roman" panose="02020603050405020304" pitchFamily="18" charset="0"/>
                </a:rPr>
                <a:t>0/1</a:t>
              </a:r>
            </a:p>
          </p:txBody>
        </p:sp>
        <p:sp>
          <p:nvSpPr>
            <p:cNvPr id="31" name="Rectangle 30">
              <a:extLst>
                <a:ext uri="{FF2B5EF4-FFF2-40B4-BE49-F238E27FC236}">
                  <a16:creationId xmlns:a16="http://schemas.microsoft.com/office/drawing/2014/main" id="{2E66D6E8-848D-83FE-3893-0AC3224CA4E4}"/>
                </a:ext>
              </a:extLst>
            </p:cNvPr>
            <p:cNvSpPr/>
            <p:nvPr/>
          </p:nvSpPr>
          <p:spPr>
            <a:xfrm>
              <a:off x="2743198" y="3537229"/>
              <a:ext cx="609599" cy="4308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Times New Roman" panose="02020603050405020304" pitchFamily="18" charset="0"/>
                  <a:cs typeface="Times New Roman" panose="02020603050405020304" pitchFamily="18" charset="0"/>
                </a:rPr>
                <a:t>0/1</a:t>
              </a:r>
            </a:p>
          </p:txBody>
        </p:sp>
        <p:sp>
          <p:nvSpPr>
            <p:cNvPr id="32" name="Rectangle 31">
              <a:extLst>
                <a:ext uri="{FF2B5EF4-FFF2-40B4-BE49-F238E27FC236}">
                  <a16:creationId xmlns:a16="http://schemas.microsoft.com/office/drawing/2014/main" id="{7FB04577-4AE0-3133-09B0-781B2914FAA9}"/>
                </a:ext>
              </a:extLst>
            </p:cNvPr>
            <p:cNvSpPr/>
            <p:nvPr/>
          </p:nvSpPr>
          <p:spPr>
            <a:xfrm>
              <a:off x="3352797" y="3537228"/>
              <a:ext cx="609599" cy="4308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Times New Roman" panose="02020603050405020304" pitchFamily="18" charset="0"/>
                  <a:cs typeface="Times New Roman" panose="02020603050405020304" pitchFamily="18" charset="0"/>
                </a:rPr>
                <a:t>0</a:t>
              </a:r>
            </a:p>
          </p:txBody>
        </p:sp>
        <p:sp>
          <p:nvSpPr>
            <p:cNvPr id="33" name="Rectangle 32">
              <a:extLst>
                <a:ext uri="{FF2B5EF4-FFF2-40B4-BE49-F238E27FC236}">
                  <a16:creationId xmlns:a16="http://schemas.microsoft.com/office/drawing/2014/main" id="{92008048-5BD0-020B-157D-DA542C821A56}"/>
                </a:ext>
              </a:extLst>
            </p:cNvPr>
            <p:cNvSpPr/>
            <p:nvPr/>
          </p:nvSpPr>
          <p:spPr>
            <a:xfrm>
              <a:off x="3962396" y="3537227"/>
              <a:ext cx="609599" cy="4308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Times New Roman" panose="02020603050405020304" pitchFamily="18" charset="0"/>
                  <a:cs typeface="Times New Roman" panose="02020603050405020304" pitchFamily="18" charset="0"/>
                </a:rPr>
                <a:t>0</a:t>
              </a:r>
            </a:p>
          </p:txBody>
        </p:sp>
      </p:grpSp>
      <p:sp>
        <p:nvSpPr>
          <p:cNvPr id="34" name="TextBox 33">
            <a:extLst>
              <a:ext uri="{FF2B5EF4-FFF2-40B4-BE49-F238E27FC236}">
                <a16:creationId xmlns:a16="http://schemas.microsoft.com/office/drawing/2014/main" id="{E79453CE-1675-7259-DAA7-4824985068DE}"/>
              </a:ext>
            </a:extLst>
          </p:cNvPr>
          <p:cNvSpPr txBox="1"/>
          <p:nvPr/>
        </p:nvSpPr>
        <p:spPr>
          <a:xfrm>
            <a:off x="4731876" y="4085742"/>
            <a:ext cx="1143002" cy="430887"/>
          </a:xfrm>
          <a:prstGeom prst="rect">
            <a:avLst/>
          </a:prstGeom>
          <a:noFill/>
        </p:spPr>
        <p:txBody>
          <a:bodyPr wrap="square" rtlCol="0">
            <a:spAutoFit/>
          </a:bodyPr>
          <a:lstStyle/>
          <a:p>
            <a:pPr marL="342900" indent="-342900" algn="just">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|A</a:t>
            </a:r>
            <a:r>
              <a:rPr lang="en-US" sz="2100" baseline="-25000" dirty="0">
                <a:latin typeface="Times New Roman" panose="02020603050405020304" pitchFamily="18" charset="0"/>
                <a:cs typeface="Times New Roman" panose="02020603050405020304" pitchFamily="18" charset="0"/>
              </a:rPr>
              <a:t>2</a:t>
            </a:r>
            <a:r>
              <a:rPr lang="en-US" sz="2100" dirty="0">
                <a:latin typeface="Times New Roman" panose="02020603050405020304" pitchFamily="18" charset="0"/>
                <a:cs typeface="Times New Roman" panose="02020603050405020304" pitchFamily="18" charset="0"/>
              </a:rPr>
              <a:t>|:</a:t>
            </a:r>
          </a:p>
        </p:txBody>
      </p:sp>
      <p:sp>
        <p:nvSpPr>
          <p:cNvPr id="35" name="TextBox 34">
            <a:extLst>
              <a:ext uri="{FF2B5EF4-FFF2-40B4-BE49-F238E27FC236}">
                <a16:creationId xmlns:a16="http://schemas.microsoft.com/office/drawing/2014/main" id="{1F6372F5-8934-5DFE-A55E-76BD0E105107}"/>
              </a:ext>
            </a:extLst>
          </p:cNvPr>
          <p:cNvSpPr txBox="1"/>
          <p:nvPr/>
        </p:nvSpPr>
        <p:spPr>
          <a:xfrm>
            <a:off x="5919839" y="4085742"/>
            <a:ext cx="325730" cy="430887"/>
          </a:xfrm>
          <a:prstGeom prst="rect">
            <a:avLst/>
          </a:prstGeom>
          <a:noFill/>
        </p:spPr>
        <p:txBody>
          <a:bodyPr wrap="none" rtlCol="0">
            <a:spAutoFit/>
          </a:bodyPr>
          <a:lstStyle/>
          <a:p>
            <a:r>
              <a:rPr lang="en-US" sz="2200" dirty="0">
                <a:latin typeface="Times New Roman" pitchFamily="18" charset="0"/>
                <a:cs typeface="Times New Roman" pitchFamily="18" charset="0"/>
              </a:rPr>
              <a:t>2</a:t>
            </a:r>
          </a:p>
        </p:txBody>
      </p:sp>
      <p:sp>
        <p:nvSpPr>
          <p:cNvPr id="36" name="TextBox 35">
            <a:extLst>
              <a:ext uri="{FF2B5EF4-FFF2-40B4-BE49-F238E27FC236}">
                <a16:creationId xmlns:a16="http://schemas.microsoft.com/office/drawing/2014/main" id="{F86EA04C-FD5C-048B-9617-7E2515AF254E}"/>
              </a:ext>
            </a:extLst>
          </p:cNvPr>
          <p:cNvSpPr txBox="1"/>
          <p:nvPr/>
        </p:nvSpPr>
        <p:spPr>
          <a:xfrm>
            <a:off x="6441587" y="4085741"/>
            <a:ext cx="537327" cy="430887"/>
          </a:xfrm>
          <a:prstGeom prst="rect">
            <a:avLst/>
          </a:prstGeom>
          <a:noFill/>
        </p:spPr>
        <p:txBody>
          <a:bodyPr wrap="none" rtlCol="0">
            <a:spAutoFit/>
          </a:bodyPr>
          <a:lstStyle/>
          <a:p>
            <a:r>
              <a:rPr lang="en-US" sz="2200" dirty="0">
                <a:latin typeface="Times New Roman" pitchFamily="18" charset="0"/>
                <a:cs typeface="Times New Roman" pitchFamily="18" charset="0"/>
              </a:rPr>
              <a:t>x 2</a:t>
            </a:r>
          </a:p>
        </p:txBody>
      </p:sp>
      <p:sp>
        <p:nvSpPr>
          <p:cNvPr id="37" name="TextBox 36">
            <a:extLst>
              <a:ext uri="{FF2B5EF4-FFF2-40B4-BE49-F238E27FC236}">
                <a16:creationId xmlns:a16="http://schemas.microsoft.com/office/drawing/2014/main" id="{04712583-932A-144F-3FA9-75630AF48AD7}"/>
              </a:ext>
            </a:extLst>
          </p:cNvPr>
          <p:cNvSpPr txBox="1"/>
          <p:nvPr/>
        </p:nvSpPr>
        <p:spPr>
          <a:xfrm>
            <a:off x="7054011" y="4085740"/>
            <a:ext cx="537327" cy="430887"/>
          </a:xfrm>
          <a:prstGeom prst="rect">
            <a:avLst/>
          </a:prstGeom>
          <a:noFill/>
        </p:spPr>
        <p:txBody>
          <a:bodyPr wrap="none" rtlCol="0">
            <a:spAutoFit/>
          </a:bodyPr>
          <a:lstStyle/>
          <a:p>
            <a:r>
              <a:rPr lang="en-US" sz="2200" dirty="0">
                <a:latin typeface="Times New Roman" pitchFamily="18" charset="0"/>
                <a:cs typeface="Times New Roman" pitchFamily="18" charset="0"/>
              </a:rPr>
              <a:t>x 2</a:t>
            </a:r>
          </a:p>
        </p:txBody>
      </p:sp>
      <p:sp>
        <p:nvSpPr>
          <p:cNvPr id="38" name="TextBox 37">
            <a:extLst>
              <a:ext uri="{FF2B5EF4-FFF2-40B4-BE49-F238E27FC236}">
                <a16:creationId xmlns:a16="http://schemas.microsoft.com/office/drawing/2014/main" id="{F5A426BA-A157-84C8-592E-FBAF99A6282A}"/>
              </a:ext>
            </a:extLst>
          </p:cNvPr>
          <p:cNvSpPr txBox="1"/>
          <p:nvPr/>
        </p:nvSpPr>
        <p:spPr>
          <a:xfrm>
            <a:off x="7663610" y="4085740"/>
            <a:ext cx="537327" cy="430887"/>
          </a:xfrm>
          <a:prstGeom prst="rect">
            <a:avLst/>
          </a:prstGeom>
          <a:noFill/>
        </p:spPr>
        <p:txBody>
          <a:bodyPr wrap="none" rtlCol="0">
            <a:spAutoFit/>
          </a:bodyPr>
          <a:lstStyle/>
          <a:p>
            <a:r>
              <a:rPr lang="en-US" sz="2200" dirty="0">
                <a:latin typeface="Times New Roman" pitchFamily="18" charset="0"/>
                <a:cs typeface="Times New Roman" pitchFamily="18" charset="0"/>
              </a:rPr>
              <a:t>x 1</a:t>
            </a:r>
          </a:p>
        </p:txBody>
      </p:sp>
      <p:sp>
        <p:nvSpPr>
          <p:cNvPr id="39" name="TextBox 38">
            <a:extLst>
              <a:ext uri="{FF2B5EF4-FFF2-40B4-BE49-F238E27FC236}">
                <a16:creationId xmlns:a16="http://schemas.microsoft.com/office/drawing/2014/main" id="{24253581-895B-A5A2-F2B5-698C17500BBD}"/>
              </a:ext>
            </a:extLst>
          </p:cNvPr>
          <p:cNvSpPr txBox="1"/>
          <p:nvPr/>
        </p:nvSpPr>
        <p:spPr>
          <a:xfrm>
            <a:off x="8273209" y="4085739"/>
            <a:ext cx="537327" cy="430887"/>
          </a:xfrm>
          <a:prstGeom prst="rect">
            <a:avLst/>
          </a:prstGeom>
          <a:noFill/>
        </p:spPr>
        <p:txBody>
          <a:bodyPr wrap="none" rtlCol="0">
            <a:spAutoFit/>
          </a:bodyPr>
          <a:lstStyle/>
          <a:p>
            <a:r>
              <a:rPr lang="en-US" sz="2200" dirty="0">
                <a:latin typeface="Times New Roman" pitchFamily="18" charset="0"/>
                <a:cs typeface="Times New Roman" pitchFamily="18" charset="0"/>
              </a:rPr>
              <a:t>x 1</a:t>
            </a:r>
          </a:p>
        </p:txBody>
      </p:sp>
      <p:sp>
        <p:nvSpPr>
          <p:cNvPr id="53" name="TextBox 52">
            <a:extLst>
              <a:ext uri="{FF2B5EF4-FFF2-40B4-BE49-F238E27FC236}">
                <a16:creationId xmlns:a16="http://schemas.microsoft.com/office/drawing/2014/main" id="{7FCB0A2C-F6BA-6B16-45BF-F9CD4E099559}"/>
              </a:ext>
            </a:extLst>
          </p:cNvPr>
          <p:cNvSpPr txBox="1"/>
          <p:nvPr/>
        </p:nvSpPr>
        <p:spPr>
          <a:xfrm>
            <a:off x="457198" y="4552419"/>
            <a:ext cx="1513693" cy="415498"/>
          </a:xfrm>
          <a:prstGeom prst="rect">
            <a:avLst/>
          </a:prstGeom>
          <a:noFill/>
        </p:spPr>
        <p:txBody>
          <a:bodyPr wrap="square" rtlCol="0">
            <a:spAutoFit/>
          </a:bodyPr>
          <a:lstStyle/>
          <a:p>
            <a:pPr marL="342900" indent="-342900" algn="just">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|A</a:t>
            </a:r>
            <a:r>
              <a:rPr lang="en-US" sz="2100" baseline="-25000" dirty="0">
                <a:latin typeface="Times New Roman" panose="02020603050405020304" pitchFamily="18" charset="0"/>
                <a:cs typeface="Times New Roman" panose="02020603050405020304" pitchFamily="18" charset="0"/>
              </a:rPr>
              <a:t>1</a:t>
            </a:r>
            <a:r>
              <a:rPr lang="en-US" sz="2100" dirty="0">
                <a:latin typeface="Times New Roman" panose="02020603050405020304" pitchFamily="18" charset="0"/>
                <a:cs typeface="Times New Roman" panose="02020603050405020304" pitchFamily="18" charset="0"/>
              </a:rPr>
              <a:t>| = 2</a:t>
            </a:r>
            <a:r>
              <a:rPr lang="en-US" sz="2100" baseline="30000" dirty="0">
                <a:latin typeface="Times New Roman" panose="02020603050405020304" pitchFamily="18" charset="0"/>
                <a:cs typeface="Times New Roman" panose="02020603050405020304" pitchFamily="18" charset="0"/>
              </a:rPr>
              <a:t>4</a:t>
            </a:r>
          </a:p>
        </p:txBody>
      </p:sp>
      <p:sp>
        <p:nvSpPr>
          <p:cNvPr id="54" name="TextBox 53">
            <a:extLst>
              <a:ext uri="{FF2B5EF4-FFF2-40B4-BE49-F238E27FC236}">
                <a16:creationId xmlns:a16="http://schemas.microsoft.com/office/drawing/2014/main" id="{F05988DF-FE49-3274-2344-B2EAA197D15C}"/>
              </a:ext>
            </a:extLst>
          </p:cNvPr>
          <p:cNvSpPr txBox="1"/>
          <p:nvPr/>
        </p:nvSpPr>
        <p:spPr>
          <a:xfrm>
            <a:off x="4731045" y="4552413"/>
            <a:ext cx="1513693" cy="415498"/>
          </a:xfrm>
          <a:prstGeom prst="rect">
            <a:avLst/>
          </a:prstGeom>
          <a:noFill/>
        </p:spPr>
        <p:txBody>
          <a:bodyPr wrap="square" rtlCol="0">
            <a:spAutoFit/>
          </a:bodyPr>
          <a:lstStyle/>
          <a:p>
            <a:pPr marL="342900" indent="-342900" algn="just">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|A</a:t>
            </a:r>
            <a:r>
              <a:rPr lang="en-US" sz="2100" baseline="-25000" dirty="0">
                <a:latin typeface="Times New Roman" panose="02020603050405020304" pitchFamily="18" charset="0"/>
                <a:cs typeface="Times New Roman" panose="02020603050405020304" pitchFamily="18" charset="0"/>
              </a:rPr>
              <a:t>2</a:t>
            </a:r>
            <a:r>
              <a:rPr lang="en-US" sz="2100" dirty="0">
                <a:latin typeface="Times New Roman" panose="02020603050405020304" pitchFamily="18" charset="0"/>
                <a:cs typeface="Times New Roman" panose="02020603050405020304" pitchFamily="18" charset="0"/>
              </a:rPr>
              <a:t>| = 2</a:t>
            </a:r>
            <a:r>
              <a:rPr lang="en-US" sz="2100" baseline="30000" dirty="0">
                <a:latin typeface="Times New Roman" panose="02020603050405020304" pitchFamily="18" charset="0"/>
                <a:cs typeface="Times New Roman" panose="02020603050405020304" pitchFamily="18" charset="0"/>
              </a:rPr>
              <a:t>3</a:t>
            </a: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AA5D03A7-2333-35F3-F64B-874EC253BBB3}"/>
                  </a:ext>
                </a:extLst>
              </p:cNvPr>
              <p:cNvSpPr txBox="1"/>
              <p:nvPr/>
            </p:nvSpPr>
            <p:spPr>
              <a:xfrm>
                <a:off x="458030" y="5124608"/>
                <a:ext cx="1633782" cy="415498"/>
              </a:xfrm>
              <a:prstGeom prst="rect">
                <a:avLst/>
              </a:prstGeom>
              <a:noFill/>
            </p:spPr>
            <p:txBody>
              <a:bodyPr wrap="square" rtlCol="0">
                <a:spAutoFit/>
              </a:bodyPr>
              <a:lstStyle/>
              <a:p>
                <a:pPr marL="342900" indent="-342900" algn="just">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A</a:t>
                </a:r>
                <a:r>
                  <a:rPr lang="en-US" sz="2100" baseline="-25000" dirty="0">
                    <a:latin typeface="Times New Roman" panose="02020603050405020304" pitchFamily="18" charset="0"/>
                    <a:cs typeface="Times New Roman" panose="02020603050405020304" pitchFamily="18" charset="0"/>
                  </a:rPr>
                  <a:t>1</a:t>
                </a:r>
                <a:r>
                  <a:rPr lang="en-US" sz="2100" dirty="0">
                    <a:latin typeface="Times New Roman" panose="02020603050405020304" pitchFamily="18" charset="0"/>
                    <a:cs typeface="Times New Roman" panose="02020603050405020304" pitchFamily="18" charset="0"/>
                  </a:rPr>
                  <a:t> </a:t>
                </a:r>
                <a14:m>
                  <m:oMath xmlns:m="http://schemas.openxmlformats.org/officeDocument/2006/math">
                    <m:r>
                      <a:rPr lang="en-US" sz="2000" dirty="0">
                        <a:latin typeface="Cambria Math" panose="02040503050406030204" pitchFamily="18" charset="0"/>
                      </a:rPr>
                      <m:t>∩</m:t>
                    </m:r>
                  </m:oMath>
                </a14:m>
                <a:r>
                  <a:rPr lang="en-US" sz="2100" dirty="0">
                    <a:latin typeface="Times New Roman" panose="02020603050405020304" pitchFamily="18" charset="0"/>
                    <a:cs typeface="Times New Roman" panose="02020603050405020304" pitchFamily="18" charset="0"/>
                  </a:rPr>
                  <a:t> A</a:t>
                </a:r>
                <a:r>
                  <a:rPr lang="en-US" sz="2100" baseline="-25000" dirty="0">
                    <a:latin typeface="Times New Roman" panose="02020603050405020304" pitchFamily="18" charset="0"/>
                    <a:cs typeface="Times New Roman" panose="02020603050405020304" pitchFamily="18" charset="0"/>
                  </a:rPr>
                  <a:t>2 </a:t>
                </a:r>
                <a:r>
                  <a:rPr lang="en-US" sz="2100" dirty="0">
                    <a:latin typeface="Times New Roman" panose="02020603050405020304" pitchFamily="18" charset="0"/>
                    <a:cs typeface="Times New Roman" panose="02020603050405020304" pitchFamily="18" charset="0"/>
                  </a:rPr>
                  <a:t>:</a:t>
                </a:r>
              </a:p>
            </p:txBody>
          </p:sp>
        </mc:Choice>
        <mc:Fallback xmlns="">
          <p:sp>
            <p:nvSpPr>
              <p:cNvPr id="55" name="TextBox 54">
                <a:extLst>
                  <a:ext uri="{FF2B5EF4-FFF2-40B4-BE49-F238E27FC236}">
                    <a16:creationId xmlns:a16="http://schemas.microsoft.com/office/drawing/2014/main" id="{AA5D03A7-2333-35F3-F64B-874EC253BBB3}"/>
                  </a:ext>
                </a:extLst>
              </p:cNvPr>
              <p:cNvSpPr txBox="1">
                <a:spLocks noRot="1" noChangeAspect="1" noMove="1" noResize="1" noEditPoints="1" noAdjustHandles="1" noChangeArrowheads="1" noChangeShapeType="1" noTextEdit="1"/>
              </p:cNvSpPr>
              <p:nvPr/>
            </p:nvSpPr>
            <p:spPr>
              <a:xfrm>
                <a:off x="458030" y="5124608"/>
                <a:ext cx="1633782" cy="415498"/>
              </a:xfrm>
              <a:prstGeom prst="rect">
                <a:avLst/>
              </a:prstGeom>
              <a:blipFill>
                <a:blip r:embed="rId2"/>
                <a:stretch>
                  <a:fillRect l="-3731" t="-10294" b="-27941"/>
                </a:stretch>
              </a:blipFill>
            </p:spPr>
            <p:txBody>
              <a:bodyPr/>
              <a:lstStyle/>
              <a:p>
                <a:r>
                  <a:rPr lang="en-US">
                    <a:noFill/>
                  </a:rPr>
                  <a:t> </a:t>
                </a:r>
              </a:p>
            </p:txBody>
          </p:sp>
        </mc:Fallback>
      </mc:AlternateContent>
      <p:grpSp>
        <p:nvGrpSpPr>
          <p:cNvPr id="56" name="Group 55">
            <a:extLst>
              <a:ext uri="{FF2B5EF4-FFF2-40B4-BE49-F238E27FC236}">
                <a16:creationId xmlns:a16="http://schemas.microsoft.com/office/drawing/2014/main" id="{5C2B7CC9-ACA8-5532-8F7D-14087B97E263}"/>
              </a:ext>
            </a:extLst>
          </p:cNvPr>
          <p:cNvGrpSpPr/>
          <p:nvPr/>
        </p:nvGrpSpPr>
        <p:grpSpPr>
          <a:xfrm>
            <a:off x="2133599" y="5124608"/>
            <a:ext cx="3047995" cy="430890"/>
            <a:chOff x="1524000" y="3537227"/>
            <a:chExt cx="3047995" cy="430890"/>
          </a:xfrm>
        </p:grpSpPr>
        <p:sp>
          <p:nvSpPr>
            <p:cNvPr id="57" name="Rectangle 56">
              <a:extLst>
                <a:ext uri="{FF2B5EF4-FFF2-40B4-BE49-F238E27FC236}">
                  <a16:creationId xmlns:a16="http://schemas.microsoft.com/office/drawing/2014/main" id="{32C2F070-D324-CC27-2EA3-3253647CD036}"/>
                </a:ext>
              </a:extLst>
            </p:cNvPr>
            <p:cNvSpPr/>
            <p:nvPr/>
          </p:nvSpPr>
          <p:spPr>
            <a:xfrm>
              <a:off x="1524000" y="3537230"/>
              <a:ext cx="609599" cy="4308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Times New Roman" panose="02020603050405020304" pitchFamily="18" charset="0"/>
                  <a:cs typeface="Times New Roman" panose="02020603050405020304" pitchFamily="18" charset="0"/>
                </a:rPr>
                <a:t>1</a:t>
              </a:r>
            </a:p>
          </p:txBody>
        </p:sp>
        <p:sp>
          <p:nvSpPr>
            <p:cNvPr id="58" name="Rectangle 57">
              <a:extLst>
                <a:ext uri="{FF2B5EF4-FFF2-40B4-BE49-F238E27FC236}">
                  <a16:creationId xmlns:a16="http://schemas.microsoft.com/office/drawing/2014/main" id="{A147F0CA-40AF-F906-17DF-56223443F555}"/>
                </a:ext>
              </a:extLst>
            </p:cNvPr>
            <p:cNvSpPr/>
            <p:nvPr/>
          </p:nvSpPr>
          <p:spPr>
            <a:xfrm>
              <a:off x="2133599" y="3537229"/>
              <a:ext cx="609599" cy="4308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Times New Roman" panose="02020603050405020304" pitchFamily="18" charset="0"/>
                  <a:cs typeface="Times New Roman" panose="02020603050405020304" pitchFamily="18" charset="0"/>
                </a:rPr>
                <a:t>0/1</a:t>
              </a:r>
            </a:p>
          </p:txBody>
        </p:sp>
        <p:sp>
          <p:nvSpPr>
            <p:cNvPr id="59" name="Rectangle 58">
              <a:extLst>
                <a:ext uri="{FF2B5EF4-FFF2-40B4-BE49-F238E27FC236}">
                  <a16:creationId xmlns:a16="http://schemas.microsoft.com/office/drawing/2014/main" id="{3A380811-2219-0BD7-F3C3-394EA3B29370}"/>
                </a:ext>
              </a:extLst>
            </p:cNvPr>
            <p:cNvSpPr/>
            <p:nvPr/>
          </p:nvSpPr>
          <p:spPr>
            <a:xfrm>
              <a:off x="2743198" y="3537229"/>
              <a:ext cx="609599" cy="4308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Times New Roman" panose="02020603050405020304" pitchFamily="18" charset="0"/>
                  <a:cs typeface="Times New Roman" panose="02020603050405020304" pitchFamily="18" charset="0"/>
                </a:rPr>
                <a:t>0/1</a:t>
              </a:r>
            </a:p>
          </p:txBody>
        </p:sp>
        <p:sp>
          <p:nvSpPr>
            <p:cNvPr id="60" name="Rectangle 59">
              <a:extLst>
                <a:ext uri="{FF2B5EF4-FFF2-40B4-BE49-F238E27FC236}">
                  <a16:creationId xmlns:a16="http://schemas.microsoft.com/office/drawing/2014/main" id="{CCB7B8F7-A094-AF8C-C723-6BEAEC5AF016}"/>
                </a:ext>
              </a:extLst>
            </p:cNvPr>
            <p:cNvSpPr/>
            <p:nvPr/>
          </p:nvSpPr>
          <p:spPr>
            <a:xfrm>
              <a:off x="3352797" y="3537228"/>
              <a:ext cx="609599" cy="4308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Times New Roman" panose="02020603050405020304" pitchFamily="18" charset="0"/>
                  <a:cs typeface="Times New Roman" panose="02020603050405020304" pitchFamily="18" charset="0"/>
                </a:rPr>
                <a:t>0</a:t>
              </a:r>
            </a:p>
          </p:txBody>
        </p:sp>
        <p:sp>
          <p:nvSpPr>
            <p:cNvPr id="61" name="Rectangle 60">
              <a:extLst>
                <a:ext uri="{FF2B5EF4-FFF2-40B4-BE49-F238E27FC236}">
                  <a16:creationId xmlns:a16="http://schemas.microsoft.com/office/drawing/2014/main" id="{FC619B86-7D32-5714-253B-7A8A7E3D2123}"/>
                </a:ext>
              </a:extLst>
            </p:cNvPr>
            <p:cNvSpPr/>
            <p:nvPr/>
          </p:nvSpPr>
          <p:spPr>
            <a:xfrm>
              <a:off x="3962396" y="3537227"/>
              <a:ext cx="609599" cy="4308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Times New Roman" panose="02020603050405020304" pitchFamily="18" charset="0"/>
                  <a:cs typeface="Times New Roman" panose="02020603050405020304" pitchFamily="18" charset="0"/>
                </a:rPr>
                <a:t>0</a:t>
              </a:r>
            </a:p>
          </p:txBody>
        </p:sp>
      </p:grp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9D238F12-1812-D388-DF81-51CB9F7D7C5A}"/>
                  </a:ext>
                </a:extLst>
              </p:cNvPr>
              <p:cNvSpPr txBox="1"/>
              <p:nvPr/>
            </p:nvSpPr>
            <p:spPr>
              <a:xfrm>
                <a:off x="458029" y="5673123"/>
                <a:ext cx="1675570" cy="415498"/>
              </a:xfrm>
              <a:prstGeom prst="rect">
                <a:avLst/>
              </a:prstGeom>
              <a:noFill/>
            </p:spPr>
            <p:txBody>
              <a:bodyPr wrap="square" rtlCol="0">
                <a:spAutoFit/>
              </a:bodyPr>
              <a:lstStyle/>
              <a:p>
                <a:pPr marL="342900" indent="-342900" algn="just">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|A</a:t>
                </a:r>
                <a:r>
                  <a:rPr lang="en-US" sz="2100" baseline="-25000" dirty="0">
                    <a:latin typeface="Times New Roman" panose="02020603050405020304" pitchFamily="18" charset="0"/>
                    <a:cs typeface="Times New Roman" panose="02020603050405020304" pitchFamily="18" charset="0"/>
                  </a:rPr>
                  <a:t>1</a:t>
                </a:r>
                <a:r>
                  <a:rPr lang="en-US" sz="2100" dirty="0">
                    <a:latin typeface="Times New Roman" panose="02020603050405020304" pitchFamily="18" charset="0"/>
                    <a:cs typeface="Times New Roman" panose="02020603050405020304" pitchFamily="18" charset="0"/>
                  </a:rPr>
                  <a:t> </a:t>
                </a:r>
                <a14:m>
                  <m:oMath xmlns:m="http://schemas.openxmlformats.org/officeDocument/2006/math">
                    <m:r>
                      <a:rPr lang="en-US" sz="2000" dirty="0">
                        <a:latin typeface="Cambria Math" panose="02040503050406030204" pitchFamily="18" charset="0"/>
                      </a:rPr>
                      <m:t>∩</m:t>
                    </m:r>
                  </m:oMath>
                </a14:m>
                <a:r>
                  <a:rPr lang="en-US" sz="2100" dirty="0">
                    <a:latin typeface="Times New Roman" panose="02020603050405020304" pitchFamily="18" charset="0"/>
                    <a:cs typeface="Times New Roman" panose="02020603050405020304" pitchFamily="18" charset="0"/>
                  </a:rPr>
                  <a:t> A</a:t>
                </a:r>
                <a:r>
                  <a:rPr lang="en-US" sz="2100" baseline="-25000" dirty="0">
                    <a:latin typeface="Times New Roman" panose="02020603050405020304" pitchFamily="18" charset="0"/>
                    <a:cs typeface="Times New Roman" panose="02020603050405020304" pitchFamily="18" charset="0"/>
                  </a:rPr>
                  <a:t>2</a:t>
                </a:r>
                <a:r>
                  <a:rPr lang="en-US" sz="2100" dirty="0">
                    <a:latin typeface="Times New Roman" panose="02020603050405020304" pitchFamily="18" charset="0"/>
                    <a:cs typeface="Times New Roman" panose="02020603050405020304" pitchFamily="18" charset="0"/>
                  </a:rPr>
                  <a:t>|:</a:t>
                </a:r>
              </a:p>
            </p:txBody>
          </p:sp>
        </mc:Choice>
        <mc:Fallback xmlns="">
          <p:sp>
            <p:nvSpPr>
              <p:cNvPr id="62" name="TextBox 61">
                <a:extLst>
                  <a:ext uri="{FF2B5EF4-FFF2-40B4-BE49-F238E27FC236}">
                    <a16:creationId xmlns:a16="http://schemas.microsoft.com/office/drawing/2014/main" id="{9D238F12-1812-D388-DF81-51CB9F7D7C5A}"/>
                  </a:ext>
                </a:extLst>
              </p:cNvPr>
              <p:cNvSpPr txBox="1">
                <a:spLocks noRot="1" noChangeAspect="1" noMove="1" noResize="1" noEditPoints="1" noAdjustHandles="1" noChangeArrowheads="1" noChangeShapeType="1" noTextEdit="1"/>
              </p:cNvSpPr>
              <p:nvPr/>
            </p:nvSpPr>
            <p:spPr>
              <a:xfrm>
                <a:off x="458029" y="5673123"/>
                <a:ext cx="1675570" cy="415498"/>
              </a:xfrm>
              <a:prstGeom prst="rect">
                <a:avLst/>
              </a:prstGeom>
              <a:blipFill>
                <a:blip r:embed="rId3"/>
                <a:stretch>
                  <a:fillRect l="-3636" t="-10294" b="-27941"/>
                </a:stretch>
              </a:blipFill>
            </p:spPr>
            <p:txBody>
              <a:bodyPr/>
              <a:lstStyle/>
              <a:p>
                <a:r>
                  <a:rPr lang="en-US">
                    <a:noFill/>
                  </a:rPr>
                  <a:t> </a:t>
                </a:r>
              </a:p>
            </p:txBody>
          </p:sp>
        </mc:Fallback>
      </mc:AlternateContent>
      <p:sp>
        <p:nvSpPr>
          <p:cNvPr id="63" name="TextBox 62">
            <a:extLst>
              <a:ext uri="{FF2B5EF4-FFF2-40B4-BE49-F238E27FC236}">
                <a16:creationId xmlns:a16="http://schemas.microsoft.com/office/drawing/2014/main" id="{60D33D64-B25A-EC6C-174A-723FAB7681FF}"/>
              </a:ext>
            </a:extLst>
          </p:cNvPr>
          <p:cNvSpPr txBox="1"/>
          <p:nvPr/>
        </p:nvSpPr>
        <p:spPr>
          <a:xfrm>
            <a:off x="2254760" y="5673126"/>
            <a:ext cx="325730" cy="430887"/>
          </a:xfrm>
          <a:prstGeom prst="rect">
            <a:avLst/>
          </a:prstGeom>
          <a:noFill/>
        </p:spPr>
        <p:txBody>
          <a:bodyPr wrap="none" rtlCol="0">
            <a:spAutoFit/>
          </a:bodyPr>
          <a:lstStyle/>
          <a:p>
            <a:r>
              <a:rPr lang="en-US" sz="2200" dirty="0">
                <a:latin typeface="Times New Roman" pitchFamily="18" charset="0"/>
                <a:cs typeface="Times New Roman" pitchFamily="18" charset="0"/>
              </a:rPr>
              <a:t>1</a:t>
            </a:r>
          </a:p>
        </p:txBody>
      </p:sp>
      <p:sp>
        <p:nvSpPr>
          <p:cNvPr id="64" name="TextBox 63">
            <a:extLst>
              <a:ext uri="{FF2B5EF4-FFF2-40B4-BE49-F238E27FC236}">
                <a16:creationId xmlns:a16="http://schemas.microsoft.com/office/drawing/2014/main" id="{BA2BCF60-57DA-6ABF-FBD6-BA4FAFCC0EB2}"/>
              </a:ext>
            </a:extLst>
          </p:cNvPr>
          <p:cNvSpPr txBox="1"/>
          <p:nvPr/>
        </p:nvSpPr>
        <p:spPr>
          <a:xfrm>
            <a:off x="2776508" y="5673125"/>
            <a:ext cx="537327" cy="430887"/>
          </a:xfrm>
          <a:prstGeom prst="rect">
            <a:avLst/>
          </a:prstGeom>
          <a:noFill/>
        </p:spPr>
        <p:txBody>
          <a:bodyPr wrap="none" rtlCol="0">
            <a:spAutoFit/>
          </a:bodyPr>
          <a:lstStyle/>
          <a:p>
            <a:r>
              <a:rPr lang="en-US" sz="2200" dirty="0">
                <a:latin typeface="Times New Roman" pitchFamily="18" charset="0"/>
                <a:cs typeface="Times New Roman" pitchFamily="18" charset="0"/>
              </a:rPr>
              <a:t>x 2</a:t>
            </a:r>
          </a:p>
        </p:txBody>
      </p:sp>
      <p:sp>
        <p:nvSpPr>
          <p:cNvPr id="65" name="TextBox 64">
            <a:extLst>
              <a:ext uri="{FF2B5EF4-FFF2-40B4-BE49-F238E27FC236}">
                <a16:creationId xmlns:a16="http://schemas.microsoft.com/office/drawing/2014/main" id="{06545662-DDE0-5E45-EC76-D21D1CF504C1}"/>
              </a:ext>
            </a:extLst>
          </p:cNvPr>
          <p:cNvSpPr txBox="1"/>
          <p:nvPr/>
        </p:nvSpPr>
        <p:spPr>
          <a:xfrm>
            <a:off x="3388932" y="5673124"/>
            <a:ext cx="537327" cy="430887"/>
          </a:xfrm>
          <a:prstGeom prst="rect">
            <a:avLst/>
          </a:prstGeom>
          <a:noFill/>
        </p:spPr>
        <p:txBody>
          <a:bodyPr wrap="none" rtlCol="0">
            <a:spAutoFit/>
          </a:bodyPr>
          <a:lstStyle/>
          <a:p>
            <a:r>
              <a:rPr lang="en-US" sz="2200" dirty="0">
                <a:latin typeface="Times New Roman" pitchFamily="18" charset="0"/>
                <a:cs typeface="Times New Roman" pitchFamily="18" charset="0"/>
              </a:rPr>
              <a:t>x 2</a:t>
            </a:r>
          </a:p>
        </p:txBody>
      </p:sp>
      <p:sp>
        <p:nvSpPr>
          <p:cNvPr id="66" name="TextBox 65">
            <a:extLst>
              <a:ext uri="{FF2B5EF4-FFF2-40B4-BE49-F238E27FC236}">
                <a16:creationId xmlns:a16="http://schemas.microsoft.com/office/drawing/2014/main" id="{6AC7FF61-96CB-F1A6-7FBD-DE71DF621401}"/>
              </a:ext>
            </a:extLst>
          </p:cNvPr>
          <p:cNvSpPr txBox="1"/>
          <p:nvPr/>
        </p:nvSpPr>
        <p:spPr>
          <a:xfrm>
            <a:off x="3998531" y="5673124"/>
            <a:ext cx="537327" cy="430887"/>
          </a:xfrm>
          <a:prstGeom prst="rect">
            <a:avLst/>
          </a:prstGeom>
          <a:noFill/>
        </p:spPr>
        <p:txBody>
          <a:bodyPr wrap="none" rtlCol="0">
            <a:spAutoFit/>
          </a:bodyPr>
          <a:lstStyle/>
          <a:p>
            <a:r>
              <a:rPr lang="en-US" sz="2200" dirty="0">
                <a:latin typeface="Times New Roman" pitchFamily="18" charset="0"/>
                <a:cs typeface="Times New Roman" pitchFamily="18" charset="0"/>
              </a:rPr>
              <a:t>x 1</a:t>
            </a:r>
          </a:p>
        </p:txBody>
      </p:sp>
      <p:sp>
        <p:nvSpPr>
          <p:cNvPr id="67" name="TextBox 66">
            <a:extLst>
              <a:ext uri="{FF2B5EF4-FFF2-40B4-BE49-F238E27FC236}">
                <a16:creationId xmlns:a16="http://schemas.microsoft.com/office/drawing/2014/main" id="{E49AE83D-6F64-5A50-C661-C776899BFDA4}"/>
              </a:ext>
            </a:extLst>
          </p:cNvPr>
          <p:cNvSpPr txBox="1"/>
          <p:nvPr/>
        </p:nvSpPr>
        <p:spPr>
          <a:xfrm>
            <a:off x="4608130" y="5673123"/>
            <a:ext cx="537327" cy="430887"/>
          </a:xfrm>
          <a:prstGeom prst="rect">
            <a:avLst/>
          </a:prstGeom>
          <a:noFill/>
        </p:spPr>
        <p:txBody>
          <a:bodyPr wrap="none" rtlCol="0">
            <a:spAutoFit/>
          </a:bodyPr>
          <a:lstStyle/>
          <a:p>
            <a:r>
              <a:rPr lang="en-US" sz="2200" dirty="0">
                <a:latin typeface="Times New Roman" pitchFamily="18" charset="0"/>
                <a:cs typeface="Times New Roman" pitchFamily="18" charset="0"/>
              </a:rPr>
              <a:t>x 1</a:t>
            </a:r>
          </a:p>
        </p:txBody>
      </p: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1922D09E-457F-39C5-804A-81E6BEBC51CF}"/>
                  </a:ext>
                </a:extLst>
              </p:cNvPr>
              <p:cNvSpPr txBox="1"/>
              <p:nvPr/>
            </p:nvSpPr>
            <p:spPr>
              <a:xfrm>
                <a:off x="5464217" y="5673123"/>
                <a:ext cx="2320485" cy="415498"/>
              </a:xfrm>
              <a:prstGeom prst="rect">
                <a:avLst/>
              </a:prstGeom>
              <a:noFill/>
            </p:spPr>
            <p:txBody>
              <a:bodyPr wrap="square" rtlCol="0">
                <a:spAutoFit/>
              </a:bodyPr>
              <a:lstStyle/>
              <a:p>
                <a:pPr marL="342900" indent="-342900" algn="just">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 A</a:t>
                </a:r>
                <a:r>
                  <a:rPr lang="en-US" sz="2100" baseline="-25000" dirty="0">
                    <a:latin typeface="Times New Roman" panose="02020603050405020304" pitchFamily="18" charset="0"/>
                    <a:cs typeface="Times New Roman" panose="02020603050405020304" pitchFamily="18" charset="0"/>
                  </a:rPr>
                  <a:t>1</a:t>
                </a:r>
                <a:r>
                  <a:rPr lang="en-US" sz="2100" dirty="0">
                    <a:latin typeface="Times New Roman" panose="02020603050405020304" pitchFamily="18" charset="0"/>
                    <a:cs typeface="Times New Roman" panose="02020603050405020304" pitchFamily="18" charset="0"/>
                  </a:rPr>
                  <a:t> </a:t>
                </a:r>
                <a14:m>
                  <m:oMath xmlns:m="http://schemas.openxmlformats.org/officeDocument/2006/math">
                    <m:r>
                      <a:rPr lang="en-US" sz="2000" dirty="0">
                        <a:latin typeface="Cambria Math" panose="02040503050406030204" pitchFamily="18" charset="0"/>
                      </a:rPr>
                      <m:t>∩</m:t>
                    </m:r>
                  </m:oMath>
                </a14:m>
                <a:r>
                  <a:rPr lang="en-US" sz="2100" dirty="0">
                    <a:latin typeface="Times New Roman" panose="02020603050405020304" pitchFamily="18" charset="0"/>
                    <a:cs typeface="Times New Roman" panose="02020603050405020304" pitchFamily="18" charset="0"/>
                  </a:rPr>
                  <a:t> A</a:t>
                </a:r>
                <a:r>
                  <a:rPr lang="en-US" sz="2100" baseline="-25000" dirty="0">
                    <a:latin typeface="Times New Roman" panose="02020603050405020304" pitchFamily="18" charset="0"/>
                    <a:cs typeface="Times New Roman" panose="02020603050405020304" pitchFamily="18" charset="0"/>
                  </a:rPr>
                  <a:t>2 </a:t>
                </a:r>
                <a:r>
                  <a:rPr lang="en-US" sz="2100" dirty="0">
                    <a:latin typeface="Times New Roman" panose="02020603050405020304" pitchFamily="18" charset="0"/>
                    <a:cs typeface="Times New Roman" panose="02020603050405020304" pitchFamily="18" charset="0"/>
                  </a:rPr>
                  <a:t>| = 2</a:t>
                </a:r>
                <a:r>
                  <a:rPr lang="en-US" sz="2100" baseline="30000" dirty="0">
                    <a:latin typeface="Times New Roman" panose="02020603050405020304" pitchFamily="18" charset="0"/>
                    <a:cs typeface="Times New Roman" panose="02020603050405020304" pitchFamily="18" charset="0"/>
                  </a:rPr>
                  <a:t>2</a:t>
                </a:r>
              </a:p>
            </p:txBody>
          </p:sp>
        </mc:Choice>
        <mc:Fallback xmlns="">
          <p:sp>
            <p:nvSpPr>
              <p:cNvPr id="68" name="TextBox 67">
                <a:extLst>
                  <a:ext uri="{FF2B5EF4-FFF2-40B4-BE49-F238E27FC236}">
                    <a16:creationId xmlns:a16="http://schemas.microsoft.com/office/drawing/2014/main" id="{1922D09E-457F-39C5-804A-81E6BEBC51CF}"/>
                  </a:ext>
                </a:extLst>
              </p:cNvPr>
              <p:cNvSpPr txBox="1">
                <a:spLocks noRot="1" noChangeAspect="1" noMove="1" noResize="1" noEditPoints="1" noAdjustHandles="1" noChangeArrowheads="1" noChangeShapeType="1" noTextEdit="1"/>
              </p:cNvSpPr>
              <p:nvPr/>
            </p:nvSpPr>
            <p:spPr>
              <a:xfrm>
                <a:off x="5464217" y="5673123"/>
                <a:ext cx="2320485" cy="415498"/>
              </a:xfrm>
              <a:prstGeom prst="rect">
                <a:avLst/>
              </a:prstGeom>
              <a:blipFill>
                <a:blip r:embed="rId4"/>
                <a:stretch>
                  <a:fillRect l="-2625" t="-10294" b="-279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0456FF13-F621-3AE3-81A1-4CBBDF2C0B3D}"/>
                  </a:ext>
                </a:extLst>
              </p:cNvPr>
              <p:cNvSpPr txBox="1"/>
              <p:nvPr/>
            </p:nvSpPr>
            <p:spPr>
              <a:xfrm>
                <a:off x="457198" y="6250494"/>
                <a:ext cx="5462641" cy="430887"/>
              </a:xfrm>
              <a:prstGeom prst="rect">
                <a:avLst/>
              </a:prstGeom>
              <a:noFill/>
            </p:spPr>
            <p:txBody>
              <a:bodyPr wrap="square" rtlCol="0">
                <a:spAutoFit/>
              </a:bodyPr>
              <a:lstStyle/>
              <a:p>
                <a:pPr marL="342900" indent="-342900" algn="just">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Ans: </a:t>
                </a:r>
                <a:r>
                  <a:rPr lang="en-US" sz="2000" dirty="0">
                    <a:latin typeface="Times New Roman" panose="02020603050405020304" pitchFamily="18" charset="0"/>
                    <a:cs typeface="Times New Roman" panose="02020603050405020304" pitchFamily="18" charset="0"/>
                  </a:rPr>
                  <a:t>|A</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 |A</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 |A</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a:t>
                </a:r>
                <a14:m>
                  <m:oMath xmlns:m="http://schemas.openxmlformats.org/officeDocument/2006/math">
                    <m:r>
                      <a:rPr lang="en-US" sz="2000" dirty="0">
                        <a:latin typeface="Cambria Math" panose="02040503050406030204" pitchFamily="18" charset="0"/>
                      </a:rPr>
                      <m:t>∩</m:t>
                    </m:r>
                  </m:oMath>
                </a14:m>
                <a:r>
                  <a:rPr lang="en-US" sz="2000" dirty="0">
                    <a:latin typeface="Times New Roman" panose="02020603050405020304" pitchFamily="18" charset="0"/>
                    <a:cs typeface="Times New Roman" panose="02020603050405020304" pitchFamily="18" charset="0"/>
                  </a:rPr>
                  <a:t> A</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 2</a:t>
                </a:r>
                <a:r>
                  <a:rPr lang="en-US" sz="2000" baseline="30000" dirty="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 + 2</a:t>
                </a:r>
                <a:r>
                  <a:rPr lang="en-US" sz="2000" baseline="30000"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 2</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 20.</a:t>
                </a:r>
                <a:endParaRPr lang="en-US" sz="2100" dirty="0">
                  <a:latin typeface="Times New Roman" panose="02020603050405020304" pitchFamily="18" charset="0"/>
                  <a:cs typeface="Times New Roman" panose="02020603050405020304" pitchFamily="18" charset="0"/>
                </a:endParaRPr>
              </a:p>
            </p:txBody>
          </p:sp>
        </mc:Choice>
        <mc:Fallback xmlns="">
          <p:sp>
            <p:nvSpPr>
              <p:cNvPr id="69" name="TextBox 68">
                <a:extLst>
                  <a:ext uri="{FF2B5EF4-FFF2-40B4-BE49-F238E27FC236}">
                    <a16:creationId xmlns:a16="http://schemas.microsoft.com/office/drawing/2014/main" id="{0456FF13-F621-3AE3-81A1-4CBBDF2C0B3D}"/>
                  </a:ext>
                </a:extLst>
              </p:cNvPr>
              <p:cNvSpPr txBox="1">
                <a:spLocks noRot="1" noChangeAspect="1" noMove="1" noResize="1" noEditPoints="1" noAdjustHandles="1" noChangeArrowheads="1" noChangeShapeType="1" noTextEdit="1"/>
              </p:cNvSpPr>
              <p:nvPr/>
            </p:nvSpPr>
            <p:spPr>
              <a:xfrm>
                <a:off x="457198" y="6250494"/>
                <a:ext cx="5462641" cy="430887"/>
              </a:xfrm>
              <a:prstGeom prst="rect">
                <a:avLst/>
              </a:prstGeom>
              <a:blipFill>
                <a:blip r:embed="rId5"/>
                <a:stretch>
                  <a:fillRect l="-1116" t="-8451" b="-23944"/>
                </a:stretch>
              </a:blipFill>
            </p:spPr>
            <p:txBody>
              <a:bodyPr/>
              <a:lstStyle/>
              <a:p>
                <a:r>
                  <a:rPr lang="en-US">
                    <a:noFill/>
                  </a:rPr>
                  <a:t> </a:t>
                </a:r>
              </a:p>
            </p:txBody>
          </p:sp>
        </mc:Fallback>
      </mc:AlternateContent>
    </p:spTree>
    <p:extLst>
      <p:ext uri="{BB962C8B-B14F-4D97-AF65-F5344CB8AC3E}">
        <p14:creationId xmlns:p14="http://schemas.microsoft.com/office/powerpoint/2010/main" val="3061274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fill="hold"/>
                                        <p:tgtEl>
                                          <p:spTgt spid="20"/>
                                        </p:tgtEl>
                                        <p:attrNameLst>
                                          <p:attrName>ppt_x</p:attrName>
                                        </p:attrNameLst>
                                      </p:cBhvr>
                                      <p:tavLst>
                                        <p:tav tm="0">
                                          <p:val>
                                            <p:strVal val="#ppt_x"/>
                                          </p:val>
                                        </p:tav>
                                        <p:tav tm="100000">
                                          <p:val>
                                            <p:strVal val="#ppt_x"/>
                                          </p:val>
                                        </p:tav>
                                      </p:tavLst>
                                    </p:anim>
                                    <p:anim calcmode="lin" valueType="num">
                                      <p:cBhvr additive="base">
                                        <p:cTn id="4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anim calcmode="lin" valueType="num">
                                      <p:cBhvr additive="base">
                                        <p:cTn id="48" dur="500" fill="hold"/>
                                        <p:tgtEl>
                                          <p:spTgt spid="22"/>
                                        </p:tgtEl>
                                        <p:attrNameLst>
                                          <p:attrName>ppt_x</p:attrName>
                                        </p:attrNameLst>
                                      </p:cBhvr>
                                      <p:tavLst>
                                        <p:tav tm="0">
                                          <p:val>
                                            <p:strVal val="#ppt_x"/>
                                          </p:val>
                                        </p:tav>
                                        <p:tav tm="100000">
                                          <p:val>
                                            <p:strVal val="#ppt_x"/>
                                          </p:val>
                                        </p:tav>
                                      </p:tavLst>
                                    </p:anim>
                                    <p:anim calcmode="lin" valueType="num">
                                      <p:cBhvr additive="base">
                                        <p:cTn id="49"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24"/>
                                        </p:tgtEl>
                                        <p:attrNameLst>
                                          <p:attrName>style.visibility</p:attrName>
                                        </p:attrNameLst>
                                      </p:cBhvr>
                                      <p:to>
                                        <p:strVal val="visible"/>
                                      </p:to>
                                    </p:set>
                                    <p:anim calcmode="lin" valueType="num">
                                      <p:cBhvr additive="base">
                                        <p:cTn id="60" dur="500" fill="hold"/>
                                        <p:tgtEl>
                                          <p:spTgt spid="24"/>
                                        </p:tgtEl>
                                        <p:attrNameLst>
                                          <p:attrName>ppt_x</p:attrName>
                                        </p:attrNameLst>
                                      </p:cBhvr>
                                      <p:tavLst>
                                        <p:tav tm="0">
                                          <p:val>
                                            <p:strVal val="#ppt_x"/>
                                          </p:val>
                                        </p:tav>
                                        <p:tav tm="100000">
                                          <p:val>
                                            <p:strVal val="#ppt_x"/>
                                          </p:val>
                                        </p:tav>
                                      </p:tavLst>
                                    </p:anim>
                                    <p:anim calcmode="lin" valueType="num">
                                      <p:cBhvr additive="base">
                                        <p:cTn id="61"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25"/>
                                        </p:tgtEl>
                                        <p:attrNameLst>
                                          <p:attrName>style.visibility</p:attrName>
                                        </p:attrNameLst>
                                      </p:cBhvr>
                                      <p:to>
                                        <p:strVal val="visible"/>
                                      </p:to>
                                    </p:set>
                                    <p:anim calcmode="lin" valueType="num">
                                      <p:cBhvr additive="base">
                                        <p:cTn id="66" dur="500" fill="hold"/>
                                        <p:tgtEl>
                                          <p:spTgt spid="25"/>
                                        </p:tgtEl>
                                        <p:attrNameLst>
                                          <p:attrName>ppt_x</p:attrName>
                                        </p:attrNameLst>
                                      </p:cBhvr>
                                      <p:tavLst>
                                        <p:tav tm="0">
                                          <p:val>
                                            <p:strVal val="#ppt_x"/>
                                          </p:val>
                                        </p:tav>
                                        <p:tav tm="100000">
                                          <p:val>
                                            <p:strVal val="#ppt_x"/>
                                          </p:val>
                                        </p:tav>
                                      </p:tavLst>
                                    </p:anim>
                                    <p:anim calcmode="lin" valueType="num">
                                      <p:cBhvr additive="base">
                                        <p:cTn id="67"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26"/>
                                        </p:tgtEl>
                                        <p:attrNameLst>
                                          <p:attrName>style.visibility</p:attrName>
                                        </p:attrNameLst>
                                      </p:cBhvr>
                                      <p:to>
                                        <p:strVal val="visible"/>
                                      </p:to>
                                    </p:set>
                                    <p:anim calcmode="lin" valueType="num">
                                      <p:cBhvr additive="base">
                                        <p:cTn id="72" dur="500" fill="hold"/>
                                        <p:tgtEl>
                                          <p:spTgt spid="26"/>
                                        </p:tgtEl>
                                        <p:attrNameLst>
                                          <p:attrName>ppt_x</p:attrName>
                                        </p:attrNameLst>
                                      </p:cBhvr>
                                      <p:tavLst>
                                        <p:tav tm="0">
                                          <p:val>
                                            <p:strVal val="#ppt_x"/>
                                          </p:val>
                                        </p:tav>
                                        <p:tav tm="100000">
                                          <p:val>
                                            <p:strVal val="#ppt_x"/>
                                          </p:val>
                                        </p:tav>
                                      </p:tavLst>
                                    </p:anim>
                                    <p:anim calcmode="lin" valueType="num">
                                      <p:cBhvr additive="base">
                                        <p:cTn id="73"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ppt_x"/>
                                          </p:val>
                                        </p:tav>
                                        <p:tav tm="100000">
                                          <p:val>
                                            <p:strVal val="#ppt_x"/>
                                          </p:val>
                                        </p:tav>
                                      </p:tavLst>
                                    </p:anim>
                                    <p:anim calcmode="lin" valueType="num">
                                      <p:cBhvr additive="base">
                                        <p:cTn id="79"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28"/>
                                        </p:tgtEl>
                                        <p:attrNameLst>
                                          <p:attrName>style.visibility</p:attrName>
                                        </p:attrNameLst>
                                      </p:cBhvr>
                                      <p:to>
                                        <p:strVal val="visible"/>
                                      </p:to>
                                    </p:set>
                                    <p:animEffect transition="in" filter="fade">
                                      <p:cBhvr>
                                        <p:cTn id="84" dur="500"/>
                                        <p:tgtEl>
                                          <p:spTgt spid="28"/>
                                        </p:tgtEl>
                                      </p:cBhvr>
                                    </p:animEffect>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34"/>
                                        </p:tgtEl>
                                        <p:attrNameLst>
                                          <p:attrName>style.visibility</p:attrName>
                                        </p:attrNameLst>
                                      </p:cBhvr>
                                      <p:to>
                                        <p:strVal val="visible"/>
                                      </p:to>
                                    </p:set>
                                    <p:anim calcmode="lin" valueType="num">
                                      <p:cBhvr additive="base">
                                        <p:cTn id="89" dur="500" fill="hold"/>
                                        <p:tgtEl>
                                          <p:spTgt spid="34"/>
                                        </p:tgtEl>
                                        <p:attrNameLst>
                                          <p:attrName>ppt_x</p:attrName>
                                        </p:attrNameLst>
                                      </p:cBhvr>
                                      <p:tavLst>
                                        <p:tav tm="0">
                                          <p:val>
                                            <p:strVal val="#ppt_x"/>
                                          </p:val>
                                        </p:tav>
                                        <p:tav tm="100000">
                                          <p:val>
                                            <p:strVal val="#ppt_x"/>
                                          </p:val>
                                        </p:tav>
                                      </p:tavLst>
                                    </p:anim>
                                    <p:anim calcmode="lin" valueType="num">
                                      <p:cBhvr additive="base">
                                        <p:cTn id="9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53"/>
                                        </p:tgtEl>
                                        <p:attrNameLst>
                                          <p:attrName>style.visibility</p:attrName>
                                        </p:attrNameLst>
                                      </p:cBhvr>
                                      <p:to>
                                        <p:strVal val="visible"/>
                                      </p:to>
                                    </p:set>
                                    <p:anim calcmode="lin" valueType="num">
                                      <p:cBhvr additive="base">
                                        <p:cTn id="95" dur="500" fill="hold"/>
                                        <p:tgtEl>
                                          <p:spTgt spid="53"/>
                                        </p:tgtEl>
                                        <p:attrNameLst>
                                          <p:attrName>ppt_x</p:attrName>
                                        </p:attrNameLst>
                                      </p:cBhvr>
                                      <p:tavLst>
                                        <p:tav tm="0">
                                          <p:val>
                                            <p:strVal val="#ppt_x"/>
                                          </p:val>
                                        </p:tav>
                                        <p:tav tm="100000">
                                          <p:val>
                                            <p:strVal val="#ppt_x"/>
                                          </p:val>
                                        </p:tav>
                                      </p:tavLst>
                                    </p:anim>
                                    <p:anim calcmode="lin" valueType="num">
                                      <p:cBhvr additive="base">
                                        <p:cTn id="96"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35"/>
                                        </p:tgtEl>
                                        <p:attrNameLst>
                                          <p:attrName>style.visibility</p:attrName>
                                        </p:attrNameLst>
                                      </p:cBhvr>
                                      <p:to>
                                        <p:strVal val="visible"/>
                                      </p:to>
                                    </p:set>
                                    <p:anim calcmode="lin" valueType="num">
                                      <p:cBhvr additive="base">
                                        <p:cTn id="101" dur="500" fill="hold"/>
                                        <p:tgtEl>
                                          <p:spTgt spid="35"/>
                                        </p:tgtEl>
                                        <p:attrNameLst>
                                          <p:attrName>ppt_x</p:attrName>
                                        </p:attrNameLst>
                                      </p:cBhvr>
                                      <p:tavLst>
                                        <p:tav tm="0">
                                          <p:val>
                                            <p:strVal val="#ppt_x"/>
                                          </p:val>
                                        </p:tav>
                                        <p:tav tm="100000">
                                          <p:val>
                                            <p:strVal val="#ppt_x"/>
                                          </p:val>
                                        </p:tav>
                                      </p:tavLst>
                                    </p:anim>
                                    <p:anim calcmode="lin" valueType="num">
                                      <p:cBhvr additive="base">
                                        <p:cTn id="10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36"/>
                                        </p:tgtEl>
                                        <p:attrNameLst>
                                          <p:attrName>style.visibility</p:attrName>
                                        </p:attrNameLst>
                                      </p:cBhvr>
                                      <p:to>
                                        <p:strVal val="visible"/>
                                      </p:to>
                                    </p:set>
                                    <p:anim calcmode="lin" valueType="num">
                                      <p:cBhvr additive="base">
                                        <p:cTn id="107" dur="500" fill="hold"/>
                                        <p:tgtEl>
                                          <p:spTgt spid="36"/>
                                        </p:tgtEl>
                                        <p:attrNameLst>
                                          <p:attrName>ppt_x</p:attrName>
                                        </p:attrNameLst>
                                      </p:cBhvr>
                                      <p:tavLst>
                                        <p:tav tm="0">
                                          <p:val>
                                            <p:strVal val="#ppt_x"/>
                                          </p:val>
                                        </p:tav>
                                        <p:tav tm="100000">
                                          <p:val>
                                            <p:strVal val="#ppt_x"/>
                                          </p:val>
                                        </p:tav>
                                      </p:tavLst>
                                    </p:anim>
                                    <p:anim calcmode="lin" valueType="num">
                                      <p:cBhvr additive="base">
                                        <p:cTn id="10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37"/>
                                        </p:tgtEl>
                                        <p:attrNameLst>
                                          <p:attrName>style.visibility</p:attrName>
                                        </p:attrNameLst>
                                      </p:cBhvr>
                                      <p:to>
                                        <p:strVal val="visible"/>
                                      </p:to>
                                    </p:set>
                                    <p:anim calcmode="lin" valueType="num">
                                      <p:cBhvr additive="base">
                                        <p:cTn id="113" dur="500" fill="hold"/>
                                        <p:tgtEl>
                                          <p:spTgt spid="37"/>
                                        </p:tgtEl>
                                        <p:attrNameLst>
                                          <p:attrName>ppt_x</p:attrName>
                                        </p:attrNameLst>
                                      </p:cBhvr>
                                      <p:tavLst>
                                        <p:tav tm="0">
                                          <p:val>
                                            <p:strVal val="#ppt_x"/>
                                          </p:val>
                                        </p:tav>
                                        <p:tav tm="100000">
                                          <p:val>
                                            <p:strVal val="#ppt_x"/>
                                          </p:val>
                                        </p:tav>
                                      </p:tavLst>
                                    </p:anim>
                                    <p:anim calcmode="lin" valueType="num">
                                      <p:cBhvr additive="base">
                                        <p:cTn id="114"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grpId="0" nodeType="clickEffect">
                                  <p:stCondLst>
                                    <p:cond delay="0"/>
                                  </p:stCondLst>
                                  <p:childTnLst>
                                    <p:set>
                                      <p:cBhvr>
                                        <p:cTn id="118" dur="1" fill="hold">
                                          <p:stCondLst>
                                            <p:cond delay="0"/>
                                          </p:stCondLst>
                                        </p:cTn>
                                        <p:tgtEl>
                                          <p:spTgt spid="38"/>
                                        </p:tgtEl>
                                        <p:attrNameLst>
                                          <p:attrName>style.visibility</p:attrName>
                                        </p:attrNameLst>
                                      </p:cBhvr>
                                      <p:to>
                                        <p:strVal val="visible"/>
                                      </p:to>
                                    </p:set>
                                    <p:anim calcmode="lin" valueType="num">
                                      <p:cBhvr additive="base">
                                        <p:cTn id="119" dur="500" fill="hold"/>
                                        <p:tgtEl>
                                          <p:spTgt spid="38"/>
                                        </p:tgtEl>
                                        <p:attrNameLst>
                                          <p:attrName>ppt_x</p:attrName>
                                        </p:attrNameLst>
                                      </p:cBhvr>
                                      <p:tavLst>
                                        <p:tav tm="0">
                                          <p:val>
                                            <p:strVal val="#ppt_x"/>
                                          </p:val>
                                        </p:tav>
                                        <p:tav tm="100000">
                                          <p:val>
                                            <p:strVal val="#ppt_x"/>
                                          </p:val>
                                        </p:tav>
                                      </p:tavLst>
                                    </p:anim>
                                    <p:anim calcmode="lin" valueType="num">
                                      <p:cBhvr additive="base">
                                        <p:cTn id="120"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grpId="0" nodeType="clickEffect">
                                  <p:stCondLst>
                                    <p:cond delay="0"/>
                                  </p:stCondLst>
                                  <p:childTnLst>
                                    <p:set>
                                      <p:cBhvr>
                                        <p:cTn id="124" dur="1" fill="hold">
                                          <p:stCondLst>
                                            <p:cond delay="0"/>
                                          </p:stCondLst>
                                        </p:cTn>
                                        <p:tgtEl>
                                          <p:spTgt spid="39"/>
                                        </p:tgtEl>
                                        <p:attrNameLst>
                                          <p:attrName>style.visibility</p:attrName>
                                        </p:attrNameLst>
                                      </p:cBhvr>
                                      <p:to>
                                        <p:strVal val="visible"/>
                                      </p:to>
                                    </p:set>
                                    <p:anim calcmode="lin" valueType="num">
                                      <p:cBhvr additive="base">
                                        <p:cTn id="125" dur="500" fill="hold"/>
                                        <p:tgtEl>
                                          <p:spTgt spid="39"/>
                                        </p:tgtEl>
                                        <p:attrNameLst>
                                          <p:attrName>ppt_x</p:attrName>
                                        </p:attrNameLst>
                                      </p:cBhvr>
                                      <p:tavLst>
                                        <p:tav tm="0">
                                          <p:val>
                                            <p:strVal val="#ppt_x"/>
                                          </p:val>
                                        </p:tav>
                                        <p:tav tm="100000">
                                          <p:val>
                                            <p:strVal val="#ppt_x"/>
                                          </p:val>
                                        </p:tav>
                                      </p:tavLst>
                                    </p:anim>
                                    <p:anim calcmode="lin" valueType="num">
                                      <p:cBhvr additive="base">
                                        <p:cTn id="126"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54"/>
                                        </p:tgtEl>
                                        <p:attrNameLst>
                                          <p:attrName>style.visibility</p:attrName>
                                        </p:attrNameLst>
                                      </p:cBhvr>
                                      <p:to>
                                        <p:strVal val="visible"/>
                                      </p:to>
                                    </p:set>
                                    <p:anim calcmode="lin" valueType="num">
                                      <p:cBhvr additive="base">
                                        <p:cTn id="131" dur="500" fill="hold"/>
                                        <p:tgtEl>
                                          <p:spTgt spid="54"/>
                                        </p:tgtEl>
                                        <p:attrNameLst>
                                          <p:attrName>ppt_x</p:attrName>
                                        </p:attrNameLst>
                                      </p:cBhvr>
                                      <p:tavLst>
                                        <p:tav tm="0">
                                          <p:val>
                                            <p:strVal val="#ppt_x"/>
                                          </p:val>
                                        </p:tav>
                                        <p:tav tm="100000">
                                          <p:val>
                                            <p:strVal val="#ppt_x"/>
                                          </p:val>
                                        </p:tav>
                                      </p:tavLst>
                                    </p:anim>
                                    <p:anim calcmode="lin" valueType="num">
                                      <p:cBhvr additive="base">
                                        <p:cTn id="132"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4" fill="hold" grpId="0" nodeType="clickEffect">
                                  <p:stCondLst>
                                    <p:cond delay="0"/>
                                  </p:stCondLst>
                                  <p:childTnLst>
                                    <p:set>
                                      <p:cBhvr>
                                        <p:cTn id="136" dur="1" fill="hold">
                                          <p:stCondLst>
                                            <p:cond delay="0"/>
                                          </p:stCondLst>
                                        </p:cTn>
                                        <p:tgtEl>
                                          <p:spTgt spid="55"/>
                                        </p:tgtEl>
                                        <p:attrNameLst>
                                          <p:attrName>style.visibility</p:attrName>
                                        </p:attrNameLst>
                                      </p:cBhvr>
                                      <p:to>
                                        <p:strVal val="visible"/>
                                      </p:to>
                                    </p:set>
                                    <p:anim calcmode="lin" valueType="num">
                                      <p:cBhvr additive="base">
                                        <p:cTn id="137" dur="500" fill="hold"/>
                                        <p:tgtEl>
                                          <p:spTgt spid="55"/>
                                        </p:tgtEl>
                                        <p:attrNameLst>
                                          <p:attrName>ppt_x</p:attrName>
                                        </p:attrNameLst>
                                      </p:cBhvr>
                                      <p:tavLst>
                                        <p:tav tm="0">
                                          <p:val>
                                            <p:strVal val="#ppt_x"/>
                                          </p:val>
                                        </p:tav>
                                        <p:tav tm="100000">
                                          <p:val>
                                            <p:strVal val="#ppt_x"/>
                                          </p:val>
                                        </p:tav>
                                      </p:tavLst>
                                    </p:anim>
                                    <p:anim calcmode="lin" valueType="num">
                                      <p:cBhvr additive="base">
                                        <p:cTn id="138"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nodeType="clickEffect">
                                  <p:stCondLst>
                                    <p:cond delay="0"/>
                                  </p:stCondLst>
                                  <p:childTnLst>
                                    <p:set>
                                      <p:cBhvr>
                                        <p:cTn id="142" dur="1" fill="hold">
                                          <p:stCondLst>
                                            <p:cond delay="0"/>
                                          </p:stCondLst>
                                        </p:cTn>
                                        <p:tgtEl>
                                          <p:spTgt spid="56"/>
                                        </p:tgtEl>
                                        <p:attrNameLst>
                                          <p:attrName>style.visibility</p:attrName>
                                        </p:attrNameLst>
                                      </p:cBhvr>
                                      <p:to>
                                        <p:strVal val="visible"/>
                                      </p:to>
                                    </p:set>
                                    <p:animEffect transition="in" filter="fade">
                                      <p:cBhvr>
                                        <p:cTn id="143" dur="500"/>
                                        <p:tgtEl>
                                          <p:spTgt spid="56"/>
                                        </p:tgtEl>
                                      </p:cBhvr>
                                    </p:animEffect>
                                  </p:childTnLst>
                                </p:cTn>
                              </p:par>
                            </p:childTnLst>
                          </p:cTn>
                        </p:par>
                      </p:childTnLst>
                    </p:cTn>
                  </p:par>
                  <p:par>
                    <p:cTn id="144" fill="hold">
                      <p:stCondLst>
                        <p:cond delay="indefinite"/>
                      </p:stCondLst>
                      <p:childTnLst>
                        <p:par>
                          <p:cTn id="145" fill="hold">
                            <p:stCondLst>
                              <p:cond delay="0"/>
                            </p:stCondLst>
                            <p:childTnLst>
                              <p:par>
                                <p:cTn id="146" presetID="2" presetClass="entr" presetSubtype="4" fill="hold" grpId="0" nodeType="clickEffect">
                                  <p:stCondLst>
                                    <p:cond delay="0"/>
                                  </p:stCondLst>
                                  <p:childTnLst>
                                    <p:set>
                                      <p:cBhvr>
                                        <p:cTn id="147" dur="1" fill="hold">
                                          <p:stCondLst>
                                            <p:cond delay="0"/>
                                          </p:stCondLst>
                                        </p:cTn>
                                        <p:tgtEl>
                                          <p:spTgt spid="62"/>
                                        </p:tgtEl>
                                        <p:attrNameLst>
                                          <p:attrName>style.visibility</p:attrName>
                                        </p:attrNameLst>
                                      </p:cBhvr>
                                      <p:to>
                                        <p:strVal val="visible"/>
                                      </p:to>
                                    </p:set>
                                    <p:anim calcmode="lin" valueType="num">
                                      <p:cBhvr additive="base">
                                        <p:cTn id="148" dur="500" fill="hold"/>
                                        <p:tgtEl>
                                          <p:spTgt spid="62"/>
                                        </p:tgtEl>
                                        <p:attrNameLst>
                                          <p:attrName>ppt_x</p:attrName>
                                        </p:attrNameLst>
                                      </p:cBhvr>
                                      <p:tavLst>
                                        <p:tav tm="0">
                                          <p:val>
                                            <p:strVal val="#ppt_x"/>
                                          </p:val>
                                        </p:tav>
                                        <p:tav tm="100000">
                                          <p:val>
                                            <p:strVal val="#ppt_x"/>
                                          </p:val>
                                        </p:tav>
                                      </p:tavLst>
                                    </p:anim>
                                    <p:anim calcmode="lin" valueType="num">
                                      <p:cBhvr additive="base">
                                        <p:cTn id="149"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2" presetClass="entr" presetSubtype="4" fill="hold" grpId="0" nodeType="clickEffect">
                                  <p:stCondLst>
                                    <p:cond delay="0"/>
                                  </p:stCondLst>
                                  <p:childTnLst>
                                    <p:set>
                                      <p:cBhvr>
                                        <p:cTn id="153" dur="1" fill="hold">
                                          <p:stCondLst>
                                            <p:cond delay="0"/>
                                          </p:stCondLst>
                                        </p:cTn>
                                        <p:tgtEl>
                                          <p:spTgt spid="63"/>
                                        </p:tgtEl>
                                        <p:attrNameLst>
                                          <p:attrName>style.visibility</p:attrName>
                                        </p:attrNameLst>
                                      </p:cBhvr>
                                      <p:to>
                                        <p:strVal val="visible"/>
                                      </p:to>
                                    </p:set>
                                    <p:anim calcmode="lin" valueType="num">
                                      <p:cBhvr additive="base">
                                        <p:cTn id="154" dur="500" fill="hold"/>
                                        <p:tgtEl>
                                          <p:spTgt spid="63"/>
                                        </p:tgtEl>
                                        <p:attrNameLst>
                                          <p:attrName>ppt_x</p:attrName>
                                        </p:attrNameLst>
                                      </p:cBhvr>
                                      <p:tavLst>
                                        <p:tav tm="0">
                                          <p:val>
                                            <p:strVal val="#ppt_x"/>
                                          </p:val>
                                        </p:tav>
                                        <p:tav tm="100000">
                                          <p:val>
                                            <p:strVal val="#ppt_x"/>
                                          </p:val>
                                        </p:tav>
                                      </p:tavLst>
                                    </p:anim>
                                    <p:anim calcmode="lin" valueType="num">
                                      <p:cBhvr additive="base">
                                        <p:cTn id="155"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156" fill="hold">
                      <p:stCondLst>
                        <p:cond delay="indefinite"/>
                      </p:stCondLst>
                      <p:childTnLst>
                        <p:par>
                          <p:cTn id="157" fill="hold">
                            <p:stCondLst>
                              <p:cond delay="0"/>
                            </p:stCondLst>
                            <p:childTnLst>
                              <p:par>
                                <p:cTn id="158" presetID="2" presetClass="entr" presetSubtype="4" fill="hold" grpId="0" nodeType="clickEffect">
                                  <p:stCondLst>
                                    <p:cond delay="0"/>
                                  </p:stCondLst>
                                  <p:childTnLst>
                                    <p:set>
                                      <p:cBhvr>
                                        <p:cTn id="159" dur="1" fill="hold">
                                          <p:stCondLst>
                                            <p:cond delay="0"/>
                                          </p:stCondLst>
                                        </p:cTn>
                                        <p:tgtEl>
                                          <p:spTgt spid="64"/>
                                        </p:tgtEl>
                                        <p:attrNameLst>
                                          <p:attrName>style.visibility</p:attrName>
                                        </p:attrNameLst>
                                      </p:cBhvr>
                                      <p:to>
                                        <p:strVal val="visible"/>
                                      </p:to>
                                    </p:set>
                                    <p:anim calcmode="lin" valueType="num">
                                      <p:cBhvr additive="base">
                                        <p:cTn id="160" dur="500" fill="hold"/>
                                        <p:tgtEl>
                                          <p:spTgt spid="64"/>
                                        </p:tgtEl>
                                        <p:attrNameLst>
                                          <p:attrName>ppt_x</p:attrName>
                                        </p:attrNameLst>
                                      </p:cBhvr>
                                      <p:tavLst>
                                        <p:tav tm="0">
                                          <p:val>
                                            <p:strVal val="#ppt_x"/>
                                          </p:val>
                                        </p:tav>
                                        <p:tav tm="100000">
                                          <p:val>
                                            <p:strVal val="#ppt_x"/>
                                          </p:val>
                                        </p:tav>
                                      </p:tavLst>
                                    </p:anim>
                                    <p:anim calcmode="lin" valueType="num">
                                      <p:cBhvr additive="base">
                                        <p:cTn id="161"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162" fill="hold">
                      <p:stCondLst>
                        <p:cond delay="indefinite"/>
                      </p:stCondLst>
                      <p:childTnLst>
                        <p:par>
                          <p:cTn id="163" fill="hold">
                            <p:stCondLst>
                              <p:cond delay="0"/>
                            </p:stCondLst>
                            <p:childTnLst>
                              <p:par>
                                <p:cTn id="164" presetID="2" presetClass="entr" presetSubtype="4" fill="hold" grpId="0" nodeType="clickEffect">
                                  <p:stCondLst>
                                    <p:cond delay="0"/>
                                  </p:stCondLst>
                                  <p:childTnLst>
                                    <p:set>
                                      <p:cBhvr>
                                        <p:cTn id="165" dur="1" fill="hold">
                                          <p:stCondLst>
                                            <p:cond delay="0"/>
                                          </p:stCondLst>
                                        </p:cTn>
                                        <p:tgtEl>
                                          <p:spTgt spid="65"/>
                                        </p:tgtEl>
                                        <p:attrNameLst>
                                          <p:attrName>style.visibility</p:attrName>
                                        </p:attrNameLst>
                                      </p:cBhvr>
                                      <p:to>
                                        <p:strVal val="visible"/>
                                      </p:to>
                                    </p:set>
                                    <p:anim calcmode="lin" valueType="num">
                                      <p:cBhvr additive="base">
                                        <p:cTn id="166" dur="500" fill="hold"/>
                                        <p:tgtEl>
                                          <p:spTgt spid="65"/>
                                        </p:tgtEl>
                                        <p:attrNameLst>
                                          <p:attrName>ppt_x</p:attrName>
                                        </p:attrNameLst>
                                      </p:cBhvr>
                                      <p:tavLst>
                                        <p:tav tm="0">
                                          <p:val>
                                            <p:strVal val="#ppt_x"/>
                                          </p:val>
                                        </p:tav>
                                        <p:tav tm="100000">
                                          <p:val>
                                            <p:strVal val="#ppt_x"/>
                                          </p:val>
                                        </p:tav>
                                      </p:tavLst>
                                    </p:anim>
                                    <p:anim calcmode="lin" valueType="num">
                                      <p:cBhvr additive="base">
                                        <p:cTn id="167"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168" fill="hold">
                      <p:stCondLst>
                        <p:cond delay="indefinite"/>
                      </p:stCondLst>
                      <p:childTnLst>
                        <p:par>
                          <p:cTn id="169" fill="hold">
                            <p:stCondLst>
                              <p:cond delay="0"/>
                            </p:stCondLst>
                            <p:childTnLst>
                              <p:par>
                                <p:cTn id="170" presetID="2" presetClass="entr" presetSubtype="4" fill="hold" grpId="0" nodeType="clickEffect">
                                  <p:stCondLst>
                                    <p:cond delay="0"/>
                                  </p:stCondLst>
                                  <p:childTnLst>
                                    <p:set>
                                      <p:cBhvr>
                                        <p:cTn id="171" dur="1" fill="hold">
                                          <p:stCondLst>
                                            <p:cond delay="0"/>
                                          </p:stCondLst>
                                        </p:cTn>
                                        <p:tgtEl>
                                          <p:spTgt spid="66"/>
                                        </p:tgtEl>
                                        <p:attrNameLst>
                                          <p:attrName>style.visibility</p:attrName>
                                        </p:attrNameLst>
                                      </p:cBhvr>
                                      <p:to>
                                        <p:strVal val="visible"/>
                                      </p:to>
                                    </p:set>
                                    <p:anim calcmode="lin" valueType="num">
                                      <p:cBhvr additive="base">
                                        <p:cTn id="172" dur="500" fill="hold"/>
                                        <p:tgtEl>
                                          <p:spTgt spid="66"/>
                                        </p:tgtEl>
                                        <p:attrNameLst>
                                          <p:attrName>ppt_x</p:attrName>
                                        </p:attrNameLst>
                                      </p:cBhvr>
                                      <p:tavLst>
                                        <p:tav tm="0">
                                          <p:val>
                                            <p:strVal val="#ppt_x"/>
                                          </p:val>
                                        </p:tav>
                                        <p:tav tm="100000">
                                          <p:val>
                                            <p:strVal val="#ppt_x"/>
                                          </p:val>
                                        </p:tav>
                                      </p:tavLst>
                                    </p:anim>
                                    <p:anim calcmode="lin" valueType="num">
                                      <p:cBhvr additive="base">
                                        <p:cTn id="173"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174" fill="hold">
                      <p:stCondLst>
                        <p:cond delay="indefinite"/>
                      </p:stCondLst>
                      <p:childTnLst>
                        <p:par>
                          <p:cTn id="175" fill="hold">
                            <p:stCondLst>
                              <p:cond delay="0"/>
                            </p:stCondLst>
                            <p:childTnLst>
                              <p:par>
                                <p:cTn id="176" presetID="2" presetClass="entr" presetSubtype="4" fill="hold" grpId="0" nodeType="clickEffect">
                                  <p:stCondLst>
                                    <p:cond delay="0"/>
                                  </p:stCondLst>
                                  <p:childTnLst>
                                    <p:set>
                                      <p:cBhvr>
                                        <p:cTn id="177" dur="1" fill="hold">
                                          <p:stCondLst>
                                            <p:cond delay="0"/>
                                          </p:stCondLst>
                                        </p:cTn>
                                        <p:tgtEl>
                                          <p:spTgt spid="67"/>
                                        </p:tgtEl>
                                        <p:attrNameLst>
                                          <p:attrName>style.visibility</p:attrName>
                                        </p:attrNameLst>
                                      </p:cBhvr>
                                      <p:to>
                                        <p:strVal val="visible"/>
                                      </p:to>
                                    </p:set>
                                    <p:anim calcmode="lin" valueType="num">
                                      <p:cBhvr additive="base">
                                        <p:cTn id="178" dur="500" fill="hold"/>
                                        <p:tgtEl>
                                          <p:spTgt spid="67"/>
                                        </p:tgtEl>
                                        <p:attrNameLst>
                                          <p:attrName>ppt_x</p:attrName>
                                        </p:attrNameLst>
                                      </p:cBhvr>
                                      <p:tavLst>
                                        <p:tav tm="0">
                                          <p:val>
                                            <p:strVal val="#ppt_x"/>
                                          </p:val>
                                        </p:tav>
                                        <p:tav tm="100000">
                                          <p:val>
                                            <p:strVal val="#ppt_x"/>
                                          </p:val>
                                        </p:tav>
                                      </p:tavLst>
                                    </p:anim>
                                    <p:anim calcmode="lin" valueType="num">
                                      <p:cBhvr additive="base">
                                        <p:cTn id="179"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180" fill="hold">
                      <p:stCondLst>
                        <p:cond delay="indefinite"/>
                      </p:stCondLst>
                      <p:childTnLst>
                        <p:par>
                          <p:cTn id="181" fill="hold">
                            <p:stCondLst>
                              <p:cond delay="0"/>
                            </p:stCondLst>
                            <p:childTnLst>
                              <p:par>
                                <p:cTn id="182" presetID="2" presetClass="entr" presetSubtype="4" fill="hold" grpId="0" nodeType="clickEffect">
                                  <p:stCondLst>
                                    <p:cond delay="0"/>
                                  </p:stCondLst>
                                  <p:childTnLst>
                                    <p:set>
                                      <p:cBhvr>
                                        <p:cTn id="183" dur="1" fill="hold">
                                          <p:stCondLst>
                                            <p:cond delay="0"/>
                                          </p:stCondLst>
                                        </p:cTn>
                                        <p:tgtEl>
                                          <p:spTgt spid="68"/>
                                        </p:tgtEl>
                                        <p:attrNameLst>
                                          <p:attrName>style.visibility</p:attrName>
                                        </p:attrNameLst>
                                      </p:cBhvr>
                                      <p:to>
                                        <p:strVal val="visible"/>
                                      </p:to>
                                    </p:set>
                                    <p:anim calcmode="lin" valueType="num">
                                      <p:cBhvr additive="base">
                                        <p:cTn id="184" dur="500" fill="hold"/>
                                        <p:tgtEl>
                                          <p:spTgt spid="68"/>
                                        </p:tgtEl>
                                        <p:attrNameLst>
                                          <p:attrName>ppt_x</p:attrName>
                                        </p:attrNameLst>
                                      </p:cBhvr>
                                      <p:tavLst>
                                        <p:tav tm="0">
                                          <p:val>
                                            <p:strVal val="#ppt_x"/>
                                          </p:val>
                                        </p:tav>
                                        <p:tav tm="100000">
                                          <p:val>
                                            <p:strVal val="#ppt_x"/>
                                          </p:val>
                                        </p:tav>
                                      </p:tavLst>
                                    </p:anim>
                                    <p:anim calcmode="lin" valueType="num">
                                      <p:cBhvr additive="base">
                                        <p:cTn id="185"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186" fill="hold">
                      <p:stCondLst>
                        <p:cond delay="indefinite"/>
                      </p:stCondLst>
                      <p:childTnLst>
                        <p:par>
                          <p:cTn id="187" fill="hold">
                            <p:stCondLst>
                              <p:cond delay="0"/>
                            </p:stCondLst>
                            <p:childTnLst>
                              <p:par>
                                <p:cTn id="188" presetID="2" presetClass="entr" presetSubtype="4" fill="hold" grpId="0" nodeType="clickEffect">
                                  <p:stCondLst>
                                    <p:cond delay="0"/>
                                  </p:stCondLst>
                                  <p:childTnLst>
                                    <p:set>
                                      <p:cBhvr>
                                        <p:cTn id="189" dur="1" fill="hold">
                                          <p:stCondLst>
                                            <p:cond delay="0"/>
                                          </p:stCondLst>
                                        </p:cTn>
                                        <p:tgtEl>
                                          <p:spTgt spid="69"/>
                                        </p:tgtEl>
                                        <p:attrNameLst>
                                          <p:attrName>style.visibility</p:attrName>
                                        </p:attrNameLst>
                                      </p:cBhvr>
                                      <p:to>
                                        <p:strVal val="visible"/>
                                      </p:to>
                                    </p:set>
                                    <p:anim calcmode="lin" valueType="num">
                                      <p:cBhvr additive="base">
                                        <p:cTn id="190" dur="500" fill="hold"/>
                                        <p:tgtEl>
                                          <p:spTgt spid="69"/>
                                        </p:tgtEl>
                                        <p:attrNameLst>
                                          <p:attrName>ppt_x</p:attrName>
                                        </p:attrNameLst>
                                      </p:cBhvr>
                                      <p:tavLst>
                                        <p:tav tm="0">
                                          <p:val>
                                            <p:strVal val="#ppt_x"/>
                                          </p:val>
                                        </p:tav>
                                        <p:tav tm="100000">
                                          <p:val>
                                            <p:strVal val="#ppt_x"/>
                                          </p:val>
                                        </p:tav>
                                      </p:tavLst>
                                    </p:anim>
                                    <p:anim calcmode="lin" valueType="num">
                                      <p:cBhvr additive="base">
                                        <p:cTn id="191"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12" grpId="0"/>
      <p:bldP spid="13" grpId="0"/>
      <p:bldP spid="20" grpId="0"/>
      <p:bldP spid="22" grpId="0"/>
      <p:bldP spid="23" grpId="0"/>
      <p:bldP spid="24" grpId="0"/>
      <p:bldP spid="25" grpId="0"/>
      <p:bldP spid="26" grpId="0"/>
      <p:bldP spid="27" grpId="0"/>
      <p:bldP spid="34" grpId="0"/>
      <p:bldP spid="35" grpId="0"/>
      <p:bldP spid="36" grpId="0"/>
      <p:bldP spid="37" grpId="0"/>
      <p:bldP spid="38" grpId="0"/>
      <p:bldP spid="39" grpId="0"/>
      <p:bldP spid="53" grpId="0"/>
      <p:bldP spid="54" grpId="0"/>
      <p:bldP spid="55" grpId="0"/>
      <p:bldP spid="62" grpId="0"/>
      <p:bldP spid="63" grpId="0"/>
      <p:bldP spid="64" grpId="0"/>
      <p:bldP spid="65" grpId="0"/>
      <p:bldP spid="66" grpId="0"/>
      <p:bldP spid="67" grpId="0"/>
      <p:bldP spid="68" grpId="0"/>
      <p:bldP spid="6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800" dirty="0"/>
              <a:t>EXERCISE</a:t>
            </a:r>
          </a:p>
        </p:txBody>
      </p:sp>
      <p:sp>
        <p:nvSpPr>
          <p:cNvPr id="3" name="TextBox 2"/>
          <p:cNvSpPr txBox="1"/>
          <p:nvPr/>
        </p:nvSpPr>
        <p:spPr>
          <a:xfrm>
            <a:off x="228600" y="1643896"/>
            <a:ext cx="8686799" cy="1785104"/>
          </a:xfrm>
          <a:prstGeom prst="rect">
            <a:avLst/>
          </a:prstGeom>
          <a:noFill/>
        </p:spPr>
        <p:txBody>
          <a:bodyPr wrap="square" rtlCol="0">
            <a:spAutoFit/>
          </a:bodyPr>
          <a:lstStyle/>
          <a:p>
            <a:pPr marL="285750" indent="-285750" algn="just">
              <a:buFont typeface="Wingdings" pitchFamily="2" charset="2"/>
              <a:buChar char="q"/>
            </a:pPr>
            <a:r>
              <a:rPr lang="en-US" sz="2200" dirty="0">
                <a:latin typeface="Times New Roman" panose="02020603050405020304" pitchFamily="18" charset="0"/>
                <a:cs typeface="Times New Roman" panose="02020603050405020304" pitchFamily="18" charset="0"/>
              </a:rPr>
              <a:t>A computer company receives 350 applications from computer graduates for a job planning a line of new Web servers. Suppose that 220 of these applicants majored in computer science, 147 majored in business, and 51 majored both in computer science and in business. How many of these applicants majored neither in computer science nor in business?</a:t>
            </a:r>
          </a:p>
        </p:txBody>
      </p:sp>
      <p:sp>
        <p:nvSpPr>
          <p:cNvPr id="4" name="TextBox 3">
            <a:extLst>
              <a:ext uri="{FF2B5EF4-FFF2-40B4-BE49-F238E27FC236}">
                <a16:creationId xmlns:a16="http://schemas.microsoft.com/office/drawing/2014/main" id="{10EA3308-8C95-8A16-996A-1AB233633D1B}"/>
              </a:ext>
            </a:extLst>
          </p:cNvPr>
          <p:cNvSpPr txBox="1"/>
          <p:nvPr/>
        </p:nvSpPr>
        <p:spPr>
          <a:xfrm>
            <a:off x="471996" y="3581400"/>
            <a:ext cx="1752600" cy="430887"/>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Ans: 316</a:t>
            </a:r>
          </a:p>
        </p:txBody>
      </p:sp>
    </p:spTree>
    <p:extLst>
      <p:ext uri="{BB962C8B-B14F-4D97-AF65-F5344CB8AC3E}">
        <p14:creationId xmlns:p14="http://schemas.microsoft.com/office/powerpoint/2010/main" val="3434097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800" dirty="0"/>
              <a:t>PIGEONHOLE PRINCIPLE</a:t>
            </a:r>
          </a:p>
        </p:txBody>
      </p:sp>
      <p:sp>
        <p:nvSpPr>
          <p:cNvPr id="5" name="TextBox 4">
            <a:extLst>
              <a:ext uri="{FF2B5EF4-FFF2-40B4-BE49-F238E27FC236}">
                <a16:creationId xmlns:a16="http://schemas.microsoft.com/office/drawing/2014/main" id="{1952D2A1-FABD-97DD-26A9-9CCDBB66104D}"/>
              </a:ext>
            </a:extLst>
          </p:cNvPr>
          <p:cNvSpPr txBox="1"/>
          <p:nvPr/>
        </p:nvSpPr>
        <p:spPr>
          <a:xfrm>
            <a:off x="457200" y="1600200"/>
            <a:ext cx="6653553" cy="430887"/>
          </a:xfrm>
          <a:prstGeom prst="rect">
            <a:avLst/>
          </a:prstGeom>
          <a:noFill/>
        </p:spPr>
        <p:txBody>
          <a:bodyPr wrap="none" rtlCol="0">
            <a:spAutoFit/>
          </a:bodyPr>
          <a:lstStyle/>
          <a:p>
            <a:pPr marL="342900" indent="-342900">
              <a:buFont typeface="Wingdings" panose="05000000000000000000" pitchFamily="2" charset="2"/>
              <a:buChar char="q"/>
            </a:pPr>
            <a:r>
              <a:rPr lang="en-US" sz="2200" dirty="0">
                <a:latin typeface="Times New Roman" pitchFamily="18" charset="0"/>
                <a:cs typeface="Times New Roman" pitchFamily="18" charset="0"/>
              </a:rPr>
              <a:t>Suppose that, there are 11 pigeons and 10 pigeonholes</a:t>
            </a:r>
            <a:endParaRPr lang="en-US" sz="2200" b="1" dirty="0">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C0F294D1-9D3C-7B4C-217B-CF6FD031DA2A}"/>
              </a:ext>
            </a:extLst>
          </p:cNvPr>
          <p:cNvSpPr txBox="1"/>
          <p:nvPr/>
        </p:nvSpPr>
        <p:spPr>
          <a:xfrm>
            <a:off x="457200" y="2030667"/>
            <a:ext cx="8326318" cy="430887"/>
          </a:xfrm>
          <a:prstGeom prst="rect">
            <a:avLst/>
          </a:prstGeom>
          <a:noFill/>
        </p:spPr>
        <p:txBody>
          <a:bodyPr wrap="none" rtlCol="0">
            <a:spAutoFit/>
          </a:bodyPr>
          <a:lstStyle/>
          <a:p>
            <a:pPr marL="342900" indent="-342900">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Then there is at least one pigeonhole containing two or more pigeons</a:t>
            </a:r>
          </a:p>
        </p:txBody>
      </p:sp>
      <p:sp>
        <p:nvSpPr>
          <p:cNvPr id="7" name="TextBox 6">
            <a:extLst>
              <a:ext uri="{FF2B5EF4-FFF2-40B4-BE49-F238E27FC236}">
                <a16:creationId xmlns:a16="http://schemas.microsoft.com/office/drawing/2014/main" id="{3D8237BA-FDBF-C615-578F-911E4F49528F}"/>
              </a:ext>
            </a:extLst>
          </p:cNvPr>
          <p:cNvSpPr txBox="1"/>
          <p:nvPr/>
        </p:nvSpPr>
        <p:spPr>
          <a:xfrm>
            <a:off x="381000" y="2490423"/>
            <a:ext cx="8610600" cy="1107996"/>
          </a:xfrm>
          <a:prstGeom prst="rect">
            <a:avLst/>
          </a:prstGeom>
          <a:noFill/>
        </p:spPr>
        <p:txBody>
          <a:bodyPr wrap="square" rtlCol="0">
            <a:spAutoFit/>
          </a:bodyPr>
          <a:lstStyle/>
          <a:p>
            <a:pPr algn="ctr"/>
            <a:r>
              <a:rPr lang="en-US" sz="2200" b="1" i="1" dirty="0">
                <a:latin typeface="Times New Roman" panose="02020603050405020304" pitchFamily="18" charset="0"/>
                <a:cs typeface="Times New Roman" panose="02020603050405020304" pitchFamily="18" charset="0"/>
              </a:rPr>
              <a:t>The Pigeonhole Principle</a:t>
            </a:r>
            <a:r>
              <a:rPr lang="en-US" sz="2200" dirty="0">
                <a:latin typeface="Times New Roman" panose="02020603050405020304" pitchFamily="18" charset="0"/>
                <a:cs typeface="Times New Roman" panose="02020603050405020304" pitchFamily="18" charset="0"/>
              </a:rPr>
              <a:t>:</a:t>
            </a:r>
          </a:p>
          <a:p>
            <a:pPr algn="ctr"/>
            <a:r>
              <a:rPr lang="en-US" sz="2200" dirty="0">
                <a:latin typeface="Times New Roman" panose="02020603050405020304" pitchFamily="18" charset="0"/>
                <a:cs typeface="Times New Roman" panose="02020603050405020304" pitchFamily="18" charset="0"/>
              </a:rPr>
              <a:t>If </a:t>
            </a:r>
            <a:r>
              <a:rPr lang="en-US" sz="2200" b="1" i="1" dirty="0">
                <a:latin typeface="Times New Roman" panose="02020603050405020304" pitchFamily="18" charset="0"/>
                <a:cs typeface="Times New Roman" panose="02020603050405020304" pitchFamily="18" charset="0"/>
              </a:rPr>
              <a:t>k</a:t>
            </a:r>
            <a:r>
              <a:rPr lang="en-US" sz="2200" dirty="0">
                <a:latin typeface="Times New Roman" panose="02020603050405020304" pitchFamily="18" charset="0"/>
                <a:cs typeface="Times New Roman" panose="02020603050405020304" pitchFamily="18" charset="0"/>
              </a:rPr>
              <a:t> is a positive integer and </a:t>
            </a:r>
            <a:r>
              <a:rPr lang="en-US" sz="2200" b="1" i="1" dirty="0">
                <a:latin typeface="Times New Roman" panose="02020603050405020304" pitchFamily="18" charset="0"/>
                <a:cs typeface="Times New Roman" panose="02020603050405020304" pitchFamily="18" charset="0"/>
              </a:rPr>
              <a:t>k</a:t>
            </a:r>
            <a:r>
              <a:rPr lang="en-US" sz="2200" dirty="0">
                <a:latin typeface="Times New Roman" panose="02020603050405020304" pitchFamily="18" charset="0"/>
                <a:cs typeface="Times New Roman" panose="02020603050405020304" pitchFamily="18" charset="0"/>
              </a:rPr>
              <a:t> + 1 or more objects are placed into </a:t>
            </a:r>
            <a:r>
              <a:rPr lang="en-US" sz="2200" b="1" i="1" dirty="0">
                <a:latin typeface="Times New Roman" panose="02020603050405020304" pitchFamily="18" charset="0"/>
                <a:cs typeface="Times New Roman" panose="02020603050405020304" pitchFamily="18" charset="0"/>
              </a:rPr>
              <a:t>k</a:t>
            </a:r>
            <a:r>
              <a:rPr lang="en-US" sz="2200" dirty="0">
                <a:latin typeface="Times New Roman" panose="02020603050405020304" pitchFamily="18" charset="0"/>
                <a:cs typeface="Times New Roman" panose="02020603050405020304" pitchFamily="18" charset="0"/>
              </a:rPr>
              <a:t> boxes, then there is at least one box containing two or more of the objects.</a:t>
            </a:r>
          </a:p>
        </p:txBody>
      </p:sp>
      <p:pic>
        <p:nvPicPr>
          <p:cNvPr id="4" name="Picture 3">
            <a:extLst>
              <a:ext uri="{FF2B5EF4-FFF2-40B4-BE49-F238E27FC236}">
                <a16:creationId xmlns:a16="http://schemas.microsoft.com/office/drawing/2014/main" id="{BD5F7274-8789-B971-7107-51A9F11B2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086" y="3653181"/>
            <a:ext cx="7521828" cy="2588639"/>
          </a:xfrm>
          <a:prstGeom prst="rect">
            <a:avLst/>
          </a:prstGeom>
        </p:spPr>
      </p:pic>
      <p:sp>
        <p:nvSpPr>
          <p:cNvPr id="9" name="TextBox 8">
            <a:extLst>
              <a:ext uri="{FF2B5EF4-FFF2-40B4-BE49-F238E27FC236}">
                <a16:creationId xmlns:a16="http://schemas.microsoft.com/office/drawing/2014/main" id="{204A43A1-DA34-900D-0D3B-35F848D3F1C7}"/>
              </a:ext>
            </a:extLst>
          </p:cNvPr>
          <p:cNvSpPr txBox="1"/>
          <p:nvPr/>
        </p:nvSpPr>
        <p:spPr>
          <a:xfrm>
            <a:off x="2002841" y="6246999"/>
            <a:ext cx="5366918"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Fig: There are more pigeons than pigeonholes</a:t>
            </a:r>
          </a:p>
        </p:txBody>
      </p:sp>
    </p:spTree>
    <p:extLst>
      <p:ext uri="{BB962C8B-B14F-4D97-AF65-F5344CB8AC3E}">
        <p14:creationId xmlns:p14="http://schemas.microsoft.com/office/powerpoint/2010/main" val="1867671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ppt_x"/>
                                          </p:val>
                                        </p:tav>
                                        <p:tav tm="100000">
                                          <p:val>
                                            <p:strVal val="#ppt_x"/>
                                          </p:val>
                                        </p:tav>
                                      </p:tavLst>
                                    </p:anim>
                                    <p:anim calcmode="lin" valueType="num">
                                      <p:cBhvr additive="base">
                                        <p:cTn id="3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800" dirty="0"/>
              <a:t>PIGEONHOLE PRINCIPLE</a:t>
            </a:r>
          </a:p>
        </p:txBody>
      </p:sp>
      <p:sp>
        <p:nvSpPr>
          <p:cNvPr id="5" name="TextBox 4">
            <a:extLst>
              <a:ext uri="{FF2B5EF4-FFF2-40B4-BE49-F238E27FC236}">
                <a16:creationId xmlns:a16="http://schemas.microsoft.com/office/drawing/2014/main" id="{1952D2A1-FABD-97DD-26A9-9CCDBB66104D}"/>
              </a:ext>
            </a:extLst>
          </p:cNvPr>
          <p:cNvSpPr txBox="1"/>
          <p:nvPr/>
        </p:nvSpPr>
        <p:spPr>
          <a:xfrm>
            <a:off x="457201" y="1600200"/>
            <a:ext cx="8229599" cy="769441"/>
          </a:xfrm>
          <a:prstGeom prst="rect">
            <a:avLst/>
          </a:prstGeom>
          <a:noFill/>
        </p:spPr>
        <p:txBody>
          <a:bodyPr wrap="square" rtlCol="0">
            <a:spAutoFit/>
          </a:bodyPr>
          <a:lstStyle/>
          <a:p>
            <a:pPr marL="342900" indent="-342900"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The pigeonhole principle is also called the </a:t>
            </a:r>
            <a:r>
              <a:rPr lang="en-US" sz="2200" b="1" dirty="0">
                <a:latin typeface="Times New Roman" panose="02020603050405020304" pitchFamily="18" charset="0"/>
                <a:cs typeface="Times New Roman" panose="02020603050405020304" pitchFamily="18" charset="0"/>
              </a:rPr>
              <a:t>Dirichlet drawer principle</a:t>
            </a:r>
            <a:r>
              <a:rPr lang="en-US" sz="2200" dirty="0">
                <a:latin typeface="Times New Roman" panose="02020603050405020304" pitchFamily="18" charset="0"/>
                <a:cs typeface="Times New Roman" panose="02020603050405020304" pitchFamily="18" charset="0"/>
              </a:rPr>
              <a:t>.</a:t>
            </a:r>
            <a:endParaRPr lang="en-US" sz="2200" b="1" dirty="0">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0B559155-A45A-FFBE-2E35-3F5E908BB149}"/>
              </a:ext>
            </a:extLst>
          </p:cNvPr>
          <p:cNvSpPr txBox="1"/>
          <p:nvPr/>
        </p:nvSpPr>
        <p:spPr>
          <a:xfrm>
            <a:off x="457200" y="2524260"/>
            <a:ext cx="8229599" cy="769441"/>
          </a:xfrm>
          <a:prstGeom prst="rect">
            <a:avLst/>
          </a:prstGeom>
          <a:noFill/>
        </p:spPr>
        <p:txBody>
          <a:bodyPr wrap="square" rtlCol="0">
            <a:spAutoFit/>
          </a:bodyPr>
          <a:lstStyle/>
          <a:p>
            <a:pPr marL="342900" indent="-342900"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After the nineteenth century German mathematician G. Lejeune Dirichlet, who often used this principle in his work. </a:t>
            </a:r>
            <a:endParaRPr lang="en-US" sz="2200" b="1" dirty="0">
              <a:latin typeface="Times New Roman" pitchFamily="18" charset="0"/>
              <a:cs typeface="Times New Roman" pitchFamily="18" charset="0"/>
            </a:endParaRPr>
          </a:p>
        </p:txBody>
      </p:sp>
    </p:spTree>
    <p:extLst>
      <p:ext uri="{BB962C8B-B14F-4D97-AF65-F5344CB8AC3E}">
        <p14:creationId xmlns:p14="http://schemas.microsoft.com/office/powerpoint/2010/main" val="3686452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800" dirty="0"/>
              <a:t>APPLICATIONS</a:t>
            </a:r>
          </a:p>
        </p:txBody>
      </p:sp>
      <p:sp>
        <p:nvSpPr>
          <p:cNvPr id="5" name="TextBox 4">
            <a:extLst>
              <a:ext uri="{FF2B5EF4-FFF2-40B4-BE49-F238E27FC236}">
                <a16:creationId xmlns:a16="http://schemas.microsoft.com/office/drawing/2014/main" id="{1952D2A1-FABD-97DD-26A9-9CCDBB66104D}"/>
              </a:ext>
            </a:extLst>
          </p:cNvPr>
          <p:cNvSpPr txBox="1"/>
          <p:nvPr/>
        </p:nvSpPr>
        <p:spPr>
          <a:xfrm>
            <a:off x="457201" y="1600200"/>
            <a:ext cx="8229599" cy="769441"/>
          </a:xfrm>
          <a:prstGeom prst="rect">
            <a:avLst/>
          </a:prstGeom>
          <a:noFill/>
        </p:spPr>
        <p:txBody>
          <a:bodyPr wrap="square" rtlCol="0">
            <a:spAutoFit/>
          </a:bodyPr>
          <a:lstStyle/>
          <a:p>
            <a:pPr marL="342900" indent="-342900"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Among any group of 367 people, there must be at least two with the same birthday, because there are only 366 possible birthdays.</a:t>
            </a:r>
            <a:endParaRPr lang="en-US" sz="2200" b="1" dirty="0">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F913C9FB-CCDC-7591-687B-F98D16202FFE}"/>
              </a:ext>
            </a:extLst>
          </p:cNvPr>
          <p:cNvSpPr txBox="1"/>
          <p:nvPr/>
        </p:nvSpPr>
        <p:spPr>
          <a:xfrm>
            <a:off x="457201" y="2524260"/>
            <a:ext cx="8229599" cy="1107996"/>
          </a:xfrm>
          <a:prstGeom prst="rect">
            <a:avLst/>
          </a:prstGeom>
          <a:noFill/>
        </p:spPr>
        <p:txBody>
          <a:bodyPr wrap="square" rtlCol="0">
            <a:spAutoFit/>
          </a:bodyPr>
          <a:lstStyle/>
          <a:p>
            <a:pPr marL="342900" indent="-342900"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In any group of 27 English words, there must be at least two that begin with the same letter, because there are 26 letters in the English alphabet.</a:t>
            </a:r>
            <a:endParaRPr lang="en-US" sz="2200" b="1" dirty="0">
              <a:latin typeface="Times New Roman" pitchFamily="18" charset="0"/>
              <a:cs typeface="Times New Roman" pitchFamily="18" charset="0"/>
            </a:endParaRPr>
          </a:p>
        </p:txBody>
      </p:sp>
    </p:spTree>
    <p:extLst>
      <p:ext uri="{BB962C8B-B14F-4D97-AF65-F5344CB8AC3E}">
        <p14:creationId xmlns:p14="http://schemas.microsoft.com/office/powerpoint/2010/main" val="144879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800" dirty="0"/>
              <a:t>APPLICATIONS</a:t>
            </a:r>
          </a:p>
        </p:txBody>
      </p:sp>
      <p:sp>
        <p:nvSpPr>
          <p:cNvPr id="5" name="TextBox 4">
            <a:extLst>
              <a:ext uri="{FF2B5EF4-FFF2-40B4-BE49-F238E27FC236}">
                <a16:creationId xmlns:a16="http://schemas.microsoft.com/office/drawing/2014/main" id="{1952D2A1-FABD-97DD-26A9-9CCDBB66104D}"/>
              </a:ext>
            </a:extLst>
          </p:cNvPr>
          <p:cNvSpPr txBox="1"/>
          <p:nvPr/>
        </p:nvSpPr>
        <p:spPr>
          <a:xfrm>
            <a:off x="457201" y="1600200"/>
            <a:ext cx="8229599" cy="769441"/>
          </a:xfrm>
          <a:prstGeom prst="rect">
            <a:avLst/>
          </a:prstGeom>
          <a:noFill/>
        </p:spPr>
        <p:txBody>
          <a:bodyPr wrap="square" rtlCol="0">
            <a:spAutoFit/>
          </a:bodyPr>
          <a:lstStyle/>
          <a:p>
            <a:pPr marL="342900" indent="-342900"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Among any group of 367 people, there must be at least two with the same birthday, because there are only 366 possible birthdays.</a:t>
            </a:r>
            <a:endParaRPr lang="en-US" sz="2200" b="1" dirty="0">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F913C9FB-CCDC-7591-687B-F98D16202FFE}"/>
              </a:ext>
            </a:extLst>
          </p:cNvPr>
          <p:cNvSpPr txBox="1"/>
          <p:nvPr/>
        </p:nvSpPr>
        <p:spPr>
          <a:xfrm>
            <a:off x="457201" y="2524260"/>
            <a:ext cx="8229599" cy="1107996"/>
          </a:xfrm>
          <a:prstGeom prst="rect">
            <a:avLst/>
          </a:prstGeom>
          <a:noFill/>
        </p:spPr>
        <p:txBody>
          <a:bodyPr wrap="square" rtlCol="0">
            <a:spAutoFit/>
          </a:bodyPr>
          <a:lstStyle/>
          <a:p>
            <a:pPr marL="342900" indent="-342900"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In any group of 27 English words, there must be at least two that begin with the same letter, because there are 26 letters in the English alphabet.</a:t>
            </a:r>
            <a:endParaRPr lang="en-US" sz="2200" b="1" dirty="0">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601AC5EA-618E-91B6-A06B-EA2F7B9853EF}"/>
              </a:ext>
            </a:extLst>
          </p:cNvPr>
          <p:cNvSpPr txBox="1"/>
          <p:nvPr/>
        </p:nvSpPr>
        <p:spPr>
          <a:xfrm>
            <a:off x="457201" y="3814988"/>
            <a:ext cx="8229599" cy="1107996"/>
          </a:xfrm>
          <a:prstGeom prst="rect">
            <a:avLst/>
          </a:prstGeom>
          <a:noFill/>
        </p:spPr>
        <p:txBody>
          <a:bodyPr wrap="square" rtlCol="0">
            <a:spAutoFit/>
          </a:bodyPr>
          <a:lstStyle/>
          <a:p>
            <a:pPr marL="342900" indent="-342900"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How many students must be in a class to guarantee that at least two students receive the same score on the final exam, if the exam is graded on a scale from 0 to 100 points?</a:t>
            </a:r>
            <a:endParaRPr lang="en-US" sz="2200" b="1" dirty="0">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FFE761AB-19A0-D0A7-9F20-01337A563F1C}"/>
              </a:ext>
            </a:extLst>
          </p:cNvPr>
          <p:cNvSpPr txBox="1"/>
          <p:nvPr/>
        </p:nvSpPr>
        <p:spPr>
          <a:xfrm>
            <a:off x="685801" y="5105716"/>
            <a:ext cx="8001000" cy="430887"/>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Number of grades: 101 ( 0 to 100)</a:t>
            </a:r>
            <a:endParaRPr lang="en-US" sz="2200" b="1" dirty="0">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8D81F822-4804-1FF6-24AD-801B776A084F}"/>
              </a:ext>
            </a:extLst>
          </p:cNvPr>
          <p:cNvSpPr txBox="1"/>
          <p:nvPr/>
        </p:nvSpPr>
        <p:spPr>
          <a:xfrm>
            <a:off x="685801" y="5503891"/>
            <a:ext cx="8001000" cy="430887"/>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Required students: 102</a:t>
            </a:r>
            <a:endParaRPr lang="en-US" sz="2200" b="1" dirty="0">
              <a:latin typeface="Times New Roman" pitchFamily="18" charset="0"/>
              <a:cs typeface="Times New Roman" pitchFamily="18" charset="0"/>
            </a:endParaRPr>
          </a:p>
        </p:txBody>
      </p:sp>
    </p:spTree>
    <p:extLst>
      <p:ext uri="{BB962C8B-B14F-4D97-AF65-F5344CB8AC3E}">
        <p14:creationId xmlns:p14="http://schemas.microsoft.com/office/powerpoint/2010/main" val="2837545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4" grpId="0"/>
      <p:bldP spid="6"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800" dirty="0"/>
              <a:t>Generalized Pigeonhole Principle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952D2A1-FABD-97DD-26A9-9CCDBB66104D}"/>
                  </a:ext>
                </a:extLst>
              </p:cNvPr>
              <p:cNvSpPr txBox="1"/>
              <p:nvPr/>
            </p:nvSpPr>
            <p:spPr>
              <a:xfrm>
                <a:off x="457199" y="1678616"/>
                <a:ext cx="8229599" cy="98616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If N objects are placed into k boxes, then there is at least one box containing at least  ⌈</a:t>
                </a:r>
                <a14:m>
                  <m:oMath xmlns:m="http://schemas.openxmlformats.org/officeDocument/2006/math">
                    <m:f>
                      <m:fPr>
                        <m:ctrlPr>
                          <a:rPr lang="en-US" sz="2400" i="1">
                            <a:latin typeface="Cambria Math" panose="02040503050406030204" pitchFamily="18" charset="0"/>
                            <a:cs typeface="Times New Roman" pitchFamily="18" charset="0"/>
                          </a:rPr>
                        </m:ctrlPr>
                      </m:fPr>
                      <m:num>
                        <m:r>
                          <m:rPr>
                            <m:sty m:val="p"/>
                          </m:rPr>
                          <a:rPr lang="en-US" sz="2400" b="0" i="0" smtClean="0">
                            <a:latin typeface="Cambria Math" panose="02040503050406030204" pitchFamily="18" charset="0"/>
                            <a:cs typeface="Times New Roman" pitchFamily="18" charset="0"/>
                          </a:rPr>
                          <m:t>N</m:t>
                        </m:r>
                      </m:num>
                      <m:den>
                        <m:r>
                          <m:rPr>
                            <m:sty m:val="p"/>
                          </m:rPr>
                          <a:rPr lang="en-US" sz="2400" b="0" i="0" smtClean="0">
                            <a:latin typeface="Cambria Math" panose="02040503050406030204" pitchFamily="18" charset="0"/>
                            <a:cs typeface="Times New Roman" pitchFamily="18" charset="0"/>
                          </a:rPr>
                          <m:t>k</m:t>
                        </m:r>
                      </m:den>
                    </m:f>
                  </m:oMath>
                </a14:m>
                <a:r>
                  <a:rPr lang="en-US" sz="2400" dirty="0">
                    <a:latin typeface="Times New Roman" pitchFamily="18" charset="0"/>
                    <a:cs typeface="Times New Roman" pitchFamily="18" charset="0"/>
                  </a:rPr>
                  <a:t>⌉ objects.</a:t>
                </a:r>
              </a:p>
            </p:txBody>
          </p:sp>
        </mc:Choice>
        <mc:Fallback xmlns="">
          <p:sp>
            <p:nvSpPr>
              <p:cNvPr id="5" name="TextBox 4">
                <a:extLst>
                  <a:ext uri="{FF2B5EF4-FFF2-40B4-BE49-F238E27FC236}">
                    <a16:creationId xmlns:a16="http://schemas.microsoft.com/office/drawing/2014/main" id="{1952D2A1-FABD-97DD-26A9-9CCDBB66104D}"/>
                  </a:ext>
                </a:extLst>
              </p:cNvPr>
              <p:cNvSpPr txBox="1">
                <a:spLocks noRot="1" noChangeAspect="1" noMove="1" noResize="1" noEditPoints="1" noAdjustHandles="1" noChangeArrowheads="1" noChangeShapeType="1" noTextEdit="1"/>
              </p:cNvSpPr>
              <p:nvPr/>
            </p:nvSpPr>
            <p:spPr>
              <a:xfrm>
                <a:off x="457199" y="1678616"/>
                <a:ext cx="8229599" cy="986167"/>
              </a:xfrm>
              <a:prstGeom prst="rect">
                <a:avLst/>
              </a:prstGeom>
              <a:blipFill>
                <a:blip r:embed="rId2"/>
                <a:stretch>
                  <a:fillRect l="-444" t="-4938" r="-1481" b="-5556"/>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6F98CE33-15AD-EC8A-E3F9-A7A0169C3AE2}"/>
              </a:ext>
            </a:extLst>
          </p:cNvPr>
          <p:cNvSpPr txBox="1"/>
          <p:nvPr/>
        </p:nvSpPr>
        <p:spPr>
          <a:xfrm>
            <a:off x="457200" y="2895600"/>
            <a:ext cx="8229599" cy="430887"/>
          </a:xfrm>
          <a:prstGeom prst="rect">
            <a:avLst/>
          </a:prstGeom>
          <a:noFill/>
        </p:spPr>
        <p:txBody>
          <a:bodyPr wrap="square" rtlCol="0">
            <a:spAutoFit/>
          </a:bodyPr>
          <a:lstStyle/>
          <a:p>
            <a:pPr marL="342900" indent="-342900"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N is number of pigeons, k is number of pigeonholes</a:t>
            </a:r>
            <a:endParaRPr lang="en-US" sz="2200" b="1" dirty="0">
              <a:latin typeface="Times New Roman" pitchFamily="18" charset="0"/>
              <a:cs typeface="Times New Roman" pitchFamily="18" charset="0"/>
            </a:endParaRPr>
          </a:p>
        </p:txBody>
      </p:sp>
      <p:sp>
        <p:nvSpPr>
          <p:cNvPr id="9" name="TextBox 8">
            <a:extLst>
              <a:ext uri="{FF2B5EF4-FFF2-40B4-BE49-F238E27FC236}">
                <a16:creationId xmlns:a16="http://schemas.microsoft.com/office/drawing/2014/main" id="{460BCECC-8B56-C122-4D7F-D889C042A363}"/>
              </a:ext>
            </a:extLst>
          </p:cNvPr>
          <p:cNvSpPr txBox="1"/>
          <p:nvPr/>
        </p:nvSpPr>
        <p:spPr>
          <a:xfrm>
            <a:off x="457199" y="3369077"/>
            <a:ext cx="3962401" cy="430887"/>
          </a:xfrm>
          <a:prstGeom prst="rect">
            <a:avLst/>
          </a:prstGeom>
          <a:noFill/>
        </p:spPr>
        <p:txBody>
          <a:bodyPr wrap="square" rtlCol="0">
            <a:spAutoFit/>
          </a:bodyPr>
          <a:lstStyle/>
          <a:p>
            <a:pPr marL="342900" indent="-342900"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Lets say, there are 21 pigeons</a:t>
            </a:r>
            <a:endParaRPr lang="en-US" sz="2200" b="1" dirty="0">
              <a:latin typeface="Times New Roman" pitchFamily="18" charset="0"/>
              <a:cs typeface="Times New Roman" pitchFamily="18" charset="0"/>
            </a:endParaRPr>
          </a:p>
        </p:txBody>
      </p:sp>
      <p:sp>
        <p:nvSpPr>
          <p:cNvPr id="10" name="TextBox 9">
            <a:extLst>
              <a:ext uri="{FF2B5EF4-FFF2-40B4-BE49-F238E27FC236}">
                <a16:creationId xmlns:a16="http://schemas.microsoft.com/office/drawing/2014/main" id="{45445744-C4E6-48B1-D74D-798ADF2DC698}"/>
              </a:ext>
            </a:extLst>
          </p:cNvPr>
          <p:cNvSpPr txBox="1"/>
          <p:nvPr/>
        </p:nvSpPr>
        <p:spPr>
          <a:xfrm>
            <a:off x="4407023" y="3369076"/>
            <a:ext cx="1231777" cy="430887"/>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N = 21</a:t>
            </a:r>
            <a:endParaRPr lang="en-US" sz="2200" b="1" dirty="0">
              <a:latin typeface="Times New Roman" pitchFamily="18" charset="0"/>
              <a:cs typeface="Times New Roman" pitchFamily="18" charset="0"/>
            </a:endParaRPr>
          </a:p>
        </p:txBody>
      </p:sp>
      <p:sp>
        <p:nvSpPr>
          <p:cNvPr id="11" name="TextBox 10">
            <a:extLst>
              <a:ext uri="{FF2B5EF4-FFF2-40B4-BE49-F238E27FC236}">
                <a16:creationId xmlns:a16="http://schemas.microsoft.com/office/drawing/2014/main" id="{DD037AF1-C73D-A76D-4649-E44D0F1F5E1E}"/>
              </a:ext>
            </a:extLst>
          </p:cNvPr>
          <p:cNvSpPr txBox="1"/>
          <p:nvPr/>
        </p:nvSpPr>
        <p:spPr>
          <a:xfrm>
            <a:off x="457199" y="3842552"/>
            <a:ext cx="3962401" cy="430887"/>
          </a:xfrm>
          <a:prstGeom prst="rect">
            <a:avLst/>
          </a:prstGeom>
          <a:noFill/>
        </p:spPr>
        <p:txBody>
          <a:bodyPr wrap="square" rtlCol="0">
            <a:spAutoFit/>
          </a:bodyPr>
          <a:lstStyle/>
          <a:p>
            <a:pPr marL="342900" indent="-342900"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And 10 pigeonholes</a:t>
            </a:r>
            <a:endParaRPr lang="en-US" sz="2200" b="1" dirty="0">
              <a:latin typeface="Times New Roman" pitchFamily="18" charset="0"/>
              <a:cs typeface="Times New Roman" pitchFamily="18" charset="0"/>
            </a:endParaRPr>
          </a:p>
        </p:txBody>
      </p:sp>
      <p:sp>
        <p:nvSpPr>
          <p:cNvPr id="12" name="TextBox 11">
            <a:extLst>
              <a:ext uri="{FF2B5EF4-FFF2-40B4-BE49-F238E27FC236}">
                <a16:creationId xmlns:a16="http://schemas.microsoft.com/office/drawing/2014/main" id="{41A3C23E-87D0-10EB-F5B7-62E879BB0E52}"/>
              </a:ext>
            </a:extLst>
          </p:cNvPr>
          <p:cNvSpPr txBox="1"/>
          <p:nvPr/>
        </p:nvSpPr>
        <p:spPr>
          <a:xfrm>
            <a:off x="4407023" y="3842551"/>
            <a:ext cx="1231777" cy="430887"/>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k = 10</a:t>
            </a:r>
            <a:endParaRPr lang="en-US" sz="2200" b="1" dirty="0">
              <a:latin typeface="Times New Roman" pitchFamily="18" charset="0"/>
              <a:cs typeface="Times New Roman" pitchFamily="18" charset="0"/>
            </a:endParaRPr>
          </a:p>
        </p:txBody>
      </p:sp>
      <p:sp>
        <p:nvSpPr>
          <p:cNvPr id="13" name="TextBox 12">
            <a:extLst>
              <a:ext uri="{FF2B5EF4-FFF2-40B4-BE49-F238E27FC236}">
                <a16:creationId xmlns:a16="http://schemas.microsoft.com/office/drawing/2014/main" id="{CDD2F134-E710-E7FA-59DF-F7DB3ABA65AF}"/>
              </a:ext>
            </a:extLst>
          </p:cNvPr>
          <p:cNvSpPr txBox="1"/>
          <p:nvPr/>
        </p:nvSpPr>
        <p:spPr>
          <a:xfrm>
            <a:off x="457199" y="4343400"/>
            <a:ext cx="8229599" cy="430887"/>
          </a:xfrm>
          <a:prstGeom prst="rect">
            <a:avLst/>
          </a:prstGeom>
          <a:noFill/>
        </p:spPr>
        <p:txBody>
          <a:bodyPr wrap="square" rtlCol="0">
            <a:spAutoFit/>
          </a:bodyPr>
          <a:lstStyle/>
          <a:p>
            <a:pPr marL="342900" indent="-342900"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So, there is at least one box containing at least _____ pigeons.</a:t>
            </a:r>
            <a:endParaRPr lang="en-US" sz="2200" b="1" dirty="0">
              <a:latin typeface="Times New Roman" pitchFamily="18" charset="0"/>
              <a:cs typeface="Times New Roman" pitchFamily="18" charset="0"/>
            </a:endParaRPr>
          </a:p>
        </p:txBody>
      </p:sp>
      <p:sp>
        <p:nvSpPr>
          <p:cNvPr id="14" name="TextBox 13">
            <a:extLst>
              <a:ext uri="{FF2B5EF4-FFF2-40B4-BE49-F238E27FC236}">
                <a16:creationId xmlns:a16="http://schemas.microsoft.com/office/drawing/2014/main" id="{02379F7F-B091-3249-A082-10D38FAE7D39}"/>
              </a:ext>
            </a:extLst>
          </p:cNvPr>
          <p:cNvSpPr txBox="1"/>
          <p:nvPr/>
        </p:nvSpPr>
        <p:spPr>
          <a:xfrm>
            <a:off x="6324600" y="4291193"/>
            <a:ext cx="400234" cy="430887"/>
          </a:xfrm>
          <a:prstGeom prst="rect">
            <a:avLst/>
          </a:prstGeom>
          <a:noFill/>
        </p:spPr>
        <p:txBody>
          <a:bodyPr wrap="square" rtlCol="0">
            <a:spAutoFit/>
          </a:bodyPr>
          <a:lstStyle/>
          <a:p>
            <a:pPr algn="ctr"/>
            <a:r>
              <a:rPr lang="en-US" sz="2200" b="1" dirty="0">
                <a:latin typeface="Times New Roman" panose="02020603050405020304" pitchFamily="18" charset="0"/>
                <a:cs typeface="Times New Roman" panose="02020603050405020304" pitchFamily="18" charset="0"/>
              </a:rPr>
              <a:t>3</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D4D1398-8123-06E3-DA26-EDD32745C770}"/>
                  </a:ext>
                </a:extLst>
              </p:cNvPr>
              <p:cNvSpPr txBox="1"/>
              <p:nvPr/>
            </p:nvSpPr>
            <p:spPr>
              <a:xfrm>
                <a:off x="457199" y="4876480"/>
                <a:ext cx="1600201" cy="533992"/>
              </a:xfrm>
              <a:prstGeom prst="rect">
                <a:avLst/>
              </a:prstGeom>
              <a:noFill/>
            </p:spPr>
            <p:txBody>
              <a:bodyPr wrap="square" rtlCol="0">
                <a:spAutoFit/>
              </a:bodyPr>
              <a:lstStyle/>
              <a:p>
                <a:pPr marL="342900" indent="-342900" algn="just">
                  <a:buFont typeface="Wingdings" panose="05000000000000000000" pitchFamily="2" charset="2"/>
                  <a:buChar char="q"/>
                </a:pPr>
                <a14:m>
                  <m:oMath xmlns:m="http://schemas.openxmlformats.org/officeDocument/2006/math">
                    <m:f>
                      <m:fPr>
                        <m:ctrlPr>
                          <a:rPr lang="en-US" sz="2000" i="1">
                            <a:latin typeface="Cambria Math" panose="02040503050406030204" pitchFamily="18" charset="0"/>
                            <a:cs typeface="Times New Roman" pitchFamily="18" charset="0"/>
                          </a:rPr>
                        </m:ctrlPr>
                      </m:fPr>
                      <m:num>
                        <m:r>
                          <m:rPr>
                            <m:sty m:val="p"/>
                          </m:rPr>
                          <a:rPr lang="en-US" sz="2000">
                            <a:latin typeface="Cambria Math" panose="02040503050406030204" pitchFamily="18" charset="0"/>
                            <a:cs typeface="Times New Roman" pitchFamily="18" charset="0"/>
                          </a:rPr>
                          <m:t>N</m:t>
                        </m:r>
                      </m:num>
                      <m:den>
                        <m:r>
                          <m:rPr>
                            <m:sty m:val="p"/>
                          </m:rPr>
                          <a:rPr lang="en-US" sz="2000">
                            <a:latin typeface="Cambria Math" panose="02040503050406030204" pitchFamily="18" charset="0"/>
                            <a:cs typeface="Times New Roman" pitchFamily="18" charset="0"/>
                          </a:rPr>
                          <m:t>k</m:t>
                        </m:r>
                      </m:den>
                    </m:f>
                  </m:oMath>
                </a14:m>
                <a:r>
                  <a:rPr lang="en-US" sz="2200" dirty="0">
                    <a:latin typeface="Times New Roman" panose="02020603050405020304" pitchFamily="18" charset="0"/>
                    <a:cs typeface="Times New Roman" panose="02020603050405020304" pitchFamily="18" charset="0"/>
                  </a:rPr>
                  <a:t> = 2.1</a:t>
                </a:r>
                <a:endParaRPr lang="en-US" sz="2200" b="1" dirty="0">
                  <a:latin typeface="Times New Roman" pitchFamily="18" charset="0"/>
                  <a:cs typeface="Times New Roman" pitchFamily="18" charset="0"/>
                </a:endParaRPr>
              </a:p>
            </p:txBody>
          </p:sp>
        </mc:Choice>
        <mc:Fallback xmlns="">
          <p:sp>
            <p:nvSpPr>
              <p:cNvPr id="15" name="TextBox 14">
                <a:extLst>
                  <a:ext uri="{FF2B5EF4-FFF2-40B4-BE49-F238E27FC236}">
                    <a16:creationId xmlns:a16="http://schemas.microsoft.com/office/drawing/2014/main" id="{AD4D1398-8123-06E3-DA26-EDD32745C770}"/>
                  </a:ext>
                </a:extLst>
              </p:cNvPr>
              <p:cNvSpPr txBox="1">
                <a:spLocks noRot="1" noChangeAspect="1" noMove="1" noResize="1" noEditPoints="1" noAdjustHandles="1" noChangeArrowheads="1" noChangeShapeType="1" noTextEdit="1"/>
              </p:cNvSpPr>
              <p:nvPr/>
            </p:nvSpPr>
            <p:spPr>
              <a:xfrm>
                <a:off x="457199" y="4876480"/>
                <a:ext cx="1600201" cy="533992"/>
              </a:xfrm>
              <a:prstGeom prst="rect">
                <a:avLst/>
              </a:prstGeom>
              <a:blipFill>
                <a:blip r:embed="rId3"/>
                <a:stretch>
                  <a:fillRect b="-102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9D141D5-7D7C-9F9B-5DC9-9CF4C42D9580}"/>
                  </a:ext>
                </a:extLst>
              </p:cNvPr>
              <p:cNvSpPr txBox="1"/>
              <p:nvPr/>
            </p:nvSpPr>
            <p:spPr>
              <a:xfrm>
                <a:off x="2438399" y="4876480"/>
                <a:ext cx="1600201" cy="533992"/>
              </a:xfrm>
              <a:prstGeom prst="rect">
                <a:avLst/>
              </a:prstGeom>
              <a:noFill/>
            </p:spPr>
            <p:txBody>
              <a:bodyPr wrap="square" rtlCol="0">
                <a:spAutoFit/>
              </a:bodyPr>
              <a:lstStyle/>
              <a:p>
                <a:pPr marL="342900" indent="-342900" algn="just">
                  <a:buFont typeface="Wingdings" panose="05000000000000000000" pitchFamily="2" charset="2"/>
                  <a:buChar char="q"/>
                </a:pPr>
                <a:r>
                  <a:rPr lang="en-US" sz="2000" dirty="0">
                    <a:latin typeface="Times New Roman" pitchFamily="18" charset="0"/>
                    <a:cs typeface="Times New Roman" pitchFamily="18" charset="0"/>
                  </a:rPr>
                  <a:t>⌈</a:t>
                </a:r>
                <a14:m>
                  <m:oMath xmlns:m="http://schemas.openxmlformats.org/officeDocument/2006/math">
                    <m:f>
                      <m:fPr>
                        <m:ctrlPr>
                          <a:rPr lang="en-US" sz="2000" i="1">
                            <a:latin typeface="Cambria Math" panose="02040503050406030204" pitchFamily="18" charset="0"/>
                            <a:cs typeface="Times New Roman" pitchFamily="18" charset="0"/>
                          </a:rPr>
                        </m:ctrlPr>
                      </m:fPr>
                      <m:num>
                        <m:r>
                          <m:rPr>
                            <m:sty m:val="p"/>
                          </m:rPr>
                          <a:rPr lang="en-US" sz="2000">
                            <a:latin typeface="Cambria Math" panose="02040503050406030204" pitchFamily="18" charset="0"/>
                            <a:cs typeface="Times New Roman" pitchFamily="18" charset="0"/>
                          </a:rPr>
                          <m:t>N</m:t>
                        </m:r>
                      </m:num>
                      <m:den>
                        <m:r>
                          <m:rPr>
                            <m:sty m:val="p"/>
                          </m:rPr>
                          <a:rPr lang="en-US" sz="2000">
                            <a:latin typeface="Cambria Math" panose="02040503050406030204" pitchFamily="18" charset="0"/>
                            <a:cs typeface="Times New Roman" pitchFamily="18" charset="0"/>
                          </a:rPr>
                          <m:t>k</m:t>
                        </m:r>
                      </m:den>
                    </m:f>
                  </m:oMath>
                </a14:m>
                <a:r>
                  <a:rPr lang="en-US" sz="2000" dirty="0">
                    <a:latin typeface="Times New Roman" pitchFamily="18" charset="0"/>
                    <a:cs typeface="Times New Roman" pitchFamily="18" charset="0"/>
                  </a:rPr>
                  <a:t>⌉ </a:t>
                </a:r>
                <a:r>
                  <a:rPr lang="en-US" sz="2200" dirty="0">
                    <a:latin typeface="Times New Roman" panose="02020603050405020304" pitchFamily="18" charset="0"/>
                    <a:cs typeface="Times New Roman" panose="02020603050405020304" pitchFamily="18" charset="0"/>
                  </a:rPr>
                  <a:t>= 3</a:t>
                </a:r>
                <a:endParaRPr lang="en-US" sz="2200" b="1" dirty="0">
                  <a:latin typeface="Times New Roman" pitchFamily="18" charset="0"/>
                  <a:cs typeface="Times New Roman" pitchFamily="18" charset="0"/>
                </a:endParaRPr>
              </a:p>
            </p:txBody>
          </p:sp>
        </mc:Choice>
        <mc:Fallback xmlns="">
          <p:sp>
            <p:nvSpPr>
              <p:cNvPr id="16" name="TextBox 15">
                <a:extLst>
                  <a:ext uri="{FF2B5EF4-FFF2-40B4-BE49-F238E27FC236}">
                    <a16:creationId xmlns:a16="http://schemas.microsoft.com/office/drawing/2014/main" id="{89D141D5-7D7C-9F9B-5DC9-9CF4C42D9580}"/>
                  </a:ext>
                </a:extLst>
              </p:cNvPr>
              <p:cNvSpPr txBox="1">
                <a:spLocks noRot="1" noChangeAspect="1" noMove="1" noResize="1" noEditPoints="1" noAdjustHandles="1" noChangeArrowheads="1" noChangeShapeType="1" noTextEdit="1"/>
              </p:cNvSpPr>
              <p:nvPr/>
            </p:nvSpPr>
            <p:spPr>
              <a:xfrm>
                <a:off x="2438399" y="4876480"/>
                <a:ext cx="1600201" cy="533992"/>
              </a:xfrm>
              <a:prstGeom prst="rect">
                <a:avLst/>
              </a:prstGeom>
              <a:blipFill>
                <a:blip r:embed="rId4"/>
                <a:stretch>
                  <a:fillRect l="-3422" b="-10227"/>
                </a:stretch>
              </a:blipFill>
            </p:spPr>
            <p:txBody>
              <a:bodyPr/>
              <a:lstStyle/>
              <a:p>
                <a:r>
                  <a:rPr lang="en-US">
                    <a:noFill/>
                  </a:rPr>
                  <a:t> </a:t>
                </a:r>
              </a:p>
            </p:txBody>
          </p:sp>
        </mc:Fallback>
      </mc:AlternateContent>
    </p:spTree>
    <p:extLst>
      <p:ext uri="{BB962C8B-B14F-4D97-AF65-F5344CB8AC3E}">
        <p14:creationId xmlns:p14="http://schemas.microsoft.com/office/powerpoint/2010/main" val="1518235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ppt_x"/>
                                          </p:val>
                                        </p:tav>
                                        <p:tav tm="100000">
                                          <p:val>
                                            <p:strVal val="#ppt_x"/>
                                          </p:val>
                                        </p:tav>
                                      </p:tavLst>
                                    </p:anim>
                                    <p:anim calcmode="lin" valueType="num">
                                      <p:cBhvr additive="base">
                                        <p:cTn id="5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additive="base">
                                        <p:cTn id="61" dur="500" fill="hold"/>
                                        <p:tgtEl>
                                          <p:spTgt spid="16"/>
                                        </p:tgtEl>
                                        <p:attrNameLst>
                                          <p:attrName>ppt_x</p:attrName>
                                        </p:attrNameLst>
                                      </p:cBhvr>
                                      <p:tavLst>
                                        <p:tav tm="0">
                                          <p:val>
                                            <p:strVal val="#ppt_x"/>
                                          </p:val>
                                        </p:tav>
                                        <p:tav tm="100000">
                                          <p:val>
                                            <p:strVal val="#ppt_x"/>
                                          </p:val>
                                        </p:tav>
                                      </p:tavLst>
                                    </p:anim>
                                    <p:anim calcmode="lin" valueType="num">
                                      <p:cBhvr additive="base">
                                        <p:cTn id="6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0" grpId="0"/>
      <p:bldP spid="11" grpId="0"/>
      <p:bldP spid="12" grpId="0"/>
      <p:bldP spid="13" grpId="0"/>
      <p:bldP spid="14" grpId="0"/>
      <p:bldP spid="15" grpId="0"/>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800" dirty="0"/>
              <a:t>Generalized Pigeonhole Principle</a:t>
            </a:r>
          </a:p>
        </p:txBody>
      </p:sp>
      <p:sp>
        <p:nvSpPr>
          <p:cNvPr id="5" name="TextBox 4">
            <a:extLst>
              <a:ext uri="{FF2B5EF4-FFF2-40B4-BE49-F238E27FC236}">
                <a16:creationId xmlns:a16="http://schemas.microsoft.com/office/drawing/2014/main" id="{1952D2A1-FABD-97DD-26A9-9CCDBB66104D}"/>
              </a:ext>
            </a:extLst>
          </p:cNvPr>
          <p:cNvSpPr txBox="1"/>
          <p:nvPr/>
        </p:nvSpPr>
        <p:spPr>
          <a:xfrm>
            <a:off x="457199" y="1678616"/>
            <a:ext cx="8229599" cy="769441"/>
          </a:xfrm>
          <a:prstGeom prst="rect">
            <a:avLst/>
          </a:prstGeom>
          <a:noFill/>
        </p:spPr>
        <p:txBody>
          <a:bodyPr wrap="square" rtlCol="0">
            <a:spAutoFit/>
          </a:bodyPr>
          <a:lstStyle/>
          <a:p>
            <a:pPr marL="342900" indent="-342900" algn="just">
              <a:buFont typeface="Wingdings" panose="05000000000000000000" pitchFamily="2" charset="2"/>
              <a:buChar char="q"/>
            </a:pPr>
            <a:r>
              <a:rPr lang="en-US" sz="2200" dirty="0">
                <a:latin typeface="Times New Roman" pitchFamily="18" charset="0"/>
                <a:cs typeface="Times New Roman" pitchFamily="18" charset="0"/>
              </a:rPr>
              <a:t>At least how many people have the same month of birthday in the class?</a:t>
            </a:r>
          </a:p>
        </p:txBody>
      </p:sp>
      <p:sp>
        <p:nvSpPr>
          <p:cNvPr id="3" name="TextBox 2">
            <a:extLst>
              <a:ext uri="{FF2B5EF4-FFF2-40B4-BE49-F238E27FC236}">
                <a16:creationId xmlns:a16="http://schemas.microsoft.com/office/drawing/2014/main" id="{FA95B838-F4A1-CBA2-A2BA-BB73F1E28EF4}"/>
              </a:ext>
            </a:extLst>
          </p:cNvPr>
          <p:cNvSpPr txBox="1"/>
          <p:nvPr/>
        </p:nvSpPr>
        <p:spPr>
          <a:xfrm>
            <a:off x="457199" y="2819400"/>
            <a:ext cx="1905002" cy="430887"/>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latin typeface="Times New Roman" pitchFamily="18" charset="0"/>
                <a:cs typeface="Times New Roman" pitchFamily="18" charset="0"/>
              </a:rPr>
              <a:t>N = 30</a:t>
            </a:r>
          </a:p>
        </p:txBody>
      </p:sp>
      <p:sp>
        <p:nvSpPr>
          <p:cNvPr id="4" name="TextBox 3">
            <a:extLst>
              <a:ext uri="{FF2B5EF4-FFF2-40B4-BE49-F238E27FC236}">
                <a16:creationId xmlns:a16="http://schemas.microsoft.com/office/drawing/2014/main" id="{A15400B5-2A17-7616-7ACD-C18E8D85248D}"/>
              </a:ext>
            </a:extLst>
          </p:cNvPr>
          <p:cNvSpPr txBox="1"/>
          <p:nvPr/>
        </p:nvSpPr>
        <p:spPr>
          <a:xfrm>
            <a:off x="2666996" y="2819400"/>
            <a:ext cx="1905002" cy="430887"/>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latin typeface="Times New Roman" pitchFamily="18" charset="0"/>
                <a:cs typeface="Times New Roman" pitchFamily="18" charset="0"/>
              </a:rPr>
              <a:t>k = 12</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65C55E-5206-43FD-3C15-EE579264C4F6}"/>
                  </a:ext>
                </a:extLst>
              </p:cNvPr>
              <p:cNvSpPr txBox="1"/>
              <p:nvPr/>
            </p:nvSpPr>
            <p:spPr>
              <a:xfrm>
                <a:off x="5105400" y="2819399"/>
                <a:ext cx="1905002" cy="622286"/>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dirty="0">
                    <a:latin typeface="Times New Roman" pitchFamily="18" charset="0"/>
                    <a:cs typeface="Times New Roman" pitchFamily="18" charset="0"/>
                  </a:rPr>
                  <a:t>⌈</a:t>
                </a:r>
                <a14:m>
                  <m:oMath xmlns:m="http://schemas.openxmlformats.org/officeDocument/2006/math">
                    <m:f>
                      <m:fPr>
                        <m:ctrlPr>
                          <a:rPr lang="en-US" sz="2400" i="1">
                            <a:latin typeface="Cambria Math" panose="02040503050406030204" pitchFamily="18" charset="0"/>
                            <a:cs typeface="Times New Roman" pitchFamily="18" charset="0"/>
                          </a:rPr>
                        </m:ctrlPr>
                      </m:fPr>
                      <m:num>
                        <m:r>
                          <m:rPr>
                            <m:sty m:val="p"/>
                          </m:rPr>
                          <a:rPr lang="en-US" sz="2400">
                            <a:latin typeface="Cambria Math" panose="02040503050406030204" pitchFamily="18" charset="0"/>
                            <a:cs typeface="Times New Roman" pitchFamily="18" charset="0"/>
                          </a:rPr>
                          <m:t>N</m:t>
                        </m:r>
                      </m:num>
                      <m:den>
                        <m:r>
                          <m:rPr>
                            <m:sty m:val="p"/>
                          </m:rPr>
                          <a:rPr lang="en-US" sz="2400">
                            <a:latin typeface="Cambria Math" panose="02040503050406030204" pitchFamily="18" charset="0"/>
                            <a:cs typeface="Times New Roman" pitchFamily="18" charset="0"/>
                          </a:rPr>
                          <m:t>k</m:t>
                        </m:r>
                      </m:den>
                    </m:f>
                  </m:oMath>
                </a14:m>
                <a:r>
                  <a:rPr lang="en-US" sz="2400" dirty="0">
                    <a:latin typeface="Times New Roman" pitchFamily="18" charset="0"/>
                    <a:cs typeface="Times New Roman" pitchFamily="18" charset="0"/>
                  </a:rPr>
                  <a:t>⌉ </a:t>
                </a:r>
                <a:r>
                  <a:rPr lang="en-US" sz="2800" dirty="0">
                    <a:latin typeface="Times New Roman" panose="02020603050405020304" pitchFamily="18" charset="0"/>
                    <a:cs typeface="Times New Roman" panose="02020603050405020304" pitchFamily="18" charset="0"/>
                  </a:rPr>
                  <a:t>= 3</a:t>
                </a:r>
                <a:endParaRPr lang="en-US" sz="2800" b="1" dirty="0">
                  <a:latin typeface="Times New Roman" pitchFamily="18" charset="0"/>
                  <a:cs typeface="Times New Roman" pitchFamily="18" charset="0"/>
                </a:endParaRPr>
              </a:p>
            </p:txBody>
          </p:sp>
        </mc:Choice>
        <mc:Fallback xmlns="">
          <p:sp>
            <p:nvSpPr>
              <p:cNvPr id="6" name="TextBox 5">
                <a:extLst>
                  <a:ext uri="{FF2B5EF4-FFF2-40B4-BE49-F238E27FC236}">
                    <a16:creationId xmlns:a16="http://schemas.microsoft.com/office/drawing/2014/main" id="{5F65C55E-5206-43FD-3C15-EE579264C4F6}"/>
                  </a:ext>
                </a:extLst>
              </p:cNvPr>
              <p:cNvSpPr txBox="1">
                <a:spLocks noRot="1" noChangeAspect="1" noMove="1" noResize="1" noEditPoints="1" noAdjustHandles="1" noChangeArrowheads="1" noChangeShapeType="1" noTextEdit="1"/>
              </p:cNvSpPr>
              <p:nvPr/>
            </p:nvSpPr>
            <p:spPr>
              <a:xfrm>
                <a:off x="5105400" y="2819399"/>
                <a:ext cx="1905002" cy="622286"/>
              </a:xfrm>
              <a:prstGeom prst="rect">
                <a:avLst/>
              </a:prstGeom>
              <a:blipFill>
                <a:blip r:embed="rId2"/>
                <a:stretch>
                  <a:fillRect l="-4487" t="-4854" b="-14563"/>
                </a:stretch>
              </a:blipFill>
            </p:spPr>
            <p:txBody>
              <a:bodyPr/>
              <a:lstStyle/>
              <a:p>
                <a:r>
                  <a:rPr lang="en-US">
                    <a:noFill/>
                  </a:rPr>
                  <a:t> </a:t>
                </a:r>
              </a:p>
            </p:txBody>
          </p:sp>
        </mc:Fallback>
      </mc:AlternateContent>
    </p:spTree>
    <p:extLst>
      <p:ext uri="{BB962C8B-B14F-4D97-AF65-F5344CB8AC3E}">
        <p14:creationId xmlns:p14="http://schemas.microsoft.com/office/powerpoint/2010/main" val="1574038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4"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1986" y="76200"/>
            <a:ext cx="7772400" cy="4267200"/>
          </a:xfrm>
        </p:spPr>
        <p:txBody>
          <a:bodyPr/>
          <a:lstStyle/>
          <a:p>
            <a:r>
              <a:rPr lang="en-US" sz="5000" dirty="0"/>
              <a:t>COUNTING PRINCIPLE</a:t>
            </a:r>
          </a:p>
        </p:txBody>
      </p:sp>
    </p:spTree>
    <p:extLst>
      <p:ext uri="{BB962C8B-B14F-4D97-AF65-F5344CB8AC3E}">
        <p14:creationId xmlns:p14="http://schemas.microsoft.com/office/powerpoint/2010/main" val="2904451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800" dirty="0"/>
              <a:t>THE BIRTHDAY PROBLEM</a:t>
            </a:r>
          </a:p>
        </p:txBody>
      </p:sp>
      <p:sp>
        <p:nvSpPr>
          <p:cNvPr id="5" name="TextBox 4">
            <a:extLst>
              <a:ext uri="{FF2B5EF4-FFF2-40B4-BE49-F238E27FC236}">
                <a16:creationId xmlns:a16="http://schemas.microsoft.com/office/drawing/2014/main" id="{1952D2A1-FABD-97DD-26A9-9CCDBB66104D}"/>
              </a:ext>
            </a:extLst>
          </p:cNvPr>
          <p:cNvSpPr txBox="1"/>
          <p:nvPr/>
        </p:nvSpPr>
        <p:spPr>
          <a:xfrm>
            <a:off x="457199" y="1678616"/>
            <a:ext cx="8229599" cy="769441"/>
          </a:xfrm>
          <a:prstGeom prst="rect">
            <a:avLst/>
          </a:prstGeom>
          <a:noFill/>
        </p:spPr>
        <p:txBody>
          <a:bodyPr wrap="square" rtlCol="0">
            <a:spAutoFit/>
          </a:bodyPr>
          <a:lstStyle/>
          <a:p>
            <a:pPr marL="342900" indent="-342900" algn="just">
              <a:buFont typeface="Wingdings" panose="05000000000000000000" pitchFamily="2" charset="2"/>
              <a:buChar char="q"/>
            </a:pPr>
            <a:r>
              <a:rPr lang="en-US" sz="2200" dirty="0">
                <a:latin typeface="Times New Roman" pitchFamily="18" charset="0"/>
                <a:cs typeface="Times New Roman" pitchFamily="18" charset="0"/>
              </a:rPr>
              <a:t>What is the least number of people required to ensure that at least two of them have the same </a:t>
            </a:r>
            <a:r>
              <a:rPr lang="en-US" sz="2200" b="1" dirty="0">
                <a:latin typeface="Times New Roman" pitchFamily="18" charset="0"/>
                <a:cs typeface="Times New Roman" pitchFamily="18" charset="0"/>
              </a:rPr>
              <a:t>month</a:t>
            </a:r>
            <a:r>
              <a:rPr lang="en-US" sz="2200" dirty="0">
                <a:latin typeface="Times New Roman" pitchFamily="18" charset="0"/>
                <a:cs typeface="Times New Roman" pitchFamily="18" charset="0"/>
              </a:rPr>
              <a:t> of birthday?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A95B838-F4A1-CBA2-A2BA-BB73F1E28EF4}"/>
                  </a:ext>
                </a:extLst>
              </p:cNvPr>
              <p:cNvSpPr txBox="1"/>
              <p:nvPr/>
            </p:nvSpPr>
            <p:spPr>
              <a:xfrm>
                <a:off x="457199" y="2819400"/>
                <a:ext cx="1905002" cy="533992"/>
              </a:xfrm>
              <a:prstGeom prst="rect">
                <a:avLst/>
              </a:prstGeom>
              <a:noFill/>
            </p:spPr>
            <p:txBody>
              <a:bodyPr wrap="square" rtlCol="0">
                <a:spAutoFit/>
              </a:bodyPr>
              <a:lstStyle/>
              <a:p>
                <a:pPr marL="342900" indent="-342900" algn="just">
                  <a:buFont typeface="Wingdings" panose="05000000000000000000" pitchFamily="2" charset="2"/>
                  <a:buChar char="q"/>
                </a:pPr>
                <a:r>
                  <a:rPr lang="en-US" sz="2000" dirty="0">
                    <a:latin typeface="Times New Roman" pitchFamily="18" charset="0"/>
                    <a:cs typeface="Times New Roman" pitchFamily="18" charset="0"/>
                  </a:rPr>
                  <a:t>⌈</a:t>
                </a:r>
                <a14:m>
                  <m:oMath xmlns:m="http://schemas.openxmlformats.org/officeDocument/2006/math">
                    <m:f>
                      <m:fPr>
                        <m:ctrlPr>
                          <a:rPr lang="en-US" sz="2000" i="1">
                            <a:latin typeface="Cambria Math" panose="02040503050406030204" pitchFamily="18" charset="0"/>
                            <a:cs typeface="Times New Roman" pitchFamily="18" charset="0"/>
                          </a:rPr>
                        </m:ctrlPr>
                      </m:fPr>
                      <m:num>
                        <m:r>
                          <m:rPr>
                            <m:sty m:val="p"/>
                          </m:rPr>
                          <a:rPr lang="en-US" sz="2000">
                            <a:latin typeface="Cambria Math" panose="02040503050406030204" pitchFamily="18" charset="0"/>
                            <a:cs typeface="Times New Roman" pitchFamily="18" charset="0"/>
                          </a:rPr>
                          <m:t>N</m:t>
                        </m:r>
                      </m:num>
                      <m:den>
                        <m:r>
                          <m:rPr>
                            <m:sty m:val="p"/>
                          </m:rPr>
                          <a:rPr lang="en-US" sz="2000">
                            <a:latin typeface="Cambria Math" panose="02040503050406030204" pitchFamily="18" charset="0"/>
                            <a:cs typeface="Times New Roman" pitchFamily="18" charset="0"/>
                          </a:rPr>
                          <m:t>k</m:t>
                        </m:r>
                      </m:den>
                    </m:f>
                  </m:oMath>
                </a14:m>
                <a:r>
                  <a:rPr lang="en-US" sz="2000" dirty="0">
                    <a:latin typeface="Times New Roman" pitchFamily="18" charset="0"/>
                    <a:cs typeface="Times New Roman" pitchFamily="18" charset="0"/>
                  </a:rPr>
                  <a:t>⌉ </a:t>
                </a:r>
                <a:r>
                  <a:rPr lang="en-US" sz="2400" dirty="0">
                    <a:latin typeface="Times New Roman" panose="02020603050405020304" pitchFamily="18" charset="0"/>
                    <a:cs typeface="Times New Roman" panose="02020603050405020304" pitchFamily="18" charset="0"/>
                  </a:rPr>
                  <a:t>= 2</a:t>
                </a:r>
                <a:endParaRPr lang="en-US" sz="2400" b="1" dirty="0">
                  <a:latin typeface="Times New Roman" pitchFamily="18" charset="0"/>
                  <a:cs typeface="Times New Roman" pitchFamily="18" charset="0"/>
                </a:endParaRPr>
              </a:p>
            </p:txBody>
          </p:sp>
        </mc:Choice>
        <mc:Fallback xmlns="">
          <p:sp>
            <p:nvSpPr>
              <p:cNvPr id="3" name="TextBox 2">
                <a:extLst>
                  <a:ext uri="{FF2B5EF4-FFF2-40B4-BE49-F238E27FC236}">
                    <a16:creationId xmlns:a16="http://schemas.microsoft.com/office/drawing/2014/main" id="{FA95B838-F4A1-CBA2-A2BA-BB73F1E28EF4}"/>
                  </a:ext>
                </a:extLst>
              </p:cNvPr>
              <p:cNvSpPr txBox="1">
                <a:spLocks noRot="1" noChangeAspect="1" noMove="1" noResize="1" noEditPoints="1" noAdjustHandles="1" noChangeArrowheads="1" noChangeShapeType="1" noTextEdit="1"/>
              </p:cNvSpPr>
              <p:nvPr/>
            </p:nvSpPr>
            <p:spPr>
              <a:xfrm>
                <a:off x="457199" y="2819400"/>
                <a:ext cx="1905002" cy="533992"/>
              </a:xfrm>
              <a:prstGeom prst="rect">
                <a:avLst/>
              </a:prstGeom>
              <a:blipFill>
                <a:blip r:embed="rId2"/>
                <a:stretch>
                  <a:fillRect l="-2875" t="-5747" b="-14943"/>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A15400B5-2A17-7616-7ACD-C18E8D85248D}"/>
              </a:ext>
            </a:extLst>
          </p:cNvPr>
          <p:cNvSpPr txBox="1"/>
          <p:nvPr/>
        </p:nvSpPr>
        <p:spPr>
          <a:xfrm>
            <a:off x="2666996" y="2819400"/>
            <a:ext cx="1905002" cy="430887"/>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latin typeface="Times New Roman" pitchFamily="18" charset="0"/>
                <a:cs typeface="Times New Roman" pitchFamily="18" charset="0"/>
              </a:rPr>
              <a:t>k = 12</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65C55E-5206-43FD-3C15-EE579264C4F6}"/>
                  </a:ext>
                </a:extLst>
              </p:cNvPr>
              <p:cNvSpPr txBox="1"/>
              <p:nvPr/>
            </p:nvSpPr>
            <p:spPr>
              <a:xfrm>
                <a:off x="457199" y="3504609"/>
                <a:ext cx="1905002" cy="622286"/>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dirty="0">
                    <a:latin typeface="Times New Roman" pitchFamily="18" charset="0"/>
                    <a:cs typeface="Times New Roman" pitchFamily="18" charset="0"/>
                  </a:rPr>
                  <a:t>⌈</a:t>
                </a:r>
                <a14:m>
                  <m:oMath xmlns:m="http://schemas.openxmlformats.org/officeDocument/2006/math">
                    <m:f>
                      <m:fPr>
                        <m:ctrlPr>
                          <a:rPr lang="en-US" sz="2400" i="1">
                            <a:latin typeface="Cambria Math" panose="02040503050406030204" pitchFamily="18" charset="0"/>
                            <a:cs typeface="Times New Roman" pitchFamily="18" charset="0"/>
                          </a:rPr>
                        </m:ctrlPr>
                      </m:fPr>
                      <m:num>
                        <m:r>
                          <m:rPr>
                            <m:sty m:val="p"/>
                          </m:rPr>
                          <a:rPr lang="en-US" sz="2400">
                            <a:latin typeface="Cambria Math" panose="02040503050406030204" pitchFamily="18" charset="0"/>
                            <a:cs typeface="Times New Roman" pitchFamily="18" charset="0"/>
                          </a:rPr>
                          <m:t>N</m:t>
                        </m:r>
                      </m:num>
                      <m:den>
                        <m:r>
                          <a:rPr lang="en-US" sz="2400" b="0" i="0" smtClean="0">
                            <a:latin typeface="Cambria Math" panose="02040503050406030204" pitchFamily="18" charset="0"/>
                            <a:cs typeface="Times New Roman" pitchFamily="18" charset="0"/>
                          </a:rPr>
                          <m:t>12</m:t>
                        </m:r>
                      </m:den>
                    </m:f>
                  </m:oMath>
                </a14:m>
                <a:r>
                  <a:rPr lang="en-US" sz="2400" dirty="0">
                    <a:latin typeface="Times New Roman" pitchFamily="18" charset="0"/>
                    <a:cs typeface="Times New Roman" pitchFamily="18" charset="0"/>
                  </a:rPr>
                  <a:t>⌉ </a:t>
                </a:r>
                <a:r>
                  <a:rPr lang="en-US" sz="2800" dirty="0">
                    <a:latin typeface="Times New Roman" panose="02020603050405020304" pitchFamily="18" charset="0"/>
                    <a:cs typeface="Times New Roman" panose="02020603050405020304" pitchFamily="18" charset="0"/>
                  </a:rPr>
                  <a:t>= 2</a:t>
                </a:r>
                <a:endParaRPr lang="en-US" sz="2800" b="1" dirty="0">
                  <a:latin typeface="Times New Roman" pitchFamily="18" charset="0"/>
                  <a:cs typeface="Times New Roman" pitchFamily="18" charset="0"/>
                </a:endParaRPr>
              </a:p>
            </p:txBody>
          </p:sp>
        </mc:Choice>
        <mc:Fallback xmlns="">
          <p:sp>
            <p:nvSpPr>
              <p:cNvPr id="6" name="TextBox 5">
                <a:extLst>
                  <a:ext uri="{FF2B5EF4-FFF2-40B4-BE49-F238E27FC236}">
                    <a16:creationId xmlns:a16="http://schemas.microsoft.com/office/drawing/2014/main" id="{5F65C55E-5206-43FD-3C15-EE579264C4F6}"/>
                  </a:ext>
                </a:extLst>
              </p:cNvPr>
              <p:cNvSpPr txBox="1">
                <a:spLocks noRot="1" noChangeAspect="1" noMove="1" noResize="1" noEditPoints="1" noAdjustHandles="1" noChangeArrowheads="1" noChangeShapeType="1" noTextEdit="1"/>
              </p:cNvSpPr>
              <p:nvPr/>
            </p:nvSpPr>
            <p:spPr>
              <a:xfrm>
                <a:off x="457199" y="3504609"/>
                <a:ext cx="1905002" cy="622286"/>
              </a:xfrm>
              <a:prstGeom prst="rect">
                <a:avLst/>
              </a:prstGeom>
              <a:blipFill>
                <a:blip r:embed="rId3"/>
                <a:stretch>
                  <a:fillRect l="-4153" t="-5882" b="-156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026E816-90D7-3611-7973-9082580B4100}"/>
                  </a:ext>
                </a:extLst>
              </p:cNvPr>
              <p:cNvSpPr txBox="1"/>
              <p:nvPr/>
            </p:nvSpPr>
            <p:spPr>
              <a:xfrm>
                <a:off x="4569779" y="3522498"/>
                <a:ext cx="1905002" cy="586507"/>
              </a:xfrm>
              <a:prstGeom prst="rect">
                <a:avLst/>
              </a:prstGeom>
              <a:noFill/>
            </p:spPr>
            <p:txBody>
              <a:bodyPr wrap="square" rtlCol="0">
                <a:spAutoFit/>
              </a:bodyPr>
              <a:lstStyle/>
              <a:p>
                <a:pPr marL="342900" indent="-342900" algn="just">
                  <a:buFont typeface="Wingdings" panose="05000000000000000000" pitchFamily="2" charset="2"/>
                  <a:buChar char="q"/>
                </a:pPr>
                <a:r>
                  <a:rPr lang="en-US" sz="2200" dirty="0">
                    <a:latin typeface="Times New Roman" panose="02020603050405020304" pitchFamily="18" charset="0"/>
                    <a:cs typeface="Times New Roman" pitchFamily="18" charset="0"/>
                  </a:rPr>
                  <a:t>If </a:t>
                </a:r>
                <a:r>
                  <a:rPr lang="en-US" sz="2400" dirty="0">
                    <a:latin typeface="Times New Roman" panose="02020603050405020304" pitchFamily="18" charset="0"/>
                    <a:cs typeface="Times New Roman" pitchFamily="18" charset="0"/>
                  </a:rPr>
                  <a:t>⌈</a:t>
                </a:r>
                <a14:m>
                  <m:oMath xmlns:m="http://schemas.openxmlformats.org/officeDocument/2006/math">
                    <m:f>
                      <m:fPr>
                        <m:ctrlPr>
                          <a:rPr lang="en-US" sz="2400" i="1">
                            <a:latin typeface="Cambria Math" panose="02040503050406030204" pitchFamily="18" charset="0"/>
                            <a:cs typeface="Times New Roman" pitchFamily="18" charset="0"/>
                          </a:rPr>
                        </m:ctrlPr>
                      </m:fPr>
                      <m:num>
                        <m:r>
                          <m:rPr>
                            <m:sty m:val="p"/>
                          </m:rPr>
                          <a:rPr lang="en-US" sz="2400" b="0" i="0" smtClean="0">
                            <a:latin typeface="Cambria Math" panose="02040503050406030204" pitchFamily="18" charset="0"/>
                            <a:cs typeface="Times New Roman" pitchFamily="18" charset="0"/>
                          </a:rPr>
                          <m:t>a</m:t>
                        </m:r>
                      </m:num>
                      <m:den>
                        <m:r>
                          <m:rPr>
                            <m:sty m:val="p"/>
                          </m:rPr>
                          <a:rPr lang="en-US" sz="2400" b="0" i="0" smtClean="0">
                            <a:latin typeface="Cambria Math" panose="02040503050406030204" pitchFamily="18" charset="0"/>
                            <a:cs typeface="Times New Roman" pitchFamily="18" charset="0"/>
                          </a:rPr>
                          <m:t>b</m:t>
                        </m:r>
                      </m:den>
                    </m:f>
                  </m:oMath>
                </a14:m>
                <a:r>
                  <a:rPr lang="en-US" sz="2400" dirty="0">
                    <a:latin typeface="Times New Roman" pitchFamily="18" charset="0"/>
                    <a:cs typeface="Times New Roman" pitchFamily="18" charset="0"/>
                  </a:rPr>
                  <a:t>⌉ </a:t>
                </a:r>
                <a:r>
                  <a:rPr lang="en-US" sz="2200" dirty="0">
                    <a:latin typeface="Times New Roman" pitchFamily="18" charset="0"/>
                    <a:cs typeface="Times New Roman" pitchFamily="18" charset="0"/>
                  </a:rPr>
                  <a:t>= c</a:t>
                </a:r>
                <a:endParaRPr lang="en-US" sz="2200" b="1" dirty="0">
                  <a:latin typeface="Times New Roman" pitchFamily="18" charset="0"/>
                  <a:cs typeface="Times New Roman" pitchFamily="18" charset="0"/>
                </a:endParaRPr>
              </a:p>
            </p:txBody>
          </p:sp>
        </mc:Choice>
        <mc:Fallback xmlns="">
          <p:sp>
            <p:nvSpPr>
              <p:cNvPr id="7" name="TextBox 6">
                <a:extLst>
                  <a:ext uri="{FF2B5EF4-FFF2-40B4-BE49-F238E27FC236}">
                    <a16:creationId xmlns:a16="http://schemas.microsoft.com/office/drawing/2014/main" id="{9026E816-90D7-3611-7973-9082580B4100}"/>
                  </a:ext>
                </a:extLst>
              </p:cNvPr>
              <p:cNvSpPr txBox="1">
                <a:spLocks noRot="1" noChangeAspect="1" noMove="1" noResize="1" noEditPoints="1" noAdjustHandles="1" noChangeArrowheads="1" noChangeShapeType="1" noTextEdit="1"/>
              </p:cNvSpPr>
              <p:nvPr/>
            </p:nvSpPr>
            <p:spPr>
              <a:xfrm>
                <a:off x="4569779" y="3522498"/>
                <a:ext cx="1905002" cy="586507"/>
              </a:xfrm>
              <a:prstGeom prst="rect">
                <a:avLst/>
              </a:prstGeom>
              <a:blipFill>
                <a:blip r:embed="rId4"/>
                <a:stretch>
                  <a:fillRect l="-3526" t="-2083" b="-8333"/>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F9FD55F3-49FE-D868-340A-BE94ED63CF17}"/>
              </a:ext>
            </a:extLst>
          </p:cNvPr>
          <p:cNvSpPr txBox="1"/>
          <p:nvPr/>
        </p:nvSpPr>
        <p:spPr>
          <a:xfrm>
            <a:off x="457199" y="4179111"/>
            <a:ext cx="3048001" cy="430887"/>
          </a:xfrm>
          <a:prstGeom prst="rect">
            <a:avLst/>
          </a:prstGeom>
          <a:noFill/>
        </p:spPr>
        <p:txBody>
          <a:bodyPr wrap="square" rtlCol="0">
            <a:spAutoFit/>
          </a:bodyPr>
          <a:lstStyle/>
          <a:p>
            <a:pPr marL="342900" indent="-342900" algn="just">
              <a:buFont typeface="Wingdings" panose="05000000000000000000" pitchFamily="2" charset="2"/>
              <a:buChar char="q"/>
            </a:pPr>
            <a:r>
              <a:rPr lang="en-US" sz="2200" dirty="0">
                <a:latin typeface="Times New Roman" pitchFamily="18" charset="0"/>
                <a:cs typeface="Times New Roman" pitchFamily="18" charset="0"/>
              </a:rPr>
              <a:t>N can be 13 to 24</a:t>
            </a:r>
            <a:endParaRPr lang="en-US" sz="2200" b="1" dirty="0">
              <a:latin typeface="Times New Roman" pitchFamily="18" charset="0"/>
              <a:cs typeface="Times New Roman" pitchFamily="18" charset="0"/>
            </a:endParaRPr>
          </a:p>
        </p:txBody>
      </p:sp>
      <p:sp>
        <p:nvSpPr>
          <p:cNvPr id="9" name="TextBox 8">
            <a:extLst>
              <a:ext uri="{FF2B5EF4-FFF2-40B4-BE49-F238E27FC236}">
                <a16:creationId xmlns:a16="http://schemas.microsoft.com/office/drawing/2014/main" id="{7D771215-D0FC-FFA7-BF25-4D742E59D0C7}"/>
              </a:ext>
            </a:extLst>
          </p:cNvPr>
          <p:cNvSpPr txBox="1"/>
          <p:nvPr/>
        </p:nvSpPr>
        <p:spPr>
          <a:xfrm>
            <a:off x="457199" y="4706622"/>
            <a:ext cx="3048001" cy="430887"/>
          </a:xfrm>
          <a:prstGeom prst="rect">
            <a:avLst/>
          </a:prstGeom>
          <a:noFill/>
        </p:spPr>
        <p:txBody>
          <a:bodyPr wrap="square" rtlCol="0">
            <a:spAutoFit/>
          </a:bodyPr>
          <a:lstStyle/>
          <a:p>
            <a:pPr marL="342900" indent="-342900" algn="just">
              <a:buFont typeface="Wingdings" panose="05000000000000000000" pitchFamily="2" charset="2"/>
              <a:buChar char="q"/>
            </a:pPr>
            <a:r>
              <a:rPr lang="en-US" sz="2200" dirty="0">
                <a:latin typeface="Times New Roman" pitchFamily="18" charset="0"/>
                <a:cs typeface="Times New Roman" pitchFamily="18" charset="0"/>
              </a:rPr>
              <a:t>How to determine?</a:t>
            </a:r>
            <a:endParaRPr lang="en-US" sz="2200" b="1" dirty="0">
              <a:latin typeface="Times New Roman" pitchFamily="18" charset="0"/>
              <a:cs typeface="Times New Roman" pitchFamily="18" charset="0"/>
            </a:endParaRPr>
          </a:p>
        </p:txBody>
      </p:sp>
      <p:sp>
        <p:nvSpPr>
          <p:cNvPr id="10" name="TextBox 9">
            <a:extLst>
              <a:ext uri="{FF2B5EF4-FFF2-40B4-BE49-F238E27FC236}">
                <a16:creationId xmlns:a16="http://schemas.microsoft.com/office/drawing/2014/main" id="{61700236-4253-4813-2D64-0D7194D1D3BA}"/>
              </a:ext>
            </a:extLst>
          </p:cNvPr>
          <p:cNvSpPr txBox="1"/>
          <p:nvPr/>
        </p:nvSpPr>
        <p:spPr>
          <a:xfrm>
            <a:off x="4569779" y="4175057"/>
            <a:ext cx="3278821" cy="430887"/>
          </a:xfrm>
          <a:prstGeom prst="rect">
            <a:avLst/>
          </a:prstGeom>
          <a:noFill/>
        </p:spPr>
        <p:txBody>
          <a:bodyPr wrap="square" rtlCol="0">
            <a:spAutoFit/>
          </a:bodyPr>
          <a:lstStyle/>
          <a:p>
            <a:pPr marL="342900" indent="-342900" algn="just">
              <a:buFont typeface="Wingdings" panose="05000000000000000000" pitchFamily="2" charset="2"/>
              <a:buChar char="q"/>
            </a:pPr>
            <a:r>
              <a:rPr lang="en-US" sz="2200" dirty="0">
                <a:latin typeface="Times New Roman" panose="02020603050405020304" pitchFamily="18" charset="0"/>
                <a:cs typeface="Times New Roman" pitchFamily="18" charset="0"/>
              </a:rPr>
              <a:t>Lowest of a = 1 + b(c-1)</a:t>
            </a:r>
            <a:endParaRPr lang="en-US" sz="2200" b="1" dirty="0">
              <a:latin typeface="Times New Roman" pitchFamily="18" charset="0"/>
              <a:cs typeface="Times New Roman" pitchFamily="18" charset="0"/>
            </a:endParaRPr>
          </a:p>
        </p:txBody>
      </p:sp>
      <p:sp>
        <p:nvSpPr>
          <p:cNvPr id="11" name="TextBox 10">
            <a:extLst>
              <a:ext uri="{FF2B5EF4-FFF2-40B4-BE49-F238E27FC236}">
                <a16:creationId xmlns:a16="http://schemas.microsoft.com/office/drawing/2014/main" id="{F5B44FA1-F489-676B-3C0C-16B76E9BA585}"/>
              </a:ext>
            </a:extLst>
          </p:cNvPr>
          <p:cNvSpPr txBox="1"/>
          <p:nvPr/>
        </p:nvSpPr>
        <p:spPr>
          <a:xfrm>
            <a:off x="4575696" y="4706621"/>
            <a:ext cx="3278821" cy="430887"/>
          </a:xfrm>
          <a:prstGeom prst="rect">
            <a:avLst/>
          </a:prstGeom>
          <a:noFill/>
        </p:spPr>
        <p:txBody>
          <a:bodyPr wrap="square" rtlCol="0">
            <a:spAutoFit/>
          </a:bodyPr>
          <a:lstStyle/>
          <a:p>
            <a:pPr marL="342900" indent="-342900" algn="just">
              <a:buFont typeface="Wingdings" panose="05000000000000000000" pitchFamily="2" charset="2"/>
              <a:buChar char="q"/>
            </a:pPr>
            <a:r>
              <a:rPr lang="en-US" sz="2200" dirty="0">
                <a:latin typeface="Times New Roman" panose="02020603050405020304" pitchFamily="18" charset="0"/>
                <a:cs typeface="Times New Roman" pitchFamily="18" charset="0"/>
              </a:rPr>
              <a:t>Highest of a = </a:t>
            </a:r>
            <a:r>
              <a:rPr lang="en-US" sz="2200" dirty="0" err="1">
                <a:latin typeface="Times New Roman" panose="02020603050405020304" pitchFamily="18" charset="0"/>
                <a:cs typeface="Times New Roman" pitchFamily="18" charset="0"/>
              </a:rPr>
              <a:t>bc</a:t>
            </a:r>
            <a:endParaRPr lang="en-US" sz="2200" b="1" dirty="0">
              <a:latin typeface="Times New Roman" pitchFamily="18" charset="0"/>
              <a:cs typeface="Times New Roman" pitchFamily="18" charset="0"/>
            </a:endParaRPr>
          </a:p>
        </p:txBody>
      </p:sp>
      <p:sp>
        <p:nvSpPr>
          <p:cNvPr id="12" name="TextBox 11">
            <a:extLst>
              <a:ext uri="{FF2B5EF4-FFF2-40B4-BE49-F238E27FC236}">
                <a16:creationId xmlns:a16="http://schemas.microsoft.com/office/drawing/2014/main" id="{5F6C80DD-1490-E389-70EB-7F9A8652DA81}"/>
              </a:ext>
            </a:extLst>
          </p:cNvPr>
          <p:cNvSpPr txBox="1"/>
          <p:nvPr/>
        </p:nvSpPr>
        <p:spPr>
          <a:xfrm>
            <a:off x="457198" y="5221563"/>
            <a:ext cx="3048001" cy="430887"/>
          </a:xfrm>
          <a:prstGeom prst="rect">
            <a:avLst/>
          </a:prstGeom>
          <a:noFill/>
        </p:spPr>
        <p:txBody>
          <a:bodyPr wrap="square" rtlCol="0">
            <a:spAutoFit/>
          </a:bodyPr>
          <a:lstStyle/>
          <a:p>
            <a:pPr marL="342900" indent="-342900" algn="just">
              <a:buFont typeface="Wingdings" panose="05000000000000000000" pitchFamily="2" charset="2"/>
              <a:buChar char="q"/>
            </a:pPr>
            <a:r>
              <a:rPr lang="en-US" sz="2200" dirty="0">
                <a:latin typeface="Times New Roman" pitchFamily="18" charset="0"/>
                <a:cs typeface="Times New Roman" pitchFamily="18" charset="0"/>
              </a:rPr>
              <a:t>Ans: 13.</a:t>
            </a:r>
            <a:endParaRPr lang="en-US" sz="2200" b="1" dirty="0">
              <a:latin typeface="Times New Roman" pitchFamily="18" charset="0"/>
              <a:cs typeface="Times New Roman" pitchFamily="18" charset="0"/>
            </a:endParaRPr>
          </a:p>
        </p:txBody>
      </p:sp>
    </p:spTree>
    <p:extLst>
      <p:ext uri="{BB962C8B-B14F-4D97-AF65-F5344CB8AC3E}">
        <p14:creationId xmlns:p14="http://schemas.microsoft.com/office/powerpoint/2010/main" val="3111651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ppt_x"/>
                                          </p:val>
                                        </p:tav>
                                        <p:tav tm="100000">
                                          <p:val>
                                            <p:strVal val="#ppt_x"/>
                                          </p:val>
                                        </p:tav>
                                      </p:tavLst>
                                    </p:anim>
                                    <p:anim calcmode="lin" valueType="num">
                                      <p:cBhvr additive="base">
                                        <p:cTn id="5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additive="base">
                                        <p:cTn id="61" dur="500" fill="hold"/>
                                        <p:tgtEl>
                                          <p:spTgt spid="12"/>
                                        </p:tgtEl>
                                        <p:attrNameLst>
                                          <p:attrName>ppt_x</p:attrName>
                                        </p:attrNameLst>
                                      </p:cBhvr>
                                      <p:tavLst>
                                        <p:tav tm="0">
                                          <p:val>
                                            <p:strVal val="#ppt_x"/>
                                          </p:val>
                                        </p:tav>
                                        <p:tav tm="100000">
                                          <p:val>
                                            <p:strVal val="#ppt_x"/>
                                          </p:val>
                                        </p:tav>
                                      </p:tavLst>
                                    </p:anim>
                                    <p:anim calcmode="lin" valueType="num">
                                      <p:cBhvr additive="base">
                                        <p:cTn id="6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4" grpId="0"/>
      <p:bldP spid="6" grpId="0"/>
      <p:bldP spid="7" grpId="0"/>
      <p:bldP spid="8" grpId="0"/>
      <p:bldP spid="9" grpId="0"/>
      <p:bldP spid="10" grpId="0"/>
      <p:bldP spid="11" grpId="0"/>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800" dirty="0"/>
              <a:t>THE BIRTHDAY PROBLEM</a:t>
            </a:r>
          </a:p>
        </p:txBody>
      </p:sp>
      <p:sp>
        <p:nvSpPr>
          <p:cNvPr id="5" name="TextBox 4">
            <a:extLst>
              <a:ext uri="{FF2B5EF4-FFF2-40B4-BE49-F238E27FC236}">
                <a16:creationId xmlns:a16="http://schemas.microsoft.com/office/drawing/2014/main" id="{1952D2A1-FABD-97DD-26A9-9CCDBB66104D}"/>
              </a:ext>
            </a:extLst>
          </p:cNvPr>
          <p:cNvSpPr txBox="1"/>
          <p:nvPr/>
        </p:nvSpPr>
        <p:spPr>
          <a:xfrm>
            <a:off x="457199" y="1678616"/>
            <a:ext cx="8229599" cy="769441"/>
          </a:xfrm>
          <a:prstGeom prst="rect">
            <a:avLst/>
          </a:prstGeom>
          <a:noFill/>
        </p:spPr>
        <p:txBody>
          <a:bodyPr wrap="square" rtlCol="0">
            <a:spAutoFit/>
          </a:bodyPr>
          <a:lstStyle/>
          <a:p>
            <a:pPr marL="342900" indent="-342900" algn="just">
              <a:buFont typeface="Wingdings" panose="05000000000000000000" pitchFamily="2" charset="2"/>
              <a:buChar char="q"/>
            </a:pPr>
            <a:r>
              <a:rPr lang="en-US" sz="2200" dirty="0">
                <a:latin typeface="Times New Roman" pitchFamily="18" charset="0"/>
                <a:cs typeface="Times New Roman" pitchFamily="18" charset="0"/>
              </a:rPr>
              <a:t>What is the least number of people required to ensure that at least two of them have the same </a:t>
            </a:r>
            <a:r>
              <a:rPr lang="en-US" sz="2200" b="1" dirty="0">
                <a:latin typeface="Times New Roman" pitchFamily="18" charset="0"/>
                <a:cs typeface="Times New Roman" pitchFamily="18" charset="0"/>
              </a:rPr>
              <a:t>date</a:t>
            </a:r>
            <a:r>
              <a:rPr lang="en-US" sz="2200" dirty="0">
                <a:latin typeface="Times New Roman" pitchFamily="18" charset="0"/>
                <a:cs typeface="Times New Roman" pitchFamily="18" charset="0"/>
              </a:rPr>
              <a:t> of birthday?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A95B838-F4A1-CBA2-A2BA-BB73F1E28EF4}"/>
                  </a:ext>
                </a:extLst>
              </p:cNvPr>
              <p:cNvSpPr txBox="1"/>
              <p:nvPr/>
            </p:nvSpPr>
            <p:spPr>
              <a:xfrm>
                <a:off x="457199" y="2819400"/>
                <a:ext cx="1905002" cy="533992"/>
              </a:xfrm>
              <a:prstGeom prst="rect">
                <a:avLst/>
              </a:prstGeom>
              <a:noFill/>
            </p:spPr>
            <p:txBody>
              <a:bodyPr wrap="square" rtlCol="0">
                <a:spAutoFit/>
              </a:bodyPr>
              <a:lstStyle/>
              <a:p>
                <a:pPr marL="342900" indent="-342900" algn="just">
                  <a:buFont typeface="Wingdings" panose="05000000000000000000" pitchFamily="2" charset="2"/>
                  <a:buChar char="q"/>
                </a:pPr>
                <a:r>
                  <a:rPr lang="en-US" sz="2000" dirty="0">
                    <a:latin typeface="Times New Roman" pitchFamily="18" charset="0"/>
                    <a:cs typeface="Times New Roman" pitchFamily="18" charset="0"/>
                  </a:rPr>
                  <a:t>⌈</a:t>
                </a:r>
                <a14:m>
                  <m:oMath xmlns:m="http://schemas.openxmlformats.org/officeDocument/2006/math">
                    <m:f>
                      <m:fPr>
                        <m:ctrlPr>
                          <a:rPr lang="en-US" sz="2000" i="1">
                            <a:latin typeface="Cambria Math" panose="02040503050406030204" pitchFamily="18" charset="0"/>
                            <a:cs typeface="Times New Roman" pitchFamily="18" charset="0"/>
                          </a:rPr>
                        </m:ctrlPr>
                      </m:fPr>
                      <m:num>
                        <m:r>
                          <m:rPr>
                            <m:sty m:val="p"/>
                          </m:rPr>
                          <a:rPr lang="en-US" sz="2000">
                            <a:latin typeface="Cambria Math" panose="02040503050406030204" pitchFamily="18" charset="0"/>
                            <a:cs typeface="Times New Roman" pitchFamily="18" charset="0"/>
                          </a:rPr>
                          <m:t>N</m:t>
                        </m:r>
                      </m:num>
                      <m:den>
                        <m:r>
                          <m:rPr>
                            <m:sty m:val="p"/>
                          </m:rPr>
                          <a:rPr lang="en-US" sz="2000">
                            <a:latin typeface="Cambria Math" panose="02040503050406030204" pitchFamily="18" charset="0"/>
                            <a:cs typeface="Times New Roman" pitchFamily="18" charset="0"/>
                          </a:rPr>
                          <m:t>k</m:t>
                        </m:r>
                      </m:den>
                    </m:f>
                  </m:oMath>
                </a14:m>
                <a:r>
                  <a:rPr lang="en-US" sz="2000" dirty="0">
                    <a:latin typeface="Times New Roman" pitchFamily="18" charset="0"/>
                    <a:cs typeface="Times New Roman" pitchFamily="18" charset="0"/>
                  </a:rPr>
                  <a:t>⌉ </a:t>
                </a:r>
                <a:r>
                  <a:rPr lang="en-US" sz="2400" dirty="0">
                    <a:latin typeface="Times New Roman" panose="02020603050405020304" pitchFamily="18" charset="0"/>
                    <a:cs typeface="Times New Roman" panose="02020603050405020304" pitchFamily="18" charset="0"/>
                  </a:rPr>
                  <a:t>= 2</a:t>
                </a:r>
                <a:endParaRPr lang="en-US" sz="2400" b="1" dirty="0">
                  <a:latin typeface="Times New Roman" pitchFamily="18" charset="0"/>
                  <a:cs typeface="Times New Roman" pitchFamily="18" charset="0"/>
                </a:endParaRPr>
              </a:p>
            </p:txBody>
          </p:sp>
        </mc:Choice>
        <mc:Fallback xmlns="">
          <p:sp>
            <p:nvSpPr>
              <p:cNvPr id="3" name="TextBox 2">
                <a:extLst>
                  <a:ext uri="{FF2B5EF4-FFF2-40B4-BE49-F238E27FC236}">
                    <a16:creationId xmlns:a16="http://schemas.microsoft.com/office/drawing/2014/main" id="{FA95B838-F4A1-CBA2-A2BA-BB73F1E28EF4}"/>
                  </a:ext>
                </a:extLst>
              </p:cNvPr>
              <p:cNvSpPr txBox="1">
                <a:spLocks noRot="1" noChangeAspect="1" noMove="1" noResize="1" noEditPoints="1" noAdjustHandles="1" noChangeArrowheads="1" noChangeShapeType="1" noTextEdit="1"/>
              </p:cNvSpPr>
              <p:nvPr/>
            </p:nvSpPr>
            <p:spPr>
              <a:xfrm>
                <a:off x="457199" y="2819400"/>
                <a:ext cx="1905002" cy="533992"/>
              </a:xfrm>
              <a:prstGeom prst="rect">
                <a:avLst/>
              </a:prstGeom>
              <a:blipFill>
                <a:blip r:embed="rId2"/>
                <a:stretch>
                  <a:fillRect l="-2875" t="-5747" b="-14943"/>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A15400B5-2A17-7616-7ACD-C18E8D85248D}"/>
              </a:ext>
            </a:extLst>
          </p:cNvPr>
          <p:cNvSpPr txBox="1"/>
          <p:nvPr/>
        </p:nvSpPr>
        <p:spPr>
          <a:xfrm>
            <a:off x="2666996" y="2819400"/>
            <a:ext cx="1905002" cy="430887"/>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latin typeface="Times New Roman" pitchFamily="18" charset="0"/>
                <a:cs typeface="Times New Roman" pitchFamily="18" charset="0"/>
              </a:rPr>
              <a:t>k = 366</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65C55E-5206-43FD-3C15-EE579264C4F6}"/>
                  </a:ext>
                </a:extLst>
              </p:cNvPr>
              <p:cNvSpPr txBox="1"/>
              <p:nvPr/>
            </p:nvSpPr>
            <p:spPr>
              <a:xfrm>
                <a:off x="457199" y="3504609"/>
                <a:ext cx="1905002" cy="622286"/>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dirty="0">
                    <a:latin typeface="Times New Roman" pitchFamily="18" charset="0"/>
                    <a:cs typeface="Times New Roman" pitchFamily="18" charset="0"/>
                  </a:rPr>
                  <a:t>⌈</a:t>
                </a:r>
                <a14:m>
                  <m:oMath xmlns:m="http://schemas.openxmlformats.org/officeDocument/2006/math">
                    <m:f>
                      <m:fPr>
                        <m:ctrlPr>
                          <a:rPr lang="en-US" sz="2400" i="1">
                            <a:latin typeface="Cambria Math" panose="02040503050406030204" pitchFamily="18" charset="0"/>
                            <a:cs typeface="Times New Roman" pitchFamily="18" charset="0"/>
                          </a:rPr>
                        </m:ctrlPr>
                      </m:fPr>
                      <m:num>
                        <m:r>
                          <m:rPr>
                            <m:sty m:val="p"/>
                          </m:rPr>
                          <a:rPr lang="en-US" sz="2400">
                            <a:latin typeface="Cambria Math" panose="02040503050406030204" pitchFamily="18" charset="0"/>
                            <a:cs typeface="Times New Roman" pitchFamily="18" charset="0"/>
                          </a:rPr>
                          <m:t>N</m:t>
                        </m:r>
                      </m:num>
                      <m:den>
                        <m:r>
                          <a:rPr lang="en-US" sz="2400" b="0" i="0" smtClean="0">
                            <a:latin typeface="Cambria Math" panose="02040503050406030204" pitchFamily="18" charset="0"/>
                            <a:cs typeface="Times New Roman" pitchFamily="18" charset="0"/>
                          </a:rPr>
                          <m:t>366</m:t>
                        </m:r>
                      </m:den>
                    </m:f>
                  </m:oMath>
                </a14:m>
                <a:r>
                  <a:rPr lang="en-US" sz="2400" dirty="0">
                    <a:latin typeface="Times New Roman" pitchFamily="18" charset="0"/>
                    <a:cs typeface="Times New Roman" pitchFamily="18" charset="0"/>
                  </a:rPr>
                  <a:t>⌉ </a:t>
                </a:r>
                <a:r>
                  <a:rPr lang="en-US" sz="2800" dirty="0">
                    <a:latin typeface="Times New Roman" panose="02020603050405020304" pitchFamily="18" charset="0"/>
                    <a:cs typeface="Times New Roman" panose="02020603050405020304" pitchFamily="18" charset="0"/>
                  </a:rPr>
                  <a:t>= 2</a:t>
                </a:r>
                <a:endParaRPr lang="en-US" sz="2800" b="1" dirty="0">
                  <a:latin typeface="Times New Roman" pitchFamily="18" charset="0"/>
                  <a:cs typeface="Times New Roman" pitchFamily="18" charset="0"/>
                </a:endParaRPr>
              </a:p>
            </p:txBody>
          </p:sp>
        </mc:Choice>
        <mc:Fallback xmlns="">
          <p:sp>
            <p:nvSpPr>
              <p:cNvPr id="6" name="TextBox 5">
                <a:extLst>
                  <a:ext uri="{FF2B5EF4-FFF2-40B4-BE49-F238E27FC236}">
                    <a16:creationId xmlns:a16="http://schemas.microsoft.com/office/drawing/2014/main" id="{5F65C55E-5206-43FD-3C15-EE579264C4F6}"/>
                  </a:ext>
                </a:extLst>
              </p:cNvPr>
              <p:cNvSpPr txBox="1">
                <a:spLocks noRot="1" noChangeAspect="1" noMove="1" noResize="1" noEditPoints="1" noAdjustHandles="1" noChangeArrowheads="1" noChangeShapeType="1" noTextEdit="1"/>
              </p:cNvSpPr>
              <p:nvPr/>
            </p:nvSpPr>
            <p:spPr>
              <a:xfrm>
                <a:off x="457199" y="3504609"/>
                <a:ext cx="1905002" cy="622286"/>
              </a:xfrm>
              <a:prstGeom prst="rect">
                <a:avLst/>
              </a:prstGeom>
              <a:blipFill>
                <a:blip r:embed="rId3"/>
                <a:stretch>
                  <a:fillRect l="-4153" t="-5882" b="-15686"/>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F9FD55F3-49FE-D868-340A-BE94ED63CF17}"/>
              </a:ext>
            </a:extLst>
          </p:cNvPr>
          <p:cNvSpPr txBox="1"/>
          <p:nvPr/>
        </p:nvSpPr>
        <p:spPr>
          <a:xfrm>
            <a:off x="457199" y="4179111"/>
            <a:ext cx="3048001" cy="430887"/>
          </a:xfrm>
          <a:prstGeom prst="rect">
            <a:avLst/>
          </a:prstGeom>
          <a:noFill/>
        </p:spPr>
        <p:txBody>
          <a:bodyPr wrap="square" rtlCol="0">
            <a:spAutoFit/>
          </a:bodyPr>
          <a:lstStyle/>
          <a:p>
            <a:pPr marL="342900" indent="-342900" algn="just">
              <a:buFont typeface="Wingdings" panose="05000000000000000000" pitchFamily="2" charset="2"/>
              <a:buChar char="q"/>
            </a:pPr>
            <a:r>
              <a:rPr lang="en-US" sz="2200" dirty="0">
                <a:latin typeface="Times New Roman" pitchFamily="18" charset="0"/>
                <a:cs typeface="Times New Roman" pitchFamily="18" charset="0"/>
              </a:rPr>
              <a:t>N = 1 + 366(2-1)</a:t>
            </a:r>
            <a:endParaRPr lang="en-US" sz="2200" b="1" dirty="0">
              <a:latin typeface="Times New Roman" pitchFamily="18" charset="0"/>
              <a:cs typeface="Times New Roman" pitchFamily="18" charset="0"/>
            </a:endParaRPr>
          </a:p>
        </p:txBody>
      </p:sp>
      <p:sp>
        <p:nvSpPr>
          <p:cNvPr id="9" name="TextBox 8">
            <a:extLst>
              <a:ext uri="{FF2B5EF4-FFF2-40B4-BE49-F238E27FC236}">
                <a16:creationId xmlns:a16="http://schemas.microsoft.com/office/drawing/2014/main" id="{7D771215-D0FC-FFA7-BF25-4D742E59D0C7}"/>
              </a:ext>
            </a:extLst>
          </p:cNvPr>
          <p:cNvSpPr txBox="1"/>
          <p:nvPr/>
        </p:nvSpPr>
        <p:spPr>
          <a:xfrm>
            <a:off x="457199" y="4706622"/>
            <a:ext cx="3048001" cy="430887"/>
          </a:xfrm>
          <a:prstGeom prst="rect">
            <a:avLst/>
          </a:prstGeom>
          <a:noFill/>
        </p:spPr>
        <p:txBody>
          <a:bodyPr wrap="square" rtlCol="0">
            <a:spAutoFit/>
          </a:bodyPr>
          <a:lstStyle/>
          <a:p>
            <a:pPr marL="342900" indent="-342900" algn="just">
              <a:buFont typeface="Wingdings" panose="05000000000000000000" pitchFamily="2" charset="2"/>
              <a:buChar char="q"/>
            </a:pPr>
            <a:r>
              <a:rPr lang="en-US" sz="2200" dirty="0">
                <a:latin typeface="Times New Roman" pitchFamily="18" charset="0"/>
                <a:cs typeface="Times New Roman" pitchFamily="18" charset="0"/>
              </a:rPr>
              <a:t>N = 367</a:t>
            </a:r>
            <a:endParaRPr lang="en-US" sz="2200" b="1" dirty="0">
              <a:latin typeface="Times New Roman" pitchFamily="18" charset="0"/>
              <a:cs typeface="Times New Roman" pitchFamily="18" charset="0"/>
            </a:endParaRPr>
          </a:p>
        </p:txBody>
      </p:sp>
    </p:spTree>
    <p:extLst>
      <p:ext uri="{BB962C8B-B14F-4D97-AF65-F5344CB8AC3E}">
        <p14:creationId xmlns:p14="http://schemas.microsoft.com/office/powerpoint/2010/main" val="752485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4" grpId="0"/>
      <p:bldP spid="6" grpId="0"/>
      <p:bldP spid="8" grpId="0"/>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800" dirty="0"/>
              <a:t>EXAMPLE</a:t>
            </a:r>
          </a:p>
        </p:txBody>
      </p:sp>
      <p:sp>
        <p:nvSpPr>
          <p:cNvPr id="5" name="TextBox 4">
            <a:extLst>
              <a:ext uri="{FF2B5EF4-FFF2-40B4-BE49-F238E27FC236}">
                <a16:creationId xmlns:a16="http://schemas.microsoft.com/office/drawing/2014/main" id="{1952D2A1-FABD-97DD-26A9-9CCDBB66104D}"/>
              </a:ext>
            </a:extLst>
          </p:cNvPr>
          <p:cNvSpPr txBox="1"/>
          <p:nvPr/>
        </p:nvSpPr>
        <p:spPr>
          <a:xfrm>
            <a:off x="457199" y="1678616"/>
            <a:ext cx="8229599" cy="1107996"/>
          </a:xfrm>
          <a:prstGeom prst="rect">
            <a:avLst/>
          </a:prstGeom>
          <a:noFill/>
        </p:spPr>
        <p:txBody>
          <a:bodyPr wrap="square" rtlCol="0">
            <a:spAutoFit/>
          </a:bodyPr>
          <a:lstStyle/>
          <a:p>
            <a:pPr marL="342900" indent="-342900"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What is the minimum number of students required in a discrete mathematics class to be sure that at least six will receive the same grade, if there are five possible grades, A, B, C, D, and F?</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B849E31-072C-0A89-78AE-4141F48A7291}"/>
                  </a:ext>
                </a:extLst>
              </p:cNvPr>
              <p:cNvSpPr txBox="1"/>
              <p:nvPr/>
            </p:nvSpPr>
            <p:spPr>
              <a:xfrm>
                <a:off x="457199" y="2819400"/>
                <a:ext cx="1905002" cy="533992"/>
              </a:xfrm>
              <a:prstGeom prst="rect">
                <a:avLst/>
              </a:prstGeom>
              <a:noFill/>
            </p:spPr>
            <p:txBody>
              <a:bodyPr wrap="square" rtlCol="0">
                <a:spAutoFit/>
              </a:bodyPr>
              <a:lstStyle/>
              <a:p>
                <a:pPr marL="342900" indent="-342900" algn="just">
                  <a:buFont typeface="Wingdings" panose="05000000000000000000" pitchFamily="2" charset="2"/>
                  <a:buChar char="q"/>
                </a:pPr>
                <a:r>
                  <a:rPr lang="en-US" sz="2000" dirty="0">
                    <a:latin typeface="Times New Roman" pitchFamily="18" charset="0"/>
                    <a:cs typeface="Times New Roman" pitchFamily="18" charset="0"/>
                  </a:rPr>
                  <a:t>⌈</a:t>
                </a:r>
                <a14:m>
                  <m:oMath xmlns:m="http://schemas.openxmlformats.org/officeDocument/2006/math">
                    <m:f>
                      <m:fPr>
                        <m:ctrlPr>
                          <a:rPr lang="en-US" sz="2000" i="1">
                            <a:latin typeface="Cambria Math" panose="02040503050406030204" pitchFamily="18" charset="0"/>
                            <a:cs typeface="Times New Roman" pitchFamily="18" charset="0"/>
                          </a:rPr>
                        </m:ctrlPr>
                      </m:fPr>
                      <m:num>
                        <m:r>
                          <m:rPr>
                            <m:sty m:val="p"/>
                          </m:rPr>
                          <a:rPr lang="en-US" sz="2000">
                            <a:latin typeface="Cambria Math" panose="02040503050406030204" pitchFamily="18" charset="0"/>
                            <a:cs typeface="Times New Roman" pitchFamily="18" charset="0"/>
                          </a:rPr>
                          <m:t>N</m:t>
                        </m:r>
                      </m:num>
                      <m:den>
                        <m:r>
                          <m:rPr>
                            <m:sty m:val="p"/>
                          </m:rPr>
                          <a:rPr lang="en-US" sz="2000">
                            <a:latin typeface="Cambria Math" panose="02040503050406030204" pitchFamily="18" charset="0"/>
                            <a:cs typeface="Times New Roman" pitchFamily="18" charset="0"/>
                          </a:rPr>
                          <m:t>k</m:t>
                        </m:r>
                      </m:den>
                    </m:f>
                  </m:oMath>
                </a14:m>
                <a:r>
                  <a:rPr lang="en-US" sz="2000" dirty="0">
                    <a:latin typeface="Times New Roman" pitchFamily="18" charset="0"/>
                    <a:cs typeface="Times New Roman" pitchFamily="18" charset="0"/>
                  </a:rPr>
                  <a:t>⌉ </a:t>
                </a:r>
                <a:r>
                  <a:rPr lang="en-US" sz="2400" dirty="0">
                    <a:latin typeface="Times New Roman" panose="02020603050405020304" pitchFamily="18" charset="0"/>
                    <a:cs typeface="Times New Roman" panose="02020603050405020304" pitchFamily="18" charset="0"/>
                  </a:rPr>
                  <a:t>= 6</a:t>
                </a:r>
                <a:endParaRPr lang="en-US" sz="2400" b="1" dirty="0">
                  <a:latin typeface="Times New Roman" pitchFamily="18" charset="0"/>
                  <a:cs typeface="Times New Roman" pitchFamily="18" charset="0"/>
                </a:endParaRPr>
              </a:p>
            </p:txBody>
          </p:sp>
        </mc:Choice>
        <mc:Fallback xmlns="">
          <p:sp>
            <p:nvSpPr>
              <p:cNvPr id="7" name="TextBox 6">
                <a:extLst>
                  <a:ext uri="{FF2B5EF4-FFF2-40B4-BE49-F238E27FC236}">
                    <a16:creationId xmlns:a16="http://schemas.microsoft.com/office/drawing/2014/main" id="{9B849E31-072C-0A89-78AE-4141F48A7291}"/>
                  </a:ext>
                </a:extLst>
              </p:cNvPr>
              <p:cNvSpPr txBox="1">
                <a:spLocks noRot="1" noChangeAspect="1" noMove="1" noResize="1" noEditPoints="1" noAdjustHandles="1" noChangeArrowheads="1" noChangeShapeType="1" noTextEdit="1"/>
              </p:cNvSpPr>
              <p:nvPr/>
            </p:nvSpPr>
            <p:spPr>
              <a:xfrm>
                <a:off x="457199" y="2819400"/>
                <a:ext cx="1905002" cy="533992"/>
              </a:xfrm>
              <a:prstGeom prst="rect">
                <a:avLst/>
              </a:prstGeom>
              <a:blipFill>
                <a:blip r:embed="rId2"/>
                <a:stretch>
                  <a:fillRect l="-2875" t="-5747" b="-14943"/>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55C932ED-6A46-8EFD-0350-E5495ED03D60}"/>
              </a:ext>
            </a:extLst>
          </p:cNvPr>
          <p:cNvSpPr txBox="1"/>
          <p:nvPr/>
        </p:nvSpPr>
        <p:spPr>
          <a:xfrm>
            <a:off x="2666996" y="2819400"/>
            <a:ext cx="1905002" cy="430887"/>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latin typeface="Times New Roman" pitchFamily="18" charset="0"/>
                <a:cs typeface="Times New Roman" pitchFamily="18" charset="0"/>
              </a:rPr>
              <a:t>k = 5</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CB12981-F480-B012-4694-463715E5C296}"/>
                  </a:ext>
                </a:extLst>
              </p:cNvPr>
              <p:cNvSpPr txBox="1"/>
              <p:nvPr/>
            </p:nvSpPr>
            <p:spPr>
              <a:xfrm>
                <a:off x="457199" y="3504609"/>
                <a:ext cx="1905002" cy="622286"/>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dirty="0">
                    <a:latin typeface="Times New Roman" pitchFamily="18" charset="0"/>
                    <a:cs typeface="Times New Roman" pitchFamily="18" charset="0"/>
                  </a:rPr>
                  <a:t>⌈</a:t>
                </a:r>
                <a14:m>
                  <m:oMath xmlns:m="http://schemas.openxmlformats.org/officeDocument/2006/math">
                    <m:f>
                      <m:fPr>
                        <m:ctrlPr>
                          <a:rPr lang="en-US" sz="2400" i="1">
                            <a:latin typeface="Cambria Math" panose="02040503050406030204" pitchFamily="18" charset="0"/>
                            <a:cs typeface="Times New Roman" pitchFamily="18" charset="0"/>
                          </a:rPr>
                        </m:ctrlPr>
                      </m:fPr>
                      <m:num>
                        <m:r>
                          <m:rPr>
                            <m:sty m:val="p"/>
                          </m:rPr>
                          <a:rPr lang="en-US" sz="2400">
                            <a:latin typeface="Cambria Math" panose="02040503050406030204" pitchFamily="18" charset="0"/>
                            <a:cs typeface="Times New Roman" pitchFamily="18" charset="0"/>
                          </a:rPr>
                          <m:t>N</m:t>
                        </m:r>
                      </m:num>
                      <m:den>
                        <m:r>
                          <a:rPr lang="en-US" sz="2400" b="0" i="0" smtClean="0">
                            <a:latin typeface="Cambria Math" panose="02040503050406030204" pitchFamily="18" charset="0"/>
                            <a:cs typeface="Times New Roman" pitchFamily="18" charset="0"/>
                          </a:rPr>
                          <m:t>5</m:t>
                        </m:r>
                      </m:den>
                    </m:f>
                  </m:oMath>
                </a14:m>
                <a:r>
                  <a:rPr lang="en-US" sz="2400" dirty="0">
                    <a:latin typeface="Times New Roman" pitchFamily="18" charset="0"/>
                    <a:cs typeface="Times New Roman" pitchFamily="18" charset="0"/>
                  </a:rPr>
                  <a:t>⌉ </a:t>
                </a:r>
                <a:r>
                  <a:rPr lang="en-US" sz="2800" dirty="0">
                    <a:latin typeface="Times New Roman" panose="02020603050405020304" pitchFamily="18" charset="0"/>
                    <a:cs typeface="Times New Roman" panose="02020603050405020304" pitchFamily="18" charset="0"/>
                  </a:rPr>
                  <a:t>= 6</a:t>
                </a:r>
                <a:endParaRPr lang="en-US" sz="2800" b="1" dirty="0">
                  <a:latin typeface="Times New Roman" pitchFamily="18" charset="0"/>
                  <a:cs typeface="Times New Roman" pitchFamily="18" charset="0"/>
                </a:endParaRPr>
              </a:p>
            </p:txBody>
          </p:sp>
        </mc:Choice>
        <mc:Fallback xmlns="">
          <p:sp>
            <p:nvSpPr>
              <p:cNvPr id="11" name="TextBox 10">
                <a:extLst>
                  <a:ext uri="{FF2B5EF4-FFF2-40B4-BE49-F238E27FC236}">
                    <a16:creationId xmlns:a16="http://schemas.microsoft.com/office/drawing/2014/main" id="{1CB12981-F480-B012-4694-463715E5C296}"/>
                  </a:ext>
                </a:extLst>
              </p:cNvPr>
              <p:cNvSpPr txBox="1">
                <a:spLocks noRot="1" noChangeAspect="1" noMove="1" noResize="1" noEditPoints="1" noAdjustHandles="1" noChangeArrowheads="1" noChangeShapeType="1" noTextEdit="1"/>
              </p:cNvSpPr>
              <p:nvPr/>
            </p:nvSpPr>
            <p:spPr>
              <a:xfrm>
                <a:off x="457199" y="3504609"/>
                <a:ext cx="1905002" cy="622286"/>
              </a:xfrm>
              <a:prstGeom prst="rect">
                <a:avLst/>
              </a:prstGeom>
              <a:blipFill>
                <a:blip r:embed="rId3"/>
                <a:stretch>
                  <a:fillRect l="-4153" t="-5882" b="-15686"/>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FD3C4BAB-4496-2BF5-3914-75FA96284C33}"/>
              </a:ext>
            </a:extLst>
          </p:cNvPr>
          <p:cNvSpPr txBox="1"/>
          <p:nvPr/>
        </p:nvSpPr>
        <p:spPr>
          <a:xfrm>
            <a:off x="457199" y="4179111"/>
            <a:ext cx="3048001" cy="430887"/>
          </a:xfrm>
          <a:prstGeom prst="rect">
            <a:avLst/>
          </a:prstGeom>
          <a:noFill/>
        </p:spPr>
        <p:txBody>
          <a:bodyPr wrap="square" rtlCol="0">
            <a:spAutoFit/>
          </a:bodyPr>
          <a:lstStyle/>
          <a:p>
            <a:pPr marL="342900" indent="-342900" algn="just">
              <a:buFont typeface="Wingdings" panose="05000000000000000000" pitchFamily="2" charset="2"/>
              <a:buChar char="q"/>
            </a:pPr>
            <a:r>
              <a:rPr lang="en-US" sz="2200" dirty="0">
                <a:latin typeface="Times New Roman" pitchFamily="18" charset="0"/>
                <a:cs typeface="Times New Roman" pitchFamily="18" charset="0"/>
              </a:rPr>
              <a:t>N = 1 + 5(6-1)</a:t>
            </a:r>
            <a:endParaRPr lang="en-US" sz="2200" b="1" dirty="0">
              <a:latin typeface="Times New Roman" pitchFamily="18" charset="0"/>
              <a:cs typeface="Times New Roman" pitchFamily="18" charset="0"/>
            </a:endParaRPr>
          </a:p>
        </p:txBody>
      </p:sp>
      <p:sp>
        <p:nvSpPr>
          <p:cNvPr id="13" name="TextBox 12">
            <a:extLst>
              <a:ext uri="{FF2B5EF4-FFF2-40B4-BE49-F238E27FC236}">
                <a16:creationId xmlns:a16="http://schemas.microsoft.com/office/drawing/2014/main" id="{4561DF2F-183D-6D30-BCB8-8BFB974552B4}"/>
              </a:ext>
            </a:extLst>
          </p:cNvPr>
          <p:cNvSpPr txBox="1"/>
          <p:nvPr/>
        </p:nvSpPr>
        <p:spPr>
          <a:xfrm>
            <a:off x="457199" y="4706622"/>
            <a:ext cx="3048001" cy="430887"/>
          </a:xfrm>
          <a:prstGeom prst="rect">
            <a:avLst/>
          </a:prstGeom>
          <a:noFill/>
        </p:spPr>
        <p:txBody>
          <a:bodyPr wrap="square" rtlCol="0">
            <a:spAutoFit/>
          </a:bodyPr>
          <a:lstStyle/>
          <a:p>
            <a:pPr marL="342900" indent="-342900" algn="just">
              <a:buFont typeface="Wingdings" panose="05000000000000000000" pitchFamily="2" charset="2"/>
              <a:buChar char="q"/>
            </a:pPr>
            <a:r>
              <a:rPr lang="en-US" sz="2200" dirty="0">
                <a:latin typeface="Times New Roman" pitchFamily="18" charset="0"/>
                <a:cs typeface="Times New Roman" pitchFamily="18" charset="0"/>
              </a:rPr>
              <a:t>N = 26</a:t>
            </a:r>
            <a:endParaRPr lang="en-US" sz="2200" b="1" dirty="0">
              <a:latin typeface="Times New Roman" pitchFamily="18" charset="0"/>
              <a:cs typeface="Times New Roman" pitchFamily="18" charset="0"/>
            </a:endParaRPr>
          </a:p>
        </p:txBody>
      </p:sp>
    </p:spTree>
    <p:extLst>
      <p:ext uri="{BB962C8B-B14F-4D97-AF65-F5344CB8AC3E}">
        <p14:creationId xmlns:p14="http://schemas.microsoft.com/office/powerpoint/2010/main" val="738194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0" grpId="0"/>
      <p:bldP spid="11" grpId="0"/>
      <p:bldP spid="12" grpId="0"/>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800" dirty="0"/>
              <a:t>EXAMPLE</a:t>
            </a:r>
          </a:p>
        </p:txBody>
      </p:sp>
      <p:sp>
        <p:nvSpPr>
          <p:cNvPr id="5" name="TextBox 4">
            <a:extLst>
              <a:ext uri="{FF2B5EF4-FFF2-40B4-BE49-F238E27FC236}">
                <a16:creationId xmlns:a16="http://schemas.microsoft.com/office/drawing/2014/main" id="{1952D2A1-FABD-97DD-26A9-9CCDBB66104D}"/>
              </a:ext>
            </a:extLst>
          </p:cNvPr>
          <p:cNvSpPr txBox="1"/>
          <p:nvPr/>
        </p:nvSpPr>
        <p:spPr>
          <a:xfrm>
            <a:off x="457199" y="1678616"/>
            <a:ext cx="8229599" cy="769441"/>
          </a:xfrm>
          <a:prstGeom prst="rect">
            <a:avLst/>
          </a:prstGeom>
          <a:noFill/>
        </p:spPr>
        <p:txBody>
          <a:bodyPr wrap="square" rtlCol="0">
            <a:spAutoFit/>
          </a:bodyPr>
          <a:lstStyle/>
          <a:p>
            <a:pPr marL="342900" indent="-342900"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Show that among any n + 1 positive integers not exceeding 2n there must be an integer that divides one of the other integers.</a:t>
            </a:r>
          </a:p>
        </p:txBody>
      </p:sp>
      <p:pic>
        <p:nvPicPr>
          <p:cNvPr id="4" name="Picture 3">
            <a:extLst>
              <a:ext uri="{FF2B5EF4-FFF2-40B4-BE49-F238E27FC236}">
                <a16:creationId xmlns:a16="http://schemas.microsoft.com/office/drawing/2014/main" id="{976798BF-0ABB-22CB-5276-E552F71A97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8" y="2675968"/>
            <a:ext cx="8382001" cy="2353232"/>
          </a:xfrm>
          <a:prstGeom prst="rect">
            <a:avLst/>
          </a:prstGeom>
        </p:spPr>
      </p:pic>
    </p:spTree>
    <p:extLst>
      <p:ext uri="{BB962C8B-B14F-4D97-AF65-F5344CB8AC3E}">
        <p14:creationId xmlns:p14="http://schemas.microsoft.com/office/powerpoint/2010/main" val="787206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THANK YOU!</a:t>
            </a:r>
            <a:endParaRPr lang="en-US" dirty="0"/>
          </a:p>
        </p:txBody>
      </p:sp>
      <p:sp>
        <p:nvSpPr>
          <p:cNvPr id="5" name="Text Placeholder 4"/>
          <p:cNvSpPr>
            <a:spLocks noGrp="1"/>
          </p:cNvSpPr>
          <p:nvPr>
            <p:ph type="body" idx="1"/>
          </p:nvPr>
        </p:nvSpPr>
        <p:spPr/>
        <p:txBody>
          <a:bodyPr/>
          <a:lstStyle/>
          <a:p>
            <a:r>
              <a:rPr lang="en-US" dirty="0"/>
              <a:t>ANY QUESTIONS?</a:t>
            </a:r>
          </a:p>
        </p:txBody>
      </p:sp>
    </p:spTree>
    <p:extLst>
      <p:ext uri="{BB962C8B-B14F-4D97-AF65-F5344CB8AC3E}">
        <p14:creationId xmlns:p14="http://schemas.microsoft.com/office/powerpoint/2010/main" val="3881287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800" dirty="0"/>
              <a:t>INTRODUCTION </a:t>
            </a:r>
          </a:p>
        </p:txBody>
      </p:sp>
      <p:sp>
        <p:nvSpPr>
          <p:cNvPr id="3" name="TextBox 2"/>
          <p:cNvSpPr txBox="1"/>
          <p:nvPr/>
        </p:nvSpPr>
        <p:spPr>
          <a:xfrm>
            <a:off x="457200" y="1600200"/>
            <a:ext cx="5378395" cy="430887"/>
          </a:xfrm>
          <a:prstGeom prst="rect">
            <a:avLst/>
          </a:prstGeom>
          <a:noFill/>
        </p:spPr>
        <p:txBody>
          <a:bodyPr wrap="none" rtlCol="0">
            <a:spAutoFit/>
          </a:bodyPr>
          <a:lstStyle/>
          <a:p>
            <a:pPr marL="285750" indent="-285750">
              <a:buFont typeface="Wingdings" pitchFamily="2" charset="2"/>
              <a:buChar char="q"/>
            </a:pPr>
            <a:r>
              <a:rPr lang="en-US" sz="2200" dirty="0">
                <a:latin typeface="Times New Roman" pitchFamily="18" charset="0"/>
                <a:cs typeface="Times New Roman" pitchFamily="18" charset="0"/>
              </a:rPr>
              <a:t>How many bit strings are there of length 3?</a:t>
            </a:r>
            <a:endParaRPr lang="en-US" sz="2200" b="1" dirty="0">
              <a:latin typeface="Times New Roman" pitchFamily="18" charset="0"/>
              <a:cs typeface="Times New Roman" pitchFamily="18" charset="0"/>
            </a:endParaRPr>
          </a:p>
        </p:txBody>
      </p:sp>
      <p:sp>
        <p:nvSpPr>
          <p:cNvPr id="7" name="Rectangle 6">
            <a:extLst>
              <a:ext uri="{FF2B5EF4-FFF2-40B4-BE49-F238E27FC236}">
                <a16:creationId xmlns:a16="http://schemas.microsoft.com/office/drawing/2014/main" id="{AEDDBF15-BDFF-B589-81B2-5AC62843A41E}"/>
              </a:ext>
            </a:extLst>
          </p:cNvPr>
          <p:cNvSpPr/>
          <p:nvPr/>
        </p:nvSpPr>
        <p:spPr>
          <a:xfrm>
            <a:off x="1143000" y="2381724"/>
            <a:ext cx="6096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CE009AF-724E-F6F2-C211-ADD994A9D84C}"/>
              </a:ext>
            </a:extLst>
          </p:cNvPr>
          <p:cNvSpPr/>
          <p:nvPr/>
        </p:nvSpPr>
        <p:spPr>
          <a:xfrm>
            <a:off x="1752600" y="2381724"/>
            <a:ext cx="6096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CF2D96E-406B-2892-EE6E-7C3489D59DDD}"/>
              </a:ext>
            </a:extLst>
          </p:cNvPr>
          <p:cNvSpPr/>
          <p:nvPr/>
        </p:nvSpPr>
        <p:spPr>
          <a:xfrm>
            <a:off x="2362200" y="2378765"/>
            <a:ext cx="6096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DBB25451-C402-AB9B-D485-7AD7F3B27D90}"/>
              </a:ext>
            </a:extLst>
          </p:cNvPr>
          <p:cNvSpPr txBox="1"/>
          <p:nvPr/>
        </p:nvSpPr>
        <p:spPr>
          <a:xfrm>
            <a:off x="5841513" y="1600200"/>
            <a:ext cx="1274708" cy="430887"/>
          </a:xfrm>
          <a:prstGeom prst="rect">
            <a:avLst/>
          </a:prstGeom>
          <a:noFill/>
        </p:spPr>
        <p:txBody>
          <a:bodyPr wrap="none" rtlCol="0">
            <a:spAutoFit/>
          </a:bodyPr>
          <a:lstStyle/>
          <a:p>
            <a:pPr marL="342900" indent="-342900">
              <a:buFont typeface="Arial" panose="020B0604020202020204" pitchFamily="34" charset="0"/>
              <a:buChar char="•"/>
            </a:pPr>
            <a:r>
              <a:rPr lang="en-US" sz="2200" dirty="0">
                <a:latin typeface="Times New Roman" pitchFamily="18" charset="0"/>
                <a:cs typeface="Times New Roman" pitchFamily="18" charset="0"/>
              </a:rPr>
              <a:t>Ans: 8</a:t>
            </a:r>
            <a:endParaRPr lang="en-US" sz="2200" b="1" dirty="0">
              <a:latin typeface="Times New Roman" pitchFamily="18" charset="0"/>
              <a:cs typeface="Times New Roman" pitchFamily="18" charset="0"/>
            </a:endParaRPr>
          </a:p>
        </p:txBody>
      </p:sp>
      <p:sp>
        <p:nvSpPr>
          <p:cNvPr id="26" name="TextBox 25">
            <a:extLst>
              <a:ext uri="{FF2B5EF4-FFF2-40B4-BE49-F238E27FC236}">
                <a16:creationId xmlns:a16="http://schemas.microsoft.com/office/drawing/2014/main" id="{D6C983C7-3766-764A-2E3F-127A9CE5F510}"/>
              </a:ext>
            </a:extLst>
          </p:cNvPr>
          <p:cNvSpPr txBox="1"/>
          <p:nvPr/>
        </p:nvSpPr>
        <p:spPr>
          <a:xfrm>
            <a:off x="457199" y="3213556"/>
            <a:ext cx="7357399" cy="430887"/>
          </a:xfrm>
          <a:prstGeom prst="rect">
            <a:avLst/>
          </a:prstGeom>
          <a:noFill/>
        </p:spPr>
        <p:txBody>
          <a:bodyPr wrap="none" rtlCol="0">
            <a:spAutoFit/>
          </a:bodyPr>
          <a:lstStyle/>
          <a:p>
            <a:pPr marL="285750" indent="-285750">
              <a:buFont typeface="Wingdings" pitchFamily="2" charset="2"/>
              <a:buChar char="q"/>
            </a:pPr>
            <a:r>
              <a:rPr lang="en-US" sz="2200" dirty="0">
                <a:latin typeface="Times New Roman" pitchFamily="18" charset="0"/>
                <a:cs typeface="Times New Roman" pitchFamily="18" charset="0"/>
              </a:rPr>
              <a:t>The leftmost slot can be filled up in two ways independently.</a:t>
            </a:r>
            <a:endParaRPr lang="en-US" sz="2200" b="1" dirty="0">
              <a:latin typeface="Times New Roman" pitchFamily="18" charset="0"/>
              <a:cs typeface="Times New Roman" pitchFamily="18" charset="0"/>
            </a:endParaRPr>
          </a:p>
        </p:txBody>
      </p:sp>
      <p:sp>
        <p:nvSpPr>
          <p:cNvPr id="27" name="TextBox 26">
            <a:extLst>
              <a:ext uri="{FF2B5EF4-FFF2-40B4-BE49-F238E27FC236}">
                <a16:creationId xmlns:a16="http://schemas.microsoft.com/office/drawing/2014/main" id="{FC58CEC1-7BC2-3B0F-655D-C3D71288407E}"/>
              </a:ext>
            </a:extLst>
          </p:cNvPr>
          <p:cNvSpPr txBox="1"/>
          <p:nvPr/>
        </p:nvSpPr>
        <p:spPr>
          <a:xfrm>
            <a:off x="914400" y="3641064"/>
            <a:ext cx="1951175" cy="430887"/>
          </a:xfrm>
          <a:prstGeom prst="rect">
            <a:avLst/>
          </a:prstGeom>
          <a:noFill/>
        </p:spPr>
        <p:txBody>
          <a:bodyPr wrap="none" rtlCol="0">
            <a:spAutoFit/>
          </a:bodyPr>
          <a:lstStyle/>
          <a:p>
            <a:pPr marL="342900" indent="-342900">
              <a:buFont typeface="Arial" panose="020B0604020202020204" pitchFamily="34" charset="0"/>
              <a:buChar char="•"/>
            </a:pPr>
            <a:r>
              <a:rPr lang="en-US" sz="2200" dirty="0">
                <a:latin typeface="Times New Roman" pitchFamily="18" charset="0"/>
                <a:cs typeface="Times New Roman" pitchFamily="18" charset="0"/>
              </a:rPr>
              <a:t>Either 0 or 1</a:t>
            </a:r>
            <a:endParaRPr lang="en-US" sz="2200" b="1" dirty="0">
              <a:latin typeface="Times New Roman" pitchFamily="18" charset="0"/>
              <a:cs typeface="Times New Roman" pitchFamily="18" charset="0"/>
            </a:endParaRPr>
          </a:p>
        </p:txBody>
      </p:sp>
      <p:sp>
        <p:nvSpPr>
          <p:cNvPr id="28" name="TextBox 27">
            <a:extLst>
              <a:ext uri="{FF2B5EF4-FFF2-40B4-BE49-F238E27FC236}">
                <a16:creationId xmlns:a16="http://schemas.microsoft.com/office/drawing/2014/main" id="{4783979C-3D7F-D0B0-52E2-EECD4356D35E}"/>
              </a:ext>
            </a:extLst>
          </p:cNvPr>
          <p:cNvSpPr txBox="1"/>
          <p:nvPr/>
        </p:nvSpPr>
        <p:spPr>
          <a:xfrm>
            <a:off x="1284935" y="2430021"/>
            <a:ext cx="325730" cy="430887"/>
          </a:xfrm>
          <a:prstGeom prst="rect">
            <a:avLst/>
          </a:prstGeom>
          <a:noFill/>
        </p:spPr>
        <p:txBody>
          <a:bodyPr wrap="none" rtlCol="0">
            <a:spAutoFit/>
          </a:bodyPr>
          <a:lstStyle/>
          <a:p>
            <a:r>
              <a:rPr lang="en-US" sz="2200" b="1" dirty="0">
                <a:latin typeface="Times New Roman" pitchFamily="18" charset="0"/>
                <a:cs typeface="Times New Roman" pitchFamily="18" charset="0"/>
              </a:rPr>
              <a:t>2</a:t>
            </a:r>
          </a:p>
        </p:txBody>
      </p:sp>
      <p:sp>
        <p:nvSpPr>
          <p:cNvPr id="29" name="TextBox 28">
            <a:extLst>
              <a:ext uri="{FF2B5EF4-FFF2-40B4-BE49-F238E27FC236}">
                <a16:creationId xmlns:a16="http://schemas.microsoft.com/office/drawing/2014/main" id="{BAD05CEF-42D0-76C1-63D2-0D99793EA1A8}"/>
              </a:ext>
            </a:extLst>
          </p:cNvPr>
          <p:cNvSpPr txBox="1"/>
          <p:nvPr/>
        </p:nvSpPr>
        <p:spPr>
          <a:xfrm>
            <a:off x="457199" y="4100064"/>
            <a:ext cx="6918176" cy="430887"/>
          </a:xfrm>
          <a:prstGeom prst="rect">
            <a:avLst/>
          </a:prstGeom>
          <a:noFill/>
        </p:spPr>
        <p:txBody>
          <a:bodyPr wrap="none" rtlCol="0">
            <a:spAutoFit/>
          </a:bodyPr>
          <a:lstStyle/>
          <a:p>
            <a:pPr marL="285750" indent="-285750">
              <a:buFont typeface="Wingdings" pitchFamily="2" charset="2"/>
              <a:buChar char="q"/>
            </a:pPr>
            <a:r>
              <a:rPr lang="en-US" sz="2200" dirty="0">
                <a:latin typeface="Times New Roman" pitchFamily="18" charset="0"/>
                <a:cs typeface="Times New Roman" pitchFamily="18" charset="0"/>
              </a:rPr>
              <a:t>The next slot can be filled up in two ways independently.</a:t>
            </a:r>
            <a:endParaRPr lang="en-US" sz="2200" b="1" dirty="0">
              <a:latin typeface="Times New Roman" pitchFamily="18" charset="0"/>
              <a:cs typeface="Times New Roman" pitchFamily="18" charset="0"/>
            </a:endParaRPr>
          </a:p>
        </p:txBody>
      </p:sp>
      <p:sp>
        <p:nvSpPr>
          <p:cNvPr id="31" name="TextBox 30">
            <a:extLst>
              <a:ext uri="{FF2B5EF4-FFF2-40B4-BE49-F238E27FC236}">
                <a16:creationId xmlns:a16="http://schemas.microsoft.com/office/drawing/2014/main" id="{AA848F3C-53B7-07A7-BB61-085CDFF4BE7E}"/>
              </a:ext>
            </a:extLst>
          </p:cNvPr>
          <p:cNvSpPr txBox="1"/>
          <p:nvPr/>
        </p:nvSpPr>
        <p:spPr>
          <a:xfrm>
            <a:off x="914399" y="4527572"/>
            <a:ext cx="1951175" cy="430887"/>
          </a:xfrm>
          <a:prstGeom prst="rect">
            <a:avLst/>
          </a:prstGeom>
          <a:noFill/>
        </p:spPr>
        <p:txBody>
          <a:bodyPr wrap="none" rtlCol="0">
            <a:spAutoFit/>
          </a:bodyPr>
          <a:lstStyle/>
          <a:p>
            <a:pPr marL="342900" indent="-342900">
              <a:buFont typeface="Arial" panose="020B0604020202020204" pitchFamily="34" charset="0"/>
              <a:buChar char="•"/>
            </a:pPr>
            <a:r>
              <a:rPr lang="en-US" sz="2200" dirty="0">
                <a:latin typeface="Times New Roman" pitchFamily="18" charset="0"/>
                <a:cs typeface="Times New Roman" pitchFamily="18" charset="0"/>
              </a:rPr>
              <a:t>Either 0 or 1</a:t>
            </a:r>
            <a:endParaRPr lang="en-US" sz="2200" b="1" dirty="0">
              <a:latin typeface="Times New Roman" pitchFamily="18" charset="0"/>
              <a:cs typeface="Times New Roman" pitchFamily="18" charset="0"/>
            </a:endParaRPr>
          </a:p>
        </p:txBody>
      </p:sp>
      <p:sp>
        <p:nvSpPr>
          <p:cNvPr id="33" name="TextBox 32">
            <a:extLst>
              <a:ext uri="{FF2B5EF4-FFF2-40B4-BE49-F238E27FC236}">
                <a16:creationId xmlns:a16="http://schemas.microsoft.com/office/drawing/2014/main" id="{6EB3D538-C772-7CC3-8C5F-9B2BB01FC3F3}"/>
              </a:ext>
            </a:extLst>
          </p:cNvPr>
          <p:cNvSpPr txBox="1"/>
          <p:nvPr/>
        </p:nvSpPr>
        <p:spPr>
          <a:xfrm>
            <a:off x="1894535" y="2430020"/>
            <a:ext cx="325730" cy="430887"/>
          </a:xfrm>
          <a:prstGeom prst="rect">
            <a:avLst/>
          </a:prstGeom>
          <a:noFill/>
        </p:spPr>
        <p:txBody>
          <a:bodyPr wrap="none" rtlCol="0">
            <a:spAutoFit/>
          </a:bodyPr>
          <a:lstStyle/>
          <a:p>
            <a:r>
              <a:rPr lang="en-US" sz="2200" b="1" dirty="0">
                <a:latin typeface="Times New Roman" pitchFamily="18" charset="0"/>
                <a:cs typeface="Times New Roman" pitchFamily="18" charset="0"/>
              </a:rPr>
              <a:t>2</a:t>
            </a:r>
          </a:p>
        </p:txBody>
      </p:sp>
      <p:sp>
        <p:nvSpPr>
          <p:cNvPr id="35" name="TextBox 34">
            <a:extLst>
              <a:ext uri="{FF2B5EF4-FFF2-40B4-BE49-F238E27FC236}">
                <a16:creationId xmlns:a16="http://schemas.microsoft.com/office/drawing/2014/main" id="{5049CA64-CE8F-E760-7F3F-6CBF6B12716D}"/>
              </a:ext>
            </a:extLst>
          </p:cNvPr>
          <p:cNvSpPr txBox="1"/>
          <p:nvPr/>
        </p:nvSpPr>
        <p:spPr>
          <a:xfrm>
            <a:off x="457199" y="4955080"/>
            <a:ext cx="6918176" cy="430887"/>
          </a:xfrm>
          <a:prstGeom prst="rect">
            <a:avLst/>
          </a:prstGeom>
          <a:noFill/>
        </p:spPr>
        <p:txBody>
          <a:bodyPr wrap="none" rtlCol="0">
            <a:spAutoFit/>
          </a:bodyPr>
          <a:lstStyle/>
          <a:p>
            <a:pPr marL="285750" indent="-285750">
              <a:buFont typeface="Wingdings" pitchFamily="2" charset="2"/>
              <a:buChar char="q"/>
            </a:pPr>
            <a:r>
              <a:rPr lang="en-US" sz="2200" dirty="0">
                <a:latin typeface="Times New Roman" pitchFamily="18" charset="0"/>
                <a:cs typeface="Times New Roman" pitchFamily="18" charset="0"/>
              </a:rPr>
              <a:t>The next slot can be filled up in two ways independently.</a:t>
            </a:r>
            <a:endParaRPr lang="en-US" sz="2200" b="1" dirty="0">
              <a:latin typeface="Times New Roman" pitchFamily="18" charset="0"/>
              <a:cs typeface="Times New Roman" pitchFamily="18" charset="0"/>
            </a:endParaRPr>
          </a:p>
        </p:txBody>
      </p:sp>
      <p:sp>
        <p:nvSpPr>
          <p:cNvPr id="36" name="TextBox 35">
            <a:extLst>
              <a:ext uri="{FF2B5EF4-FFF2-40B4-BE49-F238E27FC236}">
                <a16:creationId xmlns:a16="http://schemas.microsoft.com/office/drawing/2014/main" id="{CB64F60C-FDF4-88CF-334E-A87405EFF7D2}"/>
              </a:ext>
            </a:extLst>
          </p:cNvPr>
          <p:cNvSpPr txBox="1"/>
          <p:nvPr/>
        </p:nvSpPr>
        <p:spPr>
          <a:xfrm>
            <a:off x="914398" y="5379209"/>
            <a:ext cx="1951175" cy="430887"/>
          </a:xfrm>
          <a:prstGeom prst="rect">
            <a:avLst/>
          </a:prstGeom>
          <a:noFill/>
        </p:spPr>
        <p:txBody>
          <a:bodyPr wrap="none" rtlCol="0">
            <a:spAutoFit/>
          </a:bodyPr>
          <a:lstStyle/>
          <a:p>
            <a:pPr marL="342900" indent="-342900">
              <a:buFont typeface="Arial" panose="020B0604020202020204" pitchFamily="34" charset="0"/>
              <a:buChar char="•"/>
            </a:pPr>
            <a:r>
              <a:rPr lang="en-US" sz="2200" dirty="0">
                <a:latin typeface="Times New Roman" pitchFamily="18" charset="0"/>
                <a:cs typeface="Times New Roman" pitchFamily="18" charset="0"/>
              </a:rPr>
              <a:t>Either 0 or 1</a:t>
            </a:r>
            <a:endParaRPr lang="en-US" sz="2200" b="1" dirty="0">
              <a:latin typeface="Times New Roman" pitchFamily="18" charset="0"/>
              <a:cs typeface="Times New Roman" pitchFamily="18" charset="0"/>
            </a:endParaRPr>
          </a:p>
        </p:txBody>
      </p:sp>
      <p:sp>
        <p:nvSpPr>
          <p:cNvPr id="37" name="TextBox 36">
            <a:extLst>
              <a:ext uri="{FF2B5EF4-FFF2-40B4-BE49-F238E27FC236}">
                <a16:creationId xmlns:a16="http://schemas.microsoft.com/office/drawing/2014/main" id="{78EC9B74-FC45-D114-D3F8-8165FDB6CA71}"/>
              </a:ext>
            </a:extLst>
          </p:cNvPr>
          <p:cNvSpPr txBox="1"/>
          <p:nvPr/>
        </p:nvSpPr>
        <p:spPr>
          <a:xfrm>
            <a:off x="2502608" y="2430019"/>
            <a:ext cx="325730" cy="430887"/>
          </a:xfrm>
          <a:prstGeom prst="rect">
            <a:avLst/>
          </a:prstGeom>
          <a:noFill/>
        </p:spPr>
        <p:txBody>
          <a:bodyPr wrap="none" rtlCol="0">
            <a:spAutoFit/>
          </a:bodyPr>
          <a:lstStyle/>
          <a:p>
            <a:r>
              <a:rPr lang="en-US" sz="2200" b="1" dirty="0">
                <a:latin typeface="Times New Roman" pitchFamily="18" charset="0"/>
                <a:cs typeface="Times New Roman" pitchFamily="18" charset="0"/>
              </a:rPr>
              <a:t>2</a:t>
            </a:r>
          </a:p>
        </p:txBody>
      </p:sp>
      <p:sp>
        <p:nvSpPr>
          <p:cNvPr id="38" name="TextBox 37">
            <a:extLst>
              <a:ext uri="{FF2B5EF4-FFF2-40B4-BE49-F238E27FC236}">
                <a16:creationId xmlns:a16="http://schemas.microsoft.com/office/drawing/2014/main" id="{854714B8-67E4-E68D-E648-F7EAB86526F6}"/>
              </a:ext>
            </a:extLst>
          </p:cNvPr>
          <p:cNvSpPr txBox="1"/>
          <p:nvPr/>
        </p:nvSpPr>
        <p:spPr>
          <a:xfrm>
            <a:off x="3154208" y="2430019"/>
            <a:ext cx="2835584" cy="430887"/>
          </a:xfrm>
          <a:prstGeom prst="rect">
            <a:avLst/>
          </a:prstGeom>
          <a:noFill/>
        </p:spPr>
        <p:txBody>
          <a:bodyPr wrap="none" rtlCol="0">
            <a:spAutoFit/>
          </a:bodyPr>
          <a:lstStyle/>
          <a:p>
            <a:pPr marL="342900" indent="-342900">
              <a:buFont typeface="Wingdings" panose="05000000000000000000" pitchFamily="2" charset="2"/>
              <a:buChar char="ü"/>
            </a:pPr>
            <a:r>
              <a:rPr lang="en-US" sz="2200" dirty="0">
                <a:latin typeface="Times New Roman" pitchFamily="18" charset="0"/>
                <a:cs typeface="Times New Roman" pitchFamily="18" charset="0"/>
              </a:rPr>
              <a:t>Total = 2 x 2 x 2 = 8</a:t>
            </a:r>
            <a:endParaRPr lang="en-US" sz="2200" b="1" dirty="0">
              <a:latin typeface="Times New Roman" pitchFamily="18" charset="0"/>
              <a:cs typeface="Times New Roman" pitchFamily="18" charset="0"/>
            </a:endParaRPr>
          </a:p>
        </p:txBody>
      </p:sp>
    </p:spTree>
    <p:extLst>
      <p:ext uri="{BB962C8B-B14F-4D97-AF65-F5344CB8AC3E}">
        <p14:creationId xmlns:p14="http://schemas.microsoft.com/office/powerpoint/2010/main" val="3353060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500" fill="hold"/>
                                        <p:tgtEl>
                                          <p:spTgt spid="26"/>
                                        </p:tgtEl>
                                        <p:attrNameLst>
                                          <p:attrName>ppt_x</p:attrName>
                                        </p:attrNameLst>
                                      </p:cBhvr>
                                      <p:tavLst>
                                        <p:tav tm="0">
                                          <p:val>
                                            <p:strVal val="#ppt_x"/>
                                          </p:val>
                                        </p:tav>
                                        <p:tav tm="100000">
                                          <p:val>
                                            <p:strVal val="#ppt_x"/>
                                          </p:val>
                                        </p:tav>
                                      </p:tavLst>
                                    </p:anim>
                                    <p:anim calcmode="lin" valueType="num">
                                      <p:cBhvr additive="base">
                                        <p:cTn id="31"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7"/>
                                        </p:tgtEl>
                                        <p:attrNameLst>
                                          <p:attrName>style.visibility</p:attrName>
                                        </p:attrNameLst>
                                      </p:cBhvr>
                                      <p:to>
                                        <p:strVal val="visible"/>
                                      </p:to>
                                    </p:set>
                                    <p:anim calcmode="lin" valueType="num">
                                      <p:cBhvr additive="base">
                                        <p:cTn id="36" dur="500" fill="hold"/>
                                        <p:tgtEl>
                                          <p:spTgt spid="27"/>
                                        </p:tgtEl>
                                        <p:attrNameLst>
                                          <p:attrName>ppt_x</p:attrName>
                                        </p:attrNameLst>
                                      </p:cBhvr>
                                      <p:tavLst>
                                        <p:tav tm="0">
                                          <p:val>
                                            <p:strVal val="#ppt_x"/>
                                          </p:val>
                                        </p:tav>
                                        <p:tav tm="100000">
                                          <p:val>
                                            <p:strVal val="#ppt_x"/>
                                          </p:val>
                                        </p:tav>
                                      </p:tavLst>
                                    </p:anim>
                                    <p:anim calcmode="lin" valueType="num">
                                      <p:cBhvr additive="base">
                                        <p:cTn id="37"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additive="base">
                                        <p:cTn id="42" dur="500" fill="hold"/>
                                        <p:tgtEl>
                                          <p:spTgt spid="28"/>
                                        </p:tgtEl>
                                        <p:attrNameLst>
                                          <p:attrName>ppt_x</p:attrName>
                                        </p:attrNameLst>
                                      </p:cBhvr>
                                      <p:tavLst>
                                        <p:tav tm="0">
                                          <p:val>
                                            <p:strVal val="#ppt_x"/>
                                          </p:val>
                                        </p:tav>
                                        <p:tav tm="100000">
                                          <p:val>
                                            <p:strVal val="#ppt_x"/>
                                          </p:val>
                                        </p:tav>
                                      </p:tavLst>
                                    </p:anim>
                                    <p:anim calcmode="lin" valueType="num">
                                      <p:cBhvr additive="base">
                                        <p:cTn id="43"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29"/>
                                        </p:tgtEl>
                                        <p:attrNameLst>
                                          <p:attrName>style.visibility</p:attrName>
                                        </p:attrNameLst>
                                      </p:cBhvr>
                                      <p:to>
                                        <p:strVal val="visible"/>
                                      </p:to>
                                    </p:set>
                                    <p:anim calcmode="lin" valueType="num">
                                      <p:cBhvr additive="base">
                                        <p:cTn id="48" dur="500" fill="hold"/>
                                        <p:tgtEl>
                                          <p:spTgt spid="29"/>
                                        </p:tgtEl>
                                        <p:attrNameLst>
                                          <p:attrName>ppt_x</p:attrName>
                                        </p:attrNameLst>
                                      </p:cBhvr>
                                      <p:tavLst>
                                        <p:tav tm="0">
                                          <p:val>
                                            <p:strVal val="#ppt_x"/>
                                          </p:val>
                                        </p:tav>
                                        <p:tav tm="100000">
                                          <p:val>
                                            <p:strVal val="#ppt_x"/>
                                          </p:val>
                                        </p:tav>
                                      </p:tavLst>
                                    </p:anim>
                                    <p:anim calcmode="lin" valueType="num">
                                      <p:cBhvr additive="base">
                                        <p:cTn id="49"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31"/>
                                        </p:tgtEl>
                                        <p:attrNameLst>
                                          <p:attrName>style.visibility</p:attrName>
                                        </p:attrNameLst>
                                      </p:cBhvr>
                                      <p:to>
                                        <p:strVal val="visible"/>
                                      </p:to>
                                    </p:set>
                                    <p:anim calcmode="lin" valueType="num">
                                      <p:cBhvr additive="base">
                                        <p:cTn id="54" dur="500" fill="hold"/>
                                        <p:tgtEl>
                                          <p:spTgt spid="31"/>
                                        </p:tgtEl>
                                        <p:attrNameLst>
                                          <p:attrName>ppt_x</p:attrName>
                                        </p:attrNameLst>
                                      </p:cBhvr>
                                      <p:tavLst>
                                        <p:tav tm="0">
                                          <p:val>
                                            <p:strVal val="#ppt_x"/>
                                          </p:val>
                                        </p:tav>
                                        <p:tav tm="100000">
                                          <p:val>
                                            <p:strVal val="#ppt_x"/>
                                          </p:val>
                                        </p:tav>
                                      </p:tavLst>
                                    </p:anim>
                                    <p:anim calcmode="lin" valueType="num">
                                      <p:cBhvr additive="base">
                                        <p:cTn id="55"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33"/>
                                        </p:tgtEl>
                                        <p:attrNameLst>
                                          <p:attrName>style.visibility</p:attrName>
                                        </p:attrNameLst>
                                      </p:cBhvr>
                                      <p:to>
                                        <p:strVal val="visible"/>
                                      </p:to>
                                    </p:set>
                                    <p:anim calcmode="lin" valueType="num">
                                      <p:cBhvr additive="base">
                                        <p:cTn id="60" dur="500" fill="hold"/>
                                        <p:tgtEl>
                                          <p:spTgt spid="33"/>
                                        </p:tgtEl>
                                        <p:attrNameLst>
                                          <p:attrName>ppt_x</p:attrName>
                                        </p:attrNameLst>
                                      </p:cBhvr>
                                      <p:tavLst>
                                        <p:tav tm="0">
                                          <p:val>
                                            <p:strVal val="#ppt_x"/>
                                          </p:val>
                                        </p:tav>
                                        <p:tav tm="100000">
                                          <p:val>
                                            <p:strVal val="#ppt_x"/>
                                          </p:val>
                                        </p:tav>
                                      </p:tavLst>
                                    </p:anim>
                                    <p:anim calcmode="lin" valueType="num">
                                      <p:cBhvr additive="base">
                                        <p:cTn id="61"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35"/>
                                        </p:tgtEl>
                                        <p:attrNameLst>
                                          <p:attrName>style.visibility</p:attrName>
                                        </p:attrNameLst>
                                      </p:cBhvr>
                                      <p:to>
                                        <p:strVal val="visible"/>
                                      </p:to>
                                    </p:set>
                                    <p:anim calcmode="lin" valueType="num">
                                      <p:cBhvr additive="base">
                                        <p:cTn id="66" dur="500" fill="hold"/>
                                        <p:tgtEl>
                                          <p:spTgt spid="35"/>
                                        </p:tgtEl>
                                        <p:attrNameLst>
                                          <p:attrName>ppt_x</p:attrName>
                                        </p:attrNameLst>
                                      </p:cBhvr>
                                      <p:tavLst>
                                        <p:tav tm="0">
                                          <p:val>
                                            <p:strVal val="#ppt_x"/>
                                          </p:val>
                                        </p:tav>
                                        <p:tav tm="100000">
                                          <p:val>
                                            <p:strVal val="#ppt_x"/>
                                          </p:val>
                                        </p:tav>
                                      </p:tavLst>
                                    </p:anim>
                                    <p:anim calcmode="lin" valueType="num">
                                      <p:cBhvr additive="base">
                                        <p:cTn id="67"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36"/>
                                        </p:tgtEl>
                                        <p:attrNameLst>
                                          <p:attrName>style.visibility</p:attrName>
                                        </p:attrNameLst>
                                      </p:cBhvr>
                                      <p:to>
                                        <p:strVal val="visible"/>
                                      </p:to>
                                    </p:set>
                                    <p:anim calcmode="lin" valueType="num">
                                      <p:cBhvr additive="base">
                                        <p:cTn id="72" dur="500" fill="hold"/>
                                        <p:tgtEl>
                                          <p:spTgt spid="36"/>
                                        </p:tgtEl>
                                        <p:attrNameLst>
                                          <p:attrName>ppt_x</p:attrName>
                                        </p:attrNameLst>
                                      </p:cBhvr>
                                      <p:tavLst>
                                        <p:tav tm="0">
                                          <p:val>
                                            <p:strVal val="#ppt_x"/>
                                          </p:val>
                                        </p:tav>
                                        <p:tav tm="100000">
                                          <p:val>
                                            <p:strVal val="#ppt_x"/>
                                          </p:val>
                                        </p:tav>
                                      </p:tavLst>
                                    </p:anim>
                                    <p:anim calcmode="lin" valueType="num">
                                      <p:cBhvr additive="base">
                                        <p:cTn id="73"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37"/>
                                        </p:tgtEl>
                                        <p:attrNameLst>
                                          <p:attrName>style.visibility</p:attrName>
                                        </p:attrNameLst>
                                      </p:cBhvr>
                                      <p:to>
                                        <p:strVal val="visible"/>
                                      </p:to>
                                    </p:set>
                                    <p:anim calcmode="lin" valueType="num">
                                      <p:cBhvr additive="base">
                                        <p:cTn id="78" dur="500" fill="hold"/>
                                        <p:tgtEl>
                                          <p:spTgt spid="37"/>
                                        </p:tgtEl>
                                        <p:attrNameLst>
                                          <p:attrName>ppt_x</p:attrName>
                                        </p:attrNameLst>
                                      </p:cBhvr>
                                      <p:tavLst>
                                        <p:tav tm="0">
                                          <p:val>
                                            <p:strVal val="#ppt_x"/>
                                          </p:val>
                                        </p:tav>
                                        <p:tav tm="100000">
                                          <p:val>
                                            <p:strVal val="#ppt_x"/>
                                          </p:val>
                                        </p:tav>
                                      </p:tavLst>
                                    </p:anim>
                                    <p:anim calcmode="lin" valueType="num">
                                      <p:cBhvr additive="base">
                                        <p:cTn id="79"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grpId="0" nodeType="clickEffect">
                                  <p:stCondLst>
                                    <p:cond delay="0"/>
                                  </p:stCondLst>
                                  <p:childTnLst>
                                    <p:set>
                                      <p:cBhvr>
                                        <p:cTn id="83" dur="1" fill="hold">
                                          <p:stCondLst>
                                            <p:cond delay="0"/>
                                          </p:stCondLst>
                                        </p:cTn>
                                        <p:tgtEl>
                                          <p:spTgt spid="38"/>
                                        </p:tgtEl>
                                        <p:attrNameLst>
                                          <p:attrName>style.visibility</p:attrName>
                                        </p:attrNameLst>
                                      </p:cBhvr>
                                      <p:to>
                                        <p:strVal val="visible"/>
                                      </p:to>
                                    </p:set>
                                    <p:anim calcmode="lin" valueType="num">
                                      <p:cBhvr additive="base">
                                        <p:cTn id="84" dur="500" fill="hold"/>
                                        <p:tgtEl>
                                          <p:spTgt spid="38"/>
                                        </p:tgtEl>
                                        <p:attrNameLst>
                                          <p:attrName>ppt_x</p:attrName>
                                        </p:attrNameLst>
                                      </p:cBhvr>
                                      <p:tavLst>
                                        <p:tav tm="0">
                                          <p:val>
                                            <p:strVal val="#ppt_x"/>
                                          </p:val>
                                        </p:tav>
                                        <p:tav tm="100000">
                                          <p:val>
                                            <p:strVal val="#ppt_x"/>
                                          </p:val>
                                        </p:tav>
                                      </p:tavLst>
                                    </p:anim>
                                    <p:anim calcmode="lin" valueType="num">
                                      <p:cBhvr additive="base">
                                        <p:cTn id="85"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13" grpId="0" animBg="1"/>
      <p:bldP spid="23" grpId="0" animBg="1"/>
      <p:bldP spid="24" grpId="0"/>
      <p:bldP spid="26" grpId="0"/>
      <p:bldP spid="27" grpId="0"/>
      <p:bldP spid="28" grpId="0"/>
      <p:bldP spid="29" grpId="0"/>
      <p:bldP spid="31" grpId="0"/>
      <p:bldP spid="33" grpId="0"/>
      <p:bldP spid="35" grpId="0"/>
      <p:bldP spid="36" grpId="0"/>
      <p:bldP spid="37" grpId="0"/>
      <p:bldP spid="3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800" dirty="0"/>
              <a:t>EXAMPLE</a:t>
            </a:r>
          </a:p>
        </p:txBody>
      </p:sp>
      <p:sp>
        <p:nvSpPr>
          <p:cNvPr id="3" name="TextBox 2"/>
          <p:cNvSpPr txBox="1"/>
          <p:nvPr/>
        </p:nvSpPr>
        <p:spPr>
          <a:xfrm>
            <a:off x="457200" y="1600200"/>
            <a:ext cx="8305800" cy="1107996"/>
          </a:xfrm>
          <a:prstGeom prst="rect">
            <a:avLst/>
          </a:prstGeom>
          <a:noFill/>
        </p:spPr>
        <p:txBody>
          <a:bodyPr wrap="square" rtlCol="0">
            <a:spAutoFit/>
          </a:bodyPr>
          <a:lstStyle/>
          <a:p>
            <a:pPr marL="285750" indent="-285750" algn="just">
              <a:buFont typeface="Wingdings" pitchFamily="2" charset="2"/>
              <a:buChar char="q"/>
            </a:pPr>
            <a:r>
              <a:rPr lang="en-US" sz="2200" dirty="0">
                <a:latin typeface="Times New Roman" pitchFamily="18" charset="0"/>
                <a:cs typeface="Times New Roman" pitchFamily="18" charset="0"/>
              </a:rPr>
              <a:t>Consider that a password consists of only 0 and 1. The length of the password can be 3 or 4 or 5. Determine the number of trials that a hacker need to complete in worst case to hack the password.</a:t>
            </a:r>
            <a:endParaRPr lang="en-US" sz="2200" b="1" dirty="0">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15792570-2E38-456E-E9C6-55A6275B82DD}"/>
              </a:ext>
            </a:extLst>
          </p:cNvPr>
          <p:cNvSpPr txBox="1"/>
          <p:nvPr/>
        </p:nvSpPr>
        <p:spPr>
          <a:xfrm>
            <a:off x="762000" y="2860596"/>
            <a:ext cx="4817344" cy="430887"/>
          </a:xfrm>
          <a:prstGeom prst="rect">
            <a:avLst/>
          </a:prstGeom>
          <a:noFill/>
        </p:spPr>
        <p:txBody>
          <a:bodyPr wrap="none" rtlCol="0">
            <a:spAutoFit/>
          </a:bodyPr>
          <a:lstStyle/>
          <a:p>
            <a:pPr marL="342900" indent="-342900">
              <a:buFont typeface="Arial" panose="020B0604020202020204" pitchFamily="34" charset="0"/>
              <a:buChar char="•"/>
            </a:pPr>
            <a:r>
              <a:rPr lang="en-US" sz="2200" dirty="0">
                <a:latin typeface="Times New Roman" pitchFamily="18" charset="0"/>
                <a:cs typeface="Times New Roman" pitchFamily="18" charset="0"/>
              </a:rPr>
              <a:t>First try all the passwords of length 3:</a:t>
            </a:r>
            <a:endParaRPr lang="en-US" sz="2200" b="1" dirty="0">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43610150-6FC3-61E5-71EC-95C968DBDC42}"/>
              </a:ext>
            </a:extLst>
          </p:cNvPr>
          <p:cNvSpPr txBox="1"/>
          <p:nvPr/>
        </p:nvSpPr>
        <p:spPr>
          <a:xfrm>
            <a:off x="5867400" y="2860595"/>
            <a:ext cx="1612942" cy="430887"/>
          </a:xfrm>
          <a:prstGeom prst="rect">
            <a:avLst/>
          </a:prstGeom>
          <a:noFill/>
        </p:spPr>
        <p:txBody>
          <a:bodyPr wrap="none" rtlCol="0">
            <a:spAutoFit/>
          </a:bodyPr>
          <a:lstStyle/>
          <a:p>
            <a:r>
              <a:rPr lang="en-US" sz="2200" dirty="0">
                <a:latin typeface="Times New Roman" pitchFamily="18" charset="0"/>
                <a:cs typeface="Times New Roman" pitchFamily="18" charset="0"/>
              </a:rPr>
              <a:t>2 x 2 x 2 = 8</a:t>
            </a:r>
            <a:endParaRPr lang="en-US" sz="2200" b="1" dirty="0">
              <a:latin typeface="Times New Roman" pitchFamily="18" charset="0"/>
              <a:cs typeface="Times New Roman" pitchFamily="18" charset="0"/>
            </a:endParaRPr>
          </a:p>
        </p:txBody>
      </p:sp>
      <p:sp>
        <p:nvSpPr>
          <p:cNvPr id="9" name="TextBox 8">
            <a:extLst>
              <a:ext uri="{FF2B5EF4-FFF2-40B4-BE49-F238E27FC236}">
                <a16:creationId xmlns:a16="http://schemas.microsoft.com/office/drawing/2014/main" id="{110BC75F-B1B2-502C-FAFF-70E56761AC3C}"/>
              </a:ext>
            </a:extLst>
          </p:cNvPr>
          <p:cNvSpPr txBox="1"/>
          <p:nvPr/>
        </p:nvSpPr>
        <p:spPr>
          <a:xfrm>
            <a:off x="762000" y="3291483"/>
            <a:ext cx="4879862" cy="430887"/>
          </a:xfrm>
          <a:prstGeom prst="rect">
            <a:avLst/>
          </a:prstGeom>
          <a:noFill/>
        </p:spPr>
        <p:txBody>
          <a:bodyPr wrap="none" rtlCol="0">
            <a:spAutoFit/>
          </a:bodyPr>
          <a:lstStyle/>
          <a:p>
            <a:pPr marL="342900" indent="-342900">
              <a:buFont typeface="Arial" panose="020B0604020202020204" pitchFamily="34" charset="0"/>
              <a:buChar char="•"/>
            </a:pPr>
            <a:r>
              <a:rPr lang="en-US" sz="2200" dirty="0">
                <a:latin typeface="Times New Roman" pitchFamily="18" charset="0"/>
                <a:cs typeface="Times New Roman" pitchFamily="18" charset="0"/>
              </a:rPr>
              <a:t>Then try all the passwords of length 4:</a:t>
            </a:r>
            <a:endParaRPr lang="en-US" sz="2200" b="1" dirty="0">
              <a:latin typeface="Times New Roman" pitchFamily="18" charset="0"/>
              <a:cs typeface="Times New Roman" pitchFamily="18" charset="0"/>
            </a:endParaRPr>
          </a:p>
        </p:txBody>
      </p:sp>
      <p:sp>
        <p:nvSpPr>
          <p:cNvPr id="10" name="TextBox 9">
            <a:extLst>
              <a:ext uri="{FF2B5EF4-FFF2-40B4-BE49-F238E27FC236}">
                <a16:creationId xmlns:a16="http://schemas.microsoft.com/office/drawing/2014/main" id="{29EC2A6D-93B7-BDDF-D8D4-8E1BE9A64303}"/>
              </a:ext>
            </a:extLst>
          </p:cNvPr>
          <p:cNvSpPr txBox="1"/>
          <p:nvPr/>
        </p:nvSpPr>
        <p:spPr>
          <a:xfrm>
            <a:off x="5867400" y="3291482"/>
            <a:ext cx="2177199" cy="430887"/>
          </a:xfrm>
          <a:prstGeom prst="rect">
            <a:avLst/>
          </a:prstGeom>
          <a:noFill/>
        </p:spPr>
        <p:txBody>
          <a:bodyPr wrap="none" rtlCol="0">
            <a:spAutoFit/>
          </a:bodyPr>
          <a:lstStyle/>
          <a:p>
            <a:r>
              <a:rPr lang="en-US" sz="2200" dirty="0">
                <a:latin typeface="Times New Roman" pitchFamily="18" charset="0"/>
                <a:cs typeface="Times New Roman" pitchFamily="18" charset="0"/>
              </a:rPr>
              <a:t>2 x 2 x 2 x 2 = 16</a:t>
            </a:r>
            <a:endParaRPr lang="en-US" sz="2200" b="1" dirty="0">
              <a:latin typeface="Times New Roman" pitchFamily="18" charset="0"/>
              <a:cs typeface="Times New Roman" pitchFamily="18" charset="0"/>
            </a:endParaRPr>
          </a:p>
        </p:txBody>
      </p:sp>
      <p:sp>
        <p:nvSpPr>
          <p:cNvPr id="16" name="TextBox 15">
            <a:extLst>
              <a:ext uri="{FF2B5EF4-FFF2-40B4-BE49-F238E27FC236}">
                <a16:creationId xmlns:a16="http://schemas.microsoft.com/office/drawing/2014/main" id="{37CDE589-4BB8-BC4C-AC48-3FB19BDACBD5}"/>
              </a:ext>
            </a:extLst>
          </p:cNvPr>
          <p:cNvSpPr txBox="1"/>
          <p:nvPr/>
        </p:nvSpPr>
        <p:spPr>
          <a:xfrm>
            <a:off x="762000" y="3718918"/>
            <a:ext cx="4879862" cy="430887"/>
          </a:xfrm>
          <a:prstGeom prst="rect">
            <a:avLst/>
          </a:prstGeom>
          <a:noFill/>
        </p:spPr>
        <p:txBody>
          <a:bodyPr wrap="none" rtlCol="0">
            <a:spAutoFit/>
          </a:bodyPr>
          <a:lstStyle/>
          <a:p>
            <a:pPr marL="342900" indent="-342900">
              <a:buFont typeface="Arial" panose="020B0604020202020204" pitchFamily="34" charset="0"/>
              <a:buChar char="•"/>
            </a:pPr>
            <a:r>
              <a:rPr lang="en-US" sz="2200" dirty="0">
                <a:latin typeface="Times New Roman" pitchFamily="18" charset="0"/>
                <a:cs typeface="Times New Roman" pitchFamily="18" charset="0"/>
              </a:rPr>
              <a:t>Then try all the passwords of length 5:</a:t>
            </a:r>
            <a:endParaRPr lang="en-US" sz="2200" b="1" dirty="0">
              <a:latin typeface="Times New Roman" pitchFamily="18" charset="0"/>
              <a:cs typeface="Times New Roman" pitchFamily="18" charset="0"/>
            </a:endParaRPr>
          </a:p>
        </p:txBody>
      </p:sp>
      <p:sp>
        <p:nvSpPr>
          <p:cNvPr id="17" name="TextBox 16">
            <a:extLst>
              <a:ext uri="{FF2B5EF4-FFF2-40B4-BE49-F238E27FC236}">
                <a16:creationId xmlns:a16="http://schemas.microsoft.com/office/drawing/2014/main" id="{067C1B6E-AF8A-DCDC-70B7-2FF8589B5EED}"/>
              </a:ext>
            </a:extLst>
          </p:cNvPr>
          <p:cNvSpPr txBox="1"/>
          <p:nvPr/>
        </p:nvSpPr>
        <p:spPr>
          <a:xfrm>
            <a:off x="5867400" y="3718917"/>
            <a:ext cx="2600392" cy="430887"/>
          </a:xfrm>
          <a:prstGeom prst="rect">
            <a:avLst/>
          </a:prstGeom>
          <a:noFill/>
        </p:spPr>
        <p:txBody>
          <a:bodyPr wrap="none" rtlCol="0">
            <a:spAutoFit/>
          </a:bodyPr>
          <a:lstStyle/>
          <a:p>
            <a:r>
              <a:rPr lang="en-US" sz="2200" dirty="0">
                <a:latin typeface="Times New Roman" pitchFamily="18" charset="0"/>
                <a:cs typeface="Times New Roman" pitchFamily="18" charset="0"/>
              </a:rPr>
              <a:t>2 x 2 x 2 x 2 x 2 = 32</a:t>
            </a:r>
            <a:endParaRPr lang="en-US" sz="2200" b="1" dirty="0">
              <a:latin typeface="Times New Roman" pitchFamily="18" charset="0"/>
              <a:cs typeface="Times New Roman" pitchFamily="18" charset="0"/>
            </a:endParaRPr>
          </a:p>
        </p:txBody>
      </p:sp>
      <p:cxnSp>
        <p:nvCxnSpPr>
          <p:cNvPr id="21" name="Straight Connector 20">
            <a:extLst>
              <a:ext uri="{FF2B5EF4-FFF2-40B4-BE49-F238E27FC236}">
                <a16:creationId xmlns:a16="http://schemas.microsoft.com/office/drawing/2014/main" id="{B819B40A-CA37-7A45-C695-C42F4F7F32D6}"/>
              </a:ext>
            </a:extLst>
          </p:cNvPr>
          <p:cNvCxnSpPr>
            <a:cxnSpLocks/>
          </p:cNvCxnSpPr>
          <p:nvPr/>
        </p:nvCxnSpPr>
        <p:spPr>
          <a:xfrm>
            <a:off x="676432" y="4226004"/>
            <a:ext cx="77911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4B2A115-195A-DF8D-0466-5E02827799E0}"/>
              </a:ext>
            </a:extLst>
          </p:cNvPr>
          <p:cNvSpPr txBox="1"/>
          <p:nvPr/>
        </p:nvSpPr>
        <p:spPr>
          <a:xfrm>
            <a:off x="762000" y="4298752"/>
            <a:ext cx="3060005" cy="430887"/>
          </a:xfrm>
          <a:prstGeom prst="rect">
            <a:avLst/>
          </a:prstGeom>
          <a:noFill/>
        </p:spPr>
        <p:txBody>
          <a:bodyPr wrap="none" rtlCol="0">
            <a:spAutoFit/>
          </a:bodyPr>
          <a:lstStyle/>
          <a:p>
            <a:pPr marL="342900" indent="-342900">
              <a:buFont typeface="Arial" panose="020B0604020202020204" pitchFamily="34" charset="0"/>
              <a:buChar char="•"/>
            </a:pPr>
            <a:r>
              <a:rPr lang="en-US" sz="2200" dirty="0">
                <a:latin typeface="Times New Roman" pitchFamily="18" charset="0"/>
                <a:cs typeface="Times New Roman" pitchFamily="18" charset="0"/>
              </a:rPr>
              <a:t>Total number of trials:</a:t>
            </a:r>
            <a:endParaRPr lang="en-US" sz="2200" b="1" dirty="0">
              <a:latin typeface="Times New Roman" pitchFamily="18" charset="0"/>
              <a:cs typeface="Times New Roman" pitchFamily="18" charset="0"/>
            </a:endParaRPr>
          </a:p>
        </p:txBody>
      </p:sp>
      <p:sp>
        <p:nvSpPr>
          <p:cNvPr id="25" name="TextBox 24">
            <a:extLst>
              <a:ext uri="{FF2B5EF4-FFF2-40B4-BE49-F238E27FC236}">
                <a16:creationId xmlns:a16="http://schemas.microsoft.com/office/drawing/2014/main" id="{2E57F2EC-E323-7B57-7F40-877B6378C39D}"/>
              </a:ext>
            </a:extLst>
          </p:cNvPr>
          <p:cNvSpPr txBox="1"/>
          <p:nvPr/>
        </p:nvSpPr>
        <p:spPr>
          <a:xfrm>
            <a:off x="5867400" y="4325122"/>
            <a:ext cx="2071401" cy="430887"/>
          </a:xfrm>
          <a:prstGeom prst="rect">
            <a:avLst/>
          </a:prstGeom>
          <a:noFill/>
        </p:spPr>
        <p:txBody>
          <a:bodyPr wrap="none" rtlCol="0">
            <a:spAutoFit/>
          </a:bodyPr>
          <a:lstStyle/>
          <a:p>
            <a:r>
              <a:rPr lang="en-US" sz="2200" dirty="0">
                <a:latin typeface="Times New Roman" pitchFamily="18" charset="0"/>
                <a:cs typeface="Times New Roman" pitchFamily="18" charset="0"/>
              </a:rPr>
              <a:t>8 + 16 + 32 = 56</a:t>
            </a:r>
            <a:endParaRPr lang="en-US" sz="2200" b="1" dirty="0">
              <a:latin typeface="Times New Roman" pitchFamily="18" charset="0"/>
              <a:cs typeface="Times New Roman" pitchFamily="18" charset="0"/>
            </a:endParaRPr>
          </a:p>
        </p:txBody>
      </p:sp>
    </p:spTree>
    <p:extLst>
      <p:ext uri="{BB962C8B-B14F-4D97-AF65-F5344CB8AC3E}">
        <p14:creationId xmlns:p14="http://schemas.microsoft.com/office/powerpoint/2010/main" val="2251616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1+#ppt_h/2"/>
                                          </p:val>
                                        </p:tav>
                                        <p:tav tm="100000">
                                          <p:val>
                                            <p:strVal val="#ppt_y"/>
                                          </p:val>
                                        </p:tav>
                                      </p:tavLst>
                                    </p:anim>
                                  </p:childTnLst>
                                </p:cTn>
                              </p:par>
                              <p:par>
                                <p:cTn id="51" presetID="22" presetClass="entr" presetSubtype="8"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wipe(left)">
                                      <p:cBhvr>
                                        <p:cTn id="53" dur="500"/>
                                        <p:tgtEl>
                                          <p:spTgt spid="21"/>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25"/>
                                        </p:tgtEl>
                                        <p:attrNameLst>
                                          <p:attrName>style.visibility</p:attrName>
                                        </p:attrNameLst>
                                      </p:cBhvr>
                                      <p:to>
                                        <p:strVal val="visible"/>
                                      </p:to>
                                    </p:set>
                                    <p:anim calcmode="lin" valueType="num">
                                      <p:cBhvr additive="base">
                                        <p:cTn id="58" dur="500" fill="hold"/>
                                        <p:tgtEl>
                                          <p:spTgt spid="25"/>
                                        </p:tgtEl>
                                        <p:attrNameLst>
                                          <p:attrName>ppt_x</p:attrName>
                                        </p:attrNameLst>
                                      </p:cBhvr>
                                      <p:tavLst>
                                        <p:tav tm="0">
                                          <p:val>
                                            <p:strVal val="#ppt_x"/>
                                          </p:val>
                                        </p:tav>
                                        <p:tav tm="100000">
                                          <p:val>
                                            <p:strVal val="#ppt_x"/>
                                          </p:val>
                                        </p:tav>
                                      </p:tavLst>
                                    </p:anim>
                                    <p:anim calcmode="lin" valueType="num">
                                      <p:cBhvr additive="base">
                                        <p:cTn id="59"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9" grpId="0"/>
      <p:bldP spid="10" grpId="0"/>
      <p:bldP spid="16" grpId="0"/>
      <p:bldP spid="17" grpId="0"/>
      <p:bldP spid="22"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800" dirty="0"/>
              <a:t>PRODUCT RULE </a:t>
            </a:r>
          </a:p>
        </p:txBody>
      </p:sp>
      <p:sp>
        <p:nvSpPr>
          <p:cNvPr id="3" name="TextBox 2"/>
          <p:cNvSpPr txBox="1"/>
          <p:nvPr/>
        </p:nvSpPr>
        <p:spPr>
          <a:xfrm>
            <a:off x="457201" y="1600200"/>
            <a:ext cx="8229599" cy="1446550"/>
          </a:xfrm>
          <a:prstGeom prst="rect">
            <a:avLst/>
          </a:prstGeom>
          <a:noFill/>
        </p:spPr>
        <p:txBody>
          <a:bodyPr wrap="square" rtlCol="0">
            <a:spAutoFit/>
          </a:bodyPr>
          <a:lstStyle/>
          <a:p>
            <a:pPr marL="285750" indent="-285750" algn="just">
              <a:buFont typeface="Wingdings" pitchFamily="2" charset="2"/>
              <a:buChar char="q"/>
            </a:pPr>
            <a:r>
              <a:rPr lang="en-US" sz="2200" dirty="0">
                <a:latin typeface="Times New Roman" panose="02020603050405020304" pitchFamily="18" charset="0"/>
                <a:cs typeface="Times New Roman" panose="02020603050405020304" pitchFamily="18" charset="0"/>
              </a:rPr>
              <a:t>Suppose that a procedure can be broken down into a sequence of two tasks. If there are n</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ways to do the first task and for each of these ways of doing the first task, there are n</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ways to do the second task, then there are n</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n</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ways to do the procedure. </a:t>
            </a:r>
            <a:endParaRPr lang="en-US" sz="2200" b="1" dirty="0">
              <a:latin typeface="Times New Roman" pitchFamily="18" charset="0"/>
              <a:cs typeface="Times New Roman" pitchFamily="18" charset="0"/>
            </a:endParaRPr>
          </a:p>
        </p:txBody>
      </p:sp>
    </p:spTree>
    <p:extLst>
      <p:ext uri="{BB962C8B-B14F-4D97-AF65-F5344CB8AC3E}">
        <p14:creationId xmlns:p14="http://schemas.microsoft.com/office/powerpoint/2010/main" val="3590617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800" dirty="0"/>
              <a:t>EXAMPLE</a:t>
            </a:r>
          </a:p>
        </p:txBody>
      </p:sp>
      <p:sp>
        <p:nvSpPr>
          <p:cNvPr id="3" name="TextBox 2"/>
          <p:cNvSpPr txBox="1"/>
          <p:nvPr/>
        </p:nvSpPr>
        <p:spPr>
          <a:xfrm>
            <a:off x="457201" y="1600200"/>
            <a:ext cx="8229599" cy="1107996"/>
          </a:xfrm>
          <a:prstGeom prst="rect">
            <a:avLst/>
          </a:prstGeom>
          <a:noFill/>
        </p:spPr>
        <p:txBody>
          <a:bodyPr wrap="square" rtlCol="0">
            <a:spAutoFit/>
          </a:bodyPr>
          <a:lstStyle/>
          <a:p>
            <a:pPr marL="285750" indent="-285750" algn="just">
              <a:buFont typeface="Wingdings" pitchFamily="2" charset="2"/>
              <a:buChar char="q"/>
            </a:pPr>
            <a:r>
              <a:rPr lang="en-US" sz="2200" dirty="0">
                <a:latin typeface="Times New Roman" panose="02020603050405020304" pitchFamily="18" charset="0"/>
                <a:cs typeface="Times New Roman" panose="02020603050405020304" pitchFamily="18" charset="0"/>
              </a:rPr>
              <a:t>A new company with just two employees, Sanchez and Patel, rents a floor of a building with 12 offices. How many ways are there to assign different offices to these two employees?</a:t>
            </a:r>
            <a:endParaRPr lang="en-US" sz="2200" b="1" dirty="0">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49611DDF-293C-5C15-BB41-F239BE6803C6}"/>
              </a:ext>
            </a:extLst>
          </p:cNvPr>
          <p:cNvSpPr txBox="1"/>
          <p:nvPr/>
        </p:nvSpPr>
        <p:spPr>
          <a:xfrm>
            <a:off x="762000" y="2708196"/>
            <a:ext cx="4943982" cy="430887"/>
          </a:xfrm>
          <a:prstGeom prst="rect">
            <a:avLst/>
          </a:prstGeom>
          <a:noFill/>
        </p:spPr>
        <p:txBody>
          <a:bodyPr wrap="none" rtlCol="0">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Let the rooms are labeled from 1 to 12.</a:t>
            </a:r>
            <a:endParaRPr lang="en-US" sz="2200" b="1" dirty="0">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430578A1-AA03-2647-2A16-EB7D605D690B}"/>
              </a:ext>
            </a:extLst>
          </p:cNvPr>
          <p:cNvSpPr txBox="1"/>
          <p:nvPr/>
        </p:nvSpPr>
        <p:spPr>
          <a:xfrm>
            <a:off x="762000" y="3173768"/>
            <a:ext cx="4297971" cy="430887"/>
          </a:xfrm>
          <a:prstGeom prst="rect">
            <a:avLst/>
          </a:prstGeom>
          <a:noFill/>
        </p:spPr>
        <p:txBody>
          <a:bodyPr wrap="none" rtlCol="0">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If Sanchez is assigned at Room-1</a:t>
            </a:r>
            <a:endParaRPr lang="en-US" sz="2200" b="1" dirty="0">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5DC5BB83-8348-B858-EE83-187C61CF08B0}"/>
              </a:ext>
            </a:extLst>
          </p:cNvPr>
          <p:cNvSpPr txBox="1"/>
          <p:nvPr/>
        </p:nvSpPr>
        <p:spPr>
          <a:xfrm>
            <a:off x="1143000" y="3639340"/>
            <a:ext cx="5140318"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then rest 11 rooms can be assigned for Patel</a:t>
            </a:r>
            <a:endParaRPr lang="en-US" sz="2200" b="1" dirty="0">
              <a:latin typeface="Times New Roman" pitchFamily="18" charset="0"/>
              <a:cs typeface="Times New Roman" pitchFamily="18" charset="0"/>
            </a:endParaRPr>
          </a:p>
        </p:txBody>
      </p:sp>
      <p:sp>
        <p:nvSpPr>
          <p:cNvPr id="8" name="TextBox 7">
            <a:extLst>
              <a:ext uri="{FF2B5EF4-FFF2-40B4-BE49-F238E27FC236}">
                <a16:creationId xmlns:a16="http://schemas.microsoft.com/office/drawing/2014/main" id="{4B0699E9-44A2-579F-9D27-9C4473CDF60E}"/>
              </a:ext>
            </a:extLst>
          </p:cNvPr>
          <p:cNvSpPr txBox="1"/>
          <p:nvPr/>
        </p:nvSpPr>
        <p:spPr>
          <a:xfrm>
            <a:off x="762000" y="4138402"/>
            <a:ext cx="8098692" cy="430887"/>
          </a:xfrm>
          <a:prstGeom prst="rect">
            <a:avLst/>
          </a:prstGeom>
          <a:noFill/>
        </p:spPr>
        <p:txBody>
          <a:bodyPr wrap="none" rtlCol="0">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Thus Sanchez can be assigned in 12 rooms (Room-1, 2, 3, …. , 12)</a:t>
            </a:r>
            <a:endParaRPr lang="en-US" sz="2200" b="1" dirty="0">
              <a:latin typeface="Times New Roman" pitchFamily="18" charset="0"/>
              <a:cs typeface="Times New Roman" pitchFamily="18" charset="0"/>
            </a:endParaRPr>
          </a:p>
        </p:txBody>
      </p:sp>
      <p:sp>
        <p:nvSpPr>
          <p:cNvPr id="9" name="TextBox 8">
            <a:extLst>
              <a:ext uri="{FF2B5EF4-FFF2-40B4-BE49-F238E27FC236}">
                <a16:creationId xmlns:a16="http://schemas.microsoft.com/office/drawing/2014/main" id="{470C1D6C-02A7-2194-2C0E-D1727A31C245}"/>
              </a:ext>
            </a:extLst>
          </p:cNvPr>
          <p:cNvSpPr txBox="1"/>
          <p:nvPr/>
        </p:nvSpPr>
        <p:spPr>
          <a:xfrm>
            <a:off x="762000" y="4561891"/>
            <a:ext cx="4164923" cy="430887"/>
          </a:xfrm>
          <a:prstGeom prst="rect">
            <a:avLst/>
          </a:prstGeom>
          <a:noFill/>
        </p:spPr>
        <p:txBody>
          <a:bodyPr wrap="none" rtlCol="0">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For each assignment of Sanchez</a:t>
            </a:r>
            <a:endParaRPr lang="en-US" sz="2200" b="1" dirty="0">
              <a:latin typeface="Times New Roman" pitchFamily="18" charset="0"/>
              <a:cs typeface="Times New Roman" pitchFamily="18" charset="0"/>
            </a:endParaRPr>
          </a:p>
        </p:txBody>
      </p:sp>
      <p:sp>
        <p:nvSpPr>
          <p:cNvPr id="10" name="TextBox 9">
            <a:extLst>
              <a:ext uri="{FF2B5EF4-FFF2-40B4-BE49-F238E27FC236}">
                <a16:creationId xmlns:a16="http://schemas.microsoft.com/office/drawing/2014/main" id="{FD47DE77-7F1F-CA25-4848-8AD3729B1B38}"/>
              </a:ext>
            </a:extLst>
          </p:cNvPr>
          <p:cNvSpPr txBox="1"/>
          <p:nvPr/>
        </p:nvSpPr>
        <p:spPr>
          <a:xfrm>
            <a:off x="1143000" y="5034861"/>
            <a:ext cx="5771901"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Patel can be assigned in any of the rest 11 rooms</a:t>
            </a:r>
            <a:endParaRPr lang="en-US" sz="2200" b="1" dirty="0">
              <a:latin typeface="Times New Roman" pitchFamily="18" charset="0"/>
              <a:cs typeface="Times New Roman" pitchFamily="18" charset="0"/>
            </a:endParaRPr>
          </a:p>
        </p:txBody>
      </p:sp>
      <p:sp>
        <p:nvSpPr>
          <p:cNvPr id="11" name="TextBox 10">
            <a:extLst>
              <a:ext uri="{FF2B5EF4-FFF2-40B4-BE49-F238E27FC236}">
                <a16:creationId xmlns:a16="http://schemas.microsoft.com/office/drawing/2014/main" id="{2D9C193F-E0CB-5AA9-1C52-D7A3EC337AA0}"/>
              </a:ext>
            </a:extLst>
          </p:cNvPr>
          <p:cNvSpPr txBox="1"/>
          <p:nvPr/>
        </p:nvSpPr>
        <p:spPr>
          <a:xfrm>
            <a:off x="761999" y="5507831"/>
            <a:ext cx="5018490" cy="430887"/>
          </a:xfrm>
          <a:prstGeom prst="rect">
            <a:avLst/>
          </a:prstGeom>
          <a:noFill/>
        </p:spPr>
        <p:txBody>
          <a:bodyPr wrap="none" rtlCol="0">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Thus total possible ways: 12 x 11 = 132</a:t>
            </a:r>
            <a:endParaRPr lang="en-US" sz="2200" b="1" dirty="0">
              <a:latin typeface="Times New Roman" pitchFamily="18" charset="0"/>
              <a:cs typeface="Times New Roman" pitchFamily="18" charset="0"/>
            </a:endParaRPr>
          </a:p>
        </p:txBody>
      </p:sp>
    </p:spTree>
    <p:extLst>
      <p:ext uri="{BB962C8B-B14F-4D97-AF65-F5344CB8AC3E}">
        <p14:creationId xmlns:p14="http://schemas.microsoft.com/office/powerpoint/2010/main" val="1142241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P spid="9"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800" dirty="0"/>
              <a:t>EXAMPLE</a:t>
            </a:r>
          </a:p>
        </p:txBody>
      </p:sp>
      <p:sp>
        <p:nvSpPr>
          <p:cNvPr id="3" name="TextBox 2"/>
          <p:cNvSpPr txBox="1"/>
          <p:nvPr/>
        </p:nvSpPr>
        <p:spPr>
          <a:xfrm>
            <a:off x="457201" y="1600200"/>
            <a:ext cx="8229599" cy="1107996"/>
          </a:xfrm>
          <a:prstGeom prst="rect">
            <a:avLst/>
          </a:prstGeom>
          <a:noFill/>
        </p:spPr>
        <p:txBody>
          <a:bodyPr wrap="square" rtlCol="0">
            <a:spAutoFit/>
          </a:bodyPr>
          <a:lstStyle/>
          <a:p>
            <a:pPr marL="285750" indent="-285750" algn="just">
              <a:buFont typeface="Wingdings" pitchFamily="2" charset="2"/>
              <a:buChar char="q"/>
            </a:pPr>
            <a:r>
              <a:rPr lang="en-US" sz="2200" dirty="0">
                <a:latin typeface="Times New Roman" panose="02020603050405020304" pitchFamily="18" charset="0"/>
                <a:cs typeface="Times New Roman" panose="02020603050405020304" pitchFamily="18" charset="0"/>
              </a:rPr>
              <a:t>The chairs of an auditorium are to be labeled with an uppercase English letter followed by a positive integer not exceeding 100. What is the largest number of chairs that can be labeled differently?</a:t>
            </a:r>
            <a:endParaRPr lang="en-US" sz="2200" b="1" dirty="0">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49611DDF-293C-5C15-BB41-F239BE6803C6}"/>
              </a:ext>
            </a:extLst>
          </p:cNvPr>
          <p:cNvSpPr txBox="1"/>
          <p:nvPr/>
        </p:nvSpPr>
        <p:spPr>
          <a:xfrm>
            <a:off x="761999" y="2726136"/>
            <a:ext cx="5277535" cy="430887"/>
          </a:xfrm>
          <a:prstGeom prst="rect">
            <a:avLst/>
          </a:prstGeom>
          <a:noFill/>
        </p:spPr>
        <p:txBody>
          <a:bodyPr wrap="none" rtlCol="0">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Upper case letters are : A, B, C, …. , Y, Z.</a:t>
            </a:r>
            <a:endParaRPr lang="en-US" sz="2200" b="1" dirty="0">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430578A1-AA03-2647-2A16-EB7D605D690B}"/>
              </a:ext>
            </a:extLst>
          </p:cNvPr>
          <p:cNvSpPr txBox="1"/>
          <p:nvPr/>
        </p:nvSpPr>
        <p:spPr>
          <a:xfrm>
            <a:off x="762000" y="3173768"/>
            <a:ext cx="2687402" cy="430887"/>
          </a:xfrm>
          <a:prstGeom prst="rect">
            <a:avLst/>
          </a:prstGeom>
          <a:noFill/>
        </p:spPr>
        <p:txBody>
          <a:bodyPr wrap="none" rtlCol="0">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If the first part is A</a:t>
            </a:r>
            <a:endParaRPr lang="en-US" sz="2200" b="1" dirty="0">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5DC5BB83-8348-B858-EE83-187C61CF08B0}"/>
              </a:ext>
            </a:extLst>
          </p:cNvPr>
          <p:cNvSpPr txBox="1"/>
          <p:nvPr/>
        </p:nvSpPr>
        <p:spPr>
          <a:xfrm>
            <a:off x="1143000" y="3639340"/>
            <a:ext cx="7479933"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then the next part can be labeled with the numbers from 1 to 100.</a:t>
            </a:r>
            <a:endParaRPr lang="en-US" sz="2200" b="1" dirty="0">
              <a:latin typeface="Times New Roman" pitchFamily="18" charset="0"/>
              <a:cs typeface="Times New Roman" pitchFamily="18" charset="0"/>
            </a:endParaRPr>
          </a:p>
        </p:txBody>
      </p:sp>
      <p:sp>
        <p:nvSpPr>
          <p:cNvPr id="8" name="TextBox 7">
            <a:extLst>
              <a:ext uri="{FF2B5EF4-FFF2-40B4-BE49-F238E27FC236}">
                <a16:creationId xmlns:a16="http://schemas.microsoft.com/office/drawing/2014/main" id="{4B0699E9-44A2-579F-9D27-9C4473CDF60E}"/>
              </a:ext>
            </a:extLst>
          </p:cNvPr>
          <p:cNvSpPr txBox="1"/>
          <p:nvPr/>
        </p:nvSpPr>
        <p:spPr>
          <a:xfrm>
            <a:off x="762000" y="4138402"/>
            <a:ext cx="6927794" cy="430887"/>
          </a:xfrm>
          <a:prstGeom prst="rect">
            <a:avLst/>
          </a:prstGeom>
          <a:noFill/>
        </p:spPr>
        <p:txBody>
          <a:bodyPr wrap="none" rtlCol="0">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Thus the first part can be labeled from A to Z (26 letters)</a:t>
            </a:r>
            <a:endParaRPr lang="en-US" sz="2200" b="1" dirty="0">
              <a:latin typeface="Times New Roman" pitchFamily="18" charset="0"/>
              <a:cs typeface="Times New Roman" pitchFamily="18" charset="0"/>
            </a:endParaRPr>
          </a:p>
        </p:txBody>
      </p:sp>
      <p:sp>
        <p:nvSpPr>
          <p:cNvPr id="11" name="TextBox 10">
            <a:extLst>
              <a:ext uri="{FF2B5EF4-FFF2-40B4-BE49-F238E27FC236}">
                <a16:creationId xmlns:a16="http://schemas.microsoft.com/office/drawing/2014/main" id="{2D9C193F-E0CB-5AA9-1C52-D7A3EC337AA0}"/>
              </a:ext>
            </a:extLst>
          </p:cNvPr>
          <p:cNvSpPr txBox="1"/>
          <p:nvPr/>
        </p:nvSpPr>
        <p:spPr>
          <a:xfrm>
            <a:off x="761999" y="4579744"/>
            <a:ext cx="5381601" cy="430887"/>
          </a:xfrm>
          <a:prstGeom prst="rect">
            <a:avLst/>
          </a:prstGeom>
          <a:noFill/>
        </p:spPr>
        <p:txBody>
          <a:bodyPr wrap="none" rtlCol="0">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Thus total possible ways: 26 x 100 = 2600.</a:t>
            </a:r>
            <a:endParaRPr lang="en-US" sz="2200" b="1" dirty="0">
              <a:latin typeface="Times New Roman" pitchFamily="18" charset="0"/>
              <a:cs typeface="Times New Roman" pitchFamily="18" charset="0"/>
            </a:endParaRPr>
          </a:p>
        </p:txBody>
      </p:sp>
    </p:spTree>
    <p:extLst>
      <p:ext uri="{BB962C8B-B14F-4D97-AF65-F5344CB8AC3E}">
        <p14:creationId xmlns:p14="http://schemas.microsoft.com/office/powerpoint/2010/main" val="60520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800" dirty="0"/>
              <a:t>EXAMPLE</a:t>
            </a:r>
          </a:p>
        </p:txBody>
      </p:sp>
      <p:sp>
        <p:nvSpPr>
          <p:cNvPr id="3" name="TextBox 2"/>
          <p:cNvSpPr txBox="1"/>
          <p:nvPr/>
        </p:nvSpPr>
        <p:spPr>
          <a:xfrm>
            <a:off x="457201" y="1600200"/>
            <a:ext cx="8229599" cy="1446550"/>
          </a:xfrm>
          <a:prstGeom prst="rect">
            <a:avLst/>
          </a:prstGeom>
          <a:noFill/>
        </p:spPr>
        <p:txBody>
          <a:bodyPr wrap="square" rtlCol="0">
            <a:spAutoFit/>
          </a:bodyPr>
          <a:lstStyle/>
          <a:p>
            <a:pPr marL="285750" indent="-285750" algn="just">
              <a:buFont typeface="Wingdings" pitchFamily="2" charset="2"/>
              <a:buChar char="q"/>
            </a:pPr>
            <a:r>
              <a:rPr lang="en-US" sz="2200" dirty="0">
                <a:latin typeface="Times New Roman" panose="02020603050405020304" pitchFamily="18" charset="0"/>
                <a:cs typeface="Times New Roman" panose="02020603050405020304" pitchFamily="18" charset="0"/>
              </a:rPr>
              <a:t>How many different license plates can be made if each plate contains a sequence of three uppercase English letters followed by three digits (and no sequences of letters are prohibited, even if they are obscene)?</a:t>
            </a:r>
            <a:endParaRPr lang="en-US" sz="2200" b="1"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E013DFAC-18DC-D871-F205-EF92FD204FC0}"/>
              </a:ext>
            </a:extLst>
          </p:cNvPr>
          <p:cNvSpPr/>
          <p:nvPr/>
        </p:nvSpPr>
        <p:spPr>
          <a:xfrm>
            <a:off x="2667000" y="3276600"/>
            <a:ext cx="533400" cy="5346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112A6EC-2985-9EC8-3D00-684C668E71B3}"/>
              </a:ext>
            </a:extLst>
          </p:cNvPr>
          <p:cNvSpPr/>
          <p:nvPr/>
        </p:nvSpPr>
        <p:spPr>
          <a:xfrm>
            <a:off x="3200400" y="3276600"/>
            <a:ext cx="533400" cy="5346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7ED0AE8-A4B3-572E-677C-6B7B20BABE69}"/>
              </a:ext>
            </a:extLst>
          </p:cNvPr>
          <p:cNvSpPr/>
          <p:nvPr/>
        </p:nvSpPr>
        <p:spPr>
          <a:xfrm>
            <a:off x="3733800" y="3276600"/>
            <a:ext cx="533400" cy="5346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A5A1515-C550-2A39-1117-AA6674B3A479}"/>
              </a:ext>
            </a:extLst>
          </p:cNvPr>
          <p:cNvSpPr/>
          <p:nvPr/>
        </p:nvSpPr>
        <p:spPr>
          <a:xfrm>
            <a:off x="4267200" y="3276600"/>
            <a:ext cx="533400" cy="5346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C2678BA-D306-4D8B-CE1D-0F469E613581}"/>
              </a:ext>
            </a:extLst>
          </p:cNvPr>
          <p:cNvSpPr/>
          <p:nvPr/>
        </p:nvSpPr>
        <p:spPr>
          <a:xfrm>
            <a:off x="4800600" y="3276600"/>
            <a:ext cx="533400" cy="5346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 name="Rectangle 13">
            <a:extLst>
              <a:ext uri="{FF2B5EF4-FFF2-40B4-BE49-F238E27FC236}">
                <a16:creationId xmlns:a16="http://schemas.microsoft.com/office/drawing/2014/main" id="{085DEB88-2F7E-12FE-B7E3-07D61A1F69F6}"/>
              </a:ext>
            </a:extLst>
          </p:cNvPr>
          <p:cNvSpPr/>
          <p:nvPr/>
        </p:nvSpPr>
        <p:spPr>
          <a:xfrm>
            <a:off x="5334000" y="3276600"/>
            <a:ext cx="533400" cy="5346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5" name="TextBox 14">
            <a:extLst>
              <a:ext uri="{FF2B5EF4-FFF2-40B4-BE49-F238E27FC236}">
                <a16:creationId xmlns:a16="http://schemas.microsoft.com/office/drawing/2014/main" id="{45E7C51F-7AA6-AF28-85AD-DA396483A5A9}"/>
              </a:ext>
            </a:extLst>
          </p:cNvPr>
          <p:cNvSpPr txBox="1"/>
          <p:nvPr/>
        </p:nvSpPr>
        <p:spPr>
          <a:xfrm>
            <a:off x="2692535" y="3294356"/>
            <a:ext cx="466794" cy="430887"/>
          </a:xfrm>
          <a:prstGeom prst="rect">
            <a:avLst/>
          </a:prstGeom>
          <a:noFill/>
        </p:spPr>
        <p:txBody>
          <a:bodyPr wrap="none" rtlCol="0">
            <a:spAutoFit/>
          </a:bodyPr>
          <a:lstStyle/>
          <a:p>
            <a:r>
              <a:rPr lang="en-US" sz="2200" b="1" dirty="0">
                <a:latin typeface="Times New Roman" panose="02020603050405020304" pitchFamily="18" charset="0"/>
                <a:cs typeface="Times New Roman" panose="02020603050405020304" pitchFamily="18" charset="0"/>
              </a:rPr>
              <a:t>26</a:t>
            </a:r>
          </a:p>
        </p:txBody>
      </p:sp>
      <p:sp>
        <p:nvSpPr>
          <p:cNvPr id="16" name="TextBox 15">
            <a:extLst>
              <a:ext uri="{FF2B5EF4-FFF2-40B4-BE49-F238E27FC236}">
                <a16:creationId xmlns:a16="http://schemas.microsoft.com/office/drawing/2014/main" id="{8849FAA9-ABFC-8E2E-1814-1E90A1E2B14C}"/>
              </a:ext>
            </a:extLst>
          </p:cNvPr>
          <p:cNvSpPr txBox="1"/>
          <p:nvPr/>
        </p:nvSpPr>
        <p:spPr>
          <a:xfrm>
            <a:off x="3225935" y="3294355"/>
            <a:ext cx="466794" cy="430887"/>
          </a:xfrm>
          <a:prstGeom prst="rect">
            <a:avLst/>
          </a:prstGeom>
          <a:noFill/>
        </p:spPr>
        <p:txBody>
          <a:bodyPr wrap="none" rtlCol="0">
            <a:spAutoFit/>
          </a:bodyPr>
          <a:lstStyle/>
          <a:p>
            <a:r>
              <a:rPr lang="en-US" sz="2200" b="1" dirty="0">
                <a:latin typeface="Times New Roman" panose="02020603050405020304" pitchFamily="18" charset="0"/>
                <a:cs typeface="Times New Roman" panose="02020603050405020304" pitchFamily="18" charset="0"/>
              </a:rPr>
              <a:t>26</a:t>
            </a:r>
          </a:p>
        </p:txBody>
      </p:sp>
      <p:sp>
        <p:nvSpPr>
          <p:cNvPr id="17" name="TextBox 16">
            <a:extLst>
              <a:ext uri="{FF2B5EF4-FFF2-40B4-BE49-F238E27FC236}">
                <a16:creationId xmlns:a16="http://schemas.microsoft.com/office/drawing/2014/main" id="{919E92B7-3D42-C4CE-081C-0D0C6C09DDBB}"/>
              </a:ext>
            </a:extLst>
          </p:cNvPr>
          <p:cNvSpPr txBox="1"/>
          <p:nvPr/>
        </p:nvSpPr>
        <p:spPr>
          <a:xfrm>
            <a:off x="3764514" y="3294355"/>
            <a:ext cx="466794" cy="430887"/>
          </a:xfrm>
          <a:prstGeom prst="rect">
            <a:avLst/>
          </a:prstGeom>
          <a:noFill/>
        </p:spPr>
        <p:txBody>
          <a:bodyPr wrap="none" rtlCol="0">
            <a:spAutoFit/>
          </a:bodyPr>
          <a:lstStyle/>
          <a:p>
            <a:r>
              <a:rPr lang="en-US" sz="2200" b="1" dirty="0">
                <a:latin typeface="Times New Roman" panose="02020603050405020304" pitchFamily="18" charset="0"/>
                <a:cs typeface="Times New Roman" panose="02020603050405020304" pitchFamily="18" charset="0"/>
              </a:rPr>
              <a:t>26</a:t>
            </a:r>
          </a:p>
        </p:txBody>
      </p:sp>
      <p:sp>
        <p:nvSpPr>
          <p:cNvPr id="18" name="TextBox 17">
            <a:extLst>
              <a:ext uri="{FF2B5EF4-FFF2-40B4-BE49-F238E27FC236}">
                <a16:creationId xmlns:a16="http://schemas.microsoft.com/office/drawing/2014/main" id="{26B233DB-7A86-8089-8DED-D3B517D7289E}"/>
              </a:ext>
            </a:extLst>
          </p:cNvPr>
          <p:cNvSpPr txBox="1"/>
          <p:nvPr/>
        </p:nvSpPr>
        <p:spPr>
          <a:xfrm>
            <a:off x="4281950" y="3294355"/>
            <a:ext cx="466794" cy="430887"/>
          </a:xfrm>
          <a:prstGeom prst="rect">
            <a:avLst/>
          </a:prstGeom>
          <a:noFill/>
        </p:spPr>
        <p:txBody>
          <a:bodyPr wrap="none" rtlCol="0">
            <a:spAutoFit/>
          </a:bodyPr>
          <a:lstStyle/>
          <a:p>
            <a:r>
              <a:rPr lang="en-US" sz="2200" b="1" dirty="0">
                <a:latin typeface="Times New Roman" panose="02020603050405020304" pitchFamily="18" charset="0"/>
                <a:cs typeface="Times New Roman" panose="02020603050405020304" pitchFamily="18" charset="0"/>
              </a:rPr>
              <a:t>10</a:t>
            </a:r>
          </a:p>
        </p:txBody>
      </p:sp>
      <p:sp>
        <p:nvSpPr>
          <p:cNvPr id="19" name="TextBox 18">
            <a:extLst>
              <a:ext uri="{FF2B5EF4-FFF2-40B4-BE49-F238E27FC236}">
                <a16:creationId xmlns:a16="http://schemas.microsoft.com/office/drawing/2014/main" id="{400E78DD-7C89-374C-4CF7-72A9E839013F}"/>
              </a:ext>
            </a:extLst>
          </p:cNvPr>
          <p:cNvSpPr txBox="1"/>
          <p:nvPr/>
        </p:nvSpPr>
        <p:spPr>
          <a:xfrm>
            <a:off x="4815350" y="3283258"/>
            <a:ext cx="466794" cy="430887"/>
          </a:xfrm>
          <a:prstGeom prst="rect">
            <a:avLst/>
          </a:prstGeom>
          <a:noFill/>
        </p:spPr>
        <p:txBody>
          <a:bodyPr wrap="none" rtlCol="0">
            <a:spAutoFit/>
          </a:bodyPr>
          <a:lstStyle/>
          <a:p>
            <a:r>
              <a:rPr lang="en-US" sz="2200" b="1" dirty="0">
                <a:latin typeface="Times New Roman" panose="02020603050405020304" pitchFamily="18" charset="0"/>
                <a:cs typeface="Times New Roman" panose="02020603050405020304" pitchFamily="18" charset="0"/>
              </a:rPr>
              <a:t>10</a:t>
            </a:r>
          </a:p>
        </p:txBody>
      </p:sp>
      <p:sp>
        <p:nvSpPr>
          <p:cNvPr id="20" name="TextBox 19">
            <a:extLst>
              <a:ext uri="{FF2B5EF4-FFF2-40B4-BE49-F238E27FC236}">
                <a16:creationId xmlns:a16="http://schemas.microsoft.com/office/drawing/2014/main" id="{CBB62DA7-FD50-8176-D5FF-9C4718693AD9}"/>
              </a:ext>
            </a:extLst>
          </p:cNvPr>
          <p:cNvSpPr txBox="1"/>
          <p:nvPr/>
        </p:nvSpPr>
        <p:spPr>
          <a:xfrm>
            <a:off x="5334000" y="3283258"/>
            <a:ext cx="466794" cy="430887"/>
          </a:xfrm>
          <a:prstGeom prst="rect">
            <a:avLst/>
          </a:prstGeom>
          <a:noFill/>
        </p:spPr>
        <p:txBody>
          <a:bodyPr wrap="none" rtlCol="0">
            <a:spAutoFit/>
          </a:bodyPr>
          <a:lstStyle/>
          <a:p>
            <a:r>
              <a:rPr lang="en-US" sz="2200" b="1" dirty="0">
                <a:latin typeface="Times New Roman" panose="02020603050405020304" pitchFamily="18" charset="0"/>
                <a:cs typeface="Times New Roman" panose="02020603050405020304" pitchFamily="18" charset="0"/>
              </a:rPr>
              <a:t>10</a:t>
            </a:r>
          </a:p>
        </p:txBody>
      </p:sp>
      <p:sp>
        <p:nvSpPr>
          <p:cNvPr id="21" name="TextBox 20">
            <a:extLst>
              <a:ext uri="{FF2B5EF4-FFF2-40B4-BE49-F238E27FC236}">
                <a16:creationId xmlns:a16="http://schemas.microsoft.com/office/drawing/2014/main" id="{BC5BFA95-57F2-6DA9-C3BC-10E34A29CB5C}"/>
              </a:ext>
            </a:extLst>
          </p:cNvPr>
          <p:cNvSpPr txBox="1"/>
          <p:nvPr/>
        </p:nvSpPr>
        <p:spPr>
          <a:xfrm>
            <a:off x="776299" y="4041101"/>
            <a:ext cx="7501925" cy="430887"/>
          </a:xfrm>
          <a:prstGeom prst="rect">
            <a:avLst/>
          </a:prstGeom>
          <a:noFill/>
        </p:spPr>
        <p:txBody>
          <a:bodyPr wrap="none" rtlCol="0">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Total possible ways: 26 x 26 x 26 x10 x 10 x 10 = 17,576,000</a:t>
            </a:r>
            <a:endParaRPr lang="en-US" sz="2200" b="1" dirty="0">
              <a:latin typeface="Times New Roman" pitchFamily="18" charset="0"/>
              <a:cs typeface="Times New Roman" pitchFamily="18" charset="0"/>
            </a:endParaRPr>
          </a:p>
        </p:txBody>
      </p:sp>
    </p:spTree>
    <p:extLst>
      <p:ext uri="{BB962C8B-B14F-4D97-AF65-F5344CB8AC3E}">
        <p14:creationId xmlns:p14="http://schemas.microsoft.com/office/powerpoint/2010/main" val="1608267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 calcmode="lin" valueType="num">
                                      <p:cBhvr additive="base">
                                        <p:cTn id="57" dur="500" fill="hold"/>
                                        <p:tgtEl>
                                          <p:spTgt spid="19"/>
                                        </p:tgtEl>
                                        <p:attrNameLst>
                                          <p:attrName>ppt_x</p:attrName>
                                        </p:attrNameLst>
                                      </p:cBhvr>
                                      <p:tavLst>
                                        <p:tav tm="0">
                                          <p:val>
                                            <p:strVal val="#ppt_x"/>
                                          </p:val>
                                        </p:tav>
                                        <p:tav tm="100000">
                                          <p:val>
                                            <p:strVal val="#ppt_x"/>
                                          </p:val>
                                        </p:tav>
                                      </p:tavLst>
                                    </p:anim>
                                    <p:anim calcmode="lin" valueType="num">
                                      <p:cBhvr additive="base">
                                        <p:cTn id="5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additive="base">
                                        <p:cTn id="63" dur="500" fill="hold"/>
                                        <p:tgtEl>
                                          <p:spTgt spid="20"/>
                                        </p:tgtEl>
                                        <p:attrNameLst>
                                          <p:attrName>ppt_x</p:attrName>
                                        </p:attrNameLst>
                                      </p:cBhvr>
                                      <p:tavLst>
                                        <p:tav tm="0">
                                          <p:val>
                                            <p:strVal val="#ppt_x"/>
                                          </p:val>
                                        </p:tav>
                                        <p:tav tm="100000">
                                          <p:val>
                                            <p:strVal val="#ppt_x"/>
                                          </p:val>
                                        </p:tav>
                                      </p:tavLst>
                                    </p:anim>
                                    <p:anim calcmode="lin" valueType="num">
                                      <p:cBhvr additive="base">
                                        <p:cTn id="6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additive="base">
                                        <p:cTn id="69" dur="500" fill="hold"/>
                                        <p:tgtEl>
                                          <p:spTgt spid="21"/>
                                        </p:tgtEl>
                                        <p:attrNameLst>
                                          <p:attrName>ppt_x</p:attrName>
                                        </p:attrNameLst>
                                      </p:cBhvr>
                                      <p:tavLst>
                                        <p:tav tm="0">
                                          <p:val>
                                            <p:strVal val="#ppt_x"/>
                                          </p:val>
                                        </p:tav>
                                        <p:tav tm="100000">
                                          <p:val>
                                            <p:strVal val="#ppt_x"/>
                                          </p:val>
                                        </p:tav>
                                      </p:tavLst>
                                    </p:anim>
                                    <p:anim calcmode="lin" valueType="num">
                                      <p:cBhvr additive="base">
                                        <p:cTn id="7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9" grpId="0" animBg="1"/>
      <p:bldP spid="10" grpId="0" animBg="1"/>
      <p:bldP spid="12" grpId="0" animBg="1"/>
      <p:bldP spid="13" grpId="0" animBg="1"/>
      <p:bldP spid="14" grpId="0" animBg="1"/>
      <p:bldP spid="15" grpId="0"/>
      <p:bldP spid="16" grpId="0"/>
      <p:bldP spid="17" grpId="0"/>
      <p:bldP spid="18" grpId="0"/>
      <p:bldP spid="19" grpId="0"/>
      <p:bldP spid="20" grpId="0"/>
      <p:bldP spid="21"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SMRU">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BSMRU</Template>
  <TotalTime>7208</TotalTime>
  <Words>3033</Words>
  <Application>Microsoft Office PowerPoint</Application>
  <PresentationFormat>On-screen Show (4:3)</PresentationFormat>
  <Paragraphs>268</Paragraphs>
  <Slides>34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Calibri</vt:lpstr>
      <vt:lpstr>Cambria Math</vt:lpstr>
      <vt:lpstr>Century Gothic</vt:lpstr>
      <vt:lpstr>Courier New</vt:lpstr>
      <vt:lpstr>Palatino Linotype</vt:lpstr>
      <vt:lpstr>Times New Roman</vt:lpstr>
      <vt:lpstr>Wingdings</vt:lpstr>
      <vt:lpstr>BSMRU</vt:lpstr>
      <vt:lpstr>hporvrs</vt:lpstr>
      <vt:lpstr>TEXT  BOOKS</vt:lpstr>
      <vt:lpstr>COUNTING PRINCIPLE</vt:lpstr>
      <vt:lpstr>INTRODUCTION </vt:lpstr>
      <vt:lpstr>EXAMPLE</vt:lpstr>
      <vt:lpstr>PRODUCT RULE </vt:lpstr>
      <vt:lpstr>EXAMPLE</vt:lpstr>
      <vt:lpstr>EXAMPLE</vt:lpstr>
      <vt:lpstr>EXAMPLE</vt:lpstr>
      <vt:lpstr>EXAMPLE </vt:lpstr>
      <vt:lpstr>EXAMPLE </vt:lpstr>
      <vt:lpstr>EXAMPLE</vt:lpstr>
      <vt:lpstr>SUM RULE </vt:lpstr>
      <vt:lpstr>EXAMPLE</vt:lpstr>
      <vt:lpstr>EXAMPLE</vt:lpstr>
      <vt:lpstr>EXAMPLE</vt:lpstr>
      <vt:lpstr>EXAMPLE</vt:lpstr>
      <vt:lpstr>EXAMPLE</vt:lpstr>
      <vt:lpstr>EXAMPLE</vt:lpstr>
      <vt:lpstr>EXAMPLE</vt:lpstr>
      <vt:lpstr>SUBTRACTION RULE</vt:lpstr>
      <vt:lpstr>EXAMPLE</vt:lpstr>
      <vt:lpstr>EXERCISE</vt:lpstr>
      <vt:lpstr>PIGEONHOLE PRINCIPLE</vt:lpstr>
      <vt:lpstr>PIGEONHOLE PRINCIPLE</vt:lpstr>
      <vt:lpstr>APPLICATIONS</vt:lpstr>
      <vt:lpstr>APPLICATIONS</vt:lpstr>
      <vt:lpstr>Generalized Pigeonhole Principle</vt:lpstr>
      <vt:lpstr>Generalized Pigeonhole Principle</vt:lpstr>
      <vt:lpstr>THE BIRTHDAY PROBLEM</vt:lpstr>
      <vt:lpstr>THE BIRTHDAY PROBLEM</vt:lpstr>
      <vt:lpstr>EXAMPLE</vt:lpstr>
      <vt:lpstr>EXAMPLE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CSE Dept</dc:creator>
  <cp:lastModifiedBy>User</cp:lastModifiedBy>
  <cp:revision>1766</cp:revision>
  <dcterms:created xsi:type="dcterms:W3CDTF">2023-02-25T03:10:45Z</dcterms:created>
  <dcterms:modified xsi:type="dcterms:W3CDTF">2023-06-05T05:29:55Z</dcterms:modified>
</cp:coreProperties>
</file>