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12192000"/>
  <p:notesSz cx="6858000" cy="9144000"/>
  <p:embeddedFontLst>
    <p:embeddedFont>
      <p:font typeface="Lustria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8" roundtripDataSignature="AMtx7mhKNsf2atpxLTg+m+ZrVNdlUH8U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0DC4A0-61FF-4067-AAE8-67AFE0D43A09}">
  <a:tblStyle styleId="{330DC4A0-61FF-4067-AAE8-67AFE0D43A0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Lustria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6" name="Google Shape;246;p11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1" name="Google Shape;261;p12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2" name="Google Shape;262;p12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3" name="Google Shape;283;p14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4" name="Google Shape;284;p14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6" name="Google Shape;296;p15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7" name="Google Shape;297;p15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5" name="Google Shape;305;p16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6" name="Google Shape;306;p16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6" name="Google Shape;316;p17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7" name="Google Shape;317;p17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5" name="Google Shape;325;p18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6" name="Google Shape;326;p18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4" name="Google Shape;334;p19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5" name="Google Shape;335;p19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2" name="Google Shape;342;p20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3" name="Google Shape;343;p20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0" name="Google Shape;350;p21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1" name="Google Shape;351;p21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2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0" name="Google Shape;360;p22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1" name="Google Shape;361;p22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7" name="Google Shape;367;p23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8" name="Google Shape;368;p23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7" name="Google Shape;377;p24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8" name="Google Shape;378;p24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7" name="Google Shape;387;p25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6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2" name="Google Shape;392;p26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93" name="Google Shape;393;p26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3" name="Google Shape;403;p27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4" name="Google Shape;404;p27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8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6" name="Google Shape;416;p28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17" name="Google Shape;417;p28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9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5" name="Google Shape;425;p29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26" name="Google Shape;426;p29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0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4" name="Google Shape;434;p30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35" name="Google Shape;435;p30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4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vjudge.net/contest/365255#rank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deforces.com/" TargetMode="External"/><Relationship Id="rId4" Type="http://schemas.openxmlformats.org/officeDocument/2006/relationships/hyperlink" Target="https://onlinejudge.org/" TargetMode="External"/><Relationship Id="rId5" Type="http://schemas.openxmlformats.org/officeDocument/2006/relationships/hyperlink" Target="https://www.spoj.com/" TargetMode="External"/><Relationship Id="rId6" Type="http://schemas.openxmlformats.org/officeDocument/2006/relationships/hyperlink" Target="https://lightoj.com/" TargetMode="External"/><Relationship Id="rId7" Type="http://schemas.openxmlformats.org/officeDocument/2006/relationships/hyperlink" Target="https://vjudge.net/" TargetMode="External"/><Relationship Id="rId8" Type="http://schemas.openxmlformats.org/officeDocument/2006/relationships/hyperlink" Target="https://www.hackerrank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700391" y="2964061"/>
            <a:ext cx="1077824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E4E79"/>
                </a:solidFill>
                <a:latin typeface="Lustria"/>
                <a:ea typeface="Lustria"/>
                <a:cs typeface="Lustria"/>
                <a:sym typeface="Lustria"/>
              </a:rPr>
              <a:t>A  STEP  TOWARDS  COMPETITIVE  PROGRAMMING</a:t>
            </a:r>
            <a:endParaRPr b="1" i="0" sz="3200" u="none" cap="none" strike="noStrike">
              <a:solidFill>
                <a:srgbClr val="1E4E7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>
            <p:ph type="title"/>
          </p:nvPr>
        </p:nvSpPr>
        <p:spPr>
          <a:xfrm>
            <a:off x="359151" y="478115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b="1" lang="en-US" sz="3200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EXERCISE-1</a:t>
            </a:r>
            <a:endParaRPr b="1" sz="3200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6" name="Google Shape;236;p10"/>
          <p:cNvSpPr txBox="1"/>
          <p:nvPr/>
        </p:nvSpPr>
        <p:spPr>
          <a:xfrm>
            <a:off x="707601" y="1306602"/>
            <a:ext cx="81517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Let there are two problems in a contest named A</a:t>
            </a:r>
            <a:r>
              <a:rPr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</a:t>
            </a: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and A</a:t>
            </a:r>
            <a:r>
              <a:rPr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</a:t>
            </a: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.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7" name="Google Shape;237;p10"/>
          <p:cNvSpPr txBox="1"/>
          <p:nvPr/>
        </p:nvSpPr>
        <p:spPr>
          <a:xfrm>
            <a:off x="707601" y="1687378"/>
            <a:ext cx="89169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Two participants Arafat and Moon is participating in the contest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8" name="Google Shape;238;p10"/>
          <p:cNvSpPr txBox="1"/>
          <p:nvPr/>
        </p:nvSpPr>
        <p:spPr>
          <a:xfrm>
            <a:off x="707601" y="2078509"/>
            <a:ext cx="69392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Start time of the contest: 14 Feb, 2022 (19:00 hrs)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9" name="Google Shape;239;p10"/>
          <p:cNvSpPr txBox="1"/>
          <p:nvPr/>
        </p:nvSpPr>
        <p:spPr>
          <a:xfrm>
            <a:off x="707601" y="2483786"/>
            <a:ext cx="68590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End time of the contest: 17 Feb, 2022 (09:00 hrs)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0" name="Google Shape;240;p10"/>
          <p:cNvSpPr txBox="1"/>
          <p:nvPr/>
        </p:nvSpPr>
        <p:spPr>
          <a:xfrm>
            <a:off x="707601" y="2890810"/>
            <a:ext cx="86327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Their state of submission is given below, determine the winner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aphicFrame>
        <p:nvGraphicFramePr>
          <p:cNvPr id="241" name="Google Shape;241;p10"/>
          <p:cNvGraphicFramePr/>
          <p:nvPr/>
        </p:nvGraphicFramePr>
        <p:xfrm>
          <a:off x="825771" y="34609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{330DC4A0-61FF-4067-AAE8-67AFE0D43A09}</a:tableStyleId>
              </a:tblPr>
              <a:tblGrid>
                <a:gridCol w="798750"/>
                <a:gridCol w="1877450"/>
                <a:gridCol w="3154000"/>
                <a:gridCol w="2011375"/>
                <a:gridCol w="3288725"/>
              </a:tblGrid>
              <a:tr h="3708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Prob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Arafat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Moon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Time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 of first AC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Wrong attempt before first AC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Time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 of first AC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Wrong attempt before first AC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A1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16 Feb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 (19:00)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14 Feb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 (19:05)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A2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17 Feb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 (08:00)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-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-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2" name="Google Shape;242;p10"/>
          <p:cNvSpPr txBox="1"/>
          <p:nvPr/>
        </p:nvSpPr>
        <p:spPr>
          <a:xfrm>
            <a:off x="707601" y="5166638"/>
            <a:ext cx="75714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rgbClr val="0070C0"/>
                </a:solidFill>
                <a:latin typeface="Lustria"/>
                <a:ea typeface="Lustria"/>
                <a:cs typeface="Lustria"/>
                <a:sym typeface="Lustria"/>
              </a:rPr>
              <a:t>Arafat is the winner as his solve count is maximum</a:t>
            </a:r>
            <a:endParaRPr b="1" sz="2400">
              <a:solidFill>
                <a:srgbClr val="0070C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"/>
          <p:cNvSpPr txBox="1"/>
          <p:nvPr>
            <p:ph type="title"/>
          </p:nvPr>
        </p:nvSpPr>
        <p:spPr>
          <a:xfrm>
            <a:off x="359151" y="478115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b="1" lang="en-US" sz="3200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EXERCISE-2</a:t>
            </a:r>
            <a:endParaRPr b="1" sz="3200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>
            <a:off x="707601" y="1306602"/>
            <a:ext cx="81517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Let there are two problems in a contest named A</a:t>
            </a:r>
            <a:r>
              <a:rPr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</a:t>
            </a: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and A</a:t>
            </a:r>
            <a:r>
              <a:rPr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</a:t>
            </a: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.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50" name="Google Shape;250;p11"/>
          <p:cNvSpPr txBox="1"/>
          <p:nvPr/>
        </p:nvSpPr>
        <p:spPr>
          <a:xfrm>
            <a:off x="707601" y="1687378"/>
            <a:ext cx="89169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Two participants Arafat and Moon is participating in the contest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51" name="Google Shape;251;p11"/>
          <p:cNvSpPr txBox="1"/>
          <p:nvPr/>
        </p:nvSpPr>
        <p:spPr>
          <a:xfrm>
            <a:off x="707601" y="2078509"/>
            <a:ext cx="69392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Start time of the contest: 14 Feb, 2022 (19:00 hrs)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52" name="Google Shape;252;p11"/>
          <p:cNvSpPr txBox="1"/>
          <p:nvPr/>
        </p:nvSpPr>
        <p:spPr>
          <a:xfrm>
            <a:off x="707601" y="2483786"/>
            <a:ext cx="68590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End time of the contest: 17 Feb, 2022 (09:00 hrs)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53" name="Google Shape;253;p11"/>
          <p:cNvSpPr txBox="1"/>
          <p:nvPr/>
        </p:nvSpPr>
        <p:spPr>
          <a:xfrm>
            <a:off x="707601" y="2890810"/>
            <a:ext cx="86327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Their state of submission is given below, determine the winner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aphicFrame>
        <p:nvGraphicFramePr>
          <p:cNvPr id="254" name="Google Shape;254;p11"/>
          <p:cNvGraphicFramePr/>
          <p:nvPr/>
        </p:nvGraphicFramePr>
        <p:xfrm>
          <a:off x="825771" y="34609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{330DC4A0-61FF-4067-AAE8-67AFE0D43A09}</a:tableStyleId>
              </a:tblPr>
              <a:tblGrid>
                <a:gridCol w="798750"/>
                <a:gridCol w="1877450"/>
                <a:gridCol w="3154000"/>
                <a:gridCol w="2011375"/>
                <a:gridCol w="3288725"/>
              </a:tblGrid>
              <a:tr h="3708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Prob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Arafat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Moon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Time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 of first AC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Wrong attempt before first AC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Time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 of first AC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Wrong attempt before first AC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A1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16 Feb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 (19:00)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14 Feb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 (19:05)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A2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19 Feb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 (08:00)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-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-</a:t>
                      </a:r>
                      <a:endParaRPr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5" name="Google Shape;255;p11"/>
          <p:cNvSpPr txBox="1"/>
          <p:nvPr/>
        </p:nvSpPr>
        <p:spPr>
          <a:xfrm>
            <a:off x="707601" y="5017925"/>
            <a:ext cx="88415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Here the solve-count is 1 for both Arafat because Arafat submits after contest</a:t>
            </a:r>
            <a:endParaRPr sz="20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56" name="Google Shape;256;p11"/>
          <p:cNvSpPr txBox="1"/>
          <p:nvPr/>
        </p:nvSpPr>
        <p:spPr>
          <a:xfrm>
            <a:off x="707601" y="5399677"/>
            <a:ext cx="1159541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For Arafat P1 = 20 mins x 3 + 1 x 48 hrs x 60 mins = 2940 mins; P2 = 0; Total penalty, P = 2940 mins</a:t>
            </a:r>
            <a:endParaRPr sz="20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57" name="Google Shape;257;p11"/>
          <p:cNvSpPr txBox="1"/>
          <p:nvPr/>
        </p:nvSpPr>
        <p:spPr>
          <a:xfrm>
            <a:off x="707601" y="5821247"/>
            <a:ext cx="97263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For Moon P1 = 20 mins x 0 + 1 x 5 mins = 5 mins; P2 = 0; Total penalty, P = 5 mins</a:t>
            </a:r>
            <a:endParaRPr sz="20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58" name="Google Shape;258;p11"/>
          <p:cNvSpPr txBox="1"/>
          <p:nvPr/>
        </p:nvSpPr>
        <p:spPr>
          <a:xfrm>
            <a:off x="724538" y="6221357"/>
            <a:ext cx="107456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rgbClr val="0070C0"/>
                </a:solidFill>
                <a:latin typeface="Lustria"/>
                <a:ea typeface="Lustria"/>
                <a:cs typeface="Lustria"/>
                <a:sym typeface="Lustria"/>
              </a:rPr>
              <a:t>Moon is the winner as her solve count is same as Arafat but penalty is lower</a:t>
            </a:r>
            <a:endParaRPr b="1" sz="2400">
              <a:solidFill>
                <a:srgbClr val="0070C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"/>
          <p:cNvSpPr txBox="1"/>
          <p:nvPr>
            <p:ph type="title"/>
          </p:nvPr>
        </p:nvSpPr>
        <p:spPr>
          <a:xfrm>
            <a:off x="359151" y="478115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b="1" lang="en-US" sz="3200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RENOWNED  PROGRAMMING  CONTESTS</a:t>
            </a:r>
            <a:endParaRPr b="1" sz="3200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5" name="Google Shape;265;p12"/>
          <p:cNvSpPr txBox="1"/>
          <p:nvPr/>
        </p:nvSpPr>
        <p:spPr>
          <a:xfrm>
            <a:off x="707601" y="1803280"/>
            <a:ext cx="76197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ICPC (International Collegiate Programming Contest)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6" name="Google Shape;266;p12"/>
          <p:cNvSpPr txBox="1"/>
          <p:nvPr/>
        </p:nvSpPr>
        <p:spPr>
          <a:xfrm>
            <a:off x="707601" y="2558006"/>
            <a:ext cx="72037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NCPC (National Collegiate Programming Contest)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7" name="Google Shape;267;p12"/>
          <p:cNvSpPr txBox="1"/>
          <p:nvPr/>
        </p:nvSpPr>
        <p:spPr>
          <a:xfrm>
            <a:off x="707601" y="3174314"/>
            <a:ext cx="66423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NGPC (National Girl’s Programming Contest)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8" name="Google Shape;268;p12"/>
          <p:cNvSpPr txBox="1"/>
          <p:nvPr/>
        </p:nvSpPr>
        <p:spPr>
          <a:xfrm>
            <a:off x="707601" y="3749911"/>
            <a:ext cx="73052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Ada Lovelace National Girls' Programming Contest</a:t>
            </a:r>
            <a:endParaRPr/>
          </a:p>
        </p:txBody>
      </p:sp>
      <p:sp>
        <p:nvSpPr>
          <p:cNvPr id="269" name="Google Shape;269;p12"/>
          <p:cNvSpPr txBox="1"/>
          <p:nvPr/>
        </p:nvSpPr>
        <p:spPr>
          <a:xfrm>
            <a:off x="707601" y="4360420"/>
            <a:ext cx="65971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IUPC (Inter University Programming Contest)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0" name="Google Shape;270;p12"/>
          <p:cNvSpPr txBox="1"/>
          <p:nvPr/>
        </p:nvSpPr>
        <p:spPr>
          <a:xfrm>
            <a:off x="9562290" y="1800813"/>
            <a:ext cx="19704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International</a:t>
            </a:r>
            <a:endParaRPr b="1"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71" name="Google Shape;271;p12"/>
          <p:cNvCxnSpPr/>
          <p:nvPr/>
        </p:nvCxnSpPr>
        <p:spPr>
          <a:xfrm>
            <a:off x="8463064" y="2031646"/>
            <a:ext cx="1060315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2" name="Google Shape;272;p12"/>
          <p:cNvSpPr/>
          <p:nvPr/>
        </p:nvSpPr>
        <p:spPr>
          <a:xfrm>
            <a:off x="8093915" y="2605713"/>
            <a:ext cx="233464" cy="2112201"/>
          </a:xfrm>
          <a:prstGeom prst="rightBrace">
            <a:avLst>
              <a:gd fmla="val 137500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2"/>
          <p:cNvSpPr txBox="1"/>
          <p:nvPr/>
        </p:nvSpPr>
        <p:spPr>
          <a:xfrm>
            <a:off x="9736702" y="3405146"/>
            <a:ext cx="1377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National</a:t>
            </a:r>
            <a:endParaRPr b="1"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74" name="Google Shape;274;p12"/>
          <p:cNvCxnSpPr/>
          <p:nvPr/>
        </p:nvCxnSpPr>
        <p:spPr>
          <a:xfrm>
            <a:off x="8637476" y="3635979"/>
            <a:ext cx="1060315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"/>
          <p:cNvSpPr txBox="1"/>
          <p:nvPr/>
        </p:nvSpPr>
        <p:spPr>
          <a:xfrm>
            <a:off x="700391" y="2964061"/>
            <a:ext cx="1077824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E4E79"/>
                </a:solidFill>
                <a:latin typeface="Lustria"/>
                <a:ea typeface="Lustria"/>
                <a:cs typeface="Lustria"/>
                <a:sym typeface="Lustria"/>
              </a:rPr>
              <a:t>INTRODUCTION  TO  VJUDGE</a:t>
            </a:r>
            <a:endParaRPr b="1" sz="3200">
              <a:solidFill>
                <a:srgbClr val="1E4E7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359151" y="478115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b="1" lang="en-US" sz="3200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CONTEST  CREDENTIAL</a:t>
            </a:r>
            <a:endParaRPr b="1" sz="3200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707601" y="1803280"/>
            <a:ext cx="29282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 types of contests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1229652" y="2364241"/>
            <a:ext cx="64577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Public (No password, anyone can participate)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9" name="Google Shape;289;p14"/>
          <p:cNvSpPr txBox="1"/>
          <p:nvPr/>
        </p:nvSpPr>
        <p:spPr>
          <a:xfrm>
            <a:off x="1229652" y="2825906"/>
            <a:ext cx="971144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Private (A password, anyone who knows the password can participate)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707601" y="3599407"/>
            <a:ext cx="57038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 contest is identified by an unique link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1" name="Google Shape;291;p14"/>
          <p:cNvSpPr txBox="1"/>
          <p:nvPr/>
        </p:nvSpPr>
        <p:spPr>
          <a:xfrm>
            <a:off x="707601" y="4142075"/>
            <a:ext cx="94859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For each contest: the link and the password (if any) will be provided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2" name="Google Shape;292;p14"/>
          <p:cNvSpPr txBox="1"/>
          <p:nvPr/>
        </p:nvSpPr>
        <p:spPr>
          <a:xfrm>
            <a:off x="1521013" y="4818325"/>
            <a:ext cx="912871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https://vjudge.net/contest/365255#rank</a:t>
            </a:r>
            <a:endParaRPr sz="40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3" name="Google Shape;293;p14"/>
          <p:cNvSpPr txBox="1"/>
          <p:nvPr/>
        </p:nvSpPr>
        <p:spPr>
          <a:xfrm>
            <a:off x="4245360" y="5526211"/>
            <a:ext cx="300075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Pass: cse20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/>
          <p:nvPr>
            <p:ph type="title"/>
          </p:nvPr>
        </p:nvSpPr>
        <p:spPr>
          <a:xfrm>
            <a:off x="314527" y="454036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b="1" lang="en-US" sz="3200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INTERFACE  DESCRIPTION (STEP  1)</a:t>
            </a:r>
            <a:endParaRPr b="1" sz="3200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00" name="Google Shape;300;p15"/>
          <p:cNvSpPr txBox="1"/>
          <p:nvPr/>
        </p:nvSpPr>
        <p:spPr>
          <a:xfrm>
            <a:off x="535594" y="1742254"/>
            <a:ext cx="4921623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2625" lvl="0" marL="68262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If you are not logged in with your vjudge account then the following interface will appear to your screen</a:t>
            </a:r>
            <a:endParaRPr/>
          </a:p>
          <a:p>
            <a:pPr indent="-682625" lvl="0" marL="68262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So first of all, you need to login to your vjudge account</a:t>
            </a:r>
            <a:endParaRPr/>
          </a:p>
          <a:p>
            <a:pPr indent="-682625" lvl="0" marL="68262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If you are logged in previously then directly go to the next step</a:t>
            </a:r>
            <a:endParaRPr/>
          </a:p>
        </p:txBody>
      </p:sp>
      <p:pic>
        <p:nvPicPr>
          <p:cNvPr id="301" name="Google Shape;3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9047" y="1892531"/>
            <a:ext cx="6162394" cy="466391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5"/>
          <p:cNvSpPr/>
          <p:nvPr/>
        </p:nvSpPr>
        <p:spPr>
          <a:xfrm>
            <a:off x="11342450" y="2597285"/>
            <a:ext cx="262647" cy="20428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"/>
          <p:cNvSpPr txBox="1"/>
          <p:nvPr>
            <p:ph type="title"/>
          </p:nvPr>
        </p:nvSpPr>
        <p:spPr>
          <a:xfrm>
            <a:off x="314527" y="454036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b="1" lang="en-US" sz="3200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INTERFACE  DESCRIPTION (STEP  2)</a:t>
            </a:r>
            <a:endParaRPr b="1" sz="3200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09" name="Google Shape;309;p16"/>
          <p:cNvSpPr txBox="1"/>
          <p:nvPr/>
        </p:nvSpPr>
        <p:spPr>
          <a:xfrm>
            <a:off x="535594" y="1742254"/>
            <a:ext cx="4921623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2625" lvl="0" marL="68262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Now you are just one step away from entering into the contest.</a:t>
            </a:r>
            <a:endParaRPr/>
          </a:p>
          <a:p>
            <a:pPr indent="-682625" lvl="0" marL="68262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You need to provide the contest password. Your contest password is </a:t>
            </a:r>
            <a:r>
              <a:rPr b="1"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cse20</a:t>
            </a:r>
            <a:endParaRPr/>
          </a:p>
          <a:p>
            <a:pPr indent="-682625" lvl="0" marL="68262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Now press the </a:t>
            </a:r>
            <a:r>
              <a:rPr b="1"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Login</a:t>
            </a: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button to participate in the contest.</a:t>
            </a:r>
            <a:endParaRPr/>
          </a:p>
        </p:txBody>
      </p:sp>
      <p:pic>
        <p:nvPicPr>
          <p:cNvPr id="310" name="Google Shape;3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9047" y="1892531"/>
            <a:ext cx="6162394" cy="4663912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6"/>
          <p:cNvSpPr/>
          <p:nvPr/>
        </p:nvSpPr>
        <p:spPr>
          <a:xfrm>
            <a:off x="7645940" y="4059118"/>
            <a:ext cx="2363822" cy="29887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6"/>
          <p:cNvSpPr/>
          <p:nvPr/>
        </p:nvSpPr>
        <p:spPr>
          <a:xfrm>
            <a:off x="9610928" y="4530761"/>
            <a:ext cx="398834" cy="25524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6"/>
          <p:cNvSpPr txBox="1"/>
          <p:nvPr/>
        </p:nvSpPr>
        <p:spPr>
          <a:xfrm>
            <a:off x="7645940" y="4084159"/>
            <a:ext cx="89494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cse20</a:t>
            </a:r>
            <a:endParaRPr sz="9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 txBox="1"/>
          <p:nvPr>
            <p:ph type="title"/>
          </p:nvPr>
        </p:nvSpPr>
        <p:spPr>
          <a:xfrm>
            <a:off x="314527" y="454036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b="1" lang="en-US" sz="3200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CONTEST  DESCRIPTION</a:t>
            </a:r>
            <a:endParaRPr b="1" sz="3200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236703" y="1936299"/>
            <a:ext cx="5220511" cy="4143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2625" lvl="0" marL="68262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❑"/>
            </a:pPr>
            <a:r>
              <a:rPr lang="en-US" sz="195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After successful login you will see the following interface. </a:t>
            </a:r>
            <a:r>
              <a:rPr b="1" lang="en-US" sz="195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But if you login before the start time of the contest you will see a blank interface. Problem list will be appeared after the start time</a:t>
            </a:r>
            <a:endParaRPr b="1" sz="195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682625" lvl="0" marL="68262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❑"/>
            </a:pPr>
            <a:r>
              <a:rPr lang="en-US" sz="195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You will find total 9 problems. </a:t>
            </a:r>
            <a:r>
              <a:rPr b="1" lang="en-US" sz="195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 </a:t>
            </a:r>
            <a:r>
              <a:rPr lang="en-US" sz="195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to </a:t>
            </a:r>
            <a:r>
              <a:rPr b="1" lang="en-US" sz="195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</a:t>
            </a:r>
            <a:r>
              <a:rPr lang="en-US" sz="195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. </a:t>
            </a:r>
            <a:endParaRPr/>
          </a:p>
          <a:p>
            <a:pPr indent="-682625" lvl="0" marL="68262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❑"/>
            </a:pPr>
            <a:r>
              <a:rPr lang="en-US" sz="195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To solve a problem you need to click on that problem title. For example: let you want to solve problem </a:t>
            </a:r>
            <a:r>
              <a:rPr b="1" lang="en-US" sz="195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</a:t>
            </a:r>
            <a:endParaRPr sz="195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321" name="Google Shape;3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230" y="1732526"/>
            <a:ext cx="6133211" cy="4805394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7"/>
          <p:cNvSpPr/>
          <p:nvPr/>
        </p:nvSpPr>
        <p:spPr>
          <a:xfrm>
            <a:off x="8404697" y="4289897"/>
            <a:ext cx="262648" cy="15564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/>
          <p:nvPr>
            <p:ph type="title"/>
          </p:nvPr>
        </p:nvSpPr>
        <p:spPr>
          <a:xfrm>
            <a:off x="314527" y="454036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b="1" lang="en-US" sz="3200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SUBMISSION  DESCRIPTION (1)</a:t>
            </a:r>
            <a:endParaRPr b="1" sz="3200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9" name="Google Shape;329;p18"/>
          <p:cNvSpPr txBox="1"/>
          <p:nvPr/>
        </p:nvSpPr>
        <p:spPr>
          <a:xfrm>
            <a:off x="535594" y="1742254"/>
            <a:ext cx="492162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2625" lvl="0" marL="68262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This is the description of Problem </a:t>
            </a:r>
            <a:r>
              <a:rPr b="1"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A. </a:t>
            </a:r>
            <a:endParaRPr/>
          </a:p>
          <a:p>
            <a:pPr indent="-682625" lvl="0" marL="68262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Now to submit the programming solution for Problem </a:t>
            </a:r>
            <a:r>
              <a:rPr b="1"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</a:t>
            </a: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, you need to click on the </a:t>
            </a:r>
            <a:r>
              <a:rPr b="1"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Submit</a:t>
            </a: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button.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330" name="Google Shape;3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0260" y="1742253"/>
            <a:ext cx="5647757" cy="489891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8"/>
          <p:cNvSpPr/>
          <p:nvPr/>
        </p:nvSpPr>
        <p:spPr>
          <a:xfrm>
            <a:off x="6887183" y="3144718"/>
            <a:ext cx="1099226" cy="15295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"/>
          <p:cNvSpPr txBox="1"/>
          <p:nvPr>
            <p:ph type="title"/>
          </p:nvPr>
        </p:nvSpPr>
        <p:spPr>
          <a:xfrm>
            <a:off x="314527" y="454036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b="1" lang="en-US" sz="3200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SUBMISSION  DESCRIPTION (2)</a:t>
            </a:r>
            <a:endParaRPr b="1" sz="3200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535594" y="1742254"/>
            <a:ext cx="492162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2625" lvl="0" marL="68262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This interface will appear after clicking on the </a:t>
            </a:r>
            <a:r>
              <a:rPr b="1"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Submit </a:t>
            </a: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button.</a:t>
            </a:r>
            <a:endParaRPr/>
          </a:p>
          <a:p>
            <a:pPr indent="-682625" lvl="0" marL="68262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Now you need to select appropriate language that we discussed in the class.</a:t>
            </a:r>
            <a:endParaRPr/>
          </a:p>
        </p:txBody>
      </p:sp>
      <p:pic>
        <p:nvPicPr>
          <p:cNvPr id="339" name="Google Shape;3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2587" y="1888170"/>
            <a:ext cx="6308310" cy="4570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314527" y="687499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b="1" lang="en-US" sz="3200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WHAT  IS  A  PROGRAMMING  PROBLEM?</a:t>
            </a:r>
            <a:endParaRPr b="1" sz="3200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749030" y="1750978"/>
            <a:ext cx="50102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Consists of the following elements</a:t>
            </a:r>
            <a:endParaRPr b="0" i="0" sz="2400" u="none" cap="none" strike="noStrik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339174" y="2366746"/>
            <a:ext cx="18421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Statement</a:t>
            </a:r>
            <a:endParaRPr b="0" i="0" sz="2400" u="none" cap="none" strike="noStrik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1339174" y="2982514"/>
            <a:ext cx="22509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Input Output</a:t>
            </a:r>
            <a:endParaRPr b="0" i="0" sz="2400" u="none" cap="none" strike="noStrik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339174" y="3568147"/>
            <a:ext cx="28151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Input Constraints</a:t>
            </a:r>
            <a:endParaRPr b="0" i="0" sz="2400" u="none" cap="none" strike="noStrik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339174" y="4145074"/>
            <a:ext cx="32976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Sample Input Output</a:t>
            </a:r>
            <a:endParaRPr b="0" i="0" sz="2400" u="none" cap="none" strike="noStrik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 txBox="1"/>
          <p:nvPr>
            <p:ph type="title"/>
          </p:nvPr>
        </p:nvSpPr>
        <p:spPr>
          <a:xfrm>
            <a:off x="314527" y="454036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b="1" lang="en-US" sz="3200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SUBMISSION  DESCRIPTION (3)</a:t>
            </a:r>
            <a:endParaRPr b="1" sz="3200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6" name="Google Shape;346;p20"/>
          <p:cNvSpPr txBox="1"/>
          <p:nvPr/>
        </p:nvSpPr>
        <p:spPr>
          <a:xfrm>
            <a:off x="535594" y="1742254"/>
            <a:ext cx="492162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2625" lvl="0" marL="68262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Select the appropriate language as discussed in the class. If you fetch problem discuss in the group. You will find a solution.</a:t>
            </a:r>
            <a:endParaRPr/>
          </a:p>
        </p:txBody>
      </p:sp>
      <p:pic>
        <p:nvPicPr>
          <p:cNvPr id="347" name="Google Shape;3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4825" y="1936809"/>
            <a:ext cx="6066407" cy="4609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1"/>
          <p:cNvSpPr txBox="1"/>
          <p:nvPr>
            <p:ph type="title"/>
          </p:nvPr>
        </p:nvSpPr>
        <p:spPr>
          <a:xfrm>
            <a:off x="314527" y="454036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b="1" lang="en-US" sz="3200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SUBMISSION  DESCRIPTION (4)</a:t>
            </a:r>
            <a:endParaRPr b="1" sz="3200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54" name="Google Shape;354;p21"/>
          <p:cNvSpPr txBox="1"/>
          <p:nvPr/>
        </p:nvSpPr>
        <p:spPr>
          <a:xfrm>
            <a:off x="535594" y="1742254"/>
            <a:ext cx="5028627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2625" lvl="0" marL="68262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Copy your code from Code::Blocks and paste your solution.</a:t>
            </a:r>
            <a:endParaRPr/>
          </a:p>
          <a:p>
            <a:pPr indent="-682625" lvl="0" marL="68262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You must select </a:t>
            </a:r>
            <a:r>
              <a:rPr b="1"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Yes </a:t>
            </a: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in the </a:t>
            </a:r>
            <a:r>
              <a:rPr b="1"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Share </a:t>
            </a: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option.</a:t>
            </a:r>
            <a:endParaRPr/>
          </a:p>
          <a:p>
            <a:pPr indent="-682625" lvl="0" marL="68262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Click the </a:t>
            </a:r>
            <a:r>
              <a:rPr b="1"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Submit </a:t>
            </a: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button if you are confident.</a:t>
            </a:r>
            <a:endParaRPr/>
          </a:p>
        </p:txBody>
      </p:sp>
      <p:pic>
        <p:nvPicPr>
          <p:cNvPr id="355" name="Google Shape;3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8608" y="1819072"/>
            <a:ext cx="6279839" cy="4523362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1"/>
          <p:cNvSpPr/>
          <p:nvPr/>
        </p:nvSpPr>
        <p:spPr>
          <a:xfrm>
            <a:off x="6843051" y="2937753"/>
            <a:ext cx="423509" cy="35019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11254901" y="5936309"/>
            <a:ext cx="744090" cy="35019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"/>
          <p:cNvSpPr txBox="1"/>
          <p:nvPr>
            <p:ph type="title"/>
          </p:nvPr>
        </p:nvSpPr>
        <p:spPr>
          <a:xfrm>
            <a:off x="314527" y="454036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b="1" lang="en-US" sz="3200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SUBMISSION  DESCRIPTION (5)</a:t>
            </a:r>
            <a:endParaRPr b="1" sz="3200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64" name="Google Shape;364;p22"/>
          <p:cNvSpPr txBox="1"/>
          <p:nvPr/>
        </p:nvSpPr>
        <p:spPr>
          <a:xfrm>
            <a:off x="710685" y="1742254"/>
            <a:ext cx="1063175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2625" lvl="0" marL="68262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If your solution is correct for all possible cases then you will be notified as </a:t>
            </a:r>
            <a:r>
              <a:rPr b="1" lang="en-US" sz="2400">
                <a:solidFill>
                  <a:srgbClr val="00B050"/>
                </a:solidFill>
                <a:latin typeface="Lustria"/>
                <a:ea typeface="Lustria"/>
                <a:cs typeface="Lustria"/>
                <a:sym typeface="Lustria"/>
              </a:rPr>
              <a:t>Accepted</a:t>
            </a:r>
            <a:endParaRPr/>
          </a:p>
          <a:p>
            <a:pPr indent="-682625" lvl="0" marL="68262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Otherwise think more and submit your code again and again until the solution is perfect.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"/>
          <p:cNvSpPr txBox="1"/>
          <p:nvPr>
            <p:ph type="title"/>
          </p:nvPr>
        </p:nvSpPr>
        <p:spPr>
          <a:xfrm>
            <a:off x="314527" y="454036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b="1" lang="en-US" sz="3200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INTERFACE  DESCRIPTION (3)</a:t>
            </a:r>
            <a:endParaRPr b="1" sz="3200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71" name="Google Shape;371;p23"/>
          <p:cNvSpPr txBox="1"/>
          <p:nvPr/>
        </p:nvSpPr>
        <p:spPr>
          <a:xfrm>
            <a:off x="535594" y="1742254"/>
            <a:ext cx="502862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2625" lvl="0" marL="68262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 know, after a correct submission you are very excited to know your rank among your friends</a:t>
            </a:r>
            <a:endParaRPr/>
          </a:p>
        </p:txBody>
      </p:sp>
      <p:pic>
        <p:nvPicPr>
          <p:cNvPr id="372" name="Google Shape;37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6604" y="1946535"/>
            <a:ext cx="6288393" cy="4493176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3"/>
          <p:cNvSpPr txBox="1"/>
          <p:nvPr/>
        </p:nvSpPr>
        <p:spPr>
          <a:xfrm>
            <a:off x="535593" y="4193123"/>
            <a:ext cx="5028627" cy="1135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2625" lvl="0" marL="68262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So, click on </a:t>
            </a:r>
            <a:r>
              <a:rPr b="1"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Rank </a:t>
            </a: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button to see your rank</a:t>
            </a:r>
            <a:endParaRPr/>
          </a:p>
        </p:txBody>
      </p:sp>
      <p:sp>
        <p:nvSpPr>
          <p:cNvPr id="374" name="Google Shape;374;p23"/>
          <p:cNvSpPr/>
          <p:nvPr/>
        </p:nvSpPr>
        <p:spPr>
          <a:xfrm>
            <a:off x="7378073" y="3511686"/>
            <a:ext cx="608336" cy="27237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"/>
          <p:cNvSpPr txBox="1"/>
          <p:nvPr>
            <p:ph type="title"/>
          </p:nvPr>
        </p:nvSpPr>
        <p:spPr>
          <a:xfrm>
            <a:off x="314527" y="454036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b="1" lang="en-US" sz="3200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INTERFACE  DESCRIPTION (4)</a:t>
            </a:r>
            <a:endParaRPr b="1" sz="3200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81" name="Google Shape;381;p24"/>
          <p:cNvSpPr txBox="1"/>
          <p:nvPr/>
        </p:nvSpPr>
        <p:spPr>
          <a:xfrm>
            <a:off x="535594" y="1742254"/>
            <a:ext cx="5028627" cy="2243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2625" lvl="0" marL="68262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Now again get back to the problem list and start concentrating on the next problems</a:t>
            </a:r>
            <a:endParaRPr/>
          </a:p>
        </p:txBody>
      </p:sp>
      <p:pic>
        <p:nvPicPr>
          <p:cNvPr id="382" name="Google Shape;3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6604" y="1946535"/>
            <a:ext cx="6288393" cy="4493176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4"/>
          <p:cNvSpPr txBox="1"/>
          <p:nvPr/>
        </p:nvSpPr>
        <p:spPr>
          <a:xfrm>
            <a:off x="535593" y="4193123"/>
            <a:ext cx="502862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2625" lvl="0" marL="68262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So, click on </a:t>
            </a:r>
            <a:r>
              <a:rPr b="1"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Overview </a:t>
            </a: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button to get back to the problem list.</a:t>
            </a:r>
            <a:endParaRPr/>
          </a:p>
        </p:txBody>
      </p:sp>
      <p:sp>
        <p:nvSpPr>
          <p:cNvPr id="384" name="Google Shape;384;p24"/>
          <p:cNvSpPr/>
          <p:nvPr/>
        </p:nvSpPr>
        <p:spPr>
          <a:xfrm>
            <a:off x="6531770" y="3511686"/>
            <a:ext cx="520786" cy="24319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"/>
          <p:cNvSpPr txBox="1"/>
          <p:nvPr/>
        </p:nvSpPr>
        <p:spPr>
          <a:xfrm>
            <a:off x="4513943" y="3075057"/>
            <a:ext cx="31641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E4E79"/>
                </a:solidFill>
                <a:latin typeface="Lustria"/>
                <a:ea typeface="Lustria"/>
                <a:cs typeface="Lustria"/>
                <a:sym typeface="Lustria"/>
              </a:rPr>
              <a:t>Some Words</a:t>
            </a:r>
            <a:endParaRPr b="1" sz="4000">
              <a:solidFill>
                <a:srgbClr val="1E4E7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"/>
          <p:cNvSpPr txBox="1"/>
          <p:nvPr>
            <p:ph type="title"/>
          </p:nvPr>
        </p:nvSpPr>
        <p:spPr>
          <a:xfrm>
            <a:off x="359151" y="478115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b="1" lang="en-US" sz="3200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WHY  IS  IT  INTERESTING?</a:t>
            </a:r>
            <a:endParaRPr b="1" sz="3200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96" name="Google Shape;396;p26"/>
          <p:cNvSpPr txBox="1"/>
          <p:nvPr/>
        </p:nvSpPr>
        <p:spPr>
          <a:xfrm>
            <a:off x="707601" y="1527242"/>
            <a:ext cx="34656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Watching the live rank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97" name="Google Shape;397;p26"/>
          <p:cNvSpPr txBox="1"/>
          <p:nvPr/>
        </p:nvSpPr>
        <p:spPr>
          <a:xfrm>
            <a:off x="707601" y="2178164"/>
            <a:ext cx="78835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Going through a continuous healthy-mental competition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98" name="Google Shape;398;p26"/>
          <p:cNvSpPr txBox="1"/>
          <p:nvPr/>
        </p:nvSpPr>
        <p:spPr>
          <a:xfrm>
            <a:off x="707601" y="2829086"/>
            <a:ext cx="109519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Getting the </a:t>
            </a:r>
            <a:r>
              <a:rPr b="1" lang="en-US" sz="2400">
                <a:solidFill>
                  <a:srgbClr val="00B050"/>
                </a:solidFill>
                <a:latin typeface="Lustria"/>
                <a:ea typeface="Lustria"/>
                <a:cs typeface="Lustria"/>
                <a:sym typeface="Lustria"/>
              </a:rPr>
              <a:t>Accepted</a:t>
            </a: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status is more satisfactory than having 1M views in Tiktok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99" name="Google Shape;399;p26"/>
          <p:cNvSpPr txBox="1"/>
          <p:nvPr/>
        </p:nvSpPr>
        <p:spPr>
          <a:xfrm>
            <a:off x="707601" y="3430502"/>
            <a:ext cx="58244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Observing continuous self improvement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00" name="Google Shape;400;p26"/>
          <p:cNvSpPr txBox="1"/>
          <p:nvPr/>
        </p:nvSpPr>
        <p:spPr>
          <a:xfrm>
            <a:off x="707601" y="4081424"/>
            <a:ext cx="62583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Making think continuously about a problem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7"/>
          <p:cNvSpPr txBox="1"/>
          <p:nvPr>
            <p:ph type="title"/>
          </p:nvPr>
        </p:nvSpPr>
        <p:spPr>
          <a:xfrm>
            <a:off x="359151" y="478115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b="1" lang="en-US" sz="3200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WHY  IS  IT  THE  RIGHT  TIME?</a:t>
            </a:r>
            <a:endParaRPr b="1" sz="3200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07" name="Google Shape;407;p27"/>
          <p:cNvSpPr txBox="1"/>
          <p:nvPr/>
        </p:nvSpPr>
        <p:spPr>
          <a:xfrm>
            <a:off x="707601" y="1527242"/>
            <a:ext cx="40841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 competitive environment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08" name="Google Shape;408;p27"/>
          <p:cNvSpPr txBox="1"/>
          <p:nvPr/>
        </p:nvSpPr>
        <p:spPr>
          <a:xfrm>
            <a:off x="707601" y="2178164"/>
            <a:ext cx="109283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Lots of your friends are facing same issues as you are doing. So, you can discuss.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09" name="Google Shape;409;p27"/>
          <p:cNvSpPr txBox="1"/>
          <p:nvPr/>
        </p:nvSpPr>
        <p:spPr>
          <a:xfrm>
            <a:off x="707601" y="2829086"/>
            <a:ext cx="90224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Lots of people realize at later that they should start programming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10" name="Google Shape;410;p27"/>
          <p:cNvSpPr txBox="1"/>
          <p:nvPr/>
        </p:nvSpPr>
        <p:spPr>
          <a:xfrm>
            <a:off x="1398264" y="3455255"/>
            <a:ext cx="57542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But at that time, no one to help him/her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11" name="Google Shape;411;p27"/>
          <p:cNvSpPr txBox="1"/>
          <p:nvPr/>
        </p:nvSpPr>
        <p:spPr>
          <a:xfrm>
            <a:off x="1398264" y="4003603"/>
            <a:ext cx="48974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No one to set contest for him/her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12" name="Google Shape;412;p27"/>
          <p:cNvSpPr txBox="1"/>
          <p:nvPr/>
        </p:nvSpPr>
        <p:spPr>
          <a:xfrm>
            <a:off x="1398263" y="4551951"/>
            <a:ext cx="71277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Even if he/she gets a contest, no one to participate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13" name="Google Shape;413;p27"/>
          <p:cNvSpPr txBox="1"/>
          <p:nvPr/>
        </p:nvSpPr>
        <p:spPr>
          <a:xfrm>
            <a:off x="1398263" y="5100299"/>
            <a:ext cx="833414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Like Clash of Clans, it has very poor community right now.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8"/>
          <p:cNvSpPr txBox="1"/>
          <p:nvPr>
            <p:ph type="title"/>
          </p:nvPr>
        </p:nvSpPr>
        <p:spPr>
          <a:xfrm>
            <a:off x="359151" y="478115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b="1" lang="en-US" sz="3200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UNETHICAL  ISSUES</a:t>
            </a:r>
            <a:endParaRPr b="1" sz="3200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20" name="Google Shape;420;p28"/>
          <p:cNvSpPr txBox="1"/>
          <p:nvPr/>
        </p:nvSpPr>
        <p:spPr>
          <a:xfrm>
            <a:off x="707601" y="1527242"/>
            <a:ext cx="20730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Plagiarism  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21" name="Google Shape;421;p28"/>
          <p:cNvSpPr txBox="1"/>
          <p:nvPr/>
        </p:nvSpPr>
        <p:spPr>
          <a:xfrm>
            <a:off x="707601" y="2178164"/>
            <a:ext cx="75672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Assigning other persons to solve problems on behalf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22" name="Google Shape;422;p28"/>
          <p:cNvSpPr txBox="1"/>
          <p:nvPr/>
        </p:nvSpPr>
        <p:spPr>
          <a:xfrm>
            <a:off x="707601" y="2829086"/>
            <a:ext cx="73766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Making the healthy competition to an unhealthy one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"/>
          <p:cNvSpPr txBox="1"/>
          <p:nvPr>
            <p:ph type="title"/>
          </p:nvPr>
        </p:nvSpPr>
        <p:spPr>
          <a:xfrm>
            <a:off x="359151" y="478115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b="1" lang="en-US" sz="3200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NO  TO  DO</a:t>
            </a:r>
            <a:endParaRPr b="1" sz="3200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29" name="Google Shape;429;p29"/>
          <p:cNvSpPr txBox="1"/>
          <p:nvPr/>
        </p:nvSpPr>
        <p:spPr>
          <a:xfrm>
            <a:off x="707601" y="1527242"/>
            <a:ext cx="36520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Doing unethical works  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30" name="Google Shape;430;p29"/>
          <p:cNvSpPr txBox="1"/>
          <p:nvPr/>
        </p:nvSpPr>
        <p:spPr>
          <a:xfrm>
            <a:off x="707601" y="2178164"/>
            <a:ext cx="45636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Taking the contest as a burden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31" name="Google Shape;431;p29"/>
          <p:cNvSpPr txBox="1"/>
          <p:nvPr/>
        </p:nvSpPr>
        <p:spPr>
          <a:xfrm>
            <a:off x="707601" y="2829086"/>
            <a:ext cx="66560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Signing out from the contests out of frustration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359151" y="478115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b="1" lang="en-US" sz="3200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EXAMPLE  PROBLEM</a:t>
            </a:r>
            <a:endParaRPr b="1" sz="3200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496111" y="1156658"/>
            <a:ext cx="15440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Statement</a:t>
            </a:r>
            <a:endParaRPr b="1"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496111" y="1575425"/>
            <a:ext cx="1132299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Mr X has a son of 5 years old named Y. Mr X has recently admitted his son in to one of the most renowned school in Bangladesh but Mr X observed that his son has no attention in studies but loves to look at the screen of the computer-monitor for the entire day long. So, Mr X decided to buy a computer application for his son that takes an integer </a:t>
            </a:r>
            <a:r>
              <a:rPr b="1" i="1"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 </a:t>
            </a:r>
            <a:r>
              <a:rPr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as input from his son and prints the sum of the numbers from 1 to </a:t>
            </a:r>
            <a:r>
              <a:rPr b="1" i="1"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</a:t>
            </a:r>
            <a:r>
              <a:rPr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so that his son can at least learn something from computer. So Mr X has come to you for his son to develop the application because he knows about you that you have started your studies at CSE.</a:t>
            </a:r>
            <a:endParaRPr sz="20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496111" y="3514417"/>
            <a:ext cx="91884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Input</a:t>
            </a:r>
            <a:endParaRPr b="1"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496111" y="3933184"/>
            <a:ext cx="1132299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Only line input contains a single integer </a:t>
            </a:r>
            <a:r>
              <a:rPr b="1" i="1"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 </a:t>
            </a:r>
            <a:r>
              <a:rPr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(1</a:t>
            </a:r>
            <a:r>
              <a:rPr b="1" i="1"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≤ </a:t>
            </a:r>
            <a:r>
              <a:rPr b="1" i="1"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</a:t>
            </a:r>
            <a:r>
              <a:rPr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≤ 10</a:t>
            </a:r>
            <a:r>
              <a:rPr baseline="30000"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6</a:t>
            </a:r>
            <a:r>
              <a:rPr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).</a:t>
            </a:r>
            <a:endParaRPr sz="20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496111" y="4333294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Output</a:t>
            </a:r>
            <a:endParaRPr b="1"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496111" y="4752061"/>
            <a:ext cx="1132299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Print the sum of the numbers from 1 to </a:t>
            </a:r>
            <a:r>
              <a:rPr b="1" i="1"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</a:t>
            </a:r>
            <a:r>
              <a:rPr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.</a:t>
            </a:r>
            <a:endParaRPr sz="20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496111" y="5152171"/>
            <a:ext cx="30283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Sample Input Output</a:t>
            </a:r>
            <a:endParaRPr b="1"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aphicFrame>
        <p:nvGraphicFramePr>
          <p:cNvPr id="114" name="Google Shape;114;p3"/>
          <p:cNvGraphicFramePr/>
          <p:nvPr/>
        </p:nvGraphicFramePr>
        <p:xfrm>
          <a:off x="611760" y="5610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{330DC4A0-61FF-4067-AAE8-67AFE0D43A09}</a:tableStyleId>
              </a:tblPr>
              <a:tblGrid>
                <a:gridCol w="5603675"/>
                <a:gridCol w="5603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Input</a:t>
                      </a:r>
                      <a:endParaRPr b="1"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Output</a:t>
                      </a:r>
                      <a:endParaRPr b="1" sz="1800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5</a:t>
                      </a:r>
                      <a:endParaRPr sz="1800"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15</a:t>
                      </a:r>
                      <a:endParaRPr sz="1800"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10</a:t>
                      </a:r>
                      <a:endParaRPr sz="1800"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55</a:t>
                      </a:r>
                      <a:endParaRPr sz="1800"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15" name="Google Shape;115;p3"/>
          <p:cNvSpPr txBox="1"/>
          <p:nvPr/>
        </p:nvSpPr>
        <p:spPr>
          <a:xfrm>
            <a:off x="7577847" y="3902406"/>
            <a:ext cx="17652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Constraints</a:t>
            </a:r>
            <a:endParaRPr b="1"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116" name="Google Shape;116;p3"/>
          <p:cNvCxnSpPr/>
          <p:nvPr/>
        </p:nvCxnSpPr>
        <p:spPr>
          <a:xfrm>
            <a:off x="6478621" y="4133239"/>
            <a:ext cx="1060315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0"/>
          <p:cNvSpPr txBox="1"/>
          <p:nvPr>
            <p:ph type="title"/>
          </p:nvPr>
        </p:nvSpPr>
        <p:spPr>
          <a:xfrm>
            <a:off x="359151" y="478115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b="1" lang="en-US" sz="3200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PERSONS  TO  AVOID</a:t>
            </a:r>
            <a:endParaRPr b="1" sz="3200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38" name="Google Shape;438;p30"/>
          <p:cNvSpPr txBox="1"/>
          <p:nvPr/>
        </p:nvSpPr>
        <p:spPr>
          <a:xfrm>
            <a:off x="707601" y="1527242"/>
            <a:ext cx="101861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Who advices to learn development before building skill in problem solving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39" name="Google Shape;439;p30"/>
          <p:cNvSpPr txBox="1"/>
          <p:nvPr/>
        </p:nvSpPr>
        <p:spPr>
          <a:xfrm>
            <a:off x="707601" y="2178164"/>
            <a:ext cx="60336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Who says that CGPA has no market value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40" name="Google Shape;440;p30"/>
          <p:cNvSpPr txBox="1"/>
          <p:nvPr/>
        </p:nvSpPr>
        <p:spPr>
          <a:xfrm>
            <a:off x="707601" y="2829086"/>
            <a:ext cx="108945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Who makes fun of you when you are doing something good to develop yourself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41" name="Google Shape;441;p30"/>
          <p:cNvSpPr txBox="1"/>
          <p:nvPr/>
        </p:nvSpPr>
        <p:spPr>
          <a:xfrm>
            <a:off x="359151" y="3480008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b="1" lang="en-US" sz="3200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WHAT  TO  DO</a:t>
            </a:r>
            <a:endParaRPr b="1" sz="3200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42" name="Google Shape;442;p30"/>
          <p:cNvSpPr txBox="1"/>
          <p:nvPr/>
        </p:nvSpPr>
        <p:spPr>
          <a:xfrm>
            <a:off x="707601" y="4529135"/>
            <a:ext cx="99020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Build a good problem solving skill by attending all the contests properly 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43" name="Google Shape;443;p30"/>
          <p:cNvSpPr txBox="1"/>
          <p:nvPr/>
        </p:nvSpPr>
        <p:spPr>
          <a:xfrm>
            <a:off x="707601" y="5180057"/>
            <a:ext cx="69301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Run after CGPA but do not run after only CGPA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44" name="Google Shape;444;p30"/>
          <p:cNvSpPr txBox="1"/>
          <p:nvPr/>
        </p:nvSpPr>
        <p:spPr>
          <a:xfrm>
            <a:off x="707601" y="5830979"/>
            <a:ext cx="68250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Be respectful to other’s and believe in Almighty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359151" y="478115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b="1" lang="en-US" sz="3200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SOLUTION</a:t>
            </a:r>
            <a:endParaRPr b="1" sz="3200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123" name="Google Shape;123;p4"/>
          <p:cNvGrpSpPr/>
          <p:nvPr/>
        </p:nvGrpSpPr>
        <p:grpSpPr>
          <a:xfrm>
            <a:off x="671207" y="1459149"/>
            <a:ext cx="2723824" cy="5136790"/>
            <a:chOff x="671207" y="1459149"/>
            <a:chExt cx="2723824" cy="5136790"/>
          </a:xfrm>
        </p:grpSpPr>
        <p:sp>
          <p:nvSpPr>
            <p:cNvPr id="124" name="Google Shape;124;p4"/>
            <p:cNvSpPr txBox="1"/>
            <p:nvPr/>
          </p:nvSpPr>
          <p:spPr>
            <a:xfrm>
              <a:off x="671208" y="1459149"/>
              <a:ext cx="272382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&lt;stdio.h&gt;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671208" y="1859259"/>
              <a:ext cx="17363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int main( )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671207" y="2259369"/>
              <a:ext cx="3257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671207" y="6195829"/>
              <a:ext cx="3257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1123397" y="5583437"/>
              <a:ext cx="14542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return 0;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29" name="Google Shape;129;p4"/>
          <p:cNvSpPr txBox="1"/>
          <p:nvPr/>
        </p:nvSpPr>
        <p:spPr>
          <a:xfrm>
            <a:off x="1123397" y="3501046"/>
            <a:ext cx="10310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n;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1098849" y="4083358"/>
            <a:ext cx="24416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scanf(“%d”, &amp;n);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1123397" y="2889336"/>
            <a:ext cx="39934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printf(“Enter a number: ”);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1123397" y="4731178"/>
            <a:ext cx="35702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printf(“%d”, n*(n+1)/2);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8103141" y="4015317"/>
            <a:ext cx="15863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WRONG!</a:t>
            </a:r>
            <a:endParaRPr b="1" sz="2400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6216024" y="2889336"/>
            <a:ext cx="23187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Additional  text</a:t>
            </a:r>
            <a:endParaRPr b="1"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135" name="Google Shape;135;p4"/>
          <p:cNvCxnSpPr/>
          <p:nvPr/>
        </p:nvCxnSpPr>
        <p:spPr>
          <a:xfrm>
            <a:off x="5116798" y="3120169"/>
            <a:ext cx="1060315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359151" y="478115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b="1" lang="en-US" sz="3200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SOLUTION</a:t>
            </a:r>
            <a:endParaRPr b="1" sz="3200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142" name="Google Shape;142;p5"/>
          <p:cNvGrpSpPr/>
          <p:nvPr/>
        </p:nvGrpSpPr>
        <p:grpSpPr>
          <a:xfrm>
            <a:off x="671207" y="1459149"/>
            <a:ext cx="2723824" cy="5136790"/>
            <a:chOff x="671207" y="1459149"/>
            <a:chExt cx="2723824" cy="5136790"/>
          </a:xfrm>
        </p:grpSpPr>
        <p:sp>
          <p:nvSpPr>
            <p:cNvPr id="143" name="Google Shape;143;p5"/>
            <p:cNvSpPr txBox="1"/>
            <p:nvPr/>
          </p:nvSpPr>
          <p:spPr>
            <a:xfrm>
              <a:off x="671208" y="1459149"/>
              <a:ext cx="272382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&lt;stdio.h&gt;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4" name="Google Shape;144;p5"/>
            <p:cNvSpPr txBox="1"/>
            <p:nvPr/>
          </p:nvSpPr>
          <p:spPr>
            <a:xfrm>
              <a:off x="671208" y="1859259"/>
              <a:ext cx="17363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int main( )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5" name="Google Shape;145;p5"/>
            <p:cNvSpPr txBox="1"/>
            <p:nvPr/>
          </p:nvSpPr>
          <p:spPr>
            <a:xfrm>
              <a:off x="671207" y="2259369"/>
              <a:ext cx="3257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6" name="Google Shape;146;p5"/>
            <p:cNvSpPr txBox="1"/>
            <p:nvPr/>
          </p:nvSpPr>
          <p:spPr>
            <a:xfrm>
              <a:off x="671207" y="6195829"/>
              <a:ext cx="3257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7" name="Google Shape;147;p5"/>
            <p:cNvSpPr txBox="1"/>
            <p:nvPr/>
          </p:nvSpPr>
          <p:spPr>
            <a:xfrm>
              <a:off x="1269312" y="5530156"/>
              <a:ext cx="14542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return 0;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48" name="Google Shape;148;p5"/>
          <p:cNvSpPr txBox="1"/>
          <p:nvPr/>
        </p:nvSpPr>
        <p:spPr>
          <a:xfrm>
            <a:off x="1269312" y="2674134"/>
            <a:ext cx="10310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n;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1269312" y="3147378"/>
            <a:ext cx="24416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scanf(“%d”, &amp;n);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1784837" y="4435497"/>
            <a:ext cx="35702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printf(“%d”, n*(n+1)/2);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7714034" y="3012368"/>
            <a:ext cx="17640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Redundant!</a:t>
            </a:r>
            <a:endParaRPr b="1" sz="2400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5515553" y="3657981"/>
            <a:ext cx="18839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Unnecessary</a:t>
            </a:r>
            <a:endParaRPr b="1"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153" name="Google Shape;153;p5"/>
          <p:cNvCxnSpPr/>
          <p:nvPr/>
        </p:nvCxnSpPr>
        <p:spPr>
          <a:xfrm>
            <a:off x="4416327" y="3888814"/>
            <a:ext cx="1060315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54" name="Google Shape;154;p5"/>
          <p:cNvGrpSpPr/>
          <p:nvPr/>
        </p:nvGrpSpPr>
        <p:grpSpPr>
          <a:xfrm>
            <a:off x="1269312" y="3612716"/>
            <a:ext cx="3147015" cy="1852212"/>
            <a:chOff x="1269312" y="3778467"/>
            <a:chExt cx="3147015" cy="1852212"/>
          </a:xfrm>
        </p:grpSpPr>
        <p:sp>
          <p:nvSpPr>
            <p:cNvPr id="155" name="Google Shape;155;p5"/>
            <p:cNvSpPr txBox="1"/>
            <p:nvPr/>
          </p:nvSpPr>
          <p:spPr>
            <a:xfrm>
              <a:off x="1269312" y="3778467"/>
              <a:ext cx="314701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if(n&gt;=1 &amp;&amp; n&lt;=100000)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6" name="Google Shape;156;p5"/>
            <p:cNvSpPr txBox="1"/>
            <p:nvPr/>
          </p:nvSpPr>
          <p:spPr>
            <a:xfrm>
              <a:off x="1281303" y="4178577"/>
              <a:ext cx="3257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7" name="Google Shape;157;p5"/>
            <p:cNvSpPr txBox="1"/>
            <p:nvPr/>
          </p:nvSpPr>
          <p:spPr>
            <a:xfrm>
              <a:off x="1281303" y="5230569"/>
              <a:ext cx="3257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/>
          <p:nvPr>
            <p:ph type="title"/>
          </p:nvPr>
        </p:nvSpPr>
        <p:spPr>
          <a:xfrm>
            <a:off x="359151" y="478115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b="1" lang="en-US" sz="3200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SOLUTION</a:t>
            </a:r>
            <a:endParaRPr b="1" sz="3200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164" name="Google Shape;164;p6"/>
          <p:cNvGrpSpPr/>
          <p:nvPr/>
        </p:nvGrpSpPr>
        <p:grpSpPr>
          <a:xfrm>
            <a:off x="671207" y="1459149"/>
            <a:ext cx="2723824" cy="5136790"/>
            <a:chOff x="671207" y="1459149"/>
            <a:chExt cx="2723824" cy="5136790"/>
          </a:xfrm>
        </p:grpSpPr>
        <p:sp>
          <p:nvSpPr>
            <p:cNvPr id="165" name="Google Shape;165;p6"/>
            <p:cNvSpPr txBox="1"/>
            <p:nvPr/>
          </p:nvSpPr>
          <p:spPr>
            <a:xfrm>
              <a:off x="671208" y="1459149"/>
              <a:ext cx="272382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&lt;stdio.h&gt;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6" name="Google Shape;166;p6"/>
            <p:cNvSpPr txBox="1"/>
            <p:nvPr/>
          </p:nvSpPr>
          <p:spPr>
            <a:xfrm>
              <a:off x="671208" y="1859259"/>
              <a:ext cx="17363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int main( )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7" name="Google Shape;167;p6"/>
            <p:cNvSpPr txBox="1"/>
            <p:nvPr/>
          </p:nvSpPr>
          <p:spPr>
            <a:xfrm>
              <a:off x="671207" y="2259369"/>
              <a:ext cx="3257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8" name="Google Shape;168;p6"/>
            <p:cNvSpPr txBox="1"/>
            <p:nvPr/>
          </p:nvSpPr>
          <p:spPr>
            <a:xfrm>
              <a:off x="671207" y="6195829"/>
              <a:ext cx="3257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9" name="Google Shape;169;p6"/>
            <p:cNvSpPr txBox="1"/>
            <p:nvPr/>
          </p:nvSpPr>
          <p:spPr>
            <a:xfrm>
              <a:off x="1269312" y="5530156"/>
              <a:ext cx="14542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return 0;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70" name="Google Shape;170;p6"/>
          <p:cNvSpPr txBox="1"/>
          <p:nvPr/>
        </p:nvSpPr>
        <p:spPr>
          <a:xfrm>
            <a:off x="1269312" y="3012368"/>
            <a:ext cx="10310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n;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1244764" y="3594680"/>
            <a:ext cx="24416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scanf(“%d”, &amp;n);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1269312" y="4242500"/>
            <a:ext cx="35702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printf(“%d”, n*(n+1)/2);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7714034" y="3012368"/>
            <a:ext cx="15863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WRONG!</a:t>
            </a:r>
            <a:endParaRPr b="1" sz="2400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6040926" y="4242500"/>
            <a:ext cx="14720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Overflow</a:t>
            </a:r>
            <a:endParaRPr b="1"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175" name="Google Shape;175;p6"/>
          <p:cNvCxnSpPr/>
          <p:nvPr/>
        </p:nvCxnSpPr>
        <p:spPr>
          <a:xfrm>
            <a:off x="4941700" y="4473333"/>
            <a:ext cx="1060315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type="title"/>
          </p:nvPr>
        </p:nvSpPr>
        <p:spPr>
          <a:xfrm>
            <a:off x="359151" y="478115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b="1" lang="en-US" sz="3200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ONLINE  JUDGE</a:t>
            </a:r>
            <a:endParaRPr b="1" sz="3200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690664" y="1284050"/>
            <a:ext cx="18679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 website</a:t>
            </a:r>
            <a:endParaRPr b="1"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1196498" y="1727553"/>
            <a:ext cx="94218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Judges the solution of a programming based problems automatically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4" name="Google Shape;184;p7"/>
          <p:cNvSpPr txBox="1"/>
          <p:nvPr/>
        </p:nvSpPr>
        <p:spPr>
          <a:xfrm>
            <a:off x="1196498" y="2198439"/>
            <a:ext cx="8087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This automated judgment is done by a series of test cases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1196498" y="2660104"/>
            <a:ext cx="87731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 test case contains of a set of input and corresponding output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690664" y="3226339"/>
            <a:ext cx="37759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Common Online Judges</a:t>
            </a:r>
            <a:endParaRPr b="1"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1196499" y="3691638"/>
            <a:ext cx="44606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Codeforces (</a:t>
            </a:r>
            <a:r>
              <a:rPr lang="en-US" sz="2400" u="sng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codeforces.com</a:t>
            </a: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)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8" name="Google Shape;188;p7"/>
          <p:cNvSpPr txBox="1"/>
          <p:nvPr/>
        </p:nvSpPr>
        <p:spPr>
          <a:xfrm>
            <a:off x="1196500" y="4179815"/>
            <a:ext cx="34935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UVA (</a:t>
            </a:r>
            <a:r>
              <a:rPr lang="en-US" sz="2400" u="sng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onlinejudge.org</a:t>
            </a: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)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9" name="Google Shape;189;p7"/>
          <p:cNvSpPr txBox="1"/>
          <p:nvPr/>
        </p:nvSpPr>
        <p:spPr>
          <a:xfrm>
            <a:off x="1196499" y="4691932"/>
            <a:ext cx="34721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SPOJ (</a:t>
            </a:r>
            <a:r>
              <a:rPr lang="en-US" sz="2400" u="sng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www.spoj.com</a:t>
            </a: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)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1196499" y="5222529"/>
            <a:ext cx="30267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SPOJ (</a:t>
            </a:r>
            <a:r>
              <a:rPr lang="en-US" sz="2400" u="sng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lightoj.com</a:t>
            </a: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)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1196497" y="6236729"/>
            <a:ext cx="29995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vjudge (</a:t>
            </a:r>
            <a:r>
              <a:rPr lang="en-US" sz="2400" u="sng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vjudge.net</a:t>
            </a: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)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5724058" y="3224299"/>
            <a:ext cx="11738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Task</a:t>
            </a:r>
            <a:endParaRPr b="1"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6048410" y="3688004"/>
            <a:ext cx="60008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Creating account at all mentioned judges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6048410" y="4179815"/>
            <a:ext cx="34836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Use professional name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5" name="Google Shape;195;p7"/>
          <p:cNvSpPr txBox="1"/>
          <p:nvPr/>
        </p:nvSpPr>
        <p:spPr>
          <a:xfrm>
            <a:off x="6048410" y="4671626"/>
            <a:ext cx="44492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Use same email and password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1196497" y="5725142"/>
            <a:ext cx="43724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hackerrank (</a:t>
            </a:r>
            <a:r>
              <a:rPr lang="en-US" sz="2400" u="sng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hackerrank.com</a:t>
            </a: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)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>
            <p:ph type="title"/>
          </p:nvPr>
        </p:nvSpPr>
        <p:spPr>
          <a:xfrm>
            <a:off x="359151" y="478115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b="1" lang="en-US" sz="3200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PROGRAMMING  CONTEST</a:t>
            </a:r>
            <a:endParaRPr b="1" sz="3200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3" name="Google Shape;203;p8"/>
          <p:cNvSpPr txBox="1"/>
          <p:nvPr/>
        </p:nvSpPr>
        <p:spPr>
          <a:xfrm>
            <a:off x="707601" y="1410510"/>
            <a:ext cx="98920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An online competition to solve a series of programming based problems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4" name="Google Shape;204;p8"/>
          <p:cNvSpPr txBox="1"/>
          <p:nvPr/>
        </p:nvSpPr>
        <p:spPr>
          <a:xfrm>
            <a:off x="707601" y="1884668"/>
            <a:ext cx="76710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Hosted in any online judge (We will host at vjudge.net)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707601" y="2374882"/>
            <a:ext cx="69277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 number of participants participate in a contest 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6" name="Google Shape;206;p8"/>
          <p:cNvSpPr txBox="1"/>
          <p:nvPr/>
        </p:nvSpPr>
        <p:spPr>
          <a:xfrm>
            <a:off x="707601" y="2845239"/>
            <a:ext cx="90922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Each participant attempts to solve maximum number of problems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7" name="Google Shape;207;p8"/>
          <p:cNvSpPr txBox="1"/>
          <p:nvPr/>
        </p:nvSpPr>
        <p:spPr>
          <a:xfrm>
            <a:off x="707601" y="3315596"/>
            <a:ext cx="99726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The participant with most number of solved-problems holds the top rank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8" name="Google Shape;208;p8"/>
          <p:cNvSpPr txBox="1"/>
          <p:nvPr/>
        </p:nvSpPr>
        <p:spPr>
          <a:xfrm>
            <a:off x="707601" y="3818303"/>
            <a:ext cx="112387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If two participants solve same number of problems their rank is judged by penalty 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9" name="Google Shape;209;p8"/>
          <p:cNvSpPr txBox="1"/>
          <p:nvPr/>
        </p:nvSpPr>
        <p:spPr>
          <a:xfrm>
            <a:off x="707601" y="4321010"/>
            <a:ext cx="93081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Penalty is a negative property: the more penalty is, the lower rank is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707601" y="4782675"/>
            <a:ext cx="83154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Penalty is generally measured by the following two criteria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1132376" y="5244340"/>
            <a:ext cx="40888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Number of wrong attempts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2" name="Google Shape;212;p8"/>
          <p:cNvSpPr txBox="1"/>
          <p:nvPr/>
        </p:nvSpPr>
        <p:spPr>
          <a:xfrm>
            <a:off x="5906444" y="5244340"/>
            <a:ext cx="26933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Submission time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3" name="Google Shape;213;p8"/>
          <p:cNvSpPr txBox="1"/>
          <p:nvPr/>
        </p:nvSpPr>
        <p:spPr>
          <a:xfrm>
            <a:off x="707601" y="5706005"/>
            <a:ext cx="74719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Each contest has a specific start time and an end time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4" name="Google Shape;214;p8"/>
          <p:cNvSpPr txBox="1"/>
          <p:nvPr/>
        </p:nvSpPr>
        <p:spPr>
          <a:xfrm>
            <a:off x="707601" y="6167670"/>
            <a:ext cx="8327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Submission after end time is not considered to upgrade rank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/>
          <p:nvPr>
            <p:ph type="title"/>
          </p:nvPr>
        </p:nvSpPr>
        <p:spPr>
          <a:xfrm>
            <a:off x="359151" y="478115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b="1" lang="en-US" sz="3200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PENALTY  CALCULATION</a:t>
            </a:r>
            <a:endParaRPr b="1" sz="3200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707601" y="1410510"/>
            <a:ext cx="67176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Let there are </a:t>
            </a:r>
            <a:r>
              <a:rPr b="1" i="1"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</a:t>
            </a: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number of problems in a contest</a:t>
            </a: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707601" y="1895194"/>
            <a:ext cx="69092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The problems are denoted as A</a:t>
            </a:r>
            <a:r>
              <a:rPr lang="en-US" sz="1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</a:t>
            </a: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, A</a:t>
            </a:r>
            <a:r>
              <a:rPr lang="en-US" sz="1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</a:t>
            </a: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, A</a:t>
            </a:r>
            <a:r>
              <a:rPr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3</a:t>
            </a: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….. A</a:t>
            </a:r>
            <a:r>
              <a:rPr b="1" i="1"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</a:t>
            </a:r>
            <a:endParaRPr b="1" i="1"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707601" y="2379878"/>
            <a:ext cx="55460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Penalty of problem A</a:t>
            </a:r>
            <a:r>
              <a:rPr b="1" i="1"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x</a:t>
            </a: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is denoted as P</a:t>
            </a:r>
            <a:r>
              <a:rPr b="1" i="1"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x</a:t>
            </a:r>
            <a:endParaRPr b="1" i="1"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4" name="Google Shape;224;p9"/>
          <p:cNvSpPr txBox="1"/>
          <p:nvPr/>
        </p:nvSpPr>
        <p:spPr>
          <a:xfrm>
            <a:off x="707601" y="2841543"/>
            <a:ext cx="57359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Let for a problem A</a:t>
            </a:r>
            <a:r>
              <a:rPr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x</a:t>
            </a: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a participant takes</a:t>
            </a:r>
            <a:endParaRPr b="1" i="1"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986461" y="3326227"/>
            <a:ext cx="78332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</a:t>
            </a:r>
            <a:r>
              <a:rPr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x</a:t>
            </a: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number of wrong attempts to make his/her first AC</a:t>
            </a:r>
            <a:endParaRPr b="1" i="1"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6" name="Google Shape;226;p9"/>
          <p:cNvSpPr txBox="1"/>
          <p:nvPr/>
        </p:nvSpPr>
        <p:spPr>
          <a:xfrm>
            <a:off x="986461" y="3810911"/>
            <a:ext cx="111348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</a:t>
            </a:r>
            <a:r>
              <a:rPr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x</a:t>
            </a: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(in min) amount of time to make his/her first AC after the starting of contest </a:t>
            </a:r>
            <a:endParaRPr b="1" i="1"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7" name="Google Shape;227;p9"/>
          <p:cNvSpPr txBox="1"/>
          <p:nvPr/>
        </p:nvSpPr>
        <p:spPr>
          <a:xfrm>
            <a:off x="707600" y="4301126"/>
            <a:ext cx="26500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Px = aW</a:t>
            </a:r>
            <a:r>
              <a:rPr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x</a:t>
            </a: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+ bT</a:t>
            </a:r>
            <a:r>
              <a:rPr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x</a:t>
            </a:r>
            <a:endParaRPr b="1" i="1"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8" name="Google Shape;228;p9"/>
          <p:cNvSpPr txBox="1"/>
          <p:nvPr/>
        </p:nvSpPr>
        <p:spPr>
          <a:xfrm>
            <a:off x="707600" y="4808829"/>
            <a:ext cx="84702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Generally, a is considered as 20 mins and b is considered as 1</a:t>
            </a:r>
            <a:endParaRPr b="1" i="1"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9" name="Google Shape;229;p9"/>
          <p:cNvSpPr txBox="1"/>
          <p:nvPr/>
        </p:nvSpPr>
        <p:spPr>
          <a:xfrm>
            <a:off x="707600" y="5292218"/>
            <a:ext cx="79448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Total penalty of a participant, P = P</a:t>
            </a:r>
            <a:r>
              <a:rPr lang="en-US" sz="1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 </a:t>
            </a: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+ P</a:t>
            </a:r>
            <a:r>
              <a:rPr lang="en-US" sz="1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 </a:t>
            </a: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+ P</a:t>
            </a:r>
            <a:r>
              <a:rPr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3</a:t>
            </a: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+….+ P</a:t>
            </a:r>
            <a:r>
              <a:rPr b="1" i="1"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</a:t>
            </a: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endParaRPr b="1" i="1"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2019-02-03T16:38:40Z</dcterms:created>
  <dc:creator>Sazzad Hossain</dc:creator>
</cp:coreProperties>
</file>