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0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Lustri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C9B5B0A-DC69-D97C-DB41-4075A234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DD9182B6-F27B-6FB7-6CB8-36EBEA1C9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E90F3D80-B063-CCEF-30BD-34E83A4C5C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465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E8EF697-07F6-FEE7-561D-4424D32C0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27E58D91-D256-9F8D-D1C0-EFCC0881D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16F41261-70B2-A970-198B-D8F08C4C5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14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F47E4E75-34CE-1696-574A-DB514E29F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496E21D4-5576-8A1D-FB38-63C59C9AF3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3508CCB5-4CB7-D3FD-BE88-DAE9D4B4A6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085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85C4A154-BE87-DF37-6907-7ED165A9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EFDFA1C9-92E0-6414-3323-9D054264D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E7955121-14ED-3506-215A-EFE1E05E0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266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 BISWAS, CSE, MIST</a:t>
            </a:r>
            <a:endParaRPr/>
          </a:p>
        </p:txBody>
      </p:sp>
      <p:sp>
        <p:nvSpPr>
          <p:cNvPr id="624" name="Google Shape;6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68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27FC472C-472C-B767-E048-4C2D58053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EEF6D45E-92A6-E63F-51DB-CA7837786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E15E9A90-368C-C829-BD34-49EBDA758F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18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1A3CA60-3AA8-65A7-7D6D-DEFC2638F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DBCCF26F-7E3A-653A-E494-8FAD73AC7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40B1A5BB-F517-EDF4-70FC-5BF287D675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16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A220E6D-6183-E584-E0C1-62AF7A0C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798F30D1-CD95-8BBF-8C08-9ACAC95E81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4407579D-EDF1-C50D-B3AD-032858BAE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78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2BD24C4-A297-6A44-475C-3927AE0F8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6AF74D0C-86EC-310A-A9B8-84D8BBF18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F6BC11F4-E261-8099-83BC-661E0CD9DE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36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7AEDB0FA-703E-613E-C474-70CF9688B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77AD2801-2A31-5521-CB38-42BD5B29A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2B71B578-BC3D-9D9A-23AB-F4294344A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63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1D4418D8-D49D-9960-CD48-5A78289E1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0E1F770C-CD73-ACFF-CF96-86119348F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E0F6E05B-E4E6-FA3E-EE5D-D002750AB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1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65C445-270F-4130-962A-9C5CEF05B347}" type="datetime4">
              <a:rPr lang="en-US" smtClean="0"/>
              <a:t>February 19, 2024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9F532-7243-47FC-D09C-D4713F1C0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6312" y="1322759"/>
            <a:ext cx="1566675" cy="14782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051179-4B8A-4289-A8AB-FC6567C8A28C}" type="datetime4">
              <a:rPr lang="en-US" smtClean="0"/>
              <a:t>February 19, 2024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E46AB95-8301-460F-A1F6-5E7D41EA9D6D}" type="datetime4">
              <a:rPr lang="en-US" smtClean="0"/>
              <a:t>February 19, 2024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917B2F7-A3F5-4B0E-8A55-AE351ABE7876}" type="datetime4">
              <a:rPr lang="en-US" smtClean="0"/>
              <a:t>February 19, 2024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AB94C20-CE49-46C0-B690-8E6C8C17E8BA}" type="datetime4">
              <a:rPr lang="en-US" smtClean="0"/>
              <a:t>February 19, 2024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ABEE-1D5C-F7DD-FA00-0B67D876F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0462" y="257648"/>
            <a:ext cx="1566675" cy="14782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07BD32-07D6-49F6-873F-9F369D576628}" type="datetime4">
              <a:rPr lang="en-US" smtClean="0"/>
              <a:t>February 19, 2024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FCC64C-4E81-4A1C-B30B-4FA95728B5E5}" type="datetime4">
              <a:rPr lang="en-US" smtClean="0"/>
              <a:t>February 19, 2024</a:t>
            </a:fld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338BD03-7096-4EB2-A1E0-81C137C904F3}" type="datetime4">
              <a:rPr lang="en-US" smtClean="0"/>
              <a:t>February 19, 2024</a:t>
            </a:fld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4FA0B1-ADDB-457C-8BF4-0678DE0FAF67}" type="datetime4">
              <a:rPr lang="en-US" smtClean="0"/>
              <a:t>February 19, 2024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69D702D-4FA5-4502-9BC7-D8D179CF6553}" type="datetime4">
              <a:rPr lang="en-US" smtClean="0"/>
              <a:t>February 19, 2024</a:t>
            </a:fld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B8AB614-F590-4B31-96C1-2D24C63355E0}" type="datetime4">
              <a:rPr lang="en-US" smtClean="0"/>
              <a:t>February 19, 2024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723308C-7ACC-4AE5-A669-330426DC9CF0}" type="datetime4">
              <a:rPr lang="en-US" smtClean="0"/>
              <a:t>February 19, 2024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99A9169-AF53-4355-A2B0-1145B90EBF91}" type="datetime4">
              <a:rPr lang="en-US" smtClean="0"/>
              <a:t>February 19, 2024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Credit: Dr. Md. Abul Kashem Mia, Professor, CSE Dept, BUET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1850" y="150150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 sz="4600" dirty="0"/>
              <a:t>ASYMPTOTIC NOTATION</a:t>
            </a:r>
            <a:endParaRPr sz="4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48DF5CF5-4073-0AB9-92E7-E7AD7C935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1C5CA584-D253-DE5D-25A7-DEA366B099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What Do We Analyze an Algorithm?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EB804FD0-57EB-7CBB-A880-932F9EED20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6321A-FA02-DB16-C0AD-750235A8007B}"/>
              </a:ext>
            </a:extLst>
          </p:cNvPr>
          <p:cNvSpPr txBox="1"/>
          <p:nvPr/>
        </p:nvSpPr>
        <p:spPr>
          <a:xfrm>
            <a:off x="838200" y="1661064"/>
            <a:ext cx="10971508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0180" indent="-170815">
              <a:lnSpc>
                <a:spcPct val="100000"/>
              </a:lnSpc>
              <a:spcBef>
                <a:spcPts val="385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Correctness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Does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input/output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relation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match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algorithm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requirement?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285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Amount</a:t>
            </a:r>
            <a:r>
              <a:rPr lang="en-US" sz="2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10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lang="en-US" sz="24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rgbClr val="0000CC"/>
                </a:solidFill>
                <a:latin typeface="Times New Roman"/>
                <a:cs typeface="Times New Roman"/>
              </a:rPr>
              <a:t>work</a:t>
            </a:r>
            <a:r>
              <a:rPr lang="en-US" sz="2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done</a:t>
            </a:r>
            <a:r>
              <a:rPr lang="en-US" sz="2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(complexity)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Basic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operations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do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task</a:t>
            </a:r>
          </a:p>
          <a:p>
            <a:pPr marL="170180" indent="-170815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-15" dirty="0">
                <a:solidFill>
                  <a:srgbClr val="0000CC"/>
                </a:solidFill>
                <a:latin typeface="Times New Roman"/>
                <a:cs typeface="Times New Roman"/>
              </a:rPr>
              <a:t>Amount</a:t>
            </a:r>
            <a:r>
              <a:rPr lang="en-US" sz="2400" spc="10" dirty="0">
                <a:solidFill>
                  <a:srgbClr val="0000CC"/>
                </a:solidFill>
                <a:latin typeface="Times New Roman"/>
                <a:cs typeface="Times New Roman"/>
              </a:rPr>
              <a:t> of</a:t>
            </a:r>
            <a:r>
              <a:rPr lang="en-US" sz="24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space</a:t>
            </a:r>
            <a:r>
              <a:rPr lang="en-US" sz="24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used</a:t>
            </a:r>
            <a:endParaRPr lang="en-US" sz="2400" dirty="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Memory used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-15" dirty="0">
                <a:solidFill>
                  <a:srgbClr val="0000CC"/>
                </a:solidFill>
                <a:latin typeface="Times New Roman"/>
                <a:cs typeface="Times New Roman"/>
              </a:rPr>
              <a:t>Simplicity,</a:t>
            </a:r>
            <a:r>
              <a:rPr lang="en-US" sz="2400" spc="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0000CC"/>
                </a:solidFill>
                <a:latin typeface="Times New Roman"/>
                <a:cs typeface="Times New Roman"/>
              </a:rPr>
              <a:t>clarity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Verification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implementation</a:t>
            </a:r>
            <a:r>
              <a:rPr lang="en-US" sz="2400" spc="-10" dirty="0">
                <a:latin typeface="Arial MT"/>
                <a:cs typeface="Arial MT"/>
              </a:rPr>
              <a:t>.</a:t>
            </a:r>
            <a:endParaRPr lang="en-US" sz="2400" dirty="0">
              <a:latin typeface="Arial MT"/>
              <a:cs typeface="Arial MT"/>
            </a:endParaRPr>
          </a:p>
          <a:p>
            <a:pPr marL="170180" indent="-170815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-15" dirty="0">
                <a:solidFill>
                  <a:srgbClr val="0000CC"/>
                </a:solidFill>
                <a:latin typeface="Times New Roman"/>
                <a:cs typeface="Times New Roman"/>
              </a:rPr>
              <a:t>Optimality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it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impossible </a:t>
            </a:r>
            <a:r>
              <a:rPr lang="en-US" sz="2400" spc="10" dirty="0">
                <a:latin typeface="Times New Roman"/>
                <a:cs typeface="Times New Roman"/>
              </a:rPr>
              <a:t>to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do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better?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D061B-2941-F8F8-D067-75E3659AE4A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AD89CDB-E36C-4C37-ABE4-6D37F3588BDC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ED218-4AF1-C979-A52A-BEBD2FA126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402312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8E72D4E9-8297-97F5-45F0-5C0547AC6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2C714028-20DE-DD73-963A-FB8810A23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An Example of Insertion Sort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DFF9DFA3-3013-D37E-AC19-706C7F81E5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" name="object 15">
            <a:extLst>
              <a:ext uri="{FF2B5EF4-FFF2-40B4-BE49-F238E27FC236}">
                <a16:creationId xmlns:a16="http://schemas.microsoft.com/office/drawing/2014/main" id="{AFA23F52-CD69-DCB0-5AC7-3A800C514F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9670" y="1562470"/>
            <a:ext cx="5472659" cy="479388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13250-16EC-C094-D09D-1CBEF6996F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CCF1B7-5EB1-4471-BA74-EE090CCB8224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325D0-7168-144B-FE88-81BF92C125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152912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0AC0939C-8A2B-0993-7052-EAD0CB36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058F1BF0-DA8C-A5E3-32F5-2D8589F04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An Example: Insertion Sort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FB7D3663-228E-1806-19D6-403C52C616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object 15">
            <a:extLst>
              <a:ext uri="{FF2B5EF4-FFF2-40B4-BE49-F238E27FC236}">
                <a16:creationId xmlns:a16="http://schemas.microsoft.com/office/drawing/2014/main" id="{47C0D585-3BF8-C4F7-C42E-0B4C5790E1D1}"/>
              </a:ext>
            </a:extLst>
          </p:cNvPr>
          <p:cNvSpPr txBox="1"/>
          <p:nvPr/>
        </p:nvSpPr>
        <p:spPr>
          <a:xfrm>
            <a:off x="1169982" y="1577605"/>
            <a:ext cx="6609914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marR="1464945" indent="-1708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InsertionSort(A, n)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715" dirty="0">
                <a:latin typeface="Courier New"/>
                <a:cs typeface="Courier New"/>
              </a:rPr>
              <a:t> </a:t>
            </a:r>
            <a:endParaRPr lang="en-US" sz="2400" b="1" spc="-715" dirty="0">
              <a:latin typeface="Courier New"/>
              <a:cs typeface="Courier New"/>
            </a:endParaRPr>
          </a:p>
          <a:p>
            <a:pPr marL="170180" marR="1464945" indent="-1708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2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457200" marR="201295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key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A[i] </a:t>
            </a:r>
            <a:r>
              <a:rPr sz="2400" b="1" spc="-705" dirty="0">
                <a:latin typeface="Courier New"/>
                <a:cs typeface="Courier New"/>
              </a:rPr>
              <a:t> </a:t>
            </a:r>
            <a:endParaRPr lang="en-US" sz="2400" b="1" spc="-705" dirty="0">
              <a:latin typeface="Courier New"/>
              <a:cs typeface="Courier New"/>
            </a:endParaRPr>
          </a:p>
          <a:p>
            <a:pPr marL="457200" marR="201295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endParaRPr sz="2400" dirty="0">
              <a:latin typeface="Courier New"/>
              <a:cs typeface="Courier New"/>
            </a:endParaRPr>
          </a:p>
          <a:p>
            <a:pPr marL="914400" marR="5080" indent="-4572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while (j </a:t>
            </a:r>
            <a:r>
              <a:rPr sz="2400" b="1" dirty="0">
                <a:latin typeface="Courier New"/>
                <a:cs typeface="Courier New"/>
              </a:rPr>
              <a:t>&gt; </a:t>
            </a:r>
            <a:r>
              <a:rPr sz="2400" b="1" spc="-5" dirty="0">
                <a:latin typeface="Courier New"/>
                <a:cs typeface="Courier New"/>
              </a:rPr>
              <a:t>0) and (A[j] </a:t>
            </a:r>
            <a:r>
              <a:rPr sz="2400" b="1" dirty="0">
                <a:latin typeface="Courier New"/>
                <a:cs typeface="Courier New"/>
              </a:rPr>
              <a:t>&gt; </a:t>
            </a:r>
            <a:r>
              <a:rPr sz="2400" b="1" spc="-10" dirty="0">
                <a:latin typeface="Courier New"/>
                <a:cs typeface="Courier New"/>
              </a:rPr>
              <a:t>key)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7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A[j+1]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A[j]</a:t>
            </a:r>
            <a:endParaRPr sz="2400" dirty="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endParaRPr sz="2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A[j+1]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key</a:t>
            </a:r>
            <a:endParaRPr sz="240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305A1A68-B32B-0BDB-B5FA-3F669E2F223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4939" y="3733905"/>
            <a:ext cx="7314775" cy="18905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310F-BF55-0572-AAB8-D1AE49D7C8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BE5E53-B634-4705-9C5B-6A3EEE48AFF8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9911-B63D-8EA8-B03B-E75D3E973A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305793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1CA90AE-80F1-2DF4-C16C-6BA0AD272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6FF507D3-049B-5805-DEF3-1CF23F18C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An Example: Insertion Sort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83290486-5116-4E05-53B1-CCD792FA89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6046-F2D0-AA0E-A0EB-D67211D811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BE5E53-B634-4705-9C5B-6A3EEE48AFF8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047F-F13B-AF3E-967B-0FB94A23E5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95B9B676-51AE-655C-2A2F-F76E042B06C8}"/>
              </a:ext>
            </a:extLst>
          </p:cNvPr>
          <p:cNvSpPr txBox="1"/>
          <p:nvPr/>
        </p:nvSpPr>
        <p:spPr>
          <a:xfrm>
            <a:off x="903157" y="1996525"/>
            <a:ext cx="6609914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marR="1464945" indent="-1708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InsertionSort(A, n)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715" dirty="0">
                <a:latin typeface="Courier New"/>
                <a:cs typeface="Courier New"/>
              </a:rPr>
              <a:t> </a:t>
            </a:r>
            <a:endParaRPr lang="en-US" sz="2400" b="1" spc="-715" dirty="0">
              <a:latin typeface="Courier New"/>
              <a:cs typeface="Courier New"/>
            </a:endParaRPr>
          </a:p>
          <a:p>
            <a:pPr marL="170180" marR="1464945" indent="-1708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2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457200" marR="201295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key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A[i] </a:t>
            </a:r>
            <a:r>
              <a:rPr sz="2400" b="1" spc="-705" dirty="0">
                <a:latin typeface="Courier New"/>
                <a:cs typeface="Courier New"/>
              </a:rPr>
              <a:t> </a:t>
            </a:r>
            <a:endParaRPr lang="en-US" sz="2400" b="1" spc="-705" dirty="0">
              <a:latin typeface="Courier New"/>
              <a:cs typeface="Courier New"/>
            </a:endParaRPr>
          </a:p>
          <a:p>
            <a:pPr marL="457200" marR="201295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1;</a:t>
            </a:r>
            <a:endParaRPr sz="2400" dirty="0">
              <a:latin typeface="Courier New"/>
              <a:cs typeface="Courier New"/>
            </a:endParaRPr>
          </a:p>
          <a:p>
            <a:pPr marL="914400" marR="5080" indent="-4572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while (j </a:t>
            </a:r>
            <a:r>
              <a:rPr sz="2400" b="1" dirty="0">
                <a:latin typeface="Courier New"/>
                <a:cs typeface="Courier New"/>
              </a:rPr>
              <a:t>&gt; </a:t>
            </a:r>
            <a:r>
              <a:rPr sz="2400" b="1" spc="-5" dirty="0">
                <a:latin typeface="Courier New"/>
                <a:cs typeface="Courier New"/>
              </a:rPr>
              <a:t>0) and (A[j] </a:t>
            </a:r>
            <a:r>
              <a:rPr sz="2400" b="1" dirty="0">
                <a:latin typeface="Courier New"/>
                <a:cs typeface="Courier New"/>
              </a:rPr>
              <a:t>&gt; </a:t>
            </a:r>
            <a:r>
              <a:rPr sz="2400" b="1" spc="-10" dirty="0">
                <a:latin typeface="Courier New"/>
                <a:cs typeface="Courier New"/>
              </a:rPr>
              <a:t>key)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7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A[j+1]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A[j]</a:t>
            </a:r>
            <a:endParaRPr sz="2400" dirty="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endParaRPr sz="2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A[j+1]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key</a:t>
            </a:r>
            <a:endParaRPr sz="240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C9D64-CB69-8CEA-BF61-6BBB2545FAFF}"/>
              </a:ext>
            </a:extLst>
          </p:cNvPr>
          <p:cNvSpPr txBox="1"/>
          <p:nvPr/>
        </p:nvSpPr>
        <p:spPr>
          <a:xfrm>
            <a:off x="7371182" y="1936566"/>
            <a:ext cx="3405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                           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3658F-D646-68EF-4179-B90A8A4B1C25}"/>
              </a:ext>
            </a:extLst>
          </p:cNvPr>
          <p:cNvSpPr txBox="1"/>
          <p:nvPr/>
        </p:nvSpPr>
        <p:spPr>
          <a:xfrm>
            <a:off x="7513071" y="2288292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40DD0E-F15B-68C0-9AD6-1213ADA30149}"/>
              </a:ext>
            </a:extLst>
          </p:cNvPr>
          <p:cNvCxnSpPr>
            <a:cxnSpLocks/>
          </p:cNvCxnSpPr>
          <p:nvPr/>
        </p:nvCxnSpPr>
        <p:spPr>
          <a:xfrm>
            <a:off x="3872203" y="2564536"/>
            <a:ext cx="3631537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130DCC-9757-754B-BF10-401F68A74208}"/>
              </a:ext>
            </a:extLst>
          </p:cNvPr>
          <p:cNvSpPr txBox="1"/>
          <p:nvPr/>
        </p:nvSpPr>
        <p:spPr>
          <a:xfrm>
            <a:off x="10068508" y="228829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77CFC9-D37D-B7D4-CEC6-69C0B6BDFF60}"/>
              </a:ext>
            </a:extLst>
          </p:cNvPr>
          <p:cNvCxnSpPr>
            <a:cxnSpLocks/>
          </p:cNvCxnSpPr>
          <p:nvPr/>
        </p:nvCxnSpPr>
        <p:spPr>
          <a:xfrm>
            <a:off x="3259493" y="2978193"/>
            <a:ext cx="4253578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656A55-ECB9-1DA8-6A12-4504D0BAD8B2}"/>
              </a:ext>
            </a:extLst>
          </p:cNvPr>
          <p:cNvSpPr txBox="1"/>
          <p:nvPr/>
        </p:nvSpPr>
        <p:spPr>
          <a:xfrm>
            <a:off x="7522402" y="2719178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410988-829C-C40C-20BF-9CBB35D9688E}"/>
              </a:ext>
            </a:extLst>
          </p:cNvPr>
          <p:cNvSpPr txBox="1"/>
          <p:nvPr/>
        </p:nvSpPr>
        <p:spPr>
          <a:xfrm>
            <a:off x="10068508" y="2719178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- 1</a:t>
            </a:r>
            <a:endParaRPr lang="en-US" sz="2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207A44-E2BE-90A7-2D22-9C36B54FBDEF}"/>
              </a:ext>
            </a:extLst>
          </p:cNvPr>
          <p:cNvCxnSpPr>
            <a:cxnSpLocks/>
          </p:cNvCxnSpPr>
          <p:nvPr/>
        </p:nvCxnSpPr>
        <p:spPr>
          <a:xfrm>
            <a:off x="3250162" y="3331201"/>
            <a:ext cx="4253578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6B6BCA-1161-26A3-A8D5-9A74017CBE20}"/>
              </a:ext>
            </a:extLst>
          </p:cNvPr>
          <p:cNvSpPr txBox="1"/>
          <p:nvPr/>
        </p:nvSpPr>
        <p:spPr>
          <a:xfrm>
            <a:off x="7522402" y="3086200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F64C80-3CD7-3531-C164-68078848458D}"/>
              </a:ext>
            </a:extLst>
          </p:cNvPr>
          <p:cNvSpPr txBox="1"/>
          <p:nvPr/>
        </p:nvSpPr>
        <p:spPr>
          <a:xfrm>
            <a:off x="10068508" y="3086200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- 1</a:t>
            </a:r>
            <a:endParaRPr lang="en-US" sz="2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EF799-65F8-952E-5B34-04CA2859857A}"/>
              </a:ext>
            </a:extLst>
          </p:cNvPr>
          <p:cNvCxnSpPr>
            <a:cxnSpLocks/>
          </p:cNvCxnSpPr>
          <p:nvPr/>
        </p:nvCxnSpPr>
        <p:spPr>
          <a:xfrm>
            <a:off x="7168679" y="3660885"/>
            <a:ext cx="32573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0BEFCA-DE14-A101-D939-76CC452126A2}"/>
              </a:ext>
            </a:extLst>
          </p:cNvPr>
          <p:cNvSpPr txBox="1"/>
          <p:nvPr/>
        </p:nvSpPr>
        <p:spPr>
          <a:xfrm>
            <a:off x="7522402" y="3416769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1FF1EB-2E81-5236-4B2A-FEA11DB81BF6}"/>
              </a:ext>
            </a:extLst>
          </p:cNvPr>
          <p:cNvSpPr txBox="1"/>
          <p:nvPr/>
        </p:nvSpPr>
        <p:spPr>
          <a:xfrm>
            <a:off x="10068508" y="344544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57B0E3-3F64-169B-4E50-FD0BBE809185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195072" y="4053498"/>
            <a:ext cx="3317999" cy="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5359B6B-8563-CAB8-BB00-3A7216D90E18}"/>
              </a:ext>
            </a:extLst>
          </p:cNvPr>
          <p:cNvSpPr txBox="1"/>
          <p:nvPr/>
        </p:nvSpPr>
        <p:spPr>
          <a:xfrm>
            <a:off x="7503740" y="3778095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54750B-6A30-C933-DAEF-9AD31051B6FF}"/>
              </a:ext>
            </a:extLst>
          </p:cNvPr>
          <p:cNvSpPr txBox="1"/>
          <p:nvPr/>
        </p:nvSpPr>
        <p:spPr>
          <a:xfrm>
            <a:off x="10049846" y="3778095"/>
            <a:ext cx="1393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– (n – 1)</a:t>
            </a:r>
            <a:endParaRPr lang="en-US" sz="2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8621B2-52AB-7EF9-AC88-26B0DE123397}"/>
              </a:ext>
            </a:extLst>
          </p:cNvPr>
          <p:cNvCxnSpPr>
            <a:cxnSpLocks/>
          </p:cNvCxnSpPr>
          <p:nvPr/>
        </p:nvCxnSpPr>
        <p:spPr>
          <a:xfrm>
            <a:off x="3581400" y="4422217"/>
            <a:ext cx="3941002" cy="101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499E14-3F73-C8D9-20B3-41DFD1C27DE5}"/>
              </a:ext>
            </a:extLst>
          </p:cNvPr>
          <p:cNvSpPr txBox="1"/>
          <p:nvPr/>
        </p:nvSpPr>
        <p:spPr>
          <a:xfrm>
            <a:off x="7513071" y="4156921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44F52-BD4D-A294-AD06-D1C3171FB205}"/>
              </a:ext>
            </a:extLst>
          </p:cNvPr>
          <p:cNvSpPr txBox="1"/>
          <p:nvPr/>
        </p:nvSpPr>
        <p:spPr>
          <a:xfrm>
            <a:off x="10059177" y="4156921"/>
            <a:ext cx="1393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– (n – 1)</a:t>
            </a:r>
            <a:endParaRPr lang="en-US" sz="2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5AD7C2-A629-BA89-CD2D-D3BF8B17164C}"/>
              </a:ext>
            </a:extLst>
          </p:cNvPr>
          <p:cNvCxnSpPr>
            <a:cxnSpLocks/>
          </p:cNvCxnSpPr>
          <p:nvPr/>
        </p:nvCxnSpPr>
        <p:spPr>
          <a:xfrm>
            <a:off x="3514530" y="5178767"/>
            <a:ext cx="3979879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858542-E0D7-AAFC-05E9-6EB112877F4D}"/>
              </a:ext>
            </a:extLst>
          </p:cNvPr>
          <p:cNvSpPr txBox="1"/>
          <p:nvPr/>
        </p:nvSpPr>
        <p:spPr>
          <a:xfrm>
            <a:off x="7503740" y="4857787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532C99-E890-FE52-E305-468B853028F7}"/>
              </a:ext>
            </a:extLst>
          </p:cNvPr>
          <p:cNvSpPr txBox="1"/>
          <p:nvPr/>
        </p:nvSpPr>
        <p:spPr>
          <a:xfrm>
            <a:off x="10105782" y="4857787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- 1</a:t>
            </a:r>
            <a:endParaRPr lang="en-US" sz="2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3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3" grpId="0"/>
      <p:bldP spid="24" grpId="0"/>
      <p:bldP spid="26" grpId="0"/>
      <p:bldP spid="27" grpId="0"/>
      <p:bldP spid="31" grpId="0"/>
      <p:bldP spid="32" grpId="0"/>
      <p:bldP spid="35" grpId="0"/>
      <p:bldP spid="36" grpId="0"/>
      <p:bldP spid="38" grpId="0"/>
      <p:bldP spid="39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B9A6-BB0C-AF5B-6A1B-D0DEDAEB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Insertion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3BE3-1F50-0EF5-4F6D-1364CCEB05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B94C20-CE49-46C0-B690-8E6C8C17E8B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9B4E-3534-A369-7A70-80036ACD1CC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F5FF-5BCD-246D-66BD-CE48F994AE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BD460-7166-283B-206F-6757121E60C0}"/>
              </a:ext>
            </a:extLst>
          </p:cNvPr>
          <p:cNvSpPr txBox="1"/>
          <p:nvPr/>
        </p:nvSpPr>
        <p:spPr>
          <a:xfrm>
            <a:off x="838200" y="1578976"/>
            <a:ext cx="10962938" cy="5178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5580" indent="-170815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81818"/>
              <a:buChar char="●"/>
              <a:tabLst>
                <a:tab pos="19621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T(n)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=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</a:t>
            </a:r>
            <a:r>
              <a:rPr lang="en-US" sz="2200" spc="-7" baseline="-17094" dirty="0">
                <a:latin typeface="Times New Roman"/>
                <a:cs typeface="Times New Roman"/>
              </a:rPr>
              <a:t>1</a:t>
            </a:r>
            <a:r>
              <a:rPr lang="en-US" sz="2200" spc="-5" dirty="0">
                <a:latin typeface="Times New Roman"/>
                <a:cs typeface="Times New Roman"/>
              </a:rPr>
              <a:t>n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 c</a:t>
            </a:r>
            <a:r>
              <a:rPr lang="en-US" sz="2200" baseline="-17094" dirty="0">
                <a:latin typeface="Times New Roman"/>
                <a:cs typeface="Times New Roman"/>
              </a:rPr>
              <a:t>2</a:t>
            </a:r>
            <a:r>
              <a:rPr lang="en-US" sz="2200" dirty="0">
                <a:latin typeface="Times New Roman"/>
                <a:cs typeface="Times New Roman"/>
              </a:rPr>
              <a:t>(n-1)</a:t>
            </a:r>
            <a:r>
              <a:rPr lang="en-US" sz="2200" spc="-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c</a:t>
            </a:r>
            <a:r>
              <a:rPr lang="en-US" sz="2200" baseline="-17094" dirty="0">
                <a:latin typeface="Times New Roman"/>
                <a:cs typeface="Times New Roman"/>
              </a:rPr>
              <a:t>3</a:t>
            </a:r>
            <a:r>
              <a:rPr lang="en-US" sz="2200" dirty="0">
                <a:latin typeface="Times New Roman"/>
                <a:cs typeface="Times New Roman"/>
              </a:rPr>
              <a:t>(n-1)</a:t>
            </a:r>
            <a:r>
              <a:rPr lang="en-US" sz="2200" spc="-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 </a:t>
            </a:r>
            <a:r>
              <a:rPr lang="en-US" sz="2200" spc="-5" dirty="0">
                <a:latin typeface="Times New Roman"/>
                <a:cs typeface="Times New Roman"/>
              </a:rPr>
              <a:t>c</a:t>
            </a:r>
            <a:r>
              <a:rPr lang="en-US" sz="2200" spc="-7" baseline="-17094" dirty="0">
                <a:latin typeface="Times New Roman"/>
                <a:cs typeface="Times New Roman"/>
              </a:rPr>
              <a:t>4</a:t>
            </a:r>
            <a:r>
              <a:rPr lang="en-US" sz="2200" spc="-5" dirty="0">
                <a:latin typeface="Times New Roman"/>
                <a:cs typeface="Times New Roman"/>
              </a:rPr>
              <a:t>P</a:t>
            </a:r>
            <a:r>
              <a:rPr lang="en-US" sz="2200" dirty="0">
                <a:latin typeface="Times New Roman"/>
                <a:cs typeface="Times New Roman"/>
              </a:rPr>
              <a:t> + c</a:t>
            </a:r>
            <a:r>
              <a:rPr lang="en-US" sz="2200" baseline="-17094" dirty="0">
                <a:latin typeface="Times New Roman"/>
                <a:cs typeface="Times New Roman"/>
              </a:rPr>
              <a:t>5</a:t>
            </a:r>
            <a:r>
              <a:rPr lang="en-US" sz="2200" dirty="0">
                <a:latin typeface="Times New Roman"/>
                <a:cs typeface="Times New Roman"/>
              </a:rPr>
              <a:t>(P -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lang="en-US" sz="2200" spc="5" dirty="0">
                <a:latin typeface="Times New Roman"/>
                <a:cs typeface="Times New Roman"/>
              </a:rPr>
              <a:t>(n-1))</a:t>
            </a:r>
            <a:r>
              <a:rPr lang="en-US" sz="2200" spc="-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 c</a:t>
            </a:r>
            <a:r>
              <a:rPr lang="en-US" sz="2200" baseline="-17094" dirty="0">
                <a:latin typeface="Times New Roman"/>
                <a:cs typeface="Times New Roman"/>
              </a:rPr>
              <a:t>6</a:t>
            </a:r>
            <a:r>
              <a:rPr lang="en-US" sz="2200" dirty="0">
                <a:latin typeface="Times New Roman"/>
                <a:cs typeface="Times New Roman"/>
              </a:rPr>
              <a:t>(P -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spc="5" dirty="0">
                <a:latin typeface="Times New Roman"/>
                <a:cs typeface="Times New Roman"/>
              </a:rPr>
              <a:t>(n-1))</a:t>
            </a:r>
            <a:r>
              <a:rPr lang="en-US" sz="2200" spc="-5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 c</a:t>
            </a:r>
            <a:r>
              <a:rPr lang="en-US" sz="2200" baseline="-17094" dirty="0">
                <a:latin typeface="Times New Roman"/>
                <a:cs typeface="Times New Roman"/>
              </a:rPr>
              <a:t>7</a:t>
            </a:r>
            <a:r>
              <a:rPr lang="en-US" sz="2200" dirty="0">
                <a:latin typeface="Times New Roman"/>
                <a:cs typeface="Times New Roman"/>
              </a:rPr>
              <a:t>(n-1)</a:t>
            </a:r>
          </a:p>
          <a:p>
            <a:pPr marL="473075">
              <a:lnSpc>
                <a:spcPct val="100000"/>
              </a:lnSpc>
            </a:pPr>
            <a:r>
              <a:rPr lang="en-US" sz="2200" dirty="0">
                <a:latin typeface="Times New Roman"/>
                <a:cs typeface="Times New Roman"/>
              </a:rPr>
              <a:t>=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</a:t>
            </a:r>
            <a:r>
              <a:rPr lang="en-US" sz="2200" spc="-7" baseline="-18518" dirty="0">
                <a:latin typeface="Times New Roman"/>
                <a:cs typeface="Times New Roman"/>
              </a:rPr>
              <a:t>8</a:t>
            </a:r>
            <a:r>
              <a:rPr lang="en-US" sz="2200" spc="-5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</a:t>
            </a:r>
            <a:r>
              <a:rPr lang="en-US" sz="2200" spc="-7" baseline="-18518" dirty="0">
                <a:latin typeface="Times New Roman"/>
                <a:cs typeface="Times New Roman"/>
              </a:rPr>
              <a:t>9</a:t>
            </a:r>
            <a:r>
              <a:rPr lang="en-US" sz="2200" spc="-5" dirty="0">
                <a:latin typeface="Times New Roman"/>
                <a:cs typeface="Times New Roman"/>
              </a:rPr>
              <a:t>n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 </a:t>
            </a:r>
            <a:r>
              <a:rPr lang="en-US" sz="2200" spc="-5" dirty="0">
                <a:latin typeface="Times New Roman"/>
                <a:cs typeface="Times New Roman"/>
              </a:rPr>
              <a:t>c</a:t>
            </a:r>
            <a:r>
              <a:rPr lang="en-US" sz="2200" spc="-7" baseline="-18518" dirty="0">
                <a:latin typeface="Times New Roman"/>
                <a:cs typeface="Times New Roman"/>
              </a:rPr>
              <a:t>10</a:t>
            </a:r>
            <a:endParaRPr lang="en-US" sz="2200" baseline="-18518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200" dirty="0">
              <a:latin typeface="Times New Roman"/>
              <a:cs typeface="Times New Roman"/>
            </a:endParaRPr>
          </a:p>
          <a:p>
            <a:pPr marL="195580" indent="-170815">
              <a:lnSpc>
                <a:spcPct val="100000"/>
              </a:lnSpc>
              <a:buClr>
                <a:srgbClr val="0033CC"/>
              </a:buClr>
              <a:buSzPct val="81818"/>
              <a:buChar char="●"/>
              <a:tabLst>
                <a:tab pos="196215" algn="l"/>
              </a:tabLst>
            </a:pPr>
            <a:r>
              <a:rPr lang="en-US"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What</a:t>
            </a:r>
            <a:r>
              <a:rPr lang="en-US" sz="22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lang="en-US" sz="22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lang="en-US" sz="22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be?</a:t>
            </a:r>
            <a:endParaRPr lang="en-US" sz="2200" dirty="0">
              <a:latin typeface="Times New Roman"/>
              <a:cs typeface="Times New Roman"/>
            </a:endParaRPr>
          </a:p>
          <a:p>
            <a:pPr marL="396875" lvl="1" indent="-143510">
              <a:lnSpc>
                <a:spcPct val="100000"/>
              </a:lnSpc>
              <a:spcBef>
                <a:spcPts val="265"/>
              </a:spcBef>
              <a:buSzPct val="81818"/>
              <a:buFont typeface="Times New Roman"/>
              <a:buChar char="■"/>
              <a:tabLst>
                <a:tab pos="397510" algn="l"/>
              </a:tabLst>
            </a:pPr>
            <a:r>
              <a:rPr lang="en-US" sz="2200" b="1" dirty="0">
                <a:solidFill>
                  <a:srgbClr val="CC0000"/>
                </a:solidFill>
                <a:latin typeface="Times New Roman"/>
                <a:cs typeface="Times New Roman"/>
              </a:rPr>
              <a:t>Best</a:t>
            </a:r>
            <a:r>
              <a:rPr lang="en-US" sz="2200" b="1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case:</a:t>
            </a:r>
            <a:r>
              <a:rPr lang="en-US" sz="2200" b="1" spc="3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the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spc="10" dirty="0">
                <a:latin typeface="Times New Roman"/>
                <a:cs typeface="Times New Roman"/>
              </a:rPr>
              <a:t>array</a:t>
            </a:r>
            <a:r>
              <a:rPr lang="en-US" sz="2200" spc="-6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is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sorted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(inner</a:t>
            </a:r>
            <a:r>
              <a:rPr lang="en-US" sz="2200" spc="80" dirty="0">
                <a:latin typeface="Times New Roman"/>
                <a:cs typeface="Times New Roman"/>
              </a:rPr>
              <a:t> </a:t>
            </a:r>
            <a:r>
              <a:rPr lang="en-US" sz="2200" spc="-20" dirty="0">
                <a:latin typeface="Times New Roman"/>
                <a:cs typeface="Times New Roman"/>
              </a:rPr>
              <a:t>loop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body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-25" dirty="0">
                <a:latin typeface="Times New Roman"/>
                <a:cs typeface="Times New Roman"/>
              </a:rPr>
              <a:t>never</a:t>
            </a:r>
            <a:r>
              <a:rPr lang="en-US" sz="2200" spc="10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executed)</a:t>
            </a:r>
            <a:endParaRPr lang="en-US" sz="2200" dirty="0">
              <a:latin typeface="Times New Roman"/>
              <a:cs typeface="Times New Roman"/>
            </a:endParaRPr>
          </a:p>
          <a:p>
            <a:pPr marL="598170" lvl="2" indent="-11620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1818"/>
              <a:buFont typeface="Times New Roman"/>
              <a:buChar char="○"/>
              <a:tabLst>
                <a:tab pos="598805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i="1" spc="-1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=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n - 1</a:t>
            </a:r>
            <a:endParaRPr lang="en-US" sz="2200" dirty="0">
              <a:latin typeface="Times New Roman"/>
              <a:cs typeface="Times New Roman"/>
            </a:endParaRPr>
          </a:p>
          <a:p>
            <a:pPr marL="598170" lvl="2" indent="-11620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1818"/>
              <a:buFont typeface="Times New Roman"/>
              <a:buChar char="○"/>
              <a:tabLst>
                <a:tab pos="598805" algn="l"/>
              </a:tabLst>
            </a:pPr>
            <a:r>
              <a:rPr lang="en-US" sz="2200" i="1" dirty="0">
                <a:latin typeface="Times New Roman"/>
                <a:cs typeface="Times New Roman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(</a:t>
            </a:r>
            <a:r>
              <a:rPr lang="en-US" sz="2200" i="1" dirty="0">
                <a:latin typeface="Times New Roman"/>
                <a:cs typeface="Times New Roman"/>
              </a:rPr>
              <a:t>n</a:t>
            </a:r>
            <a:r>
              <a:rPr lang="en-US" sz="2200" dirty="0">
                <a:latin typeface="Times New Roman"/>
                <a:cs typeface="Times New Roman"/>
              </a:rPr>
              <a:t>)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=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an</a:t>
            </a:r>
            <a:r>
              <a:rPr lang="en-US" sz="2200" i="1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</a:t>
            </a:r>
            <a:r>
              <a:rPr lang="en-US" sz="2200" spc="-15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b</a:t>
            </a:r>
            <a:r>
              <a:rPr lang="en-US" sz="2200" dirty="0">
                <a:latin typeface="Times New Roman"/>
                <a:cs typeface="Times New Roman"/>
              </a:rPr>
              <a:t>,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a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linear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function</a:t>
            </a:r>
            <a:r>
              <a:rPr lang="en-US" sz="2200" spc="5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of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n</a:t>
            </a:r>
            <a:endParaRPr lang="en-US" sz="2200" dirty="0">
              <a:latin typeface="Times New Roman"/>
              <a:cs typeface="Times New Roman"/>
            </a:endParaRPr>
          </a:p>
          <a:p>
            <a:pPr marL="396875" marR="30480" lvl="1" indent="-143510">
              <a:lnSpc>
                <a:spcPct val="100000"/>
              </a:lnSpc>
              <a:spcBef>
                <a:spcPts val="260"/>
              </a:spcBef>
              <a:buSzPct val="81818"/>
              <a:buFont typeface="Times New Roman"/>
              <a:buChar char="■"/>
              <a:tabLst>
                <a:tab pos="397510" algn="l"/>
              </a:tabLst>
            </a:pPr>
            <a:r>
              <a:rPr lang="en-US" sz="2200" b="1" dirty="0">
                <a:solidFill>
                  <a:srgbClr val="CC0000"/>
                </a:solidFill>
                <a:latin typeface="Times New Roman"/>
                <a:cs typeface="Times New Roman"/>
              </a:rPr>
              <a:t>Worst</a:t>
            </a:r>
            <a:r>
              <a:rPr lang="en-US" sz="2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case:</a:t>
            </a:r>
            <a:r>
              <a:rPr lang="en-US" sz="2200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the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10" dirty="0">
                <a:latin typeface="Times New Roman"/>
                <a:cs typeface="Times New Roman"/>
              </a:rPr>
              <a:t>array</a:t>
            </a:r>
            <a:r>
              <a:rPr lang="en-US" sz="2200" spc="-5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is</a:t>
            </a:r>
            <a:r>
              <a:rPr lang="en-US" sz="2200" spc="1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reverse</a:t>
            </a:r>
            <a:r>
              <a:rPr lang="en-US" sz="2200" spc="5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sorted</a:t>
            </a:r>
            <a:r>
              <a:rPr lang="en-US" sz="2200" spc="10" dirty="0">
                <a:latin typeface="Times New Roman"/>
                <a:cs typeface="Times New Roman"/>
              </a:rPr>
              <a:t> </a:t>
            </a:r>
            <a:r>
              <a:rPr lang="en-US" sz="2200" spc="-20" dirty="0">
                <a:latin typeface="Times New Roman"/>
                <a:cs typeface="Times New Roman"/>
              </a:rPr>
              <a:t>(inner</a:t>
            </a:r>
            <a:r>
              <a:rPr lang="en-US" sz="2200" spc="105" dirty="0">
                <a:latin typeface="Times New Roman"/>
                <a:cs typeface="Times New Roman"/>
              </a:rPr>
              <a:t> </a:t>
            </a:r>
            <a:r>
              <a:rPr lang="en-US" sz="2200" spc="-20" dirty="0">
                <a:latin typeface="Times New Roman"/>
                <a:cs typeface="Times New Roman"/>
              </a:rPr>
              <a:t>loop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body</a:t>
            </a:r>
            <a:r>
              <a:rPr lang="en-US" sz="2200" spc="3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executed </a:t>
            </a:r>
            <a:r>
              <a:rPr lang="en-US" sz="2200" spc="-260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for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all</a:t>
            </a:r>
            <a:r>
              <a:rPr lang="en-US" sz="2200" spc="-10" dirty="0">
                <a:latin typeface="Times New Roman"/>
                <a:cs typeface="Times New Roman"/>
              </a:rPr>
              <a:t> previous</a:t>
            </a:r>
            <a:r>
              <a:rPr lang="en-US" sz="2200" spc="8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elements)</a:t>
            </a:r>
            <a:endParaRPr lang="en-US" sz="2200" dirty="0">
              <a:latin typeface="Times New Roman"/>
              <a:cs typeface="Times New Roman"/>
            </a:endParaRPr>
          </a:p>
          <a:p>
            <a:pPr marL="598170" lvl="2" indent="-116205">
              <a:spcBef>
                <a:spcPts val="265"/>
              </a:spcBef>
              <a:buClr>
                <a:srgbClr val="0033CC"/>
              </a:buClr>
              <a:buSzPct val="81818"/>
              <a:buFont typeface="Times New Roman"/>
              <a:buChar char="○"/>
              <a:tabLst>
                <a:tab pos="598805" algn="l"/>
              </a:tabLst>
            </a:pPr>
            <a:r>
              <a:rPr lang="en-US" sz="2200" i="1" dirty="0">
                <a:latin typeface="Times New Roman"/>
                <a:cs typeface="Times New Roman"/>
              </a:rPr>
              <a:t> P </a:t>
            </a:r>
            <a:r>
              <a:rPr lang="en-US" sz="2200" dirty="0">
                <a:latin typeface="Times New Roman"/>
                <a:cs typeface="Times New Roman"/>
              </a:rPr>
              <a:t>= 2 + 3 + 4 + ….. + </a:t>
            </a:r>
            <a:r>
              <a:rPr lang="en-US" sz="2200" i="1" dirty="0">
                <a:latin typeface="Times New Roman"/>
                <a:cs typeface="Times New Roman"/>
              </a:rPr>
              <a:t>n</a:t>
            </a:r>
            <a:endParaRPr lang="en-US" sz="2200" dirty="0">
              <a:latin typeface="Times New Roman"/>
              <a:cs typeface="Times New Roman"/>
            </a:endParaRPr>
          </a:p>
          <a:p>
            <a:pPr marL="598170" lvl="2" indent="-116205">
              <a:spcBef>
                <a:spcPts val="265"/>
              </a:spcBef>
              <a:buClr>
                <a:srgbClr val="0033CC"/>
              </a:buClr>
              <a:buSzPct val="81818"/>
              <a:buFont typeface="Times New Roman"/>
              <a:buChar char="○"/>
              <a:tabLst>
                <a:tab pos="598805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 P = (1 + 2 + 3 + 4 + ….. + </a:t>
            </a:r>
            <a:r>
              <a:rPr lang="en-US" sz="2200" i="1" dirty="0">
                <a:latin typeface="Times New Roman"/>
                <a:cs typeface="Times New Roman"/>
              </a:rPr>
              <a:t>n</a:t>
            </a:r>
            <a:r>
              <a:rPr lang="en-US" sz="2200" dirty="0">
                <a:latin typeface="Times New Roman"/>
                <a:cs typeface="Times New Roman"/>
              </a:rPr>
              <a:t>) – 1 = </a:t>
            </a:r>
            <a:r>
              <a:rPr lang="en-US" sz="2200" i="1" spc="-5" dirty="0">
                <a:latin typeface="Times New Roman"/>
                <a:cs typeface="Times New Roman"/>
              </a:rPr>
              <a:t>n</a:t>
            </a:r>
            <a:r>
              <a:rPr lang="en-US" sz="2200" spc="-5" dirty="0">
                <a:latin typeface="Times New Roman"/>
                <a:cs typeface="Times New Roman"/>
              </a:rPr>
              <a:t>(</a:t>
            </a:r>
            <a:r>
              <a:rPr lang="en-US" sz="2200" i="1" spc="-5" dirty="0">
                <a:latin typeface="Times New Roman"/>
                <a:cs typeface="Times New Roman"/>
              </a:rPr>
              <a:t>n</a:t>
            </a:r>
            <a:r>
              <a:rPr lang="en-US" sz="2200" i="1" spc="5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+</a:t>
            </a:r>
            <a:r>
              <a:rPr lang="en-US" sz="2200" i="1" spc="-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1)/2</a:t>
            </a:r>
            <a:r>
              <a:rPr lang="en-US" sz="2200" spc="-1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– 1</a:t>
            </a:r>
          </a:p>
          <a:p>
            <a:pPr marL="598170" lvl="2" indent="-11620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1818"/>
              <a:buFont typeface="Times New Roman"/>
              <a:buChar char="○"/>
              <a:tabLst>
                <a:tab pos="598805" algn="l"/>
              </a:tabLst>
            </a:pPr>
            <a:r>
              <a:rPr lang="en-US" sz="2200" i="1" dirty="0">
                <a:latin typeface="Times New Roman"/>
                <a:cs typeface="Times New Roman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(</a:t>
            </a:r>
            <a:r>
              <a:rPr lang="en-US" sz="2200" i="1" dirty="0">
                <a:latin typeface="Times New Roman"/>
                <a:cs typeface="Times New Roman"/>
              </a:rPr>
              <a:t>n</a:t>
            </a:r>
            <a:r>
              <a:rPr lang="en-US" sz="2200" dirty="0">
                <a:latin typeface="Times New Roman"/>
                <a:cs typeface="Times New Roman"/>
              </a:rPr>
              <a:t>)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=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an</a:t>
            </a:r>
            <a:r>
              <a:rPr lang="en-US" sz="2200" baseline="25925" dirty="0">
                <a:latin typeface="Times New Roman"/>
                <a:cs typeface="Times New Roman"/>
              </a:rPr>
              <a:t>2</a:t>
            </a:r>
            <a:r>
              <a:rPr lang="en-US" sz="2200" spc="127" baseline="259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</a:t>
            </a:r>
            <a:r>
              <a:rPr lang="en-US" sz="2200" spc="-15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bn</a:t>
            </a:r>
            <a:r>
              <a:rPr lang="en-US" sz="2200" i="1" spc="-1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+</a:t>
            </a:r>
            <a:r>
              <a:rPr lang="en-US" sz="2200" spc="-15" dirty="0">
                <a:latin typeface="Times New Roman"/>
                <a:cs typeface="Times New Roman"/>
              </a:rPr>
              <a:t> </a:t>
            </a:r>
            <a:r>
              <a:rPr lang="en-US" sz="2200" i="1" spc="-5" dirty="0">
                <a:latin typeface="Times New Roman"/>
                <a:cs typeface="Times New Roman"/>
              </a:rPr>
              <a:t>c</a:t>
            </a:r>
            <a:r>
              <a:rPr lang="en-US" sz="2200" spc="-5" dirty="0">
                <a:latin typeface="Times New Roman"/>
                <a:cs typeface="Times New Roman"/>
              </a:rPr>
              <a:t>,</a:t>
            </a:r>
            <a:r>
              <a:rPr lang="en-US" sz="2200" spc="1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a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quadratic </a:t>
            </a:r>
            <a:r>
              <a:rPr lang="en-US" sz="2200" spc="-10" dirty="0">
                <a:latin typeface="Times New Roman"/>
                <a:cs typeface="Times New Roman"/>
              </a:rPr>
              <a:t>function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Times New Roman"/>
                <a:cs typeface="Times New Roman"/>
              </a:rPr>
              <a:t>of</a:t>
            </a:r>
            <a:r>
              <a:rPr lang="en-US" sz="2200" spc="5" dirty="0">
                <a:latin typeface="Times New Roman"/>
                <a:cs typeface="Times New Roman"/>
              </a:rPr>
              <a:t> </a:t>
            </a:r>
            <a:r>
              <a:rPr lang="en-US" sz="2200" i="1" dirty="0">
                <a:latin typeface="Times New Roman"/>
                <a:cs typeface="Times New Roman"/>
              </a:rPr>
              <a:t>n</a:t>
            </a:r>
            <a:endParaRPr lang="en-US" sz="2200" dirty="0">
              <a:latin typeface="Times New Roman"/>
              <a:cs typeface="Times New Roman"/>
            </a:endParaRPr>
          </a:p>
          <a:p>
            <a:pPr marL="396875" lvl="1" indent="-143510">
              <a:lnSpc>
                <a:spcPct val="100000"/>
              </a:lnSpc>
              <a:spcBef>
                <a:spcPts val="265"/>
              </a:spcBef>
              <a:buSzPct val="81818"/>
              <a:buFont typeface="Times New Roman"/>
              <a:buChar char="■"/>
              <a:tabLst>
                <a:tab pos="397510" algn="l"/>
              </a:tabLst>
            </a:pPr>
            <a:r>
              <a:rPr lang="en-US" sz="2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Average</a:t>
            </a:r>
            <a:r>
              <a:rPr lang="en-US" sz="2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case:</a:t>
            </a:r>
            <a:endParaRPr lang="en-US" sz="2200" dirty="0">
              <a:latin typeface="Times New Roman"/>
              <a:cs typeface="Times New Roman"/>
            </a:endParaRPr>
          </a:p>
          <a:p>
            <a:pPr marL="598170" lvl="2" indent="-11620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1818"/>
              <a:buChar char="○"/>
              <a:tabLst>
                <a:tab pos="59880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???</a:t>
            </a:r>
            <a:endParaRPr lang="en-US" sz="2200" dirty="0">
              <a:latin typeface="Times New Roman"/>
              <a:cs typeface="Times New Roman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34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30C1-182B-9C9E-8AFE-F8624708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A0061-79E6-D141-9ACA-07A4A703F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0180" indent="-170815">
              <a:lnSpc>
                <a:spcPct val="100000"/>
              </a:lnSpc>
              <a:spcBef>
                <a:spcPts val="434"/>
              </a:spcBef>
              <a:buClr>
                <a:srgbClr val="0033CC"/>
              </a:buClr>
              <a:buSzPct val="85714"/>
              <a:buChar char="●"/>
              <a:tabLst>
                <a:tab pos="17081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We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care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most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about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asymptotic</a:t>
            </a:r>
            <a:r>
              <a:rPr lang="en-US" sz="2400" i="1" spc="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performance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95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pc="5" dirty="0">
                <a:latin typeface="Times New Roman"/>
                <a:cs typeface="Times New Roman"/>
              </a:rPr>
              <a:t>How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does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algorithm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behave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as</a:t>
            </a:r>
            <a:r>
              <a:rPr lang="en-US" dirty="0">
                <a:latin typeface="Times New Roman"/>
                <a:cs typeface="Times New Roman"/>
              </a:rPr>
              <a:t> the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problem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size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gets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very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large?</a:t>
            </a:r>
            <a:endParaRPr lang="en-US" dirty="0">
              <a:latin typeface="Times New Roman"/>
              <a:cs typeface="Times New Roman"/>
            </a:endParaRPr>
          </a:p>
          <a:p>
            <a:pPr marL="572770" lvl="2" indent="-116205">
              <a:lnSpc>
                <a:spcPct val="100000"/>
              </a:lnSpc>
              <a:spcBef>
                <a:spcPts val="270"/>
              </a:spcBef>
              <a:buClr>
                <a:srgbClr val="0033CC"/>
              </a:buClr>
              <a:buSzPct val="81818"/>
              <a:buChar char="○"/>
              <a:tabLst>
                <a:tab pos="573405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Running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time</a:t>
            </a:r>
            <a:endParaRPr lang="en-US" sz="2400" dirty="0">
              <a:latin typeface="Times New Roman"/>
              <a:cs typeface="Times New Roman"/>
            </a:endParaRPr>
          </a:p>
          <a:p>
            <a:pPr marL="572770" lvl="2" indent="-11620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1818"/>
              <a:buChar char="○"/>
              <a:tabLst>
                <a:tab pos="573405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Memory/storage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requirements</a:t>
            </a:r>
            <a:endParaRPr lang="en-US" sz="2400" dirty="0">
              <a:latin typeface="Times New Roman"/>
              <a:cs typeface="Times New Roman"/>
            </a:endParaRPr>
          </a:p>
          <a:p>
            <a:pPr marL="572770" lvl="2" indent="-11620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1818"/>
              <a:buChar char="○"/>
              <a:tabLst>
                <a:tab pos="573405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Bandwidth/power</a:t>
            </a:r>
            <a:r>
              <a:rPr lang="en-US" sz="2400" spc="1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requirements/logic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gates/etc.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BB383-1B0A-E107-67C1-15B41289DB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B94C20-CE49-46C0-B690-8E6C8C17E8B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3D28-AA93-4CC6-F2F6-A73EDAA4AB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9E80-77F1-5D2F-4B63-9A36E1E2B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2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6DF0-3432-6082-7CA5-5BDEB3E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2ED6-D6ED-752E-62DC-085C6338A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0180" indent="-170815">
              <a:lnSpc>
                <a:spcPct val="100000"/>
              </a:lnSpc>
              <a:spcBef>
                <a:spcPts val="1215"/>
              </a:spcBef>
              <a:buSzPct val="85714"/>
              <a:buChar char="●"/>
              <a:tabLst>
                <a:tab pos="170815" algn="l"/>
              </a:tabLst>
            </a:pPr>
            <a:r>
              <a:rPr lang="en-US"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Worst</a:t>
            </a:r>
            <a:r>
              <a:rPr lang="en-US" sz="2400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Times New Roman"/>
                <a:cs typeface="Times New Roman"/>
              </a:rPr>
              <a:t>case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95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Provides</a:t>
            </a:r>
            <a:r>
              <a:rPr lang="en-US" spc="-5" dirty="0">
                <a:latin typeface="Times New Roman"/>
                <a:cs typeface="Times New Roman"/>
              </a:rPr>
              <a:t> an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upper</a:t>
            </a:r>
            <a:r>
              <a:rPr lang="en-US" spc="-10" dirty="0">
                <a:latin typeface="Times New Roman"/>
                <a:cs typeface="Times New Roman"/>
              </a:rPr>
              <a:t> bound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on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running</a:t>
            </a:r>
            <a:r>
              <a:rPr lang="en-US" spc="7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time</a:t>
            </a:r>
            <a:endParaRPr lang="en-US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pc="-15" dirty="0">
                <a:latin typeface="Times New Roman"/>
                <a:cs typeface="Times New Roman"/>
              </a:rPr>
              <a:t>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absolute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guarantee</a:t>
            </a:r>
            <a:endParaRPr lang="en-US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325"/>
              </a:spcBef>
              <a:buSzPct val="85714"/>
              <a:buChar char="●"/>
              <a:tabLst>
                <a:tab pos="170815" algn="l"/>
              </a:tabLst>
            </a:pPr>
            <a:r>
              <a:rPr lang="en-US" sz="2400" spc="-15" dirty="0">
                <a:solidFill>
                  <a:srgbClr val="0033CC"/>
                </a:solidFill>
                <a:latin typeface="Times New Roman"/>
                <a:cs typeface="Times New Roman"/>
              </a:rPr>
              <a:t>Average</a:t>
            </a:r>
            <a:r>
              <a:rPr lang="en-US" sz="2400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Times New Roman"/>
                <a:cs typeface="Times New Roman"/>
              </a:rPr>
              <a:t>case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Provides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expected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running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time</a:t>
            </a:r>
            <a:endParaRPr lang="en-US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Very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useful,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but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treat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with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care: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what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is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“average”?</a:t>
            </a:r>
            <a:endParaRPr lang="en-US" dirty="0">
              <a:latin typeface="Times New Roman"/>
              <a:cs typeface="Times New Roman"/>
            </a:endParaRPr>
          </a:p>
          <a:p>
            <a:pPr marL="572770" lvl="2" indent="-116205">
              <a:lnSpc>
                <a:spcPct val="100000"/>
              </a:lnSpc>
              <a:spcBef>
                <a:spcPts val="270"/>
              </a:spcBef>
              <a:buClr>
                <a:srgbClr val="0033CC"/>
              </a:buClr>
              <a:buSzPct val="81818"/>
              <a:buChar char="○"/>
              <a:tabLst>
                <a:tab pos="573405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Random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(equally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likely)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inputs</a:t>
            </a:r>
            <a:endParaRPr lang="en-US" sz="2400" dirty="0">
              <a:latin typeface="Times New Roman"/>
              <a:cs typeface="Times New Roman"/>
            </a:endParaRPr>
          </a:p>
          <a:p>
            <a:pPr marL="572770" lvl="2" indent="-11620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1818"/>
              <a:buChar char="○"/>
              <a:tabLst>
                <a:tab pos="573405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Real-life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inputs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320"/>
              </a:spcBef>
              <a:buSzPct val="85714"/>
              <a:buChar char="●"/>
              <a:tabLst>
                <a:tab pos="170815" algn="l"/>
              </a:tabLst>
            </a:pPr>
            <a:r>
              <a:rPr lang="en-US"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Best</a:t>
            </a:r>
            <a:r>
              <a:rPr lang="en-US" sz="2400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Times New Roman"/>
                <a:cs typeface="Times New Roman"/>
              </a:rPr>
              <a:t>case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761F-3216-9AE2-17EE-14AC77AE5B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B94C20-CE49-46C0-B690-8E6C8C17E8B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027-F129-6FAA-DF2F-C95B57A89E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3D1F-EE8B-70BE-3FBD-8996019A0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6DF0-3432-6082-7CA5-5BDEB3E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 Notation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761F-3216-9AE2-17EE-14AC77AE5B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B94C20-CE49-46C0-B690-8E6C8C17E8B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A027-F129-6FAA-DF2F-C95B57A89E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3D1F-EE8B-70BE-3FBD-8996019A0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3">
                <a:extLst>
                  <a:ext uri="{FF2B5EF4-FFF2-40B4-BE49-F238E27FC236}">
                    <a16:creationId xmlns:a16="http://schemas.microsoft.com/office/drawing/2014/main" id="{1628FE26-82D8-3707-FB15-D3473B4C935C}"/>
                  </a:ext>
                </a:extLst>
              </p:cNvPr>
              <p:cNvSpPr txBox="1"/>
              <p:nvPr/>
            </p:nvSpPr>
            <p:spPr>
              <a:xfrm>
                <a:off x="838200" y="3052717"/>
                <a:ext cx="9444135" cy="234423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95580" indent="-170815">
                  <a:lnSpc>
                    <a:spcPct val="100000"/>
                  </a:lnSpc>
                  <a:spcBef>
                    <a:spcPts val="330"/>
                  </a:spcBef>
                  <a:buClr>
                    <a:srgbClr val="0033CC"/>
                  </a:buClr>
                  <a:buSzPct val="85714"/>
                  <a:buChar char="●"/>
                  <a:tabLst>
                    <a:tab pos="196215" algn="l"/>
                  </a:tabLst>
                </a:pPr>
                <a:r>
                  <a:rPr lang="en-US" sz="2400" spc="-10" dirty="0">
                    <a:latin typeface="Times New Roman"/>
                    <a:cs typeface="Times New Roman"/>
                  </a:rPr>
                  <a:t>In</a:t>
                </a:r>
                <a:r>
                  <a:rPr lang="en-US" sz="24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general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a 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function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396875" lvl="1" indent="-143510">
                  <a:lnSpc>
                    <a:spcPct val="100000"/>
                  </a:lnSpc>
                  <a:spcBef>
                    <a:spcPts val="295"/>
                  </a:spcBef>
                  <a:buClr>
                    <a:srgbClr val="CC0000"/>
                  </a:buClr>
                  <a:buSzPct val="83333"/>
                  <a:buFont typeface="Times New Roman"/>
                  <a:buChar char="■"/>
                  <a:tabLst>
                    <a:tab pos="397510" algn="l"/>
                  </a:tabLst>
                </a:pPr>
                <a:r>
                  <a:rPr lang="en-US" sz="2400" i="1" spc="5" dirty="0">
                    <a:latin typeface="Times New Roman"/>
                    <a:cs typeface="Times New Roman"/>
                  </a:rPr>
                  <a:t>f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n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is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O</a:t>
                </a:r>
                <a:r>
                  <a:rPr lang="en-US" sz="24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g</a:t>
                </a:r>
                <a:r>
                  <a:rPr lang="en-US" sz="24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))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if</a:t>
                </a:r>
                <a:r>
                  <a:rPr lang="en-US" sz="2400" spc="4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there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0" dirty="0">
                    <a:latin typeface="Times New Roman"/>
                    <a:cs typeface="Times New Roman"/>
                  </a:rPr>
                  <a:t>exist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positive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constants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c</a:t>
                </a:r>
                <a:r>
                  <a:rPr lang="en-US" sz="2400" i="1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and</a:t>
                </a:r>
                <a:r>
                  <a:rPr lang="en-US" sz="24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-5" dirty="0">
                    <a:latin typeface="Times New Roman"/>
                    <a:cs typeface="Times New Roman"/>
                  </a:rPr>
                  <a:t>n</a:t>
                </a:r>
                <a:r>
                  <a:rPr lang="en-US" sz="2400" i="1" spc="-7" baseline="-20833" dirty="0">
                    <a:latin typeface="Times New Roman"/>
                    <a:cs typeface="Times New Roman"/>
                  </a:rPr>
                  <a:t>0</a:t>
                </a:r>
                <a:endParaRPr lang="en-US" sz="2400" baseline="-20833" dirty="0">
                  <a:latin typeface="Times New Roman"/>
                  <a:cs typeface="Times New Roman"/>
                </a:endParaRPr>
              </a:p>
              <a:p>
                <a:pPr marL="396875"/>
                <a:r>
                  <a:rPr lang="en-US" sz="2400" spc="-5" dirty="0">
                    <a:latin typeface="Times New Roman"/>
                    <a:cs typeface="Times New Roman"/>
                  </a:rPr>
                  <a:t>such</a:t>
                </a:r>
                <a:r>
                  <a:rPr lang="en-US" sz="24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that</a:t>
                </a:r>
                <a:r>
                  <a:rPr lang="en-US" sz="24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0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f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n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5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c.g</a:t>
                </a:r>
                <a:r>
                  <a:rPr lang="en-US" sz="24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 for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20" dirty="0">
                    <a:latin typeface="Times New Roman"/>
                    <a:cs typeface="Times New Roman"/>
                  </a:rPr>
                  <a:t>all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i="1" spc="-2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2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i="1" spc="-5" dirty="0">
                    <a:latin typeface="Times New Roman"/>
                    <a:cs typeface="Times New Roman"/>
                  </a:rPr>
                  <a:t> n</a:t>
                </a:r>
                <a:r>
                  <a:rPr lang="en-US" sz="2400" i="1" spc="-7" baseline="-20833" dirty="0">
                    <a:latin typeface="Times New Roman"/>
                    <a:cs typeface="Times New Roman"/>
                  </a:rPr>
                  <a:t>0</a:t>
                </a:r>
                <a:endParaRPr lang="en-US" sz="2400" baseline="-20833" dirty="0">
                  <a:latin typeface="Times New Roman"/>
                  <a:cs typeface="Times New Roman"/>
                </a:endParaRPr>
              </a:p>
              <a:p>
                <a:pPr marL="195580" indent="-170815">
                  <a:lnSpc>
                    <a:spcPct val="100000"/>
                  </a:lnSpc>
                  <a:spcBef>
                    <a:spcPts val="330"/>
                  </a:spcBef>
                  <a:buClr>
                    <a:srgbClr val="0033CC"/>
                  </a:buClr>
                  <a:buSzPct val="85714"/>
                  <a:buChar char="●"/>
                  <a:tabLst>
                    <a:tab pos="196215" algn="l"/>
                  </a:tabLst>
                </a:pPr>
                <a:r>
                  <a:rPr lang="en-US" sz="2400" spc="-15" dirty="0">
                    <a:latin typeface="Times New Roman"/>
                    <a:cs typeface="Times New Roman"/>
                  </a:rPr>
                  <a:t>Formally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396875" marR="30480" lvl="1" indent="-143510">
                  <a:spcBef>
                    <a:spcPts val="295"/>
                  </a:spcBef>
                  <a:buClr>
                    <a:srgbClr val="CC0000"/>
                  </a:buClr>
                  <a:buSzPct val="83333"/>
                  <a:buFont typeface="Times New Roman"/>
                  <a:buChar char="■"/>
                  <a:tabLst>
                    <a:tab pos="397510" algn="l"/>
                  </a:tabLst>
                </a:pPr>
                <a:r>
                  <a:rPr lang="en-US" sz="2400" i="1" dirty="0">
                    <a:latin typeface="Times New Roman"/>
                    <a:cs typeface="Times New Roman"/>
                  </a:rPr>
                  <a:t>O</a:t>
                </a:r>
                <a:r>
                  <a:rPr lang="en-US" sz="24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g</a:t>
                </a:r>
                <a:r>
                  <a:rPr lang="en-US" sz="24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))</a:t>
                </a:r>
                <a:r>
                  <a:rPr lang="en-US" sz="2400" spc="-6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=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{</a:t>
                </a:r>
                <a:r>
                  <a:rPr lang="en-US" sz="24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f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n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):</a:t>
                </a:r>
                <a:r>
                  <a:rPr lang="en-US" sz="2400" spc="-3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positive</a:t>
                </a:r>
                <a:r>
                  <a:rPr lang="en-US" sz="24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constants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c</a:t>
                </a:r>
                <a:r>
                  <a:rPr lang="en-US" sz="2400" i="1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and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-5" dirty="0">
                    <a:latin typeface="Times New Roman"/>
                    <a:cs typeface="Times New Roman"/>
                  </a:rPr>
                  <a:t>n</a:t>
                </a:r>
                <a:r>
                  <a:rPr lang="en-US" sz="2400" i="1" spc="-7" baseline="-20833" dirty="0">
                    <a:latin typeface="Times New Roman"/>
                    <a:cs typeface="Times New Roman"/>
                  </a:rPr>
                  <a:t>0</a:t>
                </a:r>
                <a:r>
                  <a:rPr lang="en-US" sz="2400" i="1" spc="142" baseline="-20833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such</a:t>
                </a:r>
                <a:r>
                  <a:rPr lang="en-US" sz="240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that </a:t>
                </a:r>
                <a:r>
                  <a:rPr lang="en-US" sz="2400" spc="-28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0</a:t>
                </a:r>
                <a:r>
                  <a:rPr lang="en-US" sz="2400" spc="-4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f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n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3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c</a:t>
                </a:r>
                <a:r>
                  <a:rPr lang="en-US" sz="2400" i="1" spc="-20" dirty="0" err="1">
                    <a:latin typeface="Times New Roman"/>
                    <a:cs typeface="Times New Roman"/>
                  </a:rPr>
                  <a:t>.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g</a:t>
                </a:r>
                <a:r>
                  <a:rPr lang="en-US" sz="24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spc="-10" dirty="0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i="1" spc="1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2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-5" dirty="0">
                    <a:latin typeface="Times New Roman"/>
                    <a:cs typeface="Times New Roman"/>
                  </a:rPr>
                  <a:t>n</a:t>
                </a:r>
                <a:r>
                  <a:rPr lang="en-US" sz="2400" i="1" spc="-7" baseline="-20833" dirty="0">
                    <a:latin typeface="Times New Roman"/>
                    <a:cs typeface="Times New Roman"/>
                  </a:rPr>
                  <a:t>0 </a:t>
                </a:r>
                <a:r>
                  <a:rPr lang="en-US" sz="2400" dirty="0">
                    <a:latin typeface="Times New Roman"/>
                    <a:cs typeface="Times New Roman"/>
                  </a:rPr>
                  <a:t>}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0" name="object 13">
                <a:extLst>
                  <a:ext uri="{FF2B5EF4-FFF2-40B4-BE49-F238E27FC236}">
                    <a16:creationId xmlns:a16="http://schemas.microsoft.com/office/drawing/2014/main" id="{1628FE26-82D8-3707-FB15-D3473B4C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2717"/>
                <a:ext cx="9444135" cy="2344231"/>
              </a:xfrm>
              <a:prstGeom prst="rect">
                <a:avLst/>
              </a:prstGeom>
              <a:blipFill>
                <a:blip r:embed="rId2"/>
                <a:stretch>
                  <a:fillRect l="-1356" t="-3646" r="-323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15CA941-71F3-054C-9916-A44C128E8420}"/>
              </a:ext>
            </a:extLst>
          </p:cNvPr>
          <p:cNvSpPr txBox="1"/>
          <p:nvPr/>
        </p:nvSpPr>
        <p:spPr>
          <a:xfrm>
            <a:off x="768374" y="1595535"/>
            <a:ext cx="616963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5580" indent="-170815">
              <a:spcBef>
                <a:spcPts val="330"/>
              </a:spcBef>
              <a:buClr>
                <a:srgbClr val="0033CC"/>
              </a:buClr>
              <a:buSzPct val="85714"/>
              <a:buFont typeface="Arial"/>
              <a:buChar char="●"/>
              <a:tabLst>
                <a:tab pos="196215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We </a:t>
            </a:r>
            <a:r>
              <a:rPr lang="en-US" sz="2400" spc="-5" dirty="0">
                <a:latin typeface="Times New Roman"/>
                <a:cs typeface="Times New Roman"/>
              </a:rPr>
              <a:t>say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 err="1">
                <a:latin typeface="Times New Roman"/>
                <a:cs typeface="Times New Roman"/>
              </a:rPr>
              <a:t>InsertionSort’s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run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time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is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2400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27777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  <a:p>
            <a:pPr marL="396875" lvl="1" indent="-143510">
              <a:spcBef>
                <a:spcPts val="295"/>
              </a:spcBef>
              <a:buClr>
                <a:srgbClr val="CC0000"/>
              </a:buClr>
              <a:buSzPct val="83333"/>
              <a:buFont typeface="Times New Roman"/>
              <a:buChar char="■"/>
              <a:tabLst>
                <a:tab pos="39751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Properly</a:t>
            </a:r>
            <a:r>
              <a:rPr lang="en-US" sz="2400" i="1" spc="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should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say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run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time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is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in</a:t>
            </a:r>
            <a:r>
              <a:rPr lang="en-US" sz="2400" i="1" spc="5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baseline="24305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  <a:p>
            <a:pPr marL="396875" lvl="1" indent="-143510">
              <a:spcBef>
                <a:spcPts val="295"/>
              </a:spcBef>
              <a:buClr>
                <a:srgbClr val="CC0000"/>
              </a:buClr>
              <a:buSzPct val="83333"/>
              <a:buFont typeface="Times New Roman"/>
              <a:buChar char="■"/>
              <a:tabLst>
                <a:tab pos="397510" algn="l"/>
              </a:tabLst>
            </a:pPr>
            <a:r>
              <a:rPr lang="en-US" sz="2400" i="1" dirty="0">
                <a:latin typeface="Times New Roman"/>
                <a:cs typeface="Times New Roman"/>
              </a:rPr>
              <a:t>O</a:t>
            </a:r>
            <a:r>
              <a:rPr lang="en-US" sz="2400" i="1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as </a:t>
            </a:r>
            <a:r>
              <a:rPr lang="en-US" sz="2400" spc="-15" dirty="0">
                <a:latin typeface="Times New Roman"/>
                <a:cs typeface="Times New Roman"/>
              </a:rPr>
              <a:t>“Big-</a:t>
            </a:r>
            <a:r>
              <a:rPr lang="en-US" sz="2400" i="1" spc="-15" dirty="0">
                <a:latin typeface="Times New Roman"/>
                <a:cs typeface="Times New Roman"/>
              </a:rPr>
              <a:t>O</a:t>
            </a:r>
            <a:r>
              <a:rPr lang="en-US" sz="2400" spc="-15" dirty="0">
                <a:latin typeface="Times New Roman"/>
                <a:cs typeface="Times New Roman"/>
              </a:rPr>
              <a:t>”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(you’ll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also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hear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it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as “</a:t>
            </a:r>
            <a:r>
              <a:rPr lang="en-US" sz="2400" b="1" spc="-5" dirty="0">
                <a:latin typeface="Times New Roman"/>
                <a:cs typeface="Times New Roman"/>
              </a:rPr>
              <a:t>order</a:t>
            </a:r>
            <a:r>
              <a:rPr lang="en-US" sz="2400" spc="-5" dirty="0">
                <a:latin typeface="Times New Roman"/>
                <a:cs typeface="Times New Roman"/>
              </a:rPr>
              <a:t>”)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87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33DD-7EFD-698C-5392-C0D1D4A1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 Notation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8499-3FC8-41B7-A185-98CF76D08F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B94C20-CE49-46C0-B690-8E6C8C17E8B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2AA0-7E38-E9D1-0CEE-974875B150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4337-EF72-8090-7EBA-075CB87E6E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2151D8-ADCF-9C10-5CF9-5FD798280ED8}"/>
              </a:ext>
            </a:extLst>
          </p:cNvPr>
          <p:cNvSpPr txBox="1"/>
          <p:nvPr/>
        </p:nvSpPr>
        <p:spPr>
          <a:xfrm>
            <a:off x="1501344" y="2972451"/>
            <a:ext cx="80418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CD80360D-A80E-7314-7FD9-A15AFBE5D4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500" y="2003927"/>
            <a:ext cx="5098646" cy="333698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CC19A78E-620D-49A6-B8C9-B2C2B7C352EF}"/>
              </a:ext>
            </a:extLst>
          </p:cNvPr>
          <p:cNvSpPr txBox="1"/>
          <p:nvPr/>
        </p:nvSpPr>
        <p:spPr>
          <a:xfrm>
            <a:off x="7638113" y="2589654"/>
            <a:ext cx="81002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i="1" dirty="0">
                <a:latin typeface="Arial"/>
                <a:cs typeface="Arial"/>
              </a:rPr>
              <a:t>f(</a:t>
            </a:r>
            <a:r>
              <a:rPr sz="2400" b="1" i="1" spc="5" dirty="0">
                <a:latin typeface="Arial"/>
                <a:cs typeface="Arial"/>
              </a:rPr>
              <a:t>n</a:t>
            </a:r>
            <a:r>
              <a:rPr sz="2400" b="1" i="1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55DD0DB-120C-8019-F0EF-4D53D3D01F03}"/>
              </a:ext>
            </a:extLst>
          </p:cNvPr>
          <p:cNvSpPr txBox="1"/>
          <p:nvPr/>
        </p:nvSpPr>
        <p:spPr>
          <a:xfrm>
            <a:off x="7638113" y="1812528"/>
            <a:ext cx="1210881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i="1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i="1" dirty="0">
                <a:latin typeface="Arial"/>
                <a:cs typeface="Arial"/>
              </a:rPr>
              <a:t>g(n)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7D80D66B-CED9-B9D7-5205-841E1AEE861F}"/>
              </a:ext>
            </a:extLst>
          </p:cNvPr>
          <p:cNvSpPr txBox="1"/>
          <p:nvPr/>
        </p:nvSpPr>
        <p:spPr>
          <a:xfrm>
            <a:off x="2321807" y="5177739"/>
            <a:ext cx="7660393" cy="9528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770"/>
              </a:spcBef>
              <a:tabLst>
                <a:tab pos="3219450" algn="l"/>
              </a:tabLst>
            </a:pPr>
            <a:r>
              <a:rPr sz="2400" i="1" baseline="2777" dirty="0">
                <a:latin typeface="Arial"/>
                <a:cs typeface="Arial"/>
              </a:rPr>
              <a:t>n</a:t>
            </a:r>
            <a:r>
              <a:rPr sz="2400" i="1" baseline="-12820" dirty="0">
                <a:latin typeface="Arial"/>
                <a:cs typeface="Arial"/>
              </a:rPr>
              <a:t>0	</a:t>
            </a:r>
            <a:r>
              <a:rPr sz="2400" b="1" dirty="0"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55"/>
              </a:spcBef>
            </a:pPr>
            <a:r>
              <a:rPr sz="2400" b="1" spc="-20" dirty="0">
                <a:latin typeface="Arial"/>
                <a:cs typeface="Arial"/>
              </a:rPr>
              <a:t>We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say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g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asymptotic</a:t>
            </a:r>
            <a:r>
              <a:rPr sz="2400" b="1" i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upper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bound</a:t>
            </a:r>
            <a:r>
              <a:rPr sz="2400" b="1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b="1" i="1" spc="-5" dirty="0">
                <a:latin typeface="Times New Roman"/>
                <a:cs typeface="Times New Roman"/>
              </a:rPr>
              <a:t>f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917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83F8-2624-B59D-2A10-35DC6696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D116-96F3-C2C3-5F1D-60762A25F6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B94C20-CE49-46C0-B690-8E6C8C17E8B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C8AB-7F58-B007-611A-2C081DF6C1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4973-4D78-2E7A-92B6-8C3D85763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569B1-310E-A497-04E6-0F34417211D1}"/>
              </a:ext>
            </a:extLst>
          </p:cNvPr>
          <p:cNvSpPr txBox="1"/>
          <p:nvPr/>
        </p:nvSpPr>
        <p:spPr>
          <a:xfrm>
            <a:off x="838200" y="1558882"/>
            <a:ext cx="4873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that, Order of 10n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+ 7n + 4 is n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3D937-0684-EB56-9305-26666B0F9D8C}"/>
              </a:ext>
            </a:extLst>
          </p:cNvPr>
          <p:cNvSpPr txBox="1"/>
          <p:nvPr/>
        </p:nvSpPr>
        <p:spPr>
          <a:xfrm>
            <a:off x="1077098" y="2131411"/>
            <a:ext cx="3485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f(n) = 10n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+ 7n + 4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DDA21-D44A-1A5B-AFD6-61FE739E50BC}"/>
              </a:ext>
            </a:extLst>
          </p:cNvPr>
          <p:cNvSpPr txBox="1"/>
          <p:nvPr/>
        </p:nvSpPr>
        <p:spPr>
          <a:xfrm>
            <a:off x="5241325" y="2131411"/>
            <a:ext cx="2226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g(n) = 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73FBA-8F54-2DDF-C483-AC1673A6A040}"/>
                  </a:ext>
                </a:extLst>
              </p:cNvPr>
              <p:cNvSpPr txBox="1"/>
              <p:nvPr/>
            </p:nvSpPr>
            <p:spPr>
              <a:xfrm>
                <a:off x="1077098" y="2572134"/>
                <a:ext cx="750506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a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000" dirty="0">
                    <a:latin typeface="Times New Roman"/>
                    <a:cs typeface="Times New Roman"/>
                  </a:rPr>
                  <a:t>0</a:t>
                </a:r>
                <a:r>
                  <a:rPr lang="en-US" sz="2000" spc="-4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5" dirty="0">
                    <a:latin typeface="Times New Roman"/>
                    <a:cs typeface="Times New Roman"/>
                  </a:rPr>
                  <a:t>f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spc="5" dirty="0">
                    <a:latin typeface="Times New Roman"/>
                    <a:cs typeface="Times New Roman"/>
                  </a:rPr>
                  <a:t>n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)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c</a:t>
                </a:r>
                <a:r>
                  <a:rPr lang="en-US" sz="2000" i="1" spc="-20" dirty="0" err="1">
                    <a:latin typeface="Times New Roman"/>
                    <a:cs typeface="Times New Roman"/>
                  </a:rPr>
                  <a:t>.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g</a:t>
                </a:r>
                <a:r>
                  <a:rPr lang="en-US" sz="2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 for all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000" i="1" spc="1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-2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-5" dirty="0">
                    <a:latin typeface="Times New Roman"/>
                    <a:cs typeface="Times New Roman"/>
                  </a:rPr>
                  <a:t>n</a:t>
                </a:r>
                <a:r>
                  <a:rPr lang="en-US" sz="2000" i="1" spc="-7" baseline="-20833" dirty="0">
                    <a:latin typeface="Times New Roman"/>
                    <a:cs typeface="Times New Roman"/>
                  </a:rPr>
                  <a:t>0 </a:t>
                </a:r>
                <a:endParaRPr lang="en-US" sz="2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73FBA-8F54-2DDF-C483-AC1673A6A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98" y="2572134"/>
                <a:ext cx="7505068" cy="430887"/>
              </a:xfrm>
              <a:prstGeom prst="rect">
                <a:avLst/>
              </a:prstGeom>
              <a:blipFill>
                <a:blip r:embed="rId2"/>
                <a:stretch>
                  <a:fillRect l="-975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CE20DEC-92C0-BC25-7C66-3E46F3082432}"/>
              </a:ext>
            </a:extLst>
          </p:cNvPr>
          <p:cNvSpPr txBox="1"/>
          <p:nvPr/>
        </p:nvSpPr>
        <p:spPr>
          <a:xfrm>
            <a:off x="1077098" y="3139154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Let, 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ECD66-9DB4-BC54-483B-4352C99EB513}"/>
              </a:ext>
            </a:extLst>
          </p:cNvPr>
          <p:cNvSpPr txBox="1"/>
          <p:nvPr/>
        </p:nvSpPr>
        <p:spPr>
          <a:xfrm>
            <a:off x="1077097" y="3658535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0CD26-7D67-3C6E-51A4-02CDD97A53DE}"/>
              </a:ext>
            </a:extLst>
          </p:cNvPr>
          <p:cNvSpPr txBox="1"/>
          <p:nvPr/>
        </p:nvSpPr>
        <p:spPr>
          <a:xfrm>
            <a:off x="2718522" y="3639536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D5965-8A7A-2787-C45F-6C3A5A16C95A}"/>
              </a:ext>
            </a:extLst>
          </p:cNvPr>
          <p:cNvSpPr txBox="1"/>
          <p:nvPr/>
        </p:nvSpPr>
        <p:spPr>
          <a:xfrm>
            <a:off x="3447570" y="3639535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23C7-08CD-7328-6B3C-B5F3AE7EDE26}"/>
              </a:ext>
            </a:extLst>
          </p:cNvPr>
          <p:cNvSpPr txBox="1"/>
          <p:nvPr/>
        </p:nvSpPr>
        <p:spPr>
          <a:xfrm>
            <a:off x="4515808" y="3639535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011C2-618B-7DC7-753C-3AB01B580FCC}"/>
              </a:ext>
            </a:extLst>
          </p:cNvPr>
          <p:cNvSpPr txBox="1"/>
          <p:nvPr/>
        </p:nvSpPr>
        <p:spPr>
          <a:xfrm>
            <a:off x="5417854" y="3639534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91C70D-B4EC-C407-5F17-CAD9C23AC8D1}"/>
                  </a:ext>
                </a:extLst>
              </p:cNvPr>
              <p:cNvSpPr txBox="1"/>
              <p:nvPr/>
            </p:nvSpPr>
            <p:spPr>
              <a:xfrm>
                <a:off x="6354771" y="3639534"/>
                <a:ext cx="377379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f(n)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c.g(n)  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satisfied</a:t>
                </a:r>
                <a:endParaRPr lang="en-US" sz="2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91C70D-B4EC-C407-5F17-CAD9C23A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771" y="3639534"/>
                <a:ext cx="3773790" cy="453137"/>
              </a:xfrm>
              <a:prstGeom prst="rect">
                <a:avLst/>
              </a:prstGeom>
              <a:blipFill>
                <a:blip r:embed="rId3"/>
                <a:stretch>
                  <a:fillRect l="-2097" t="-4054" r="-1290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765C7F1-E059-EBD7-F5AC-4C7D76407C9D}"/>
              </a:ext>
            </a:extLst>
          </p:cNvPr>
          <p:cNvSpPr txBox="1"/>
          <p:nvPr/>
        </p:nvSpPr>
        <p:spPr>
          <a:xfrm>
            <a:off x="1077097" y="413991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C7AF6-4464-56EE-0838-91BB2376AEA8}"/>
              </a:ext>
            </a:extLst>
          </p:cNvPr>
          <p:cNvSpPr txBox="1"/>
          <p:nvPr/>
        </p:nvSpPr>
        <p:spPr>
          <a:xfrm>
            <a:off x="2718522" y="4120917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CDCD9D-4839-1AA0-105C-ADF6BC599639}"/>
              </a:ext>
            </a:extLst>
          </p:cNvPr>
          <p:cNvSpPr txBox="1"/>
          <p:nvPr/>
        </p:nvSpPr>
        <p:spPr>
          <a:xfrm>
            <a:off x="3447570" y="412091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333B7-E063-B606-C8DB-0B810C04B0C1}"/>
              </a:ext>
            </a:extLst>
          </p:cNvPr>
          <p:cNvSpPr txBox="1"/>
          <p:nvPr/>
        </p:nvSpPr>
        <p:spPr>
          <a:xfrm>
            <a:off x="4515808" y="4120916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AFD71-3997-F19F-DE71-257A5D7ABAC1}"/>
              </a:ext>
            </a:extLst>
          </p:cNvPr>
          <p:cNvSpPr txBox="1"/>
          <p:nvPr/>
        </p:nvSpPr>
        <p:spPr>
          <a:xfrm>
            <a:off x="5417854" y="4120915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BCAB11-0A56-8D48-8593-2926E2E44EF0}"/>
                  </a:ext>
                </a:extLst>
              </p:cNvPr>
              <p:cNvSpPr txBox="1"/>
              <p:nvPr/>
            </p:nvSpPr>
            <p:spPr>
              <a:xfrm>
                <a:off x="6354771" y="4120915"/>
                <a:ext cx="332815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f(n)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c.g(n)   </a:t>
                </a:r>
                <a:r>
                  <a:rPr lang="en-US" sz="2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Satisfied</a:t>
                </a:r>
                <a:endParaRPr lang="en-US" sz="2200" baseline="30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BCAB11-0A56-8D48-8593-2926E2E4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771" y="4120915"/>
                <a:ext cx="3328155" cy="453137"/>
              </a:xfrm>
              <a:prstGeom prst="rect">
                <a:avLst/>
              </a:prstGeom>
              <a:blipFill>
                <a:blip r:embed="rId4"/>
                <a:stretch>
                  <a:fillRect l="-2381" t="-4054" r="-1832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68A771C-E21D-D17A-D721-F50987EB1C82}"/>
              </a:ext>
            </a:extLst>
          </p:cNvPr>
          <p:cNvSpPr txBox="1"/>
          <p:nvPr/>
        </p:nvSpPr>
        <p:spPr>
          <a:xfrm>
            <a:off x="1077097" y="4635716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230A2-CAEE-40F5-422D-36B97F460AA2}"/>
              </a:ext>
            </a:extLst>
          </p:cNvPr>
          <p:cNvSpPr txBox="1"/>
          <p:nvPr/>
        </p:nvSpPr>
        <p:spPr>
          <a:xfrm>
            <a:off x="2718522" y="4616717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68ED5-28A8-F50C-0294-89D326FDC463}"/>
              </a:ext>
            </a:extLst>
          </p:cNvPr>
          <p:cNvSpPr txBox="1"/>
          <p:nvPr/>
        </p:nvSpPr>
        <p:spPr>
          <a:xfrm>
            <a:off x="3447570" y="4616716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3663C4-E79D-71DB-D2C6-45A77C03622D}"/>
              </a:ext>
            </a:extLst>
          </p:cNvPr>
          <p:cNvSpPr txBox="1"/>
          <p:nvPr/>
        </p:nvSpPr>
        <p:spPr>
          <a:xfrm>
            <a:off x="4515808" y="4616716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F356C-4FF3-C6C1-C250-81FDE9ABE58F}"/>
              </a:ext>
            </a:extLst>
          </p:cNvPr>
          <p:cNvSpPr txBox="1"/>
          <p:nvPr/>
        </p:nvSpPr>
        <p:spPr>
          <a:xfrm>
            <a:off x="5417854" y="4616715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135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F48B4F-A18C-687F-234B-F0F13FDA6D6D}"/>
                  </a:ext>
                </a:extLst>
              </p:cNvPr>
              <p:cNvSpPr txBox="1"/>
              <p:nvPr/>
            </p:nvSpPr>
            <p:spPr>
              <a:xfrm>
                <a:off x="6354771" y="4616715"/>
                <a:ext cx="332815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f(n)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c.g(n)   </a:t>
                </a:r>
                <a:r>
                  <a:rPr lang="en-US" sz="2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Satisfied</a:t>
                </a:r>
                <a:endParaRPr lang="en-US" sz="2200" baseline="30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F48B4F-A18C-687F-234B-F0F13FDA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771" y="4616715"/>
                <a:ext cx="3328155" cy="453137"/>
              </a:xfrm>
              <a:prstGeom prst="rect">
                <a:avLst/>
              </a:prstGeom>
              <a:blipFill>
                <a:blip r:embed="rId5"/>
                <a:stretch>
                  <a:fillRect l="-2381" t="-2667" r="-1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C0EFB6-4C52-C047-BA4D-C9505DD4C4C2}"/>
                  </a:ext>
                </a:extLst>
              </p:cNvPr>
              <p:cNvSpPr txBox="1"/>
              <p:nvPr/>
            </p:nvSpPr>
            <p:spPr>
              <a:xfrm>
                <a:off x="1077098" y="5253228"/>
                <a:ext cx="7764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15 then for all n </a:t>
                </a:r>
                <a14:m>
                  <m:oMath xmlns:m="http://schemas.openxmlformats.org/officeDocument/2006/math">
                    <m:r>
                      <a:rPr lang="en-US" sz="2400" i="1" spc="-2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2, </a:t>
                </a:r>
                <a:r>
                  <a:rPr lang="en-US" sz="2400" dirty="0">
                    <a:latin typeface="Times New Roman"/>
                    <a:cs typeface="Times New Roman"/>
                  </a:rPr>
                  <a:t>0</a:t>
                </a:r>
                <a:r>
                  <a:rPr lang="en-US" sz="2400" spc="-4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f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n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3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c</a:t>
                </a:r>
                <a:r>
                  <a:rPr lang="en-US" sz="2400" i="1" spc="-20" dirty="0" err="1">
                    <a:latin typeface="Times New Roman"/>
                    <a:cs typeface="Times New Roman"/>
                  </a:rPr>
                  <a:t>.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g</a:t>
                </a:r>
                <a:r>
                  <a:rPr lang="en-US" sz="24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 will be satisfied</a:t>
                </a:r>
                <a:endParaRPr lang="en-US" sz="2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C0EFB6-4C52-C047-BA4D-C9505DD4C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98" y="5253228"/>
                <a:ext cx="7764946" cy="461665"/>
              </a:xfrm>
              <a:prstGeom prst="rect">
                <a:avLst/>
              </a:prstGeom>
              <a:blipFill>
                <a:blip r:embed="rId6"/>
                <a:stretch>
                  <a:fillRect l="-94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4517637-9D59-57D0-D8A3-FC8CDDA0E584}"/>
              </a:ext>
            </a:extLst>
          </p:cNvPr>
          <p:cNvSpPr txBox="1"/>
          <p:nvPr/>
        </p:nvSpPr>
        <p:spPr>
          <a:xfrm>
            <a:off x="1077097" y="5796273"/>
            <a:ext cx="3616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O(10n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+ 7n + 4) = O(n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F39E2E-20DF-643C-6781-B5B698B1AA7D}"/>
              </a:ext>
            </a:extLst>
          </p:cNvPr>
          <p:cNvSpPr txBox="1"/>
          <p:nvPr/>
        </p:nvSpPr>
        <p:spPr>
          <a:xfrm>
            <a:off x="5721783" y="5784551"/>
            <a:ext cx="1685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15?</a:t>
            </a: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CC0000"/>
                </a:solidFill>
                <a:latin typeface="Times New Roman"/>
                <a:cs typeface="Times New Roman"/>
              </a:rPr>
              <a:t>Text Book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46BAD-9981-FD95-38C4-AC3AB3D78877}"/>
              </a:ext>
            </a:extLst>
          </p:cNvPr>
          <p:cNvSpPr txBox="1"/>
          <p:nvPr/>
        </p:nvSpPr>
        <p:spPr>
          <a:xfrm>
            <a:off x="838200" y="1690688"/>
            <a:ext cx="10482357" cy="1992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0180" indent="-170815">
              <a:lnSpc>
                <a:spcPct val="100000"/>
              </a:lnSpc>
              <a:buSzPct val="85714"/>
              <a:buChar char="●"/>
              <a:tabLst>
                <a:tab pos="170815" algn="l"/>
              </a:tabLst>
            </a:pPr>
            <a:r>
              <a:rPr lang="en-US" sz="2400" spc="-15" dirty="0">
                <a:solidFill>
                  <a:srgbClr val="0033CC"/>
                </a:solidFill>
                <a:latin typeface="Times New Roman"/>
                <a:cs typeface="Times New Roman"/>
              </a:rPr>
              <a:t>Text</a:t>
            </a:r>
            <a:r>
              <a:rPr lang="en-US" sz="2400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33CC"/>
                </a:solidFill>
                <a:latin typeface="Times New Roman"/>
                <a:cs typeface="Times New Roman"/>
              </a:rPr>
              <a:t>Books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marR="5080" lvl="1" indent="-228600">
              <a:lnSpc>
                <a:spcPct val="101699"/>
              </a:lnSpc>
              <a:spcBef>
                <a:spcPts val="125"/>
              </a:spcBef>
              <a:buClr>
                <a:srgbClr val="CC0000"/>
              </a:buClr>
              <a:buSzPct val="83333"/>
              <a:buFont typeface="Times New Roman"/>
              <a:buChar char="■"/>
              <a:tabLst>
                <a:tab pos="372110" algn="l"/>
              </a:tabLst>
            </a:pPr>
            <a:r>
              <a:rPr lang="en-US"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Introduction</a:t>
            </a:r>
            <a:r>
              <a:rPr lang="en-US" sz="2400" i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to</a:t>
            </a:r>
            <a:r>
              <a:rPr lang="en-US" sz="2400" i="1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Algorithms</a:t>
            </a:r>
            <a:r>
              <a:rPr lang="en-US" sz="2400" i="1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(Third</a:t>
            </a:r>
            <a:r>
              <a:rPr lang="en-US" sz="2400" spc="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0000CC"/>
                </a:solidFill>
                <a:latin typeface="Times New Roman"/>
                <a:cs typeface="Times New Roman"/>
              </a:rPr>
              <a:t>edition) </a:t>
            </a:r>
            <a:r>
              <a:rPr lang="en-US" sz="2400" spc="-2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err="1">
                <a:solidFill>
                  <a:srgbClr val="0000CC"/>
                </a:solidFill>
                <a:latin typeface="Times New Roman"/>
                <a:cs typeface="Times New Roman"/>
              </a:rPr>
              <a:t>Cormen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lang="en-US" sz="2400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err="1">
                <a:solidFill>
                  <a:srgbClr val="0000CC"/>
                </a:solidFill>
                <a:latin typeface="Times New Roman"/>
                <a:cs typeface="Times New Roman"/>
              </a:rPr>
              <a:t>Leiserson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lang="en-US" sz="2400" spc="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0000CC"/>
                </a:solidFill>
                <a:latin typeface="Times New Roman"/>
                <a:cs typeface="Times New Roman"/>
              </a:rPr>
              <a:t>Rivest,</a:t>
            </a:r>
            <a:r>
              <a:rPr lang="en-US" sz="2400" spc="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lang="en-US" sz="24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Stein</a:t>
            </a:r>
            <a:endParaRPr lang="en-US" sz="2400" dirty="0">
              <a:latin typeface="Times New Roman"/>
              <a:cs typeface="Times New Roman"/>
            </a:endParaRPr>
          </a:p>
          <a:p>
            <a:pPr marL="572770" lvl="2" indent="-116205">
              <a:lnSpc>
                <a:spcPct val="100000"/>
              </a:lnSpc>
              <a:spcBef>
                <a:spcPts val="200"/>
              </a:spcBef>
              <a:buClr>
                <a:srgbClr val="0033CC"/>
              </a:buClr>
              <a:buSzPct val="81818"/>
              <a:buChar char="○"/>
              <a:tabLst>
                <a:tab pos="573405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excellent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reference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you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should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own</a:t>
            </a:r>
            <a:endParaRPr lang="en-US" sz="24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0033CC"/>
              </a:buClr>
              <a:buFont typeface="Times New Roman"/>
              <a:buChar char="○"/>
            </a:pPr>
            <a:endParaRPr lang="en-US" sz="2400" dirty="0">
              <a:latin typeface="Times New Roman"/>
              <a:cs typeface="Times New Roman"/>
            </a:endParaRPr>
          </a:p>
          <a:p>
            <a:pPr marL="457200" marR="148590" lvl="1" indent="-228600">
              <a:lnSpc>
                <a:spcPct val="110000"/>
              </a:lnSpc>
              <a:buClr>
                <a:srgbClr val="CC0000"/>
              </a:buClr>
              <a:buSzPct val="83333"/>
              <a:buFont typeface="Times New Roman"/>
              <a:buChar char="■"/>
              <a:tabLst>
                <a:tab pos="372110" algn="l"/>
              </a:tabLst>
            </a:pPr>
            <a:r>
              <a:rPr lang="en-US"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Data Structures </a:t>
            </a:r>
            <a:r>
              <a:rPr lang="en-US"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and </a:t>
            </a:r>
            <a:r>
              <a:rPr lang="en-US"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Algorithms </a:t>
            </a:r>
            <a:r>
              <a:rPr lang="en-US"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in </a:t>
            </a:r>
            <a:r>
              <a:rPr lang="en-US" sz="24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++ </a:t>
            </a:r>
            <a:r>
              <a:rPr lang="en-US" sz="2400" spc="-2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Goodrich,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5" dirty="0" err="1">
                <a:solidFill>
                  <a:srgbClr val="0000CC"/>
                </a:solidFill>
                <a:latin typeface="Times New Roman"/>
                <a:cs typeface="Times New Roman"/>
              </a:rPr>
              <a:t>Tamassia</a:t>
            </a:r>
            <a:r>
              <a:rPr lang="en-US" sz="2400" spc="-15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lang="en-US" sz="2400" spc="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lang="en-US" sz="2400" spc="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Mount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A8C3325-C8F8-8C83-F060-50477C7726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021E78-1D30-4B11-B57A-6F0747947932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92C6DD-C50B-5C13-0286-D816CE124A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33DD-7EFD-698C-5392-C0D1D4A1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 Notation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8499-3FC8-41B7-A185-98CF76D08F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B94C20-CE49-46C0-B690-8E6C8C17E8B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2AA0-7E38-E9D1-0CEE-974875B150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4337-EF72-8090-7EBA-075CB87E6E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2151D8-ADCF-9C10-5CF9-5FD798280ED8}"/>
              </a:ext>
            </a:extLst>
          </p:cNvPr>
          <p:cNvSpPr txBox="1"/>
          <p:nvPr/>
        </p:nvSpPr>
        <p:spPr>
          <a:xfrm>
            <a:off x="1501344" y="2972451"/>
            <a:ext cx="80418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CD80360D-A80E-7314-7FD9-A15AFBE5D4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500" y="2003927"/>
            <a:ext cx="5098646" cy="333698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CC19A78E-620D-49A6-B8C9-B2C2B7C352EF}"/>
              </a:ext>
            </a:extLst>
          </p:cNvPr>
          <p:cNvSpPr txBox="1"/>
          <p:nvPr/>
        </p:nvSpPr>
        <p:spPr>
          <a:xfrm>
            <a:off x="7638113" y="2589654"/>
            <a:ext cx="81002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i="1" dirty="0">
                <a:latin typeface="Arial"/>
                <a:cs typeface="Arial"/>
              </a:rPr>
              <a:t>f(</a:t>
            </a:r>
            <a:r>
              <a:rPr sz="2400" b="1" i="1" spc="5" dirty="0">
                <a:latin typeface="Arial"/>
                <a:cs typeface="Arial"/>
              </a:rPr>
              <a:t>n</a:t>
            </a:r>
            <a:r>
              <a:rPr sz="2400" b="1" i="1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55DD0DB-120C-8019-F0EF-4D53D3D01F03}"/>
              </a:ext>
            </a:extLst>
          </p:cNvPr>
          <p:cNvSpPr txBox="1"/>
          <p:nvPr/>
        </p:nvSpPr>
        <p:spPr>
          <a:xfrm>
            <a:off x="7638113" y="1812528"/>
            <a:ext cx="1210881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00" b="1" i="1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.</a:t>
            </a:r>
            <a:r>
              <a:rPr sz="2400" b="1" i="1" dirty="0">
                <a:latin typeface="Arial"/>
                <a:cs typeface="Arial"/>
              </a:rPr>
              <a:t>g(n)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7D80D66B-CED9-B9D7-5205-841E1AEE861F}"/>
              </a:ext>
            </a:extLst>
          </p:cNvPr>
          <p:cNvSpPr txBox="1"/>
          <p:nvPr/>
        </p:nvSpPr>
        <p:spPr>
          <a:xfrm>
            <a:off x="2321807" y="5177739"/>
            <a:ext cx="7660393" cy="9528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770"/>
              </a:spcBef>
              <a:tabLst>
                <a:tab pos="3219450" algn="l"/>
              </a:tabLst>
            </a:pPr>
            <a:r>
              <a:rPr sz="2400" i="1" baseline="2777" dirty="0">
                <a:latin typeface="Arial"/>
                <a:cs typeface="Arial"/>
              </a:rPr>
              <a:t>n</a:t>
            </a:r>
            <a:r>
              <a:rPr sz="2400" i="1" baseline="-12820" dirty="0">
                <a:latin typeface="Arial"/>
                <a:cs typeface="Arial"/>
              </a:rPr>
              <a:t>0	</a:t>
            </a:r>
            <a:r>
              <a:rPr sz="2400" b="1" dirty="0"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55"/>
              </a:spcBef>
            </a:pPr>
            <a:r>
              <a:rPr sz="2400" b="1" spc="-20" dirty="0">
                <a:latin typeface="Arial"/>
                <a:cs typeface="Arial"/>
              </a:rPr>
              <a:t>We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say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g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asymptotic</a:t>
            </a:r>
            <a:r>
              <a:rPr sz="2400" b="1" i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upper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Arial"/>
                <a:cs typeface="Arial"/>
              </a:rPr>
              <a:t>bound</a:t>
            </a:r>
            <a:r>
              <a:rPr sz="2400" b="1" i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b="1" i="1" spc="-5" dirty="0">
                <a:latin typeface="Times New Roman"/>
                <a:cs typeface="Times New Roman"/>
              </a:rPr>
              <a:t>f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95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83F8-2624-B59D-2A10-35DC6696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D116-96F3-C2C3-5F1D-60762A25F6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B94C20-CE49-46C0-B690-8E6C8C17E8B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C8AB-7F58-B007-611A-2C081DF6C1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4973-4D78-2E7A-92B6-8C3D85763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569B1-310E-A497-04E6-0F34417211D1}"/>
              </a:ext>
            </a:extLst>
          </p:cNvPr>
          <p:cNvSpPr txBox="1"/>
          <p:nvPr/>
        </p:nvSpPr>
        <p:spPr>
          <a:xfrm>
            <a:off x="838200" y="1558882"/>
            <a:ext cx="47179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say, Order of 10n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+ 4n is n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3D937-0684-EB56-9305-26666B0F9D8C}"/>
              </a:ext>
            </a:extLst>
          </p:cNvPr>
          <p:cNvSpPr txBox="1"/>
          <p:nvPr/>
        </p:nvSpPr>
        <p:spPr>
          <a:xfrm>
            <a:off x="1077098" y="2131411"/>
            <a:ext cx="3044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f(n) = 10n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+ 4n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DDA21-D44A-1A5B-AFD6-61FE739E50BC}"/>
              </a:ext>
            </a:extLst>
          </p:cNvPr>
          <p:cNvSpPr txBox="1"/>
          <p:nvPr/>
        </p:nvSpPr>
        <p:spPr>
          <a:xfrm>
            <a:off x="8610600" y="2131411"/>
            <a:ext cx="2226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g(n) = 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73FBA-8F54-2DDF-C483-AC1673A6A040}"/>
                  </a:ext>
                </a:extLst>
              </p:cNvPr>
              <p:cNvSpPr txBox="1"/>
              <p:nvPr/>
            </p:nvSpPr>
            <p:spPr>
              <a:xfrm>
                <a:off x="1077098" y="2572134"/>
                <a:ext cx="750506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a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000" dirty="0">
                    <a:latin typeface="Times New Roman"/>
                    <a:cs typeface="Times New Roman"/>
                  </a:rPr>
                  <a:t>0</a:t>
                </a:r>
                <a:r>
                  <a:rPr lang="en-US" sz="2000" spc="-4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5" dirty="0">
                    <a:latin typeface="Times New Roman"/>
                    <a:cs typeface="Times New Roman"/>
                  </a:rPr>
                  <a:t>f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spc="5" dirty="0">
                    <a:latin typeface="Times New Roman"/>
                    <a:cs typeface="Times New Roman"/>
                  </a:rPr>
                  <a:t>n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)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c</a:t>
                </a:r>
                <a:r>
                  <a:rPr lang="en-US" sz="2000" i="1" spc="-20" dirty="0" err="1">
                    <a:latin typeface="Times New Roman"/>
                    <a:cs typeface="Times New Roman"/>
                  </a:rPr>
                  <a:t>.</a:t>
                </a:r>
                <a:r>
                  <a:rPr lang="en-US" sz="2000" i="1" dirty="0" err="1">
                    <a:latin typeface="Times New Roman"/>
                    <a:cs typeface="Times New Roman"/>
                  </a:rPr>
                  <a:t>g</a:t>
                </a:r>
                <a:r>
                  <a:rPr lang="en-US" sz="2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 for all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000" i="1" spc="1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-2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-5" dirty="0">
                    <a:latin typeface="Times New Roman"/>
                    <a:cs typeface="Times New Roman"/>
                  </a:rPr>
                  <a:t>n</a:t>
                </a:r>
                <a:r>
                  <a:rPr lang="en-US" sz="2000" i="1" spc="-7" baseline="-20833" dirty="0">
                    <a:latin typeface="Times New Roman"/>
                    <a:cs typeface="Times New Roman"/>
                  </a:rPr>
                  <a:t>0 </a:t>
                </a:r>
                <a:endParaRPr lang="en-US" sz="2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73FBA-8F54-2DDF-C483-AC1673A6A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98" y="2572134"/>
                <a:ext cx="7505068" cy="430887"/>
              </a:xfrm>
              <a:prstGeom prst="rect">
                <a:avLst/>
              </a:prstGeom>
              <a:blipFill>
                <a:blip r:embed="rId2"/>
                <a:stretch>
                  <a:fillRect l="-975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CE20DEC-92C0-BC25-7C66-3E46F3082432}"/>
              </a:ext>
            </a:extLst>
          </p:cNvPr>
          <p:cNvSpPr txBox="1"/>
          <p:nvPr/>
        </p:nvSpPr>
        <p:spPr>
          <a:xfrm>
            <a:off x="1077098" y="3139154"/>
            <a:ext cx="1598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Let, 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ECD66-9DB4-BC54-483B-4352C99EB513}"/>
              </a:ext>
            </a:extLst>
          </p:cNvPr>
          <p:cNvSpPr txBox="1"/>
          <p:nvPr/>
        </p:nvSpPr>
        <p:spPr>
          <a:xfrm>
            <a:off x="1077097" y="3658535"/>
            <a:ext cx="1112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0CD26-7D67-3C6E-51A4-02CDD97A53DE}"/>
              </a:ext>
            </a:extLst>
          </p:cNvPr>
          <p:cNvSpPr txBox="1"/>
          <p:nvPr/>
        </p:nvSpPr>
        <p:spPr>
          <a:xfrm>
            <a:off x="2718522" y="3639536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D5965-8A7A-2787-C45F-6C3A5A16C95A}"/>
              </a:ext>
            </a:extLst>
          </p:cNvPr>
          <p:cNvSpPr txBox="1"/>
          <p:nvPr/>
        </p:nvSpPr>
        <p:spPr>
          <a:xfrm>
            <a:off x="3447570" y="3639535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23C7-08CD-7328-6B3C-B5F3AE7EDE26}"/>
              </a:ext>
            </a:extLst>
          </p:cNvPr>
          <p:cNvSpPr txBox="1"/>
          <p:nvPr/>
        </p:nvSpPr>
        <p:spPr>
          <a:xfrm>
            <a:off x="4515808" y="3639535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011C2-618B-7DC7-753C-3AB01B580FCC}"/>
              </a:ext>
            </a:extLst>
          </p:cNvPr>
          <p:cNvSpPr txBox="1"/>
          <p:nvPr/>
        </p:nvSpPr>
        <p:spPr>
          <a:xfrm>
            <a:off x="5417854" y="3639534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91C70D-B4EC-C407-5F17-CAD9C23AC8D1}"/>
                  </a:ext>
                </a:extLst>
              </p:cNvPr>
              <p:cNvSpPr txBox="1"/>
              <p:nvPr/>
            </p:nvSpPr>
            <p:spPr>
              <a:xfrm>
                <a:off x="6354771" y="3639534"/>
                <a:ext cx="377379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f(n)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c.g(n)   </a:t>
                </a:r>
                <a:r>
                  <a:rPr lang="en-US" sz="2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satisfied</a:t>
                </a:r>
                <a:endParaRPr lang="en-US" sz="2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91C70D-B4EC-C407-5F17-CAD9C23A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771" y="3639534"/>
                <a:ext cx="3773790" cy="453137"/>
              </a:xfrm>
              <a:prstGeom prst="rect">
                <a:avLst/>
              </a:prstGeom>
              <a:blipFill>
                <a:blip r:embed="rId3"/>
                <a:stretch>
                  <a:fillRect l="-2097" t="-4054" r="-1290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765C7F1-E059-EBD7-F5AC-4C7D76407C9D}"/>
              </a:ext>
            </a:extLst>
          </p:cNvPr>
          <p:cNvSpPr txBox="1"/>
          <p:nvPr/>
        </p:nvSpPr>
        <p:spPr>
          <a:xfrm>
            <a:off x="1077097" y="4139916"/>
            <a:ext cx="1253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11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6C7AF6-4464-56EE-0838-91BB2376AEA8}"/>
              </a:ext>
            </a:extLst>
          </p:cNvPr>
          <p:cNvSpPr txBox="1"/>
          <p:nvPr/>
        </p:nvSpPr>
        <p:spPr>
          <a:xfrm>
            <a:off x="2718522" y="4120917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CDCD9D-4839-1AA0-105C-ADF6BC599639}"/>
              </a:ext>
            </a:extLst>
          </p:cNvPr>
          <p:cNvSpPr txBox="1"/>
          <p:nvPr/>
        </p:nvSpPr>
        <p:spPr>
          <a:xfrm>
            <a:off x="3447570" y="412091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1254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333B7-E063-B606-C8DB-0B810C04B0C1}"/>
              </a:ext>
            </a:extLst>
          </p:cNvPr>
          <p:cNvSpPr txBox="1"/>
          <p:nvPr/>
        </p:nvSpPr>
        <p:spPr>
          <a:xfrm>
            <a:off x="4515808" y="4120916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AFD71-3997-F19F-DE71-257A5D7ABAC1}"/>
              </a:ext>
            </a:extLst>
          </p:cNvPr>
          <p:cNvSpPr txBox="1"/>
          <p:nvPr/>
        </p:nvSpPr>
        <p:spPr>
          <a:xfrm>
            <a:off x="5417854" y="412091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1331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BCAB11-0A56-8D48-8593-2926E2E44EF0}"/>
                  </a:ext>
                </a:extLst>
              </p:cNvPr>
              <p:cNvSpPr txBox="1"/>
              <p:nvPr/>
            </p:nvSpPr>
            <p:spPr>
              <a:xfrm>
                <a:off x="6354771" y="4120915"/>
                <a:ext cx="332815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f(n)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c.g(n)   </a:t>
                </a:r>
                <a:r>
                  <a:rPr lang="en-US" sz="2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Satisfied</a:t>
                </a:r>
                <a:endParaRPr lang="en-US" sz="2200" baseline="30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BCAB11-0A56-8D48-8593-2926E2E4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771" y="4120915"/>
                <a:ext cx="3328155" cy="453137"/>
              </a:xfrm>
              <a:prstGeom prst="rect">
                <a:avLst/>
              </a:prstGeom>
              <a:blipFill>
                <a:blip r:embed="rId4"/>
                <a:stretch>
                  <a:fillRect l="-2381" t="-4054" r="-1832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68A771C-E21D-D17A-D721-F50987EB1C82}"/>
              </a:ext>
            </a:extLst>
          </p:cNvPr>
          <p:cNvSpPr txBox="1"/>
          <p:nvPr/>
        </p:nvSpPr>
        <p:spPr>
          <a:xfrm>
            <a:off x="1077097" y="4635716"/>
            <a:ext cx="1253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230A2-CAEE-40F5-422D-36B97F460AA2}"/>
              </a:ext>
            </a:extLst>
          </p:cNvPr>
          <p:cNvSpPr txBox="1"/>
          <p:nvPr/>
        </p:nvSpPr>
        <p:spPr>
          <a:xfrm>
            <a:off x="2718522" y="4616717"/>
            <a:ext cx="893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68ED5-28A8-F50C-0294-89D326FDC463}"/>
              </a:ext>
            </a:extLst>
          </p:cNvPr>
          <p:cNvSpPr txBox="1"/>
          <p:nvPr/>
        </p:nvSpPr>
        <p:spPr>
          <a:xfrm>
            <a:off x="3447570" y="461671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1488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3663C4-E79D-71DB-D2C6-45A77C03622D}"/>
              </a:ext>
            </a:extLst>
          </p:cNvPr>
          <p:cNvSpPr txBox="1"/>
          <p:nvPr/>
        </p:nvSpPr>
        <p:spPr>
          <a:xfrm>
            <a:off x="4515808" y="4616716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F356C-4FF3-C6C1-C250-81FDE9ABE58F}"/>
              </a:ext>
            </a:extLst>
          </p:cNvPr>
          <p:cNvSpPr txBox="1"/>
          <p:nvPr/>
        </p:nvSpPr>
        <p:spPr>
          <a:xfrm>
            <a:off x="5417854" y="461671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1728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F48B4F-A18C-687F-234B-F0F13FDA6D6D}"/>
                  </a:ext>
                </a:extLst>
              </p:cNvPr>
              <p:cNvSpPr txBox="1"/>
              <p:nvPr/>
            </p:nvSpPr>
            <p:spPr>
              <a:xfrm>
                <a:off x="6354771" y="4616715"/>
                <a:ext cx="332815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f(n)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c.g(n)   </a:t>
                </a:r>
                <a:r>
                  <a:rPr lang="en-US" sz="2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Satisfied</a:t>
                </a:r>
                <a:endParaRPr lang="en-US" sz="2200" baseline="30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F48B4F-A18C-687F-234B-F0F13FDA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771" y="4616715"/>
                <a:ext cx="3328155" cy="453137"/>
              </a:xfrm>
              <a:prstGeom prst="rect">
                <a:avLst/>
              </a:prstGeom>
              <a:blipFill>
                <a:blip r:embed="rId5"/>
                <a:stretch>
                  <a:fillRect l="-2381" t="-2667" r="-1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C0EFB6-4C52-C047-BA4D-C9505DD4C4C2}"/>
                  </a:ext>
                </a:extLst>
              </p:cNvPr>
              <p:cNvSpPr txBox="1"/>
              <p:nvPr/>
            </p:nvSpPr>
            <p:spPr>
              <a:xfrm>
                <a:off x="1077098" y="5253228"/>
                <a:ext cx="7764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then for all n </a:t>
                </a:r>
                <a14:m>
                  <m:oMath xmlns:m="http://schemas.openxmlformats.org/officeDocument/2006/math">
                    <m:r>
                      <a:rPr lang="en-US" sz="2400" i="1" spc="-2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11, </a:t>
                </a:r>
                <a:r>
                  <a:rPr lang="en-US" sz="2400" dirty="0">
                    <a:latin typeface="Times New Roman"/>
                    <a:cs typeface="Times New Roman"/>
                  </a:rPr>
                  <a:t>0</a:t>
                </a:r>
                <a:r>
                  <a:rPr lang="en-US" sz="2400" spc="-4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f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n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3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c</a:t>
                </a:r>
                <a:r>
                  <a:rPr lang="en-US" sz="2400" i="1" spc="-20" dirty="0" err="1">
                    <a:latin typeface="Times New Roman"/>
                    <a:cs typeface="Times New Roman"/>
                  </a:rPr>
                  <a:t>.</a:t>
                </a:r>
                <a:r>
                  <a:rPr lang="en-US" sz="2400" i="1" dirty="0" err="1">
                    <a:latin typeface="Times New Roman"/>
                    <a:cs typeface="Times New Roman"/>
                  </a:rPr>
                  <a:t>g</a:t>
                </a:r>
                <a:r>
                  <a:rPr lang="en-US" sz="2400" dirty="0">
                    <a:latin typeface="Times New Roman"/>
                    <a:cs typeface="Times New Roman"/>
                  </a:rPr>
                  <a:t>(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)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 will be satisfied</a:t>
                </a:r>
                <a:endParaRPr lang="en-US" sz="2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C0EFB6-4C52-C047-BA4D-C9505DD4C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98" y="5253228"/>
                <a:ext cx="7764946" cy="461665"/>
              </a:xfrm>
              <a:prstGeom prst="rect">
                <a:avLst/>
              </a:prstGeom>
              <a:blipFill>
                <a:blip r:embed="rId6"/>
                <a:stretch>
                  <a:fillRect l="-94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4517637-9D59-57D0-D8A3-FC8CDDA0E584}"/>
              </a:ext>
            </a:extLst>
          </p:cNvPr>
          <p:cNvSpPr txBox="1"/>
          <p:nvPr/>
        </p:nvSpPr>
        <p:spPr>
          <a:xfrm>
            <a:off x="1077097" y="5796273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O(10n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+ 4n) = O(n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AF60F-0D3C-35E9-C67D-07872F090479}"/>
              </a:ext>
            </a:extLst>
          </p:cNvPr>
          <p:cNvSpPr txBox="1"/>
          <p:nvPr/>
        </p:nvSpPr>
        <p:spPr>
          <a:xfrm>
            <a:off x="4362436" y="2127125"/>
            <a:ext cx="41905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Rewrite: f(n) = 0.n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+ 4n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0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25AA-5B53-DF78-2DC1-2668D0AE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Complexity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1000-548B-2145-347B-43A71B3FAD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B94C20-CE49-46C0-B690-8E6C8C17E8B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BFB6-CB23-46C1-F99A-9D7376CB0B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DEA1-AD86-B85D-5DD8-F32EACEC87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7A17C339-E0EC-0B04-6BF6-C45C0C35C7CC}"/>
              </a:ext>
            </a:extLst>
          </p:cNvPr>
          <p:cNvGrpSpPr/>
          <p:nvPr/>
        </p:nvGrpSpPr>
        <p:grpSpPr>
          <a:xfrm>
            <a:off x="2500225" y="2839605"/>
            <a:ext cx="7191550" cy="3135917"/>
            <a:chOff x="2051304" y="2481072"/>
            <a:chExt cx="3599815" cy="1569720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D89AABC-78D7-023E-8FE3-82DFD1545013}"/>
                </a:ext>
              </a:extLst>
            </p:cNvPr>
            <p:cNvSpPr/>
            <p:nvPr/>
          </p:nvSpPr>
          <p:spPr>
            <a:xfrm>
              <a:off x="2148840" y="2545079"/>
              <a:ext cx="3502660" cy="1414780"/>
            </a:xfrm>
            <a:custGeom>
              <a:avLst/>
              <a:gdLst/>
              <a:ahLst/>
              <a:cxnLst/>
              <a:rect l="l" t="t" r="r" b="b"/>
              <a:pathLst>
                <a:path w="3502660" h="1414779">
                  <a:moveTo>
                    <a:pt x="3502152" y="1395984"/>
                  </a:moveTo>
                  <a:lnTo>
                    <a:pt x="21336" y="1395984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1405128"/>
                  </a:lnTo>
                  <a:lnTo>
                    <a:pt x="12192" y="1405128"/>
                  </a:lnTo>
                  <a:lnTo>
                    <a:pt x="12192" y="1414272"/>
                  </a:lnTo>
                  <a:lnTo>
                    <a:pt x="3502152" y="1414272"/>
                  </a:lnTo>
                  <a:lnTo>
                    <a:pt x="3502152" y="1395984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9A277C1-36EC-443F-D810-C7D5E226DB2F}"/>
                </a:ext>
              </a:extLst>
            </p:cNvPr>
            <p:cNvSpPr/>
            <p:nvPr/>
          </p:nvSpPr>
          <p:spPr>
            <a:xfrm>
              <a:off x="2157984" y="3188208"/>
              <a:ext cx="3423285" cy="771525"/>
            </a:xfrm>
            <a:custGeom>
              <a:avLst/>
              <a:gdLst/>
              <a:ahLst/>
              <a:cxnLst/>
              <a:rect l="l" t="t" r="r" b="b"/>
              <a:pathLst>
                <a:path w="3423285" h="771525">
                  <a:moveTo>
                    <a:pt x="3419855" y="0"/>
                  </a:moveTo>
                  <a:lnTo>
                    <a:pt x="0" y="752856"/>
                  </a:lnTo>
                  <a:lnTo>
                    <a:pt x="3048" y="771144"/>
                  </a:lnTo>
                  <a:lnTo>
                    <a:pt x="3422904" y="15240"/>
                  </a:lnTo>
                  <a:lnTo>
                    <a:pt x="3419855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01657E6-E889-60CE-F14F-2F7C83B57EB9}"/>
                </a:ext>
              </a:extLst>
            </p:cNvPr>
            <p:cNvSpPr/>
            <p:nvPr/>
          </p:nvSpPr>
          <p:spPr>
            <a:xfrm>
              <a:off x="2173224" y="2481072"/>
              <a:ext cx="3252470" cy="1435735"/>
            </a:xfrm>
            <a:custGeom>
              <a:avLst/>
              <a:gdLst/>
              <a:ahLst/>
              <a:cxnLst/>
              <a:rect l="l" t="t" r="r" b="b"/>
              <a:pathLst>
                <a:path w="3252470" h="1435735">
                  <a:moveTo>
                    <a:pt x="3236976" y="0"/>
                  </a:moveTo>
                  <a:lnTo>
                    <a:pt x="3203448" y="76200"/>
                  </a:lnTo>
                  <a:lnTo>
                    <a:pt x="3163824" y="149351"/>
                  </a:lnTo>
                  <a:lnTo>
                    <a:pt x="3121152" y="225551"/>
                  </a:lnTo>
                  <a:lnTo>
                    <a:pt x="3069336" y="295655"/>
                  </a:lnTo>
                  <a:lnTo>
                    <a:pt x="3014472" y="365759"/>
                  </a:lnTo>
                  <a:lnTo>
                    <a:pt x="2953512" y="435863"/>
                  </a:lnTo>
                  <a:lnTo>
                    <a:pt x="2889504" y="502920"/>
                  </a:lnTo>
                  <a:lnTo>
                    <a:pt x="2816352" y="569976"/>
                  </a:lnTo>
                  <a:lnTo>
                    <a:pt x="2740152" y="630935"/>
                  </a:lnTo>
                  <a:lnTo>
                    <a:pt x="2660904" y="694944"/>
                  </a:lnTo>
                  <a:lnTo>
                    <a:pt x="2575560" y="752855"/>
                  </a:lnTo>
                  <a:lnTo>
                    <a:pt x="2487167" y="810768"/>
                  </a:lnTo>
                  <a:lnTo>
                    <a:pt x="2392679" y="865631"/>
                  </a:lnTo>
                  <a:lnTo>
                    <a:pt x="2295143" y="920496"/>
                  </a:lnTo>
                  <a:lnTo>
                    <a:pt x="2087879" y="1018031"/>
                  </a:lnTo>
                  <a:lnTo>
                    <a:pt x="1978152" y="1063752"/>
                  </a:lnTo>
                  <a:lnTo>
                    <a:pt x="1865376" y="1106424"/>
                  </a:lnTo>
                  <a:lnTo>
                    <a:pt x="1749552" y="1149095"/>
                  </a:lnTo>
                  <a:lnTo>
                    <a:pt x="1505712" y="1222248"/>
                  </a:lnTo>
                  <a:lnTo>
                    <a:pt x="1380743" y="1255776"/>
                  </a:lnTo>
                  <a:lnTo>
                    <a:pt x="1121664" y="1313688"/>
                  </a:lnTo>
                  <a:lnTo>
                    <a:pt x="987551" y="1338072"/>
                  </a:lnTo>
                  <a:lnTo>
                    <a:pt x="853439" y="1359407"/>
                  </a:lnTo>
                  <a:lnTo>
                    <a:pt x="716280" y="1377695"/>
                  </a:lnTo>
                  <a:lnTo>
                    <a:pt x="435863" y="1402079"/>
                  </a:lnTo>
                  <a:lnTo>
                    <a:pt x="292607" y="1411224"/>
                  </a:lnTo>
                  <a:lnTo>
                    <a:pt x="146303" y="1417319"/>
                  </a:lnTo>
                  <a:lnTo>
                    <a:pt x="0" y="1417319"/>
                  </a:lnTo>
                  <a:lnTo>
                    <a:pt x="0" y="1435607"/>
                  </a:lnTo>
                  <a:lnTo>
                    <a:pt x="146303" y="1432560"/>
                  </a:lnTo>
                  <a:lnTo>
                    <a:pt x="435863" y="1420367"/>
                  </a:lnTo>
                  <a:lnTo>
                    <a:pt x="576071" y="1408176"/>
                  </a:lnTo>
                  <a:lnTo>
                    <a:pt x="716280" y="1392936"/>
                  </a:lnTo>
                  <a:lnTo>
                    <a:pt x="856488" y="1374648"/>
                  </a:lnTo>
                  <a:lnTo>
                    <a:pt x="990600" y="1353312"/>
                  </a:lnTo>
                  <a:lnTo>
                    <a:pt x="1124712" y="1328927"/>
                  </a:lnTo>
                  <a:lnTo>
                    <a:pt x="1383791" y="1271015"/>
                  </a:lnTo>
                  <a:lnTo>
                    <a:pt x="1511808" y="1237488"/>
                  </a:lnTo>
                  <a:lnTo>
                    <a:pt x="1633727" y="1200912"/>
                  </a:lnTo>
                  <a:lnTo>
                    <a:pt x="1752600" y="1164336"/>
                  </a:lnTo>
                  <a:lnTo>
                    <a:pt x="1871472" y="1121664"/>
                  </a:lnTo>
                  <a:lnTo>
                    <a:pt x="1984248" y="1078991"/>
                  </a:lnTo>
                  <a:lnTo>
                    <a:pt x="2093976" y="1033272"/>
                  </a:lnTo>
                  <a:lnTo>
                    <a:pt x="2200655" y="984503"/>
                  </a:lnTo>
                  <a:lnTo>
                    <a:pt x="2301240" y="932687"/>
                  </a:lnTo>
                  <a:lnTo>
                    <a:pt x="2398776" y="880872"/>
                  </a:lnTo>
                  <a:lnTo>
                    <a:pt x="2493264" y="822959"/>
                  </a:lnTo>
                  <a:lnTo>
                    <a:pt x="2584704" y="768096"/>
                  </a:lnTo>
                  <a:lnTo>
                    <a:pt x="2670048" y="707135"/>
                  </a:lnTo>
                  <a:lnTo>
                    <a:pt x="2752343" y="646176"/>
                  </a:lnTo>
                  <a:lnTo>
                    <a:pt x="2828543" y="582168"/>
                  </a:lnTo>
                  <a:lnTo>
                    <a:pt x="2898648" y="515111"/>
                  </a:lnTo>
                  <a:lnTo>
                    <a:pt x="2965704" y="448055"/>
                  </a:lnTo>
                  <a:lnTo>
                    <a:pt x="3026664" y="377951"/>
                  </a:lnTo>
                  <a:lnTo>
                    <a:pt x="3084576" y="307848"/>
                  </a:lnTo>
                  <a:lnTo>
                    <a:pt x="3133343" y="234696"/>
                  </a:lnTo>
                  <a:lnTo>
                    <a:pt x="3179064" y="158496"/>
                  </a:lnTo>
                  <a:lnTo>
                    <a:pt x="3218688" y="82296"/>
                  </a:lnTo>
                  <a:lnTo>
                    <a:pt x="3252216" y="6096"/>
                  </a:lnTo>
                  <a:lnTo>
                    <a:pt x="3236976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7E5916E-0E34-E1FA-7149-6E017BCB65D2}"/>
                </a:ext>
              </a:extLst>
            </p:cNvPr>
            <p:cNvSpPr/>
            <p:nvPr/>
          </p:nvSpPr>
          <p:spPr>
            <a:xfrm>
              <a:off x="2051304" y="3517404"/>
              <a:ext cx="2334895" cy="533400"/>
            </a:xfrm>
            <a:custGeom>
              <a:avLst/>
              <a:gdLst/>
              <a:ahLst/>
              <a:cxnLst/>
              <a:rect l="l" t="t" r="r" b="b"/>
              <a:pathLst>
                <a:path w="2334895" h="533400">
                  <a:moveTo>
                    <a:pt x="21640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16408" y="3048"/>
                  </a:lnTo>
                  <a:lnTo>
                    <a:pt x="216408" y="0"/>
                  </a:lnTo>
                  <a:close/>
                </a:path>
                <a:path w="2334895" h="533400">
                  <a:moveTo>
                    <a:pt x="2334768" y="350507"/>
                  </a:moveTo>
                  <a:lnTo>
                    <a:pt x="2328672" y="350507"/>
                  </a:lnTo>
                  <a:lnTo>
                    <a:pt x="2328672" y="533387"/>
                  </a:lnTo>
                  <a:lnTo>
                    <a:pt x="2334768" y="533387"/>
                  </a:lnTo>
                  <a:lnTo>
                    <a:pt x="2334768" y="350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6E27D175-2506-8E83-C999-67A9D0577BAE}"/>
              </a:ext>
            </a:extLst>
          </p:cNvPr>
          <p:cNvSpPr txBox="1"/>
          <p:nvPr/>
        </p:nvSpPr>
        <p:spPr>
          <a:xfrm>
            <a:off x="992511" y="1799561"/>
            <a:ext cx="6935161" cy="10354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219"/>
              </a:spcBef>
            </a:pPr>
            <a:r>
              <a:rPr sz="2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For</a:t>
            </a:r>
            <a:r>
              <a:rPr sz="2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large</a:t>
            </a:r>
            <a:r>
              <a:rPr sz="2200" b="1" spc="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CC0000"/>
                </a:solidFill>
                <a:latin typeface="Times New Roman"/>
                <a:cs typeface="Times New Roman"/>
              </a:rPr>
              <a:t>input</a:t>
            </a:r>
            <a:r>
              <a:rPr sz="22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sizes,</a:t>
            </a:r>
            <a:r>
              <a:rPr sz="2200" b="1" spc="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constant</a:t>
            </a:r>
            <a:r>
              <a:rPr sz="220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terms</a:t>
            </a:r>
            <a:r>
              <a:rPr sz="2200" b="1" spc="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are</a:t>
            </a:r>
            <a:r>
              <a:rPr sz="2200" b="1" spc="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insignificant</a:t>
            </a:r>
            <a:endParaRPr sz="2200" dirty="0">
              <a:latin typeface="Times New Roman"/>
              <a:cs typeface="Times New Roman"/>
            </a:endParaRPr>
          </a:p>
          <a:p>
            <a:pPr marL="413384" marR="1251585">
              <a:lnSpc>
                <a:spcPts val="1580"/>
              </a:lnSpc>
              <a:spcBef>
                <a:spcPts val="55"/>
              </a:spcBef>
            </a:pP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with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running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time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T</a:t>
            </a:r>
            <a:r>
              <a:rPr sz="2200" i="1" spc="37" baseline="-20833" dirty="0">
                <a:latin typeface="Times New Roman"/>
                <a:cs typeface="Times New Roman"/>
              </a:rPr>
              <a:t>A</a:t>
            </a:r>
            <a:r>
              <a:rPr sz="2200" spc="25" dirty="0">
                <a:latin typeface="Times New Roman"/>
                <a:cs typeface="Times New Roman"/>
              </a:rPr>
              <a:t>(</a:t>
            </a:r>
            <a:r>
              <a:rPr sz="2200" i="1" spc="25" dirty="0">
                <a:latin typeface="Georgia"/>
                <a:cs typeface="Georgia"/>
              </a:rPr>
              <a:t>n</a:t>
            </a:r>
            <a:r>
              <a:rPr sz="2200" spc="25" dirty="0">
                <a:latin typeface="Times New Roman"/>
                <a:cs typeface="Times New Roman"/>
              </a:rPr>
              <a:t>)=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100</a:t>
            </a:r>
            <a:r>
              <a:rPr sz="2200" i="1" spc="35" dirty="0">
                <a:latin typeface="Georgia"/>
                <a:cs typeface="Georgia"/>
              </a:rPr>
              <a:t>n</a:t>
            </a:r>
            <a:endParaRPr lang="en-US" sz="2200" i="1" spc="35" dirty="0">
              <a:latin typeface="Georgia"/>
              <a:cs typeface="Georgia"/>
            </a:endParaRPr>
          </a:p>
          <a:p>
            <a:pPr marL="413384" marR="1251585">
              <a:lnSpc>
                <a:spcPts val="1580"/>
              </a:lnSpc>
              <a:spcBef>
                <a:spcPts val="55"/>
              </a:spcBef>
            </a:pPr>
            <a:endParaRPr lang="en-US" sz="2200" i="1" spc="35" dirty="0">
              <a:latin typeface="Georgia"/>
              <a:cs typeface="Times New Roman"/>
            </a:endParaRPr>
          </a:p>
          <a:p>
            <a:pPr marL="413384" marR="1251585">
              <a:lnSpc>
                <a:spcPts val="1580"/>
              </a:lnSpc>
              <a:spcBef>
                <a:spcPts val="55"/>
              </a:spcBef>
            </a:pPr>
            <a:r>
              <a:rPr sz="2200" dirty="0">
                <a:latin typeface="Times New Roman"/>
                <a:cs typeface="Times New Roman"/>
              </a:rPr>
              <a:t>Program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with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running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time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T</a:t>
            </a:r>
            <a:r>
              <a:rPr sz="2200" i="1" spc="37" baseline="-20833" dirty="0">
                <a:latin typeface="Times New Roman"/>
                <a:cs typeface="Times New Roman"/>
              </a:rPr>
              <a:t>B</a:t>
            </a:r>
            <a:r>
              <a:rPr sz="2200" spc="25" dirty="0">
                <a:latin typeface="Times New Roman"/>
                <a:cs typeface="Times New Roman"/>
              </a:rPr>
              <a:t>(</a:t>
            </a:r>
            <a:r>
              <a:rPr sz="2200" i="1" spc="25" dirty="0">
                <a:latin typeface="Georgia"/>
                <a:cs typeface="Georgia"/>
              </a:rPr>
              <a:t>n</a:t>
            </a:r>
            <a:r>
              <a:rPr sz="2200" spc="25" dirty="0">
                <a:latin typeface="Times New Roman"/>
                <a:cs typeface="Times New Roman"/>
              </a:rPr>
              <a:t>)=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2</a:t>
            </a:r>
            <a:r>
              <a:rPr sz="2200" i="1" spc="50" dirty="0">
                <a:latin typeface="Georgia"/>
                <a:cs typeface="Georgia"/>
              </a:rPr>
              <a:t>n</a:t>
            </a:r>
            <a:r>
              <a:rPr sz="2200" spc="75" baseline="24305" dirty="0">
                <a:latin typeface="Times New Roman"/>
                <a:cs typeface="Times New Roman"/>
              </a:rPr>
              <a:t>2</a:t>
            </a:r>
            <a:endParaRPr sz="2200" baseline="24305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4B0D5-DD69-AFA7-7A70-958E3013A1CF}"/>
              </a:ext>
            </a:extLst>
          </p:cNvPr>
          <p:cNvSpPr txBox="1"/>
          <p:nvPr/>
        </p:nvSpPr>
        <p:spPr>
          <a:xfrm>
            <a:off x="9311610" y="2670423"/>
            <a:ext cx="173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pc="-5" dirty="0">
                <a:solidFill>
                  <a:srgbClr val="339933"/>
                </a:solidFill>
                <a:latin typeface="Arial"/>
                <a:cs typeface="Arial"/>
              </a:rPr>
              <a:t>T</a:t>
            </a:r>
            <a:r>
              <a:rPr lang="en-US" sz="2400" i="1" spc="7" baseline="-18518" dirty="0">
                <a:solidFill>
                  <a:srgbClr val="339933"/>
                </a:solidFill>
                <a:latin typeface="Arial"/>
                <a:cs typeface="Arial"/>
              </a:rPr>
              <a:t>B</a:t>
            </a:r>
            <a:r>
              <a:rPr lang="en-US" sz="2400" spc="5" dirty="0">
                <a:solidFill>
                  <a:srgbClr val="339933"/>
                </a:solidFill>
                <a:latin typeface="Arial MT"/>
                <a:cs typeface="Arial MT"/>
              </a:rPr>
              <a:t>(</a:t>
            </a:r>
            <a:r>
              <a:rPr lang="en-US" sz="2400" i="1" spc="110" dirty="0">
                <a:solidFill>
                  <a:srgbClr val="339933"/>
                </a:solidFill>
                <a:latin typeface="Georgia"/>
                <a:cs typeface="Georgia"/>
              </a:rPr>
              <a:t>n</a:t>
            </a:r>
            <a:r>
              <a:rPr lang="en-US" sz="2400" dirty="0">
                <a:solidFill>
                  <a:srgbClr val="339933"/>
                </a:solidFill>
                <a:latin typeface="Arial MT"/>
                <a:cs typeface="Arial MT"/>
              </a:rPr>
              <a:t>)</a:t>
            </a:r>
            <a:r>
              <a:rPr lang="en-US" sz="2400" spc="-50" dirty="0">
                <a:solidFill>
                  <a:srgbClr val="339933"/>
                </a:solidFill>
                <a:latin typeface="Arial MT"/>
                <a:cs typeface="Arial MT"/>
              </a:rPr>
              <a:t> </a:t>
            </a:r>
            <a:r>
              <a:rPr lang="en-US" sz="2400" spc="5" dirty="0">
                <a:solidFill>
                  <a:srgbClr val="339933"/>
                </a:solidFill>
                <a:latin typeface="Arial MT"/>
                <a:cs typeface="Arial MT"/>
              </a:rPr>
              <a:t>=</a:t>
            </a:r>
            <a:r>
              <a:rPr lang="en-US" sz="2400" spc="-15" dirty="0">
                <a:solidFill>
                  <a:srgbClr val="339933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339933"/>
                </a:solidFill>
                <a:latin typeface="Arial MT"/>
                <a:cs typeface="Arial MT"/>
              </a:rPr>
              <a:t>2</a:t>
            </a:r>
            <a:r>
              <a:rPr lang="en-US" sz="2400" i="1" spc="110" dirty="0">
                <a:solidFill>
                  <a:srgbClr val="339933"/>
                </a:solidFill>
                <a:latin typeface="Georgia"/>
                <a:cs typeface="Georgia"/>
              </a:rPr>
              <a:t>n</a:t>
            </a:r>
            <a:r>
              <a:rPr lang="en-US" sz="2400" baseline="23148" dirty="0">
                <a:solidFill>
                  <a:srgbClr val="339933"/>
                </a:solidFill>
                <a:latin typeface="Arial MT"/>
                <a:cs typeface="Arial MT"/>
              </a:rPr>
              <a:t>2</a:t>
            </a:r>
            <a:endParaRPr lang="en-US" sz="2400" baseline="23148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1D5F5-A641-6B7E-70A2-9E089C982DF8}"/>
              </a:ext>
            </a:extLst>
          </p:cNvPr>
          <p:cNvSpPr txBox="1"/>
          <p:nvPr/>
        </p:nvSpPr>
        <p:spPr>
          <a:xfrm>
            <a:off x="9552232" y="4001308"/>
            <a:ext cx="195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pc="-75" dirty="0">
                <a:solidFill>
                  <a:srgbClr val="CC1E54"/>
                </a:solidFill>
                <a:latin typeface="Arial"/>
                <a:cs typeface="Arial"/>
              </a:rPr>
              <a:t>T</a:t>
            </a:r>
            <a:r>
              <a:rPr lang="en-US" sz="2400" i="1" spc="7" baseline="-18518" dirty="0">
                <a:solidFill>
                  <a:srgbClr val="CC1E54"/>
                </a:solidFill>
                <a:latin typeface="Arial"/>
                <a:cs typeface="Arial"/>
              </a:rPr>
              <a:t>A</a:t>
            </a:r>
            <a:r>
              <a:rPr lang="en-US" sz="2400" spc="5" dirty="0">
                <a:solidFill>
                  <a:srgbClr val="CC1E54"/>
                </a:solidFill>
                <a:latin typeface="Arial MT"/>
                <a:cs typeface="Arial MT"/>
              </a:rPr>
              <a:t>(</a:t>
            </a:r>
            <a:r>
              <a:rPr lang="en-US" sz="2400" i="1" spc="110" dirty="0">
                <a:solidFill>
                  <a:srgbClr val="CC1E54"/>
                </a:solidFill>
                <a:latin typeface="Georgia"/>
                <a:cs typeface="Georgia"/>
              </a:rPr>
              <a:t>n</a:t>
            </a:r>
            <a:r>
              <a:rPr lang="en-US" sz="2400" dirty="0">
                <a:solidFill>
                  <a:srgbClr val="CC1E54"/>
                </a:solidFill>
                <a:latin typeface="Arial MT"/>
                <a:cs typeface="Arial MT"/>
              </a:rPr>
              <a:t>)</a:t>
            </a:r>
            <a:r>
              <a:rPr lang="en-US" sz="2400" spc="-50" dirty="0">
                <a:solidFill>
                  <a:srgbClr val="CC1E54"/>
                </a:solidFill>
                <a:latin typeface="Arial MT"/>
                <a:cs typeface="Arial MT"/>
              </a:rPr>
              <a:t> </a:t>
            </a:r>
            <a:r>
              <a:rPr lang="en-US" sz="2400" spc="5" dirty="0">
                <a:solidFill>
                  <a:srgbClr val="CC1E54"/>
                </a:solidFill>
                <a:latin typeface="Arial MT"/>
                <a:cs typeface="Arial MT"/>
              </a:rPr>
              <a:t>=</a:t>
            </a:r>
            <a:r>
              <a:rPr lang="en-US" sz="2400" spc="-15" dirty="0">
                <a:solidFill>
                  <a:srgbClr val="CC1E54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CC1E54"/>
                </a:solidFill>
                <a:latin typeface="Arial MT"/>
                <a:cs typeface="Arial MT"/>
              </a:rPr>
              <a:t>100</a:t>
            </a:r>
            <a:r>
              <a:rPr lang="en-US" sz="2400" i="1" spc="114" dirty="0">
                <a:solidFill>
                  <a:srgbClr val="CC1E54"/>
                </a:solidFill>
                <a:latin typeface="Georgia"/>
                <a:cs typeface="Georgia"/>
              </a:rPr>
              <a:t>n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E0018-DCAD-3A39-7A89-E703B97E15E7}"/>
              </a:ext>
            </a:extLst>
          </p:cNvPr>
          <p:cNvSpPr txBox="1"/>
          <p:nvPr/>
        </p:nvSpPr>
        <p:spPr>
          <a:xfrm>
            <a:off x="1678911" y="3539643"/>
            <a:ext cx="90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pc="-5" dirty="0">
                <a:solidFill>
                  <a:srgbClr val="339933"/>
                </a:solidFill>
                <a:latin typeface="Arial"/>
                <a:cs typeface="Arial"/>
              </a:rPr>
              <a:t>T</a:t>
            </a:r>
            <a:r>
              <a:rPr lang="en-US" sz="2400" i="1" spc="7" baseline="-18518" dirty="0">
                <a:solidFill>
                  <a:srgbClr val="339933"/>
                </a:solidFill>
                <a:latin typeface="Arial"/>
                <a:cs typeface="Arial"/>
              </a:rPr>
              <a:t>P</a:t>
            </a:r>
            <a:r>
              <a:rPr lang="en-US" sz="2400" spc="5" dirty="0">
                <a:solidFill>
                  <a:srgbClr val="339933"/>
                </a:solidFill>
                <a:latin typeface="Arial MT"/>
                <a:cs typeface="Arial MT"/>
              </a:rPr>
              <a:t>(</a:t>
            </a:r>
            <a:r>
              <a:rPr lang="en-US" sz="2400" i="1" spc="110" dirty="0">
                <a:solidFill>
                  <a:srgbClr val="339933"/>
                </a:solidFill>
                <a:latin typeface="Georgia"/>
                <a:cs typeface="Georgia"/>
              </a:rPr>
              <a:t>n</a:t>
            </a:r>
            <a:r>
              <a:rPr lang="en-US" sz="2400" dirty="0">
                <a:solidFill>
                  <a:srgbClr val="339933"/>
                </a:solidFill>
                <a:latin typeface="Arial MT"/>
                <a:cs typeface="Arial MT"/>
              </a:rPr>
              <a:t>)</a:t>
            </a:r>
            <a:endParaRPr lang="en-US" sz="2400" baseline="23148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2065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What</a:t>
            </a:r>
            <a:r>
              <a:rPr lang="en-US" sz="4400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CC0000"/>
                </a:solidFill>
                <a:latin typeface="Times New Roman"/>
                <a:cs typeface="Times New Roman"/>
              </a:rPr>
              <a:t>is</a:t>
            </a:r>
            <a:r>
              <a:rPr lang="en-US" sz="4400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z="4400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lang="en-US" sz="4400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CC0000"/>
                </a:solidFill>
                <a:latin typeface="Times New Roman"/>
                <a:cs typeface="Times New Roman"/>
              </a:rPr>
              <a:t>Structure?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BD0C4-8018-2E93-F563-1623E6A29A30}"/>
              </a:ext>
            </a:extLst>
          </p:cNvPr>
          <p:cNvSpPr txBox="1"/>
          <p:nvPr/>
        </p:nvSpPr>
        <p:spPr>
          <a:xfrm>
            <a:off x="838200" y="1661064"/>
            <a:ext cx="10971508" cy="45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0180" marR="88900" indent="-170815">
              <a:buSzPct val="83333"/>
              <a:buChar char="●"/>
              <a:tabLst>
                <a:tab pos="170815" algn="l"/>
              </a:tabLst>
            </a:pPr>
            <a:r>
              <a:rPr lang="en-US" sz="2400" dirty="0">
                <a:solidFill>
                  <a:srgbClr val="0033CC"/>
                </a:solidFill>
                <a:latin typeface="Times New Roman"/>
                <a:cs typeface="Times New Roman"/>
              </a:rPr>
              <a:t>Data</a:t>
            </a:r>
            <a:r>
              <a:rPr lang="en-US" sz="2400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is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collection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facts,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such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values,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numbers,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words,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measurements,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or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observations.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spcBef>
                <a:spcPts val="550"/>
              </a:spcBef>
              <a:buSzPct val="83333"/>
              <a:buChar char="●"/>
              <a:tabLst>
                <a:tab pos="170815" algn="l"/>
              </a:tabLst>
            </a:pPr>
            <a:r>
              <a:rPr lang="en-US" sz="2400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lang="en-US" sz="2400" spc="2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lang="en-US" sz="2400" spc="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lang="en-US" sz="2400" dirty="0">
                <a:solidFill>
                  <a:srgbClr val="0033CC"/>
                </a:solidFill>
                <a:latin typeface="Times New Roman"/>
                <a:cs typeface="Times New Roman"/>
              </a:rPr>
              <a:t>u</a:t>
            </a:r>
            <a:r>
              <a:rPr lang="en-US" sz="2400" spc="-5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lang="en-US" sz="2400" spc="2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solidFill>
                  <a:srgbClr val="0033CC"/>
                </a:solidFill>
                <a:latin typeface="Times New Roman"/>
                <a:cs typeface="Times New Roman"/>
              </a:rPr>
              <a:t>u</a:t>
            </a:r>
            <a:r>
              <a:rPr lang="en-US" sz="2400" spc="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lang="en-US" sz="2400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lang="en-US" sz="2400" spc="-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spc="-50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ea</a:t>
            </a:r>
            <a:r>
              <a:rPr lang="en-US" sz="2400" spc="-25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20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f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u</a:t>
            </a:r>
            <a:r>
              <a:rPr lang="en-US" sz="2400" spc="-50" dirty="0">
                <a:latin typeface="Times New Roman"/>
                <a:cs typeface="Times New Roman"/>
              </a:rPr>
              <a:t>l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25" dirty="0">
                <a:latin typeface="Times New Roman"/>
                <a:cs typeface="Times New Roman"/>
              </a:rPr>
              <a:t>t</a:t>
            </a:r>
            <a:r>
              <a:rPr lang="en-US" sz="2400" spc="-25" dirty="0">
                <a:latin typeface="Times New Roman"/>
                <a:cs typeface="Times New Roman"/>
              </a:rPr>
              <a:t>h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h</a:t>
            </a:r>
            <a:r>
              <a:rPr lang="en-US" sz="2400" spc="20" dirty="0">
                <a:latin typeface="Times New Roman"/>
                <a:cs typeface="Times New Roman"/>
              </a:rPr>
              <a:t>o</a:t>
            </a:r>
            <a:r>
              <a:rPr lang="en-US" sz="2400" spc="-45" dirty="0">
                <a:latin typeface="Times New Roman"/>
                <a:cs typeface="Times New Roman"/>
              </a:rPr>
              <a:t>l</a:t>
            </a:r>
            <a:r>
              <a:rPr lang="en-US" sz="2400" dirty="0">
                <a:latin typeface="Times New Roman"/>
                <a:cs typeface="Times New Roman"/>
              </a:rPr>
              <a:t>ds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25" dirty="0">
                <a:latin typeface="Times New Roman"/>
                <a:cs typeface="Times New Roman"/>
              </a:rPr>
              <a:t>t</a:t>
            </a:r>
            <a:r>
              <a:rPr lang="en-US" sz="2400" spc="-25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25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25" dirty="0">
                <a:latin typeface="Times New Roman"/>
                <a:cs typeface="Times New Roman"/>
              </a:rPr>
              <a:t>t</a:t>
            </a:r>
            <a:r>
              <a:rPr lang="en-US" sz="2400" spc="20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25" dirty="0">
                <a:latin typeface="Times New Roman"/>
                <a:cs typeface="Times New Roman"/>
              </a:rPr>
              <a:t>t</a:t>
            </a:r>
            <a:r>
              <a:rPr lang="en-US" sz="2400" spc="-25" dirty="0">
                <a:latin typeface="Times New Roman"/>
                <a:cs typeface="Times New Roman"/>
              </a:rPr>
              <a:t>h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>
              <a:spcBef>
                <a:spcPts val="50"/>
              </a:spcBef>
              <a:buClr>
                <a:srgbClr val="0033CC"/>
              </a:buClr>
              <a:buFont typeface="Times New Roman"/>
              <a:buChar char="●"/>
            </a:pPr>
            <a:endParaRPr lang="en-US" sz="2400" dirty="0">
              <a:latin typeface="Times New Roman"/>
              <a:cs typeface="Times New Roman"/>
            </a:endParaRPr>
          </a:p>
          <a:p>
            <a:pPr marL="170180" marR="97790" indent="-170815" algn="just"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5" dirty="0">
                <a:solidFill>
                  <a:srgbClr val="0033CC"/>
                </a:solidFill>
                <a:latin typeface="Times New Roman"/>
                <a:cs typeface="Times New Roman"/>
              </a:rPr>
              <a:t>data structure </a:t>
            </a:r>
            <a:r>
              <a:rPr lang="en-US" sz="2400" spc="-25" dirty="0">
                <a:latin typeface="Times New Roman"/>
                <a:cs typeface="Times New Roman"/>
              </a:rPr>
              <a:t>is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10" dirty="0">
                <a:latin typeface="Times New Roman"/>
                <a:cs typeface="Times New Roman"/>
              </a:rPr>
              <a:t>particular </a:t>
            </a:r>
            <a:r>
              <a:rPr lang="en-US" sz="2400" spc="-5" dirty="0">
                <a:latin typeface="Times New Roman"/>
                <a:cs typeface="Times New Roman"/>
              </a:rPr>
              <a:t>way </a:t>
            </a:r>
            <a:r>
              <a:rPr lang="en-US" sz="2400" spc="1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storing </a:t>
            </a:r>
            <a:r>
              <a:rPr lang="en-US" sz="2400" spc="-10" dirty="0">
                <a:latin typeface="Times New Roman"/>
                <a:cs typeface="Times New Roman"/>
              </a:rPr>
              <a:t>and </a:t>
            </a:r>
            <a:r>
              <a:rPr lang="en-US" sz="2400" spc="-15" dirty="0">
                <a:latin typeface="Times New Roman"/>
                <a:cs typeface="Times New Roman"/>
              </a:rPr>
              <a:t>organizing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data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in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computer so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that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it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can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be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used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CC0000"/>
                </a:solidFill>
                <a:latin typeface="Times New Roman"/>
                <a:cs typeface="Times New Roman"/>
              </a:rPr>
              <a:t>efficiently</a:t>
            </a:r>
            <a:r>
              <a:rPr lang="en-US" sz="2400" spc="-15" dirty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marR="19685" lvl="1" indent="-143510">
              <a:spcBef>
                <a:spcPts val="645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Different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kinds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of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structures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are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suited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different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kinds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of </a:t>
            </a:r>
            <a:r>
              <a:rPr lang="en-US" sz="2400" spc="-2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applications,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some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are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highly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specialized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specific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tasks.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marR="5080" lvl="1" indent="-143510">
              <a:spcBef>
                <a:spcPts val="665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structures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provide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20" dirty="0">
                <a:latin typeface="Times New Roman"/>
                <a:cs typeface="Times New Roman"/>
              </a:rPr>
              <a:t>means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manage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huge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amount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of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 </a:t>
            </a:r>
            <a:r>
              <a:rPr lang="en-US" sz="2400" spc="-2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efficiently.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marR="21590" lvl="1" indent="-143510">
              <a:spcBef>
                <a:spcPts val="650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Usually, </a:t>
            </a:r>
            <a:r>
              <a:rPr lang="en-US" sz="2400" spc="-15" dirty="0">
                <a:latin typeface="Times New Roman"/>
                <a:cs typeface="Times New Roman"/>
              </a:rPr>
              <a:t>efficient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 </a:t>
            </a:r>
            <a:r>
              <a:rPr lang="en-US" sz="2400" dirty="0">
                <a:latin typeface="Times New Roman"/>
                <a:cs typeface="Times New Roman"/>
              </a:rPr>
              <a:t>structures </a:t>
            </a:r>
            <a:r>
              <a:rPr lang="en-US" sz="2400" spc="10" dirty="0">
                <a:latin typeface="Times New Roman"/>
                <a:cs typeface="Times New Roman"/>
              </a:rPr>
              <a:t>are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20" dirty="0">
                <a:latin typeface="Times New Roman"/>
                <a:cs typeface="Times New Roman"/>
              </a:rPr>
              <a:t>key </a:t>
            </a:r>
            <a:r>
              <a:rPr lang="en-US" sz="2400" dirty="0">
                <a:latin typeface="Times New Roman"/>
                <a:cs typeface="Times New Roman"/>
              </a:rPr>
              <a:t>to </a:t>
            </a:r>
            <a:r>
              <a:rPr lang="en-US" sz="2400" spc="-10" dirty="0">
                <a:latin typeface="Times New Roman"/>
                <a:cs typeface="Times New Roman"/>
              </a:rPr>
              <a:t>designing </a:t>
            </a:r>
            <a:r>
              <a:rPr lang="en-US" sz="2400" spc="-15" dirty="0">
                <a:latin typeface="Times New Roman"/>
                <a:cs typeface="Times New Roman"/>
              </a:rPr>
              <a:t>efficient </a:t>
            </a:r>
            <a:r>
              <a:rPr lang="en-US" sz="2400" spc="-2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algorithms.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spcBef>
                <a:spcPts val="505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structures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nested.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706BB2F-F509-4240-8CF2-5EE09CF0957B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370191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48C81ACD-2215-65AD-D67D-983D51D91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591230D9-BD12-943E-5711-CE862A4B9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Types of Data</a:t>
            </a:r>
            <a:r>
              <a:rPr lang="en-US" sz="4400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>
                <a:solidFill>
                  <a:srgbClr val="CC0000"/>
                </a:solidFill>
                <a:latin typeface="Times New Roman"/>
                <a:cs typeface="Times New Roman"/>
              </a:rPr>
              <a:t>Structure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DF6633C7-BA7B-8FD3-42E6-C604FC2C4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85D2B-2283-5307-235C-E9F311541351}"/>
              </a:ext>
            </a:extLst>
          </p:cNvPr>
          <p:cNvSpPr txBox="1"/>
          <p:nvPr/>
        </p:nvSpPr>
        <p:spPr>
          <a:xfrm>
            <a:off x="838200" y="1661064"/>
            <a:ext cx="10971508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0180" indent="-170815">
              <a:lnSpc>
                <a:spcPct val="100000"/>
              </a:lnSpc>
              <a:spcBef>
                <a:spcPts val="1680"/>
              </a:spcBef>
              <a:buClr>
                <a:srgbClr val="0033CC"/>
              </a:buClr>
              <a:buChar char="●"/>
              <a:tabLst>
                <a:tab pos="1708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structures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15" dirty="0">
                <a:latin typeface="Times New Roman"/>
                <a:cs typeface="Times New Roman"/>
              </a:rPr>
              <a:t> classified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either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Linear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(</a:t>
            </a:r>
            <a:r>
              <a:rPr lang="en-US" sz="2400" i="1" spc="-5" dirty="0" err="1">
                <a:latin typeface="Times New Roman"/>
                <a:cs typeface="Times New Roman"/>
              </a:rPr>
              <a:t>e.g</a:t>
            </a:r>
            <a:r>
              <a:rPr lang="en-US" sz="2400" spc="-5" dirty="0">
                <a:latin typeface="Times New Roman"/>
                <a:cs typeface="Times New Roman"/>
              </a:rPr>
              <a:t>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arrays,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linked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lists),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or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Nonlinear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(</a:t>
            </a:r>
            <a:r>
              <a:rPr lang="en-US" sz="2400" i="1" spc="-5" dirty="0" err="1">
                <a:latin typeface="Times New Roman"/>
                <a:cs typeface="Times New Roman"/>
              </a:rPr>
              <a:t>e.g</a:t>
            </a:r>
            <a:r>
              <a:rPr lang="en-US" sz="2400" spc="-5" dirty="0">
                <a:latin typeface="Times New Roman"/>
                <a:cs typeface="Times New Roman"/>
              </a:rPr>
              <a:t>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trees,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graphs,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etc.)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Times New Roman"/>
              <a:buChar char="■"/>
            </a:pPr>
            <a:endParaRPr lang="en-US" sz="2400" dirty="0">
              <a:latin typeface="Times New Roman"/>
              <a:cs typeface="Times New Roman"/>
            </a:endParaRPr>
          </a:p>
          <a:p>
            <a:pPr marL="170180" marR="5080" indent="-170815">
              <a:lnSpc>
                <a:spcPts val="1300"/>
              </a:lnSpc>
              <a:buClr>
                <a:srgbClr val="0033CC"/>
              </a:buClr>
              <a:buChar char="●"/>
              <a:tabLst>
                <a:tab pos="1708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data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structure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is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said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be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0033CC"/>
                </a:solidFill>
                <a:latin typeface="Times New Roman"/>
                <a:cs typeface="Times New Roman"/>
              </a:rPr>
              <a:t>linear</a:t>
            </a:r>
            <a:r>
              <a:rPr lang="en-US" sz="2400" spc="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if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it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satisfies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following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four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conditions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There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unique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element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called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the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first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There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unique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element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called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last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Every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element,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except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the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last,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has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10" dirty="0">
                <a:latin typeface="Times New Roman"/>
                <a:cs typeface="Times New Roman"/>
              </a:rPr>
              <a:t>unique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successor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Every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element,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except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first,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has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10" dirty="0">
                <a:latin typeface="Times New Roman"/>
                <a:cs typeface="Times New Roman"/>
              </a:rPr>
              <a:t>unique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predecessor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Times New Roman"/>
              <a:buChar char="■"/>
            </a:pP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5"/>
              </a:spcBef>
              <a:buClr>
                <a:srgbClr val="0033CC"/>
              </a:buClr>
              <a:buChar char="●"/>
              <a:tabLst>
                <a:tab pos="170815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There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two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ways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of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representing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linear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structure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in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memory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By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means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of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sequential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memory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locations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(arrays)</a:t>
            </a:r>
          </a:p>
          <a:p>
            <a:pPr marL="371475" lvl="1" indent="-14351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By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means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of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pointers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or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links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(linked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lists)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762F6-1C33-70E2-4976-A077B87CEA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C440D8B-C9D4-4746-AC17-6F1523FEA7CE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17F0F-C225-E7B9-DDB8-DE74F29D0E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304380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0B5729B-0F8D-6E3C-6CF5-5F2427B91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0A5F42CA-BC57-9024-C138-91F3EC36DD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DDCC42D8-D375-5ED8-1B96-515832777A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A222378-4776-0818-C7C4-67C32AE514F5}"/>
              </a:ext>
            </a:extLst>
          </p:cNvPr>
          <p:cNvGrpSpPr/>
          <p:nvPr/>
        </p:nvGrpSpPr>
        <p:grpSpPr>
          <a:xfrm>
            <a:off x="1106024" y="1850255"/>
            <a:ext cx="7843103" cy="804896"/>
            <a:chOff x="1106025" y="1850255"/>
            <a:chExt cx="3977640" cy="546100"/>
          </a:xfrm>
        </p:grpSpPr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CB04B002-684B-F1E2-A8B1-35F3E34E7B9E}"/>
                </a:ext>
              </a:extLst>
            </p:cNvPr>
            <p:cNvSpPr/>
            <p:nvPr/>
          </p:nvSpPr>
          <p:spPr>
            <a:xfrm>
              <a:off x="1112121" y="1856351"/>
              <a:ext cx="3962400" cy="533400"/>
            </a:xfrm>
            <a:custGeom>
              <a:avLst/>
              <a:gdLst/>
              <a:ahLst/>
              <a:cxnLst/>
              <a:rect l="l" t="t" r="r" b="b"/>
              <a:pathLst>
                <a:path w="3962400" h="533400">
                  <a:moveTo>
                    <a:pt x="3874008" y="0"/>
                  </a:moveTo>
                  <a:lnTo>
                    <a:pt x="91439" y="0"/>
                  </a:lnTo>
                  <a:lnTo>
                    <a:pt x="56578" y="6953"/>
                  </a:lnTo>
                  <a:lnTo>
                    <a:pt x="27431" y="25908"/>
                  </a:lnTo>
                  <a:lnTo>
                    <a:pt x="7429" y="54006"/>
                  </a:lnTo>
                  <a:lnTo>
                    <a:pt x="0" y="88392"/>
                  </a:lnTo>
                  <a:lnTo>
                    <a:pt x="0" y="445008"/>
                  </a:lnTo>
                  <a:lnTo>
                    <a:pt x="7429" y="479393"/>
                  </a:lnTo>
                  <a:lnTo>
                    <a:pt x="27432" y="507492"/>
                  </a:lnTo>
                  <a:lnTo>
                    <a:pt x="56578" y="526446"/>
                  </a:lnTo>
                  <a:lnTo>
                    <a:pt x="91439" y="533400"/>
                  </a:lnTo>
                  <a:lnTo>
                    <a:pt x="3874008" y="533400"/>
                  </a:lnTo>
                  <a:lnTo>
                    <a:pt x="3908393" y="526446"/>
                  </a:lnTo>
                  <a:lnTo>
                    <a:pt x="3936491" y="507492"/>
                  </a:lnTo>
                  <a:lnTo>
                    <a:pt x="3955446" y="479393"/>
                  </a:lnTo>
                  <a:lnTo>
                    <a:pt x="3962400" y="445008"/>
                  </a:lnTo>
                  <a:lnTo>
                    <a:pt x="3962400" y="88392"/>
                  </a:lnTo>
                  <a:lnTo>
                    <a:pt x="3955446" y="54006"/>
                  </a:lnTo>
                  <a:lnTo>
                    <a:pt x="3936492" y="25908"/>
                  </a:lnTo>
                  <a:lnTo>
                    <a:pt x="3908393" y="6953"/>
                  </a:lnTo>
                  <a:lnTo>
                    <a:pt x="3874008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43647DBA-1F55-12C4-877D-A0DABA73C4A3}"/>
                </a:ext>
              </a:extLst>
            </p:cNvPr>
            <p:cNvSpPr/>
            <p:nvPr/>
          </p:nvSpPr>
          <p:spPr>
            <a:xfrm>
              <a:off x="1106025" y="1850255"/>
              <a:ext cx="3977640" cy="546100"/>
            </a:xfrm>
            <a:custGeom>
              <a:avLst/>
              <a:gdLst/>
              <a:ahLst/>
              <a:cxnLst/>
              <a:rect l="l" t="t" r="r" b="b"/>
              <a:pathLst>
                <a:path w="3977640" h="546100">
                  <a:moveTo>
                    <a:pt x="3898392" y="542543"/>
                  </a:moveTo>
                  <a:lnTo>
                    <a:pt x="79247" y="542543"/>
                  </a:lnTo>
                  <a:lnTo>
                    <a:pt x="97535" y="545591"/>
                  </a:lnTo>
                  <a:lnTo>
                    <a:pt x="3883152" y="545591"/>
                  </a:lnTo>
                  <a:lnTo>
                    <a:pt x="3898392" y="542543"/>
                  </a:lnTo>
                  <a:close/>
                </a:path>
                <a:path w="3977640" h="546100">
                  <a:moveTo>
                    <a:pt x="3916679" y="539495"/>
                  </a:moveTo>
                  <a:lnTo>
                    <a:pt x="60959" y="539495"/>
                  </a:lnTo>
                  <a:lnTo>
                    <a:pt x="76200" y="542543"/>
                  </a:lnTo>
                  <a:lnTo>
                    <a:pt x="3901440" y="542543"/>
                  </a:lnTo>
                  <a:lnTo>
                    <a:pt x="3916679" y="539495"/>
                  </a:lnTo>
                  <a:close/>
                </a:path>
                <a:path w="3977640" h="546100">
                  <a:moveTo>
                    <a:pt x="48768" y="518159"/>
                  </a:moveTo>
                  <a:lnTo>
                    <a:pt x="30479" y="518159"/>
                  </a:lnTo>
                  <a:lnTo>
                    <a:pt x="42671" y="530351"/>
                  </a:lnTo>
                  <a:lnTo>
                    <a:pt x="57912" y="536448"/>
                  </a:lnTo>
                  <a:lnTo>
                    <a:pt x="57912" y="539495"/>
                  </a:lnTo>
                  <a:lnTo>
                    <a:pt x="3919728" y="539495"/>
                  </a:lnTo>
                  <a:lnTo>
                    <a:pt x="3919728" y="536448"/>
                  </a:lnTo>
                  <a:lnTo>
                    <a:pt x="3927348" y="533400"/>
                  </a:lnTo>
                  <a:lnTo>
                    <a:pt x="97535" y="533400"/>
                  </a:lnTo>
                  <a:lnTo>
                    <a:pt x="79247" y="530351"/>
                  </a:lnTo>
                  <a:lnTo>
                    <a:pt x="64007" y="527303"/>
                  </a:lnTo>
                  <a:lnTo>
                    <a:pt x="48768" y="518159"/>
                  </a:lnTo>
                  <a:close/>
                </a:path>
                <a:path w="3977640" h="546100">
                  <a:moveTo>
                    <a:pt x="3947159" y="518159"/>
                  </a:moveTo>
                  <a:lnTo>
                    <a:pt x="3928872" y="518159"/>
                  </a:lnTo>
                  <a:lnTo>
                    <a:pt x="3913631" y="527303"/>
                  </a:lnTo>
                  <a:lnTo>
                    <a:pt x="3898392" y="530351"/>
                  </a:lnTo>
                  <a:lnTo>
                    <a:pt x="3880104" y="533400"/>
                  </a:lnTo>
                  <a:lnTo>
                    <a:pt x="3927348" y="533400"/>
                  </a:lnTo>
                  <a:lnTo>
                    <a:pt x="3934968" y="530351"/>
                  </a:lnTo>
                  <a:lnTo>
                    <a:pt x="3947159" y="518159"/>
                  </a:lnTo>
                  <a:close/>
                </a:path>
                <a:path w="3977640" h="546100">
                  <a:moveTo>
                    <a:pt x="51815" y="27431"/>
                  </a:moveTo>
                  <a:lnTo>
                    <a:pt x="27431" y="27431"/>
                  </a:lnTo>
                  <a:lnTo>
                    <a:pt x="9143" y="57911"/>
                  </a:lnTo>
                  <a:lnTo>
                    <a:pt x="3047" y="76200"/>
                  </a:lnTo>
                  <a:lnTo>
                    <a:pt x="0" y="94487"/>
                  </a:lnTo>
                  <a:lnTo>
                    <a:pt x="0" y="451103"/>
                  </a:lnTo>
                  <a:lnTo>
                    <a:pt x="3047" y="469391"/>
                  </a:lnTo>
                  <a:lnTo>
                    <a:pt x="9143" y="487679"/>
                  </a:lnTo>
                  <a:lnTo>
                    <a:pt x="27431" y="518159"/>
                  </a:lnTo>
                  <a:lnTo>
                    <a:pt x="51815" y="518159"/>
                  </a:lnTo>
                  <a:lnTo>
                    <a:pt x="36575" y="509015"/>
                  </a:lnTo>
                  <a:lnTo>
                    <a:pt x="39623" y="509015"/>
                  </a:lnTo>
                  <a:lnTo>
                    <a:pt x="27431" y="496824"/>
                  </a:lnTo>
                  <a:lnTo>
                    <a:pt x="22555" y="484631"/>
                  </a:lnTo>
                  <a:lnTo>
                    <a:pt x="21335" y="484631"/>
                  </a:lnTo>
                  <a:lnTo>
                    <a:pt x="16256" y="469391"/>
                  </a:lnTo>
                  <a:lnTo>
                    <a:pt x="15239" y="469391"/>
                  </a:lnTo>
                  <a:lnTo>
                    <a:pt x="15239" y="76200"/>
                  </a:lnTo>
                  <a:lnTo>
                    <a:pt x="16256" y="76200"/>
                  </a:lnTo>
                  <a:lnTo>
                    <a:pt x="21335" y="60959"/>
                  </a:lnTo>
                  <a:lnTo>
                    <a:pt x="22555" y="60959"/>
                  </a:lnTo>
                  <a:lnTo>
                    <a:pt x="27431" y="48767"/>
                  </a:lnTo>
                  <a:lnTo>
                    <a:pt x="39623" y="36575"/>
                  </a:lnTo>
                  <a:lnTo>
                    <a:pt x="36575" y="36575"/>
                  </a:lnTo>
                  <a:lnTo>
                    <a:pt x="51815" y="27431"/>
                  </a:lnTo>
                  <a:close/>
                </a:path>
                <a:path w="3977640" h="546100">
                  <a:moveTo>
                    <a:pt x="3956304" y="481583"/>
                  </a:moveTo>
                  <a:lnTo>
                    <a:pt x="3950207" y="496824"/>
                  </a:lnTo>
                  <a:lnTo>
                    <a:pt x="3938016" y="509015"/>
                  </a:lnTo>
                  <a:lnTo>
                    <a:pt x="3941063" y="509015"/>
                  </a:lnTo>
                  <a:lnTo>
                    <a:pt x="3925824" y="518159"/>
                  </a:lnTo>
                  <a:lnTo>
                    <a:pt x="3950207" y="518159"/>
                  </a:lnTo>
                  <a:lnTo>
                    <a:pt x="3968496" y="487679"/>
                  </a:lnTo>
                  <a:lnTo>
                    <a:pt x="3969511" y="484631"/>
                  </a:lnTo>
                  <a:lnTo>
                    <a:pt x="3956304" y="484631"/>
                  </a:lnTo>
                  <a:lnTo>
                    <a:pt x="3956304" y="481583"/>
                  </a:lnTo>
                  <a:close/>
                </a:path>
                <a:path w="3977640" h="546100">
                  <a:moveTo>
                    <a:pt x="21335" y="481583"/>
                  </a:moveTo>
                  <a:lnTo>
                    <a:pt x="21335" y="484631"/>
                  </a:lnTo>
                  <a:lnTo>
                    <a:pt x="22555" y="484631"/>
                  </a:lnTo>
                  <a:lnTo>
                    <a:pt x="21335" y="481583"/>
                  </a:lnTo>
                  <a:close/>
                </a:path>
                <a:path w="3977640" h="546100">
                  <a:moveTo>
                    <a:pt x="3962400" y="466343"/>
                  </a:moveTo>
                  <a:lnTo>
                    <a:pt x="3956304" y="484631"/>
                  </a:lnTo>
                  <a:lnTo>
                    <a:pt x="3969511" y="484631"/>
                  </a:lnTo>
                  <a:lnTo>
                    <a:pt x="3974592" y="469391"/>
                  </a:lnTo>
                  <a:lnTo>
                    <a:pt x="3962400" y="469391"/>
                  </a:lnTo>
                  <a:lnTo>
                    <a:pt x="3962400" y="466343"/>
                  </a:lnTo>
                  <a:close/>
                </a:path>
                <a:path w="3977640" h="546100">
                  <a:moveTo>
                    <a:pt x="15239" y="466343"/>
                  </a:moveTo>
                  <a:lnTo>
                    <a:pt x="15239" y="469391"/>
                  </a:lnTo>
                  <a:lnTo>
                    <a:pt x="16256" y="469391"/>
                  </a:lnTo>
                  <a:lnTo>
                    <a:pt x="15239" y="466343"/>
                  </a:lnTo>
                  <a:close/>
                </a:path>
                <a:path w="3977640" h="546100">
                  <a:moveTo>
                    <a:pt x="3974592" y="76200"/>
                  </a:moveTo>
                  <a:lnTo>
                    <a:pt x="3962400" y="76200"/>
                  </a:lnTo>
                  <a:lnTo>
                    <a:pt x="3962400" y="469391"/>
                  </a:lnTo>
                  <a:lnTo>
                    <a:pt x="3974592" y="469391"/>
                  </a:lnTo>
                  <a:lnTo>
                    <a:pt x="3977640" y="451103"/>
                  </a:lnTo>
                  <a:lnTo>
                    <a:pt x="3977640" y="94487"/>
                  </a:lnTo>
                  <a:lnTo>
                    <a:pt x="3974592" y="76200"/>
                  </a:lnTo>
                  <a:close/>
                </a:path>
                <a:path w="3977640" h="546100">
                  <a:moveTo>
                    <a:pt x="16256" y="76200"/>
                  </a:moveTo>
                  <a:lnTo>
                    <a:pt x="15239" y="76200"/>
                  </a:lnTo>
                  <a:lnTo>
                    <a:pt x="15239" y="79248"/>
                  </a:lnTo>
                  <a:lnTo>
                    <a:pt x="16256" y="76200"/>
                  </a:lnTo>
                  <a:close/>
                </a:path>
                <a:path w="3977640" h="546100">
                  <a:moveTo>
                    <a:pt x="3969511" y="60959"/>
                  </a:moveTo>
                  <a:lnTo>
                    <a:pt x="3956304" y="60959"/>
                  </a:lnTo>
                  <a:lnTo>
                    <a:pt x="3962400" y="79248"/>
                  </a:lnTo>
                  <a:lnTo>
                    <a:pt x="3962400" y="76200"/>
                  </a:lnTo>
                  <a:lnTo>
                    <a:pt x="3974592" y="76200"/>
                  </a:lnTo>
                  <a:lnTo>
                    <a:pt x="3969511" y="60959"/>
                  </a:lnTo>
                  <a:close/>
                </a:path>
                <a:path w="3977640" h="546100">
                  <a:moveTo>
                    <a:pt x="22555" y="60959"/>
                  </a:moveTo>
                  <a:lnTo>
                    <a:pt x="21335" y="60959"/>
                  </a:lnTo>
                  <a:lnTo>
                    <a:pt x="21335" y="64007"/>
                  </a:lnTo>
                  <a:lnTo>
                    <a:pt x="22555" y="60959"/>
                  </a:lnTo>
                  <a:close/>
                </a:path>
                <a:path w="3977640" h="546100">
                  <a:moveTo>
                    <a:pt x="3950207" y="27431"/>
                  </a:moveTo>
                  <a:lnTo>
                    <a:pt x="3925824" y="27431"/>
                  </a:lnTo>
                  <a:lnTo>
                    <a:pt x="3941063" y="36575"/>
                  </a:lnTo>
                  <a:lnTo>
                    <a:pt x="3938016" y="36575"/>
                  </a:lnTo>
                  <a:lnTo>
                    <a:pt x="3950207" y="48767"/>
                  </a:lnTo>
                  <a:lnTo>
                    <a:pt x="3956304" y="64007"/>
                  </a:lnTo>
                  <a:lnTo>
                    <a:pt x="3956304" y="60959"/>
                  </a:lnTo>
                  <a:lnTo>
                    <a:pt x="3969511" y="60959"/>
                  </a:lnTo>
                  <a:lnTo>
                    <a:pt x="3968496" y="57911"/>
                  </a:lnTo>
                  <a:lnTo>
                    <a:pt x="3950207" y="27431"/>
                  </a:lnTo>
                  <a:close/>
                </a:path>
                <a:path w="3977640" h="546100">
                  <a:moveTo>
                    <a:pt x="3919728" y="6095"/>
                  </a:moveTo>
                  <a:lnTo>
                    <a:pt x="57912" y="6095"/>
                  </a:lnTo>
                  <a:lnTo>
                    <a:pt x="42671" y="15239"/>
                  </a:lnTo>
                  <a:lnTo>
                    <a:pt x="30479" y="27431"/>
                  </a:lnTo>
                  <a:lnTo>
                    <a:pt x="48768" y="27431"/>
                  </a:lnTo>
                  <a:lnTo>
                    <a:pt x="64007" y="18287"/>
                  </a:lnTo>
                  <a:lnTo>
                    <a:pt x="79247" y="15239"/>
                  </a:lnTo>
                  <a:lnTo>
                    <a:pt x="97535" y="12191"/>
                  </a:lnTo>
                  <a:lnTo>
                    <a:pt x="3929888" y="12191"/>
                  </a:lnTo>
                  <a:lnTo>
                    <a:pt x="3919728" y="6095"/>
                  </a:lnTo>
                  <a:close/>
                </a:path>
                <a:path w="3977640" h="546100">
                  <a:moveTo>
                    <a:pt x="3929888" y="12191"/>
                  </a:moveTo>
                  <a:lnTo>
                    <a:pt x="3880104" y="12191"/>
                  </a:lnTo>
                  <a:lnTo>
                    <a:pt x="3898392" y="15239"/>
                  </a:lnTo>
                  <a:lnTo>
                    <a:pt x="3913631" y="18287"/>
                  </a:lnTo>
                  <a:lnTo>
                    <a:pt x="3928872" y="27431"/>
                  </a:lnTo>
                  <a:lnTo>
                    <a:pt x="3947159" y="27431"/>
                  </a:lnTo>
                  <a:lnTo>
                    <a:pt x="3934968" y="15239"/>
                  </a:lnTo>
                  <a:lnTo>
                    <a:pt x="3929888" y="12191"/>
                  </a:lnTo>
                  <a:close/>
                </a:path>
                <a:path w="3977640" h="546100">
                  <a:moveTo>
                    <a:pt x="3901440" y="0"/>
                  </a:moveTo>
                  <a:lnTo>
                    <a:pt x="76200" y="0"/>
                  </a:lnTo>
                  <a:lnTo>
                    <a:pt x="76200" y="3048"/>
                  </a:lnTo>
                  <a:lnTo>
                    <a:pt x="60959" y="6095"/>
                  </a:lnTo>
                  <a:lnTo>
                    <a:pt x="3916679" y="6095"/>
                  </a:lnTo>
                  <a:lnTo>
                    <a:pt x="3901440" y="3048"/>
                  </a:lnTo>
                  <a:lnTo>
                    <a:pt x="3901440" y="0"/>
                  </a:lnTo>
                  <a:close/>
                </a:path>
              </a:pathLst>
            </a:custGeom>
            <a:solidFill>
              <a:srgbClr val="002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2FF68F-4BEF-1084-B9E9-5E94289B3BCD}"/>
              </a:ext>
            </a:extLst>
          </p:cNvPr>
          <p:cNvGrpSpPr/>
          <p:nvPr/>
        </p:nvGrpSpPr>
        <p:grpSpPr>
          <a:xfrm>
            <a:off x="1038280" y="3263843"/>
            <a:ext cx="1615440" cy="737870"/>
            <a:chOff x="1236399" y="3893815"/>
            <a:chExt cx="1615440" cy="737870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9822A848-08A1-FA67-81E5-A3B09D383AD1}"/>
                </a:ext>
              </a:extLst>
            </p:cNvPr>
            <p:cNvSpPr/>
            <p:nvPr/>
          </p:nvSpPr>
          <p:spPr>
            <a:xfrm>
              <a:off x="1242495" y="3899912"/>
              <a:ext cx="1600200" cy="722630"/>
            </a:xfrm>
            <a:custGeom>
              <a:avLst/>
              <a:gdLst/>
              <a:ahLst/>
              <a:cxnLst/>
              <a:rect l="l" t="t" r="r" b="b"/>
              <a:pathLst>
                <a:path w="1600200" h="722629">
                  <a:moveTo>
                    <a:pt x="1075944" y="0"/>
                  </a:moveTo>
                  <a:lnTo>
                    <a:pt x="801624" y="195072"/>
                  </a:lnTo>
                  <a:lnTo>
                    <a:pt x="618744" y="76200"/>
                  </a:lnTo>
                  <a:lnTo>
                    <a:pt x="542544" y="210312"/>
                  </a:lnTo>
                  <a:lnTo>
                    <a:pt x="27431" y="76200"/>
                  </a:lnTo>
                  <a:lnTo>
                    <a:pt x="344424" y="256032"/>
                  </a:lnTo>
                  <a:lnTo>
                    <a:pt x="0" y="289560"/>
                  </a:lnTo>
                  <a:lnTo>
                    <a:pt x="277368" y="393192"/>
                  </a:lnTo>
                  <a:lnTo>
                    <a:pt x="12192" y="487680"/>
                  </a:lnTo>
                  <a:lnTo>
                    <a:pt x="420624" y="466344"/>
                  </a:lnTo>
                  <a:lnTo>
                    <a:pt x="353568" y="591312"/>
                  </a:lnTo>
                  <a:lnTo>
                    <a:pt x="573024" y="524256"/>
                  </a:lnTo>
                  <a:lnTo>
                    <a:pt x="630936" y="722376"/>
                  </a:lnTo>
                  <a:lnTo>
                    <a:pt x="780288" y="499872"/>
                  </a:lnTo>
                  <a:lnTo>
                    <a:pt x="981456" y="661416"/>
                  </a:lnTo>
                  <a:lnTo>
                    <a:pt x="1039368" y="484632"/>
                  </a:lnTo>
                  <a:lnTo>
                    <a:pt x="1344168" y="606552"/>
                  </a:lnTo>
                  <a:lnTo>
                    <a:pt x="1249680" y="432816"/>
                  </a:lnTo>
                  <a:lnTo>
                    <a:pt x="1600200" y="445008"/>
                  </a:lnTo>
                  <a:lnTo>
                    <a:pt x="1304544" y="350520"/>
                  </a:lnTo>
                  <a:lnTo>
                    <a:pt x="1563624" y="271272"/>
                  </a:lnTo>
                  <a:lnTo>
                    <a:pt x="1237488" y="243840"/>
                  </a:lnTo>
                  <a:lnTo>
                    <a:pt x="1362456" y="149352"/>
                  </a:lnTo>
                  <a:lnTo>
                    <a:pt x="1051560" y="179832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82CE2548-7E87-3F86-22DD-5DEFB8A196A4}"/>
                </a:ext>
              </a:extLst>
            </p:cNvPr>
            <p:cNvSpPr/>
            <p:nvPr/>
          </p:nvSpPr>
          <p:spPr>
            <a:xfrm>
              <a:off x="1236399" y="3893815"/>
              <a:ext cx="1615440" cy="737870"/>
            </a:xfrm>
            <a:custGeom>
              <a:avLst/>
              <a:gdLst/>
              <a:ahLst/>
              <a:cxnLst/>
              <a:rect l="l" t="t" r="r" b="b"/>
              <a:pathLst>
                <a:path w="1615439" h="737870">
                  <a:moveTo>
                    <a:pt x="586093" y="530351"/>
                  </a:moveTo>
                  <a:lnTo>
                    <a:pt x="573023" y="530351"/>
                  </a:lnTo>
                  <a:lnTo>
                    <a:pt x="582168" y="536448"/>
                  </a:lnTo>
                  <a:lnTo>
                    <a:pt x="575376" y="538523"/>
                  </a:lnTo>
                  <a:lnTo>
                    <a:pt x="630935" y="731519"/>
                  </a:lnTo>
                  <a:lnTo>
                    <a:pt x="630935" y="734567"/>
                  </a:lnTo>
                  <a:lnTo>
                    <a:pt x="633983" y="734567"/>
                  </a:lnTo>
                  <a:lnTo>
                    <a:pt x="633983" y="737615"/>
                  </a:lnTo>
                  <a:lnTo>
                    <a:pt x="637032" y="737615"/>
                  </a:lnTo>
                  <a:lnTo>
                    <a:pt x="640079" y="734567"/>
                  </a:lnTo>
                  <a:lnTo>
                    <a:pt x="644198" y="728471"/>
                  </a:lnTo>
                  <a:lnTo>
                    <a:pt x="643127" y="728471"/>
                  </a:lnTo>
                  <a:lnTo>
                    <a:pt x="630935" y="725424"/>
                  </a:lnTo>
                  <a:lnTo>
                    <a:pt x="638902" y="713793"/>
                  </a:lnTo>
                  <a:lnTo>
                    <a:pt x="586093" y="530351"/>
                  </a:lnTo>
                  <a:close/>
                </a:path>
                <a:path w="1615439" h="737870">
                  <a:moveTo>
                    <a:pt x="638902" y="713793"/>
                  </a:moveTo>
                  <a:lnTo>
                    <a:pt x="630935" y="725424"/>
                  </a:lnTo>
                  <a:lnTo>
                    <a:pt x="643127" y="728471"/>
                  </a:lnTo>
                  <a:lnTo>
                    <a:pt x="638902" y="713793"/>
                  </a:lnTo>
                  <a:close/>
                </a:path>
                <a:path w="1615439" h="737870">
                  <a:moveTo>
                    <a:pt x="789432" y="499871"/>
                  </a:moveTo>
                  <a:lnTo>
                    <a:pt x="786383" y="499871"/>
                  </a:lnTo>
                  <a:lnTo>
                    <a:pt x="783335" y="502919"/>
                  </a:lnTo>
                  <a:lnTo>
                    <a:pt x="638902" y="713793"/>
                  </a:lnTo>
                  <a:lnTo>
                    <a:pt x="643127" y="728471"/>
                  </a:lnTo>
                  <a:lnTo>
                    <a:pt x="644198" y="728471"/>
                  </a:lnTo>
                  <a:lnTo>
                    <a:pt x="787928" y="515752"/>
                  </a:lnTo>
                  <a:lnTo>
                    <a:pt x="783335" y="512063"/>
                  </a:lnTo>
                  <a:lnTo>
                    <a:pt x="792479" y="509015"/>
                  </a:lnTo>
                  <a:lnTo>
                    <a:pt x="800217" y="509015"/>
                  </a:lnTo>
                  <a:lnTo>
                    <a:pt x="792479" y="502919"/>
                  </a:lnTo>
                  <a:lnTo>
                    <a:pt x="789432" y="499871"/>
                  </a:lnTo>
                  <a:close/>
                </a:path>
                <a:path w="1615439" h="737870">
                  <a:moveTo>
                    <a:pt x="800217" y="509015"/>
                  </a:moveTo>
                  <a:lnTo>
                    <a:pt x="792479" y="509015"/>
                  </a:lnTo>
                  <a:lnTo>
                    <a:pt x="787928" y="515752"/>
                  </a:lnTo>
                  <a:lnTo>
                    <a:pt x="984503" y="673607"/>
                  </a:lnTo>
                  <a:lnTo>
                    <a:pt x="993647" y="673607"/>
                  </a:lnTo>
                  <a:lnTo>
                    <a:pt x="993647" y="670559"/>
                  </a:lnTo>
                  <a:lnTo>
                    <a:pt x="995644" y="664463"/>
                  </a:lnTo>
                  <a:lnTo>
                    <a:pt x="981456" y="664463"/>
                  </a:lnTo>
                  <a:lnTo>
                    <a:pt x="984750" y="654406"/>
                  </a:lnTo>
                  <a:lnTo>
                    <a:pt x="800217" y="509015"/>
                  </a:lnTo>
                  <a:close/>
                </a:path>
                <a:path w="1615439" h="737870">
                  <a:moveTo>
                    <a:pt x="984750" y="654406"/>
                  </a:moveTo>
                  <a:lnTo>
                    <a:pt x="981456" y="664463"/>
                  </a:lnTo>
                  <a:lnTo>
                    <a:pt x="993647" y="661415"/>
                  </a:lnTo>
                  <a:lnTo>
                    <a:pt x="984750" y="654406"/>
                  </a:lnTo>
                  <a:close/>
                </a:path>
                <a:path w="1615439" h="737870">
                  <a:moveTo>
                    <a:pt x="1048512" y="484631"/>
                  </a:moveTo>
                  <a:lnTo>
                    <a:pt x="1042415" y="484631"/>
                  </a:lnTo>
                  <a:lnTo>
                    <a:pt x="1039368" y="487679"/>
                  </a:lnTo>
                  <a:lnTo>
                    <a:pt x="984750" y="654406"/>
                  </a:lnTo>
                  <a:lnTo>
                    <a:pt x="993647" y="661415"/>
                  </a:lnTo>
                  <a:lnTo>
                    <a:pt x="981456" y="664463"/>
                  </a:lnTo>
                  <a:lnTo>
                    <a:pt x="995644" y="664463"/>
                  </a:lnTo>
                  <a:lnTo>
                    <a:pt x="1049626" y="499679"/>
                  </a:lnTo>
                  <a:lnTo>
                    <a:pt x="1042415" y="496824"/>
                  </a:lnTo>
                  <a:lnTo>
                    <a:pt x="1051559" y="493775"/>
                  </a:lnTo>
                  <a:lnTo>
                    <a:pt x="1071372" y="493775"/>
                  </a:lnTo>
                  <a:lnTo>
                    <a:pt x="1048512" y="484631"/>
                  </a:lnTo>
                  <a:close/>
                </a:path>
                <a:path w="1615439" h="737870">
                  <a:moveTo>
                    <a:pt x="1071372" y="493775"/>
                  </a:moveTo>
                  <a:lnTo>
                    <a:pt x="1051559" y="493775"/>
                  </a:lnTo>
                  <a:lnTo>
                    <a:pt x="1049626" y="499679"/>
                  </a:lnTo>
                  <a:lnTo>
                    <a:pt x="1350264" y="618743"/>
                  </a:lnTo>
                  <a:lnTo>
                    <a:pt x="1353312" y="618743"/>
                  </a:lnTo>
                  <a:lnTo>
                    <a:pt x="1356359" y="615695"/>
                  </a:lnTo>
                  <a:lnTo>
                    <a:pt x="1347215" y="615695"/>
                  </a:lnTo>
                  <a:lnTo>
                    <a:pt x="1338830" y="600759"/>
                  </a:lnTo>
                  <a:lnTo>
                    <a:pt x="1071372" y="493775"/>
                  </a:lnTo>
                  <a:close/>
                </a:path>
                <a:path w="1615439" h="737870">
                  <a:moveTo>
                    <a:pt x="1338830" y="600759"/>
                  </a:moveTo>
                  <a:lnTo>
                    <a:pt x="1347215" y="615695"/>
                  </a:lnTo>
                  <a:lnTo>
                    <a:pt x="1353312" y="606551"/>
                  </a:lnTo>
                  <a:lnTo>
                    <a:pt x="1338830" y="600759"/>
                  </a:lnTo>
                  <a:close/>
                </a:path>
                <a:path w="1615439" h="737870">
                  <a:moveTo>
                    <a:pt x="1255776" y="432815"/>
                  </a:moveTo>
                  <a:lnTo>
                    <a:pt x="1252727" y="432815"/>
                  </a:lnTo>
                  <a:lnTo>
                    <a:pt x="1249679" y="435863"/>
                  </a:lnTo>
                  <a:lnTo>
                    <a:pt x="1249679" y="441959"/>
                  </a:lnTo>
                  <a:lnTo>
                    <a:pt x="1338830" y="600759"/>
                  </a:lnTo>
                  <a:lnTo>
                    <a:pt x="1353312" y="606551"/>
                  </a:lnTo>
                  <a:lnTo>
                    <a:pt x="1347215" y="615695"/>
                  </a:lnTo>
                  <a:lnTo>
                    <a:pt x="1359408" y="615695"/>
                  </a:lnTo>
                  <a:lnTo>
                    <a:pt x="1359408" y="612648"/>
                  </a:lnTo>
                  <a:lnTo>
                    <a:pt x="1356359" y="609600"/>
                  </a:lnTo>
                  <a:lnTo>
                    <a:pt x="1267058" y="445400"/>
                  </a:lnTo>
                  <a:lnTo>
                    <a:pt x="1255776" y="445007"/>
                  </a:lnTo>
                  <a:lnTo>
                    <a:pt x="1261871" y="435863"/>
                  </a:lnTo>
                  <a:lnTo>
                    <a:pt x="1344168" y="435863"/>
                  </a:lnTo>
                  <a:lnTo>
                    <a:pt x="1255776" y="432815"/>
                  </a:lnTo>
                  <a:close/>
                </a:path>
                <a:path w="1615439" h="737870">
                  <a:moveTo>
                    <a:pt x="432815" y="469391"/>
                  </a:moveTo>
                  <a:lnTo>
                    <a:pt x="420623" y="469391"/>
                  </a:lnTo>
                  <a:lnTo>
                    <a:pt x="426719" y="478535"/>
                  </a:lnTo>
                  <a:lnTo>
                    <a:pt x="415400" y="479127"/>
                  </a:lnTo>
                  <a:lnTo>
                    <a:pt x="353568" y="594359"/>
                  </a:lnTo>
                  <a:lnTo>
                    <a:pt x="353568" y="597407"/>
                  </a:lnTo>
                  <a:lnTo>
                    <a:pt x="356615" y="600455"/>
                  </a:lnTo>
                  <a:lnTo>
                    <a:pt x="356615" y="603503"/>
                  </a:lnTo>
                  <a:lnTo>
                    <a:pt x="362712" y="603503"/>
                  </a:lnTo>
                  <a:lnTo>
                    <a:pt x="372687" y="600455"/>
                  </a:lnTo>
                  <a:lnTo>
                    <a:pt x="365759" y="600455"/>
                  </a:lnTo>
                  <a:lnTo>
                    <a:pt x="359663" y="591311"/>
                  </a:lnTo>
                  <a:lnTo>
                    <a:pt x="372860" y="587222"/>
                  </a:lnTo>
                  <a:lnTo>
                    <a:pt x="432815" y="475487"/>
                  </a:lnTo>
                  <a:lnTo>
                    <a:pt x="432815" y="469391"/>
                  </a:lnTo>
                  <a:close/>
                </a:path>
                <a:path w="1615439" h="737870">
                  <a:moveTo>
                    <a:pt x="372860" y="587222"/>
                  </a:moveTo>
                  <a:lnTo>
                    <a:pt x="359663" y="591311"/>
                  </a:lnTo>
                  <a:lnTo>
                    <a:pt x="365759" y="600455"/>
                  </a:lnTo>
                  <a:lnTo>
                    <a:pt x="372860" y="587222"/>
                  </a:lnTo>
                  <a:close/>
                </a:path>
                <a:path w="1615439" h="737870">
                  <a:moveTo>
                    <a:pt x="582168" y="524255"/>
                  </a:moveTo>
                  <a:lnTo>
                    <a:pt x="576071" y="524255"/>
                  </a:lnTo>
                  <a:lnTo>
                    <a:pt x="372860" y="587222"/>
                  </a:lnTo>
                  <a:lnTo>
                    <a:pt x="365759" y="600455"/>
                  </a:lnTo>
                  <a:lnTo>
                    <a:pt x="372687" y="600455"/>
                  </a:lnTo>
                  <a:lnTo>
                    <a:pt x="575376" y="538523"/>
                  </a:lnTo>
                  <a:lnTo>
                    <a:pt x="573023" y="530351"/>
                  </a:lnTo>
                  <a:lnTo>
                    <a:pt x="586093" y="530351"/>
                  </a:lnTo>
                  <a:lnTo>
                    <a:pt x="585215" y="527303"/>
                  </a:lnTo>
                  <a:lnTo>
                    <a:pt x="582168" y="524255"/>
                  </a:lnTo>
                  <a:close/>
                </a:path>
                <a:path w="1615439" h="737870">
                  <a:moveTo>
                    <a:pt x="573023" y="530351"/>
                  </a:moveTo>
                  <a:lnTo>
                    <a:pt x="575376" y="538523"/>
                  </a:lnTo>
                  <a:lnTo>
                    <a:pt x="582168" y="536448"/>
                  </a:lnTo>
                  <a:lnTo>
                    <a:pt x="573023" y="530351"/>
                  </a:lnTo>
                  <a:close/>
                </a:path>
                <a:path w="1615439" h="737870">
                  <a:moveTo>
                    <a:pt x="792479" y="509015"/>
                  </a:moveTo>
                  <a:lnTo>
                    <a:pt x="783335" y="512063"/>
                  </a:lnTo>
                  <a:lnTo>
                    <a:pt x="787928" y="515752"/>
                  </a:lnTo>
                  <a:lnTo>
                    <a:pt x="792479" y="509015"/>
                  </a:lnTo>
                  <a:close/>
                </a:path>
                <a:path w="1615439" h="737870">
                  <a:moveTo>
                    <a:pt x="263807" y="399109"/>
                  </a:moveTo>
                  <a:lnTo>
                    <a:pt x="15239" y="487679"/>
                  </a:lnTo>
                  <a:lnTo>
                    <a:pt x="12191" y="490727"/>
                  </a:lnTo>
                  <a:lnTo>
                    <a:pt x="12191" y="499871"/>
                  </a:lnTo>
                  <a:lnTo>
                    <a:pt x="18287" y="499871"/>
                  </a:lnTo>
                  <a:lnTo>
                    <a:pt x="18287" y="487679"/>
                  </a:lnTo>
                  <a:lnTo>
                    <a:pt x="58923" y="485557"/>
                  </a:lnTo>
                  <a:lnTo>
                    <a:pt x="286512" y="405383"/>
                  </a:lnTo>
                  <a:lnTo>
                    <a:pt x="280415" y="405383"/>
                  </a:lnTo>
                  <a:lnTo>
                    <a:pt x="263807" y="399109"/>
                  </a:lnTo>
                  <a:close/>
                </a:path>
                <a:path w="1615439" h="737870">
                  <a:moveTo>
                    <a:pt x="58923" y="485557"/>
                  </a:moveTo>
                  <a:lnTo>
                    <a:pt x="18287" y="487679"/>
                  </a:lnTo>
                  <a:lnTo>
                    <a:pt x="18287" y="499871"/>
                  </a:lnTo>
                  <a:lnTo>
                    <a:pt x="58923" y="485557"/>
                  </a:lnTo>
                  <a:close/>
                </a:path>
                <a:path w="1615439" h="737870">
                  <a:moveTo>
                    <a:pt x="432815" y="466343"/>
                  </a:moveTo>
                  <a:lnTo>
                    <a:pt x="426719" y="466343"/>
                  </a:lnTo>
                  <a:lnTo>
                    <a:pt x="58923" y="485557"/>
                  </a:lnTo>
                  <a:lnTo>
                    <a:pt x="18287" y="499871"/>
                  </a:lnTo>
                  <a:lnTo>
                    <a:pt x="415400" y="479127"/>
                  </a:lnTo>
                  <a:lnTo>
                    <a:pt x="420623" y="469391"/>
                  </a:lnTo>
                  <a:lnTo>
                    <a:pt x="432815" y="469391"/>
                  </a:lnTo>
                  <a:lnTo>
                    <a:pt x="432815" y="466343"/>
                  </a:lnTo>
                  <a:close/>
                </a:path>
                <a:path w="1615439" h="737870">
                  <a:moveTo>
                    <a:pt x="1051559" y="493775"/>
                  </a:moveTo>
                  <a:lnTo>
                    <a:pt x="1042415" y="496824"/>
                  </a:lnTo>
                  <a:lnTo>
                    <a:pt x="1049626" y="499679"/>
                  </a:lnTo>
                  <a:lnTo>
                    <a:pt x="1051559" y="493775"/>
                  </a:lnTo>
                  <a:close/>
                </a:path>
                <a:path w="1615439" h="737870">
                  <a:moveTo>
                    <a:pt x="420623" y="469391"/>
                  </a:moveTo>
                  <a:lnTo>
                    <a:pt x="415400" y="479127"/>
                  </a:lnTo>
                  <a:lnTo>
                    <a:pt x="426719" y="478535"/>
                  </a:lnTo>
                  <a:lnTo>
                    <a:pt x="420623" y="469391"/>
                  </a:lnTo>
                  <a:close/>
                </a:path>
                <a:path w="1615439" h="737870">
                  <a:moveTo>
                    <a:pt x="1344168" y="435863"/>
                  </a:moveTo>
                  <a:lnTo>
                    <a:pt x="1261871" y="435863"/>
                  </a:lnTo>
                  <a:lnTo>
                    <a:pt x="1267058" y="445400"/>
                  </a:lnTo>
                  <a:lnTo>
                    <a:pt x="1606295" y="457200"/>
                  </a:lnTo>
                  <a:lnTo>
                    <a:pt x="1563164" y="443415"/>
                  </a:lnTo>
                  <a:lnTo>
                    <a:pt x="1344168" y="435863"/>
                  </a:lnTo>
                  <a:close/>
                </a:path>
                <a:path w="1615439" h="737870">
                  <a:moveTo>
                    <a:pt x="1563164" y="443415"/>
                  </a:moveTo>
                  <a:lnTo>
                    <a:pt x="1606295" y="457200"/>
                  </a:lnTo>
                  <a:lnTo>
                    <a:pt x="1609344" y="445007"/>
                  </a:lnTo>
                  <a:lnTo>
                    <a:pt x="1563164" y="443415"/>
                  </a:lnTo>
                  <a:close/>
                </a:path>
                <a:path w="1615439" h="737870">
                  <a:moveTo>
                    <a:pt x="1612392" y="445007"/>
                  </a:moveTo>
                  <a:lnTo>
                    <a:pt x="1609344" y="445007"/>
                  </a:lnTo>
                  <a:lnTo>
                    <a:pt x="1606295" y="457200"/>
                  </a:lnTo>
                  <a:lnTo>
                    <a:pt x="1609344" y="457200"/>
                  </a:lnTo>
                  <a:lnTo>
                    <a:pt x="1615440" y="451103"/>
                  </a:lnTo>
                  <a:lnTo>
                    <a:pt x="1615440" y="448055"/>
                  </a:lnTo>
                  <a:lnTo>
                    <a:pt x="1612392" y="445007"/>
                  </a:lnTo>
                  <a:close/>
                </a:path>
                <a:path w="1615439" h="737870">
                  <a:moveTo>
                    <a:pt x="1261871" y="435863"/>
                  </a:moveTo>
                  <a:lnTo>
                    <a:pt x="1255776" y="445007"/>
                  </a:lnTo>
                  <a:lnTo>
                    <a:pt x="1267058" y="445400"/>
                  </a:lnTo>
                  <a:lnTo>
                    <a:pt x="1261871" y="435863"/>
                  </a:lnTo>
                  <a:close/>
                </a:path>
                <a:path w="1615439" h="737870">
                  <a:moveTo>
                    <a:pt x="1333180" y="356749"/>
                  </a:moveTo>
                  <a:lnTo>
                    <a:pt x="1313688" y="362711"/>
                  </a:lnTo>
                  <a:lnTo>
                    <a:pt x="1310639" y="362711"/>
                  </a:lnTo>
                  <a:lnTo>
                    <a:pt x="1563164" y="443415"/>
                  </a:lnTo>
                  <a:lnTo>
                    <a:pt x="1609344" y="445007"/>
                  </a:lnTo>
                  <a:lnTo>
                    <a:pt x="1333180" y="356749"/>
                  </a:lnTo>
                  <a:close/>
                </a:path>
                <a:path w="1615439" h="737870">
                  <a:moveTo>
                    <a:pt x="280415" y="393191"/>
                  </a:moveTo>
                  <a:lnTo>
                    <a:pt x="263807" y="399109"/>
                  </a:lnTo>
                  <a:lnTo>
                    <a:pt x="280415" y="405383"/>
                  </a:lnTo>
                  <a:lnTo>
                    <a:pt x="280415" y="393191"/>
                  </a:lnTo>
                  <a:close/>
                </a:path>
                <a:path w="1615439" h="737870">
                  <a:moveTo>
                    <a:pt x="286512" y="393191"/>
                  </a:moveTo>
                  <a:lnTo>
                    <a:pt x="280415" y="393191"/>
                  </a:lnTo>
                  <a:lnTo>
                    <a:pt x="280415" y="405383"/>
                  </a:lnTo>
                  <a:lnTo>
                    <a:pt x="286512" y="405383"/>
                  </a:lnTo>
                  <a:lnTo>
                    <a:pt x="289559" y="402335"/>
                  </a:lnTo>
                  <a:lnTo>
                    <a:pt x="289559" y="399287"/>
                  </a:lnTo>
                  <a:lnTo>
                    <a:pt x="286512" y="396239"/>
                  </a:lnTo>
                  <a:lnTo>
                    <a:pt x="286512" y="393191"/>
                  </a:lnTo>
                  <a:close/>
                </a:path>
                <a:path w="1615439" h="737870">
                  <a:moveTo>
                    <a:pt x="9143" y="289559"/>
                  </a:moveTo>
                  <a:lnTo>
                    <a:pt x="3047" y="289559"/>
                  </a:lnTo>
                  <a:lnTo>
                    <a:pt x="0" y="292607"/>
                  </a:lnTo>
                  <a:lnTo>
                    <a:pt x="0" y="295655"/>
                  </a:lnTo>
                  <a:lnTo>
                    <a:pt x="6095" y="301751"/>
                  </a:lnTo>
                  <a:lnTo>
                    <a:pt x="263807" y="399109"/>
                  </a:lnTo>
                  <a:lnTo>
                    <a:pt x="280415" y="393191"/>
                  </a:lnTo>
                  <a:lnTo>
                    <a:pt x="286512" y="393191"/>
                  </a:lnTo>
                  <a:lnTo>
                    <a:pt x="41775" y="301751"/>
                  </a:lnTo>
                  <a:lnTo>
                    <a:pt x="9143" y="301751"/>
                  </a:lnTo>
                  <a:lnTo>
                    <a:pt x="9143" y="289559"/>
                  </a:lnTo>
                  <a:close/>
                </a:path>
                <a:path w="1615439" h="737870">
                  <a:moveTo>
                    <a:pt x="1313688" y="350519"/>
                  </a:moveTo>
                  <a:lnTo>
                    <a:pt x="1307591" y="350519"/>
                  </a:lnTo>
                  <a:lnTo>
                    <a:pt x="1304544" y="353567"/>
                  </a:lnTo>
                  <a:lnTo>
                    <a:pt x="1304544" y="359663"/>
                  </a:lnTo>
                  <a:lnTo>
                    <a:pt x="1307591" y="362711"/>
                  </a:lnTo>
                  <a:lnTo>
                    <a:pt x="1313688" y="362711"/>
                  </a:lnTo>
                  <a:lnTo>
                    <a:pt x="1313688" y="350519"/>
                  </a:lnTo>
                  <a:close/>
                </a:path>
                <a:path w="1615439" h="737870">
                  <a:moveTo>
                    <a:pt x="1313688" y="350519"/>
                  </a:moveTo>
                  <a:lnTo>
                    <a:pt x="1313688" y="362711"/>
                  </a:lnTo>
                  <a:lnTo>
                    <a:pt x="1333180" y="356749"/>
                  </a:lnTo>
                  <a:lnTo>
                    <a:pt x="1313688" y="350519"/>
                  </a:lnTo>
                  <a:close/>
                </a:path>
                <a:path w="1615439" h="737870">
                  <a:moveTo>
                    <a:pt x="1531557" y="282945"/>
                  </a:moveTo>
                  <a:lnTo>
                    <a:pt x="1310639" y="350519"/>
                  </a:lnTo>
                  <a:lnTo>
                    <a:pt x="1313688" y="350519"/>
                  </a:lnTo>
                  <a:lnTo>
                    <a:pt x="1333180" y="356749"/>
                  </a:lnTo>
                  <a:lnTo>
                    <a:pt x="1564422" y="286016"/>
                  </a:lnTo>
                  <a:lnTo>
                    <a:pt x="1531557" y="282945"/>
                  </a:lnTo>
                  <a:close/>
                </a:path>
                <a:path w="1615439" h="737870">
                  <a:moveTo>
                    <a:pt x="9143" y="289559"/>
                  </a:moveTo>
                  <a:lnTo>
                    <a:pt x="9143" y="301751"/>
                  </a:lnTo>
                  <a:lnTo>
                    <a:pt x="34983" y="299214"/>
                  </a:lnTo>
                  <a:lnTo>
                    <a:pt x="9143" y="289559"/>
                  </a:lnTo>
                  <a:close/>
                </a:path>
                <a:path w="1615439" h="737870">
                  <a:moveTo>
                    <a:pt x="34983" y="299214"/>
                  </a:moveTo>
                  <a:lnTo>
                    <a:pt x="9143" y="301751"/>
                  </a:lnTo>
                  <a:lnTo>
                    <a:pt x="41775" y="301751"/>
                  </a:lnTo>
                  <a:lnTo>
                    <a:pt x="34983" y="299214"/>
                  </a:lnTo>
                  <a:close/>
                </a:path>
                <a:path w="1615439" h="737870">
                  <a:moveTo>
                    <a:pt x="329574" y="258070"/>
                  </a:moveTo>
                  <a:lnTo>
                    <a:pt x="6095" y="289559"/>
                  </a:lnTo>
                  <a:lnTo>
                    <a:pt x="9143" y="289559"/>
                  </a:lnTo>
                  <a:lnTo>
                    <a:pt x="34983" y="299214"/>
                  </a:lnTo>
                  <a:lnTo>
                    <a:pt x="350519" y="268224"/>
                  </a:lnTo>
                  <a:lnTo>
                    <a:pt x="347471" y="268224"/>
                  </a:lnTo>
                  <a:lnTo>
                    <a:pt x="329574" y="258070"/>
                  </a:lnTo>
                  <a:close/>
                </a:path>
                <a:path w="1615439" h="737870">
                  <a:moveTo>
                    <a:pt x="1569720" y="284396"/>
                  </a:moveTo>
                  <a:lnTo>
                    <a:pt x="1564422" y="286016"/>
                  </a:lnTo>
                  <a:lnTo>
                    <a:pt x="1569720" y="286511"/>
                  </a:lnTo>
                  <a:lnTo>
                    <a:pt x="1569720" y="284396"/>
                  </a:lnTo>
                  <a:close/>
                </a:path>
                <a:path w="1615439" h="737870">
                  <a:moveTo>
                    <a:pt x="1569720" y="271271"/>
                  </a:moveTo>
                  <a:lnTo>
                    <a:pt x="1531557" y="282945"/>
                  </a:lnTo>
                  <a:lnTo>
                    <a:pt x="1564422" y="286016"/>
                  </a:lnTo>
                  <a:lnTo>
                    <a:pt x="1569720" y="284396"/>
                  </a:lnTo>
                  <a:lnTo>
                    <a:pt x="1569720" y="271271"/>
                  </a:lnTo>
                  <a:close/>
                </a:path>
                <a:path w="1615439" h="737870">
                  <a:moveTo>
                    <a:pt x="1572768" y="271271"/>
                  </a:moveTo>
                  <a:lnTo>
                    <a:pt x="1569720" y="271271"/>
                  </a:lnTo>
                  <a:lnTo>
                    <a:pt x="1569720" y="284396"/>
                  </a:lnTo>
                  <a:lnTo>
                    <a:pt x="1572768" y="283463"/>
                  </a:lnTo>
                  <a:lnTo>
                    <a:pt x="1575816" y="283463"/>
                  </a:lnTo>
                  <a:lnTo>
                    <a:pt x="1575816" y="274319"/>
                  </a:lnTo>
                  <a:lnTo>
                    <a:pt x="1572768" y="271271"/>
                  </a:lnTo>
                  <a:close/>
                </a:path>
                <a:path w="1615439" h="737870">
                  <a:moveTo>
                    <a:pt x="1263557" y="245277"/>
                  </a:moveTo>
                  <a:lnTo>
                    <a:pt x="1249679" y="256031"/>
                  </a:lnTo>
                  <a:lnTo>
                    <a:pt x="1243583" y="256031"/>
                  </a:lnTo>
                  <a:lnTo>
                    <a:pt x="1531557" y="282945"/>
                  </a:lnTo>
                  <a:lnTo>
                    <a:pt x="1569720" y="271271"/>
                  </a:lnTo>
                  <a:lnTo>
                    <a:pt x="1263557" y="245277"/>
                  </a:lnTo>
                  <a:close/>
                </a:path>
                <a:path w="1615439" h="737870">
                  <a:moveTo>
                    <a:pt x="350519" y="256031"/>
                  </a:moveTo>
                  <a:lnTo>
                    <a:pt x="329574" y="258070"/>
                  </a:lnTo>
                  <a:lnTo>
                    <a:pt x="347471" y="268224"/>
                  </a:lnTo>
                  <a:lnTo>
                    <a:pt x="350519" y="256031"/>
                  </a:lnTo>
                  <a:close/>
                </a:path>
                <a:path w="1615439" h="737870">
                  <a:moveTo>
                    <a:pt x="356615" y="256031"/>
                  </a:moveTo>
                  <a:lnTo>
                    <a:pt x="350519" y="256031"/>
                  </a:lnTo>
                  <a:lnTo>
                    <a:pt x="347471" y="268224"/>
                  </a:lnTo>
                  <a:lnTo>
                    <a:pt x="353568" y="268224"/>
                  </a:lnTo>
                  <a:lnTo>
                    <a:pt x="356615" y="265175"/>
                  </a:lnTo>
                  <a:lnTo>
                    <a:pt x="356615" y="256031"/>
                  </a:lnTo>
                  <a:close/>
                </a:path>
                <a:path w="1615439" h="737870">
                  <a:moveTo>
                    <a:pt x="36575" y="76200"/>
                  </a:moveTo>
                  <a:lnTo>
                    <a:pt x="30479" y="76200"/>
                  </a:lnTo>
                  <a:lnTo>
                    <a:pt x="30479" y="79248"/>
                  </a:lnTo>
                  <a:lnTo>
                    <a:pt x="27431" y="82295"/>
                  </a:lnTo>
                  <a:lnTo>
                    <a:pt x="30479" y="88391"/>
                  </a:lnTo>
                  <a:lnTo>
                    <a:pt x="329574" y="258070"/>
                  </a:lnTo>
                  <a:lnTo>
                    <a:pt x="350519" y="256031"/>
                  </a:lnTo>
                  <a:lnTo>
                    <a:pt x="353568" y="256031"/>
                  </a:lnTo>
                  <a:lnTo>
                    <a:pt x="78880" y="100199"/>
                  </a:lnTo>
                  <a:lnTo>
                    <a:pt x="33527" y="88391"/>
                  </a:lnTo>
                  <a:lnTo>
                    <a:pt x="36575" y="76200"/>
                  </a:lnTo>
                  <a:close/>
                </a:path>
                <a:path w="1615439" h="737870">
                  <a:moveTo>
                    <a:pt x="1374647" y="149351"/>
                  </a:moveTo>
                  <a:lnTo>
                    <a:pt x="1368552" y="149351"/>
                  </a:lnTo>
                  <a:lnTo>
                    <a:pt x="1365569" y="149612"/>
                  </a:lnTo>
                  <a:lnTo>
                    <a:pt x="1368552" y="161543"/>
                  </a:lnTo>
                  <a:lnTo>
                    <a:pt x="1347201" y="163637"/>
                  </a:lnTo>
                  <a:lnTo>
                    <a:pt x="1240535" y="246887"/>
                  </a:lnTo>
                  <a:lnTo>
                    <a:pt x="1237488" y="246887"/>
                  </a:lnTo>
                  <a:lnTo>
                    <a:pt x="1237488" y="252983"/>
                  </a:lnTo>
                  <a:lnTo>
                    <a:pt x="1240535" y="256031"/>
                  </a:lnTo>
                  <a:lnTo>
                    <a:pt x="1249679" y="256031"/>
                  </a:lnTo>
                  <a:lnTo>
                    <a:pt x="1246632" y="243839"/>
                  </a:lnTo>
                  <a:lnTo>
                    <a:pt x="1265411" y="243839"/>
                  </a:lnTo>
                  <a:lnTo>
                    <a:pt x="1371600" y="161543"/>
                  </a:lnTo>
                  <a:lnTo>
                    <a:pt x="1374647" y="158495"/>
                  </a:lnTo>
                  <a:lnTo>
                    <a:pt x="1374647" y="149351"/>
                  </a:lnTo>
                  <a:close/>
                </a:path>
                <a:path w="1615439" h="737870">
                  <a:moveTo>
                    <a:pt x="1246632" y="243839"/>
                  </a:moveTo>
                  <a:lnTo>
                    <a:pt x="1249679" y="256031"/>
                  </a:lnTo>
                  <a:lnTo>
                    <a:pt x="1263557" y="245277"/>
                  </a:lnTo>
                  <a:lnTo>
                    <a:pt x="1246632" y="243839"/>
                  </a:lnTo>
                  <a:close/>
                </a:path>
                <a:path w="1615439" h="737870">
                  <a:moveTo>
                    <a:pt x="1265411" y="243839"/>
                  </a:moveTo>
                  <a:lnTo>
                    <a:pt x="1246632" y="243839"/>
                  </a:lnTo>
                  <a:lnTo>
                    <a:pt x="1263557" y="245277"/>
                  </a:lnTo>
                  <a:lnTo>
                    <a:pt x="1265411" y="243839"/>
                  </a:lnTo>
                  <a:close/>
                </a:path>
                <a:path w="1615439" h="737870">
                  <a:moveTo>
                    <a:pt x="36575" y="76200"/>
                  </a:moveTo>
                  <a:lnTo>
                    <a:pt x="78880" y="100199"/>
                  </a:lnTo>
                  <a:lnTo>
                    <a:pt x="548639" y="222503"/>
                  </a:lnTo>
                  <a:lnTo>
                    <a:pt x="551688" y="225551"/>
                  </a:lnTo>
                  <a:lnTo>
                    <a:pt x="554735" y="222503"/>
                  </a:lnTo>
                  <a:lnTo>
                    <a:pt x="554735" y="219455"/>
                  </a:lnTo>
                  <a:lnTo>
                    <a:pt x="558199" y="213359"/>
                  </a:lnTo>
                  <a:lnTo>
                    <a:pt x="542544" y="213359"/>
                  </a:lnTo>
                  <a:lnTo>
                    <a:pt x="545324" y="208655"/>
                  </a:lnTo>
                  <a:lnTo>
                    <a:pt x="36575" y="76200"/>
                  </a:lnTo>
                  <a:close/>
                </a:path>
                <a:path w="1615439" h="737870">
                  <a:moveTo>
                    <a:pt x="545324" y="208655"/>
                  </a:moveTo>
                  <a:lnTo>
                    <a:pt x="542544" y="213359"/>
                  </a:lnTo>
                  <a:lnTo>
                    <a:pt x="551688" y="210311"/>
                  </a:lnTo>
                  <a:lnTo>
                    <a:pt x="545324" y="208655"/>
                  </a:lnTo>
                  <a:close/>
                </a:path>
                <a:path w="1615439" h="737870">
                  <a:moveTo>
                    <a:pt x="630935" y="76200"/>
                  </a:moveTo>
                  <a:lnTo>
                    <a:pt x="621791" y="76200"/>
                  </a:lnTo>
                  <a:lnTo>
                    <a:pt x="621791" y="79248"/>
                  </a:lnTo>
                  <a:lnTo>
                    <a:pt x="545324" y="208655"/>
                  </a:lnTo>
                  <a:lnTo>
                    <a:pt x="551688" y="210311"/>
                  </a:lnTo>
                  <a:lnTo>
                    <a:pt x="542544" y="213359"/>
                  </a:lnTo>
                  <a:lnTo>
                    <a:pt x="558199" y="213359"/>
                  </a:lnTo>
                  <a:lnTo>
                    <a:pt x="627242" y="91844"/>
                  </a:lnTo>
                  <a:lnTo>
                    <a:pt x="621791" y="88391"/>
                  </a:lnTo>
                  <a:lnTo>
                    <a:pt x="630935" y="85343"/>
                  </a:lnTo>
                  <a:lnTo>
                    <a:pt x="644769" y="85343"/>
                  </a:lnTo>
                  <a:lnTo>
                    <a:pt x="630935" y="76200"/>
                  </a:lnTo>
                  <a:close/>
                </a:path>
                <a:path w="1615439" h="737870">
                  <a:moveTo>
                    <a:pt x="644769" y="85343"/>
                  </a:moveTo>
                  <a:lnTo>
                    <a:pt x="630935" y="85343"/>
                  </a:lnTo>
                  <a:lnTo>
                    <a:pt x="627242" y="91844"/>
                  </a:lnTo>
                  <a:lnTo>
                    <a:pt x="804671" y="204215"/>
                  </a:lnTo>
                  <a:lnTo>
                    <a:pt x="807719" y="207263"/>
                  </a:lnTo>
                  <a:lnTo>
                    <a:pt x="810768" y="204215"/>
                  </a:lnTo>
                  <a:lnTo>
                    <a:pt x="823976" y="195071"/>
                  </a:lnTo>
                  <a:lnTo>
                    <a:pt x="804671" y="195071"/>
                  </a:lnTo>
                  <a:lnTo>
                    <a:pt x="807608" y="192983"/>
                  </a:lnTo>
                  <a:lnTo>
                    <a:pt x="644769" y="85343"/>
                  </a:lnTo>
                  <a:close/>
                </a:path>
                <a:path w="1615439" h="737870">
                  <a:moveTo>
                    <a:pt x="807608" y="192983"/>
                  </a:moveTo>
                  <a:lnTo>
                    <a:pt x="804671" y="195071"/>
                  </a:lnTo>
                  <a:lnTo>
                    <a:pt x="810768" y="195071"/>
                  </a:lnTo>
                  <a:lnTo>
                    <a:pt x="807608" y="192983"/>
                  </a:lnTo>
                  <a:close/>
                </a:path>
                <a:path w="1615439" h="737870">
                  <a:moveTo>
                    <a:pt x="1088135" y="0"/>
                  </a:moveTo>
                  <a:lnTo>
                    <a:pt x="1078991" y="0"/>
                  </a:lnTo>
                  <a:lnTo>
                    <a:pt x="807608" y="192983"/>
                  </a:lnTo>
                  <a:lnTo>
                    <a:pt x="810768" y="195071"/>
                  </a:lnTo>
                  <a:lnTo>
                    <a:pt x="823976" y="195071"/>
                  </a:lnTo>
                  <a:lnTo>
                    <a:pt x="1073416" y="22382"/>
                  </a:lnTo>
                  <a:lnTo>
                    <a:pt x="1075944" y="6095"/>
                  </a:lnTo>
                  <a:lnTo>
                    <a:pt x="1088135" y="6095"/>
                  </a:lnTo>
                  <a:lnTo>
                    <a:pt x="1091183" y="3048"/>
                  </a:lnTo>
                  <a:lnTo>
                    <a:pt x="1088135" y="3048"/>
                  </a:lnTo>
                  <a:lnTo>
                    <a:pt x="1088135" y="0"/>
                  </a:lnTo>
                  <a:close/>
                </a:path>
                <a:path w="1615439" h="737870">
                  <a:moveTo>
                    <a:pt x="1365119" y="149651"/>
                  </a:moveTo>
                  <a:lnTo>
                    <a:pt x="1065116" y="175865"/>
                  </a:lnTo>
                  <a:lnTo>
                    <a:pt x="1063752" y="185927"/>
                  </a:lnTo>
                  <a:lnTo>
                    <a:pt x="1051559" y="185927"/>
                  </a:lnTo>
                  <a:lnTo>
                    <a:pt x="1051559" y="188975"/>
                  </a:lnTo>
                  <a:lnTo>
                    <a:pt x="1054608" y="192024"/>
                  </a:lnTo>
                  <a:lnTo>
                    <a:pt x="1057656" y="192024"/>
                  </a:lnTo>
                  <a:lnTo>
                    <a:pt x="1347201" y="163637"/>
                  </a:lnTo>
                  <a:lnTo>
                    <a:pt x="1365119" y="149651"/>
                  </a:lnTo>
                  <a:close/>
                </a:path>
                <a:path w="1615439" h="737870">
                  <a:moveTo>
                    <a:pt x="1087223" y="12823"/>
                  </a:moveTo>
                  <a:lnTo>
                    <a:pt x="1073416" y="22382"/>
                  </a:lnTo>
                  <a:lnTo>
                    <a:pt x="1048512" y="182879"/>
                  </a:lnTo>
                  <a:lnTo>
                    <a:pt x="1048512" y="185927"/>
                  </a:lnTo>
                  <a:lnTo>
                    <a:pt x="1063752" y="185927"/>
                  </a:lnTo>
                  <a:lnTo>
                    <a:pt x="1054608" y="176783"/>
                  </a:lnTo>
                  <a:lnTo>
                    <a:pt x="1065116" y="175865"/>
                  </a:lnTo>
                  <a:lnTo>
                    <a:pt x="1087223" y="12823"/>
                  </a:lnTo>
                  <a:close/>
                </a:path>
                <a:path w="1615439" h="737870">
                  <a:moveTo>
                    <a:pt x="1065116" y="175865"/>
                  </a:moveTo>
                  <a:lnTo>
                    <a:pt x="1054608" y="176783"/>
                  </a:lnTo>
                  <a:lnTo>
                    <a:pt x="1063752" y="185927"/>
                  </a:lnTo>
                  <a:lnTo>
                    <a:pt x="1065116" y="175865"/>
                  </a:lnTo>
                  <a:close/>
                </a:path>
                <a:path w="1615439" h="737870">
                  <a:moveTo>
                    <a:pt x="1365569" y="149612"/>
                  </a:moveTo>
                  <a:lnTo>
                    <a:pt x="1365119" y="149651"/>
                  </a:lnTo>
                  <a:lnTo>
                    <a:pt x="1347201" y="163637"/>
                  </a:lnTo>
                  <a:lnTo>
                    <a:pt x="1368552" y="161543"/>
                  </a:lnTo>
                  <a:lnTo>
                    <a:pt x="1365569" y="149612"/>
                  </a:lnTo>
                  <a:close/>
                </a:path>
                <a:path w="1615439" h="737870">
                  <a:moveTo>
                    <a:pt x="1365503" y="149351"/>
                  </a:moveTo>
                  <a:lnTo>
                    <a:pt x="1365119" y="149651"/>
                  </a:lnTo>
                  <a:lnTo>
                    <a:pt x="1365569" y="149612"/>
                  </a:lnTo>
                  <a:lnTo>
                    <a:pt x="1365503" y="149351"/>
                  </a:lnTo>
                  <a:close/>
                </a:path>
                <a:path w="1615439" h="737870">
                  <a:moveTo>
                    <a:pt x="36575" y="76200"/>
                  </a:moveTo>
                  <a:lnTo>
                    <a:pt x="33527" y="88391"/>
                  </a:lnTo>
                  <a:lnTo>
                    <a:pt x="78880" y="100199"/>
                  </a:lnTo>
                  <a:lnTo>
                    <a:pt x="36575" y="76200"/>
                  </a:lnTo>
                  <a:close/>
                </a:path>
                <a:path w="1615439" h="737870">
                  <a:moveTo>
                    <a:pt x="630935" y="85343"/>
                  </a:moveTo>
                  <a:lnTo>
                    <a:pt x="621791" y="88391"/>
                  </a:lnTo>
                  <a:lnTo>
                    <a:pt x="627242" y="91844"/>
                  </a:lnTo>
                  <a:lnTo>
                    <a:pt x="630935" y="85343"/>
                  </a:lnTo>
                  <a:close/>
                </a:path>
                <a:path w="1615439" h="737870">
                  <a:moveTo>
                    <a:pt x="1075944" y="6095"/>
                  </a:moveTo>
                  <a:lnTo>
                    <a:pt x="1073416" y="22382"/>
                  </a:lnTo>
                  <a:lnTo>
                    <a:pt x="1087223" y="12823"/>
                  </a:lnTo>
                  <a:lnTo>
                    <a:pt x="1087361" y="11804"/>
                  </a:lnTo>
                  <a:lnTo>
                    <a:pt x="1075944" y="6095"/>
                  </a:lnTo>
                  <a:close/>
                </a:path>
                <a:path w="1615439" h="737870">
                  <a:moveTo>
                    <a:pt x="1087361" y="11804"/>
                  </a:moveTo>
                  <a:lnTo>
                    <a:pt x="1087223" y="12823"/>
                  </a:lnTo>
                  <a:lnTo>
                    <a:pt x="1088135" y="12191"/>
                  </a:lnTo>
                  <a:lnTo>
                    <a:pt x="1087361" y="11804"/>
                  </a:lnTo>
                  <a:close/>
                </a:path>
                <a:path w="1615439" h="737870">
                  <a:moveTo>
                    <a:pt x="1088135" y="6095"/>
                  </a:moveTo>
                  <a:lnTo>
                    <a:pt x="1075944" y="6095"/>
                  </a:lnTo>
                  <a:lnTo>
                    <a:pt x="1087361" y="11804"/>
                  </a:lnTo>
                  <a:lnTo>
                    <a:pt x="1088135" y="6095"/>
                  </a:lnTo>
                  <a:close/>
                </a:path>
              </a:pathLst>
            </a:custGeom>
            <a:solidFill>
              <a:srgbClr val="002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10">
            <a:extLst>
              <a:ext uri="{FF2B5EF4-FFF2-40B4-BE49-F238E27FC236}">
                <a16:creationId xmlns:a16="http://schemas.microsoft.com/office/drawing/2014/main" id="{F955D186-A5F4-9085-7257-9462D5B4D348}"/>
              </a:ext>
            </a:extLst>
          </p:cNvPr>
          <p:cNvSpPr txBox="1"/>
          <p:nvPr/>
        </p:nvSpPr>
        <p:spPr>
          <a:xfrm>
            <a:off x="1236399" y="2800433"/>
            <a:ext cx="120395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solidFill>
                  <a:srgbClr val="BF0000"/>
                </a:solidFill>
                <a:latin typeface="Arial"/>
                <a:cs typeface="Arial"/>
              </a:rPr>
              <a:t>Probl</a:t>
            </a:r>
            <a:r>
              <a:rPr lang="en-US" sz="2200" i="1" dirty="0">
                <a:solidFill>
                  <a:srgbClr val="BF0000"/>
                </a:solidFill>
                <a:latin typeface="Arial"/>
                <a:cs typeface="Arial"/>
              </a:rPr>
              <a:t>em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97" name="object 11">
            <a:extLst>
              <a:ext uri="{FF2B5EF4-FFF2-40B4-BE49-F238E27FC236}">
                <a16:creationId xmlns:a16="http://schemas.microsoft.com/office/drawing/2014/main" id="{F325166D-2E92-D9E1-56DC-91C3880B95C7}"/>
              </a:ext>
            </a:extLst>
          </p:cNvPr>
          <p:cNvGrpSpPr/>
          <p:nvPr/>
        </p:nvGrpSpPr>
        <p:grpSpPr>
          <a:xfrm>
            <a:off x="3699183" y="3077550"/>
            <a:ext cx="1689100" cy="850900"/>
            <a:chOff x="4376928" y="2529839"/>
            <a:chExt cx="1689100" cy="850900"/>
          </a:xfrm>
        </p:grpSpPr>
        <p:sp>
          <p:nvSpPr>
            <p:cNvPr id="98" name="object 12">
              <a:extLst>
                <a:ext uri="{FF2B5EF4-FFF2-40B4-BE49-F238E27FC236}">
                  <a16:creationId xmlns:a16="http://schemas.microsoft.com/office/drawing/2014/main" id="{8C857117-B662-40B7-F686-9111CA39A987}"/>
                </a:ext>
              </a:extLst>
            </p:cNvPr>
            <p:cNvSpPr/>
            <p:nvPr/>
          </p:nvSpPr>
          <p:spPr>
            <a:xfrm>
              <a:off x="4383024" y="2535935"/>
              <a:ext cx="1676400" cy="838200"/>
            </a:xfrm>
            <a:custGeom>
              <a:avLst/>
              <a:gdLst/>
              <a:ahLst/>
              <a:cxnLst/>
              <a:rect l="l" t="t" r="r" b="b"/>
              <a:pathLst>
                <a:path w="1676400" h="838200">
                  <a:moveTo>
                    <a:pt x="1149096" y="0"/>
                  </a:moveTo>
                  <a:lnTo>
                    <a:pt x="890015" y="167640"/>
                  </a:lnTo>
                  <a:lnTo>
                    <a:pt x="755903" y="73152"/>
                  </a:lnTo>
                  <a:lnTo>
                    <a:pt x="664463" y="246888"/>
                  </a:lnTo>
                  <a:lnTo>
                    <a:pt x="350520" y="140208"/>
                  </a:lnTo>
                  <a:lnTo>
                    <a:pt x="417575" y="301752"/>
                  </a:lnTo>
                  <a:lnTo>
                    <a:pt x="91439" y="320040"/>
                  </a:lnTo>
                  <a:lnTo>
                    <a:pt x="304800" y="451104"/>
                  </a:lnTo>
                  <a:lnTo>
                    <a:pt x="0" y="499872"/>
                  </a:lnTo>
                  <a:lnTo>
                    <a:pt x="259079" y="597408"/>
                  </a:lnTo>
                  <a:lnTo>
                    <a:pt x="100584" y="691896"/>
                  </a:lnTo>
                  <a:lnTo>
                    <a:pt x="371855" y="707136"/>
                  </a:lnTo>
                  <a:lnTo>
                    <a:pt x="381000" y="838200"/>
                  </a:lnTo>
                  <a:lnTo>
                    <a:pt x="585215" y="704088"/>
                  </a:lnTo>
                  <a:lnTo>
                    <a:pt x="673608" y="765048"/>
                  </a:lnTo>
                  <a:lnTo>
                    <a:pt x="765048" y="673608"/>
                  </a:lnTo>
                  <a:lnTo>
                    <a:pt x="902208" y="731520"/>
                  </a:lnTo>
                  <a:lnTo>
                    <a:pt x="944879" y="618744"/>
                  </a:lnTo>
                  <a:lnTo>
                    <a:pt x="1158239" y="673608"/>
                  </a:lnTo>
                  <a:lnTo>
                    <a:pt x="1136903" y="557784"/>
                  </a:lnTo>
                  <a:lnTo>
                    <a:pt x="1466088" y="606552"/>
                  </a:lnTo>
                  <a:lnTo>
                    <a:pt x="1271015" y="478536"/>
                  </a:lnTo>
                  <a:lnTo>
                    <a:pt x="1417320" y="438912"/>
                  </a:lnTo>
                  <a:lnTo>
                    <a:pt x="1316736" y="365760"/>
                  </a:lnTo>
                  <a:lnTo>
                    <a:pt x="1676400" y="259080"/>
                  </a:lnTo>
                  <a:lnTo>
                    <a:pt x="1271015" y="252984"/>
                  </a:lnTo>
                  <a:lnTo>
                    <a:pt x="1395984" y="121920"/>
                  </a:lnTo>
                  <a:lnTo>
                    <a:pt x="1127760" y="225552"/>
                  </a:lnTo>
                  <a:lnTo>
                    <a:pt x="1149096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3">
              <a:extLst>
                <a:ext uri="{FF2B5EF4-FFF2-40B4-BE49-F238E27FC236}">
                  <a16:creationId xmlns:a16="http://schemas.microsoft.com/office/drawing/2014/main" id="{1AEFEF19-2EB9-6A7E-4917-A2C7800E7A7D}"/>
                </a:ext>
              </a:extLst>
            </p:cNvPr>
            <p:cNvSpPr/>
            <p:nvPr/>
          </p:nvSpPr>
          <p:spPr>
            <a:xfrm>
              <a:off x="4376928" y="2529839"/>
              <a:ext cx="1689100" cy="850900"/>
            </a:xfrm>
            <a:custGeom>
              <a:avLst/>
              <a:gdLst/>
              <a:ahLst/>
              <a:cxnLst/>
              <a:rect l="l" t="t" r="r" b="b"/>
              <a:pathLst>
                <a:path w="1689100" h="850900">
                  <a:moveTo>
                    <a:pt x="384048" y="713231"/>
                  </a:moveTo>
                  <a:lnTo>
                    <a:pt x="371856" y="713231"/>
                  </a:lnTo>
                  <a:lnTo>
                    <a:pt x="377951" y="719327"/>
                  </a:lnTo>
                  <a:lnTo>
                    <a:pt x="372281" y="719327"/>
                  </a:lnTo>
                  <a:lnTo>
                    <a:pt x="381000" y="844295"/>
                  </a:lnTo>
                  <a:lnTo>
                    <a:pt x="381000" y="847343"/>
                  </a:lnTo>
                  <a:lnTo>
                    <a:pt x="384048" y="850391"/>
                  </a:lnTo>
                  <a:lnTo>
                    <a:pt x="390144" y="850391"/>
                  </a:lnTo>
                  <a:lnTo>
                    <a:pt x="399220" y="844295"/>
                  </a:lnTo>
                  <a:lnTo>
                    <a:pt x="393192" y="844295"/>
                  </a:lnTo>
                  <a:lnTo>
                    <a:pt x="384048" y="838200"/>
                  </a:lnTo>
                  <a:lnTo>
                    <a:pt x="392379" y="832645"/>
                  </a:lnTo>
                  <a:lnTo>
                    <a:pt x="384473" y="719327"/>
                  </a:lnTo>
                  <a:lnTo>
                    <a:pt x="377951" y="719327"/>
                  </a:lnTo>
                  <a:lnTo>
                    <a:pt x="372258" y="719008"/>
                  </a:lnTo>
                  <a:lnTo>
                    <a:pt x="384450" y="719008"/>
                  </a:lnTo>
                  <a:lnTo>
                    <a:pt x="384048" y="713231"/>
                  </a:lnTo>
                  <a:close/>
                </a:path>
                <a:path w="1689100" h="850900">
                  <a:moveTo>
                    <a:pt x="392379" y="832645"/>
                  </a:moveTo>
                  <a:lnTo>
                    <a:pt x="384048" y="838200"/>
                  </a:lnTo>
                  <a:lnTo>
                    <a:pt x="393192" y="844295"/>
                  </a:lnTo>
                  <a:lnTo>
                    <a:pt x="392379" y="832645"/>
                  </a:lnTo>
                  <a:close/>
                </a:path>
                <a:path w="1689100" h="850900">
                  <a:moveTo>
                    <a:pt x="594360" y="704087"/>
                  </a:moveTo>
                  <a:lnTo>
                    <a:pt x="585216" y="704087"/>
                  </a:lnTo>
                  <a:lnTo>
                    <a:pt x="392379" y="832645"/>
                  </a:lnTo>
                  <a:lnTo>
                    <a:pt x="393192" y="844295"/>
                  </a:lnTo>
                  <a:lnTo>
                    <a:pt x="399220" y="844295"/>
                  </a:lnTo>
                  <a:lnTo>
                    <a:pt x="589693" y="716366"/>
                  </a:lnTo>
                  <a:lnTo>
                    <a:pt x="585216" y="713231"/>
                  </a:lnTo>
                  <a:lnTo>
                    <a:pt x="608076" y="713231"/>
                  </a:lnTo>
                  <a:lnTo>
                    <a:pt x="594360" y="704087"/>
                  </a:lnTo>
                  <a:close/>
                </a:path>
                <a:path w="1689100" h="850900">
                  <a:moveTo>
                    <a:pt x="608076" y="713231"/>
                  </a:moveTo>
                  <a:lnTo>
                    <a:pt x="594360" y="713231"/>
                  </a:lnTo>
                  <a:lnTo>
                    <a:pt x="589693" y="716366"/>
                  </a:lnTo>
                  <a:lnTo>
                    <a:pt x="676656" y="777239"/>
                  </a:lnTo>
                  <a:lnTo>
                    <a:pt x="682751" y="777239"/>
                  </a:lnTo>
                  <a:lnTo>
                    <a:pt x="685800" y="774191"/>
                  </a:lnTo>
                  <a:lnTo>
                    <a:pt x="695259" y="765048"/>
                  </a:lnTo>
                  <a:lnTo>
                    <a:pt x="676656" y="765048"/>
                  </a:lnTo>
                  <a:lnTo>
                    <a:pt x="680388" y="761440"/>
                  </a:lnTo>
                  <a:lnTo>
                    <a:pt x="608076" y="713231"/>
                  </a:lnTo>
                  <a:close/>
                </a:path>
                <a:path w="1689100" h="850900">
                  <a:moveTo>
                    <a:pt x="680388" y="761440"/>
                  </a:moveTo>
                  <a:lnTo>
                    <a:pt x="676656" y="765048"/>
                  </a:lnTo>
                  <a:lnTo>
                    <a:pt x="685800" y="765048"/>
                  </a:lnTo>
                  <a:lnTo>
                    <a:pt x="680388" y="761440"/>
                  </a:lnTo>
                  <a:close/>
                </a:path>
                <a:path w="1689100" h="850900">
                  <a:moveTo>
                    <a:pt x="774192" y="673607"/>
                  </a:moveTo>
                  <a:lnTo>
                    <a:pt x="768096" y="673607"/>
                  </a:lnTo>
                  <a:lnTo>
                    <a:pt x="768096" y="676655"/>
                  </a:lnTo>
                  <a:lnTo>
                    <a:pt x="680388" y="761440"/>
                  </a:lnTo>
                  <a:lnTo>
                    <a:pt x="685800" y="765048"/>
                  </a:lnTo>
                  <a:lnTo>
                    <a:pt x="695259" y="765048"/>
                  </a:lnTo>
                  <a:lnTo>
                    <a:pt x="775357" y="687619"/>
                  </a:lnTo>
                  <a:lnTo>
                    <a:pt x="771144" y="685800"/>
                  </a:lnTo>
                  <a:lnTo>
                    <a:pt x="802426" y="685800"/>
                  </a:lnTo>
                  <a:lnTo>
                    <a:pt x="774192" y="673607"/>
                  </a:lnTo>
                  <a:close/>
                </a:path>
                <a:path w="1689100" h="850900">
                  <a:moveTo>
                    <a:pt x="802426" y="685800"/>
                  </a:moveTo>
                  <a:lnTo>
                    <a:pt x="777239" y="685800"/>
                  </a:lnTo>
                  <a:lnTo>
                    <a:pt x="775357" y="687619"/>
                  </a:lnTo>
                  <a:lnTo>
                    <a:pt x="905256" y="743711"/>
                  </a:lnTo>
                  <a:lnTo>
                    <a:pt x="911351" y="743711"/>
                  </a:lnTo>
                  <a:lnTo>
                    <a:pt x="911351" y="740663"/>
                  </a:lnTo>
                  <a:lnTo>
                    <a:pt x="914400" y="740663"/>
                  </a:lnTo>
                  <a:lnTo>
                    <a:pt x="916706" y="734567"/>
                  </a:lnTo>
                  <a:lnTo>
                    <a:pt x="902208" y="734567"/>
                  </a:lnTo>
                  <a:lnTo>
                    <a:pt x="904055" y="729685"/>
                  </a:lnTo>
                  <a:lnTo>
                    <a:pt x="802426" y="685800"/>
                  </a:lnTo>
                  <a:close/>
                </a:path>
                <a:path w="1689100" h="850900">
                  <a:moveTo>
                    <a:pt x="904055" y="729685"/>
                  </a:moveTo>
                  <a:lnTo>
                    <a:pt x="902208" y="734567"/>
                  </a:lnTo>
                  <a:lnTo>
                    <a:pt x="908304" y="731519"/>
                  </a:lnTo>
                  <a:lnTo>
                    <a:pt x="904055" y="729685"/>
                  </a:lnTo>
                  <a:close/>
                </a:path>
                <a:path w="1689100" h="850900">
                  <a:moveTo>
                    <a:pt x="954024" y="618743"/>
                  </a:moveTo>
                  <a:lnTo>
                    <a:pt x="947927" y="618743"/>
                  </a:lnTo>
                  <a:lnTo>
                    <a:pt x="944880" y="621791"/>
                  </a:lnTo>
                  <a:lnTo>
                    <a:pt x="904055" y="729685"/>
                  </a:lnTo>
                  <a:lnTo>
                    <a:pt x="908304" y="731519"/>
                  </a:lnTo>
                  <a:lnTo>
                    <a:pt x="902208" y="734567"/>
                  </a:lnTo>
                  <a:lnTo>
                    <a:pt x="916706" y="734567"/>
                  </a:lnTo>
                  <a:lnTo>
                    <a:pt x="955480" y="632094"/>
                  </a:lnTo>
                  <a:lnTo>
                    <a:pt x="950976" y="630935"/>
                  </a:lnTo>
                  <a:lnTo>
                    <a:pt x="957072" y="627887"/>
                  </a:lnTo>
                  <a:lnTo>
                    <a:pt x="989584" y="627887"/>
                  </a:lnTo>
                  <a:lnTo>
                    <a:pt x="954024" y="618743"/>
                  </a:lnTo>
                  <a:close/>
                </a:path>
                <a:path w="1689100" h="850900">
                  <a:moveTo>
                    <a:pt x="371856" y="713231"/>
                  </a:moveTo>
                  <a:lnTo>
                    <a:pt x="372258" y="719008"/>
                  </a:lnTo>
                  <a:lnTo>
                    <a:pt x="377951" y="719327"/>
                  </a:lnTo>
                  <a:lnTo>
                    <a:pt x="371856" y="713231"/>
                  </a:lnTo>
                  <a:close/>
                </a:path>
                <a:path w="1689100" h="850900">
                  <a:moveTo>
                    <a:pt x="127627" y="693072"/>
                  </a:moveTo>
                  <a:lnTo>
                    <a:pt x="109727" y="704087"/>
                  </a:lnTo>
                  <a:lnTo>
                    <a:pt x="106680" y="704087"/>
                  </a:lnTo>
                  <a:lnTo>
                    <a:pt x="372258" y="719008"/>
                  </a:lnTo>
                  <a:lnTo>
                    <a:pt x="371856" y="713231"/>
                  </a:lnTo>
                  <a:lnTo>
                    <a:pt x="384048" y="713231"/>
                  </a:lnTo>
                  <a:lnTo>
                    <a:pt x="384048" y="710183"/>
                  </a:lnTo>
                  <a:lnTo>
                    <a:pt x="381000" y="707135"/>
                  </a:lnTo>
                  <a:lnTo>
                    <a:pt x="377951" y="707135"/>
                  </a:lnTo>
                  <a:lnTo>
                    <a:pt x="127627" y="693072"/>
                  </a:lnTo>
                  <a:close/>
                </a:path>
                <a:path w="1689100" h="850900">
                  <a:moveTo>
                    <a:pt x="594360" y="713231"/>
                  </a:moveTo>
                  <a:lnTo>
                    <a:pt x="585216" y="713231"/>
                  </a:lnTo>
                  <a:lnTo>
                    <a:pt x="589693" y="716366"/>
                  </a:lnTo>
                  <a:lnTo>
                    <a:pt x="594360" y="713231"/>
                  </a:lnTo>
                  <a:close/>
                </a:path>
                <a:path w="1689100" h="850900">
                  <a:moveTo>
                    <a:pt x="249592" y="604880"/>
                  </a:moveTo>
                  <a:lnTo>
                    <a:pt x="103632" y="691895"/>
                  </a:lnTo>
                  <a:lnTo>
                    <a:pt x="97536" y="697991"/>
                  </a:lnTo>
                  <a:lnTo>
                    <a:pt x="100584" y="697991"/>
                  </a:lnTo>
                  <a:lnTo>
                    <a:pt x="100584" y="701039"/>
                  </a:lnTo>
                  <a:lnTo>
                    <a:pt x="103632" y="704087"/>
                  </a:lnTo>
                  <a:lnTo>
                    <a:pt x="109727" y="704087"/>
                  </a:lnTo>
                  <a:lnTo>
                    <a:pt x="106680" y="691895"/>
                  </a:lnTo>
                  <a:lnTo>
                    <a:pt x="129540" y="691895"/>
                  </a:lnTo>
                  <a:lnTo>
                    <a:pt x="263270" y="609600"/>
                  </a:lnTo>
                  <a:lnTo>
                    <a:pt x="262127" y="609600"/>
                  </a:lnTo>
                  <a:lnTo>
                    <a:pt x="249592" y="604880"/>
                  </a:lnTo>
                  <a:close/>
                </a:path>
                <a:path w="1689100" h="850900">
                  <a:moveTo>
                    <a:pt x="106680" y="691895"/>
                  </a:moveTo>
                  <a:lnTo>
                    <a:pt x="109727" y="704087"/>
                  </a:lnTo>
                  <a:lnTo>
                    <a:pt x="127627" y="693072"/>
                  </a:lnTo>
                  <a:lnTo>
                    <a:pt x="106680" y="691895"/>
                  </a:lnTo>
                  <a:close/>
                </a:path>
                <a:path w="1689100" h="850900">
                  <a:moveTo>
                    <a:pt x="129540" y="691895"/>
                  </a:moveTo>
                  <a:lnTo>
                    <a:pt x="106680" y="691895"/>
                  </a:lnTo>
                  <a:lnTo>
                    <a:pt x="127627" y="693072"/>
                  </a:lnTo>
                  <a:lnTo>
                    <a:pt x="129540" y="691895"/>
                  </a:lnTo>
                  <a:close/>
                </a:path>
                <a:path w="1689100" h="850900">
                  <a:moveTo>
                    <a:pt x="777239" y="685800"/>
                  </a:moveTo>
                  <a:lnTo>
                    <a:pt x="771144" y="685800"/>
                  </a:lnTo>
                  <a:lnTo>
                    <a:pt x="775357" y="687619"/>
                  </a:lnTo>
                  <a:lnTo>
                    <a:pt x="777239" y="685800"/>
                  </a:lnTo>
                  <a:close/>
                </a:path>
                <a:path w="1689100" h="850900">
                  <a:moveTo>
                    <a:pt x="989584" y="627887"/>
                  </a:moveTo>
                  <a:lnTo>
                    <a:pt x="957072" y="627887"/>
                  </a:lnTo>
                  <a:lnTo>
                    <a:pt x="955480" y="632094"/>
                  </a:lnTo>
                  <a:lnTo>
                    <a:pt x="1164336" y="685800"/>
                  </a:lnTo>
                  <a:lnTo>
                    <a:pt x="1170432" y="685800"/>
                  </a:lnTo>
                  <a:lnTo>
                    <a:pt x="1170432" y="682751"/>
                  </a:lnTo>
                  <a:lnTo>
                    <a:pt x="1158239" y="682751"/>
                  </a:lnTo>
                  <a:lnTo>
                    <a:pt x="1156076" y="670700"/>
                  </a:lnTo>
                  <a:lnTo>
                    <a:pt x="989584" y="627887"/>
                  </a:lnTo>
                  <a:close/>
                </a:path>
                <a:path w="1689100" h="850900">
                  <a:moveTo>
                    <a:pt x="1156076" y="670700"/>
                  </a:moveTo>
                  <a:lnTo>
                    <a:pt x="1158239" y="682751"/>
                  </a:lnTo>
                  <a:lnTo>
                    <a:pt x="1167384" y="673607"/>
                  </a:lnTo>
                  <a:lnTo>
                    <a:pt x="1156076" y="670700"/>
                  </a:lnTo>
                  <a:close/>
                </a:path>
                <a:path w="1689100" h="850900">
                  <a:moveTo>
                    <a:pt x="1143000" y="557783"/>
                  </a:moveTo>
                  <a:lnTo>
                    <a:pt x="1136904" y="557783"/>
                  </a:lnTo>
                  <a:lnTo>
                    <a:pt x="1136904" y="563879"/>
                  </a:lnTo>
                  <a:lnTo>
                    <a:pt x="1156076" y="670700"/>
                  </a:lnTo>
                  <a:lnTo>
                    <a:pt x="1167384" y="673607"/>
                  </a:lnTo>
                  <a:lnTo>
                    <a:pt x="1158239" y="682751"/>
                  </a:lnTo>
                  <a:lnTo>
                    <a:pt x="1170432" y="682751"/>
                  </a:lnTo>
                  <a:lnTo>
                    <a:pt x="1173480" y="679703"/>
                  </a:lnTo>
                  <a:lnTo>
                    <a:pt x="1170432" y="679703"/>
                  </a:lnTo>
                  <a:lnTo>
                    <a:pt x="1151031" y="571617"/>
                  </a:lnTo>
                  <a:lnTo>
                    <a:pt x="1139952" y="569976"/>
                  </a:lnTo>
                  <a:lnTo>
                    <a:pt x="1149096" y="560831"/>
                  </a:lnTo>
                  <a:lnTo>
                    <a:pt x="1163574" y="560831"/>
                  </a:lnTo>
                  <a:lnTo>
                    <a:pt x="1143000" y="557783"/>
                  </a:lnTo>
                  <a:close/>
                </a:path>
                <a:path w="1689100" h="850900">
                  <a:moveTo>
                    <a:pt x="957072" y="627887"/>
                  </a:moveTo>
                  <a:lnTo>
                    <a:pt x="950976" y="630935"/>
                  </a:lnTo>
                  <a:lnTo>
                    <a:pt x="955480" y="632094"/>
                  </a:lnTo>
                  <a:lnTo>
                    <a:pt x="957072" y="627887"/>
                  </a:lnTo>
                  <a:close/>
                </a:path>
                <a:path w="1689100" h="850900">
                  <a:moveTo>
                    <a:pt x="1465243" y="618167"/>
                  </a:moveTo>
                  <a:lnTo>
                    <a:pt x="1466088" y="618743"/>
                  </a:lnTo>
                  <a:lnTo>
                    <a:pt x="1466298" y="618323"/>
                  </a:lnTo>
                  <a:lnTo>
                    <a:pt x="1465243" y="618167"/>
                  </a:lnTo>
                  <a:close/>
                </a:path>
                <a:path w="1689100" h="850900">
                  <a:moveTo>
                    <a:pt x="1280160" y="478535"/>
                  </a:moveTo>
                  <a:lnTo>
                    <a:pt x="1274064" y="478535"/>
                  </a:lnTo>
                  <a:lnTo>
                    <a:pt x="1271016" y="481583"/>
                  </a:lnTo>
                  <a:lnTo>
                    <a:pt x="1271016" y="487679"/>
                  </a:lnTo>
                  <a:lnTo>
                    <a:pt x="1274064" y="487679"/>
                  </a:lnTo>
                  <a:lnTo>
                    <a:pt x="1441583" y="602018"/>
                  </a:lnTo>
                  <a:lnTo>
                    <a:pt x="1472184" y="606551"/>
                  </a:lnTo>
                  <a:lnTo>
                    <a:pt x="1466298" y="618323"/>
                  </a:lnTo>
                  <a:lnTo>
                    <a:pt x="1469136" y="618743"/>
                  </a:lnTo>
                  <a:lnTo>
                    <a:pt x="1475232" y="618743"/>
                  </a:lnTo>
                  <a:lnTo>
                    <a:pt x="1478280" y="615695"/>
                  </a:lnTo>
                  <a:lnTo>
                    <a:pt x="1478280" y="609600"/>
                  </a:lnTo>
                  <a:lnTo>
                    <a:pt x="1475232" y="606551"/>
                  </a:lnTo>
                  <a:lnTo>
                    <a:pt x="1298738" y="490727"/>
                  </a:lnTo>
                  <a:lnTo>
                    <a:pt x="1280160" y="490727"/>
                  </a:lnTo>
                  <a:lnTo>
                    <a:pt x="1280160" y="478535"/>
                  </a:lnTo>
                  <a:close/>
                </a:path>
                <a:path w="1689100" h="850900">
                  <a:moveTo>
                    <a:pt x="1441583" y="602018"/>
                  </a:moveTo>
                  <a:lnTo>
                    <a:pt x="1465243" y="618167"/>
                  </a:lnTo>
                  <a:lnTo>
                    <a:pt x="1466298" y="618323"/>
                  </a:lnTo>
                  <a:lnTo>
                    <a:pt x="1472184" y="606551"/>
                  </a:lnTo>
                  <a:lnTo>
                    <a:pt x="1441583" y="602018"/>
                  </a:lnTo>
                  <a:close/>
                </a:path>
                <a:path w="1689100" h="850900">
                  <a:moveTo>
                    <a:pt x="1163574" y="560831"/>
                  </a:moveTo>
                  <a:lnTo>
                    <a:pt x="1149096" y="560831"/>
                  </a:lnTo>
                  <a:lnTo>
                    <a:pt x="1151031" y="571617"/>
                  </a:lnTo>
                  <a:lnTo>
                    <a:pt x="1465243" y="618167"/>
                  </a:lnTo>
                  <a:lnTo>
                    <a:pt x="1441583" y="602018"/>
                  </a:lnTo>
                  <a:lnTo>
                    <a:pt x="1163574" y="560831"/>
                  </a:lnTo>
                  <a:close/>
                </a:path>
                <a:path w="1689100" h="850900">
                  <a:moveTo>
                    <a:pt x="262127" y="597407"/>
                  </a:moveTo>
                  <a:lnTo>
                    <a:pt x="249592" y="604880"/>
                  </a:lnTo>
                  <a:lnTo>
                    <a:pt x="262127" y="609600"/>
                  </a:lnTo>
                  <a:lnTo>
                    <a:pt x="262127" y="597407"/>
                  </a:lnTo>
                  <a:close/>
                </a:path>
                <a:path w="1689100" h="850900">
                  <a:moveTo>
                    <a:pt x="268224" y="597407"/>
                  </a:moveTo>
                  <a:lnTo>
                    <a:pt x="262127" y="597407"/>
                  </a:lnTo>
                  <a:lnTo>
                    <a:pt x="262127" y="609600"/>
                  </a:lnTo>
                  <a:lnTo>
                    <a:pt x="263270" y="609600"/>
                  </a:lnTo>
                  <a:lnTo>
                    <a:pt x="268224" y="606551"/>
                  </a:lnTo>
                  <a:lnTo>
                    <a:pt x="271272" y="606551"/>
                  </a:lnTo>
                  <a:lnTo>
                    <a:pt x="271272" y="600455"/>
                  </a:lnTo>
                  <a:lnTo>
                    <a:pt x="268224" y="597407"/>
                  </a:lnTo>
                  <a:close/>
                </a:path>
                <a:path w="1689100" h="850900">
                  <a:moveTo>
                    <a:pt x="30853" y="508142"/>
                  </a:moveTo>
                  <a:lnTo>
                    <a:pt x="6096" y="512063"/>
                  </a:lnTo>
                  <a:lnTo>
                    <a:pt x="3048" y="512063"/>
                  </a:lnTo>
                  <a:lnTo>
                    <a:pt x="249592" y="604880"/>
                  </a:lnTo>
                  <a:lnTo>
                    <a:pt x="262127" y="597407"/>
                  </a:lnTo>
                  <a:lnTo>
                    <a:pt x="265175" y="597407"/>
                  </a:lnTo>
                  <a:lnTo>
                    <a:pt x="30853" y="508142"/>
                  </a:lnTo>
                  <a:close/>
                </a:path>
                <a:path w="1689100" h="850900">
                  <a:moveTo>
                    <a:pt x="1149096" y="560831"/>
                  </a:moveTo>
                  <a:lnTo>
                    <a:pt x="1139952" y="569976"/>
                  </a:lnTo>
                  <a:lnTo>
                    <a:pt x="1151031" y="571617"/>
                  </a:lnTo>
                  <a:lnTo>
                    <a:pt x="1149096" y="560831"/>
                  </a:lnTo>
                  <a:close/>
                </a:path>
                <a:path w="1689100" h="850900">
                  <a:moveTo>
                    <a:pt x="9144" y="499871"/>
                  </a:moveTo>
                  <a:lnTo>
                    <a:pt x="3048" y="499871"/>
                  </a:lnTo>
                  <a:lnTo>
                    <a:pt x="0" y="502919"/>
                  </a:lnTo>
                  <a:lnTo>
                    <a:pt x="0" y="512063"/>
                  </a:lnTo>
                  <a:lnTo>
                    <a:pt x="6096" y="512063"/>
                  </a:lnTo>
                  <a:lnTo>
                    <a:pt x="9144" y="499871"/>
                  </a:lnTo>
                  <a:close/>
                </a:path>
                <a:path w="1689100" h="850900">
                  <a:moveTo>
                    <a:pt x="9144" y="499871"/>
                  </a:moveTo>
                  <a:lnTo>
                    <a:pt x="6096" y="512063"/>
                  </a:lnTo>
                  <a:lnTo>
                    <a:pt x="30853" y="508142"/>
                  </a:lnTo>
                  <a:lnTo>
                    <a:pt x="9144" y="499871"/>
                  </a:lnTo>
                  <a:close/>
                </a:path>
                <a:path w="1689100" h="850900">
                  <a:moveTo>
                    <a:pt x="292687" y="451151"/>
                  </a:moveTo>
                  <a:lnTo>
                    <a:pt x="6096" y="499871"/>
                  </a:lnTo>
                  <a:lnTo>
                    <a:pt x="9144" y="499871"/>
                  </a:lnTo>
                  <a:lnTo>
                    <a:pt x="30853" y="508142"/>
                  </a:lnTo>
                  <a:lnTo>
                    <a:pt x="313944" y="463295"/>
                  </a:lnTo>
                  <a:lnTo>
                    <a:pt x="313944" y="460248"/>
                  </a:lnTo>
                  <a:lnTo>
                    <a:pt x="307848" y="460248"/>
                  </a:lnTo>
                  <a:lnTo>
                    <a:pt x="292687" y="451151"/>
                  </a:lnTo>
                  <a:close/>
                </a:path>
                <a:path w="1689100" h="850900">
                  <a:moveTo>
                    <a:pt x="1280160" y="478535"/>
                  </a:moveTo>
                  <a:lnTo>
                    <a:pt x="1280160" y="490727"/>
                  </a:lnTo>
                  <a:lnTo>
                    <a:pt x="1293310" y="487166"/>
                  </a:lnTo>
                  <a:lnTo>
                    <a:pt x="1280160" y="478535"/>
                  </a:lnTo>
                  <a:close/>
                </a:path>
                <a:path w="1689100" h="850900">
                  <a:moveTo>
                    <a:pt x="1293310" y="487166"/>
                  </a:moveTo>
                  <a:lnTo>
                    <a:pt x="1280160" y="490727"/>
                  </a:lnTo>
                  <a:lnTo>
                    <a:pt x="1298738" y="490727"/>
                  </a:lnTo>
                  <a:lnTo>
                    <a:pt x="1293310" y="487166"/>
                  </a:lnTo>
                  <a:close/>
                </a:path>
                <a:path w="1689100" h="850900">
                  <a:moveTo>
                    <a:pt x="1412033" y="441994"/>
                  </a:moveTo>
                  <a:lnTo>
                    <a:pt x="1277112" y="478535"/>
                  </a:lnTo>
                  <a:lnTo>
                    <a:pt x="1280160" y="478535"/>
                  </a:lnTo>
                  <a:lnTo>
                    <a:pt x="1293310" y="487166"/>
                  </a:lnTo>
                  <a:lnTo>
                    <a:pt x="1426464" y="451103"/>
                  </a:lnTo>
                  <a:lnTo>
                    <a:pt x="1429512" y="448055"/>
                  </a:lnTo>
                  <a:lnTo>
                    <a:pt x="1420368" y="448055"/>
                  </a:lnTo>
                  <a:lnTo>
                    <a:pt x="1412033" y="441994"/>
                  </a:lnTo>
                  <a:close/>
                </a:path>
                <a:path w="1689100" h="850900">
                  <a:moveTo>
                    <a:pt x="309396" y="448310"/>
                  </a:moveTo>
                  <a:lnTo>
                    <a:pt x="292687" y="451151"/>
                  </a:lnTo>
                  <a:lnTo>
                    <a:pt x="307848" y="460248"/>
                  </a:lnTo>
                  <a:lnTo>
                    <a:pt x="310641" y="449075"/>
                  </a:lnTo>
                  <a:lnTo>
                    <a:pt x="309396" y="448310"/>
                  </a:lnTo>
                  <a:close/>
                </a:path>
                <a:path w="1689100" h="850900">
                  <a:moveTo>
                    <a:pt x="310641" y="449075"/>
                  </a:moveTo>
                  <a:lnTo>
                    <a:pt x="307848" y="460248"/>
                  </a:lnTo>
                  <a:lnTo>
                    <a:pt x="316992" y="460248"/>
                  </a:lnTo>
                  <a:lnTo>
                    <a:pt x="316992" y="451103"/>
                  </a:lnTo>
                  <a:lnTo>
                    <a:pt x="313944" y="451103"/>
                  </a:lnTo>
                  <a:lnTo>
                    <a:pt x="310641" y="449075"/>
                  </a:lnTo>
                  <a:close/>
                </a:path>
                <a:path w="1689100" h="850900">
                  <a:moveTo>
                    <a:pt x="118812" y="331237"/>
                  </a:moveTo>
                  <a:lnTo>
                    <a:pt x="97536" y="332231"/>
                  </a:lnTo>
                  <a:lnTo>
                    <a:pt x="94487" y="332231"/>
                  </a:lnTo>
                  <a:lnTo>
                    <a:pt x="292687" y="451151"/>
                  </a:lnTo>
                  <a:lnTo>
                    <a:pt x="309396" y="448310"/>
                  </a:lnTo>
                  <a:lnTo>
                    <a:pt x="118812" y="331237"/>
                  </a:lnTo>
                  <a:close/>
                </a:path>
                <a:path w="1689100" h="850900">
                  <a:moveTo>
                    <a:pt x="310896" y="448055"/>
                  </a:moveTo>
                  <a:lnTo>
                    <a:pt x="309396" y="448310"/>
                  </a:lnTo>
                  <a:lnTo>
                    <a:pt x="310641" y="449075"/>
                  </a:lnTo>
                  <a:lnTo>
                    <a:pt x="310896" y="448055"/>
                  </a:lnTo>
                  <a:close/>
                </a:path>
                <a:path w="1689100" h="850900">
                  <a:moveTo>
                    <a:pt x="1423416" y="438911"/>
                  </a:moveTo>
                  <a:lnTo>
                    <a:pt x="1412033" y="441994"/>
                  </a:lnTo>
                  <a:lnTo>
                    <a:pt x="1420368" y="448055"/>
                  </a:lnTo>
                  <a:lnTo>
                    <a:pt x="1423416" y="438911"/>
                  </a:lnTo>
                  <a:close/>
                </a:path>
                <a:path w="1689100" h="850900">
                  <a:moveTo>
                    <a:pt x="1426464" y="438911"/>
                  </a:moveTo>
                  <a:lnTo>
                    <a:pt x="1423416" y="438911"/>
                  </a:lnTo>
                  <a:lnTo>
                    <a:pt x="1420368" y="448055"/>
                  </a:lnTo>
                  <a:lnTo>
                    <a:pt x="1429512" y="448055"/>
                  </a:lnTo>
                  <a:lnTo>
                    <a:pt x="1429512" y="441959"/>
                  </a:lnTo>
                  <a:lnTo>
                    <a:pt x="1426464" y="438911"/>
                  </a:lnTo>
                  <a:close/>
                </a:path>
                <a:path w="1689100" h="850900">
                  <a:moveTo>
                    <a:pt x="1328927" y="365759"/>
                  </a:moveTo>
                  <a:lnTo>
                    <a:pt x="1319784" y="365759"/>
                  </a:lnTo>
                  <a:lnTo>
                    <a:pt x="1319784" y="368807"/>
                  </a:lnTo>
                  <a:lnTo>
                    <a:pt x="1316736" y="368807"/>
                  </a:lnTo>
                  <a:lnTo>
                    <a:pt x="1316736" y="371855"/>
                  </a:lnTo>
                  <a:lnTo>
                    <a:pt x="1319784" y="374903"/>
                  </a:lnTo>
                  <a:lnTo>
                    <a:pt x="1412033" y="441994"/>
                  </a:lnTo>
                  <a:lnTo>
                    <a:pt x="1423416" y="438911"/>
                  </a:lnTo>
                  <a:lnTo>
                    <a:pt x="1426464" y="438911"/>
                  </a:lnTo>
                  <a:lnTo>
                    <a:pt x="1345183" y="377951"/>
                  </a:lnTo>
                  <a:lnTo>
                    <a:pt x="1325880" y="377951"/>
                  </a:lnTo>
                  <a:lnTo>
                    <a:pt x="1328927" y="365759"/>
                  </a:lnTo>
                  <a:close/>
                </a:path>
                <a:path w="1689100" h="850900">
                  <a:moveTo>
                    <a:pt x="1328927" y="365759"/>
                  </a:moveTo>
                  <a:lnTo>
                    <a:pt x="1325880" y="377951"/>
                  </a:lnTo>
                  <a:lnTo>
                    <a:pt x="1339713" y="373848"/>
                  </a:lnTo>
                  <a:lnTo>
                    <a:pt x="1328927" y="365759"/>
                  </a:lnTo>
                  <a:close/>
                </a:path>
                <a:path w="1689100" h="850900">
                  <a:moveTo>
                    <a:pt x="1339713" y="373848"/>
                  </a:moveTo>
                  <a:lnTo>
                    <a:pt x="1325880" y="377951"/>
                  </a:lnTo>
                  <a:lnTo>
                    <a:pt x="1345183" y="377951"/>
                  </a:lnTo>
                  <a:lnTo>
                    <a:pt x="1339713" y="373848"/>
                  </a:lnTo>
                  <a:close/>
                </a:path>
                <a:path w="1689100" h="850900">
                  <a:moveTo>
                    <a:pt x="1640788" y="270644"/>
                  </a:moveTo>
                  <a:lnTo>
                    <a:pt x="1322832" y="365759"/>
                  </a:lnTo>
                  <a:lnTo>
                    <a:pt x="1328927" y="365759"/>
                  </a:lnTo>
                  <a:lnTo>
                    <a:pt x="1339713" y="373848"/>
                  </a:lnTo>
                  <a:lnTo>
                    <a:pt x="1685544" y="271271"/>
                  </a:lnTo>
                  <a:lnTo>
                    <a:pt x="1682496" y="271271"/>
                  </a:lnTo>
                  <a:lnTo>
                    <a:pt x="1640788" y="270644"/>
                  </a:lnTo>
                  <a:close/>
                </a:path>
                <a:path w="1689100" h="850900">
                  <a:moveTo>
                    <a:pt x="100584" y="320039"/>
                  </a:moveTo>
                  <a:lnTo>
                    <a:pt x="94487" y="320039"/>
                  </a:lnTo>
                  <a:lnTo>
                    <a:pt x="91439" y="323087"/>
                  </a:lnTo>
                  <a:lnTo>
                    <a:pt x="91439" y="332231"/>
                  </a:lnTo>
                  <a:lnTo>
                    <a:pt x="97536" y="332231"/>
                  </a:lnTo>
                  <a:lnTo>
                    <a:pt x="100584" y="320039"/>
                  </a:lnTo>
                  <a:close/>
                </a:path>
                <a:path w="1689100" h="850900">
                  <a:moveTo>
                    <a:pt x="100584" y="320039"/>
                  </a:moveTo>
                  <a:lnTo>
                    <a:pt x="97536" y="332231"/>
                  </a:lnTo>
                  <a:lnTo>
                    <a:pt x="118812" y="331237"/>
                  </a:lnTo>
                  <a:lnTo>
                    <a:pt x="100584" y="320039"/>
                  </a:lnTo>
                  <a:close/>
                </a:path>
                <a:path w="1689100" h="850900">
                  <a:moveTo>
                    <a:pt x="414005" y="302294"/>
                  </a:moveTo>
                  <a:lnTo>
                    <a:pt x="97536" y="320039"/>
                  </a:lnTo>
                  <a:lnTo>
                    <a:pt x="100584" y="320039"/>
                  </a:lnTo>
                  <a:lnTo>
                    <a:pt x="118812" y="331237"/>
                  </a:lnTo>
                  <a:lnTo>
                    <a:pt x="423672" y="316991"/>
                  </a:lnTo>
                  <a:lnTo>
                    <a:pt x="426720" y="316991"/>
                  </a:lnTo>
                  <a:lnTo>
                    <a:pt x="426720" y="313943"/>
                  </a:lnTo>
                  <a:lnTo>
                    <a:pt x="429768" y="313943"/>
                  </a:lnTo>
                  <a:lnTo>
                    <a:pt x="429768" y="310895"/>
                  </a:lnTo>
                  <a:lnTo>
                    <a:pt x="417575" y="310895"/>
                  </a:lnTo>
                  <a:lnTo>
                    <a:pt x="414005" y="302294"/>
                  </a:lnTo>
                  <a:close/>
                </a:path>
                <a:path w="1689100" h="850900">
                  <a:moveTo>
                    <a:pt x="423672" y="301751"/>
                  </a:moveTo>
                  <a:lnTo>
                    <a:pt x="414005" y="302294"/>
                  </a:lnTo>
                  <a:lnTo>
                    <a:pt x="417575" y="310895"/>
                  </a:lnTo>
                  <a:lnTo>
                    <a:pt x="423672" y="301751"/>
                  </a:lnTo>
                  <a:close/>
                </a:path>
                <a:path w="1689100" h="850900">
                  <a:moveTo>
                    <a:pt x="427284" y="301751"/>
                  </a:moveTo>
                  <a:lnTo>
                    <a:pt x="423672" y="301751"/>
                  </a:lnTo>
                  <a:lnTo>
                    <a:pt x="417575" y="310895"/>
                  </a:lnTo>
                  <a:lnTo>
                    <a:pt x="429768" y="310895"/>
                  </a:lnTo>
                  <a:lnTo>
                    <a:pt x="429768" y="307848"/>
                  </a:lnTo>
                  <a:lnTo>
                    <a:pt x="427284" y="301751"/>
                  </a:lnTo>
                  <a:close/>
                </a:path>
                <a:path w="1689100" h="850900">
                  <a:moveTo>
                    <a:pt x="356616" y="140207"/>
                  </a:moveTo>
                  <a:lnTo>
                    <a:pt x="353568" y="140207"/>
                  </a:lnTo>
                  <a:lnTo>
                    <a:pt x="347472" y="146303"/>
                  </a:lnTo>
                  <a:lnTo>
                    <a:pt x="350520" y="149351"/>
                  </a:lnTo>
                  <a:lnTo>
                    <a:pt x="414005" y="302294"/>
                  </a:lnTo>
                  <a:lnTo>
                    <a:pt x="423672" y="301751"/>
                  </a:lnTo>
                  <a:lnTo>
                    <a:pt x="427284" y="301751"/>
                  </a:lnTo>
                  <a:lnTo>
                    <a:pt x="368505" y="157475"/>
                  </a:lnTo>
                  <a:lnTo>
                    <a:pt x="353568" y="152400"/>
                  </a:lnTo>
                  <a:lnTo>
                    <a:pt x="362712" y="143255"/>
                  </a:lnTo>
                  <a:lnTo>
                    <a:pt x="365585" y="143255"/>
                  </a:lnTo>
                  <a:lnTo>
                    <a:pt x="356616" y="140207"/>
                  </a:lnTo>
                  <a:close/>
                </a:path>
                <a:path w="1689100" h="850900">
                  <a:moveTo>
                    <a:pt x="1679448" y="259079"/>
                  </a:moveTo>
                  <a:lnTo>
                    <a:pt x="1640788" y="270644"/>
                  </a:lnTo>
                  <a:lnTo>
                    <a:pt x="1682496" y="271271"/>
                  </a:lnTo>
                  <a:lnTo>
                    <a:pt x="1679448" y="259079"/>
                  </a:lnTo>
                  <a:close/>
                </a:path>
                <a:path w="1689100" h="850900">
                  <a:moveTo>
                    <a:pt x="1688592" y="259079"/>
                  </a:moveTo>
                  <a:lnTo>
                    <a:pt x="1679448" y="259079"/>
                  </a:lnTo>
                  <a:lnTo>
                    <a:pt x="1682496" y="271271"/>
                  </a:lnTo>
                  <a:lnTo>
                    <a:pt x="1685544" y="271271"/>
                  </a:lnTo>
                  <a:lnTo>
                    <a:pt x="1688592" y="268224"/>
                  </a:lnTo>
                  <a:lnTo>
                    <a:pt x="1688592" y="259079"/>
                  </a:lnTo>
                  <a:close/>
                </a:path>
                <a:path w="1689100" h="850900">
                  <a:moveTo>
                    <a:pt x="1294706" y="253116"/>
                  </a:moveTo>
                  <a:lnTo>
                    <a:pt x="1283208" y="265175"/>
                  </a:lnTo>
                  <a:lnTo>
                    <a:pt x="1277112" y="265175"/>
                  </a:lnTo>
                  <a:lnTo>
                    <a:pt x="1640788" y="270644"/>
                  </a:lnTo>
                  <a:lnTo>
                    <a:pt x="1679448" y="259079"/>
                  </a:lnTo>
                  <a:lnTo>
                    <a:pt x="1688592" y="259079"/>
                  </a:lnTo>
                  <a:lnTo>
                    <a:pt x="1685544" y="256031"/>
                  </a:lnTo>
                  <a:lnTo>
                    <a:pt x="1682496" y="256031"/>
                  </a:lnTo>
                  <a:lnTo>
                    <a:pt x="1294706" y="253116"/>
                  </a:lnTo>
                  <a:close/>
                </a:path>
                <a:path w="1689100" h="850900">
                  <a:moveTo>
                    <a:pt x="1408176" y="124967"/>
                  </a:moveTo>
                  <a:lnTo>
                    <a:pt x="1399032" y="124967"/>
                  </a:lnTo>
                  <a:lnTo>
                    <a:pt x="1405127" y="134111"/>
                  </a:lnTo>
                  <a:lnTo>
                    <a:pt x="1382068" y="142759"/>
                  </a:lnTo>
                  <a:lnTo>
                    <a:pt x="1274064" y="256031"/>
                  </a:lnTo>
                  <a:lnTo>
                    <a:pt x="1271016" y="256031"/>
                  </a:lnTo>
                  <a:lnTo>
                    <a:pt x="1271016" y="265175"/>
                  </a:lnTo>
                  <a:lnTo>
                    <a:pt x="1283208" y="265175"/>
                  </a:lnTo>
                  <a:lnTo>
                    <a:pt x="1277112" y="252983"/>
                  </a:lnTo>
                  <a:lnTo>
                    <a:pt x="1294832" y="252983"/>
                  </a:lnTo>
                  <a:lnTo>
                    <a:pt x="1408176" y="134111"/>
                  </a:lnTo>
                  <a:lnTo>
                    <a:pt x="1411224" y="131063"/>
                  </a:lnTo>
                  <a:lnTo>
                    <a:pt x="1411224" y="128015"/>
                  </a:lnTo>
                  <a:lnTo>
                    <a:pt x="1408176" y="124967"/>
                  </a:lnTo>
                  <a:close/>
                </a:path>
                <a:path w="1689100" h="850900">
                  <a:moveTo>
                    <a:pt x="1277112" y="252983"/>
                  </a:moveTo>
                  <a:lnTo>
                    <a:pt x="1283208" y="265175"/>
                  </a:lnTo>
                  <a:lnTo>
                    <a:pt x="1294706" y="253116"/>
                  </a:lnTo>
                  <a:lnTo>
                    <a:pt x="1277112" y="252983"/>
                  </a:lnTo>
                  <a:close/>
                </a:path>
                <a:path w="1689100" h="850900">
                  <a:moveTo>
                    <a:pt x="365585" y="143255"/>
                  </a:moveTo>
                  <a:lnTo>
                    <a:pt x="362712" y="143255"/>
                  </a:lnTo>
                  <a:lnTo>
                    <a:pt x="368505" y="157475"/>
                  </a:lnTo>
                  <a:lnTo>
                    <a:pt x="667512" y="259079"/>
                  </a:lnTo>
                  <a:lnTo>
                    <a:pt x="670560" y="262127"/>
                  </a:lnTo>
                  <a:lnTo>
                    <a:pt x="676656" y="256031"/>
                  </a:lnTo>
                  <a:lnTo>
                    <a:pt x="679757" y="249935"/>
                  </a:lnTo>
                  <a:lnTo>
                    <a:pt x="664463" y="249935"/>
                  </a:lnTo>
                  <a:lnTo>
                    <a:pt x="666749" y="245593"/>
                  </a:lnTo>
                  <a:lnTo>
                    <a:pt x="365585" y="143255"/>
                  </a:lnTo>
                  <a:close/>
                </a:path>
                <a:path w="1689100" h="850900">
                  <a:moveTo>
                    <a:pt x="1294832" y="252983"/>
                  </a:moveTo>
                  <a:lnTo>
                    <a:pt x="1277112" y="252983"/>
                  </a:lnTo>
                  <a:lnTo>
                    <a:pt x="1294706" y="253116"/>
                  </a:lnTo>
                  <a:lnTo>
                    <a:pt x="1294832" y="252983"/>
                  </a:lnTo>
                  <a:close/>
                </a:path>
                <a:path w="1689100" h="850900">
                  <a:moveTo>
                    <a:pt x="666749" y="245593"/>
                  </a:moveTo>
                  <a:lnTo>
                    <a:pt x="664463" y="249935"/>
                  </a:lnTo>
                  <a:lnTo>
                    <a:pt x="670560" y="246887"/>
                  </a:lnTo>
                  <a:lnTo>
                    <a:pt x="666749" y="245593"/>
                  </a:lnTo>
                  <a:close/>
                </a:path>
                <a:path w="1689100" h="850900">
                  <a:moveTo>
                    <a:pt x="765048" y="73151"/>
                  </a:moveTo>
                  <a:lnTo>
                    <a:pt x="755904" y="73151"/>
                  </a:lnTo>
                  <a:lnTo>
                    <a:pt x="755904" y="76200"/>
                  </a:lnTo>
                  <a:lnTo>
                    <a:pt x="666749" y="245593"/>
                  </a:lnTo>
                  <a:lnTo>
                    <a:pt x="670560" y="246887"/>
                  </a:lnTo>
                  <a:lnTo>
                    <a:pt x="664463" y="249935"/>
                  </a:lnTo>
                  <a:lnTo>
                    <a:pt x="679757" y="249935"/>
                  </a:lnTo>
                  <a:lnTo>
                    <a:pt x="761526" y="89217"/>
                  </a:lnTo>
                  <a:lnTo>
                    <a:pt x="755904" y="85343"/>
                  </a:lnTo>
                  <a:lnTo>
                    <a:pt x="765048" y="82295"/>
                  </a:lnTo>
                  <a:lnTo>
                    <a:pt x="777620" y="82295"/>
                  </a:lnTo>
                  <a:lnTo>
                    <a:pt x="765048" y="73151"/>
                  </a:lnTo>
                  <a:close/>
                </a:path>
                <a:path w="1689100" h="850900">
                  <a:moveTo>
                    <a:pt x="1161288" y="6095"/>
                  </a:moveTo>
                  <a:lnTo>
                    <a:pt x="1146048" y="6095"/>
                  </a:lnTo>
                  <a:lnTo>
                    <a:pt x="1158239" y="12191"/>
                  </a:lnTo>
                  <a:lnTo>
                    <a:pt x="1144833" y="20866"/>
                  </a:lnTo>
                  <a:lnTo>
                    <a:pt x="1127760" y="228600"/>
                  </a:lnTo>
                  <a:lnTo>
                    <a:pt x="1127760" y="234695"/>
                  </a:lnTo>
                  <a:lnTo>
                    <a:pt x="1130808" y="234695"/>
                  </a:lnTo>
                  <a:lnTo>
                    <a:pt x="1130808" y="237743"/>
                  </a:lnTo>
                  <a:lnTo>
                    <a:pt x="1133856" y="237743"/>
                  </a:lnTo>
                  <a:lnTo>
                    <a:pt x="1136904" y="234695"/>
                  </a:lnTo>
                  <a:lnTo>
                    <a:pt x="1145031" y="231648"/>
                  </a:lnTo>
                  <a:lnTo>
                    <a:pt x="1139952" y="231648"/>
                  </a:lnTo>
                  <a:lnTo>
                    <a:pt x="1130808" y="225551"/>
                  </a:lnTo>
                  <a:lnTo>
                    <a:pt x="1140893" y="221699"/>
                  </a:lnTo>
                  <a:lnTo>
                    <a:pt x="1161288" y="6095"/>
                  </a:lnTo>
                  <a:close/>
                </a:path>
                <a:path w="1689100" h="850900">
                  <a:moveTo>
                    <a:pt x="1140893" y="221699"/>
                  </a:moveTo>
                  <a:lnTo>
                    <a:pt x="1130808" y="225551"/>
                  </a:lnTo>
                  <a:lnTo>
                    <a:pt x="1139952" y="231648"/>
                  </a:lnTo>
                  <a:lnTo>
                    <a:pt x="1140893" y="221699"/>
                  </a:lnTo>
                  <a:close/>
                </a:path>
                <a:path w="1689100" h="850900">
                  <a:moveTo>
                    <a:pt x="1408176" y="121919"/>
                  </a:moveTo>
                  <a:lnTo>
                    <a:pt x="1402080" y="121919"/>
                  </a:lnTo>
                  <a:lnTo>
                    <a:pt x="1140893" y="221699"/>
                  </a:lnTo>
                  <a:lnTo>
                    <a:pt x="1139952" y="231648"/>
                  </a:lnTo>
                  <a:lnTo>
                    <a:pt x="1145031" y="231648"/>
                  </a:lnTo>
                  <a:lnTo>
                    <a:pt x="1382068" y="142759"/>
                  </a:lnTo>
                  <a:lnTo>
                    <a:pt x="1399032" y="124967"/>
                  </a:lnTo>
                  <a:lnTo>
                    <a:pt x="1408176" y="124967"/>
                  </a:lnTo>
                  <a:lnTo>
                    <a:pt x="1408176" y="121919"/>
                  </a:lnTo>
                  <a:close/>
                </a:path>
                <a:path w="1689100" h="850900">
                  <a:moveTo>
                    <a:pt x="777620" y="82295"/>
                  </a:moveTo>
                  <a:lnTo>
                    <a:pt x="765048" y="82295"/>
                  </a:lnTo>
                  <a:lnTo>
                    <a:pt x="761526" y="89217"/>
                  </a:lnTo>
                  <a:lnTo>
                    <a:pt x="893063" y="179831"/>
                  </a:lnTo>
                  <a:lnTo>
                    <a:pt x="899160" y="179831"/>
                  </a:lnTo>
                  <a:lnTo>
                    <a:pt x="913291" y="170687"/>
                  </a:lnTo>
                  <a:lnTo>
                    <a:pt x="893063" y="170687"/>
                  </a:lnTo>
                  <a:lnTo>
                    <a:pt x="896244" y="168567"/>
                  </a:lnTo>
                  <a:lnTo>
                    <a:pt x="777620" y="82295"/>
                  </a:lnTo>
                  <a:close/>
                </a:path>
                <a:path w="1689100" h="850900">
                  <a:moveTo>
                    <a:pt x="896244" y="168567"/>
                  </a:moveTo>
                  <a:lnTo>
                    <a:pt x="893063" y="170687"/>
                  </a:lnTo>
                  <a:lnTo>
                    <a:pt x="899160" y="170687"/>
                  </a:lnTo>
                  <a:lnTo>
                    <a:pt x="896244" y="168567"/>
                  </a:lnTo>
                  <a:close/>
                </a:path>
                <a:path w="1689100" h="850900">
                  <a:moveTo>
                    <a:pt x="1158239" y="0"/>
                  </a:moveTo>
                  <a:lnTo>
                    <a:pt x="1149096" y="0"/>
                  </a:lnTo>
                  <a:lnTo>
                    <a:pt x="896244" y="168567"/>
                  </a:lnTo>
                  <a:lnTo>
                    <a:pt x="899160" y="170687"/>
                  </a:lnTo>
                  <a:lnTo>
                    <a:pt x="913291" y="170687"/>
                  </a:lnTo>
                  <a:lnTo>
                    <a:pt x="1144833" y="20866"/>
                  </a:lnTo>
                  <a:lnTo>
                    <a:pt x="1146048" y="6095"/>
                  </a:lnTo>
                  <a:lnTo>
                    <a:pt x="1161288" y="6095"/>
                  </a:lnTo>
                  <a:lnTo>
                    <a:pt x="1161288" y="3048"/>
                  </a:lnTo>
                  <a:lnTo>
                    <a:pt x="1158239" y="3048"/>
                  </a:lnTo>
                  <a:lnTo>
                    <a:pt x="1158239" y="0"/>
                  </a:lnTo>
                  <a:close/>
                </a:path>
                <a:path w="1689100" h="850900">
                  <a:moveTo>
                    <a:pt x="362712" y="143255"/>
                  </a:moveTo>
                  <a:lnTo>
                    <a:pt x="353568" y="152400"/>
                  </a:lnTo>
                  <a:lnTo>
                    <a:pt x="368505" y="157475"/>
                  </a:lnTo>
                  <a:lnTo>
                    <a:pt x="362712" y="143255"/>
                  </a:lnTo>
                  <a:close/>
                </a:path>
                <a:path w="1689100" h="850900">
                  <a:moveTo>
                    <a:pt x="1399032" y="124967"/>
                  </a:moveTo>
                  <a:lnTo>
                    <a:pt x="1382068" y="142759"/>
                  </a:lnTo>
                  <a:lnTo>
                    <a:pt x="1405127" y="134111"/>
                  </a:lnTo>
                  <a:lnTo>
                    <a:pt x="1399032" y="124967"/>
                  </a:lnTo>
                  <a:close/>
                </a:path>
                <a:path w="1689100" h="850900">
                  <a:moveTo>
                    <a:pt x="765048" y="82295"/>
                  </a:moveTo>
                  <a:lnTo>
                    <a:pt x="755904" y="85343"/>
                  </a:lnTo>
                  <a:lnTo>
                    <a:pt x="761526" y="89217"/>
                  </a:lnTo>
                  <a:lnTo>
                    <a:pt x="765048" y="82295"/>
                  </a:lnTo>
                  <a:close/>
                </a:path>
                <a:path w="1689100" h="850900">
                  <a:moveTo>
                    <a:pt x="1146048" y="6095"/>
                  </a:moveTo>
                  <a:lnTo>
                    <a:pt x="1144833" y="20866"/>
                  </a:lnTo>
                  <a:lnTo>
                    <a:pt x="1158239" y="12191"/>
                  </a:lnTo>
                  <a:lnTo>
                    <a:pt x="1146048" y="6095"/>
                  </a:lnTo>
                  <a:close/>
                </a:path>
              </a:pathLst>
            </a:custGeom>
            <a:solidFill>
              <a:srgbClr val="002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4">
            <a:extLst>
              <a:ext uri="{FF2B5EF4-FFF2-40B4-BE49-F238E27FC236}">
                <a16:creationId xmlns:a16="http://schemas.microsoft.com/office/drawing/2014/main" id="{24A0D59C-B7F0-AB21-AC7E-68D64C292CCC}"/>
              </a:ext>
            </a:extLst>
          </p:cNvPr>
          <p:cNvSpPr txBox="1"/>
          <p:nvPr/>
        </p:nvSpPr>
        <p:spPr>
          <a:xfrm>
            <a:off x="4192958" y="3372700"/>
            <a:ext cx="584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6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pu</a:t>
            </a:r>
            <a:r>
              <a:rPr sz="1600" i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03" name="object 15">
            <a:extLst>
              <a:ext uri="{FF2B5EF4-FFF2-40B4-BE49-F238E27FC236}">
                <a16:creationId xmlns:a16="http://schemas.microsoft.com/office/drawing/2014/main" id="{7C06484A-59A4-6D83-0DC6-29795C8CBB46}"/>
              </a:ext>
            </a:extLst>
          </p:cNvPr>
          <p:cNvGrpSpPr/>
          <p:nvPr/>
        </p:nvGrpSpPr>
        <p:grpSpPr>
          <a:xfrm>
            <a:off x="2745158" y="3147655"/>
            <a:ext cx="664845" cy="521334"/>
            <a:chOff x="3422903" y="2599944"/>
            <a:chExt cx="664845" cy="521334"/>
          </a:xfrm>
        </p:grpSpPr>
        <p:sp>
          <p:nvSpPr>
            <p:cNvPr id="104" name="object 16">
              <a:extLst>
                <a:ext uri="{FF2B5EF4-FFF2-40B4-BE49-F238E27FC236}">
                  <a16:creationId xmlns:a16="http://schemas.microsoft.com/office/drawing/2014/main" id="{FC12CB45-672F-3581-2823-680E2743BF03}"/>
                </a:ext>
              </a:extLst>
            </p:cNvPr>
            <p:cNvSpPr/>
            <p:nvPr/>
          </p:nvSpPr>
          <p:spPr>
            <a:xfrm>
              <a:off x="3428999" y="2993136"/>
              <a:ext cx="649605" cy="113030"/>
            </a:xfrm>
            <a:custGeom>
              <a:avLst/>
              <a:gdLst/>
              <a:ahLst/>
              <a:cxnLst/>
              <a:rect l="l" t="t" r="r" b="b"/>
              <a:pathLst>
                <a:path w="649604" h="113030">
                  <a:moveTo>
                    <a:pt x="591312" y="0"/>
                  </a:moveTo>
                  <a:lnTo>
                    <a:pt x="591312" y="27432"/>
                  </a:lnTo>
                  <a:lnTo>
                    <a:pt x="0" y="27432"/>
                  </a:lnTo>
                  <a:lnTo>
                    <a:pt x="0" y="85344"/>
                  </a:lnTo>
                  <a:lnTo>
                    <a:pt x="591312" y="85344"/>
                  </a:lnTo>
                  <a:lnTo>
                    <a:pt x="591312" y="112775"/>
                  </a:lnTo>
                  <a:lnTo>
                    <a:pt x="649224" y="57912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7">
              <a:extLst>
                <a:ext uri="{FF2B5EF4-FFF2-40B4-BE49-F238E27FC236}">
                  <a16:creationId xmlns:a16="http://schemas.microsoft.com/office/drawing/2014/main" id="{B19DFBC9-453B-F226-98C6-E88815ABA27E}"/>
                </a:ext>
              </a:extLst>
            </p:cNvPr>
            <p:cNvSpPr/>
            <p:nvPr/>
          </p:nvSpPr>
          <p:spPr>
            <a:xfrm>
              <a:off x="3422903" y="2977896"/>
              <a:ext cx="664845" cy="143510"/>
            </a:xfrm>
            <a:custGeom>
              <a:avLst/>
              <a:gdLst/>
              <a:ahLst/>
              <a:cxnLst/>
              <a:rect l="l" t="t" r="r" b="b"/>
              <a:pathLst>
                <a:path w="664845" h="143510">
                  <a:moveTo>
                    <a:pt x="591312" y="100583"/>
                  </a:moveTo>
                  <a:lnTo>
                    <a:pt x="591312" y="143255"/>
                  </a:lnTo>
                  <a:lnTo>
                    <a:pt x="607214" y="128015"/>
                  </a:lnTo>
                  <a:lnTo>
                    <a:pt x="603504" y="128015"/>
                  </a:lnTo>
                  <a:lnTo>
                    <a:pt x="594360" y="124968"/>
                  </a:lnTo>
                  <a:lnTo>
                    <a:pt x="603504" y="115316"/>
                  </a:lnTo>
                  <a:lnTo>
                    <a:pt x="603504" y="106679"/>
                  </a:lnTo>
                  <a:lnTo>
                    <a:pt x="597408" y="106679"/>
                  </a:lnTo>
                  <a:lnTo>
                    <a:pt x="591312" y="100583"/>
                  </a:lnTo>
                  <a:close/>
                </a:path>
                <a:path w="664845" h="143510">
                  <a:moveTo>
                    <a:pt x="603504" y="115316"/>
                  </a:moveTo>
                  <a:lnTo>
                    <a:pt x="594360" y="124968"/>
                  </a:lnTo>
                  <a:lnTo>
                    <a:pt x="603504" y="128015"/>
                  </a:lnTo>
                  <a:lnTo>
                    <a:pt x="603504" y="115316"/>
                  </a:lnTo>
                  <a:close/>
                </a:path>
                <a:path w="664845" h="143510">
                  <a:moveTo>
                    <a:pt x="644892" y="71627"/>
                  </a:moveTo>
                  <a:lnTo>
                    <a:pt x="603504" y="115316"/>
                  </a:lnTo>
                  <a:lnTo>
                    <a:pt x="603504" y="128015"/>
                  </a:lnTo>
                  <a:lnTo>
                    <a:pt x="607214" y="128015"/>
                  </a:lnTo>
                  <a:lnTo>
                    <a:pt x="661283" y="76200"/>
                  </a:lnTo>
                  <a:lnTo>
                    <a:pt x="649224" y="76200"/>
                  </a:lnTo>
                  <a:lnTo>
                    <a:pt x="644892" y="71627"/>
                  </a:lnTo>
                  <a:close/>
                </a:path>
                <a:path w="664845" h="143510">
                  <a:moveTo>
                    <a:pt x="591312" y="36575"/>
                  </a:moveTo>
                  <a:lnTo>
                    <a:pt x="0" y="36575"/>
                  </a:lnTo>
                  <a:lnTo>
                    <a:pt x="0" y="106679"/>
                  </a:lnTo>
                  <a:lnTo>
                    <a:pt x="591312" y="106679"/>
                  </a:lnTo>
                  <a:lnTo>
                    <a:pt x="591312" y="100583"/>
                  </a:lnTo>
                  <a:lnTo>
                    <a:pt x="15240" y="100583"/>
                  </a:lnTo>
                  <a:lnTo>
                    <a:pt x="6096" y="94487"/>
                  </a:lnTo>
                  <a:lnTo>
                    <a:pt x="15240" y="94487"/>
                  </a:lnTo>
                  <a:lnTo>
                    <a:pt x="15240" y="48768"/>
                  </a:lnTo>
                  <a:lnTo>
                    <a:pt x="6096" y="48768"/>
                  </a:lnTo>
                  <a:lnTo>
                    <a:pt x="15240" y="42672"/>
                  </a:lnTo>
                  <a:lnTo>
                    <a:pt x="591312" y="42672"/>
                  </a:lnTo>
                  <a:lnTo>
                    <a:pt x="591312" y="36575"/>
                  </a:lnTo>
                  <a:close/>
                </a:path>
                <a:path w="664845" h="143510">
                  <a:moveTo>
                    <a:pt x="603504" y="94487"/>
                  </a:moveTo>
                  <a:lnTo>
                    <a:pt x="15240" y="94487"/>
                  </a:lnTo>
                  <a:lnTo>
                    <a:pt x="15240" y="100583"/>
                  </a:lnTo>
                  <a:lnTo>
                    <a:pt x="591312" y="100583"/>
                  </a:lnTo>
                  <a:lnTo>
                    <a:pt x="597408" y="106679"/>
                  </a:lnTo>
                  <a:lnTo>
                    <a:pt x="603504" y="106679"/>
                  </a:lnTo>
                  <a:lnTo>
                    <a:pt x="603504" y="94487"/>
                  </a:lnTo>
                  <a:close/>
                </a:path>
                <a:path w="664845" h="143510">
                  <a:moveTo>
                    <a:pt x="15240" y="94487"/>
                  </a:moveTo>
                  <a:lnTo>
                    <a:pt x="6096" y="94487"/>
                  </a:lnTo>
                  <a:lnTo>
                    <a:pt x="15240" y="100583"/>
                  </a:lnTo>
                  <a:lnTo>
                    <a:pt x="15240" y="94487"/>
                  </a:lnTo>
                  <a:close/>
                </a:path>
                <a:path w="664845" h="143510">
                  <a:moveTo>
                    <a:pt x="649224" y="67055"/>
                  </a:moveTo>
                  <a:lnTo>
                    <a:pt x="644892" y="71627"/>
                  </a:lnTo>
                  <a:lnTo>
                    <a:pt x="649224" y="76200"/>
                  </a:lnTo>
                  <a:lnTo>
                    <a:pt x="649224" y="67055"/>
                  </a:lnTo>
                  <a:close/>
                </a:path>
                <a:path w="664845" h="143510">
                  <a:moveTo>
                    <a:pt x="658367" y="67055"/>
                  </a:moveTo>
                  <a:lnTo>
                    <a:pt x="649224" y="67055"/>
                  </a:lnTo>
                  <a:lnTo>
                    <a:pt x="649224" y="76200"/>
                  </a:lnTo>
                  <a:lnTo>
                    <a:pt x="661283" y="76200"/>
                  </a:lnTo>
                  <a:lnTo>
                    <a:pt x="664463" y="73151"/>
                  </a:lnTo>
                  <a:lnTo>
                    <a:pt x="658367" y="67055"/>
                  </a:lnTo>
                  <a:close/>
                </a:path>
                <a:path w="664845" h="143510">
                  <a:moveTo>
                    <a:pt x="606551" y="15239"/>
                  </a:moveTo>
                  <a:lnTo>
                    <a:pt x="603504" y="15239"/>
                  </a:lnTo>
                  <a:lnTo>
                    <a:pt x="603504" y="27939"/>
                  </a:lnTo>
                  <a:lnTo>
                    <a:pt x="644892" y="71627"/>
                  </a:lnTo>
                  <a:lnTo>
                    <a:pt x="649224" y="67055"/>
                  </a:lnTo>
                  <a:lnTo>
                    <a:pt x="658367" y="67055"/>
                  </a:lnTo>
                  <a:lnTo>
                    <a:pt x="606551" y="15239"/>
                  </a:lnTo>
                  <a:close/>
                </a:path>
                <a:path w="664845" h="143510">
                  <a:moveTo>
                    <a:pt x="15240" y="42672"/>
                  </a:moveTo>
                  <a:lnTo>
                    <a:pt x="6096" y="48768"/>
                  </a:lnTo>
                  <a:lnTo>
                    <a:pt x="15240" y="48768"/>
                  </a:lnTo>
                  <a:lnTo>
                    <a:pt x="15240" y="42672"/>
                  </a:lnTo>
                  <a:close/>
                </a:path>
                <a:path w="664845" h="143510">
                  <a:moveTo>
                    <a:pt x="603504" y="36575"/>
                  </a:moveTo>
                  <a:lnTo>
                    <a:pt x="597408" y="36575"/>
                  </a:lnTo>
                  <a:lnTo>
                    <a:pt x="591312" y="42672"/>
                  </a:lnTo>
                  <a:lnTo>
                    <a:pt x="15240" y="42672"/>
                  </a:lnTo>
                  <a:lnTo>
                    <a:pt x="15240" y="48768"/>
                  </a:lnTo>
                  <a:lnTo>
                    <a:pt x="603504" y="48768"/>
                  </a:lnTo>
                  <a:lnTo>
                    <a:pt x="603504" y="36575"/>
                  </a:lnTo>
                  <a:close/>
                </a:path>
                <a:path w="664845" h="143510">
                  <a:moveTo>
                    <a:pt x="591312" y="0"/>
                  </a:moveTo>
                  <a:lnTo>
                    <a:pt x="591312" y="42672"/>
                  </a:lnTo>
                  <a:lnTo>
                    <a:pt x="597408" y="36575"/>
                  </a:lnTo>
                  <a:lnTo>
                    <a:pt x="603504" y="36575"/>
                  </a:lnTo>
                  <a:lnTo>
                    <a:pt x="603504" y="27939"/>
                  </a:lnTo>
                  <a:lnTo>
                    <a:pt x="594360" y="18287"/>
                  </a:lnTo>
                  <a:lnTo>
                    <a:pt x="603504" y="15239"/>
                  </a:lnTo>
                  <a:lnTo>
                    <a:pt x="606551" y="15239"/>
                  </a:lnTo>
                  <a:lnTo>
                    <a:pt x="591312" y="0"/>
                  </a:lnTo>
                  <a:close/>
                </a:path>
                <a:path w="664845" h="143510">
                  <a:moveTo>
                    <a:pt x="603504" y="15239"/>
                  </a:moveTo>
                  <a:lnTo>
                    <a:pt x="594360" y="18287"/>
                  </a:lnTo>
                  <a:lnTo>
                    <a:pt x="603504" y="27939"/>
                  </a:lnTo>
                  <a:lnTo>
                    <a:pt x="603504" y="15239"/>
                  </a:lnTo>
                  <a:close/>
                </a:path>
              </a:pathLst>
            </a:custGeom>
            <a:solidFill>
              <a:srgbClr val="002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8">
              <a:extLst>
                <a:ext uri="{FF2B5EF4-FFF2-40B4-BE49-F238E27FC236}">
                  <a16:creationId xmlns:a16="http://schemas.microsoft.com/office/drawing/2014/main" id="{2ADB0FE8-E757-CFBB-9DAC-C907617C3C1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791" y="2859024"/>
              <a:ext cx="158496" cy="182879"/>
            </a:xfrm>
            <a:prstGeom prst="rect">
              <a:avLst/>
            </a:prstGeom>
          </p:spPr>
        </p:pic>
        <p:pic>
          <p:nvPicPr>
            <p:cNvPr id="107" name="object 19">
              <a:extLst>
                <a:ext uri="{FF2B5EF4-FFF2-40B4-BE49-F238E27FC236}">
                  <a16:creationId xmlns:a16="http://schemas.microsoft.com/office/drawing/2014/main" id="{658F2364-F6A0-1315-DBC9-EBE48F2070F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0647" y="2599944"/>
              <a:ext cx="173736" cy="252983"/>
            </a:xfrm>
            <a:prstGeom prst="rect">
              <a:avLst/>
            </a:prstGeom>
          </p:spPr>
        </p:pic>
      </p:grpSp>
      <p:sp>
        <p:nvSpPr>
          <p:cNvPr id="108" name="object 20">
            <a:extLst>
              <a:ext uri="{FF2B5EF4-FFF2-40B4-BE49-F238E27FC236}">
                <a16:creationId xmlns:a16="http://schemas.microsoft.com/office/drawing/2014/main" id="{BD5BA6F2-BF09-045E-8F98-D636457681AC}"/>
              </a:ext>
            </a:extLst>
          </p:cNvPr>
          <p:cNvSpPr txBox="1"/>
          <p:nvPr/>
        </p:nvSpPr>
        <p:spPr>
          <a:xfrm>
            <a:off x="1317197" y="1824247"/>
            <a:ext cx="692119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Times New Roman"/>
                <a:cs typeface="Times New Roman"/>
              </a:rPr>
              <a:t>An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algorithm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10" dirty="0">
                <a:latin typeface="Times New Roman"/>
                <a:cs typeface="Times New Roman"/>
              </a:rPr>
              <a:t> sequence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of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instructions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that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one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must </a:t>
            </a:r>
            <a:r>
              <a:rPr sz="2400" i="1" spc="-3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perform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order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to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solve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well-formulated</a:t>
            </a:r>
            <a:r>
              <a:rPr sz="2400" i="1" spc="5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problem.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09" name="object 21">
            <a:extLst>
              <a:ext uri="{FF2B5EF4-FFF2-40B4-BE49-F238E27FC236}">
                <a16:creationId xmlns:a16="http://schemas.microsoft.com/office/drawing/2014/main" id="{034D749B-7BCD-71DA-8437-1F9433613B49}"/>
              </a:ext>
            </a:extLst>
          </p:cNvPr>
          <p:cNvGrpSpPr/>
          <p:nvPr/>
        </p:nvGrpSpPr>
        <p:grpSpPr>
          <a:xfrm>
            <a:off x="1113536" y="4451093"/>
            <a:ext cx="8600607" cy="977929"/>
            <a:chOff x="2051304" y="3557015"/>
            <a:chExt cx="3709670" cy="701040"/>
          </a:xfrm>
        </p:grpSpPr>
        <p:sp>
          <p:nvSpPr>
            <p:cNvPr id="110" name="object 22">
              <a:extLst>
                <a:ext uri="{FF2B5EF4-FFF2-40B4-BE49-F238E27FC236}">
                  <a16:creationId xmlns:a16="http://schemas.microsoft.com/office/drawing/2014/main" id="{538BB51F-D4F7-4B49-CCA9-32672662BEF1}"/>
                </a:ext>
              </a:extLst>
            </p:cNvPr>
            <p:cNvSpPr/>
            <p:nvPr/>
          </p:nvSpPr>
          <p:spPr>
            <a:xfrm>
              <a:off x="2057400" y="3563111"/>
              <a:ext cx="3697604" cy="685800"/>
            </a:xfrm>
            <a:custGeom>
              <a:avLst/>
              <a:gdLst/>
              <a:ahLst/>
              <a:cxnLst/>
              <a:rect l="l" t="t" r="r" b="b"/>
              <a:pathLst>
                <a:path w="3697604" h="685800">
                  <a:moveTo>
                    <a:pt x="3581400" y="0"/>
                  </a:moveTo>
                  <a:lnTo>
                    <a:pt x="115824" y="0"/>
                  </a:lnTo>
                  <a:lnTo>
                    <a:pt x="70723" y="9096"/>
                  </a:lnTo>
                  <a:lnTo>
                    <a:pt x="33909" y="33909"/>
                  </a:lnTo>
                  <a:lnTo>
                    <a:pt x="9096" y="70723"/>
                  </a:lnTo>
                  <a:lnTo>
                    <a:pt x="0" y="115824"/>
                  </a:lnTo>
                  <a:lnTo>
                    <a:pt x="0" y="573024"/>
                  </a:lnTo>
                  <a:lnTo>
                    <a:pt x="9096" y="617648"/>
                  </a:lnTo>
                  <a:lnTo>
                    <a:pt x="33908" y="653415"/>
                  </a:lnTo>
                  <a:lnTo>
                    <a:pt x="70723" y="677179"/>
                  </a:lnTo>
                  <a:lnTo>
                    <a:pt x="115824" y="685800"/>
                  </a:lnTo>
                  <a:lnTo>
                    <a:pt x="3581400" y="685800"/>
                  </a:lnTo>
                  <a:lnTo>
                    <a:pt x="3626500" y="677179"/>
                  </a:lnTo>
                  <a:lnTo>
                    <a:pt x="3663315" y="653415"/>
                  </a:lnTo>
                  <a:lnTo>
                    <a:pt x="3688127" y="617648"/>
                  </a:lnTo>
                  <a:lnTo>
                    <a:pt x="3697224" y="573024"/>
                  </a:lnTo>
                  <a:lnTo>
                    <a:pt x="3697224" y="115824"/>
                  </a:lnTo>
                  <a:lnTo>
                    <a:pt x="3688127" y="70723"/>
                  </a:lnTo>
                  <a:lnTo>
                    <a:pt x="3663315" y="33909"/>
                  </a:lnTo>
                  <a:lnTo>
                    <a:pt x="3626500" y="9096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3">
              <a:extLst>
                <a:ext uri="{FF2B5EF4-FFF2-40B4-BE49-F238E27FC236}">
                  <a16:creationId xmlns:a16="http://schemas.microsoft.com/office/drawing/2014/main" id="{0CF603C2-F3D3-705E-4FEF-E53E01D4EB92}"/>
                </a:ext>
              </a:extLst>
            </p:cNvPr>
            <p:cNvSpPr/>
            <p:nvPr/>
          </p:nvSpPr>
          <p:spPr>
            <a:xfrm>
              <a:off x="2051304" y="3557015"/>
              <a:ext cx="3709670" cy="701040"/>
            </a:xfrm>
            <a:custGeom>
              <a:avLst/>
              <a:gdLst/>
              <a:ahLst/>
              <a:cxnLst/>
              <a:rect l="l" t="t" r="r" b="b"/>
              <a:pathLst>
                <a:path w="3709670" h="701039">
                  <a:moveTo>
                    <a:pt x="3602735" y="697992"/>
                  </a:moveTo>
                  <a:lnTo>
                    <a:pt x="109727" y="697992"/>
                  </a:lnTo>
                  <a:lnTo>
                    <a:pt x="121919" y="701039"/>
                  </a:lnTo>
                  <a:lnTo>
                    <a:pt x="3590544" y="701039"/>
                  </a:lnTo>
                  <a:lnTo>
                    <a:pt x="3602735" y="697992"/>
                  </a:lnTo>
                  <a:close/>
                </a:path>
                <a:path w="3709670" h="701039">
                  <a:moveTo>
                    <a:pt x="3614928" y="3048"/>
                  </a:moveTo>
                  <a:lnTo>
                    <a:pt x="97535" y="3048"/>
                  </a:lnTo>
                  <a:lnTo>
                    <a:pt x="76200" y="9144"/>
                  </a:lnTo>
                  <a:lnTo>
                    <a:pt x="76200" y="12192"/>
                  </a:lnTo>
                  <a:lnTo>
                    <a:pt x="73151" y="12192"/>
                  </a:lnTo>
                  <a:lnTo>
                    <a:pt x="54863" y="21336"/>
                  </a:lnTo>
                  <a:lnTo>
                    <a:pt x="36575" y="36575"/>
                  </a:lnTo>
                  <a:lnTo>
                    <a:pt x="21335" y="54863"/>
                  </a:lnTo>
                  <a:lnTo>
                    <a:pt x="12191" y="73151"/>
                  </a:lnTo>
                  <a:lnTo>
                    <a:pt x="12191" y="76200"/>
                  </a:lnTo>
                  <a:lnTo>
                    <a:pt x="9143" y="76200"/>
                  </a:lnTo>
                  <a:lnTo>
                    <a:pt x="3047" y="97536"/>
                  </a:lnTo>
                  <a:lnTo>
                    <a:pt x="3047" y="109728"/>
                  </a:lnTo>
                  <a:lnTo>
                    <a:pt x="0" y="121920"/>
                  </a:lnTo>
                  <a:lnTo>
                    <a:pt x="0" y="579120"/>
                  </a:lnTo>
                  <a:lnTo>
                    <a:pt x="3047" y="591312"/>
                  </a:lnTo>
                  <a:lnTo>
                    <a:pt x="3047" y="603504"/>
                  </a:lnTo>
                  <a:lnTo>
                    <a:pt x="9143" y="624839"/>
                  </a:lnTo>
                  <a:lnTo>
                    <a:pt x="12191" y="624839"/>
                  </a:lnTo>
                  <a:lnTo>
                    <a:pt x="12191" y="627888"/>
                  </a:lnTo>
                  <a:lnTo>
                    <a:pt x="21335" y="646176"/>
                  </a:lnTo>
                  <a:lnTo>
                    <a:pt x="36575" y="664463"/>
                  </a:lnTo>
                  <a:lnTo>
                    <a:pt x="54863" y="679704"/>
                  </a:lnTo>
                  <a:lnTo>
                    <a:pt x="73151" y="688848"/>
                  </a:lnTo>
                  <a:lnTo>
                    <a:pt x="76200" y="688848"/>
                  </a:lnTo>
                  <a:lnTo>
                    <a:pt x="76200" y="691896"/>
                  </a:lnTo>
                  <a:lnTo>
                    <a:pt x="97535" y="697992"/>
                  </a:lnTo>
                  <a:lnTo>
                    <a:pt x="3614928" y="697992"/>
                  </a:lnTo>
                  <a:lnTo>
                    <a:pt x="3636263" y="691896"/>
                  </a:lnTo>
                  <a:lnTo>
                    <a:pt x="3636263" y="688848"/>
                  </a:lnTo>
                  <a:lnTo>
                    <a:pt x="3642359" y="685800"/>
                  </a:lnTo>
                  <a:lnTo>
                    <a:pt x="100583" y="685800"/>
                  </a:lnTo>
                  <a:lnTo>
                    <a:pt x="79247" y="679704"/>
                  </a:lnTo>
                  <a:lnTo>
                    <a:pt x="45719" y="655320"/>
                  </a:lnTo>
                  <a:lnTo>
                    <a:pt x="21335" y="621792"/>
                  </a:lnTo>
                  <a:lnTo>
                    <a:pt x="15239" y="600456"/>
                  </a:lnTo>
                  <a:lnTo>
                    <a:pt x="15239" y="100584"/>
                  </a:lnTo>
                  <a:lnTo>
                    <a:pt x="33527" y="60960"/>
                  </a:lnTo>
                  <a:lnTo>
                    <a:pt x="60959" y="33528"/>
                  </a:lnTo>
                  <a:lnTo>
                    <a:pt x="100583" y="15239"/>
                  </a:lnTo>
                  <a:lnTo>
                    <a:pt x="3642359" y="15239"/>
                  </a:lnTo>
                  <a:lnTo>
                    <a:pt x="3636263" y="12192"/>
                  </a:lnTo>
                  <a:lnTo>
                    <a:pt x="3636263" y="9144"/>
                  </a:lnTo>
                  <a:lnTo>
                    <a:pt x="3614928" y="3048"/>
                  </a:lnTo>
                  <a:close/>
                </a:path>
                <a:path w="3709670" h="701039">
                  <a:moveTo>
                    <a:pt x="3642359" y="15239"/>
                  </a:moveTo>
                  <a:lnTo>
                    <a:pt x="3608831" y="15239"/>
                  </a:lnTo>
                  <a:lnTo>
                    <a:pt x="3630168" y="21336"/>
                  </a:lnTo>
                  <a:lnTo>
                    <a:pt x="3666744" y="45720"/>
                  </a:lnTo>
                  <a:lnTo>
                    <a:pt x="3663696" y="45720"/>
                  </a:lnTo>
                  <a:lnTo>
                    <a:pt x="3678935" y="60960"/>
                  </a:lnTo>
                  <a:lnTo>
                    <a:pt x="3688079" y="79248"/>
                  </a:lnTo>
                  <a:lnTo>
                    <a:pt x="3694176" y="100584"/>
                  </a:lnTo>
                  <a:lnTo>
                    <a:pt x="3697224" y="109728"/>
                  </a:lnTo>
                  <a:lnTo>
                    <a:pt x="3697224" y="591312"/>
                  </a:lnTo>
                  <a:lnTo>
                    <a:pt x="3694176" y="600456"/>
                  </a:lnTo>
                  <a:lnTo>
                    <a:pt x="3688079" y="621792"/>
                  </a:lnTo>
                  <a:lnTo>
                    <a:pt x="3678935" y="640080"/>
                  </a:lnTo>
                  <a:lnTo>
                    <a:pt x="3663696" y="655320"/>
                  </a:lnTo>
                  <a:lnTo>
                    <a:pt x="3666744" y="655320"/>
                  </a:lnTo>
                  <a:lnTo>
                    <a:pt x="3630168" y="679704"/>
                  </a:lnTo>
                  <a:lnTo>
                    <a:pt x="3608831" y="685800"/>
                  </a:lnTo>
                  <a:lnTo>
                    <a:pt x="3642359" y="685800"/>
                  </a:lnTo>
                  <a:lnTo>
                    <a:pt x="3654552" y="679704"/>
                  </a:lnTo>
                  <a:lnTo>
                    <a:pt x="3657600" y="679704"/>
                  </a:lnTo>
                  <a:lnTo>
                    <a:pt x="3672840" y="664463"/>
                  </a:lnTo>
                  <a:lnTo>
                    <a:pt x="3675887" y="664463"/>
                  </a:lnTo>
                  <a:lnTo>
                    <a:pt x="3700272" y="627888"/>
                  </a:lnTo>
                  <a:lnTo>
                    <a:pt x="3700272" y="624839"/>
                  </a:lnTo>
                  <a:lnTo>
                    <a:pt x="3706368" y="603504"/>
                  </a:lnTo>
                  <a:lnTo>
                    <a:pt x="3709416" y="591312"/>
                  </a:lnTo>
                  <a:lnTo>
                    <a:pt x="3709416" y="109728"/>
                  </a:lnTo>
                  <a:lnTo>
                    <a:pt x="3706368" y="97536"/>
                  </a:lnTo>
                  <a:lnTo>
                    <a:pt x="3700272" y="76200"/>
                  </a:lnTo>
                  <a:lnTo>
                    <a:pt x="3700272" y="73151"/>
                  </a:lnTo>
                  <a:lnTo>
                    <a:pt x="3675887" y="36575"/>
                  </a:lnTo>
                  <a:lnTo>
                    <a:pt x="3672840" y="36575"/>
                  </a:lnTo>
                  <a:lnTo>
                    <a:pt x="3657600" y="21336"/>
                  </a:lnTo>
                  <a:lnTo>
                    <a:pt x="3654552" y="21336"/>
                  </a:lnTo>
                  <a:lnTo>
                    <a:pt x="3642359" y="15239"/>
                  </a:lnTo>
                  <a:close/>
                </a:path>
                <a:path w="3709670" h="701039">
                  <a:moveTo>
                    <a:pt x="3587496" y="0"/>
                  </a:moveTo>
                  <a:lnTo>
                    <a:pt x="121919" y="0"/>
                  </a:lnTo>
                  <a:lnTo>
                    <a:pt x="109727" y="3048"/>
                  </a:lnTo>
                  <a:lnTo>
                    <a:pt x="3599687" y="3048"/>
                  </a:lnTo>
                  <a:lnTo>
                    <a:pt x="3587496" y="0"/>
                  </a:lnTo>
                  <a:close/>
                </a:path>
              </a:pathLst>
            </a:custGeom>
            <a:solidFill>
              <a:srgbClr val="0022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24">
            <a:extLst>
              <a:ext uri="{FF2B5EF4-FFF2-40B4-BE49-F238E27FC236}">
                <a16:creationId xmlns:a16="http://schemas.microsoft.com/office/drawing/2014/main" id="{3A6B320E-FE30-5C8D-2058-9298891F1D87}"/>
              </a:ext>
            </a:extLst>
          </p:cNvPr>
          <p:cNvSpPr txBox="1"/>
          <p:nvPr/>
        </p:nvSpPr>
        <p:spPr>
          <a:xfrm>
            <a:off x="1113537" y="4554524"/>
            <a:ext cx="831360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259" marR="5080"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Algorithms</a:t>
            </a:r>
            <a:r>
              <a:rPr sz="2400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did</a:t>
            </a:r>
            <a:r>
              <a:rPr sz="2400" i="1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not</a:t>
            </a:r>
            <a:r>
              <a:rPr sz="2400" i="1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start</a:t>
            </a:r>
            <a:r>
              <a:rPr sz="2400" i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with</a:t>
            </a:r>
            <a:r>
              <a:rPr sz="2400" i="1" spc="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computers;</a:t>
            </a:r>
            <a:r>
              <a:rPr sz="2400" i="1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they</a:t>
            </a:r>
            <a:r>
              <a:rPr sz="2400" i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have 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been</a:t>
            </a:r>
            <a:r>
              <a:rPr sz="2400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 with</a:t>
            </a:r>
            <a:r>
              <a:rPr sz="2400" i="1" spc="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us</a:t>
            </a:r>
            <a:r>
              <a:rPr sz="24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from</a:t>
            </a:r>
            <a:r>
              <a:rPr sz="2400" i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ancient</a:t>
            </a:r>
            <a:r>
              <a:rPr sz="2400" i="1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times;</a:t>
            </a:r>
            <a:r>
              <a:rPr sz="2400" i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nor</a:t>
            </a:r>
            <a:r>
              <a:rPr sz="2400" i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they</a:t>
            </a:r>
            <a:r>
              <a:rPr sz="24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000CC"/>
                </a:solidFill>
                <a:latin typeface="Times New Roman"/>
                <a:cs typeface="Times New Roman"/>
              </a:rPr>
              <a:t>are</a:t>
            </a:r>
            <a:r>
              <a:rPr sz="2400" i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limited </a:t>
            </a:r>
            <a:r>
              <a:rPr sz="2400" i="1" spc="-3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to</a:t>
            </a:r>
            <a:r>
              <a:rPr sz="2400" i="1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computer</a:t>
            </a:r>
            <a:r>
              <a:rPr sz="2400" i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science.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5" name="object 14">
            <a:extLst>
              <a:ext uri="{FF2B5EF4-FFF2-40B4-BE49-F238E27FC236}">
                <a16:creationId xmlns:a16="http://schemas.microsoft.com/office/drawing/2014/main" id="{DCEFE542-4776-077C-84AB-6652DEA74D1D}"/>
              </a:ext>
            </a:extLst>
          </p:cNvPr>
          <p:cNvSpPr txBox="1"/>
          <p:nvPr/>
        </p:nvSpPr>
        <p:spPr>
          <a:xfrm>
            <a:off x="1530910" y="3450037"/>
            <a:ext cx="58483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n-US" sz="1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6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pu</a:t>
            </a:r>
            <a:r>
              <a:rPr sz="1600" i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6" name="Date Placeholder 115">
            <a:extLst>
              <a:ext uri="{FF2B5EF4-FFF2-40B4-BE49-F238E27FC236}">
                <a16:creationId xmlns:a16="http://schemas.microsoft.com/office/drawing/2014/main" id="{FC330209-D5BD-79CA-9A89-1D2F95B00A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DB95F70-3685-42BA-81FB-5BD731DC416D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117" name="Footer Placeholder 116">
            <a:extLst>
              <a:ext uri="{FF2B5EF4-FFF2-40B4-BE49-F238E27FC236}">
                <a16:creationId xmlns:a16="http://schemas.microsoft.com/office/drawing/2014/main" id="{A053E2EE-69A0-3D6C-3936-06BE4ED688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282159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C3642875-9984-99EC-7457-068EEB2A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D09708C9-70BF-B5E0-6EE8-FE31FBAB4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737ADEC0-53FA-9B65-43B8-E6F4A73836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7083A-F815-0F37-0B7E-8A4B9CB8CA87}"/>
              </a:ext>
            </a:extLst>
          </p:cNvPr>
          <p:cNvSpPr txBox="1"/>
          <p:nvPr/>
        </p:nvSpPr>
        <p:spPr>
          <a:xfrm>
            <a:off x="838200" y="1661064"/>
            <a:ext cx="1097150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0180" marR="28575" indent="-170815">
              <a:lnSpc>
                <a:spcPct val="100000"/>
              </a:lnSpc>
              <a:spcBef>
                <a:spcPts val="1315"/>
              </a:spcBef>
              <a:buClr>
                <a:srgbClr val="0033CC"/>
              </a:buClr>
              <a:buSzPct val="85714"/>
              <a:buChar char="●"/>
              <a:tabLst>
                <a:tab pos="170815" algn="l"/>
              </a:tabLst>
            </a:pPr>
            <a:r>
              <a:rPr lang="en-US" sz="2400" spc="-20" dirty="0">
                <a:latin typeface="Times New Roman"/>
                <a:cs typeface="Times New Roman"/>
              </a:rPr>
              <a:t>An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algorithm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is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sequence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of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computational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steps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that </a:t>
            </a:r>
            <a:r>
              <a:rPr lang="en-US" sz="2400" spc="-3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transform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the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input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into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output.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335"/>
              </a:spcBef>
              <a:buClr>
                <a:srgbClr val="0033CC"/>
              </a:buClr>
              <a:buSzPct val="85714"/>
              <a:buChar char="●"/>
              <a:tabLst>
                <a:tab pos="170815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Algorithms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the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ideas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behind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computer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programs.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marR="381635" indent="-170815">
              <a:lnSpc>
                <a:spcPct val="100000"/>
              </a:lnSpc>
              <a:spcBef>
                <a:spcPts val="335"/>
              </a:spcBef>
              <a:buClr>
                <a:srgbClr val="0033CC"/>
              </a:buClr>
              <a:buSzPct val="85714"/>
              <a:buChar char="●"/>
              <a:tabLst>
                <a:tab pos="170815" algn="l"/>
              </a:tabLst>
            </a:pPr>
            <a:r>
              <a:rPr lang="en-US" sz="2400" spc="-20" dirty="0">
                <a:latin typeface="Times New Roman"/>
                <a:cs typeface="Times New Roman"/>
              </a:rPr>
              <a:t>An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algorithm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is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tool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for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solving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well-specified </a:t>
            </a:r>
            <a:r>
              <a:rPr lang="en-US" sz="2400" spc="-33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computational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problem.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An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algorithm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is</a:t>
            </a:r>
            <a:r>
              <a:rPr lang="en-US" sz="2400" spc="4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said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to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be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Times New Roman"/>
                <a:cs typeface="Times New Roman"/>
              </a:rPr>
              <a:t>correct</a:t>
            </a:r>
            <a:r>
              <a:rPr lang="en-US" sz="2400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Times New Roman"/>
                <a:cs typeface="Times New Roman"/>
              </a:rPr>
              <a:t>if,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for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every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input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instance,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halts</a:t>
            </a:r>
            <a:r>
              <a:rPr lang="en-US" sz="24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with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correct</a:t>
            </a:r>
            <a:r>
              <a:rPr lang="en-US"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output.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marR="38100" lvl="1" indent="-14351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SzPct val="83333"/>
              <a:buChar char="■"/>
              <a:tabLst>
                <a:tab pos="372110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An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CC0000"/>
                </a:solidFill>
                <a:latin typeface="Times New Roman"/>
                <a:cs typeface="Times New Roman"/>
              </a:rPr>
              <a:t>incorrect</a:t>
            </a:r>
            <a:r>
              <a:rPr lang="en-US" sz="2400" spc="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algorithm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might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not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halt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at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all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on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some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input 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instances,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or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it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might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halt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with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other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than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desired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output.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A31F4-1418-26DA-854D-FC13C4F244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9B6F36-F178-4A8F-A683-12304DE576B6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F0C60-A5EA-3284-9C12-D92EB9581B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26026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C6E03CC-6851-4B4D-4FC5-A6EFAA5D3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37F699E3-F3DE-CEC8-1643-0722A3ABB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Program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AEE7E21B-AB50-0F57-BE1F-F1B8C2A071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F66A1-341D-2E93-F9FE-5796668B48A4}"/>
              </a:ext>
            </a:extLst>
          </p:cNvPr>
          <p:cNvSpPr txBox="1"/>
          <p:nvPr/>
        </p:nvSpPr>
        <p:spPr>
          <a:xfrm>
            <a:off x="838200" y="1661064"/>
            <a:ext cx="10971508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0180" marR="457200" indent="-170815">
              <a:lnSpc>
                <a:spcPct val="100000"/>
              </a:lnSpc>
              <a:buClr>
                <a:srgbClr val="0033CC"/>
              </a:buClr>
              <a:buSzPct val="85714"/>
              <a:buChar char="●"/>
              <a:tabLst>
                <a:tab pos="170815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program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is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the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expression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of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algorithm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in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 </a:t>
            </a:r>
            <a:r>
              <a:rPr lang="en-US" sz="2400" spc="-33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programming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language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marR="5080" indent="-170815">
              <a:lnSpc>
                <a:spcPct val="100000"/>
              </a:lnSpc>
              <a:spcBef>
                <a:spcPts val="335"/>
              </a:spcBef>
              <a:buClr>
                <a:srgbClr val="0033CC"/>
              </a:buClr>
              <a:buSzPct val="85714"/>
              <a:buChar char="●"/>
              <a:tabLst>
                <a:tab pos="170815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of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instructions</a:t>
            </a:r>
            <a:r>
              <a:rPr lang="en-US" sz="2400" spc="114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which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the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computer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will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follow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to </a:t>
            </a:r>
            <a:r>
              <a:rPr lang="en-US" sz="2400" spc="-33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solve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problem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64EC68E3-7BDD-C984-010B-03A29B694C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6974" y="2736354"/>
            <a:ext cx="3208245" cy="343554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36F2A-2DE2-0F6D-3D9C-C0C635A2D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C4FF440-9FE8-419B-8653-245F3989DA4A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10243-AEA6-C087-2006-EEF5D873DD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357716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149F0E7F-E768-53E2-87DA-8A7C08652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803EA04F-8C5D-D097-A768-9C871D6DB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Define a Problem and Solve It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F848AAB7-8B33-5DF0-131C-18BA11AF43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EB085-0250-CD63-5616-9C31B4E6806C}"/>
              </a:ext>
            </a:extLst>
          </p:cNvPr>
          <p:cNvSpPr txBox="1"/>
          <p:nvPr/>
        </p:nvSpPr>
        <p:spPr>
          <a:xfrm>
            <a:off x="838200" y="1661064"/>
            <a:ext cx="109715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0180" indent="-170815">
              <a:lnSpc>
                <a:spcPct val="100000"/>
              </a:lnSpc>
              <a:spcBef>
                <a:spcPts val="385"/>
              </a:spcBef>
              <a:buClr>
                <a:srgbClr val="0033CC"/>
              </a:buClr>
              <a:buSzPct val="83333"/>
              <a:buFont typeface="Times New Roman"/>
              <a:buChar char="●"/>
              <a:tabLst>
                <a:tab pos="170815" algn="l"/>
              </a:tabLst>
            </a:pPr>
            <a:r>
              <a:rPr lang="en-US" sz="2400" b="1" spc="-15" dirty="0">
                <a:latin typeface="Times New Roman"/>
                <a:cs typeface="Times New Roman"/>
              </a:rPr>
              <a:t>Problem</a:t>
            </a:r>
            <a:r>
              <a:rPr lang="en-US" sz="2400" spc="-15" dirty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Description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of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Input-Output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relationship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280"/>
              </a:spcBef>
              <a:buClr>
                <a:srgbClr val="0033CC"/>
              </a:buClr>
              <a:buSzPct val="83333"/>
              <a:buFont typeface="Times New Roman"/>
              <a:buChar char="●"/>
              <a:tabLst>
                <a:tab pos="170815" algn="l"/>
              </a:tabLst>
            </a:pPr>
            <a:r>
              <a:rPr lang="en-US" sz="2400" b="1" spc="-10" dirty="0">
                <a:latin typeface="Times New Roman"/>
                <a:cs typeface="Times New Roman"/>
              </a:rPr>
              <a:t>Algorithm</a:t>
            </a:r>
            <a:r>
              <a:rPr lang="en-US" sz="2400" spc="-10" dirty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marR="5080" lvl="1" indent="-14351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sequence of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computational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steps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that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transform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input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into </a:t>
            </a:r>
            <a:r>
              <a:rPr lang="en-US" sz="2400" spc="-2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output.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285"/>
              </a:spcBef>
              <a:buClr>
                <a:srgbClr val="0033CC"/>
              </a:buClr>
              <a:buSzPct val="83333"/>
              <a:buFont typeface="Times New Roman"/>
              <a:buChar char="●"/>
              <a:tabLst>
                <a:tab pos="170815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Data</a:t>
            </a:r>
            <a:r>
              <a:rPr lang="en-US" sz="2400" b="1" spc="-65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Structure: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An </a:t>
            </a:r>
            <a:r>
              <a:rPr lang="en-US" sz="2400" spc="-10" dirty="0">
                <a:latin typeface="Times New Roman"/>
                <a:cs typeface="Times New Roman"/>
              </a:rPr>
              <a:t>organized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method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of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storing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retrieving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data.</a:t>
            </a:r>
          </a:p>
          <a:p>
            <a:pPr marL="170180" indent="-170815">
              <a:lnSpc>
                <a:spcPct val="100000"/>
              </a:lnSpc>
              <a:spcBef>
                <a:spcPts val="285"/>
              </a:spcBef>
              <a:buClr>
                <a:srgbClr val="0033CC"/>
              </a:buClr>
              <a:buSzPct val="83333"/>
              <a:buFont typeface="Times New Roman"/>
              <a:buChar char="●"/>
              <a:tabLst>
                <a:tab pos="170815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Our</a:t>
            </a:r>
            <a:r>
              <a:rPr lang="en-US" sz="2400" b="1" spc="-40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T</a:t>
            </a:r>
            <a:r>
              <a:rPr lang="en-US" sz="2400" b="1" dirty="0">
                <a:latin typeface="Times New Roman"/>
                <a:cs typeface="Times New Roman"/>
              </a:rPr>
              <a:t>a</a:t>
            </a:r>
            <a:r>
              <a:rPr lang="en-US" sz="2400" b="1" spc="-10" dirty="0">
                <a:latin typeface="Times New Roman"/>
                <a:cs typeface="Times New Roman"/>
              </a:rPr>
              <a:t>s</a:t>
            </a:r>
            <a:r>
              <a:rPr lang="en-US" sz="2400" b="1" spc="-25" dirty="0">
                <a:latin typeface="Times New Roman"/>
                <a:cs typeface="Times New Roman"/>
              </a:rPr>
              <a:t>k</a:t>
            </a:r>
            <a:r>
              <a:rPr lang="en-US" sz="2400" b="1" dirty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marR="8255" lvl="1" indent="-143510">
              <a:lnSpc>
                <a:spcPct val="100000"/>
              </a:lnSpc>
              <a:spcBef>
                <a:spcPts val="270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Given</a:t>
            </a:r>
            <a:r>
              <a:rPr lang="en-US" sz="2400" spc="2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problem,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design</a:t>
            </a:r>
            <a:r>
              <a:rPr lang="en-US" sz="2400" spc="2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265" dirty="0"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correct</a:t>
            </a:r>
            <a:r>
              <a:rPr lang="en-US" sz="2400" b="1" i="1" spc="254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245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solidFill>
                  <a:srgbClr val="FF3300"/>
                </a:solidFill>
                <a:latin typeface="Times New Roman"/>
                <a:cs typeface="Times New Roman"/>
              </a:rPr>
              <a:t>good</a:t>
            </a:r>
            <a:r>
              <a:rPr lang="en-US" sz="2400" b="1" i="1" spc="25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121253"/>
                </a:solidFill>
                <a:latin typeface="Times New Roman"/>
                <a:cs typeface="Times New Roman"/>
              </a:rPr>
              <a:t>a</a:t>
            </a:r>
            <a:r>
              <a:rPr lang="en-US" sz="2400" spc="-5" dirty="0">
                <a:latin typeface="Times New Roman"/>
                <a:cs typeface="Times New Roman"/>
              </a:rPr>
              <a:t>lgorithm</a:t>
            </a:r>
            <a:r>
              <a:rPr lang="en-US" sz="2400" spc="229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that </a:t>
            </a:r>
            <a:r>
              <a:rPr lang="en-US" sz="2400" spc="-26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solves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it.</a:t>
            </a:r>
            <a:endParaRPr lang="en-US" sz="2400" dirty="0">
              <a:latin typeface="Times New Roman"/>
              <a:cs typeface="Times New Roman"/>
            </a:endParaRPr>
          </a:p>
          <a:p>
            <a:pPr marL="371475" lvl="1" indent="-14351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SzPct val="81818"/>
              <a:buChar char="■"/>
              <a:tabLst>
                <a:tab pos="372110" algn="l"/>
              </a:tabLst>
            </a:pPr>
            <a:r>
              <a:rPr lang="en-US" sz="2400" spc="10" dirty="0">
                <a:latin typeface="Times New Roman"/>
                <a:cs typeface="Times New Roman"/>
              </a:rPr>
              <a:t>To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design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20" dirty="0">
                <a:latin typeface="Times New Roman"/>
                <a:cs typeface="Times New Roman"/>
              </a:rPr>
              <a:t>good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algorithm,</a:t>
            </a:r>
            <a:r>
              <a:rPr lang="en-US" sz="2400" spc="9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find</a:t>
            </a:r>
            <a:r>
              <a:rPr lang="en-US" sz="24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suitable data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structure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76D38-E508-4C04-8F73-E8F2BE3401D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93AA088-89F8-4FFA-BA56-0D08DD604ECF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0CF8F-9B33-1EC9-DADB-E415D5FCB1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279809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126D1D78-3AC6-C373-F45E-0F160ACF1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C1662881-F528-D63D-03F3-0A2AFD4AF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spc="-5" dirty="0">
                <a:solidFill>
                  <a:srgbClr val="CC0000"/>
                </a:solidFill>
                <a:latin typeface="Times New Roman"/>
                <a:cs typeface="Times New Roman"/>
              </a:rPr>
              <a:t>Why Study Algorithms and Data Structures</a:t>
            </a:r>
            <a:endParaRPr sz="4000"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41087A25-E9D1-DC66-B16D-F1D5B11F7D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A6DA8-4852-74B4-1070-CF49A572362E}"/>
              </a:ext>
            </a:extLst>
          </p:cNvPr>
          <p:cNvSpPr txBox="1"/>
          <p:nvPr/>
        </p:nvSpPr>
        <p:spPr>
          <a:xfrm>
            <a:off x="838200" y="1661064"/>
            <a:ext cx="10971508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0180" indent="-170815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You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will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be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able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to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write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better,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faster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and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more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elegant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code.</a:t>
            </a:r>
          </a:p>
          <a:p>
            <a:pPr marL="170180" marR="180340" indent="-170815">
              <a:lnSpc>
                <a:spcPct val="100000"/>
              </a:lnSpc>
              <a:spcBef>
                <a:spcPts val="910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You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will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be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able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to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think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more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clearly,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more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abstractly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and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more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mathematically.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890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You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will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be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able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to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solve</a:t>
            </a:r>
            <a:r>
              <a:rPr lang="en-US" sz="2400" spc="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new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problems.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marR="564515" indent="-170815">
              <a:lnSpc>
                <a:spcPct val="100000"/>
              </a:lnSpc>
              <a:spcBef>
                <a:spcPts val="910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You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will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be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able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to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give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non-trivial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methods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to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solve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problems.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indent="-170815">
              <a:lnSpc>
                <a:spcPct val="100000"/>
              </a:lnSpc>
              <a:spcBef>
                <a:spcPts val="890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You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will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improve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your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research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skills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in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almost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any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areas.</a:t>
            </a:r>
            <a:endParaRPr lang="en-US" sz="2400" dirty="0">
              <a:latin typeface="Times New Roman"/>
              <a:cs typeface="Times New Roman"/>
            </a:endParaRPr>
          </a:p>
          <a:p>
            <a:pPr marL="170180" marR="443865" indent="-170815">
              <a:lnSpc>
                <a:spcPct val="100000"/>
              </a:lnSpc>
              <a:spcBef>
                <a:spcPts val="910"/>
              </a:spcBef>
              <a:buClr>
                <a:srgbClr val="0033CC"/>
              </a:buClr>
              <a:buSzPct val="83333"/>
              <a:buChar char="●"/>
              <a:tabLst>
                <a:tab pos="17081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It’s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one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of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most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challenging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and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interesting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area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of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Computer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Science.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13D4E-A85C-AE66-6720-F4F23C76AF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B8F5DF2-E5FC-4D90-8E96-D80DBDC32572}" type="datetime4">
              <a:rPr lang="en-US" smtClean="0"/>
              <a:t>February 19,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08939-3FC0-7FC0-9486-FF4D0D1453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Credit: 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1717654966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2102</Words>
  <Application>Microsoft Office PowerPoint</Application>
  <PresentationFormat>Widescreen</PresentationFormat>
  <Paragraphs>291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Courier New</vt:lpstr>
      <vt:lpstr>Georgia</vt:lpstr>
      <vt:lpstr>Times New Roman</vt:lpstr>
      <vt:lpstr>Arial MT</vt:lpstr>
      <vt:lpstr>Calibri</vt:lpstr>
      <vt:lpstr>Lustria</vt:lpstr>
      <vt:lpstr>Arial</vt:lpstr>
      <vt:lpstr>Cambria Math</vt:lpstr>
      <vt:lpstr>Swapnil2</vt:lpstr>
      <vt:lpstr>ASYMPTOTIC NOTATION</vt:lpstr>
      <vt:lpstr>Text Book</vt:lpstr>
      <vt:lpstr>What is a Data Structure?</vt:lpstr>
      <vt:lpstr>Types of Data Structure</vt:lpstr>
      <vt:lpstr>Algorithm</vt:lpstr>
      <vt:lpstr>Algorithm</vt:lpstr>
      <vt:lpstr>Program</vt:lpstr>
      <vt:lpstr>Define a Problem and Solve It</vt:lpstr>
      <vt:lpstr>Why Study Algorithms and Data Structures</vt:lpstr>
      <vt:lpstr>What Do We Analyze an Algorithm?</vt:lpstr>
      <vt:lpstr>An Example of Insertion Sort</vt:lpstr>
      <vt:lpstr>An Example: Insertion Sort</vt:lpstr>
      <vt:lpstr>An Example: Insertion Sort</vt:lpstr>
      <vt:lpstr>Analyzing Insertion Sort</vt:lpstr>
      <vt:lpstr>Asymptotic Performance</vt:lpstr>
      <vt:lpstr>Asymptotic Analysis</vt:lpstr>
      <vt:lpstr>Upper Bound Notation</vt:lpstr>
      <vt:lpstr>Upper Bound Notation</vt:lpstr>
      <vt:lpstr>Example</vt:lpstr>
      <vt:lpstr>Upper Bound Notation</vt:lpstr>
      <vt:lpstr>Example</vt:lpstr>
      <vt:lpstr>Practical Complexity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 GENERATOR</dc:title>
  <cp:lastModifiedBy>User</cp:lastModifiedBy>
  <cp:revision>83</cp:revision>
  <dcterms:modified xsi:type="dcterms:W3CDTF">2024-02-19T05:20:38Z</dcterms:modified>
</cp:coreProperties>
</file>