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86" r:id="rId3"/>
    <p:sldId id="309" r:id="rId4"/>
    <p:sldId id="318" r:id="rId5"/>
    <p:sldId id="314" r:id="rId6"/>
    <p:sldId id="315" r:id="rId7"/>
    <p:sldId id="316" r:id="rId8"/>
    <p:sldId id="319" r:id="rId9"/>
    <p:sldId id="310" r:id="rId10"/>
    <p:sldId id="311" r:id="rId11"/>
    <p:sldId id="312" r:id="rId12"/>
    <p:sldId id="313" r:id="rId13"/>
    <p:sldId id="321" r:id="rId14"/>
    <p:sldId id="322" r:id="rId15"/>
    <p:sldId id="323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6" r:id="rId27"/>
    <p:sldId id="335" r:id="rId28"/>
    <p:sldId id="344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5" r:id="rId37"/>
    <p:sldId id="31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692DD-F94A-4F3B-8B3A-9C98FB5EDD8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86B3-71E0-43CD-B31B-C5864658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A8FDA3C-E952-47CD-A85C-0752DFDE56CA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BA4AD8-7FD3-0760-78CB-2BD915290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89" y="1235883"/>
            <a:ext cx="1566675" cy="14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D61A-5F03-4650-8832-C95CF430AD30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3EED-27FC-4594-834C-0137555A2954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8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C3C-A4E2-449D-858F-3C9569B3AE2C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6959-84AB-4A3B-BC4E-A49D75991CDB}" type="datetime4">
              <a:rPr lang="en-US" smtClean="0"/>
              <a:t>March 13,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3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BD8D-88BD-439D-9D6B-2DE6F925F731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3179933-F97F-97BF-A524-751FF8727B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42" y="1513381"/>
            <a:ext cx="1566675" cy="14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6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737-CB90-44CB-B98B-98940CA3CBCF}" type="datetime4">
              <a:rPr lang="en-US" smtClean="0"/>
              <a:t>March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7F39-51EF-43BA-96D1-5FA0DE6807FD}" type="datetime4">
              <a:rPr lang="en-US" smtClean="0"/>
              <a:t>March 13,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007-1E11-4CD3-A3C8-F52E4A2ADA60}" type="datetime4">
              <a:rPr lang="en-US" smtClean="0"/>
              <a:t>March 13,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FCD2-0399-4F7F-A46D-AFCA48A1266C}" type="datetime4">
              <a:rPr lang="en-US" smtClean="0"/>
              <a:t>March 13,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952954-3DD7-4401-8C04-4C18EB25EFDB}" type="datetime4">
              <a:rPr lang="en-US" smtClean="0"/>
              <a:t>March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7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F810-A37B-4E48-BCCF-0B275D99973B}" type="datetime4">
              <a:rPr lang="en-US" smtClean="0"/>
              <a:t>March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16218F-7B3C-4707-9AF6-D328B5603A70}" type="datetime4">
              <a:rPr lang="en-US" smtClean="0"/>
              <a:t>March 13,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46133" y="6503847"/>
            <a:ext cx="307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SWAPNIL BISWAS, DEPT OF CSE, BSMRU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63AE-B170-9E1F-12D0-604A3A2152A2}"/>
              </a:ext>
            </a:extLst>
          </p:cNvPr>
          <p:cNvSpPr/>
          <p:nvPr userDrawn="1"/>
        </p:nvSpPr>
        <p:spPr>
          <a:xfrm>
            <a:off x="10708633" y="299581"/>
            <a:ext cx="1269063" cy="114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E9E0C-C7F8-4F53-10FC-35BAEF057B0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33" y="191842"/>
            <a:ext cx="1268247" cy="11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09223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at First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28557" y="3042290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75506" y="303848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24124" y="3038485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1073" y="303468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971348" y="303468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9713666" y="3034680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0260615" y="303087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9160890" y="303087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9852294" y="1727312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10989370" y="3128265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723781" y="3124460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4533596" y="3301516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6313104" y="2310099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8499717" y="2309494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7890534" y="2647320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 flipV="1">
            <a:off x="10730436" y="3303116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087897" y="3635823"/>
            <a:ext cx="3245724" cy="2684587"/>
            <a:chOff x="1003736" y="3775535"/>
            <a:chExt cx="3245724" cy="2684587"/>
          </a:xfrm>
        </p:grpSpPr>
        <p:sp>
          <p:nvSpPr>
            <p:cNvPr id="131" name="TextBox 130"/>
            <p:cNvSpPr txBox="1"/>
            <p:nvPr/>
          </p:nvSpPr>
          <p:spPr>
            <a:xfrm>
              <a:off x="1003736" y="377553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insertFirst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03736" y="6090790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500581" y="3989818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if(head==NULL)   { </a:t>
            </a:r>
            <a:r>
              <a:rPr lang="en-US" dirty="0" err="1">
                <a:latin typeface="Calisto MT" panose="02040603050505030304" pitchFamily="18" charset="0"/>
              </a:rPr>
              <a:t>createFirstElement</a:t>
            </a:r>
            <a:r>
              <a:rPr lang="en-US" dirty="0">
                <a:latin typeface="Calisto MT" panose="02040603050505030304" pitchFamily="18" charset="0"/>
              </a:rPr>
              <a:t>(x);  return; }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500580" y="4347617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(Node*) </a:t>
            </a:r>
            <a:r>
              <a:rPr lang="en-US" dirty="0" err="1">
                <a:latin typeface="Calisto MT" panose="02040603050505030304" pitchFamily="18" charset="0"/>
              </a:rPr>
              <a:t>malloc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latin typeface="Calisto MT" panose="02040603050505030304" pitchFamily="18" charset="0"/>
              </a:rPr>
              <a:t>sizeof</a:t>
            </a:r>
            <a:r>
              <a:rPr lang="en-US" dirty="0"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618500" y="3011451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6" name="Rectangle 13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165449" y="300764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9" name="Rectangle 13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065724" y="30076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503705" y="1699826"/>
            <a:ext cx="729688" cy="1299758"/>
            <a:chOff x="2491874" y="1750121"/>
            <a:chExt cx="729688" cy="1299758"/>
          </a:xfrm>
        </p:grpSpPr>
        <p:cxnSp>
          <p:nvCxnSpPr>
            <p:cNvPr id="145" name="Straight Arrow Connector 144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512700" y="4714573"/>
            <a:ext cx="158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v = x;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2614516" y="3015255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9" name="Rectangle 1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          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794332" y="3157284"/>
            <a:ext cx="1114461" cy="2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775781" y="303848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1521061" y="5060683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-&gt; L = temp;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529422" y="5420290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R = head;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80910" y="1727312"/>
            <a:ext cx="762540" cy="1299758"/>
            <a:chOff x="5180910" y="1727312"/>
            <a:chExt cx="762540" cy="1299758"/>
          </a:xfrm>
        </p:grpSpPr>
        <p:sp>
          <p:nvSpPr>
            <p:cNvPr id="5" name="Rectangle 4"/>
            <p:cNvSpPr/>
            <p:nvPr/>
          </p:nvSpPr>
          <p:spPr>
            <a:xfrm>
              <a:off x="5180910" y="1779434"/>
              <a:ext cx="755856" cy="1247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213762" y="1727312"/>
              <a:ext cx="729688" cy="1299758"/>
              <a:chOff x="2491874" y="1750121"/>
              <a:chExt cx="729688" cy="1299758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H="1">
                <a:off x="2796960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Box 227"/>
              <p:cNvSpPr txBox="1"/>
              <p:nvPr/>
            </p:nvSpPr>
            <p:spPr>
              <a:xfrm>
                <a:off x="2491874" y="1750121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head           </a:t>
                </a:r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5635669" y="2654930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635205" y="2307983"/>
            <a:ext cx="1797330" cy="1209475"/>
            <a:chOff x="3591216" y="2332908"/>
            <a:chExt cx="1400614" cy="1209475"/>
          </a:xfrm>
        </p:grpSpPr>
        <p:grpSp>
          <p:nvGrpSpPr>
            <p:cNvPr id="165" name="Group 164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8" name="Rectangle 237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Rectangle 230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030494" y="2654130"/>
            <a:ext cx="1812224" cy="528191"/>
            <a:chOff x="2913781" y="2677739"/>
            <a:chExt cx="1395501" cy="528191"/>
          </a:xfrm>
        </p:grpSpPr>
        <p:grpSp>
          <p:nvGrpSpPr>
            <p:cNvPr id="152" name="Group 15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Rectangle 15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537783" y="5761059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 = temp;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5DE6-61C5-46C2-A117-2555AADD614C}" type="datetime4">
              <a:rPr lang="en-US" smtClean="0"/>
              <a:t>March 13,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10</a:t>
            </a:fld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047703" y="3099160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1857518" y="3276216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371010" y="5776131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head-&gt;  = NULL;</a:t>
            </a:r>
          </a:p>
        </p:txBody>
      </p:sp>
    </p:spTree>
    <p:extLst>
      <p:ext uri="{BB962C8B-B14F-4D97-AF65-F5344CB8AC3E}">
        <p14:creationId xmlns:p14="http://schemas.microsoft.com/office/powerpoint/2010/main" val="1723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22096 -0.0034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47" grpId="0"/>
      <p:bldP spid="4" grpId="0" animBg="1"/>
      <p:bldP spid="255" grpId="0"/>
      <p:bldP spid="259" grpId="0"/>
      <p:bldP spid="260" grpId="0"/>
      <p:bldP spid="182" grpId="0"/>
      <p:bldP spid="1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at Last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27360" y="304777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74309" y="304397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74584" y="304396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22927" y="3043969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69876" y="304016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970151" y="304016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712469" y="304016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259418" y="303636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159693" y="303635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2212565" y="1732796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78227" y="3115633"/>
            <a:ext cx="1132618" cy="369332"/>
            <a:chOff x="10472947" y="5089921"/>
            <a:chExt cx="1132618" cy="369332"/>
          </a:xfrm>
        </p:grpSpPr>
        <p:cxnSp>
          <p:nvCxnSpPr>
            <p:cNvPr id="235" name="Straight Arrow Connector 234"/>
            <p:cNvCxnSpPr/>
            <p:nvPr/>
          </p:nvCxnSpPr>
          <p:spPr>
            <a:xfrm flipV="1">
              <a:off x="10472947" y="5296891"/>
              <a:ext cx="33923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10747046" y="5089921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NULL           </a:t>
              </a: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722584" y="312994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532399" y="330700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3311907" y="2315583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634472" y="2660414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889337" y="2652804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87101" y="3877470"/>
            <a:ext cx="3245724" cy="2442940"/>
            <a:chOff x="1002940" y="4017182"/>
            <a:chExt cx="3245724" cy="2442940"/>
          </a:xfrm>
        </p:grpSpPr>
        <p:sp>
          <p:nvSpPr>
            <p:cNvPr id="130" name="TextBox 129"/>
            <p:cNvSpPr txBox="1"/>
            <p:nvPr/>
          </p:nvSpPr>
          <p:spPr>
            <a:xfrm>
              <a:off x="1002940" y="4017182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insertLast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03736" y="6090790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908928" y="30287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3" name="Rectangle 13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809203" y="302875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6" name="Rectangle 13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247184" y="1720930"/>
            <a:ext cx="729688" cy="1299758"/>
            <a:chOff x="2491874" y="1750121"/>
            <a:chExt cx="729688" cy="1299758"/>
          </a:xfrm>
        </p:grpSpPr>
        <p:cxnSp>
          <p:nvCxnSpPr>
            <p:cNvPr id="139" name="Straight Arrow Connector 138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357995" y="3036359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434785" y="4161566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if(head==NULL)   { </a:t>
            </a:r>
            <a:r>
              <a:rPr lang="en-US" dirty="0" err="1">
                <a:latin typeface="Calisto MT" panose="02040603050505030304" pitchFamily="18" charset="0"/>
              </a:rPr>
              <a:t>createFirstElement</a:t>
            </a:r>
            <a:r>
              <a:rPr lang="en-US" dirty="0">
                <a:latin typeface="Calisto MT" panose="02040603050505030304" pitchFamily="18" charset="0"/>
              </a:rPr>
              <a:t>(x);  return; }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434785" y="4413998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(Node*) </a:t>
            </a:r>
            <a:r>
              <a:rPr lang="en-US" dirty="0" err="1">
                <a:latin typeface="Calisto MT" panose="02040603050505030304" pitchFamily="18" charset="0"/>
              </a:rPr>
              <a:t>malloc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latin typeface="Calisto MT" panose="02040603050505030304" pitchFamily="18" charset="0"/>
              </a:rPr>
              <a:t>sizeof</a:t>
            </a:r>
            <a:r>
              <a:rPr lang="en-US" dirty="0"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434784" y="4734521"/>
            <a:ext cx="35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//What if we do tail = temp now?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9718" y="1732796"/>
            <a:ext cx="897116" cy="1299758"/>
            <a:chOff x="6719718" y="1732796"/>
            <a:chExt cx="897116" cy="1299758"/>
          </a:xfrm>
        </p:grpSpPr>
        <p:sp>
          <p:nvSpPr>
            <p:cNvPr id="5" name="Rectangle 4"/>
            <p:cNvSpPr/>
            <p:nvPr/>
          </p:nvSpPr>
          <p:spPr>
            <a:xfrm>
              <a:off x="6719718" y="1793791"/>
              <a:ext cx="897116" cy="12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6816811" y="1732796"/>
              <a:ext cx="617280" cy="1299758"/>
              <a:chOff x="9315288" y="1750121"/>
              <a:chExt cx="617280" cy="1299758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>
                <a:off x="9555112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9315288" y="1750121"/>
                <a:ext cx="61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tail           </a:t>
                </a: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5498520" y="2314978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172642" y="3638463"/>
            <a:ext cx="428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The link will be disconnected at this point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59108" y="3105325"/>
            <a:ext cx="1401301" cy="619319"/>
            <a:chOff x="7359108" y="3105325"/>
            <a:chExt cx="1401301" cy="619319"/>
          </a:xfrm>
        </p:grpSpPr>
        <p:sp>
          <p:nvSpPr>
            <p:cNvPr id="7" name="Oval 6"/>
            <p:cNvSpPr/>
            <p:nvPr/>
          </p:nvSpPr>
          <p:spPr>
            <a:xfrm>
              <a:off x="7359108" y="3105325"/>
              <a:ext cx="1401301" cy="3789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077922" y="3491463"/>
              <a:ext cx="1" cy="233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1434784" y="5082407"/>
            <a:ext cx="22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//So, we can’t do it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434783" y="5424376"/>
            <a:ext cx="345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//So, let’s do from the beginning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0C3E-F3D6-4E2D-8554-3DAF6BDB4AD7}" type="datetime4">
              <a:rPr lang="en-US" smtClean="0"/>
              <a:t>March 13,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0.20143 -0.00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151" grpId="0"/>
      <p:bldP spid="1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at Last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27360" y="304777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74309" y="304397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74584" y="304396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22927" y="3043969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69876" y="304016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970151" y="304016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712469" y="304016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159693" y="303635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2212565" y="1732796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78227" y="3115633"/>
            <a:ext cx="1132618" cy="369332"/>
            <a:chOff x="10472947" y="5089921"/>
            <a:chExt cx="1132618" cy="369332"/>
          </a:xfrm>
        </p:grpSpPr>
        <p:cxnSp>
          <p:nvCxnSpPr>
            <p:cNvPr id="235" name="Straight Arrow Connector 234"/>
            <p:cNvCxnSpPr/>
            <p:nvPr/>
          </p:nvCxnSpPr>
          <p:spPr>
            <a:xfrm flipV="1">
              <a:off x="10472947" y="5296891"/>
              <a:ext cx="33923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10747046" y="5089921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NULL           </a:t>
              </a: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722584" y="312994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532399" y="330700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3311907" y="2315583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634472" y="2660414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889337" y="2652804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87101" y="3877470"/>
            <a:ext cx="3245724" cy="2442940"/>
            <a:chOff x="1002940" y="4017182"/>
            <a:chExt cx="3245724" cy="2442940"/>
          </a:xfrm>
        </p:grpSpPr>
        <p:sp>
          <p:nvSpPr>
            <p:cNvPr id="130" name="TextBox 129"/>
            <p:cNvSpPr txBox="1"/>
            <p:nvPr/>
          </p:nvSpPr>
          <p:spPr>
            <a:xfrm>
              <a:off x="1002940" y="4017182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insertLast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03736" y="6090790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908928" y="30287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3" name="Rectangle 13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809203" y="302875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6" name="Rectangle 13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247184" y="1720930"/>
            <a:ext cx="729688" cy="1299758"/>
            <a:chOff x="2491874" y="1750121"/>
            <a:chExt cx="729688" cy="1299758"/>
          </a:xfrm>
        </p:grpSpPr>
        <p:cxnSp>
          <p:nvCxnSpPr>
            <p:cNvPr id="139" name="Straight Arrow Connector 138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357995" y="3036359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434785" y="4161566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if(head==NULL)   { </a:t>
            </a:r>
            <a:r>
              <a:rPr lang="en-US" dirty="0" err="1">
                <a:latin typeface="Calisto MT" panose="02040603050505030304" pitchFamily="18" charset="0"/>
              </a:rPr>
              <a:t>createFirstElement</a:t>
            </a:r>
            <a:r>
              <a:rPr lang="en-US" dirty="0">
                <a:latin typeface="Calisto MT" panose="02040603050505030304" pitchFamily="18" charset="0"/>
              </a:rPr>
              <a:t>(x);  return; }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434785" y="4413998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(Node*) </a:t>
            </a:r>
            <a:r>
              <a:rPr lang="en-US" dirty="0" err="1">
                <a:latin typeface="Calisto MT" panose="02040603050505030304" pitchFamily="18" charset="0"/>
              </a:rPr>
              <a:t>malloc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latin typeface="Calisto MT" panose="02040603050505030304" pitchFamily="18" charset="0"/>
              </a:rPr>
              <a:t>sizeof</a:t>
            </a:r>
            <a:r>
              <a:rPr lang="en-US" dirty="0"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434116" y="4699269"/>
            <a:ext cx="170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tail-&gt;R = temp;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6505" y="3182719"/>
            <a:ext cx="1115843" cy="28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7259418" y="303636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434784" y="4960385"/>
            <a:ext cx="18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temp-&gt;L = tail;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99350" y="1732796"/>
            <a:ext cx="804055" cy="1299758"/>
            <a:chOff x="6699350" y="1732796"/>
            <a:chExt cx="804055" cy="1299758"/>
          </a:xfrm>
        </p:grpSpPr>
        <p:sp>
          <p:nvSpPr>
            <p:cNvPr id="5" name="Rectangle 4"/>
            <p:cNvSpPr/>
            <p:nvPr/>
          </p:nvSpPr>
          <p:spPr>
            <a:xfrm>
              <a:off x="6699350" y="1802854"/>
              <a:ext cx="804055" cy="12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6816811" y="1732796"/>
              <a:ext cx="617280" cy="1299758"/>
              <a:chOff x="9315288" y="1750121"/>
              <a:chExt cx="617280" cy="1299758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>
                <a:off x="9555112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9315288" y="1750121"/>
                <a:ext cx="61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tail           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7210926" y="2680795"/>
            <a:ext cx="1697355" cy="529915"/>
            <a:chOff x="5168646" y="2670129"/>
            <a:chExt cx="1395501" cy="529915"/>
          </a:xfrm>
        </p:grpSpPr>
        <p:grpSp>
          <p:nvGrpSpPr>
            <p:cNvPr id="124" name="Group 123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126" name="Group 125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498520" y="2314978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724571" y="2284336"/>
            <a:ext cx="1680105" cy="1226567"/>
            <a:chOff x="5777829" y="2332303"/>
            <a:chExt cx="1400614" cy="1226567"/>
          </a:xfrm>
        </p:grpSpPr>
        <p:grpSp>
          <p:nvGrpSpPr>
            <p:cNvPr id="104" name="Group 103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 110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Rectangle 10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ectangle 104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1434784" y="5551550"/>
            <a:ext cx="19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tail-&gt;R = NULL;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617922" y="313065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10358988" y="3305508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434784" y="5792225"/>
            <a:ext cx="13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tail-&gt;v = x;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372192" y="303645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8" name="Rectangle 15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           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1434116" y="5239077"/>
            <a:ext cx="18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 = temp;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BB6C-A1C7-4AF9-B27B-5503C282DA17}" type="datetime4">
              <a:rPr lang="en-US" smtClean="0"/>
              <a:t>March 13,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20365 -0.0013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3" grpId="0" animBg="1"/>
      <p:bldP spid="152" grpId="0"/>
      <p:bldP spid="153" grpId="0"/>
      <p:bldP spid="154" grpId="0"/>
      <p:bldP spid="156" grpId="0"/>
      <p:bldP spid="1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After/Interior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BB6C-A1C7-4AF9-B27B-5503C282DA17}" type="datetime4">
              <a:rPr lang="en-US" smtClean="0"/>
              <a:t>March 13,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13</a:t>
            </a:fld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1097280" y="1988850"/>
            <a:ext cx="3245724" cy="1591612"/>
            <a:chOff x="1002940" y="4017182"/>
            <a:chExt cx="3245724" cy="1591612"/>
          </a:xfrm>
        </p:grpSpPr>
        <p:sp>
          <p:nvSpPr>
            <p:cNvPr id="192" name="TextBox 191"/>
            <p:cNvSpPr txBox="1"/>
            <p:nvPr/>
          </p:nvSpPr>
          <p:spPr>
            <a:xfrm>
              <a:off x="1002940" y="4017182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insertAfter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x,  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 </a:t>
              </a:r>
              <a:r>
                <a:rPr lang="en-US" dirty="0" err="1">
                  <a:latin typeface="Calisto MT" panose="02040603050505030304" pitchFamily="18" charset="0"/>
                </a:rPr>
                <a:t>nV</a:t>
              </a:r>
              <a:r>
                <a:rPr lang="en-US" dirty="0">
                  <a:latin typeface="Calisto MT" panose="02040603050505030304" pitchFamily="18" charset="0"/>
                </a:rPr>
                <a:t>){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2940" y="5239462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1510320" y="2358182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</a:t>
            </a:r>
            <a:r>
              <a:rPr lang="en-US" dirty="0" err="1">
                <a:latin typeface="Calisto MT" panose="02040603050505030304" pitchFamily="18" charset="0"/>
              </a:rPr>
              <a:t>findFirstOccurrence</a:t>
            </a:r>
            <a:r>
              <a:rPr lang="en-US" dirty="0">
                <a:latin typeface="Calisto MT" panose="02040603050505030304" pitchFamily="18" charset="0"/>
              </a:rPr>
              <a:t>(x);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393767" y="2281238"/>
            <a:ext cx="98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sto MT" panose="02040603050505030304" pitchFamily="18" charset="0"/>
              </a:rPr>
              <a:t>O(n)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510320" y="2804458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//Complete code</a:t>
            </a:r>
          </a:p>
        </p:txBody>
      </p:sp>
      <p:cxnSp>
        <p:nvCxnSpPr>
          <p:cNvPr id="10" name="Straight Arrow Connector 9"/>
          <p:cNvCxnSpPr>
            <a:stCxn id="205" idx="3"/>
            <a:endCxn id="206" idx="1"/>
          </p:cNvCxnSpPr>
          <p:nvPr/>
        </p:nvCxnSpPr>
        <p:spPr>
          <a:xfrm>
            <a:off x="5450888" y="2542848"/>
            <a:ext cx="942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6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/>
      <p:bldP spid="2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After/Interior (By Ref)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BB6C-A1C7-4AF9-B27B-5503C282DA17}" type="datetime4">
              <a:rPr lang="en-US" smtClean="0"/>
              <a:t>March 13,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14</a:t>
            </a:fld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1097280" y="1988850"/>
            <a:ext cx="3245724" cy="1591612"/>
            <a:chOff x="1002940" y="4017182"/>
            <a:chExt cx="3245724" cy="1591612"/>
          </a:xfrm>
        </p:grpSpPr>
        <p:sp>
          <p:nvSpPr>
            <p:cNvPr id="192" name="TextBox 191"/>
            <p:cNvSpPr txBox="1"/>
            <p:nvPr/>
          </p:nvSpPr>
          <p:spPr>
            <a:xfrm>
              <a:off x="1002940" y="4017182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insertAfter</a:t>
              </a:r>
              <a:r>
                <a:rPr lang="en-US" dirty="0">
                  <a:latin typeface="Calisto MT" panose="02040603050505030304" pitchFamily="18" charset="0"/>
                </a:rPr>
                <a:t>(Node  *temp){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2940" y="5239462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10320" y="2390897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//No need to find the node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0320" y="2792944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//So insertion is done in constant 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5957" y="2358182"/>
            <a:ext cx="98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sto MT" panose="02040603050505030304" pitchFamily="18" charset="0"/>
              </a:rPr>
              <a:t>O(1)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5673078" y="2619792"/>
            <a:ext cx="942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6959-84AB-4A3B-BC4E-A49D75991CDB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at First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251645" y="300275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8594" y="299895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447212" y="2998949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994161" y="299514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94436" y="299514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9636754" y="299514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0183703" y="299134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9083978" y="299133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9775382" y="1687776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10912458" y="3088729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646869" y="308492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4456684" y="326198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6236192" y="2270563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8422805" y="2269958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7813622" y="2607784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 flipV="1">
            <a:off x="10653524" y="3263580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087897" y="3542963"/>
            <a:ext cx="3245724" cy="2802815"/>
            <a:chOff x="1003736" y="3682675"/>
            <a:chExt cx="3245724" cy="2802815"/>
          </a:xfrm>
        </p:grpSpPr>
        <p:sp>
          <p:nvSpPr>
            <p:cNvPr id="131" name="TextBox 130"/>
            <p:cNvSpPr txBox="1"/>
            <p:nvPr/>
          </p:nvSpPr>
          <p:spPr>
            <a:xfrm>
              <a:off x="1003736" y="368267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insertAtFirst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 v){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03736" y="6116158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500580" y="3869951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if(head==NULL)   { </a:t>
            </a:r>
            <a:r>
              <a:rPr lang="en-US" dirty="0" err="1">
                <a:latin typeface="Calisto MT" panose="02040603050505030304" pitchFamily="18" charset="0"/>
              </a:rPr>
              <a:t>createFirstElement</a:t>
            </a:r>
            <a:r>
              <a:rPr lang="en-US" dirty="0">
                <a:latin typeface="Calisto MT" panose="02040603050505030304" pitchFamily="18" charset="0"/>
              </a:rPr>
              <a:t>(v);  return; }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500580" y="4202785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(Node*) </a:t>
            </a:r>
            <a:r>
              <a:rPr lang="en-US" dirty="0" err="1">
                <a:latin typeface="Calisto MT" panose="02040603050505030304" pitchFamily="18" charset="0"/>
              </a:rPr>
              <a:t>malloc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latin typeface="Calisto MT" panose="02040603050505030304" pitchFamily="18" charset="0"/>
              </a:rPr>
              <a:t>sizeof</a:t>
            </a:r>
            <a:r>
              <a:rPr lang="en-US" dirty="0"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541588" y="2971915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6" name="Rectangle 13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088537" y="296811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9" name="Rectangle 13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988812" y="296811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426793" y="1660290"/>
            <a:ext cx="729688" cy="1299758"/>
            <a:chOff x="2491874" y="1750121"/>
            <a:chExt cx="729688" cy="1299758"/>
          </a:xfrm>
        </p:grpSpPr>
        <p:cxnSp>
          <p:nvCxnSpPr>
            <p:cNvPr id="145" name="Straight Arrow Connector 144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98731" y="4504291"/>
            <a:ext cx="19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key = v;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2537604" y="2975719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9" name="Rectangle 1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          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717420" y="3117748"/>
            <a:ext cx="1114461" cy="2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698869" y="299894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1498731" y="4853654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-&gt; L = temp;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498731" y="5175129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R = head;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03998" y="1687776"/>
            <a:ext cx="762540" cy="1299758"/>
            <a:chOff x="5180910" y="1727312"/>
            <a:chExt cx="762540" cy="1299758"/>
          </a:xfrm>
        </p:grpSpPr>
        <p:sp>
          <p:nvSpPr>
            <p:cNvPr id="5" name="Rectangle 4"/>
            <p:cNvSpPr/>
            <p:nvPr/>
          </p:nvSpPr>
          <p:spPr>
            <a:xfrm>
              <a:off x="5180910" y="1779434"/>
              <a:ext cx="755856" cy="1247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213762" y="1727312"/>
              <a:ext cx="729688" cy="1299758"/>
              <a:chOff x="2491874" y="1750121"/>
              <a:chExt cx="729688" cy="1299758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H="1">
                <a:off x="2796960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Box 227"/>
              <p:cNvSpPr txBox="1"/>
              <p:nvPr/>
            </p:nvSpPr>
            <p:spPr>
              <a:xfrm>
                <a:off x="2491874" y="1750121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head           </a:t>
                </a:r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5558757" y="2615394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558293" y="2268447"/>
            <a:ext cx="1797330" cy="1209475"/>
            <a:chOff x="3591216" y="2332908"/>
            <a:chExt cx="1400614" cy="1209475"/>
          </a:xfrm>
        </p:grpSpPr>
        <p:grpSp>
          <p:nvGrpSpPr>
            <p:cNvPr id="165" name="Group 164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8" name="Rectangle 237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Rectangle 230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953582" y="2614594"/>
            <a:ext cx="1812224" cy="528191"/>
            <a:chOff x="2913781" y="2677739"/>
            <a:chExt cx="1395501" cy="528191"/>
          </a:xfrm>
        </p:grpSpPr>
        <p:grpSp>
          <p:nvGrpSpPr>
            <p:cNvPr id="152" name="Group 15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Rectangle 15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498730" y="5496604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 = temp;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5DE6-61C5-46C2-A117-2555AADD614C}" type="datetime4">
              <a:rPr lang="en-US" smtClean="0"/>
              <a:t>March 13,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16</a:t>
            </a:fld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970791" y="305962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1780606" y="323668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498730" y="5808916"/>
            <a:ext cx="20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head-&gt;L  = NULL;</a:t>
            </a:r>
          </a:p>
        </p:txBody>
      </p:sp>
    </p:spTree>
    <p:extLst>
      <p:ext uri="{BB962C8B-B14F-4D97-AF65-F5344CB8AC3E}">
        <p14:creationId xmlns:p14="http://schemas.microsoft.com/office/powerpoint/2010/main" val="7284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22096 -0.0034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47" grpId="0"/>
      <p:bldP spid="4" grpId="0" animBg="1"/>
      <p:bldP spid="255" grpId="0"/>
      <p:bldP spid="259" grpId="0"/>
      <p:bldP spid="260" grpId="0"/>
      <p:bldP spid="182" grpId="0"/>
      <p:bldP spid="1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at Last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78492" y="3020722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25441" y="301691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74059" y="301691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21008" y="301311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21283" y="301311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763601" y="3013112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210825" y="300930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8039305" y="310669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0783223" y="3066686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583531" y="3279948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3363039" y="2288531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549652" y="2287926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940469" y="2625752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 flipV="1">
            <a:off x="7780371" y="3281548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087897" y="3542963"/>
            <a:ext cx="3245724" cy="2802815"/>
            <a:chOff x="1003736" y="3682675"/>
            <a:chExt cx="3245724" cy="2802815"/>
          </a:xfrm>
        </p:grpSpPr>
        <p:sp>
          <p:nvSpPr>
            <p:cNvPr id="131" name="TextBox 130"/>
            <p:cNvSpPr txBox="1"/>
            <p:nvPr/>
          </p:nvSpPr>
          <p:spPr>
            <a:xfrm>
              <a:off x="1003736" y="368267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insertAtLast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 v){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03736" y="6116158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500580" y="3869951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if(head==NULL)   { </a:t>
            </a:r>
            <a:r>
              <a:rPr lang="en-US" dirty="0" err="1">
                <a:latin typeface="Calisto MT" panose="02040603050505030304" pitchFamily="18" charset="0"/>
              </a:rPr>
              <a:t>createFirstElement</a:t>
            </a:r>
            <a:r>
              <a:rPr lang="en-US" dirty="0">
                <a:latin typeface="Calisto MT" panose="02040603050505030304" pitchFamily="18" charset="0"/>
              </a:rPr>
              <a:t>(v);  return; }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500580" y="4202785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(Node*) </a:t>
            </a:r>
            <a:r>
              <a:rPr lang="en-US" dirty="0" err="1">
                <a:latin typeface="Calisto MT" panose="02040603050505030304" pitchFamily="18" charset="0"/>
              </a:rPr>
              <a:t>malloc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latin typeface="Calisto MT" panose="02040603050505030304" pitchFamily="18" charset="0"/>
              </a:rPr>
              <a:t>sizeof</a:t>
            </a:r>
            <a:r>
              <a:rPr lang="en-US" dirty="0"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9443250" y="3013322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6" name="Rectangle 13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990199" y="300951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9" name="Rectangle 13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890474" y="300951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423476" y="1717367"/>
            <a:ext cx="729688" cy="1299758"/>
            <a:chOff x="2491874" y="1750121"/>
            <a:chExt cx="729688" cy="1299758"/>
          </a:xfrm>
        </p:grpSpPr>
        <p:cxnSp>
          <p:nvCxnSpPr>
            <p:cNvPr id="145" name="Straight Arrow Connector 144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98731" y="4504291"/>
            <a:ext cx="19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key = v;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9433129" y="3017126"/>
            <a:ext cx="587496" cy="548893"/>
            <a:chOff x="11636970" y="2158069"/>
            <a:chExt cx="587496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9" name="Rectangle 1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636970" y="2247640"/>
              <a:ext cx="587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key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5716" y="301691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1498731" y="4853654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 -&gt; R = temp;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498731" y="5175129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L = tail;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30845" y="1705744"/>
            <a:ext cx="762540" cy="1299758"/>
            <a:chOff x="5180910" y="1727312"/>
            <a:chExt cx="762540" cy="1299758"/>
          </a:xfrm>
        </p:grpSpPr>
        <p:sp>
          <p:nvSpPr>
            <p:cNvPr id="5" name="Rectangle 4"/>
            <p:cNvSpPr/>
            <p:nvPr/>
          </p:nvSpPr>
          <p:spPr>
            <a:xfrm>
              <a:off x="5180910" y="1779434"/>
              <a:ext cx="755856" cy="1247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213762" y="1727312"/>
              <a:ext cx="729688" cy="1299758"/>
              <a:chOff x="2491874" y="1750121"/>
              <a:chExt cx="729688" cy="1299758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2491874" y="1750121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head           </a:t>
                </a:r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 flipH="1">
                <a:off x="2796960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4" name="Group 253"/>
          <p:cNvGrpSpPr/>
          <p:nvPr/>
        </p:nvGrpSpPr>
        <p:grpSpPr>
          <a:xfrm>
            <a:off x="2685604" y="2633362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498730" y="5496604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  = temp;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5DE6-61C5-46C2-A117-2555AADD614C}" type="datetime4">
              <a:rPr lang="en-US" smtClean="0"/>
              <a:t>March 13,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17</a:t>
            </a:fld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829747" y="3108425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498730" y="5808916"/>
            <a:ext cx="20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tail-&gt;R  = NULL;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10477647" y="3269409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9453957" y="3004298"/>
            <a:ext cx="548893" cy="548893"/>
            <a:chOff x="11643107" y="2158069"/>
            <a:chExt cx="548893" cy="548893"/>
          </a:xfrm>
          <a:solidFill>
            <a:schemeClr val="accent6"/>
          </a:solidFill>
        </p:grpSpPr>
        <p:sp>
          <p:nvSpPr>
            <p:cNvPr id="187" name="Rectangle 18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671621" y="3068962"/>
            <a:ext cx="1131935" cy="445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7310550" y="300930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355948" y="2323160"/>
            <a:ext cx="1675260" cy="946251"/>
            <a:chOff x="2913781" y="2677739"/>
            <a:chExt cx="1395501" cy="528191"/>
          </a:xfrm>
        </p:grpSpPr>
        <p:grpSp>
          <p:nvGrpSpPr>
            <p:cNvPr id="152" name="Group 15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Rectangle 15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9437423" y="1773503"/>
            <a:ext cx="633675" cy="121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7730172" y="2518875"/>
            <a:ext cx="1797330" cy="828462"/>
            <a:chOff x="3591216" y="2332908"/>
            <a:chExt cx="1400614" cy="1209475"/>
          </a:xfrm>
        </p:grpSpPr>
        <p:grpSp>
          <p:nvGrpSpPr>
            <p:cNvPr id="165" name="Group 164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8" name="Rectangle 237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Rectangle 230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902229" y="1705744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4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21289 0.0041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134" grpId="0"/>
      <p:bldP spid="147" grpId="0"/>
      <p:bldP spid="255" grpId="0"/>
      <p:bldP spid="259" grpId="0"/>
      <p:bldP spid="260" grpId="0"/>
      <p:bldP spid="184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After First Occurrence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40312" y="3066238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87261" y="306243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83103" y="305862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901304" y="3058628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11427265" y="3150960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722083" y="3328823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2624859" y="2334047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218956" y="2578180"/>
            <a:ext cx="3243324" cy="693413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04450" y="3752210"/>
            <a:ext cx="5475090" cy="2582209"/>
            <a:chOff x="1003736" y="3682675"/>
            <a:chExt cx="3245724" cy="2582209"/>
          </a:xfrm>
        </p:grpSpPr>
        <p:sp>
          <p:nvSpPr>
            <p:cNvPr id="131" name="TextBox 130"/>
            <p:cNvSpPr txBox="1"/>
            <p:nvPr/>
          </p:nvSpPr>
          <p:spPr>
            <a:xfrm>
              <a:off x="1003736" y="368267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bool</a:t>
              </a:r>
              <a:r>
                <a:rPr lang="en-US" dirty="0">
                  <a:latin typeface="Calisto MT" panose="02040603050505030304" pitchFamily="18" charset="0"/>
                </a:rPr>
                <a:t> </a:t>
              </a:r>
              <a:r>
                <a:rPr lang="en-US" dirty="0" err="1">
                  <a:latin typeface="Calisto MT" panose="02040603050505030304" pitchFamily="18" charset="0"/>
                </a:rPr>
                <a:t>insertAfterFirstOccurrence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 v, 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 </a:t>
              </a:r>
              <a:r>
                <a:rPr lang="en-US" dirty="0" err="1">
                  <a:latin typeface="Calisto MT" panose="02040603050505030304" pitchFamily="18" charset="0"/>
                </a:rPr>
                <a:t>nV</a:t>
              </a:r>
              <a:r>
                <a:rPr lang="en-US" dirty="0">
                  <a:latin typeface="Calisto MT" panose="02040603050505030304" pitchFamily="18" charset="0"/>
                </a:rPr>
                <a:t>){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03736" y="5895552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517133" y="4079198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</a:t>
            </a:r>
            <a:r>
              <a:rPr lang="en-US" dirty="0" err="1">
                <a:latin typeface="Calisto MT" panose="02040603050505030304" pitchFamily="18" charset="0"/>
              </a:rPr>
              <a:t>findFirstOccurrence</a:t>
            </a:r>
            <a:r>
              <a:rPr lang="en-US" dirty="0">
                <a:latin typeface="Calisto MT" panose="02040603050505030304" pitchFamily="18" charset="0"/>
              </a:rPr>
              <a:t>(v);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517133" y="4412032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if(temp==NULL)    return false;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11299359" y="1717367"/>
            <a:ext cx="729688" cy="1299758"/>
            <a:chOff x="2491874" y="1750121"/>
            <a:chExt cx="729688" cy="1299758"/>
          </a:xfrm>
        </p:grpSpPr>
        <p:cxnSp>
          <p:nvCxnSpPr>
            <p:cNvPr id="145" name="Straight Arrow Connector 144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87536" y="306243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1511256" y="5135954"/>
            <a:ext cx="509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</a:t>
            </a:r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 = (Node*)</a:t>
            </a:r>
            <a:r>
              <a:rPr lang="en-US" dirty="0" err="1">
                <a:latin typeface="Calisto MT" panose="02040603050505030304" pitchFamily="18" charset="0"/>
              </a:rPr>
              <a:t>malloc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latin typeface="Calisto MT" panose="02040603050505030304" pitchFamily="18" charset="0"/>
              </a:rPr>
              <a:t>sizeof</a:t>
            </a:r>
            <a:r>
              <a:rPr lang="en-US" dirty="0">
                <a:latin typeface="Calisto MT" panose="02040603050505030304" pitchFamily="18" charset="0"/>
              </a:rPr>
              <a:t>(Node));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527320" y="5443764"/>
            <a:ext cx="263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 -&gt; L = temp;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2665" y="1751260"/>
            <a:ext cx="762540" cy="1299758"/>
            <a:chOff x="5180910" y="1727312"/>
            <a:chExt cx="762540" cy="1299758"/>
          </a:xfrm>
        </p:grpSpPr>
        <p:sp>
          <p:nvSpPr>
            <p:cNvPr id="5" name="Rectangle 4"/>
            <p:cNvSpPr/>
            <p:nvPr/>
          </p:nvSpPr>
          <p:spPr>
            <a:xfrm>
              <a:off x="5180910" y="1779434"/>
              <a:ext cx="755856" cy="1247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213762" y="1727312"/>
              <a:ext cx="729688" cy="1299758"/>
              <a:chOff x="2491874" y="1750121"/>
              <a:chExt cx="729688" cy="1299758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2491874" y="1750121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head           </a:t>
                </a:r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 flipH="1">
                <a:off x="2796960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4" name="Group 253"/>
          <p:cNvGrpSpPr/>
          <p:nvPr/>
        </p:nvGrpSpPr>
        <p:grpSpPr>
          <a:xfrm>
            <a:off x="1947424" y="2678878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7201523" y="5457883"/>
            <a:ext cx="28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-&gt;R = temp-&gt;R;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18</a:t>
            </a:fld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-21624" y="3156018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511859" y="5757657"/>
            <a:ext cx="252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temp-&gt;R  = </a:t>
            </a:r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;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11129741" y="3321656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8448253" y="305482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1313306" y="1773503"/>
            <a:ext cx="633675" cy="121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/>
          <p:cNvGrpSpPr/>
          <p:nvPr/>
        </p:nvGrpSpPr>
        <p:grpSpPr>
          <a:xfrm>
            <a:off x="10284539" y="1740143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0104959" y="305101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2" name="Rectangle 1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9552183" y="304721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95" name="Rectangle 1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8891010" y="2325831"/>
            <a:ext cx="1400614" cy="1226567"/>
            <a:chOff x="5777829" y="2332303"/>
            <a:chExt cx="1400614" cy="1226567"/>
          </a:xfrm>
        </p:grpSpPr>
        <p:grpSp>
          <p:nvGrpSpPr>
            <p:cNvPr id="198" name="Group 19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Arrow Connector 206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3" name="Rectangle 202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1" name="Rectangle 200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Rectangle 198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8281827" y="2663657"/>
            <a:ext cx="1395501" cy="529915"/>
            <a:chOff x="5168646" y="2670129"/>
            <a:chExt cx="1395501" cy="529915"/>
          </a:xfrm>
        </p:grpSpPr>
        <p:grpSp>
          <p:nvGrpSpPr>
            <p:cNvPr id="230" name="Group 229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43" name="Group 242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57" name="Straight Connector 256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Arrow Connector 26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6" name="Rectangle 255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50" name="Rectangle 249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10651908" y="304721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66" name="Rectangle 26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831996" y="1741753"/>
            <a:ext cx="710685" cy="1299735"/>
            <a:chOff x="9255775" y="1750144"/>
            <a:chExt cx="710685" cy="1299735"/>
          </a:xfrm>
        </p:grpSpPr>
        <p:cxnSp>
          <p:nvCxnSpPr>
            <p:cNvPr id="269" name="Straight Arrow Connector 268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9255775" y="1750144"/>
              <a:ext cx="710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02966" y="2467780"/>
            <a:ext cx="3278574" cy="803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835879" y="3062433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5798231" y="3060939"/>
            <a:ext cx="801599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2" name="Rectangle 27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1659401" y="2247849"/>
              <a:ext cx="48284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key           </a:t>
              </a: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6345180" y="305713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75" name="Rectangle 27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811472" y="2333442"/>
            <a:ext cx="3289210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7348528" y="305482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294" name="TextBox 293"/>
          <p:cNvSpPr txBox="1"/>
          <p:nvPr/>
        </p:nvSpPr>
        <p:spPr>
          <a:xfrm>
            <a:off x="4110325" y="5457883"/>
            <a:ext cx="314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-&gt;R -&gt; L = </a:t>
            </a:r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;</a:t>
            </a:r>
          </a:p>
        </p:txBody>
      </p:sp>
      <p:grpSp>
        <p:nvGrpSpPr>
          <p:cNvPr id="296" name="Group 295"/>
          <p:cNvGrpSpPr/>
          <p:nvPr/>
        </p:nvGrpSpPr>
        <p:grpSpPr>
          <a:xfrm>
            <a:off x="6558898" y="2629945"/>
            <a:ext cx="1296594" cy="510853"/>
            <a:chOff x="3762319" y="2044155"/>
            <a:chExt cx="1296594" cy="848353"/>
          </a:xfrm>
        </p:grpSpPr>
        <p:grpSp>
          <p:nvGrpSpPr>
            <p:cNvPr id="298" name="Group 297"/>
            <p:cNvGrpSpPr/>
            <p:nvPr/>
          </p:nvGrpSpPr>
          <p:grpSpPr>
            <a:xfrm>
              <a:off x="3871045" y="2044155"/>
              <a:ext cx="1187868" cy="848353"/>
              <a:chOff x="3871045" y="2044155"/>
              <a:chExt cx="1187868" cy="848353"/>
            </a:xfrm>
          </p:grpSpPr>
          <p:grpSp>
            <p:nvGrpSpPr>
              <p:cNvPr id="300" name="Group 299"/>
              <p:cNvGrpSpPr/>
              <p:nvPr/>
            </p:nvGrpSpPr>
            <p:grpSpPr>
              <a:xfrm>
                <a:off x="3871045" y="2110184"/>
                <a:ext cx="1072749" cy="782324"/>
                <a:chOff x="4153056" y="2084547"/>
                <a:chExt cx="1072749" cy="782324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 flipV="1">
                  <a:off x="4153056" y="2141768"/>
                  <a:ext cx="0" cy="72510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4153056" y="2167615"/>
                  <a:ext cx="1072749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Arrow Connector 304"/>
                <p:cNvCxnSpPr/>
                <p:nvPr/>
              </p:nvCxnSpPr>
              <p:spPr>
                <a:xfrm>
                  <a:off x="5225805" y="2084547"/>
                  <a:ext cx="0" cy="664196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1" name="Rectangle 300"/>
              <p:cNvSpPr/>
              <p:nvPr/>
            </p:nvSpPr>
            <p:spPr>
              <a:xfrm>
                <a:off x="4796753" y="2044155"/>
                <a:ext cx="262160" cy="28498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9" name="Rectangle 298"/>
            <p:cNvSpPr/>
            <p:nvPr/>
          </p:nvSpPr>
          <p:spPr>
            <a:xfrm>
              <a:off x="3762319" y="2052104"/>
              <a:ext cx="237700" cy="2840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301831" y="2449802"/>
            <a:ext cx="1136801" cy="895103"/>
            <a:chOff x="2845746" y="2677738"/>
            <a:chExt cx="1693315" cy="525765"/>
          </a:xfrm>
        </p:grpSpPr>
        <p:grpSp>
          <p:nvGrpSpPr>
            <p:cNvPr id="284" name="Group 283"/>
            <p:cNvGrpSpPr/>
            <p:nvPr/>
          </p:nvGrpSpPr>
          <p:grpSpPr>
            <a:xfrm>
              <a:off x="2845746" y="2677738"/>
              <a:ext cx="1693315" cy="477141"/>
              <a:chOff x="2854292" y="2477697"/>
              <a:chExt cx="1693315" cy="477141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2982302" y="2481946"/>
                <a:ext cx="1565305" cy="472892"/>
                <a:chOff x="2982302" y="2481946"/>
                <a:chExt cx="1565305" cy="472892"/>
              </a:xfrm>
            </p:grpSpPr>
            <p:grpSp>
              <p:nvGrpSpPr>
                <p:cNvPr id="288" name="Group 287"/>
                <p:cNvGrpSpPr/>
                <p:nvPr/>
              </p:nvGrpSpPr>
              <p:grpSpPr>
                <a:xfrm>
                  <a:off x="2982302" y="2525350"/>
                  <a:ext cx="1565305" cy="429488"/>
                  <a:chOff x="3264313" y="2499713"/>
                  <a:chExt cx="1565305" cy="429488"/>
                </a:xfrm>
              </p:grpSpPr>
              <p:cxnSp>
                <p:nvCxnSpPr>
                  <p:cNvPr id="290" name="Straight Connector 289"/>
                  <p:cNvCxnSpPr/>
                  <p:nvPr/>
                </p:nvCxnSpPr>
                <p:spPr>
                  <a:xfrm flipH="1">
                    <a:off x="4375447" y="2921591"/>
                    <a:ext cx="454171" cy="7610"/>
                  </a:xfrm>
                  <a:prstGeom prst="line">
                    <a:avLst/>
                  </a:prstGeom>
                  <a:ln w="571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571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571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5715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9" name="Rectangle 288"/>
                <p:cNvSpPr/>
                <p:nvPr/>
              </p:nvSpPr>
              <p:spPr>
                <a:xfrm>
                  <a:off x="3955234" y="2481946"/>
                  <a:ext cx="282644" cy="10300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7" name="Rectangle 286"/>
              <p:cNvSpPr/>
              <p:nvPr/>
            </p:nvSpPr>
            <p:spPr>
              <a:xfrm>
                <a:off x="2854292" y="2477697"/>
                <a:ext cx="284857" cy="10927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4007433" y="3092770"/>
              <a:ext cx="260941" cy="11073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1133" y="2256764"/>
            <a:ext cx="3627218" cy="1385900"/>
            <a:chOff x="4591133" y="2256764"/>
            <a:chExt cx="3627218" cy="1385900"/>
          </a:xfrm>
        </p:grpSpPr>
        <p:sp>
          <p:nvSpPr>
            <p:cNvPr id="306" name="Rectangle 305"/>
            <p:cNvSpPr/>
            <p:nvPr/>
          </p:nvSpPr>
          <p:spPr>
            <a:xfrm>
              <a:off x="4591133" y="3365732"/>
              <a:ext cx="994910" cy="276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276626" y="2256764"/>
              <a:ext cx="591239" cy="793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732494" y="2269676"/>
              <a:ext cx="2400457" cy="211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903081" y="2354723"/>
              <a:ext cx="315270" cy="68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82828" y="305862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577536" y="1776578"/>
            <a:ext cx="1172143" cy="1298326"/>
            <a:chOff x="9053819" y="1751553"/>
            <a:chExt cx="1172143" cy="1298326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9053819" y="1751553"/>
              <a:ext cx="1172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newNode</a:t>
              </a:r>
              <a:r>
                <a:rPr lang="en-US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5245455" y="305713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78" name="Rectangle 27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4680337" y="2637324"/>
            <a:ext cx="1296594" cy="510853"/>
            <a:chOff x="3762319" y="2044155"/>
            <a:chExt cx="1296594" cy="848353"/>
          </a:xfrm>
        </p:grpSpPr>
        <p:grpSp>
          <p:nvGrpSpPr>
            <p:cNvPr id="311" name="Group 310"/>
            <p:cNvGrpSpPr/>
            <p:nvPr/>
          </p:nvGrpSpPr>
          <p:grpSpPr>
            <a:xfrm>
              <a:off x="3871045" y="2044155"/>
              <a:ext cx="1187868" cy="848353"/>
              <a:chOff x="3871045" y="2044155"/>
              <a:chExt cx="1187868" cy="848353"/>
            </a:xfrm>
          </p:grpSpPr>
          <p:grpSp>
            <p:nvGrpSpPr>
              <p:cNvPr id="313" name="Group 312"/>
              <p:cNvGrpSpPr/>
              <p:nvPr/>
            </p:nvGrpSpPr>
            <p:grpSpPr>
              <a:xfrm>
                <a:off x="3871045" y="2110184"/>
                <a:ext cx="1072749" cy="782324"/>
                <a:chOff x="4153056" y="2084547"/>
                <a:chExt cx="1072749" cy="782324"/>
              </a:xfrm>
            </p:grpSpPr>
            <p:cxnSp>
              <p:nvCxnSpPr>
                <p:cNvPr id="315" name="Straight Connector 314"/>
                <p:cNvCxnSpPr/>
                <p:nvPr/>
              </p:nvCxnSpPr>
              <p:spPr>
                <a:xfrm flipV="1">
                  <a:off x="4153056" y="2141768"/>
                  <a:ext cx="0" cy="72510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4153056" y="2167615"/>
                  <a:ext cx="1072749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Arrow Connector 316"/>
                <p:cNvCxnSpPr/>
                <p:nvPr/>
              </p:nvCxnSpPr>
              <p:spPr>
                <a:xfrm>
                  <a:off x="5225805" y="2084547"/>
                  <a:ext cx="0" cy="664196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4" name="Rectangle 313"/>
              <p:cNvSpPr/>
              <p:nvPr/>
            </p:nvSpPr>
            <p:spPr>
              <a:xfrm>
                <a:off x="4796753" y="2044155"/>
                <a:ext cx="262160" cy="28498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2" name="Rectangle 311"/>
            <p:cNvSpPr/>
            <p:nvPr/>
          </p:nvSpPr>
          <p:spPr>
            <a:xfrm>
              <a:off x="3762319" y="2052104"/>
              <a:ext cx="237700" cy="2840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556802" y="2382410"/>
            <a:ext cx="821664" cy="941905"/>
            <a:chOff x="2845746" y="2677738"/>
            <a:chExt cx="1693315" cy="525765"/>
          </a:xfrm>
        </p:grpSpPr>
        <p:grpSp>
          <p:nvGrpSpPr>
            <p:cNvPr id="152" name="Group 151"/>
            <p:cNvGrpSpPr/>
            <p:nvPr/>
          </p:nvGrpSpPr>
          <p:grpSpPr>
            <a:xfrm>
              <a:off x="2845746" y="2677738"/>
              <a:ext cx="1693315" cy="477141"/>
              <a:chOff x="2854292" y="2477697"/>
              <a:chExt cx="1693315" cy="47714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982302" y="2481946"/>
                <a:ext cx="1565305" cy="472892"/>
                <a:chOff x="2982302" y="2481946"/>
                <a:chExt cx="1565305" cy="472892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2982302" y="2525350"/>
                  <a:ext cx="1565305" cy="429488"/>
                  <a:chOff x="3264313" y="2499713"/>
                  <a:chExt cx="1565305" cy="429488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4375447" y="2921591"/>
                    <a:ext cx="454171" cy="7610"/>
                  </a:xfrm>
                  <a:prstGeom prst="line">
                    <a:avLst/>
                  </a:prstGeom>
                  <a:ln w="571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571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571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5715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Rectangle 156"/>
                <p:cNvSpPr/>
                <p:nvPr/>
              </p:nvSpPr>
              <p:spPr>
                <a:xfrm>
                  <a:off x="3955234" y="2481946"/>
                  <a:ext cx="282644" cy="10300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2854292" y="2477697"/>
                <a:ext cx="284857" cy="10927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4007433" y="3092770"/>
              <a:ext cx="260941" cy="11073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4048495" y="5753834"/>
            <a:ext cx="252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-&gt;key = </a:t>
            </a:r>
            <a:r>
              <a:rPr lang="en-US" dirty="0" err="1">
                <a:latin typeface="Calisto MT" panose="02040603050505030304" pitchFamily="18" charset="0"/>
              </a:rPr>
              <a:t>nV</a:t>
            </a:r>
            <a:r>
              <a:rPr lang="en-US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6505111" y="3752256"/>
            <a:ext cx="181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Corner Case</a:t>
            </a:r>
          </a:p>
        </p:txBody>
      </p:sp>
      <p:grpSp>
        <p:nvGrpSpPr>
          <p:cNvPr id="320" name="Group 319"/>
          <p:cNvGrpSpPr/>
          <p:nvPr/>
        </p:nvGrpSpPr>
        <p:grpSpPr>
          <a:xfrm>
            <a:off x="5806450" y="3061667"/>
            <a:ext cx="548893" cy="548893"/>
            <a:chOff x="11643107" y="2158069"/>
            <a:chExt cx="548893" cy="54889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21" name="Rectangle 32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11690145" y="2261199"/>
              <a:ext cx="4900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nV</a:t>
              </a:r>
              <a:r>
                <a:rPr lang="en-US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323" name="TextBox 322"/>
          <p:cNvSpPr txBox="1"/>
          <p:nvPr/>
        </p:nvSpPr>
        <p:spPr>
          <a:xfrm>
            <a:off x="6527174" y="5751913"/>
            <a:ext cx="252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true;</a:t>
            </a:r>
          </a:p>
        </p:txBody>
      </p:sp>
    </p:spTree>
    <p:extLst>
      <p:ext uri="{BB962C8B-B14F-4D97-AF65-F5344CB8AC3E}">
        <p14:creationId xmlns:p14="http://schemas.microsoft.com/office/powerpoint/2010/main" val="39272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59" grpId="0"/>
      <p:bldP spid="260" grpId="0"/>
      <p:bldP spid="184" grpId="0"/>
      <p:bldP spid="10" grpId="0" animBg="1"/>
      <p:bldP spid="294" grpId="0"/>
      <p:bldP spid="318" grpId="0"/>
      <p:bldP spid="319" grpId="0"/>
      <p:bldP spid="3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After First Occurrence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104450" y="3752210"/>
            <a:ext cx="5475090" cy="2582209"/>
            <a:chOff x="1003736" y="3682675"/>
            <a:chExt cx="3245724" cy="2582209"/>
          </a:xfrm>
        </p:grpSpPr>
        <p:sp>
          <p:nvSpPr>
            <p:cNvPr id="131" name="TextBox 130"/>
            <p:cNvSpPr txBox="1"/>
            <p:nvPr/>
          </p:nvSpPr>
          <p:spPr>
            <a:xfrm>
              <a:off x="1003736" y="368267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bool</a:t>
              </a:r>
              <a:r>
                <a:rPr lang="en-US" dirty="0">
                  <a:latin typeface="Calisto MT" panose="02040603050505030304" pitchFamily="18" charset="0"/>
                </a:rPr>
                <a:t> </a:t>
              </a:r>
              <a:r>
                <a:rPr lang="en-US" dirty="0" err="1">
                  <a:latin typeface="Calisto MT" panose="02040603050505030304" pitchFamily="18" charset="0"/>
                </a:rPr>
                <a:t>insertAfterFirstOccurrence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 v, 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 </a:t>
              </a:r>
              <a:r>
                <a:rPr lang="en-US" dirty="0" err="1">
                  <a:latin typeface="Calisto MT" panose="02040603050505030304" pitchFamily="18" charset="0"/>
                </a:rPr>
                <a:t>nV</a:t>
              </a:r>
              <a:r>
                <a:rPr lang="en-US" dirty="0">
                  <a:latin typeface="Calisto MT" panose="02040603050505030304" pitchFamily="18" charset="0"/>
                </a:rPr>
                <a:t>){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03736" y="5895552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517133" y="4079198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</a:t>
            </a:r>
            <a:r>
              <a:rPr lang="en-US" dirty="0" err="1">
                <a:latin typeface="Calisto MT" panose="02040603050505030304" pitchFamily="18" charset="0"/>
              </a:rPr>
              <a:t>findFirstOccurrence</a:t>
            </a:r>
            <a:r>
              <a:rPr lang="en-US" dirty="0">
                <a:latin typeface="Calisto MT" panose="02040603050505030304" pitchFamily="18" charset="0"/>
              </a:rPr>
              <a:t>(v);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517133" y="4412032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if(temp==NULL)    return false;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511256" y="4778481"/>
            <a:ext cx="487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if(temp==tail)  {</a:t>
            </a:r>
            <a:r>
              <a:rPr lang="en-US" dirty="0" err="1">
                <a:latin typeface="Calisto MT" panose="02040603050505030304" pitchFamily="18" charset="0"/>
              </a:rPr>
              <a:t>insertAtLast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latin typeface="Calisto MT" panose="02040603050505030304" pitchFamily="18" charset="0"/>
              </a:rPr>
              <a:t>nV</a:t>
            </a:r>
            <a:r>
              <a:rPr lang="en-US" dirty="0">
                <a:latin typeface="Calisto MT" panose="02040603050505030304" pitchFamily="18" charset="0"/>
              </a:rPr>
              <a:t>);  return  true;}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1511256" y="5135954"/>
            <a:ext cx="509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</a:t>
            </a:r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 = (Node*)</a:t>
            </a:r>
            <a:r>
              <a:rPr lang="en-US" dirty="0" err="1">
                <a:latin typeface="Calisto MT" panose="02040603050505030304" pitchFamily="18" charset="0"/>
              </a:rPr>
              <a:t>malloc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latin typeface="Calisto MT" panose="02040603050505030304" pitchFamily="18" charset="0"/>
              </a:rPr>
              <a:t>sizeof</a:t>
            </a:r>
            <a:r>
              <a:rPr lang="en-US" dirty="0">
                <a:latin typeface="Calisto MT" panose="02040603050505030304" pitchFamily="18" charset="0"/>
              </a:rPr>
              <a:t>(Node));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527320" y="5443764"/>
            <a:ext cx="263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 -&gt; L = temp;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7201523" y="5457883"/>
            <a:ext cx="28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-&gt;R = temp-&gt;R;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19</a:t>
            </a:fld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1511859" y="5757657"/>
            <a:ext cx="252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temp-&gt;R  = </a:t>
            </a:r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10325" y="5457883"/>
            <a:ext cx="314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-&gt;R -&gt; L = </a:t>
            </a:r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4048495" y="5753834"/>
            <a:ext cx="252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newNode</a:t>
            </a:r>
            <a:r>
              <a:rPr lang="en-US" dirty="0">
                <a:latin typeface="Calisto MT" panose="02040603050505030304" pitchFamily="18" charset="0"/>
              </a:rPr>
              <a:t>-&gt;key = </a:t>
            </a:r>
            <a:r>
              <a:rPr lang="en-US" dirty="0" err="1">
                <a:latin typeface="Calisto MT" panose="02040603050505030304" pitchFamily="18" charset="0"/>
              </a:rPr>
              <a:t>nV</a:t>
            </a:r>
            <a:r>
              <a:rPr lang="en-US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6507475" y="3665261"/>
            <a:ext cx="181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Corner Case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527174" y="5751913"/>
            <a:ext cx="252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true;</a:t>
            </a:r>
          </a:p>
        </p:txBody>
      </p:sp>
      <p:grpSp>
        <p:nvGrpSpPr>
          <p:cNvPr id="227" name="Group 226"/>
          <p:cNvGrpSpPr/>
          <p:nvPr/>
        </p:nvGrpSpPr>
        <p:grpSpPr>
          <a:xfrm>
            <a:off x="5251645" y="300275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9" name="Rectangle 22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798594" y="299895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36" name="Rectangle 23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447212" y="2998949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0" name="Rectangle 23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7994161" y="299514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95" name="Rectangle 2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6894436" y="299514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24" name="Rectangle 32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9636754" y="299514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7" name="Rectangle 32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10183703" y="299134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30" name="Rectangle 32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9083978" y="299133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33" name="Rectangle 33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9775382" y="1687776"/>
            <a:ext cx="617280" cy="1299758"/>
            <a:chOff x="9315288" y="1750121"/>
            <a:chExt cx="617280" cy="1299758"/>
          </a:xfrm>
        </p:grpSpPr>
        <p:cxnSp>
          <p:nvCxnSpPr>
            <p:cNvPr id="336" name="Straight Arrow Connector 335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sp>
        <p:nvSpPr>
          <p:cNvPr id="338" name="TextBox 337"/>
          <p:cNvSpPr txBox="1"/>
          <p:nvPr/>
        </p:nvSpPr>
        <p:spPr>
          <a:xfrm>
            <a:off x="10912458" y="3088729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3646869" y="308492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340" name="Straight Arrow Connector 339"/>
          <p:cNvCxnSpPr/>
          <p:nvPr/>
        </p:nvCxnSpPr>
        <p:spPr>
          <a:xfrm flipH="1">
            <a:off x="4456684" y="326198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/>
          <p:cNvGrpSpPr/>
          <p:nvPr/>
        </p:nvGrpSpPr>
        <p:grpSpPr>
          <a:xfrm>
            <a:off x="6236192" y="2270563"/>
            <a:ext cx="1400614" cy="1209475"/>
            <a:chOff x="3591216" y="2332908"/>
            <a:chExt cx="1400614" cy="1209475"/>
          </a:xfrm>
        </p:grpSpPr>
        <p:grpSp>
          <p:nvGrpSpPr>
            <p:cNvPr id="342" name="Group 341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344" name="Group 343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46" name="Group 345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48" name="Straight Connector 347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Arrow Connector 350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7" name="Rectangle 346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5" name="Rectangle 344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3" name="Rectangle 342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8422805" y="2269958"/>
            <a:ext cx="1400614" cy="1226567"/>
            <a:chOff x="5777829" y="2332303"/>
            <a:chExt cx="1400614" cy="1226567"/>
          </a:xfrm>
        </p:grpSpPr>
        <p:grpSp>
          <p:nvGrpSpPr>
            <p:cNvPr id="353" name="Group 352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355" name="Group 354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57" name="Group 356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59" name="Straight Connector 358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Arrow Connector 36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8" name="Rectangle 357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6" name="Rectangle 355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4" name="Rectangle 353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7813622" y="2607784"/>
            <a:ext cx="1395501" cy="529915"/>
            <a:chOff x="5168646" y="2670129"/>
            <a:chExt cx="1395501" cy="529915"/>
          </a:xfrm>
        </p:grpSpPr>
        <p:grpSp>
          <p:nvGrpSpPr>
            <p:cNvPr id="364" name="Group 363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366" name="Group 365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368" name="Group 367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370" name="Straight Connector 369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Connector 370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Arrow Connector 372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9" name="Rectangle 3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67" name="Rectangle 366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65" name="Rectangle 364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4" name="Straight Arrow Connector 373"/>
          <p:cNvCxnSpPr/>
          <p:nvPr/>
        </p:nvCxnSpPr>
        <p:spPr>
          <a:xfrm flipV="1">
            <a:off x="10653524" y="3263580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/>
          <p:cNvGrpSpPr/>
          <p:nvPr/>
        </p:nvGrpSpPr>
        <p:grpSpPr>
          <a:xfrm>
            <a:off x="2541588" y="2971915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76" name="Rectangle 37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3088537" y="296811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79" name="Rectangle 37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1988812" y="296811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82" name="Rectangle 38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2426793" y="1660290"/>
            <a:ext cx="729688" cy="1299758"/>
            <a:chOff x="2491874" y="1750121"/>
            <a:chExt cx="729688" cy="1299758"/>
          </a:xfrm>
        </p:grpSpPr>
        <p:cxnSp>
          <p:nvCxnSpPr>
            <p:cNvPr id="385" name="Straight Arrow Connector 384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385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537604" y="2975719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8" name="Rectangle 38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sp>
        <p:nvSpPr>
          <p:cNvPr id="390" name="Rectangle 389"/>
          <p:cNvSpPr/>
          <p:nvPr/>
        </p:nvSpPr>
        <p:spPr>
          <a:xfrm>
            <a:off x="3717420" y="3117748"/>
            <a:ext cx="1114461" cy="2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1" name="Group 390"/>
          <p:cNvGrpSpPr/>
          <p:nvPr/>
        </p:nvGrpSpPr>
        <p:grpSpPr>
          <a:xfrm>
            <a:off x="4698869" y="299894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92" name="Rectangle 3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10169520" y="1680085"/>
            <a:ext cx="762540" cy="1299758"/>
            <a:chOff x="5180910" y="1727312"/>
            <a:chExt cx="762540" cy="1299758"/>
          </a:xfrm>
          <a:noFill/>
        </p:grpSpPr>
        <p:sp>
          <p:nvSpPr>
            <p:cNvPr id="395" name="Rectangle 394"/>
            <p:cNvSpPr/>
            <p:nvPr/>
          </p:nvSpPr>
          <p:spPr>
            <a:xfrm>
              <a:off x="5180910" y="1779434"/>
              <a:ext cx="755856" cy="12476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6" name="Group 395"/>
            <p:cNvGrpSpPr/>
            <p:nvPr/>
          </p:nvGrpSpPr>
          <p:grpSpPr>
            <a:xfrm>
              <a:off x="5213762" y="1727312"/>
              <a:ext cx="729688" cy="1299758"/>
              <a:chOff x="2491874" y="1750121"/>
              <a:chExt cx="729688" cy="1299758"/>
            </a:xfrm>
            <a:grpFill/>
          </p:grpSpPr>
          <p:cxnSp>
            <p:nvCxnSpPr>
              <p:cNvPr id="397" name="Straight Arrow Connector 396"/>
              <p:cNvCxnSpPr/>
              <p:nvPr/>
            </p:nvCxnSpPr>
            <p:spPr>
              <a:xfrm flipH="1">
                <a:off x="2796960" y="2076625"/>
                <a:ext cx="3928" cy="973254"/>
              </a:xfrm>
              <a:prstGeom prst="straightConnector1">
                <a:avLst/>
              </a:prstGeom>
              <a:grpFill/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8" name="TextBox 397"/>
              <p:cNvSpPr txBox="1"/>
              <p:nvPr/>
            </p:nvSpPr>
            <p:spPr>
              <a:xfrm>
                <a:off x="2491874" y="1750121"/>
                <a:ext cx="72968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399" name="Group 398"/>
          <p:cNvGrpSpPr/>
          <p:nvPr/>
        </p:nvGrpSpPr>
        <p:grpSpPr>
          <a:xfrm>
            <a:off x="5558757" y="2615394"/>
            <a:ext cx="1395501" cy="528191"/>
            <a:chOff x="2913781" y="2677739"/>
            <a:chExt cx="1395501" cy="528191"/>
          </a:xfrm>
        </p:grpSpPr>
        <p:grpSp>
          <p:nvGrpSpPr>
            <p:cNvPr id="400" name="Group 399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402" name="Group 401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404" name="Group 403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406" name="Straight Connector 405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Arrow Connector 408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5" name="Rectangle 404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3" name="Rectangle 402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1" name="Rectangle 400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3558293" y="2268447"/>
            <a:ext cx="1797330" cy="1209475"/>
            <a:chOff x="3591216" y="2332908"/>
            <a:chExt cx="1400614" cy="1209475"/>
          </a:xfrm>
        </p:grpSpPr>
        <p:grpSp>
          <p:nvGrpSpPr>
            <p:cNvPr id="411" name="Group 410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413" name="Group 412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415" name="Group 414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417" name="Straight Connector 416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6" name="Rectangle 415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4" name="Rectangle 413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2" name="Rectangle 411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2953582" y="2614594"/>
            <a:ext cx="1812224" cy="528191"/>
            <a:chOff x="2913781" y="2677739"/>
            <a:chExt cx="1395501" cy="528191"/>
          </a:xfrm>
        </p:grpSpPr>
        <p:grpSp>
          <p:nvGrpSpPr>
            <p:cNvPr id="422" name="Group 42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426" name="Group 42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428" name="Straight Connector 42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Arrow Connector 43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7" name="Rectangle 42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5" name="Rectangle 42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3" name="Rectangle 42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2" name="TextBox 431"/>
          <p:cNvSpPr txBox="1"/>
          <p:nvPr/>
        </p:nvSpPr>
        <p:spPr>
          <a:xfrm>
            <a:off x="970791" y="305962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433" name="Straight Arrow Connector 432"/>
          <p:cNvCxnSpPr/>
          <p:nvPr/>
        </p:nvCxnSpPr>
        <p:spPr>
          <a:xfrm flipH="1">
            <a:off x="1780606" y="323668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6920167" y="3912477"/>
            <a:ext cx="487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The first occurrence appears as the last node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00331" y="5491337"/>
            <a:ext cx="1576193" cy="321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6927264" y="4202399"/>
            <a:ext cx="487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temp-&gt;R  indicates the NULL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927264" y="4500369"/>
            <a:ext cx="487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So, temp-&gt;R-&gt;L indicates  NULL-&gt;L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927264" y="4813623"/>
            <a:ext cx="487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Which leads runtime error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54258" y="5137424"/>
            <a:ext cx="487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How to solve?</a:t>
            </a:r>
          </a:p>
        </p:txBody>
      </p:sp>
    </p:spTree>
    <p:extLst>
      <p:ext uri="{BB962C8B-B14F-4D97-AF65-F5344CB8AC3E}">
        <p14:creationId xmlns:p14="http://schemas.microsoft.com/office/powerpoint/2010/main" val="413805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434" grpId="0"/>
      <p:bldP spid="3" grpId="0" animBg="1"/>
      <p:bldP spid="435" grpId="0"/>
      <p:bldP spid="144" grpId="0"/>
      <p:bldP spid="145" grpId="0"/>
      <p:bldP spid="1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Structure of DLL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372855" y="3132072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19804" y="312826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20079" y="312826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68422" y="3128267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15371" y="312446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15646" y="312446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757964" y="3124462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304913" y="312065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7205188" y="31206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953531" y="3120657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0500480" y="311685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9400755" y="311685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3258060" y="1817094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1003736" y="3775535"/>
            <a:ext cx="32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Consists of a series of nodes          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10081474" y="1817094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10970659" y="3391298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1244758" y="3184328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768079" y="3214242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2577894" y="3391298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001893" y="4139516"/>
            <a:ext cx="42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First node is pointed by a head pointer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001893" y="4492339"/>
            <a:ext cx="42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Last node is pointed by a tail pointer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4357402" y="2399881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8742511" y="2392271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1001894" y="4856126"/>
            <a:ext cx="56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Links between the nodes are maintained as following:</a:t>
            </a:r>
          </a:p>
        </p:txBody>
      </p:sp>
      <p:grpSp>
        <p:nvGrpSpPr>
          <p:cNvPr id="254" name="Group 253"/>
          <p:cNvGrpSpPr/>
          <p:nvPr/>
        </p:nvGrpSpPr>
        <p:grpSpPr>
          <a:xfrm>
            <a:off x="3679967" y="2744712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6544015" y="2399276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8065076" y="2737102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372022" y="5519296"/>
            <a:ext cx="71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sto MT" panose="02040603050505030304" pitchFamily="18" charset="0"/>
              </a:rPr>
              <a:t>L</a:t>
            </a:r>
            <a:r>
              <a:rPr lang="en-US" dirty="0">
                <a:latin typeface="Calisto MT" panose="02040603050505030304" pitchFamily="18" charset="0"/>
              </a:rPr>
              <a:t> pointer of a node points it’s previous node (Left node) in the series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372022" y="5184064"/>
            <a:ext cx="687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sto MT" panose="02040603050505030304" pitchFamily="18" charset="0"/>
              </a:rPr>
              <a:t>R</a:t>
            </a:r>
            <a:r>
              <a:rPr lang="en-US" dirty="0">
                <a:latin typeface="Calisto MT" panose="02040603050505030304" pitchFamily="18" charset="0"/>
              </a:rPr>
              <a:t> pointer of a node points it’s next node (Right node) in the series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5934832" y="2737102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001893" y="5888628"/>
            <a:ext cx="58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L </a:t>
            </a:r>
            <a:r>
              <a:rPr lang="en-US" dirty="0">
                <a:latin typeface="Calisto MT" panose="02040603050505030304" pitchFamily="18" charset="0"/>
              </a:rPr>
              <a:t>pointer of head and </a:t>
            </a:r>
            <a:r>
              <a:rPr lang="en-US" b="1" dirty="0">
                <a:latin typeface="Calisto MT" panose="02040603050505030304" pitchFamily="18" charset="0"/>
              </a:rPr>
              <a:t>R </a:t>
            </a:r>
            <a:r>
              <a:rPr lang="en-US" dirty="0">
                <a:latin typeface="Calisto MT" panose="02040603050505030304" pitchFamily="18" charset="0"/>
              </a:rPr>
              <a:t>pointer of tail point at NULL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91A4-B40E-4264-BFFF-1CDDE1A3A9D0}" type="datetime4">
              <a:rPr lang="en-US" smtClean="0"/>
              <a:t>March 13,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6" grpId="0"/>
      <p:bldP spid="237" grpId="0"/>
      <p:bldP spid="243" grpId="0"/>
      <p:bldP spid="244" grpId="0"/>
      <p:bldP spid="252" grpId="0"/>
      <p:bldP spid="260" grpId="0"/>
      <p:bldP spid="261" grpId="0"/>
      <p:bldP spid="2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After Last Occurrence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20</a:t>
            </a:fld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1183445" y="1913373"/>
            <a:ext cx="99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Do it by yourself</a:t>
            </a:r>
          </a:p>
        </p:txBody>
      </p:sp>
    </p:spTree>
    <p:extLst>
      <p:ext uri="{BB962C8B-B14F-4D97-AF65-F5344CB8AC3E}">
        <p14:creationId xmlns:p14="http://schemas.microsoft.com/office/powerpoint/2010/main" val="163926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 From  Last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91824" y="3182216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38773" y="317841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" name="Rectangle 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87391" y="317841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34340" y="317460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6" name="Rectangle 1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34615" y="317460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9" name="Rectangle 1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76933" y="3174606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123882" y="317080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5" name="Rectangle 2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024157" y="317080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649691" y="1858942"/>
            <a:ext cx="617280" cy="1299758"/>
            <a:chOff x="9315288" y="1750121"/>
            <a:chExt cx="617280" cy="1299758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852637" y="326819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7048" y="3264386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396863" y="3441442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176371" y="2450025"/>
            <a:ext cx="1400614" cy="1209475"/>
            <a:chOff x="3591216" y="2332908"/>
            <a:chExt cx="1400614" cy="1209475"/>
          </a:xfrm>
        </p:grpSpPr>
        <p:grpSp>
          <p:nvGrpSpPr>
            <p:cNvPr id="37" name="Group 36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362984" y="2449420"/>
            <a:ext cx="1400614" cy="1226567"/>
            <a:chOff x="5777829" y="2332303"/>
            <a:chExt cx="1400614" cy="1226567"/>
          </a:xfrm>
        </p:grpSpPr>
        <p:grpSp>
          <p:nvGrpSpPr>
            <p:cNvPr id="48" name="Group 4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753801" y="2787246"/>
            <a:ext cx="1395501" cy="529915"/>
            <a:chOff x="5168646" y="2670129"/>
            <a:chExt cx="1395501" cy="529915"/>
          </a:xfrm>
        </p:grpSpPr>
        <p:grpSp>
          <p:nvGrpSpPr>
            <p:cNvPr id="59" name="Group 5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61" name="Group 6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Rectangle 6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10593703" y="3443042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481767" y="3151377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028716" y="314757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74" name="Rectangle 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928991" y="31475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77" name="Rectangle 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77783" y="315518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657599" y="3297210"/>
            <a:ext cx="1114461" cy="2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498936" y="2794856"/>
            <a:ext cx="1395501" cy="528191"/>
            <a:chOff x="2913781" y="2677739"/>
            <a:chExt cx="1395501" cy="528191"/>
          </a:xfrm>
        </p:grpSpPr>
        <p:grpSp>
          <p:nvGrpSpPr>
            <p:cNvPr id="95" name="Group 94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0" name="Rectangle 9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498472" y="2447909"/>
            <a:ext cx="1797330" cy="1209475"/>
            <a:chOff x="3591216" y="2332908"/>
            <a:chExt cx="1400614" cy="1209475"/>
          </a:xfrm>
        </p:grpSpPr>
        <p:grpSp>
          <p:nvGrpSpPr>
            <p:cNvPr id="106" name="Group 105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 110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93761" y="2794056"/>
            <a:ext cx="1812224" cy="528191"/>
            <a:chOff x="2913781" y="2677739"/>
            <a:chExt cx="1395501" cy="528191"/>
          </a:xfrm>
        </p:grpSpPr>
        <p:grpSp>
          <p:nvGrpSpPr>
            <p:cNvPr id="117" name="Group 116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Rectangle 121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Rectangle 119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910970" y="3239086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20785" y="3416142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097280" y="4023039"/>
            <a:ext cx="5475090" cy="2206324"/>
            <a:chOff x="1003736" y="3682675"/>
            <a:chExt cx="3245724" cy="2206324"/>
          </a:xfrm>
        </p:grpSpPr>
        <p:sp>
          <p:nvSpPr>
            <p:cNvPr id="130" name="TextBox 129"/>
            <p:cNvSpPr txBox="1"/>
            <p:nvPr/>
          </p:nvSpPr>
          <p:spPr>
            <a:xfrm>
              <a:off x="1003736" y="368267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bool</a:t>
              </a:r>
              <a:r>
                <a:rPr lang="en-US" dirty="0">
                  <a:latin typeface="Calisto MT" panose="02040603050505030304" pitchFamily="18" charset="0"/>
                </a:rPr>
                <a:t> </a:t>
              </a:r>
              <a:r>
                <a:rPr lang="en-US" dirty="0" err="1">
                  <a:latin typeface="Calisto MT" panose="02040603050505030304" pitchFamily="18" charset="0"/>
                </a:rPr>
                <a:t>deleteFromFirst</a:t>
              </a:r>
              <a:r>
                <a:rPr lang="en-US" dirty="0">
                  <a:latin typeface="Calisto MT" panose="02040603050505030304" pitchFamily="18" charset="0"/>
                </a:rPr>
                <a:t>( ){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03736" y="5519667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445651" y="4345691"/>
            <a:ext cx="3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if(head==NULL)   return  false;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445651" y="4706931"/>
            <a:ext cx="3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= head-&gt;R;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8625" y="2056272"/>
            <a:ext cx="4451900" cy="1989346"/>
            <a:chOff x="888625" y="2056272"/>
            <a:chExt cx="4451900" cy="1989346"/>
          </a:xfrm>
        </p:grpSpPr>
        <p:sp>
          <p:nvSpPr>
            <p:cNvPr id="3" name="Rectangle 2"/>
            <p:cNvSpPr/>
            <p:nvPr/>
          </p:nvSpPr>
          <p:spPr>
            <a:xfrm>
              <a:off x="4672881" y="2056272"/>
              <a:ext cx="667644" cy="11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88625" y="2447909"/>
              <a:ext cx="3867545" cy="1597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366972" y="1839752"/>
            <a:ext cx="729688" cy="1299758"/>
            <a:chOff x="2491874" y="1750121"/>
            <a:chExt cx="729688" cy="1299758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39048" y="317841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87" name="Rectangle 8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445651" y="5066210"/>
            <a:ext cx="3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free(head-&gt;L);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543909" y="3288446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4353724" y="3465502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445651" y="5427450"/>
            <a:ext cx="3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head-&gt;L = NULL;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445651" y="5772628"/>
            <a:ext cx="3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true;</a:t>
            </a:r>
          </a:p>
        </p:txBody>
      </p:sp>
    </p:spTree>
    <p:extLst>
      <p:ext uri="{BB962C8B-B14F-4D97-AF65-F5344CB8AC3E}">
        <p14:creationId xmlns:p14="http://schemas.microsoft.com/office/powerpoint/2010/main" val="103626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22265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7" grpId="0"/>
      <p:bldP spid="138" grpId="0"/>
      <p:bldP spid="140" grpId="0"/>
      <p:bldP spid="1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From First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91824" y="3182216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38773" y="317841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" name="Rectangle 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87391" y="317841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34615" y="317460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9" name="Rectangle 1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76933" y="3174606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123882" y="317080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5" name="Rectangle 2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024157" y="317080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852637" y="326819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7048" y="3264386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396863" y="3441442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176371" y="2450025"/>
            <a:ext cx="1400614" cy="1209475"/>
            <a:chOff x="3591216" y="2332908"/>
            <a:chExt cx="1400614" cy="1209475"/>
          </a:xfrm>
        </p:grpSpPr>
        <p:grpSp>
          <p:nvGrpSpPr>
            <p:cNvPr id="37" name="Group 36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362984" y="2449420"/>
            <a:ext cx="1400614" cy="1226567"/>
            <a:chOff x="5777829" y="2332303"/>
            <a:chExt cx="1400614" cy="1226567"/>
          </a:xfrm>
        </p:grpSpPr>
        <p:grpSp>
          <p:nvGrpSpPr>
            <p:cNvPr id="48" name="Group 4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753801" y="2787246"/>
            <a:ext cx="1395501" cy="529915"/>
            <a:chOff x="5168646" y="2670129"/>
            <a:chExt cx="1395501" cy="529915"/>
          </a:xfrm>
        </p:grpSpPr>
        <p:grpSp>
          <p:nvGrpSpPr>
            <p:cNvPr id="59" name="Group 5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61" name="Group 6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Rectangle 6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10593703" y="3443042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481767" y="3151377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028716" y="314757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74" name="Rectangle 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928991" y="31475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77" name="Rectangle 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77783" y="315518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657599" y="3297210"/>
            <a:ext cx="1114461" cy="2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498936" y="2794856"/>
            <a:ext cx="1395501" cy="528191"/>
            <a:chOff x="2913781" y="2677739"/>
            <a:chExt cx="1395501" cy="528191"/>
          </a:xfrm>
        </p:grpSpPr>
        <p:grpSp>
          <p:nvGrpSpPr>
            <p:cNvPr id="95" name="Group 94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0" name="Rectangle 9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498472" y="2447909"/>
            <a:ext cx="1797330" cy="1209475"/>
            <a:chOff x="3591216" y="2332908"/>
            <a:chExt cx="1400614" cy="1209475"/>
          </a:xfrm>
        </p:grpSpPr>
        <p:grpSp>
          <p:nvGrpSpPr>
            <p:cNvPr id="106" name="Group 105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 110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93761" y="2794056"/>
            <a:ext cx="1812224" cy="528191"/>
            <a:chOff x="2913781" y="2677739"/>
            <a:chExt cx="1395501" cy="528191"/>
          </a:xfrm>
        </p:grpSpPr>
        <p:grpSp>
          <p:nvGrpSpPr>
            <p:cNvPr id="117" name="Group 116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Rectangle 121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Rectangle 119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910970" y="3239086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20785" y="3416142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097280" y="4023039"/>
            <a:ext cx="5475090" cy="2309596"/>
            <a:chOff x="1003736" y="3682675"/>
            <a:chExt cx="3245724" cy="2309596"/>
          </a:xfrm>
        </p:grpSpPr>
        <p:sp>
          <p:nvSpPr>
            <p:cNvPr id="130" name="TextBox 129"/>
            <p:cNvSpPr txBox="1"/>
            <p:nvPr/>
          </p:nvSpPr>
          <p:spPr>
            <a:xfrm>
              <a:off x="1003736" y="368267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bool</a:t>
              </a:r>
              <a:r>
                <a:rPr lang="en-US" dirty="0">
                  <a:latin typeface="Calisto MT" panose="02040603050505030304" pitchFamily="18" charset="0"/>
                </a:rPr>
                <a:t> </a:t>
              </a:r>
              <a:r>
                <a:rPr lang="en-US" dirty="0" err="1">
                  <a:latin typeface="Calisto MT" panose="02040603050505030304" pitchFamily="18" charset="0"/>
                </a:rPr>
                <a:t>deleteFromLast</a:t>
              </a:r>
              <a:r>
                <a:rPr lang="en-US" dirty="0">
                  <a:latin typeface="Calisto MT" panose="02040603050505030304" pitchFamily="18" charset="0"/>
                </a:rPr>
                <a:t>( ){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03736" y="5622939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445651" y="4345691"/>
            <a:ext cx="3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if(head==NULL)   return  false;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445651" y="4706931"/>
            <a:ext cx="3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 = tail-&gt;L;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366972" y="1839752"/>
            <a:ext cx="729688" cy="1299758"/>
            <a:chOff x="2491874" y="1750121"/>
            <a:chExt cx="729688" cy="1299758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39048" y="317841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87" name="Rectangle 8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445651" y="5066210"/>
            <a:ext cx="3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free(tail-&gt;R);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445651" y="5427450"/>
            <a:ext cx="21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tail-&gt;R = NULL;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7747905" y="2224626"/>
            <a:ext cx="4093128" cy="1690037"/>
            <a:chOff x="7747905" y="2224626"/>
            <a:chExt cx="4093128" cy="1690037"/>
          </a:xfrm>
        </p:grpSpPr>
        <p:sp>
          <p:nvSpPr>
            <p:cNvPr id="89" name="Rectangle 88"/>
            <p:cNvSpPr/>
            <p:nvPr/>
          </p:nvSpPr>
          <p:spPr>
            <a:xfrm>
              <a:off x="8280897" y="2224626"/>
              <a:ext cx="3560136" cy="1690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747905" y="2687770"/>
              <a:ext cx="2354012" cy="481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649691" y="1858942"/>
            <a:ext cx="617280" cy="1299758"/>
            <a:chOff x="9315288" y="1750121"/>
            <a:chExt cx="617280" cy="1299758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34340" y="317460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6" name="Rectangle 1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8676824" y="326698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8417890" y="3441838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445651" y="5772628"/>
            <a:ext cx="3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true;</a:t>
            </a:r>
          </a:p>
        </p:txBody>
      </p:sp>
    </p:spTree>
    <p:extLst>
      <p:ext uri="{BB962C8B-B14F-4D97-AF65-F5344CB8AC3E}">
        <p14:creationId xmlns:p14="http://schemas.microsoft.com/office/powerpoint/2010/main" val="32971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18412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7" grpId="0"/>
      <p:bldP spid="140" grpId="0"/>
      <p:bldP spid="136" grpId="0"/>
      <p:bldP spid="1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92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Delete First Occurrence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1647087" y="3112051"/>
            <a:ext cx="3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26811" y="3137057"/>
            <a:ext cx="3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784177" y="3314113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76368" y="3666314"/>
            <a:ext cx="3565678" cy="2693029"/>
            <a:chOff x="1000659" y="3726203"/>
            <a:chExt cx="3565678" cy="2693029"/>
          </a:xfrm>
        </p:grpSpPr>
        <p:sp>
          <p:nvSpPr>
            <p:cNvPr id="120" name="TextBox 119"/>
            <p:cNvSpPr txBox="1"/>
            <p:nvPr/>
          </p:nvSpPr>
          <p:spPr>
            <a:xfrm>
              <a:off x="1019399" y="3726203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deleteFirstOccurrence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00659" y="6049900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79138" y="305488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26087" y="305108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26362" y="305108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21929" y="304727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706763" y="303966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0496991" y="1715963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563685" y="2322696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750298" y="2322091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464343" y="1739909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886250" y="2667527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271359" y="2659917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0371383" y="302607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4" name="Rectangle 15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0918332" y="30222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65" name="Rectangle 16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9818607" y="302227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30" name="Rectangle 22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11388511" y="329671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9144414" y="2315086"/>
            <a:ext cx="1400614" cy="1220856"/>
            <a:chOff x="7976325" y="2325298"/>
            <a:chExt cx="1400614" cy="1220856"/>
          </a:xfrm>
        </p:grpSpPr>
        <p:grpSp>
          <p:nvGrpSpPr>
            <p:cNvPr id="255" name="Group 25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259" name="Group 25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4" name="Rectangle 2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489612" y="2658114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70" name="Group 26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72" name="Group 271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5" name="Rectangle 274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73" name="Rectangle 272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1378714" y="3966708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</a:t>
            </a:r>
            <a:r>
              <a:rPr lang="en-US" dirty="0" err="1">
                <a:latin typeface="Calisto MT" panose="02040603050505030304" pitchFamily="18" charset="0"/>
              </a:rPr>
              <a:t>findFirstOccurrence</a:t>
            </a:r>
            <a:r>
              <a:rPr lang="en-US" dirty="0">
                <a:latin typeface="Calisto MT" panose="02040603050505030304" pitchFamily="18" charset="0"/>
              </a:rPr>
              <a:t>(x);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2437" y="2308098"/>
            <a:ext cx="1618196" cy="147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4141115" y="2659917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411471" y="30434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1413716" y="5165360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L -&gt; R = temp -&gt; R;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8443" y="2633788"/>
            <a:ext cx="1572530" cy="58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6128912" y="2084760"/>
            <a:ext cx="729688" cy="954908"/>
            <a:chOff x="5754153" y="4810967"/>
            <a:chExt cx="729688" cy="954908"/>
          </a:xfrm>
        </p:grpSpPr>
        <p:cxnSp>
          <p:nvCxnSpPr>
            <p:cNvPr id="140" name="Straight Arrow Connector 139"/>
            <p:cNvCxnSpPr>
              <a:stCxn id="141" idx="2"/>
            </p:cNvCxnSpPr>
            <p:nvPr/>
          </p:nvCxnSpPr>
          <p:spPr>
            <a:xfrm>
              <a:off x="6118997" y="5180299"/>
              <a:ext cx="0" cy="58557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5754153" y="4810967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511196" y="304347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948794" y="2315086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964247" y="304727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           </a:t>
              </a:r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1416956" y="5500648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R -&gt; L = temp -&gt; L;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10985" y="1809730"/>
            <a:ext cx="4394936" cy="18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774705" y="305108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21654" y="304727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159814" y="304347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607038" y="303966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4797598" y="1846814"/>
            <a:ext cx="3020589" cy="1731159"/>
            <a:chOff x="5892410" y="2343663"/>
            <a:chExt cx="1251368" cy="896225"/>
          </a:xfrm>
        </p:grpSpPr>
        <p:grpSp>
          <p:nvGrpSpPr>
            <p:cNvPr id="293" name="Group 292"/>
            <p:cNvGrpSpPr/>
            <p:nvPr/>
          </p:nvGrpSpPr>
          <p:grpSpPr>
            <a:xfrm>
              <a:off x="5892410" y="2343663"/>
              <a:ext cx="1251368" cy="869066"/>
              <a:chOff x="3714343" y="2144227"/>
              <a:chExt cx="1251368" cy="869066"/>
            </a:xfrm>
          </p:grpSpPr>
          <p:grpSp>
            <p:nvGrpSpPr>
              <p:cNvPr id="295" name="Group 294"/>
              <p:cNvGrpSpPr/>
              <p:nvPr/>
            </p:nvGrpSpPr>
            <p:grpSpPr>
              <a:xfrm>
                <a:off x="3714343" y="2144227"/>
                <a:ext cx="1251368" cy="869066"/>
                <a:chOff x="3714343" y="2144227"/>
                <a:chExt cx="1251368" cy="869066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3714343" y="2144228"/>
                  <a:ext cx="1229451" cy="869065"/>
                  <a:chOff x="3996354" y="2118591"/>
                  <a:chExt cx="1229451" cy="869065"/>
                </a:xfrm>
              </p:grpSpPr>
              <p:cxnSp>
                <p:nvCxnSpPr>
                  <p:cNvPr id="299" name="Straight Connector 298"/>
                  <p:cNvCxnSpPr/>
                  <p:nvPr/>
                </p:nvCxnSpPr>
                <p:spPr>
                  <a:xfrm>
                    <a:off x="3996354" y="2987575"/>
                    <a:ext cx="157585" cy="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flipV="1">
                    <a:off x="4153055" y="2118591"/>
                    <a:ext cx="1060" cy="84719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>
                    <a:off x="4153056" y="2167616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Arrow Connector 301"/>
                  <p:cNvCxnSpPr/>
                  <p:nvPr/>
                </p:nvCxnSpPr>
                <p:spPr>
                  <a:xfrm>
                    <a:off x="5225805" y="2167615"/>
                    <a:ext cx="0" cy="57387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8" name="Rectangle 297"/>
                <p:cNvSpPr/>
                <p:nvPr/>
              </p:nvSpPr>
              <p:spPr>
                <a:xfrm>
                  <a:off x="4910608" y="2144227"/>
                  <a:ext cx="55103" cy="10840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Rectangle 295"/>
              <p:cNvSpPr/>
              <p:nvPr/>
            </p:nvSpPr>
            <p:spPr>
              <a:xfrm>
                <a:off x="3849129" y="2144227"/>
                <a:ext cx="48997" cy="1084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4" name="Rectangle 293"/>
            <p:cNvSpPr/>
            <p:nvPr/>
          </p:nvSpPr>
          <p:spPr>
            <a:xfrm>
              <a:off x="6017181" y="3135854"/>
              <a:ext cx="59012" cy="104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527854" y="2347393"/>
            <a:ext cx="3315819" cy="867734"/>
            <a:chOff x="5208467" y="2677649"/>
            <a:chExt cx="1303277" cy="527808"/>
          </a:xfrm>
        </p:grpSpPr>
        <p:grpSp>
          <p:nvGrpSpPr>
            <p:cNvPr id="304" name="Group 303"/>
            <p:cNvGrpSpPr/>
            <p:nvPr/>
          </p:nvGrpSpPr>
          <p:grpSpPr>
            <a:xfrm>
              <a:off x="5208467" y="2677649"/>
              <a:ext cx="1303277" cy="469620"/>
              <a:chOff x="2962148" y="2485218"/>
              <a:chExt cx="1303277" cy="469620"/>
            </a:xfrm>
            <a:solidFill>
              <a:srgbClr val="7030A0"/>
            </a:solidFill>
          </p:grpSpPr>
          <p:grpSp>
            <p:nvGrpSpPr>
              <p:cNvPr id="306" name="Group 305"/>
              <p:cNvGrpSpPr/>
              <p:nvPr/>
            </p:nvGrpSpPr>
            <p:grpSpPr>
              <a:xfrm>
                <a:off x="2982302" y="2485218"/>
                <a:ext cx="1283123" cy="469620"/>
                <a:chOff x="2982302" y="2485218"/>
                <a:chExt cx="1283123" cy="469620"/>
              </a:xfrm>
              <a:grpFill/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2982302" y="2525350"/>
                  <a:ext cx="1283123" cy="429488"/>
                  <a:chOff x="3264313" y="2499713"/>
                  <a:chExt cx="1283123" cy="429488"/>
                </a:xfrm>
                <a:grpFill/>
              </p:grpSpPr>
              <p:cxnSp>
                <p:nvCxnSpPr>
                  <p:cNvPr id="310" name="Straight Connector 309"/>
                  <p:cNvCxnSpPr/>
                  <p:nvPr/>
                </p:nvCxnSpPr>
                <p:spPr>
                  <a:xfrm flipH="1">
                    <a:off x="4375449" y="2921591"/>
                    <a:ext cx="171987" cy="761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Arrow Connector 312"/>
                  <p:cNvCxnSpPr/>
                  <p:nvPr/>
                </p:nvCxnSpPr>
                <p:spPr>
                  <a:xfrm>
                    <a:off x="3264313" y="2499713"/>
                    <a:ext cx="0" cy="42187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" name="Rectangle 308"/>
                <p:cNvSpPr/>
                <p:nvPr/>
              </p:nvSpPr>
              <p:spPr>
                <a:xfrm>
                  <a:off x="4069924" y="2485218"/>
                  <a:ext cx="55571" cy="94648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07" name="Rectangle 306"/>
              <p:cNvSpPr/>
              <p:nvPr/>
            </p:nvSpPr>
            <p:spPr>
              <a:xfrm>
                <a:off x="2962148" y="2495474"/>
                <a:ext cx="53186" cy="9044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324258" y="3079393"/>
              <a:ext cx="51025" cy="12606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1393595" y="5803838"/>
            <a:ext cx="138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free(temp);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853590" y="3924595"/>
            <a:ext cx="239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sto MT" panose="02040603050505030304" pitchFamily="18" charset="0"/>
              </a:rPr>
              <a:t>Corner cases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7170436" y="4293927"/>
            <a:ext cx="366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If the head or tail is to be deleted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23</a:t>
            </a:fld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2776569" y="5823458"/>
            <a:ext cx="224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true;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374666" y="4247423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if(temp==NULL)    return  false;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393449" y="4568570"/>
            <a:ext cx="17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if(temp==head) 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344950" y="4560249"/>
            <a:ext cx="36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{</a:t>
            </a:r>
            <a:r>
              <a:rPr lang="en-US" dirty="0" err="1">
                <a:latin typeface="Calisto MT" panose="02040603050505030304" pitchFamily="18" charset="0"/>
              </a:rPr>
              <a:t>deleteFromFirst</a:t>
            </a:r>
            <a:r>
              <a:rPr lang="en-US" dirty="0">
                <a:latin typeface="Calisto MT" panose="02040603050505030304" pitchFamily="18" charset="0"/>
              </a:rPr>
              <a:t>();  return true;}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413716" y="4873690"/>
            <a:ext cx="17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if(temp==tail) 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3365217" y="4865369"/>
            <a:ext cx="36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{</a:t>
            </a:r>
            <a:r>
              <a:rPr lang="en-US" dirty="0" err="1">
                <a:latin typeface="Calisto MT" panose="02040603050505030304" pitchFamily="18" charset="0"/>
              </a:rPr>
              <a:t>deleteFromLast</a:t>
            </a:r>
            <a:r>
              <a:rPr lang="en-US" dirty="0">
                <a:latin typeface="Calisto MT" panose="02040603050505030304" pitchFamily="18" charset="0"/>
              </a:rPr>
              <a:t>();  return true;}</a:t>
            </a:r>
          </a:p>
        </p:txBody>
      </p:sp>
    </p:spTree>
    <p:extLst>
      <p:ext uri="{BB962C8B-B14F-4D97-AF65-F5344CB8AC3E}">
        <p14:creationId xmlns:p14="http://schemas.microsoft.com/office/powerpoint/2010/main" val="66368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  <p:bldP spid="8" grpId="0" animBg="1"/>
      <p:bldP spid="314" grpId="0"/>
      <p:bldP spid="12" grpId="0" animBg="1"/>
      <p:bldP spid="315" grpId="0"/>
      <p:bldP spid="14" grpId="0" animBg="1"/>
      <p:bldP spid="316" grpId="0"/>
      <p:bldP spid="317" grpId="0"/>
      <p:bldP spid="318" grpId="0"/>
      <p:bldP spid="240" grpId="0"/>
      <p:bldP spid="243" grpId="0"/>
      <p:bldP spid="244" grpId="0"/>
      <p:bldP spid="252" grpId="0"/>
      <p:bldP spid="280" grpId="0"/>
      <p:bldP spid="2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92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Delete  Last  Occurrence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24</a:t>
            </a:fld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097281" y="1943834"/>
            <a:ext cx="189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Do it yourself</a:t>
            </a:r>
          </a:p>
        </p:txBody>
      </p:sp>
    </p:spTree>
    <p:extLst>
      <p:ext uri="{BB962C8B-B14F-4D97-AF65-F5344CB8AC3E}">
        <p14:creationId xmlns:p14="http://schemas.microsoft.com/office/powerpoint/2010/main" val="5957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Length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25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2832144" y="3099989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6" name="Rectangle 6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379093" y="309618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69" name="Rectangle 6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279368" y="309618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72" name="Rectangle 7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828160" y="3103793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5" name="Rectangle 7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261347" y="3187698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071162" y="3364754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016492" y="1822888"/>
            <a:ext cx="729688" cy="1299758"/>
            <a:chOff x="2491874" y="1750121"/>
            <a:chExt cx="729688" cy="1299758"/>
          </a:xfrm>
        </p:grpSpPr>
        <p:cxnSp>
          <p:nvCxnSpPr>
            <p:cNvPr id="114" name="Straight Arrow Connector 113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flipV="1">
            <a:off x="3849272" y="3372364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188507" y="3180088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876368" y="3846581"/>
            <a:ext cx="3546938" cy="2420122"/>
            <a:chOff x="1000659" y="3953448"/>
            <a:chExt cx="3546938" cy="3050844"/>
          </a:xfrm>
        </p:grpSpPr>
        <p:sp>
          <p:nvSpPr>
            <p:cNvPr id="129" name="TextBox 128"/>
            <p:cNvSpPr txBox="1"/>
            <p:nvPr/>
          </p:nvSpPr>
          <p:spPr>
            <a:xfrm>
              <a:off x="1000659" y="3953448"/>
              <a:ext cx="3546938" cy="465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length( ){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0659" y="6634961"/>
              <a:ext cx="41304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187703" y="4220624"/>
            <a:ext cx="35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2471017" y="1783053"/>
            <a:ext cx="729688" cy="1299758"/>
            <a:chOff x="2491874" y="1750121"/>
            <a:chExt cx="729688" cy="1299758"/>
          </a:xfrm>
        </p:grpSpPr>
        <p:cxnSp>
          <p:nvCxnSpPr>
            <p:cNvPr id="133" name="Straight Arrow Connector 132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205304" y="4525258"/>
            <a:ext cx="35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int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len</a:t>
            </a:r>
            <a:r>
              <a:rPr lang="en-US" dirty="0">
                <a:latin typeface="Calisto MT" panose="02040603050505030304" pitchFamily="18" charset="0"/>
              </a:rPr>
              <a:t> = 0;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718582" y="3634631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=0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05304" y="4864828"/>
            <a:ext cx="3546938" cy="1118183"/>
            <a:chOff x="1205304" y="4864828"/>
            <a:chExt cx="3546938" cy="1118183"/>
          </a:xfrm>
        </p:grpSpPr>
        <p:sp>
          <p:nvSpPr>
            <p:cNvPr id="136" name="TextBox 135"/>
            <p:cNvSpPr txBox="1"/>
            <p:nvPr/>
          </p:nvSpPr>
          <p:spPr>
            <a:xfrm>
              <a:off x="1205304" y="4864828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while(temp!=NULL){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05304" y="5613679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92323" y="5156337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= temp-&gt;R;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2856012" y="6043946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05728" y="1785775"/>
            <a:ext cx="769191" cy="130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4259757" y="1946305"/>
            <a:ext cx="729688" cy="1299758"/>
            <a:chOff x="2491874" y="1750121"/>
            <a:chExt cx="729688" cy="1299758"/>
          </a:xfrm>
        </p:grpSpPr>
        <p:cxnSp>
          <p:nvCxnSpPr>
            <p:cNvPr id="142" name="Straight Arrow Connector 141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492323" y="5454388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len</a:t>
            </a:r>
            <a:r>
              <a:rPr lang="en-US" dirty="0">
                <a:latin typeface="Calisto MT" panose="02040603050505030304" pitchFamily="18" charset="0"/>
              </a:rPr>
              <a:t>++;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205021" y="3582561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=1          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220864" y="5852066"/>
            <a:ext cx="142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</a:t>
            </a:r>
            <a:r>
              <a:rPr lang="en-US" dirty="0" err="1">
                <a:latin typeface="Calisto MT" panose="02040603050505030304" pitchFamily="18" charset="0"/>
              </a:rPr>
              <a:t>len</a:t>
            </a:r>
            <a:r>
              <a:rPr lang="en-US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249866" y="5773523"/>
            <a:ext cx="201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1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848468" y="5094816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205021" y="4895296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Is temp at NULL?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511822" y="4894590"/>
            <a:ext cx="58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Yes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777596" y="4894590"/>
            <a:ext cx="100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873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5" grpId="0"/>
      <p:bldP spid="137" grpId="0"/>
      <p:bldP spid="139" grpId="0"/>
      <p:bldP spid="4" grpId="0" animBg="1"/>
      <p:bldP spid="144" grpId="0"/>
      <p:bldP spid="145" grpId="0"/>
      <p:bldP spid="146" grpId="0"/>
      <p:bldP spid="147" grpId="0"/>
      <p:bldP spid="149" grpId="0"/>
      <p:bldP spid="150" grpId="0"/>
      <p:bldP spid="1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Length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26</a:t>
            </a:fld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876368" y="3846581"/>
            <a:ext cx="3546938" cy="2420122"/>
            <a:chOff x="1000659" y="3953448"/>
            <a:chExt cx="3546938" cy="3050844"/>
          </a:xfrm>
        </p:grpSpPr>
        <p:sp>
          <p:nvSpPr>
            <p:cNvPr id="129" name="TextBox 128"/>
            <p:cNvSpPr txBox="1"/>
            <p:nvPr/>
          </p:nvSpPr>
          <p:spPr>
            <a:xfrm>
              <a:off x="1000659" y="3953448"/>
              <a:ext cx="3546938" cy="465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length( ){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0659" y="6634961"/>
              <a:ext cx="41304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187703" y="4220624"/>
            <a:ext cx="35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205304" y="4525258"/>
            <a:ext cx="35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int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len</a:t>
            </a:r>
            <a:r>
              <a:rPr lang="en-US" dirty="0">
                <a:latin typeface="Calisto MT" panose="02040603050505030304" pitchFamily="18" charset="0"/>
              </a:rPr>
              <a:t> = 0;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05304" y="4864828"/>
            <a:ext cx="3546938" cy="1118183"/>
            <a:chOff x="1205304" y="4864828"/>
            <a:chExt cx="3546938" cy="1118183"/>
          </a:xfrm>
        </p:grpSpPr>
        <p:sp>
          <p:nvSpPr>
            <p:cNvPr id="136" name="TextBox 135"/>
            <p:cNvSpPr txBox="1"/>
            <p:nvPr/>
          </p:nvSpPr>
          <p:spPr>
            <a:xfrm>
              <a:off x="1205304" y="4864828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while(temp!=NULL){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05304" y="5613679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92323" y="5156337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= temp-&gt;R;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2856012" y="6043946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492323" y="5454388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len</a:t>
            </a:r>
            <a:r>
              <a:rPr lang="en-US" dirty="0">
                <a:latin typeface="Calisto MT" panose="02040603050505030304" pitchFamily="18" charset="0"/>
              </a:rPr>
              <a:t>++;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220864" y="5852066"/>
            <a:ext cx="142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</a:t>
            </a:r>
            <a:r>
              <a:rPr lang="en-US" dirty="0" err="1">
                <a:latin typeface="Calisto MT" panose="02040603050505030304" pitchFamily="18" charset="0"/>
              </a:rPr>
              <a:t>len</a:t>
            </a:r>
            <a:r>
              <a:rPr lang="en-US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249866" y="5773523"/>
            <a:ext cx="201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41507" y="313064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84801" y="312303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794616" y="3300087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72623" y="2063935"/>
            <a:ext cx="1209647" cy="992987"/>
            <a:chOff x="10227000" y="2386519"/>
            <a:chExt cx="1209647" cy="992987"/>
          </a:xfrm>
        </p:grpSpPr>
        <p:sp>
          <p:nvSpPr>
            <p:cNvPr id="84" name="Rectangle 83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86" name="Straight Arrow Connector 85"/>
              <p:cNvCxnSpPr>
                <a:stCxn id="8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589577" y="304086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36526" y="30370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2" name="Rectangle 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36801" y="303705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5" name="Rectangle 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785144" y="303705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332093" y="303325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1" name="Rectangle 10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2368" y="30332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4" name="Rectangle 10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002876" y="1715483"/>
            <a:ext cx="617280" cy="1299758"/>
            <a:chOff x="9315288" y="1750121"/>
            <a:chExt cx="617280" cy="1299758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2836493" y="2182819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2474782" y="1725883"/>
            <a:ext cx="729688" cy="1299758"/>
            <a:chOff x="2491874" y="1750121"/>
            <a:chExt cx="729688" cy="1299758"/>
          </a:xfrm>
        </p:grpSpPr>
        <p:cxnSp>
          <p:nvCxnSpPr>
            <p:cNvPr id="188" name="Straight Arrow Connector 187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896689" y="2653501"/>
            <a:ext cx="1395501" cy="528191"/>
            <a:chOff x="2913781" y="2677739"/>
            <a:chExt cx="1395501" cy="52819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Rectangle 195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4" name="Rectangle 193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6" name="Straight Arrow Connector 225"/>
          <p:cNvCxnSpPr/>
          <p:nvPr/>
        </p:nvCxnSpPr>
        <p:spPr>
          <a:xfrm flipV="1">
            <a:off x="5802272" y="331530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2530874" y="3556914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=0           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727420" y="3574942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=1           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123986" y="3574942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=2           </a:t>
            </a:r>
          </a:p>
        </p:txBody>
      </p:sp>
      <p:grpSp>
        <p:nvGrpSpPr>
          <p:cNvPr id="232" name="Group 231"/>
          <p:cNvGrpSpPr/>
          <p:nvPr/>
        </p:nvGrpSpPr>
        <p:grpSpPr>
          <a:xfrm>
            <a:off x="1934305" y="1732450"/>
            <a:ext cx="729688" cy="1299758"/>
            <a:chOff x="2491874" y="1750121"/>
            <a:chExt cx="729688" cy="1299758"/>
          </a:xfrm>
        </p:grpSpPr>
        <p:cxnSp>
          <p:nvCxnSpPr>
            <p:cNvPr id="233" name="Straight Arrow Connector 232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876368" y="4402772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848468" y="4742454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848467" y="5066728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205021" y="4895296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Is temp at NULL?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6511822" y="4894590"/>
            <a:ext cx="58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7777596" y="4894590"/>
            <a:ext cx="12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Go Inside</a:t>
            </a:r>
          </a:p>
        </p:txBody>
      </p:sp>
      <p:cxnSp>
        <p:nvCxnSpPr>
          <p:cNvPr id="244" name="Straight Arrow Connector 243"/>
          <p:cNvCxnSpPr/>
          <p:nvPr/>
        </p:nvCxnSpPr>
        <p:spPr>
          <a:xfrm flipV="1">
            <a:off x="848466" y="5337526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4428292" y="1712769"/>
            <a:ext cx="729688" cy="1299758"/>
            <a:chOff x="2491874" y="1750121"/>
            <a:chExt cx="729688" cy="1299758"/>
          </a:xfrm>
        </p:grpSpPr>
        <p:cxnSp>
          <p:nvCxnSpPr>
            <p:cNvPr id="246" name="Straight Arrow Connector 245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921866" y="1828595"/>
            <a:ext cx="601698" cy="118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/>
          <p:cNvCxnSpPr/>
          <p:nvPr/>
        </p:nvCxnSpPr>
        <p:spPr>
          <a:xfrm flipV="1">
            <a:off x="848087" y="5661798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40196" y="4980843"/>
            <a:ext cx="489210" cy="83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Arrow Connector 248"/>
          <p:cNvCxnSpPr/>
          <p:nvPr/>
        </p:nvCxnSpPr>
        <p:spPr>
          <a:xfrm flipV="1">
            <a:off x="845111" y="510903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79994" y="4894590"/>
            <a:ext cx="48443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4138290" y="4839528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Is temp at NULL?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6445091" y="4838822"/>
            <a:ext cx="58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10865" y="4838822"/>
            <a:ext cx="12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Go Inside</a:t>
            </a:r>
          </a:p>
        </p:txBody>
      </p:sp>
      <p:cxnSp>
        <p:nvCxnSpPr>
          <p:cNvPr id="253" name="Straight Arrow Connector 252"/>
          <p:cNvCxnSpPr/>
          <p:nvPr/>
        </p:nvCxnSpPr>
        <p:spPr>
          <a:xfrm flipV="1">
            <a:off x="866138" y="5393451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45551" y="4776448"/>
            <a:ext cx="4812077" cy="533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37951" y="1881934"/>
            <a:ext cx="729688" cy="1299758"/>
            <a:chOff x="2491874" y="1750121"/>
            <a:chExt cx="729688" cy="1299758"/>
          </a:xfrm>
        </p:grpSpPr>
        <p:cxnSp>
          <p:nvCxnSpPr>
            <p:cNvPr id="255" name="Straight Arrow Connector 254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257" name="Rectangle 256"/>
          <p:cNvSpPr/>
          <p:nvPr/>
        </p:nvSpPr>
        <p:spPr>
          <a:xfrm>
            <a:off x="4459968" y="1837108"/>
            <a:ext cx="601698" cy="118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3574124" y="2308670"/>
            <a:ext cx="1400614" cy="1209475"/>
            <a:chOff x="3591216" y="2332908"/>
            <a:chExt cx="1400614" cy="1209475"/>
          </a:xfrm>
        </p:grpSpPr>
        <p:grpSp>
          <p:nvGrpSpPr>
            <p:cNvPr id="154" name="Group 153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Rectangle 158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V="1">
            <a:off x="876498" y="5661972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757926" y="4944319"/>
            <a:ext cx="489210" cy="83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853555" y="5084172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4610265" y="4764206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Is temp at NULL?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6917066" y="4763500"/>
            <a:ext cx="58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Yes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8182840" y="4763500"/>
            <a:ext cx="12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Break</a:t>
            </a:r>
          </a:p>
        </p:txBody>
      </p:sp>
      <p:cxnSp>
        <p:nvCxnSpPr>
          <p:cNvPr id="264" name="Straight Arrow Connector 263"/>
          <p:cNvCxnSpPr/>
          <p:nvPr/>
        </p:nvCxnSpPr>
        <p:spPr>
          <a:xfrm flipV="1">
            <a:off x="885334" y="605246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9968" y="4725012"/>
            <a:ext cx="4649849" cy="467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227" grpId="0"/>
      <p:bldP spid="228" grpId="0"/>
      <p:bldP spid="231" grpId="0"/>
      <p:bldP spid="238" grpId="0"/>
      <p:bldP spid="239" grpId="0"/>
      <p:bldP spid="240" grpId="0"/>
      <p:bldP spid="4" grpId="0" animBg="1"/>
      <p:bldP spid="5" grpId="0" animBg="1"/>
      <p:bldP spid="6" grpId="0" animBg="1"/>
      <p:bldP spid="250" grpId="0"/>
      <p:bldP spid="251" grpId="0"/>
      <p:bldP spid="252" grpId="0"/>
      <p:bldP spid="7" grpId="0" animBg="1"/>
      <p:bldP spid="257" grpId="0" animBg="1"/>
      <p:bldP spid="259" grpId="0" animBg="1"/>
      <p:bldP spid="261" grpId="0"/>
      <p:bldP spid="262" grpId="0"/>
      <p:bldP spid="263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Length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27</a:t>
            </a:fld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876368" y="3846581"/>
            <a:ext cx="3546938" cy="2420122"/>
            <a:chOff x="1000659" y="3953448"/>
            <a:chExt cx="3546938" cy="3050844"/>
          </a:xfrm>
        </p:grpSpPr>
        <p:sp>
          <p:nvSpPr>
            <p:cNvPr id="129" name="TextBox 128"/>
            <p:cNvSpPr txBox="1"/>
            <p:nvPr/>
          </p:nvSpPr>
          <p:spPr>
            <a:xfrm>
              <a:off x="1000659" y="3953448"/>
              <a:ext cx="3546938" cy="465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length( ){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0659" y="6634961"/>
              <a:ext cx="41304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187703" y="4220624"/>
            <a:ext cx="35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205304" y="4525258"/>
            <a:ext cx="35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int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len</a:t>
            </a:r>
            <a:r>
              <a:rPr lang="en-US" dirty="0">
                <a:latin typeface="Calisto MT" panose="02040603050505030304" pitchFamily="18" charset="0"/>
              </a:rPr>
              <a:t> = 0;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05304" y="4864828"/>
            <a:ext cx="3546938" cy="1118183"/>
            <a:chOff x="1205304" y="4864828"/>
            <a:chExt cx="3546938" cy="1118183"/>
          </a:xfrm>
        </p:grpSpPr>
        <p:sp>
          <p:nvSpPr>
            <p:cNvPr id="136" name="TextBox 135"/>
            <p:cNvSpPr txBox="1"/>
            <p:nvPr/>
          </p:nvSpPr>
          <p:spPr>
            <a:xfrm>
              <a:off x="1205304" y="4864828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while(temp!=NULL){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05304" y="5613679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92323" y="5156337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= temp-&gt;R;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2856012" y="6043946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492323" y="5454388"/>
            <a:ext cx="20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len</a:t>
            </a:r>
            <a:r>
              <a:rPr lang="en-US" dirty="0">
                <a:latin typeface="Calisto MT" panose="02040603050505030304" pitchFamily="18" charset="0"/>
              </a:rPr>
              <a:t>++;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220864" y="5852066"/>
            <a:ext cx="142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</a:t>
            </a:r>
            <a:r>
              <a:rPr lang="en-US" dirty="0" err="1">
                <a:latin typeface="Calisto MT" panose="02040603050505030304" pitchFamily="18" charset="0"/>
              </a:rPr>
              <a:t>len</a:t>
            </a:r>
            <a:r>
              <a:rPr lang="en-US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249866" y="5773523"/>
            <a:ext cx="201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61480" y="309311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84801" y="312303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794616" y="3300087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9294071" y="2027272"/>
            <a:ext cx="1209647" cy="992987"/>
            <a:chOff x="10227000" y="2386519"/>
            <a:chExt cx="1209647" cy="992987"/>
          </a:xfrm>
        </p:grpSpPr>
        <p:sp>
          <p:nvSpPr>
            <p:cNvPr id="56" name="Rectangle 55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58" name="Straight Arrow Connector 57"/>
              <p:cNvCxnSpPr>
                <a:stCxn id="59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6917826" y="2052387"/>
            <a:ext cx="1209647" cy="992987"/>
            <a:chOff x="10227000" y="2386519"/>
            <a:chExt cx="1209647" cy="992987"/>
          </a:xfrm>
        </p:grpSpPr>
        <p:sp>
          <p:nvSpPr>
            <p:cNvPr id="61" name="Rectangle 60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63" name="Straight Arrow Connector 62"/>
              <p:cNvCxnSpPr>
                <a:stCxn id="7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4745464" y="2065762"/>
            <a:ext cx="1209647" cy="992987"/>
            <a:chOff x="10227000" y="2386519"/>
            <a:chExt cx="1209647" cy="992987"/>
          </a:xfrm>
        </p:grpSpPr>
        <p:sp>
          <p:nvSpPr>
            <p:cNvPr id="79" name="Rectangle 78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81" name="Straight Arrow Connector 80"/>
              <p:cNvCxnSpPr>
                <a:stCxn id="82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2572623" y="2063935"/>
            <a:ext cx="1209647" cy="992987"/>
            <a:chOff x="10227000" y="2386519"/>
            <a:chExt cx="1209647" cy="992987"/>
          </a:xfrm>
        </p:grpSpPr>
        <p:sp>
          <p:nvSpPr>
            <p:cNvPr id="84" name="Rectangle 83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86" name="Straight Arrow Connector 85"/>
              <p:cNvCxnSpPr>
                <a:stCxn id="8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589577" y="304086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36526" y="30370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2" name="Rectangle 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36801" y="303705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5" name="Rectangle 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785144" y="303705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332093" y="303325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1" name="Rectangle 10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2368" y="30332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4" name="Rectangle 10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974686" y="303325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521635" y="302944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0" name="Rectangle 10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421910" y="30294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8" name="Rectangle 11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9170253" y="302944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717202" y="302564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24" name="Rectangle 12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617477" y="302564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8" name="Rectangle 14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298196" y="1725883"/>
            <a:ext cx="617280" cy="1299758"/>
            <a:chOff x="9315288" y="1750121"/>
            <a:chExt cx="617280" cy="1299758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574124" y="2308670"/>
            <a:ext cx="1400614" cy="1209475"/>
            <a:chOff x="3591216" y="2332908"/>
            <a:chExt cx="1400614" cy="1209475"/>
          </a:xfrm>
        </p:grpSpPr>
        <p:grpSp>
          <p:nvGrpSpPr>
            <p:cNvPr id="154" name="Group 153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Rectangle 158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959233" y="2301060"/>
            <a:ext cx="1400614" cy="1220856"/>
            <a:chOff x="7976325" y="2325298"/>
            <a:chExt cx="1400614" cy="12208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Rectangle 169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Rectangle 167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760737" y="2308065"/>
            <a:ext cx="1400614" cy="1226567"/>
            <a:chOff x="5777829" y="2332303"/>
            <a:chExt cx="1400614" cy="1226567"/>
          </a:xfrm>
        </p:grpSpPr>
        <p:grpSp>
          <p:nvGrpSpPr>
            <p:cNvPr id="176" name="Group 175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Arrow Connector 184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Rectangle 180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Rectangle 178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2836493" y="2182819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2474782" y="1725883"/>
            <a:ext cx="729688" cy="1299758"/>
            <a:chOff x="2491874" y="1750121"/>
            <a:chExt cx="729688" cy="1299758"/>
          </a:xfrm>
        </p:grpSpPr>
        <p:cxnSp>
          <p:nvCxnSpPr>
            <p:cNvPr id="188" name="Straight Arrow Connector 187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896689" y="2653501"/>
            <a:ext cx="1395501" cy="528191"/>
            <a:chOff x="2913781" y="2677739"/>
            <a:chExt cx="1395501" cy="52819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Rectangle 195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4" name="Rectangle 193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5042018" y="2161379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/>
          <p:cNvGrpSpPr/>
          <p:nvPr/>
        </p:nvGrpSpPr>
        <p:grpSpPr>
          <a:xfrm>
            <a:off x="5151554" y="2645891"/>
            <a:ext cx="1395501" cy="529915"/>
            <a:chOff x="5168646" y="2670129"/>
            <a:chExt cx="1395501" cy="529915"/>
          </a:xfrm>
        </p:grpSpPr>
        <p:grpSp>
          <p:nvGrpSpPr>
            <p:cNvPr id="203" name="Group 202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05" name="Group 204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21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8" name="Rectangle 207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6" name="Rectangle 205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7220200" y="2160412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7281798" y="2645891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15" name="Group 214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17" name="Group 21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Rectangle 21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8" name="Rectangle 21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9609328" y="2149831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Arrow Connector 225"/>
          <p:cNvCxnSpPr/>
          <p:nvPr/>
        </p:nvCxnSpPr>
        <p:spPr>
          <a:xfrm flipV="1">
            <a:off x="10187381" y="330008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2530874" y="3556914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=0           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727420" y="3574942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=1           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923202" y="3556914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=2           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121827" y="3534632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=3           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0573116" y="3498608"/>
            <a:ext cx="7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alisto MT" panose="02040603050505030304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=4           </a:t>
            </a:r>
          </a:p>
        </p:txBody>
      </p:sp>
    </p:spTree>
    <p:extLst>
      <p:ext uri="{BB962C8B-B14F-4D97-AF65-F5344CB8AC3E}">
        <p14:creationId xmlns:p14="http://schemas.microsoft.com/office/powerpoint/2010/main" val="31384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4263454" y="1950347"/>
            <a:ext cx="5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sto MT" panose="02040603050505030304" pitchFamily="18" charset="0"/>
              </a:rPr>
              <a:t>i</a:t>
            </a:r>
            <a:r>
              <a:rPr lang="en-US" b="1" dirty="0">
                <a:latin typeface="Calisto MT" panose="02040603050505030304" pitchFamily="18" charset="0"/>
              </a:rPr>
              <a:t>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b="1" dirty="0"/>
              <a:t>Find  k-</a:t>
            </a:r>
            <a:r>
              <a:rPr lang="en-US" b="1" dirty="0" err="1"/>
              <a:t>th</a:t>
            </a:r>
            <a:r>
              <a:rPr lang="en-US" b="1" dirty="0"/>
              <a:t>  Node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28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461480" y="309311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84801" y="312303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794616" y="3300087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9294071" y="2027272"/>
            <a:ext cx="1209647" cy="992987"/>
            <a:chOff x="10227000" y="2386519"/>
            <a:chExt cx="1209647" cy="992987"/>
          </a:xfrm>
        </p:grpSpPr>
        <p:sp>
          <p:nvSpPr>
            <p:cNvPr id="56" name="Rectangle 55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58" name="Straight Arrow Connector 57"/>
              <p:cNvCxnSpPr>
                <a:stCxn id="59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6917826" y="2052387"/>
            <a:ext cx="1209647" cy="992987"/>
            <a:chOff x="10227000" y="2386519"/>
            <a:chExt cx="1209647" cy="992987"/>
          </a:xfrm>
        </p:grpSpPr>
        <p:sp>
          <p:nvSpPr>
            <p:cNvPr id="61" name="Rectangle 60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63" name="Straight Arrow Connector 62"/>
              <p:cNvCxnSpPr>
                <a:stCxn id="7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4745464" y="2065762"/>
            <a:ext cx="1209647" cy="992987"/>
            <a:chOff x="10227000" y="2386519"/>
            <a:chExt cx="1209647" cy="992987"/>
          </a:xfrm>
        </p:grpSpPr>
        <p:sp>
          <p:nvSpPr>
            <p:cNvPr id="79" name="Rectangle 78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81" name="Straight Arrow Connector 80"/>
              <p:cNvCxnSpPr>
                <a:stCxn id="82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2572623" y="2063935"/>
            <a:ext cx="1209647" cy="992987"/>
            <a:chOff x="10227000" y="2386519"/>
            <a:chExt cx="1209647" cy="992987"/>
          </a:xfrm>
        </p:grpSpPr>
        <p:sp>
          <p:nvSpPr>
            <p:cNvPr id="84" name="Rectangle 83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86" name="Straight Arrow Connector 85"/>
              <p:cNvCxnSpPr>
                <a:stCxn id="8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589577" y="304086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36526" y="30370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2" name="Rectangle 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36801" y="303705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5" name="Rectangle 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785144" y="303705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332093" y="303325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1" name="Rectangle 10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2368" y="30332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4" name="Rectangle 10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974686" y="303325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521635" y="302944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0" name="Rectangle 10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421910" y="30294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8" name="Rectangle 11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9170253" y="302944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717202" y="302564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24" name="Rectangle 12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617477" y="302564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8" name="Rectangle 14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298196" y="1725883"/>
            <a:ext cx="617280" cy="1299758"/>
            <a:chOff x="9315288" y="1750121"/>
            <a:chExt cx="617280" cy="1299758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959233" y="2301060"/>
            <a:ext cx="1400614" cy="1220856"/>
            <a:chOff x="7976325" y="2325298"/>
            <a:chExt cx="1400614" cy="12208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Rectangle 169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Rectangle 167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760737" y="2308065"/>
            <a:ext cx="1400614" cy="1226567"/>
            <a:chOff x="5777829" y="2332303"/>
            <a:chExt cx="1400614" cy="1226567"/>
          </a:xfrm>
        </p:grpSpPr>
        <p:grpSp>
          <p:nvGrpSpPr>
            <p:cNvPr id="176" name="Group 175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Arrow Connector 184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Rectangle 180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Rectangle 178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2836493" y="2182819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2765750" y="1725883"/>
            <a:ext cx="729688" cy="1299758"/>
            <a:chOff x="2491874" y="1750121"/>
            <a:chExt cx="729688" cy="1299758"/>
          </a:xfrm>
        </p:grpSpPr>
        <p:cxnSp>
          <p:nvCxnSpPr>
            <p:cNvPr id="188" name="Straight Arrow Connector 187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896689" y="2653501"/>
            <a:ext cx="1395501" cy="528191"/>
            <a:chOff x="2913781" y="2677739"/>
            <a:chExt cx="1395501" cy="52819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Rectangle 195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4" name="Rectangle 193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5042018" y="2161379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7220200" y="2160412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7281798" y="2645891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15" name="Group 214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17" name="Group 21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Rectangle 21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8" name="Rectangle 21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9609328" y="2149831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Arrow Connector 225"/>
          <p:cNvCxnSpPr/>
          <p:nvPr/>
        </p:nvCxnSpPr>
        <p:spPr>
          <a:xfrm flipV="1">
            <a:off x="10187381" y="330008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890760" y="3666314"/>
            <a:ext cx="3551286" cy="2619520"/>
            <a:chOff x="1015051" y="3726203"/>
            <a:chExt cx="3551286" cy="2619520"/>
          </a:xfrm>
        </p:grpSpPr>
        <p:sp>
          <p:nvSpPr>
            <p:cNvPr id="233" name="TextBox 232"/>
            <p:cNvSpPr txBox="1"/>
            <p:nvPr/>
          </p:nvSpPr>
          <p:spPr>
            <a:xfrm>
              <a:off x="1019399" y="3726203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Node*  </a:t>
              </a:r>
              <a:r>
                <a:rPr lang="en-US" dirty="0" err="1">
                  <a:latin typeface="Calisto MT" panose="02040603050505030304" pitchFamily="18" charset="0"/>
                </a:rPr>
                <a:t>findKthNode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k){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015051" y="5976391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42758" y="4024590"/>
            <a:ext cx="22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444237" y="2525252"/>
            <a:ext cx="35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8563929" y="2502420"/>
            <a:ext cx="35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2221388" y="1718273"/>
            <a:ext cx="729688" cy="1299758"/>
            <a:chOff x="2491874" y="1750121"/>
            <a:chExt cx="729688" cy="1299758"/>
          </a:xfrm>
        </p:grpSpPr>
        <p:cxnSp>
          <p:nvCxnSpPr>
            <p:cNvPr id="242" name="Straight Arrow Connector 241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4067799" y="3693629"/>
            <a:ext cx="395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Range of </a:t>
            </a:r>
            <a:r>
              <a:rPr lang="en-US" b="1" i="1" dirty="0">
                <a:latin typeface="Calisto MT" panose="02040603050505030304" pitchFamily="18" charset="0"/>
              </a:rPr>
              <a:t>k</a:t>
            </a:r>
            <a:r>
              <a:rPr lang="en-US" dirty="0">
                <a:latin typeface="Calisto MT" panose="02040603050505030304" pitchFamily="18" charset="0"/>
              </a:rPr>
              <a:t> is from 0 to </a:t>
            </a:r>
            <a:r>
              <a:rPr lang="en-US" i="1" dirty="0">
                <a:latin typeface="Calisto MT" panose="02040603050505030304" pitchFamily="18" charset="0"/>
              </a:rPr>
              <a:t>length</a:t>
            </a:r>
            <a:r>
              <a:rPr lang="en-US" dirty="0">
                <a:latin typeface="Calisto MT" panose="02040603050505030304" pitchFamily="18" charset="0"/>
              </a:rPr>
              <a:t>( )-1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067799" y="4043726"/>
            <a:ext cx="804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If k=2 then how many times </a:t>
            </a:r>
            <a:r>
              <a:rPr lang="en-US" b="1" i="1" dirty="0">
                <a:latin typeface="Calisto MT" panose="02040603050505030304" pitchFamily="18" charset="0"/>
              </a:rPr>
              <a:t>temp</a:t>
            </a:r>
            <a:r>
              <a:rPr lang="en-US" dirty="0">
                <a:latin typeface="Calisto MT" panose="02040603050505030304" pitchFamily="18" charset="0"/>
              </a:rPr>
              <a:t> needs to be shifted right from current position?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429454" y="4281861"/>
            <a:ext cx="102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0663" y="4434147"/>
            <a:ext cx="2534756" cy="1063317"/>
            <a:chOff x="1150663" y="4434214"/>
            <a:chExt cx="2534756" cy="1063317"/>
          </a:xfrm>
        </p:grpSpPr>
        <p:sp>
          <p:nvSpPr>
            <p:cNvPr id="247" name="TextBox 246"/>
            <p:cNvSpPr txBox="1"/>
            <p:nvPr/>
          </p:nvSpPr>
          <p:spPr>
            <a:xfrm>
              <a:off x="1156917" y="4434214"/>
              <a:ext cx="25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for(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</a:t>
              </a:r>
              <a:r>
                <a:rPr lang="en-US" dirty="0" err="1">
                  <a:latin typeface="Calisto MT" panose="02040603050505030304" pitchFamily="18" charset="0"/>
                </a:rPr>
                <a:t>i</a:t>
              </a:r>
              <a:r>
                <a:rPr lang="en-US" dirty="0">
                  <a:latin typeface="Calisto MT" panose="02040603050505030304" pitchFamily="18" charset="0"/>
                </a:rPr>
                <a:t>=1; </a:t>
              </a:r>
              <a:r>
                <a:rPr lang="en-US" dirty="0" err="1">
                  <a:latin typeface="Calisto MT" panose="02040603050505030304" pitchFamily="18" charset="0"/>
                </a:rPr>
                <a:t>i</a:t>
              </a:r>
              <a:r>
                <a:rPr lang="en-US" dirty="0">
                  <a:latin typeface="Calisto MT" panose="02040603050505030304" pitchFamily="18" charset="0"/>
                </a:rPr>
                <a:t>&lt;=k; </a:t>
              </a:r>
              <a:r>
                <a:rPr lang="en-US" dirty="0" err="1">
                  <a:latin typeface="Calisto MT" panose="02040603050505030304" pitchFamily="18" charset="0"/>
                </a:rPr>
                <a:t>i</a:t>
              </a:r>
              <a:r>
                <a:rPr lang="en-US" dirty="0">
                  <a:latin typeface="Calisto MT" panose="02040603050505030304" pitchFamily="18" charset="0"/>
                </a:rPr>
                <a:t>++){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150663" y="5128199"/>
              <a:ext cx="25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249" name="TextBox 248"/>
          <p:cNvSpPr txBox="1"/>
          <p:nvPr/>
        </p:nvSpPr>
        <p:spPr>
          <a:xfrm>
            <a:off x="1454401" y="4803546"/>
            <a:ext cx="22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= temp-&gt;R;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850" y="1837592"/>
            <a:ext cx="522471" cy="118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2086292" y="2533135"/>
            <a:ext cx="35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sto MT" panose="02040603050505030304" pitchFamily="18" charset="0"/>
              </a:rPr>
              <a:t>0</a:t>
            </a:r>
          </a:p>
        </p:txBody>
      </p:sp>
      <p:grpSp>
        <p:nvGrpSpPr>
          <p:cNvPr id="251" name="Group 250"/>
          <p:cNvGrpSpPr/>
          <p:nvPr/>
        </p:nvGrpSpPr>
        <p:grpSpPr>
          <a:xfrm>
            <a:off x="4825210" y="1711371"/>
            <a:ext cx="678632" cy="1299758"/>
            <a:chOff x="9315288" y="1750121"/>
            <a:chExt cx="678632" cy="1299758"/>
          </a:xfrm>
        </p:grpSpPr>
        <p:cxnSp>
          <p:nvCxnSpPr>
            <p:cNvPr id="252" name="Straight Arrow Connector 25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/>
            <p:cNvSpPr txBox="1"/>
            <p:nvPr/>
          </p:nvSpPr>
          <p:spPr>
            <a:xfrm>
              <a:off x="9315288" y="1750121"/>
              <a:ext cx="678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4280740" y="1807027"/>
            <a:ext cx="1156521" cy="118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4216944" y="2556371"/>
            <a:ext cx="35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5151554" y="2645891"/>
            <a:ext cx="1395501" cy="529915"/>
            <a:chOff x="5168646" y="2670129"/>
            <a:chExt cx="1395501" cy="529915"/>
          </a:xfrm>
        </p:grpSpPr>
        <p:grpSp>
          <p:nvGrpSpPr>
            <p:cNvPr id="203" name="Group 202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05" name="Group 204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21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8" name="Rectangle 207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6" name="Rectangle 205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574124" y="2308670"/>
            <a:ext cx="1400614" cy="1209475"/>
            <a:chOff x="3591216" y="2332908"/>
            <a:chExt cx="1400614" cy="1209475"/>
          </a:xfrm>
        </p:grpSpPr>
        <p:grpSp>
          <p:nvGrpSpPr>
            <p:cNvPr id="154" name="Group 153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Rectangle 158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6989326" y="1720766"/>
            <a:ext cx="707013" cy="1299758"/>
            <a:chOff x="9315287" y="1750121"/>
            <a:chExt cx="707013" cy="1299758"/>
          </a:xfrm>
        </p:grpSpPr>
        <p:cxnSp>
          <p:nvCxnSpPr>
            <p:cNvPr id="256" name="Straight Arrow Connector 255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9315287" y="1750121"/>
              <a:ext cx="70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</a:t>
              </a:r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6635150" y="1957489"/>
            <a:ext cx="6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sto MT" panose="02040603050505030304" pitchFamily="18" charset="0"/>
              </a:rPr>
              <a:t>i</a:t>
            </a:r>
            <a:r>
              <a:rPr lang="en-US" b="1" dirty="0">
                <a:latin typeface="Calisto MT" panose="02040603050505030304" pitchFamily="18" charset="0"/>
              </a:rPr>
              <a:t>=2           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150663" y="5497464"/>
            <a:ext cx="22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temp;</a:t>
            </a:r>
          </a:p>
        </p:txBody>
      </p:sp>
    </p:spTree>
    <p:extLst>
      <p:ext uri="{BB962C8B-B14F-4D97-AF65-F5344CB8AC3E}">
        <p14:creationId xmlns:p14="http://schemas.microsoft.com/office/powerpoint/2010/main" val="13421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35" grpId="0"/>
      <p:bldP spid="244" grpId="0"/>
      <p:bldP spid="245" grpId="0"/>
      <p:bldP spid="246" grpId="0"/>
      <p:bldP spid="249" grpId="0"/>
      <p:bldP spid="5" grpId="0" animBg="1"/>
      <p:bldP spid="254" grpId="0" animBg="1"/>
      <p:bldP spid="258" grpId="0"/>
      <p:bldP spid="2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463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Cut Paste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29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-23080" y="2999009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225847" y="2022502"/>
            <a:ext cx="1209647" cy="992987"/>
            <a:chOff x="10227000" y="2386519"/>
            <a:chExt cx="1209647" cy="992987"/>
          </a:xfrm>
        </p:grpSpPr>
        <p:sp>
          <p:nvSpPr>
            <p:cNvPr id="56" name="Rectangle 55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58" name="Straight Arrow Connector 57"/>
              <p:cNvCxnSpPr>
                <a:stCxn id="59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5849602" y="2047617"/>
            <a:ext cx="1209647" cy="992987"/>
            <a:chOff x="10227000" y="2386519"/>
            <a:chExt cx="1209647" cy="992987"/>
          </a:xfrm>
        </p:grpSpPr>
        <p:sp>
          <p:nvSpPr>
            <p:cNvPr id="61" name="Rectangle 60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63" name="Straight Arrow Connector 62"/>
              <p:cNvCxnSpPr>
                <a:stCxn id="7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1504399" y="2059165"/>
            <a:ext cx="1209647" cy="992987"/>
            <a:chOff x="10227000" y="2386519"/>
            <a:chExt cx="1209647" cy="992987"/>
          </a:xfrm>
        </p:grpSpPr>
        <p:sp>
          <p:nvSpPr>
            <p:cNvPr id="84" name="Rectangle 83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86" name="Straight Arrow Connector 85"/>
              <p:cNvCxnSpPr>
                <a:stCxn id="8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1316207" y="307908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63156" y="307528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2" name="Rectangle 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63431" y="307528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5" name="Rectangle 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19396" y="305407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4" name="Rectangle 10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453411" y="302467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0" name="Rectangle 10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102029" y="302467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648978" y="30208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24" name="Rectangle 12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549253" y="302087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8" name="Rectangle 14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828660" y="1721113"/>
            <a:ext cx="617280" cy="1299758"/>
            <a:chOff x="9315288" y="1750121"/>
            <a:chExt cx="617280" cy="1299758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223792" y="2305291"/>
            <a:ext cx="1362748" cy="1209475"/>
            <a:chOff x="3591216" y="2332908"/>
            <a:chExt cx="1400614" cy="1209475"/>
          </a:xfrm>
        </p:grpSpPr>
        <p:grpSp>
          <p:nvGrpSpPr>
            <p:cNvPr id="154" name="Group 153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Rectangle 158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891009" y="2296290"/>
            <a:ext cx="1400614" cy="1220856"/>
            <a:chOff x="7976325" y="2325298"/>
            <a:chExt cx="1400614" cy="12208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Rectangle 169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Rectangle 167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768269" y="2178049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406558" y="1721113"/>
            <a:ext cx="729688" cy="1299758"/>
            <a:chOff x="2491874" y="1750121"/>
            <a:chExt cx="729688" cy="1299758"/>
          </a:xfrm>
        </p:grpSpPr>
        <p:cxnSp>
          <p:nvCxnSpPr>
            <p:cNvPr id="188" name="Straight Arrow Connector 187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3743490" y="2641121"/>
            <a:ext cx="1735341" cy="529915"/>
            <a:chOff x="5168646" y="2670129"/>
            <a:chExt cx="1395501" cy="529915"/>
          </a:xfrm>
        </p:grpSpPr>
        <p:grpSp>
          <p:nvGrpSpPr>
            <p:cNvPr id="203" name="Group 202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05" name="Group 204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21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8" name="Rectangle 207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6" name="Rectangle 205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6151976" y="2155642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6213574" y="2641121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15" name="Group 214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17" name="Group 21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Rectangle 21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8" name="Rectangle 21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8541104" y="2145061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/>
          <p:cNvGrpSpPr/>
          <p:nvPr/>
        </p:nvGrpSpPr>
        <p:grpSpPr>
          <a:xfrm>
            <a:off x="10182940" y="2028060"/>
            <a:ext cx="1209647" cy="992987"/>
            <a:chOff x="10227000" y="2386519"/>
            <a:chExt cx="1209647" cy="992987"/>
          </a:xfrm>
        </p:grpSpPr>
        <p:sp>
          <p:nvSpPr>
            <p:cNvPr id="233" name="Rectangle 232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35" name="Straight Arrow Connector 234"/>
              <p:cNvCxnSpPr>
                <a:stCxn id="236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10239800" y="3008924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1" name="Rectangle 24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e           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0786749" y="300512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4" name="Rectangle 24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9687024" y="300511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7" name="Rectangle 24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025851" y="2283738"/>
            <a:ext cx="1400614" cy="1226567"/>
            <a:chOff x="5777829" y="2332303"/>
            <a:chExt cx="1400614" cy="1226567"/>
          </a:xfrm>
        </p:grpSpPr>
        <p:grpSp>
          <p:nvGrpSpPr>
            <p:cNvPr id="250" name="Group 249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Arrow Connector 25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5" name="Rectangle 25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Rectangle 25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 250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Rectangle 259"/>
          <p:cNvSpPr/>
          <p:nvPr/>
        </p:nvSpPr>
        <p:spPr>
          <a:xfrm>
            <a:off x="8307132" y="2137052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8416668" y="2621564"/>
            <a:ext cx="1395501" cy="529915"/>
            <a:chOff x="5168646" y="2670129"/>
            <a:chExt cx="1395501" cy="529915"/>
          </a:xfrm>
        </p:grpSpPr>
        <p:grpSp>
          <p:nvGrpSpPr>
            <p:cNvPr id="262" name="Group 261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64" name="Group 26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68" name="Straight Connector 26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7" name="Rectangle 26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65" name="Rectangle 26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2" name="Rectangle 271"/>
          <p:cNvSpPr/>
          <p:nvPr/>
        </p:nvSpPr>
        <p:spPr>
          <a:xfrm>
            <a:off x="10485314" y="2136085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466710" y="309109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flipV="1">
            <a:off x="11241405" y="3295465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82773" y="4305773"/>
            <a:ext cx="165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Calisto MT" panose="02040603050505030304" pitchFamily="18" charset="0"/>
              </a:rPr>
              <a:t>cutPaste</a:t>
            </a:r>
            <a:r>
              <a:rPr lang="en-US" dirty="0">
                <a:latin typeface="Calisto MT" panose="02040603050505030304" pitchFamily="18" charset="0"/>
              </a:rPr>
              <a:t>(2)           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693548" y="4674959"/>
            <a:ext cx="43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Cuts first two nodes from the beginning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93547" y="5021440"/>
            <a:ext cx="43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Pastes it at the end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77144" y="3397145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 rot="5400000">
            <a:off x="2366922" y="1988560"/>
            <a:ext cx="411670" cy="3816031"/>
          </a:xfrm>
          <a:prstGeom prst="rightBrace">
            <a:avLst>
              <a:gd name="adj1" fmla="val 5607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2323" y="1811708"/>
            <a:ext cx="823923" cy="1212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/>
          <p:cNvGrpSpPr/>
          <p:nvPr/>
        </p:nvGrpSpPr>
        <p:grpSpPr>
          <a:xfrm>
            <a:off x="1844054" y="2698598"/>
            <a:ext cx="917376" cy="528191"/>
            <a:chOff x="2913781" y="2677739"/>
            <a:chExt cx="1395501" cy="52819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Rectangle 195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4" name="Rectangle 193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3639258" y="2564817"/>
            <a:ext cx="1928055" cy="637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272172" y="305787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093460" y="2303295"/>
            <a:ext cx="1999668" cy="1226567"/>
            <a:chOff x="5777829" y="2332303"/>
            <a:chExt cx="1400614" cy="1226567"/>
          </a:xfrm>
        </p:grpSpPr>
        <p:grpSp>
          <p:nvGrpSpPr>
            <p:cNvPr id="176" name="Group 175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Arrow Connector 184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Rectangle 180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Rectangle 178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869812" y="2235462"/>
            <a:ext cx="2249326" cy="136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906462" y="302848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353686" y="302467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8" name="Rectangle 11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5471771" y="1728118"/>
            <a:ext cx="729688" cy="1299758"/>
            <a:chOff x="2491874" y="1750121"/>
            <a:chExt cx="729688" cy="1299758"/>
          </a:xfrm>
        </p:grpSpPr>
        <p:cxnSp>
          <p:nvCxnSpPr>
            <p:cNvPr id="279" name="Straight Arrow Connector 278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819121" y="30540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1" name="Rectangle 10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cxnSp>
        <p:nvCxnSpPr>
          <p:cNvPr id="276" name="Straight Arrow Connector 275"/>
          <p:cNvCxnSpPr/>
          <p:nvPr/>
        </p:nvCxnSpPr>
        <p:spPr>
          <a:xfrm flipH="1">
            <a:off x="5103634" y="3295317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4426679" y="3110046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 flipV="1">
            <a:off x="4303807" y="3292018"/>
            <a:ext cx="199593" cy="9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/>
      <p:bldP spid="275" grpId="0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/>
          <p:cNvSpPr txBox="1"/>
          <p:nvPr/>
        </p:nvSpPr>
        <p:spPr>
          <a:xfrm>
            <a:off x="1003736" y="4014832"/>
            <a:ext cx="32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Required data structures: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285142" y="4378812"/>
            <a:ext cx="25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A structure of Node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52809" y="4718203"/>
            <a:ext cx="1474132" cy="1135038"/>
            <a:chOff x="1552809" y="4478906"/>
            <a:chExt cx="1474132" cy="1135038"/>
          </a:xfrm>
        </p:grpSpPr>
        <p:sp>
          <p:nvSpPr>
            <p:cNvPr id="123" name="TextBox 122"/>
            <p:cNvSpPr txBox="1"/>
            <p:nvPr/>
          </p:nvSpPr>
          <p:spPr>
            <a:xfrm>
              <a:off x="1552810" y="4478906"/>
              <a:ext cx="1474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struct</a:t>
              </a:r>
              <a:r>
                <a:rPr lang="en-US" dirty="0">
                  <a:latin typeface="Calisto MT" panose="02040603050505030304" pitchFamily="18" charset="0"/>
                </a:rPr>
                <a:t> Node{ 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52809" y="5244612"/>
              <a:ext cx="3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}; 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924478" y="4970292"/>
            <a:ext cx="6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int</a:t>
            </a:r>
            <a:r>
              <a:rPr lang="en-US" dirty="0">
                <a:latin typeface="Calisto MT" panose="02040603050505030304" pitchFamily="18" charset="0"/>
              </a:rPr>
              <a:t> v;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24477" y="5249641"/>
            <a:ext cx="15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*L, *R;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52285" y="4378812"/>
            <a:ext cx="35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A pointer of Node named </a:t>
            </a:r>
            <a:r>
              <a:rPr lang="en-US" b="1" i="1" dirty="0">
                <a:latin typeface="Calisto MT" panose="02040603050505030304" pitchFamily="18" charset="0"/>
              </a:rPr>
              <a:t>head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52285" y="4775564"/>
            <a:ext cx="35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A pointer of Node named </a:t>
            </a:r>
            <a:r>
              <a:rPr lang="en-US" b="1" i="1" dirty="0">
                <a:latin typeface="Calisto MT" panose="02040603050505030304" pitchFamily="18" charset="0"/>
              </a:rPr>
              <a:t>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74A8-4F79-453B-94AE-73D6005E9F2B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3</a:t>
            </a:fld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372855" y="3132072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1" name="Rectangle 1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919804" y="312826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4" name="Rectangle 13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820079" y="312826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7" name="Rectangle 13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568422" y="3128267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0" name="Rectangle 13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115371" y="312446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3" name="Rectangle 14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015646" y="312446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6" name="Rectangle 14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757964" y="3124462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9" name="Rectangle 1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304913" y="312065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52" name="Rectangle 1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205188" y="31206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55" name="Rectangle 15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9953531" y="3120657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8" name="Rectangle 15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500480" y="311685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62" name="Rectangle 16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9400755" y="311685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27" name="Rectangle 22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258060" y="1817094"/>
            <a:ext cx="729688" cy="1299758"/>
            <a:chOff x="2491874" y="1750121"/>
            <a:chExt cx="729688" cy="1299758"/>
          </a:xfrm>
        </p:grpSpPr>
        <p:cxnSp>
          <p:nvCxnSpPr>
            <p:cNvPr id="234" name="Straight Arrow Connector 233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0081474" y="1817094"/>
            <a:ext cx="617280" cy="1299758"/>
            <a:chOff x="9315288" y="1750121"/>
            <a:chExt cx="617280" cy="1299758"/>
          </a:xfrm>
        </p:grpSpPr>
        <p:cxnSp>
          <p:nvCxnSpPr>
            <p:cNvPr id="240" name="Straight Arrow Connector 239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cxnSp>
        <p:nvCxnSpPr>
          <p:cNvPr id="252" name="Straight Arrow Connector 251"/>
          <p:cNvCxnSpPr/>
          <p:nvPr/>
        </p:nvCxnSpPr>
        <p:spPr>
          <a:xfrm flipV="1">
            <a:off x="10970659" y="3391298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1244758" y="3184328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768079" y="3214242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59" name="Straight Arrow Connector 258"/>
          <p:cNvCxnSpPr/>
          <p:nvPr/>
        </p:nvCxnSpPr>
        <p:spPr>
          <a:xfrm flipH="1">
            <a:off x="2577894" y="3391298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4357402" y="2399881"/>
            <a:ext cx="1400614" cy="1209475"/>
            <a:chOff x="3591216" y="2332908"/>
            <a:chExt cx="1400614" cy="1209475"/>
          </a:xfrm>
        </p:grpSpPr>
        <p:grpSp>
          <p:nvGrpSpPr>
            <p:cNvPr id="261" name="Group 260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67" name="Group 266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8" name="Rectangle 267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6" name="Rectangle 265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4" name="Rectangle 263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742511" y="2392271"/>
            <a:ext cx="1400614" cy="1220856"/>
            <a:chOff x="7976325" y="2325298"/>
            <a:chExt cx="1400614" cy="1220856"/>
          </a:xfrm>
        </p:grpSpPr>
        <p:grpSp>
          <p:nvGrpSpPr>
            <p:cNvPr id="274" name="Group 273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78" name="Group 277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80" name="Straight Connector 279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Arrow Connector 282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ectangle 278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5" name="Rectangle 274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3679967" y="2744712"/>
            <a:ext cx="1395501" cy="528191"/>
            <a:chOff x="2913781" y="2677739"/>
            <a:chExt cx="1395501" cy="528191"/>
          </a:xfrm>
        </p:grpSpPr>
        <p:grpSp>
          <p:nvGrpSpPr>
            <p:cNvPr id="285" name="Group 284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289" name="Group 28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291" name="Straight Connector 29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0" name="Rectangle 28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8" name="Rectangle 28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6" name="Rectangle 285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544015" y="2399276"/>
            <a:ext cx="1400614" cy="1226567"/>
            <a:chOff x="5777829" y="2332303"/>
            <a:chExt cx="1400614" cy="1226567"/>
          </a:xfrm>
        </p:grpSpPr>
        <p:grpSp>
          <p:nvGrpSpPr>
            <p:cNvPr id="296" name="Group 295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00" name="Group 299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Arrow Connector 304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1" name="Rectangle 300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Rectangle 298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Rectangle 296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8065076" y="2737102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307" name="Group 306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309" name="Group 308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311" name="Group 310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313" name="Straight Connector 312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Arrow Connector 315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2" name="Rectangle 311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10" name="Rectangle 309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08" name="Rectangle 307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5934832" y="2737102"/>
            <a:ext cx="1395501" cy="529915"/>
            <a:chOff x="5168646" y="2670129"/>
            <a:chExt cx="1395501" cy="529915"/>
          </a:xfrm>
        </p:grpSpPr>
        <p:grpSp>
          <p:nvGrpSpPr>
            <p:cNvPr id="318" name="Group 317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320" name="Group 31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324" name="Straight Connector 32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Arrow Connector 32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3" name="Rectangle 32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21" name="Rectangle 32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19" name="Rectangle 318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8" name="Title 1"/>
          <p:cNvSpPr txBox="1">
            <a:spLocks/>
          </p:cNvSpPr>
          <p:nvPr/>
        </p:nvSpPr>
        <p:spPr>
          <a:xfrm>
            <a:off x="1249680" y="2068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br>
              <a:rPr lang="en-US" b="1"/>
            </a:br>
            <a:r>
              <a:rPr lang="en-US" b="1"/>
              <a:t>Structure of DLL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0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43" grpId="0"/>
      <p:bldP spid="125" grpId="0"/>
      <p:bldP spid="126" grpId="0"/>
      <p:bldP spid="127" grpId="0"/>
      <p:bldP spid="1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463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Cut Paste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30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766335" y="469554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750777" y="2019818"/>
            <a:ext cx="1209647" cy="992987"/>
            <a:chOff x="10227000" y="2386519"/>
            <a:chExt cx="1209647" cy="992987"/>
          </a:xfrm>
        </p:grpSpPr>
        <p:sp>
          <p:nvSpPr>
            <p:cNvPr id="56" name="Rectangle 55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58" name="Straight Arrow Connector 57"/>
              <p:cNvCxnSpPr>
                <a:stCxn id="59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374532" y="2044933"/>
            <a:ext cx="1209647" cy="992987"/>
            <a:chOff x="10227000" y="2386519"/>
            <a:chExt cx="1209647" cy="992987"/>
          </a:xfrm>
        </p:grpSpPr>
        <p:sp>
          <p:nvSpPr>
            <p:cNvPr id="61" name="Rectangle 60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63" name="Straight Arrow Connector 62"/>
              <p:cNvCxnSpPr>
                <a:stCxn id="7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8293814" y="3755700"/>
            <a:ext cx="1209647" cy="992987"/>
            <a:chOff x="10227000" y="2386519"/>
            <a:chExt cx="1209647" cy="992987"/>
          </a:xfrm>
        </p:grpSpPr>
        <p:sp>
          <p:nvSpPr>
            <p:cNvPr id="84" name="Rectangle 83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86" name="Straight Arrow Connector 85"/>
              <p:cNvCxnSpPr>
                <a:stCxn id="8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8105622" y="4775622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652571" y="477181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2" name="Rectangle 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552846" y="477181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5" name="Rectangle 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508811" y="475060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4" name="Rectangle 10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78341" y="302199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0" name="Rectangle 10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26959" y="302199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173908" y="301818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24" name="Rectangle 12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074183" y="301818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8" name="Rectangle 14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353590" y="1718429"/>
            <a:ext cx="617280" cy="1299758"/>
            <a:chOff x="9315288" y="1750121"/>
            <a:chExt cx="617280" cy="1299758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013207" y="4001826"/>
            <a:ext cx="1362748" cy="1209475"/>
            <a:chOff x="3591216" y="2332908"/>
            <a:chExt cx="1400614" cy="1209475"/>
          </a:xfrm>
        </p:grpSpPr>
        <p:grpSp>
          <p:nvGrpSpPr>
            <p:cNvPr id="154" name="Group 153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Rectangle 158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415939" y="2293606"/>
            <a:ext cx="1400614" cy="1220856"/>
            <a:chOff x="7976325" y="2325298"/>
            <a:chExt cx="1400614" cy="12208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Rectangle 169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Rectangle 167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8557684" y="3874584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676906" y="2152958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738504" y="2638437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15" name="Group 214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17" name="Group 21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Rectangle 21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8" name="Rectangle 21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4066034" y="2142377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/>
          <p:cNvGrpSpPr/>
          <p:nvPr/>
        </p:nvGrpSpPr>
        <p:grpSpPr>
          <a:xfrm>
            <a:off x="5707870" y="2025376"/>
            <a:ext cx="1209647" cy="992987"/>
            <a:chOff x="10227000" y="2386519"/>
            <a:chExt cx="1209647" cy="992987"/>
          </a:xfrm>
        </p:grpSpPr>
        <p:sp>
          <p:nvSpPr>
            <p:cNvPr id="233" name="Rectangle 232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35" name="Straight Arrow Connector 234"/>
              <p:cNvCxnSpPr>
                <a:stCxn id="236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5764730" y="3006240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1" name="Rectangle 24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e           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6311679" y="300243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4" name="Rectangle 24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211954" y="300243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7" name="Rectangle 24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550781" y="2281054"/>
            <a:ext cx="1400614" cy="1226567"/>
            <a:chOff x="5777829" y="2332303"/>
            <a:chExt cx="1400614" cy="1226567"/>
          </a:xfrm>
        </p:grpSpPr>
        <p:grpSp>
          <p:nvGrpSpPr>
            <p:cNvPr id="250" name="Group 249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Arrow Connector 25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5" name="Rectangle 25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Rectangle 25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 250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Rectangle 259"/>
          <p:cNvSpPr/>
          <p:nvPr/>
        </p:nvSpPr>
        <p:spPr>
          <a:xfrm>
            <a:off x="3832062" y="2134368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3941598" y="2618880"/>
            <a:ext cx="1395501" cy="529915"/>
            <a:chOff x="5168646" y="2670129"/>
            <a:chExt cx="1395501" cy="529915"/>
          </a:xfrm>
        </p:grpSpPr>
        <p:grpSp>
          <p:nvGrpSpPr>
            <p:cNvPr id="262" name="Group 261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64" name="Group 26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68" name="Straight Connector 26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7" name="Rectangle 26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65" name="Rectangle 26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2" name="Rectangle 271"/>
          <p:cNvSpPr/>
          <p:nvPr/>
        </p:nvSpPr>
        <p:spPr>
          <a:xfrm>
            <a:off x="6010244" y="2133401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91640" y="3088410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flipV="1">
            <a:off x="6766335" y="3292781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82773" y="4305773"/>
            <a:ext cx="165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Calisto MT" panose="02040603050505030304" pitchFamily="18" charset="0"/>
              </a:rPr>
              <a:t>cutPaste</a:t>
            </a:r>
            <a:r>
              <a:rPr lang="en-US" dirty="0">
                <a:latin typeface="Calisto MT" panose="02040603050505030304" pitchFamily="18" charset="0"/>
              </a:rPr>
              <a:t>(2)           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693548" y="4674959"/>
            <a:ext cx="43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Cuts first two nodes from the beginning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93547" y="5021440"/>
            <a:ext cx="43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Pastes it at the end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266559" y="509368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8633469" y="4395133"/>
            <a:ext cx="917376" cy="528191"/>
            <a:chOff x="2913781" y="2677739"/>
            <a:chExt cx="1395501" cy="52819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Rectangle 195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4" name="Rectangle 193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061587" y="475441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431392" y="302579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78616" y="302199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8" name="Rectangle 11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996701" y="1725434"/>
            <a:ext cx="729688" cy="1299758"/>
            <a:chOff x="2491874" y="1750121"/>
            <a:chExt cx="729688" cy="1299758"/>
          </a:xfrm>
        </p:grpSpPr>
        <p:cxnSp>
          <p:nvCxnSpPr>
            <p:cNvPr id="279" name="Straight Arrow Connector 278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608536" y="475060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1" name="Rectangle 10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cxnSp>
        <p:nvCxnSpPr>
          <p:cNvPr id="276" name="Straight Arrow Connector 275"/>
          <p:cNvCxnSpPr/>
          <p:nvPr/>
        </p:nvCxnSpPr>
        <p:spPr>
          <a:xfrm flipH="1">
            <a:off x="628564" y="3292633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-48391" y="3107362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11093222" y="4998325"/>
            <a:ext cx="313810" cy="5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1394148" y="481016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</p:spTree>
    <p:extLst>
      <p:ext uri="{BB962C8B-B14F-4D97-AF65-F5344CB8AC3E}">
        <p14:creationId xmlns:p14="http://schemas.microsoft.com/office/powerpoint/2010/main" val="3386239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463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Cut Paste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31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50777" y="2019818"/>
            <a:ext cx="1209647" cy="992987"/>
            <a:chOff x="10227000" y="2386519"/>
            <a:chExt cx="1209647" cy="992987"/>
          </a:xfrm>
        </p:grpSpPr>
        <p:sp>
          <p:nvSpPr>
            <p:cNvPr id="56" name="Rectangle 55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58" name="Straight Arrow Connector 57"/>
              <p:cNvCxnSpPr>
                <a:stCxn id="59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374532" y="2044933"/>
            <a:ext cx="1209647" cy="992987"/>
            <a:chOff x="10227000" y="2386519"/>
            <a:chExt cx="1209647" cy="992987"/>
          </a:xfrm>
        </p:grpSpPr>
        <p:sp>
          <p:nvSpPr>
            <p:cNvPr id="61" name="Rectangle 60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63" name="Straight Arrow Connector 62"/>
              <p:cNvCxnSpPr>
                <a:stCxn id="7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8554083" y="1981739"/>
            <a:ext cx="1209647" cy="992987"/>
            <a:chOff x="10227000" y="2386519"/>
            <a:chExt cx="1209647" cy="992987"/>
          </a:xfrm>
        </p:grpSpPr>
        <p:sp>
          <p:nvSpPr>
            <p:cNvPr id="84" name="Rectangle 83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86" name="Straight Arrow Connector 85"/>
              <p:cNvCxnSpPr>
                <a:stCxn id="8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8365891" y="300166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912840" y="29978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2" name="Rectangle 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769080" y="297664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4" name="Rectangle 10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78341" y="302199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0" name="Rectangle 10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26959" y="302199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173908" y="301818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24" name="Rectangle 12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074183" y="301818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8" name="Rectangle 14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273476" y="2227865"/>
            <a:ext cx="1362748" cy="1209475"/>
            <a:chOff x="3591216" y="2332908"/>
            <a:chExt cx="1400614" cy="1209475"/>
          </a:xfrm>
        </p:grpSpPr>
        <p:grpSp>
          <p:nvGrpSpPr>
            <p:cNvPr id="154" name="Group 153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Rectangle 158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415939" y="2293606"/>
            <a:ext cx="1400614" cy="1220856"/>
            <a:chOff x="7976325" y="2325298"/>
            <a:chExt cx="1400614" cy="12208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Rectangle 169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Rectangle 167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8817953" y="2100623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676906" y="2152958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738504" y="2638437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15" name="Group 214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17" name="Group 21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Rectangle 21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8" name="Rectangle 21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4066034" y="2142377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/>
          <p:cNvGrpSpPr/>
          <p:nvPr/>
        </p:nvGrpSpPr>
        <p:grpSpPr>
          <a:xfrm>
            <a:off x="5707870" y="2025376"/>
            <a:ext cx="1209647" cy="992987"/>
            <a:chOff x="10227000" y="2386519"/>
            <a:chExt cx="1209647" cy="992987"/>
          </a:xfrm>
        </p:grpSpPr>
        <p:sp>
          <p:nvSpPr>
            <p:cNvPr id="233" name="Rectangle 232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35" name="Straight Arrow Connector 234"/>
              <p:cNvCxnSpPr>
                <a:stCxn id="236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5764730" y="3006240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1" name="Rectangle 24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e           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211954" y="300243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7" name="Rectangle 24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260" name="Rectangle 259"/>
          <p:cNvSpPr/>
          <p:nvPr/>
        </p:nvSpPr>
        <p:spPr>
          <a:xfrm>
            <a:off x="3832062" y="2134368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3941598" y="2618880"/>
            <a:ext cx="1395501" cy="529915"/>
            <a:chOff x="5168646" y="2670129"/>
            <a:chExt cx="1395501" cy="529915"/>
          </a:xfrm>
        </p:grpSpPr>
        <p:grpSp>
          <p:nvGrpSpPr>
            <p:cNvPr id="262" name="Group 261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64" name="Group 26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68" name="Straight Connector 26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7" name="Rectangle 26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65" name="Rectangle 26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2" name="Rectangle 271"/>
          <p:cNvSpPr/>
          <p:nvPr/>
        </p:nvSpPr>
        <p:spPr>
          <a:xfrm>
            <a:off x="6010244" y="2133401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01226" y="307258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flipV="1">
            <a:off x="6769721" y="3272321"/>
            <a:ext cx="225305" cy="19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82773" y="4305773"/>
            <a:ext cx="165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Calisto MT" panose="02040603050505030304" pitchFamily="18" charset="0"/>
              </a:rPr>
              <a:t>cutPaste</a:t>
            </a:r>
            <a:r>
              <a:rPr lang="en-US" dirty="0">
                <a:latin typeface="Calisto MT" panose="02040603050505030304" pitchFamily="18" charset="0"/>
              </a:rPr>
              <a:t>(2)           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693548" y="4674959"/>
            <a:ext cx="43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Cuts first two nodes from the beginning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93547" y="5021440"/>
            <a:ext cx="43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Pastes it at the end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634920" y="3251091"/>
            <a:ext cx="26803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8893738" y="2621172"/>
            <a:ext cx="917376" cy="528191"/>
            <a:chOff x="2913781" y="2677739"/>
            <a:chExt cx="1395501" cy="52819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Rectangle 195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4" name="Rectangle 193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321856" y="2980450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431392" y="302579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78616" y="302199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8" name="Rectangle 11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996701" y="1725434"/>
            <a:ext cx="729688" cy="1299758"/>
            <a:chOff x="2491874" y="1750121"/>
            <a:chExt cx="729688" cy="1299758"/>
          </a:xfrm>
        </p:grpSpPr>
        <p:cxnSp>
          <p:nvCxnSpPr>
            <p:cNvPr id="279" name="Straight Arrow Connector 278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868805" y="29766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1" name="Rectangle 10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cxnSp>
        <p:nvCxnSpPr>
          <p:cNvPr id="276" name="Straight Arrow Connector 275"/>
          <p:cNvCxnSpPr/>
          <p:nvPr/>
        </p:nvCxnSpPr>
        <p:spPr>
          <a:xfrm flipH="1">
            <a:off x="628564" y="3292633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-48391" y="3107362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 flipV="1">
            <a:off x="11353491" y="3220869"/>
            <a:ext cx="195275" cy="3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1439903" y="3036203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93546" y="5395059"/>
            <a:ext cx="43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Maintain the links properly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9589" y="3148795"/>
            <a:ext cx="1166538" cy="262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3" name="Group 242"/>
          <p:cNvGrpSpPr/>
          <p:nvPr/>
        </p:nvGrpSpPr>
        <p:grpSpPr>
          <a:xfrm>
            <a:off x="6311679" y="300243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4" name="Rectangle 24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813115" y="299785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5" name="Rectangle 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779589" y="2264187"/>
            <a:ext cx="1400614" cy="1226567"/>
            <a:chOff x="5777829" y="2332303"/>
            <a:chExt cx="1400614" cy="1226567"/>
          </a:xfrm>
        </p:grpSpPr>
        <p:grpSp>
          <p:nvGrpSpPr>
            <p:cNvPr id="177" name="Group 176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Arrow Connector 186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2" name="Rectangle 18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0" name="Rectangle 17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117275" y="2637560"/>
            <a:ext cx="1806648" cy="528191"/>
            <a:chOff x="2913781" y="2677739"/>
            <a:chExt cx="1395501" cy="528191"/>
          </a:xfrm>
        </p:grpSpPr>
        <p:grpSp>
          <p:nvGrpSpPr>
            <p:cNvPr id="189" name="Group 188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Arrow Connector 209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6" name="Rectangle 205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4" name="Rectangle 203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Rectangle 201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550781" y="2281054"/>
            <a:ext cx="1400614" cy="1226567"/>
            <a:chOff x="5777829" y="2332303"/>
            <a:chExt cx="1400614" cy="1226567"/>
          </a:xfrm>
        </p:grpSpPr>
        <p:grpSp>
          <p:nvGrpSpPr>
            <p:cNvPr id="250" name="Group 249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Arrow Connector 25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5" name="Rectangle 25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Rectangle 25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 250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353590" y="1718429"/>
            <a:ext cx="617280" cy="1299758"/>
            <a:chOff x="9315288" y="1750121"/>
            <a:chExt cx="617280" cy="1299758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02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39323 -0.002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463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Cut Paste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32</a:t>
            </a:fld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-23080" y="2999009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8186397" y="2034488"/>
            <a:ext cx="1209647" cy="992987"/>
            <a:chOff x="10227000" y="2386519"/>
            <a:chExt cx="1209647" cy="992987"/>
          </a:xfrm>
        </p:grpSpPr>
        <p:sp>
          <p:nvSpPr>
            <p:cNvPr id="230" name="Rectangle 229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37" name="Straight Arrow Connector 236"/>
              <p:cNvCxnSpPr>
                <a:stCxn id="238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TextBox 237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5094229" y="2054221"/>
            <a:ext cx="1209647" cy="992987"/>
            <a:chOff x="10227000" y="2386519"/>
            <a:chExt cx="1209647" cy="992987"/>
          </a:xfrm>
        </p:grpSpPr>
        <p:sp>
          <p:nvSpPr>
            <p:cNvPr id="282" name="Rectangle 281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84" name="Straight Arrow Connector 283"/>
              <p:cNvCxnSpPr>
                <a:stCxn id="285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TextBox 284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1504399" y="2059165"/>
            <a:ext cx="1209647" cy="992987"/>
            <a:chOff x="10227000" y="2386519"/>
            <a:chExt cx="1209647" cy="992987"/>
          </a:xfrm>
        </p:grpSpPr>
        <p:sp>
          <p:nvSpPr>
            <p:cNvPr id="287" name="Rectangle 286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89" name="Straight Arrow Connector 288"/>
              <p:cNvCxnSpPr>
                <a:stCxn id="290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TextBox 289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91" name="Group 290"/>
          <p:cNvGrpSpPr/>
          <p:nvPr/>
        </p:nvGrpSpPr>
        <p:grpSpPr>
          <a:xfrm>
            <a:off x="1316207" y="307908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2" name="Rectangle 2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863156" y="307528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95" name="Rectangle 2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763431" y="307528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98" name="Rectangle 29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2719396" y="305407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01" name="Rectangle 30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8609528" y="303285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0" name="Rectangle 30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2223792" y="2305291"/>
            <a:ext cx="1362748" cy="1209475"/>
            <a:chOff x="3591216" y="2332908"/>
            <a:chExt cx="1400614" cy="1209475"/>
          </a:xfrm>
        </p:grpSpPr>
        <p:grpSp>
          <p:nvGrpSpPr>
            <p:cNvPr id="319" name="Group 318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23" name="Group 32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Arrow Connector 327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Rectangle 321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0" name="Rectangle 319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tangle 339"/>
          <p:cNvSpPr/>
          <p:nvPr/>
        </p:nvSpPr>
        <p:spPr>
          <a:xfrm>
            <a:off x="1768269" y="2178049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" name="Group 340"/>
          <p:cNvGrpSpPr/>
          <p:nvPr/>
        </p:nvGrpSpPr>
        <p:grpSpPr>
          <a:xfrm>
            <a:off x="1313959" y="1772675"/>
            <a:ext cx="729688" cy="1299758"/>
            <a:chOff x="2491874" y="1750121"/>
            <a:chExt cx="729688" cy="1299758"/>
          </a:xfrm>
        </p:grpSpPr>
        <p:cxnSp>
          <p:nvCxnSpPr>
            <p:cNvPr id="342" name="Straight Arrow Connector 341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5396603" y="2162246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6" name="Group 355"/>
          <p:cNvGrpSpPr/>
          <p:nvPr/>
        </p:nvGrpSpPr>
        <p:grpSpPr>
          <a:xfrm>
            <a:off x="5458201" y="2647725"/>
            <a:ext cx="2137837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357" name="Group 356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359" name="Group 358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361" name="Group 360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363" name="Straight Connector 362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2" name="Rectangle 361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60" name="Rectangle 359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58" name="Rectangle 357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367" name="Rectangle 366"/>
          <p:cNvSpPr/>
          <p:nvPr/>
        </p:nvSpPr>
        <p:spPr>
          <a:xfrm>
            <a:off x="8501654" y="2157047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" name="Group 367"/>
          <p:cNvGrpSpPr/>
          <p:nvPr/>
        </p:nvGrpSpPr>
        <p:grpSpPr>
          <a:xfrm>
            <a:off x="10143490" y="2040046"/>
            <a:ext cx="1209647" cy="992987"/>
            <a:chOff x="10227000" y="2386519"/>
            <a:chExt cx="1209647" cy="992987"/>
          </a:xfrm>
        </p:grpSpPr>
        <p:sp>
          <p:nvSpPr>
            <p:cNvPr id="369" name="Rectangle 368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0" name="Group 369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371" name="Straight Arrow Connector 370"/>
              <p:cNvCxnSpPr>
                <a:stCxn id="372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TextBox 371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373" name="Group 372"/>
          <p:cNvGrpSpPr/>
          <p:nvPr/>
        </p:nvGrpSpPr>
        <p:grpSpPr>
          <a:xfrm>
            <a:off x="10200350" y="3020910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4" name="Rectangle 3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e           </a:t>
              </a: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10747299" y="301710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77" name="Rectangle 3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9647574" y="301710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80" name="Rectangle 3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8986401" y="2295724"/>
            <a:ext cx="1400614" cy="1226567"/>
            <a:chOff x="5777829" y="2332303"/>
            <a:chExt cx="1400614" cy="1226567"/>
          </a:xfrm>
        </p:grpSpPr>
        <p:grpSp>
          <p:nvGrpSpPr>
            <p:cNvPr id="383" name="Group 382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385" name="Group 384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87" name="Group 386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Straight Arrow Connector 39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Rectangle 387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6" name="Rectangle 385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4" name="Rectangle 383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8267682" y="2149038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4" name="Group 393"/>
          <p:cNvGrpSpPr/>
          <p:nvPr/>
        </p:nvGrpSpPr>
        <p:grpSpPr>
          <a:xfrm>
            <a:off x="8377218" y="2633550"/>
            <a:ext cx="1395501" cy="529915"/>
            <a:chOff x="5168646" y="2670129"/>
            <a:chExt cx="1395501" cy="529915"/>
          </a:xfrm>
        </p:grpSpPr>
        <p:grpSp>
          <p:nvGrpSpPr>
            <p:cNvPr id="395" name="Group 394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397" name="Group 39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399" name="Group 39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401" name="Straight Connector 40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Arrow Connector 40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0" name="Rectangle 39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98" name="Rectangle 39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5" name="Rectangle 404"/>
          <p:cNvSpPr/>
          <p:nvPr/>
        </p:nvSpPr>
        <p:spPr>
          <a:xfrm>
            <a:off x="10445864" y="2148071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Box 405"/>
          <p:cNvSpPr txBox="1"/>
          <p:nvPr/>
        </p:nvSpPr>
        <p:spPr>
          <a:xfrm>
            <a:off x="11427260" y="3103080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407" name="Straight Arrow Connector 406"/>
          <p:cNvCxnSpPr/>
          <p:nvPr/>
        </p:nvCxnSpPr>
        <p:spPr>
          <a:xfrm flipV="1">
            <a:off x="11201955" y="3307451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/>
          <p:nvPr/>
        </p:nvCxnSpPr>
        <p:spPr>
          <a:xfrm flipH="1">
            <a:off x="477144" y="3397145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Group 422"/>
          <p:cNvGrpSpPr/>
          <p:nvPr/>
        </p:nvGrpSpPr>
        <p:grpSpPr>
          <a:xfrm>
            <a:off x="3272172" y="305787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4" name="Rectangle 42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4598313" y="303128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42" name="Rectangle 4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4955870" y="1735326"/>
            <a:ext cx="729688" cy="1299758"/>
            <a:chOff x="2491874" y="1750121"/>
            <a:chExt cx="729688" cy="1299758"/>
          </a:xfrm>
        </p:grpSpPr>
        <p:cxnSp>
          <p:nvCxnSpPr>
            <p:cNvPr id="445" name="Straight Arrow Connector 444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445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last           </a:t>
              </a:r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3819121" y="30540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48" name="Rectangle 44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832006" y="4153179"/>
            <a:ext cx="5475090" cy="2145563"/>
            <a:chOff x="1003736" y="3905770"/>
            <a:chExt cx="3245724" cy="2145563"/>
          </a:xfrm>
        </p:grpSpPr>
        <p:sp>
          <p:nvSpPr>
            <p:cNvPr id="454" name="TextBox 453"/>
            <p:cNvSpPr txBox="1"/>
            <p:nvPr/>
          </p:nvSpPr>
          <p:spPr>
            <a:xfrm>
              <a:off x="1003736" y="3905770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cutPaste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k ){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1003736" y="5682001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456" name="TextBox 455"/>
          <p:cNvSpPr txBox="1"/>
          <p:nvPr/>
        </p:nvSpPr>
        <p:spPr>
          <a:xfrm>
            <a:off x="1249455" y="4440111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 *first = head;</a:t>
            </a:r>
          </a:p>
        </p:txBody>
      </p:sp>
      <p:grpSp>
        <p:nvGrpSpPr>
          <p:cNvPr id="457" name="Group 456"/>
          <p:cNvGrpSpPr/>
          <p:nvPr/>
        </p:nvGrpSpPr>
        <p:grpSpPr>
          <a:xfrm>
            <a:off x="772725" y="1768127"/>
            <a:ext cx="729688" cy="1299758"/>
            <a:chOff x="2491874" y="1750121"/>
            <a:chExt cx="729688" cy="1299758"/>
          </a:xfrm>
        </p:grpSpPr>
        <p:cxnSp>
          <p:nvCxnSpPr>
            <p:cNvPr id="458" name="Straight Arrow Connector 457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TextBox 458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first           </a:t>
              </a:r>
            </a:p>
          </p:txBody>
        </p:sp>
      </p:grpSp>
      <p:sp>
        <p:nvSpPr>
          <p:cNvPr id="460" name="TextBox 459"/>
          <p:cNvSpPr txBox="1"/>
          <p:nvPr/>
        </p:nvSpPr>
        <p:spPr>
          <a:xfrm>
            <a:off x="1254801" y="4718166"/>
            <a:ext cx="347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 *last = </a:t>
            </a:r>
            <a:r>
              <a:rPr lang="en-US" dirty="0" err="1">
                <a:latin typeface="Calisto MT" panose="02040603050505030304" pitchFamily="18" charset="0"/>
              </a:rPr>
              <a:t>findKthNode</a:t>
            </a:r>
            <a:r>
              <a:rPr lang="en-US" dirty="0">
                <a:latin typeface="Calisto MT" panose="02040603050505030304" pitchFamily="18" charset="0"/>
              </a:rPr>
              <a:t>(k-1);</a:t>
            </a:r>
          </a:p>
        </p:txBody>
      </p:sp>
      <p:grpSp>
        <p:nvGrpSpPr>
          <p:cNvPr id="344" name="Group 343"/>
          <p:cNvGrpSpPr/>
          <p:nvPr/>
        </p:nvGrpSpPr>
        <p:grpSpPr>
          <a:xfrm>
            <a:off x="3743491" y="2641121"/>
            <a:ext cx="907962" cy="529915"/>
            <a:chOff x="5168646" y="2670129"/>
            <a:chExt cx="1395501" cy="529915"/>
          </a:xfrm>
        </p:grpSpPr>
        <p:grpSp>
          <p:nvGrpSpPr>
            <p:cNvPr id="345" name="Group 344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347" name="Group 34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349" name="Group 34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351" name="Straight Connector 35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Arrow Connector 35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0" name="Rectangle 34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48" name="Rectangle 34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46" name="Rectangle 345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4290758" y="2492831"/>
            <a:ext cx="639825" cy="923494"/>
            <a:chOff x="5777829" y="2332303"/>
            <a:chExt cx="1400614" cy="1226567"/>
          </a:xfrm>
        </p:grpSpPr>
        <p:grpSp>
          <p:nvGrpSpPr>
            <p:cNvPr id="427" name="Group 426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429" name="Group 42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431" name="Group 43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Arrow Connector 43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2" name="Rectangle 43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0" name="Rectangle 42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8" name="Rectangle 42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TextBox 460"/>
          <p:cNvSpPr txBox="1"/>
          <p:nvPr/>
        </p:nvSpPr>
        <p:spPr>
          <a:xfrm>
            <a:off x="853125" y="3870055"/>
            <a:ext cx="114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k =3</a:t>
            </a:r>
          </a:p>
        </p:txBody>
      </p:sp>
      <p:sp>
        <p:nvSpPr>
          <p:cNvPr id="462" name="Right Brace 461"/>
          <p:cNvSpPr/>
          <p:nvPr/>
        </p:nvSpPr>
        <p:spPr>
          <a:xfrm rot="5400000">
            <a:off x="3254304" y="1075828"/>
            <a:ext cx="411670" cy="5573583"/>
          </a:xfrm>
          <a:prstGeom prst="rightBrace">
            <a:avLst>
              <a:gd name="adj1" fmla="val 5607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 314"/>
          <p:cNvGrpSpPr/>
          <p:nvPr/>
        </p:nvGrpSpPr>
        <p:grpSpPr>
          <a:xfrm>
            <a:off x="10320981" y="1710555"/>
            <a:ext cx="617280" cy="1299758"/>
            <a:chOff x="9315288" y="1750121"/>
            <a:chExt cx="617280" cy="1299758"/>
          </a:xfrm>
        </p:grpSpPr>
        <p:cxnSp>
          <p:nvCxnSpPr>
            <p:cNvPr id="316" name="Straight Arrow Connector 315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313393" y="1768127"/>
            <a:ext cx="687375" cy="129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" name="Group 410"/>
          <p:cNvGrpSpPr/>
          <p:nvPr/>
        </p:nvGrpSpPr>
        <p:grpSpPr>
          <a:xfrm>
            <a:off x="1844054" y="2698598"/>
            <a:ext cx="917376" cy="528191"/>
            <a:chOff x="2913781" y="2677739"/>
            <a:chExt cx="1395501" cy="528191"/>
          </a:xfrm>
        </p:grpSpPr>
        <p:grpSp>
          <p:nvGrpSpPr>
            <p:cNvPr id="412" name="Group 41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414" name="Group 41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416" name="Group 41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418" name="Straight Connector 41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Arrow Connector 4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7" name="Rectangle 41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5" name="Rectangle 41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3" name="Rectangle 41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8003180" y="1726974"/>
            <a:ext cx="678389" cy="1299758"/>
            <a:chOff x="9315287" y="1750121"/>
            <a:chExt cx="678389" cy="1299758"/>
          </a:xfrm>
        </p:grpSpPr>
        <p:cxnSp>
          <p:nvCxnSpPr>
            <p:cNvPr id="464" name="Straight Arrow Connector 463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Box 464"/>
            <p:cNvSpPr txBox="1"/>
            <p:nvPr/>
          </p:nvSpPr>
          <p:spPr>
            <a:xfrm>
              <a:off x="9315287" y="1750121"/>
              <a:ext cx="67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1242274" y="5000455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= last-&gt;R;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1248409" y="5259418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head-&gt;L = NULL;</a:t>
            </a:r>
          </a:p>
        </p:txBody>
      </p:sp>
      <p:sp>
        <p:nvSpPr>
          <p:cNvPr id="468" name="TextBox 467"/>
          <p:cNvSpPr txBox="1"/>
          <p:nvPr/>
        </p:nvSpPr>
        <p:spPr>
          <a:xfrm>
            <a:off x="1249455" y="5541707"/>
            <a:ext cx="20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last-&gt;R = NULL;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2461" y="2601351"/>
            <a:ext cx="2324859" cy="604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Group 328"/>
          <p:cNvGrpSpPr/>
          <p:nvPr/>
        </p:nvGrpSpPr>
        <p:grpSpPr>
          <a:xfrm>
            <a:off x="5946435" y="2302894"/>
            <a:ext cx="2148519" cy="1220856"/>
            <a:chOff x="7976325" y="2325298"/>
            <a:chExt cx="1400614" cy="1220856"/>
          </a:xfrm>
        </p:grpSpPr>
        <p:grpSp>
          <p:nvGrpSpPr>
            <p:cNvPr id="330" name="Group 329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34" name="Group 33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Arrow Connector 33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5" name="Rectangle 33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3" name="Rectangle 33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" name="Rectangle 330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5151089" y="3035085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9" name="Rectangle 43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sp>
        <p:nvSpPr>
          <p:cNvPr id="470" name="Rectangle 469"/>
          <p:cNvSpPr/>
          <p:nvPr/>
        </p:nvSpPr>
        <p:spPr>
          <a:xfrm>
            <a:off x="5815017" y="2228252"/>
            <a:ext cx="2324859" cy="13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0" name="Straight Arrow Connector 449"/>
          <p:cNvCxnSpPr/>
          <p:nvPr/>
        </p:nvCxnSpPr>
        <p:spPr>
          <a:xfrm flipH="1">
            <a:off x="7322204" y="3328255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6591390" y="3132212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469" name="Straight Arrow Connector 468"/>
          <p:cNvCxnSpPr>
            <a:endCxn id="451" idx="1"/>
          </p:cNvCxnSpPr>
          <p:nvPr/>
        </p:nvCxnSpPr>
        <p:spPr>
          <a:xfrm flipV="1">
            <a:off x="6127704" y="3316878"/>
            <a:ext cx="463686" cy="5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5698038" y="303128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04" name="Rectangle 30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7509803" y="30328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3" name="Rectangle 3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8062579" y="303666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7" name="Rectangle 30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3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460" grpId="0"/>
      <p:bldP spid="461" grpId="0"/>
      <p:bldP spid="462" grpId="0" animBg="1"/>
      <p:bldP spid="3" grpId="0" animBg="1"/>
      <p:bldP spid="466" grpId="0"/>
      <p:bldP spid="467" grpId="0"/>
      <p:bldP spid="468" grpId="0"/>
      <p:bldP spid="4" grpId="0" animBg="1"/>
      <p:bldP spid="470" grpId="0" animBg="1"/>
      <p:bldP spid="4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463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Cut Paste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33</a:t>
            </a:fld>
            <a:endParaRPr lang="en-US"/>
          </a:p>
        </p:txBody>
      </p:sp>
      <p:grpSp>
        <p:nvGrpSpPr>
          <p:cNvPr id="453" name="Group 452"/>
          <p:cNvGrpSpPr/>
          <p:nvPr/>
        </p:nvGrpSpPr>
        <p:grpSpPr>
          <a:xfrm>
            <a:off x="832006" y="4153179"/>
            <a:ext cx="5475090" cy="1983229"/>
            <a:chOff x="1003736" y="3905770"/>
            <a:chExt cx="3245724" cy="1983229"/>
          </a:xfrm>
        </p:grpSpPr>
        <p:sp>
          <p:nvSpPr>
            <p:cNvPr id="454" name="TextBox 453"/>
            <p:cNvSpPr txBox="1"/>
            <p:nvPr/>
          </p:nvSpPr>
          <p:spPr>
            <a:xfrm>
              <a:off x="1003736" y="3905770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cutPaste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k ){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1003736" y="5519667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91390" y="1710555"/>
            <a:ext cx="5694389" cy="1875000"/>
            <a:chOff x="6591390" y="1710555"/>
            <a:chExt cx="5694389" cy="1875000"/>
          </a:xfrm>
        </p:grpSpPr>
        <p:grpSp>
          <p:nvGrpSpPr>
            <p:cNvPr id="229" name="Group 228"/>
            <p:cNvGrpSpPr/>
            <p:nvPr/>
          </p:nvGrpSpPr>
          <p:grpSpPr>
            <a:xfrm>
              <a:off x="8186397" y="2034488"/>
              <a:ext cx="1209647" cy="992987"/>
              <a:chOff x="10227000" y="2386519"/>
              <a:chExt cx="1209647" cy="992987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0227000" y="2483963"/>
                <a:ext cx="1209647" cy="8955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10463698" y="2386519"/>
                <a:ext cx="729688" cy="954908"/>
                <a:chOff x="5754153" y="4810967"/>
                <a:chExt cx="729688" cy="954908"/>
              </a:xfrm>
            </p:grpSpPr>
            <p:cxnSp>
              <p:nvCxnSpPr>
                <p:cNvPr id="237" name="Straight Arrow Connector 236"/>
                <p:cNvCxnSpPr>
                  <a:stCxn id="238" idx="2"/>
                </p:cNvCxnSpPr>
                <p:nvPr/>
              </p:nvCxnSpPr>
              <p:spPr>
                <a:xfrm>
                  <a:off x="6118997" y="5180299"/>
                  <a:ext cx="0" cy="585576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TextBox 237"/>
                <p:cNvSpPr txBox="1"/>
                <p:nvPr/>
              </p:nvSpPr>
              <p:spPr>
                <a:xfrm>
                  <a:off x="5754153" y="4810967"/>
                  <a:ext cx="729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temp           </a:t>
                  </a:r>
                </a:p>
              </p:txBody>
            </p:sp>
          </p:grpSp>
        </p:grpSp>
        <p:grpSp>
          <p:nvGrpSpPr>
            <p:cNvPr id="309" name="Group 308"/>
            <p:cNvGrpSpPr/>
            <p:nvPr/>
          </p:nvGrpSpPr>
          <p:grpSpPr>
            <a:xfrm>
              <a:off x="8609528" y="3032858"/>
              <a:ext cx="548893" cy="548893"/>
              <a:chOff x="11643107" y="2158069"/>
              <a:chExt cx="548893" cy="548893"/>
            </a:xfrm>
            <a:solidFill>
              <a:schemeClr val="tx1"/>
            </a:solidFill>
          </p:grpSpPr>
          <p:sp>
            <p:nvSpPr>
              <p:cNvPr id="310" name="Rectangle 309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R           </a:t>
                </a:r>
              </a:p>
            </p:txBody>
          </p:sp>
        </p:grpSp>
        <p:sp>
          <p:nvSpPr>
            <p:cNvPr id="367" name="Rectangle 366"/>
            <p:cNvSpPr/>
            <p:nvPr/>
          </p:nvSpPr>
          <p:spPr>
            <a:xfrm>
              <a:off x="8501654" y="2157047"/>
              <a:ext cx="572569" cy="85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0200350" y="3020910"/>
              <a:ext cx="548893" cy="548893"/>
              <a:chOff x="11643107" y="2158069"/>
              <a:chExt cx="548893" cy="54889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74" name="Rectangle 373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e           </a:t>
                </a: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10747299" y="3017106"/>
              <a:ext cx="548893" cy="548893"/>
              <a:chOff x="11643107" y="2158069"/>
              <a:chExt cx="548893" cy="548893"/>
            </a:xfrm>
            <a:solidFill>
              <a:schemeClr val="tx1"/>
            </a:solidFill>
          </p:grpSpPr>
          <p:sp>
            <p:nvSpPr>
              <p:cNvPr id="377" name="Rectangle 376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R           </a:t>
                </a:r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9647574" y="3017105"/>
              <a:ext cx="548893" cy="548893"/>
              <a:chOff x="11643107" y="2158069"/>
              <a:chExt cx="548893" cy="548893"/>
            </a:xfrm>
            <a:solidFill>
              <a:schemeClr val="tx1"/>
            </a:solidFill>
          </p:grpSpPr>
          <p:sp>
            <p:nvSpPr>
              <p:cNvPr id="380" name="Rectangle 379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L           </a:t>
                </a:r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>
              <a:off x="8986401" y="2295724"/>
              <a:ext cx="1400614" cy="1226567"/>
              <a:chOff x="5777829" y="2332303"/>
              <a:chExt cx="1400614" cy="1226567"/>
            </a:xfrm>
          </p:grpSpPr>
          <p:grpSp>
            <p:nvGrpSpPr>
              <p:cNvPr id="383" name="Group 382"/>
              <p:cNvGrpSpPr/>
              <p:nvPr/>
            </p:nvGrpSpPr>
            <p:grpSpPr>
              <a:xfrm>
                <a:off x="5777829" y="2332303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85" name="Group 384"/>
                <p:cNvGrpSpPr/>
                <p:nvPr/>
              </p:nvGrpSpPr>
              <p:grpSpPr>
                <a:xfrm>
                  <a:off x="3599762" y="2132867"/>
                  <a:ext cx="1400614" cy="1183693"/>
                  <a:chOff x="3599762" y="2132867"/>
                  <a:chExt cx="1400614" cy="1183693"/>
                </a:xfrm>
              </p:grpSpPr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3599762" y="2193252"/>
                    <a:ext cx="1344032" cy="1123308"/>
                    <a:chOff x="3881773" y="2167615"/>
                    <a:chExt cx="1344032" cy="1123308"/>
                  </a:xfrm>
                </p:grpSpPr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3881773" y="3290318"/>
                      <a:ext cx="271283" cy="605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V="1">
                      <a:off x="4153056" y="2167615"/>
                      <a:ext cx="0" cy="1122703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1" name="Straight Connector 390"/>
                    <p:cNvCxnSpPr/>
                    <p:nvPr/>
                  </p:nvCxnSpPr>
                  <p:spPr>
                    <a:xfrm>
                      <a:off x="4153056" y="2167615"/>
                      <a:ext cx="1072749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2" name="Straight Arrow Connector 391"/>
                    <p:cNvCxnSpPr/>
                    <p:nvPr/>
                  </p:nvCxnSpPr>
                  <p:spPr>
                    <a:xfrm>
                      <a:off x="5225805" y="2167615"/>
                      <a:ext cx="0" cy="664196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4887216" y="2132867"/>
                    <a:ext cx="113160" cy="1131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6" name="Rectangle 385"/>
                <p:cNvSpPr/>
                <p:nvPr/>
              </p:nvSpPr>
              <p:spPr>
                <a:xfrm>
                  <a:off x="3814464" y="21360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4" name="Rectangle 383"/>
              <p:cNvSpPr/>
              <p:nvPr/>
            </p:nvSpPr>
            <p:spPr>
              <a:xfrm>
                <a:off x="5990886" y="3445710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Rectangle 392"/>
            <p:cNvSpPr/>
            <p:nvPr/>
          </p:nvSpPr>
          <p:spPr>
            <a:xfrm>
              <a:off x="8267682" y="2149038"/>
              <a:ext cx="572569" cy="85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4" name="Group 393"/>
            <p:cNvGrpSpPr/>
            <p:nvPr/>
          </p:nvGrpSpPr>
          <p:grpSpPr>
            <a:xfrm>
              <a:off x="8377218" y="2633550"/>
              <a:ext cx="1395501" cy="529915"/>
              <a:chOff x="5168646" y="2670129"/>
              <a:chExt cx="1395501" cy="529915"/>
            </a:xfrm>
          </p:grpSpPr>
          <p:grpSp>
            <p:nvGrpSpPr>
              <p:cNvPr id="395" name="Group 394"/>
              <p:cNvGrpSpPr/>
              <p:nvPr/>
            </p:nvGrpSpPr>
            <p:grpSpPr>
              <a:xfrm>
                <a:off x="5168646" y="2670129"/>
                <a:ext cx="1395501" cy="477140"/>
                <a:chOff x="2922327" y="2477698"/>
                <a:chExt cx="1395501" cy="477140"/>
              </a:xfrm>
              <a:solidFill>
                <a:srgbClr val="7030A0"/>
              </a:solidFill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2982302" y="2477698"/>
                  <a:ext cx="1335526" cy="477140"/>
                  <a:chOff x="2982302" y="2477698"/>
                  <a:chExt cx="1335526" cy="477140"/>
                </a:xfrm>
                <a:grpFill/>
              </p:grpSpPr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2982302" y="2525350"/>
                    <a:ext cx="1335526" cy="429488"/>
                    <a:chOff x="3264313" y="2499713"/>
                    <a:chExt cx="1335526" cy="429488"/>
                  </a:xfrm>
                  <a:grpFill/>
                </p:grpSpPr>
                <p:cxnSp>
                  <p:nvCxnSpPr>
                    <p:cNvPr id="401" name="Straight Connector 400"/>
                    <p:cNvCxnSpPr/>
                    <p:nvPr/>
                  </p:nvCxnSpPr>
                  <p:spPr>
                    <a:xfrm flipH="1">
                      <a:off x="4375448" y="2929201"/>
                      <a:ext cx="224391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Straight Connector 401"/>
                    <p:cNvCxnSpPr/>
                    <p:nvPr/>
                  </p:nvCxnSpPr>
                  <p:spPr>
                    <a:xfrm flipV="1">
                      <a:off x="4383993" y="2499713"/>
                      <a:ext cx="0" cy="42187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Straight Connector 402"/>
                    <p:cNvCxnSpPr/>
                    <p:nvPr/>
                  </p:nvCxnSpPr>
                  <p:spPr>
                    <a:xfrm flipH="1">
                      <a:off x="3264313" y="2499713"/>
                      <a:ext cx="111113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Straight Arrow Connector 403"/>
                    <p:cNvCxnSpPr/>
                    <p:nvPr/>
                  </p:nvCxnSpPr>
                  <p:spPr>
                    <a:xfrm>
                      <a:off x="3264313" y="2499713"/>
                      <a:ext cx="0" cy="332098"/>
                    </a:xfrm>
                    <a:prstGeom prst="straightConnector1">
                      <a:avLst/>
                    </a:prstGeom>
                    <a:grpFill/>
                    <a:ln w="381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0" name="Rectangle 399"/>
                  <p:cNvSpPr/>
                  <p:nvPr/>
                </p:nvSpPr>
                <p:spPr>
                  <a:xfrm>
                    <a:off x="4043914" y="2477698"/>
                    <a:ext cx="113160" cy="113160"/>
                  </a:xfrm>
                  <a:prstGeom prst="rect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7030A0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398" name="Rectangle 397"/>
                <p:cNvSpPr/>
                <p:nvPr/>
              </p:nvSpPr>
              <p:spPr>
                <a:xfrm>
                  <a:off x="2922327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96" name="Rectangle 395"/>
              <p:cNvSpPr/>
              <p:nvPr/>
            </p:nvSpPr>
            <p:spPr>
              <a:xfrm>
                <a:off x="6296808" y="3086884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Rectangle 404"/>
            <p:cNvSpPr/>
            <p:nvPr/>
          </p:nvSpPr>
          <p:spPr>
            <a:xfrm>
              <a:off x="10445864" y="2148071"/>
              <a:ext cx="572569" cy="85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11427260" y="3103080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NULL           </a:t>
              </a:r>
            </a:p>
          </p:txBody>
        </p:sp>
        <p:cxnSp>
          <p:nvCxnSpPr>
            <p:cNvPr id="407" name="Straight Arrow Connector 406"/>
            <p:cNvCxnSpPr/>
            <p:nvPr/>
          </p:nvCxnSpPr>
          <p:spPr>
            <a:xfrm flipV="1">
              <a:off x="11201955" y="3307451"/>
              <a:ext cx="33923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/>
            <p:cNvGrpSpPr/>
            <p:nvPr/>
          </p:nvGrpSpPr>
          <p:grpSpPr>
            <a:xfrm>
              <a:off x="10320981" y="1710555"/>
              <a:ext cx="617280" cy="1299758"/>
              <a:chOff x="9315288" y="1750121"/>
              <a:chExt cx="617280" cy="1299758"/>
            </a:xfrm>
          </p:grpSpPr>
          <p:cxnSp>
            <p:nvCxnSpPr>
              <p:cNvPr id="316" name="Straight Arrow Connector 315"/>
              <p:cNvCxnSpPr/>
              <p:nvPr/>
            </p:nvCxnSpPr>
            <p:spPr>
              <a:xfrm flipH="1">
                <a:off x="9555112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TextBox 316"/>
              <p:cNvSpPr txBox="1"/>
              <p:nvPr/>
            </p:nvSpPr>
            <p:spPr>
              <a:xfrm>
                <a:off x="9315288" y="1750121"/>
                <a:ext cx="61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tail           </a:t>
                </a:r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>
              <a:off x="8003180" y="1726974"/>
              <a:ext cx="678389" cy="1299758"/>
              <a:chOff x="9315287" y="1750121"/>
              <a:chExt cx="678389" cy="1299758"/>
            </a:xfrm>
          </p:grpSpPr>
          <p:cxnSp>
            <p:nvCxnSpPr>
              <p:cNvPr id="464" name="Straight Arrow Connector 463"/>
              <p:cNvCxnSpPr/>
              <p:nvPr/>
            </p:nvCxnSpPr>
            <p:spPr>
              <a:xfrm flipH="1">
                <a:off x="9555112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TextBox 464"/>
              <p:cNvSpPr txBox="1"/>
              <p:nvPr/>
            </p:nvSpPr>
            <p:spPr>
              <a:xfrm>
                <a:off x="9315287" y="1750121"/>
                <a:ext cx="678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head           </a:t>
                </a:r>
              </a:p>
            </p:txBody>
          </p:sp>
        </p:grpSp>
        <p:cxnSp>
          <p:nvCxnSpPr>
            <p:cNvPr id="450" name="Straight Arrow Connector 449"/>
            <p:cNvCxnSpPr/>
            <p:nvPr/>
          </p:nvCxnSpPr>
          <p:spPr>
            <a:xfrm flipH="1">
              <a:off x="7322204" y="3328255"/>
              <a:ext cx="3751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Box 450"/>
            <p:cNvSpPr txBox="1"/>
            <p:nvPr/>
          </p:nvSpPr>
          <p:spPr>
            <a:xfrm>
              <a:off x="6591390" y="3132212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NULL           </a:t>
              </a: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7509803" y="3032857"/>
              <a:ext cx="548893" cy="548893"/>
              <a:chOff x="11643107" y="2158069"/>
              <a:chExt cx="548893" cy="548893"/>
            </a:xfrm>
            <a:solidFill>
              <a:schemeClr val="tx1"/>
            </a:solidFill>
          </p:grpSpPr>
          <p:sp>
            <p:nvSpPr>
              <p:cNvPr id="313" name="Rectangle 312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L           </a:t>
                </a: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8062579" y="3036662"/>
              <a:ext cx="548893" cy="548893"/>
              <a:chOff x="11643107" y="2158069"/>
              <a:chExt cx="548893" cy="54889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07" name="Rectangle 306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d           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-23080" y="1735326"/>
            <a:ext cx="7471116" cy="2333129"/>
            <a:chOff x="-23080" y="1735326"/>
            <a:chExt cx="7471116" cy="2333129"/>
          </a:xfrm>
        </p:grpSpPr>
        <p:grpSp>
          <p:nvGrpSpPr>
            <p:cNvPr id="5" name="Group 4"/>
            <p:cNvGrpSpPr/>
            <p:nvPr/>
          </p:nvGrpSpPr>
          <p:grpSpPr>
            <a:xfrm>
              <a:off x="-23080" y="1735326"/>
              <a:ext cx="6614470" cy="2333129"/>
              <a:chOff x="-23080" y="1735326"/>
              <a:chExt cx="6614470" cy="2333129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-23080" y="2999009"/>
                <a:ext cx="858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NULL           </a:t>
                </a: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5094229" y="2054221"/>
                <a:ext cx="1209647" cy="992987"/>
                <a:chOff x="10227000" y="2386519"/>
                <a:chExt cx="1209647" cy="992987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10227000" y="2483963"/>
                  <a:ext cx="1209647" cy="8955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3" name="Group 282"/>
                <p:cNvGrpSpPr/>
                <p:nvPr/>
              </p:nvGrpSpPr>
              <p:grpSpPr>
                <a:xfrm>
                  <a:off x="10463698" y="2386519"/>
                  <a:ext cx="729688" cy="954908"/>
                  <a:chOff x="5754153" y="4810967"/>
                  <a:chExt cx="729688" cy="954908"/>
                </a:xfrm>
              </p:grpSpPr>
              <p:cxnSp>
                <p:nvCxnSpPr>
                  <p:cNvPr id="284" name="Straight Arrow Connector 283"/>
                  <p:cNvCxnSpPr>
                    <a:stCxn id="285" idx="2"/>
                  </p:cNvCxnSpPr>
                  <p:nvPr/>
                </p:nvCxnSpPr>
                <p:spPr>
                  <a:xfrm>
                    <a:off x="6118997" y="5180299"/>
                    <a:ext cx="0" cy="585576"/>
                  </a:xfrm>
                  <a:prstGeom prst="straightConnector1">
                    <a:avLst/>
                  </a:prstGeom>
                  <a:ln w="5715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5754153" y="4810967"/>
                    <a:ext cx="7296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Calisto MT" panose="02040603050505030304" pitchFamily="18" charset="0"/>
                      </a:rPr>
                      <a:t>temp           </a:t>
                    </a:r>
                  </a:p>
                </p:txBody>
              </p:sp>
            </p:grpSp>
          </p:grpSp>
          <p:grpSp>
            <p:nvGrpSpPr>
              <p:cNvPr id="286" name="Group 285"/>
              <p:cNvGrpSpPr/>
              <p:nvPr/>
            </p:nvGrpSpPr>
            <p:grpSpPr>
              <a:xfrm>
                <a:off x="1504399" y="2059165"/>
                <a:ext cx="1209647" cy="992987"/>
                <a:chOff x="10227000" y="2386519"/>
                <a:chExt cx="1209647" cy="992987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0227000" y="2483963"/>
                  <a:ext cx="1209647" cy="8955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8" name="Group 287"/>
                <p:cNvGrpSpPr/>
                <p:nvPr/>
              </p:nvGrpSpPr>
              <p:grpSpPr>
                <a:xfrm>
                  <a:off x="10463698" y="2386519"/>
                  <a:ext cx="729688" cy="954908"/>
                  <a:chOff x="5754153" y="4810967"/>
                  <a:chExt cx="729688" cy="954908"/>
                </a:xfrm>
              </p:grpSpPr>
              <p:cxnSp>
                <p:nvCxnSpPr>
                  <p:cNvPr id="289" name="Straight Arrow Connector 288"/>
                  <p:cNvCxnSpPr>
                    <a:stCxn id="290" idx="2"/>
                  </p:cNvCxnSpPr>
                  <p:nvPr/>
                </p:nvCxnSpPr>
                <p:spPr>
                  <a:xfrm>
                    <a:off x="6118997" y="5180299"/>
                    <a:ext cx="0" cy="585576"/>
                  </a:xfrm>
                  <a:prstGeom prst="straightConnector1">
                    <a:avLst/>
                  </a:prstGeom>
                  <a:ln w="5715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5754153" y="4810967"/>
                    <a:ext cx="7296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Calisto MT" panose="02040603050505030304" pitchFamily="18" charset="0"/>
                      </a:rPr>
                      <a:t>temp           </a:t>
                    </a:r>
                  </a:p>
                </p:txBody>
              </p:sp>
            </p:grpSp>
          </p:grpSp>
          <p:grpSp>
            <p:nvGrpSpPr>
              <p:cNvPr id="291" name="Group 290"/>
              <p:cNvGrpSpPr/>
              <p:nvPr/>
            </p:nvGrpSpPr>
            <p:grpSpPr>
              <a:xfrm>
                <a:off x="1316207" y="3079087"/>
                <a:ext cx="548893" cy="548893"/>
                <a:chOff x="11643107" y="2158069"/>
                <a:chExt cx="548893" cy="548893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92" name="Rectangle 291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a           </a:t>
                  </a: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1863156" y="3075283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R           </a:t>
                  </a:r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763431" y="3075282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298" name="Rectangle 297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L           </a:t>
                  </a:r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2719396" y="3054071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TextBox 301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L           </a:t>
                  </a:r>
                </a:p>
              </p:txBody>
            </p:sp>
          </p:grpSp>
          <p:grpSp>
            <p:nvGrpSpPr>
              <p:cNvPr id="318" name="Group 317"/>
              <p:cNvGrpSpPr/>
              <p:nvPr/>
            </p:nvGrpSpPr>
            <p:grpSpPr>
              <a:xfrm>
                <a:off x="2223792" y="2305291"/>
                <a:ext cx="1362748" cy="1209475"/>
                <a:chOff x="3591216" y="2332908"/>
                <a:chExt cx="1400614" cy="1209475"/>
              </a:xfrm>
            </p:grpSpPr>
            <p:grpSp>
              <p:nvGrpSpPr>
                <p:cNvPr id="319" name="Group 318"/>
                <p:cNvGrpSpPr/>
                <p:nvPr/>
              </p:nvGrpSpPr>
              <p:grpSpPr>
                <a:xfrm>
                  <a:off x="3591216" y="2332908"/>
                  <a:ext cx="1400614" cy="1183693"/>
                  <a:chOff x="3599762" y="2132867"/>
                  <a:chExt cx="1400614" cy="1183693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3599762" y="2132867"/>
                    <a:ext cx="1400614" cy="1183693"/>
                    <a:chOff x="3599762" y="2132867"/>
                    <a:chExt cx="1400614" cy="1183693"/>
                  </a:xfrm>
                </p:grpSpPr>
                <p:grpSp>
                  <p:nvGrpSpPr>
                    <p:cNvPr id="323" name="Group 322"/>
                    <p:cNvGrpSpPr/>
                    <p:nvPr/>
                  </p:nvGrpSpPr>
                  <p:grpSpPr>
                    <a:xfrm>
                      <a:off x="3599762" y="2193252"/>
                      <a:ext cx="1344032" cy="1123308"/>
                      <a:chOff x="3881773" y="2167615"/>
                      <a:chExt cx="1344032" cy="1123308"/>
                    </a:xfrm>
                  </p:grpSpPr>
                  <p:cxnSp>
                    <p:nvCxnSpPr>
                      <p:cNvPr id="325" name="Straight Connector 324"/>
                      <p:cNvCxnSpPr/>
                      <p:nvPr/>
                    </p:nvCxnSpPr>
                    <p:spPr>
                      <a:xfrm>
                        <a:off x="3881773" y="3290318"/>
                        <a:ext cx="271283" cy="605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6" name="Straight Connector 325"/>
                      <p:cNvCxnSpPr/>
                      <p:nvPr/>
                    </p:nvCxnSpPr>
                    <p:spPr>
                      <a:xfrm flipV="1">
                        <a:off x="4153056" y="2167615"/>
                        <a:ext cx="0" cy="1122703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Straight Connector 326"/>
                      <p:cNvCxnSpPr/>
                      <p:nvPr/>
                    </p:nvCxnSpPr>
                    <p:spPr>
                      <a:xfrm>
                        <a:off x="4153056" y="2167615"/>
                        <a:ext cx="1072749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8" name="Straight Arrow Connector 327"/>
                      <p:cNvCxnSpPr/>
                      <p:nvPr/>
                    </p:nvCxnSpPr>
                    <p:spPr>
                      <a:xfrm>
                        <a:off x="5225805" y="2167615"/>
                        <a:ext cx="0" cy="664196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4887216" y="2132867"/>
                      <a:ext cx="113160" cy="1131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2" name="Rectangle 321"/>
                  <p:cNvSpPr/>
                  <p:nvPr/>
                </p:nvSpPr>
                <p:spPr>
                  <a:xfrm>
                    <a:off x="3814464" y="2136067"/>
                    <a:ext cx="113160" cy="1131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0" name="Rectangle 319"/>
                <p:cNvSpPr/>
                <p:nvPr/>
              </p:nvSpPr>
              <p:spPr>
                <a:xfrm>
                  <a:off x="3803954" y="3429223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0" name="Rectangle 339"/>
              <p:cNvSpPr/>
              <p:nvPr/>
            </p:nvSpPr>
            <p:spPr>
              <a:xfrm>
                <a:off x="1768269" y="2178049"/>
                <a:ext cx="667120" cy="842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396603" y="2162246"/>
                <a:ext cx="572569" cy="8574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8" name="Straight Arrow Connector 407"/>
              <p:cNvCxnSpPr/>
              <p:nvPr/>
            </p:nvCxnSpPr>
            <p:spPr>
              <a:xfrm flipH="1">
                <a:off x="477144" y="3397145"/>
                <a:ext cx="37519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3" name="Group 422"/>
              <p:cNvGrpSpPr/>
              <p:nvPr/>
            </p:nvGrpSpPr>
            <p:grpSpPr>
              <a:xfrm>
                <a:off x="3272172" y="3057876"/>
                <a:ext cx="548893" cy="548893"/>
                <a:chOff x="11643107" y="2158069"/>
                <a:chExt cx="548893" cy="54889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24" name="Rectangle 423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TextBox 424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b           </a:t>
                  </a:r>
                </a:p>
              </p:txBody>
            </p:sp>
          </p:grpSp>
          <p:grpSp>
            <p:nvGrpSpPr>
              <p:cNvPr id="441" name="Group 440"/>
              <p:cNvGrpSpPr/>
              <p:nvPr/>
            </p:nvGrpSpPr>
            <p:grpSpPr>
              <a:xfrm>
                <a:off x="4598313" y="3031280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442" name="Rectangle 441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TextBox 442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L           </a:t>
                  </a:r>
                </a:p>
              </p:txBody>
            </p:sp>
          </p:grpSp>
          <p:grpSp>
            <p:nvGrpSpPr>
              <p:cNvPr id="444" name="Group 443"/>
              <p:cNvGrpSpPr/>
              <p:nvPr/>
            </p:nvGrpSpPr>
            <p:grpSpPr>
              <a:xfrm>
                <a:off x="4955870" y="1735326"/>
                <a:ext cx="729688" cy="1299758"/>
                <a:chOff x="2491874" y="1750121"/>
                <a:chExt cx="729688" cy="1299758"/>
              </a:xfrm>
            </p:grpSpPr>
            <p:cxnSp>
              <p:nvCxnSpPr>
                <p:cNvPr id="445" name="Straight Arrow Connector 444"/>
                <p:cNvCxnSpPr/>
                <p:nvPr/>
              </p:nvCxnSpPr>
              <p:spPr>
                <a:xfrm flipH="1">
                  <a:off x="2796960" y="2076625"/>
                  <a:ext cx="3928" cy="973254"/>
                </a:xfrm>
                <a:prstGeom prst="straightConnector1">
                  <a:avLst/>
                </a:prstGeom>
                <a:ln w="571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TextBox 445"/>
                <p:cNvSpPr txBox="1"/>
                <p:nvPr/>
              </p:nvSpPr>
              <p:spPr>
                <a:xfrm>
                  <a:off x="2491874" y="1750121"/>
                  <a:ext cx="729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last           </a:t>
                  </a:r>
                </a:p>
              </p:txBody>
            </p:sp>
          </p:grpSp>
          <p:grpSp>
            <p:nvGrpSpPr>
              <p:cNvPr id="447" name="Group 446"/>
              <p:cNvGrpSpPr/>
              <p:nvPr/>
            </p:nvGrpSpPr>
            <p:grpSpPr>
              <a:xfrm>
                <a:off x="3819121" y="3054072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R           </a:t>
                  </a:r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772725" y="1768127"/>
                <a:ext cx="729688" cy="1299758"/>
                <a:chOff x="2491874" y="1750121"/>
                <a:chExt cx="729688" cy="1299758"/>
              </a:xfrm>
            </p:grpSpPr>
            <p:cxnSp>
              <p:nvCxnSpPr>
                <p:cNvPr id="458" name="Straight Arrow Connector 457"/>
                <p:cNvCxnSpPr/>
                <p:nvPr/>
              </p:nvCxnSpPr>
              <p:spPr>
                <a:xfrm flipH="1">
                  <a:off x="2796960" y="2076625"/>
                  <a:ext cx="3928" cy="973254"/>
                </a:xfrm>
                <a:prstGeom prst="straightConnector1">
                  <a:avLst/>
                </a:prstGeom>
                <a:ln w="571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9" name="TextBox 458"/>
                <p:cNvSpPr txBox="1"/>
                <p:nvPr/>
              </p:nvSpPr>
              <p:spPr>
                <a:xfrm>
                  <a:off x="2491874" y="1750121"/>
                  <a:ext cx="729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first           </a:t>
                  </a:r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3743491" y="2641121"/>
                <a:ext cx="907962" cy="529915"/>
                <a:chOff x="5168646" y="2670129"/>
                <a:chExt cx="1395501" cy="529915"/>
              </a:xfrm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5168646" y="2670129"/>
                  <a:ext cx="1395501" cy="477140"/>
                  <a:chOff x="2922327" y="2477698"/>
                  <a:chExt cx="1395501" cy="477140"/>
                </a:xfrm>
                <a:solidFill>
                  <a:srgbClr val="7030A0"/>
                </a:solidFill>
              </p:grpSpPr>
              <p:grpSp>
                <p:nvGrpSpPr>
                  <p:cNvPr id="347" name="Group 346"/>
                  <p:cNvGrpSpPr/>
                  <p:nvPr/>
                </p:nvGrpSpPr>
                <p:grpSpPr>
                  <a:xfrm>
                    <a:off x="2982302" y="2477698"/>
                    <a:ext cx="1335526" cy="477140"/>
                    <a:chOff x="2982302" y="2477698"/>
                    <a:chExt cx="1335526" cy="477140"/>
                  </a:xfrm>
                  <a:grpFill/>
                </p:grpSpPr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2982302" y="2525350"/>
                      <a:ext cx="1335526" cy="429488"/>
                      <a:chOff x="3264313" y="2499713"/>
                      <a:chExt cx="1335526" cy="429488"/>
                    </a:xfrm>
                    <a:grpFill/>
                  </p:grpSpPr>
                  <p:cxnSp>
                    <p:nvCxnSpPr>
                      <p:cNvPr id="351" name="Straight Connector 350"/>
                      <p:cNvCxnSpPr/>
                      <p:nvPr/>
                    </p:nvCxnSpPr>
                    <p:spPr>
                      <a:xfrm flipH="1">
                        <a:off x="4375448" y="2929201"/>
                        <a:ext cx="224391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2" name="Straight Connector 351"/>
                      <p:cNvCxnSpPr/>
                      <p:nvPr/>
                    </p:nvCxnSpPr>
                    <p:spPr>
                      <a:xfrm flipV="1">
                        <a:off x="4383993" y="2499713"/>
                        <a:ext cx="0" cy="421878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3" name="Straight Connector 352"/>
                      <p:cNvCxnSpPr/>
                      <p:nvPr/>
                    </p:nvCxnSpPr>
                    <p:spPr>
                      <a:xfrm flipH="1">
                        <a:off x="3264313" y="2499713"/>
                        <a:ext cx="1111135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4" name="Straight Arrow Connector 353"/>
                      <p:cNvCxnSpPr/>
                      <p:nvPr/>
                    </p:nvCxnSpPr>
                    <p:spPr>
                      <a:xfrm>
                        <a:off x="3264313" y="2499713"/>
                        <a:ext cx="0" cy="332098"/>
                      </a:xfrm>
                      <a:prstGeom prst="straightConnector1">
                        <a:avLst/>
                      </a:prstGeom>
                      <a:grpFill/>
                      <a:ln w="381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50" name="Rectangle 349"/>
                    <p:cNvSpPr/>
                    <p:nvPr/>
                  </p:nvSpPr>
                  <p:spPr>
                    <a:xfrm>
                      <a:off x="4043914" y="2477698"/>
                      <a:ext cx="113160" cy="11316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rgbClr val="7030A0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348" name="Rectangle 347"/>
                  <p:cNvSpPr/>
                  <p:nvPr/>
                </p:nvSpPr>
                <p:spPr>
                  <a:xfrm>
                    <a:off x="2922327" y="2477698"/>
                    <a:ext cx="113160" cy="113160"/>
                  </a:xfrm>
                  <a:prstGeom prst="rect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7030A0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346" name="Rectangle 345"/>
                <p:cNvSpPr/>
                <p:nvPr/>
              </p:nvSpPr>
              <p:spPr>
                <a:xfrm>
                  <a:off x="6296808" y="3086884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6" name="Group 425"/>
              <p:cNvGrpSpPr/>
              <p:nvPr/>
            </p:nvGrpSpPr>
            <p:grpSpPr>
              <a:xfrm>
                <a:off x="4290758" y="2492831"/>
                <a:ext cx="639825" cy="923494"/>
                <a:chOff x="5777829" y="2332303"/>
                <a:chExt cx="1400614" cy="1226567"/>
              </a:xfrm>
            </p:grpSpPr>
            <p:grpSp>
              <p:nvGrpSpPr>
                <p:cNvPr id="427" name="Group 426"/>
                <p:cNvGrpSpPr/>
                <p:nvPr/>
              </p:nvGrpSpPr>
              <p:grpSpPr>
                <a:xfrm>
                  <a:off x="5777829" y="2332303"/>
                  <a:ext cx="1400614" cy="1183693"/>
                  <a:chOff x="3599762" y="2132867"/>
                  <a:chExt cx="1400614" cy="1183693"/>
                </a:xfrm>
              </p:grpSpPr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3599762" y="2132867"/>
                    <a:ext cx="1400614" cy="1183693"/>
                    <a:chOff x="3599762" y="2132867"/>
                    <a:chExt cx="1400614" cy="1183693"/>
                  </a:xfrm>
                </p:grpSpPr>
                <p:grpSp>
                  <p:nvGrpSpPr>
                    <p:cNvPr id="431" name="Group 430"/>
                    <p:cNvGrpSpPr/>
                    <p:nvPr/>
                  </p:nvGrpSpPr>
                  <p:grpSpPr>
                    <a:xfrm>
                      <a:off x="3599762" y="2193252"/>
                      <a:ext cx="1344032" cy="1123308"/>
                      <a:chOff x="3881773" y="2167615"/>
                      <a:chExt cx="1344032" cy="1123308"/>
                    </a:xfrm>
                  </p:grpSpPr>
                  <p:cxnSp>
                    <p:nvCxnSpPr>
                      <p:cNvPr id="433" name="Straight Connector 432"/>
                      <p:cNvCxnSpPr/>
                      <p:nvPr/>
                    </p:nvCxnSpPr>
                    <p:spPr>
                      <a:xfrm>
                        <a:off x="3881773" y="3290318"/>
                        <a:ext cx="271283" cy="605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4" name="Straight Connector 433"/>
                      <p:cNvCxnSpPr/>
                      <p:nvPr/>
                    </p:nvCxnSpPr>
                    <p:spPr>
                      <a:xfrm flipV="1">
                        <a:off x="4153056" y="2167615"/>
                        <a:ext cx="0" cy="1122703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5" name="Straight Connector 434"/>
                      <p:cNvCxnSpPr/>
                      <p:nvPr/>
                    </p:nvCxnSpPr>
                    <p:spPr>
                      <a:xfrm>
                        <a:off x="4153056" y="2167615"/>
                        <a:ext cx="1072749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6" name="Straight Arrow Connector 435"/>
                      <p:cNvCxnSpPr/>
                      <p:nvPr/>
                    </p:nvCxnSpPr>
                    <p:spPr>
                      <a:xfrm>
                        <a:off x="5225805" y="2167615"/>
                        <a:ext cx="0" cy="664196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2" name="Rectangle 431"/>
                    <p:cNvSpPr/>
                    <p:nvPr/>
                  </p:nvSpPr>
                  <p:spPr>
                    <a:xfrm>
                      <a:off x="4887216" y="2132867"/>
                      <a:ext cx="113160" cy="1131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30" name="Rectangle 429"/>
                  <p:cNvSpPr/>
                  <p:nvPr/>
                </p:nvSpPr>
                <p:spPr>
                  <a:xfrm>
                    <a:off x="3814464" y="2136067"/>
                    <a:ext cx="113160" cy="1131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8" name="Rectangle 427"/>
                <p:cNvSpPr/>
                <p:nvPr/>
              </p:nvSpPr>
              <p:spPr>
                <a:xfrm>
                  <a:off x="5990886" y="3445710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2" name="Right Brace 461"/>
              <p:cNvSpPr/>
              <p:nvPr/>
            </p:nvSpPr>
            <p:spPr>
              <a:xfrm rot="5400000">
                <a:off x="3254304" y="1075828"/>
                <a:ext cx="411670" cy="5573583"/>
              </a:xfrm>
              <a:prstGeom prst="rightBrace">
                <a:avLst>
                  <a:gd name="adj1" fmla="val 56077"/>
                  <a:gd name="adj2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1" name="Group 410"/>
              <p:cNvGrpSpPr/>
              <p:nvPr/>
            </p:nvGrpSpPr>
            <p:grpSpPr>
              <a:xfrm>
                <a:off x="1844054" y="2698598"/>
                <a:ext cx="917376" cy="528191"/>
                <a:chOff x="2913781" y="2677739"/>
                <a:chExt cx="1395501" cy="528191"/>
              </a:xfrm>
            </p:grpSpPr>
            <p:grpSp>
              <p:nvGrpSpPr>
                <p:cNvPr id="412" name="Group 411"/>
                <p:cNvGrpSpPr/>
                <p:nvPr/>
              </p:nvGrpSpPr>
              <p:grpSpPr>
                <a:xfrm>
                  <a:off x="2913781" y="2677739"/>
                  <a:ext cx="1395501" cy="477140"/>
                  <a:chOff x="2922327" y="2477698"/>
                  <a:chExt cx="1395501" cy="477140"/>
                </a:xfrm>
              </p:grpSpPr>
              <p:grpSp>
                <p:nvGrpSpPr>
                  <p:cNvPr id="414" name="Group 413"/>
                  <p:cNvGrpSpPr/>
                  <p:nvPr/>
                </p:nvGrpSpPr>
                <p:grpSpPr>
                  <a:xfrm>
                    <a:off x="2982302" y="2477698"/>
                    <a:ext cx="1335526" cy="477140"/>
                    <a:chOff x="2982302" y="2477698"/>
                    <a:chExt cx="1335526" cy="477140"/>
                  </a:xfrm>
                </p:grpSpPr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2982302" y="2525350"/>
                      <a:ext cx="1335526" cy="429488"/>
                      <a:chOff x="3264313" y="2499713"/>
                      <a:chExt cx="1335526" cy="429488"/>
                    </a:xfrm>
                  </p:grpSpPr>
                  <p:cxnSp>
                    <p:nvCxnSpPr>
                      <p:cNvPr id="418" name="Straight Connector 417"/>
                      <p:cNvCxnSpPr/>
                      <p:nvPr/>
                    </p:nvCxnSpPr>
                    <p:spPr>
                      <a:xfrm flipH="1">
                        <a:off x="4375448" y="2929201"/>
                        <a:ext cx="224391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9" name="Straight Connector 418"/>
                      <p:cNvCxnSpPr/>
                      <p:nvPr/>
                    </p:nvCxnSpPr>
                    <p:spPr>
                      <a:xfrm flipV="1">
                        <a:off x="4383993" y="2499713"/>
                        <a:ext cx="0" cy="421878"/>
                      </a:xfrm>
                      <a:prstGeom prst="line">
                        <a:avLst/>
                      </a:prstGeom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0" name="Straight Connector 419"/>
                      <p:cNvCxnSpPr/>
                      <p:nvPr/>
                    </p:nvCxnSpPr>
                    <p:spPr>
                      <a:xfrm flipH="1">
                        <a:off x="3264313" y="2499713"/>
                        <a:ext cx="1111135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1" name="Straight Arrow Connector 420"/>
                      <p:cNvCxnSpPr/>
                      <p:nvPr/>
                    </p:nvCxnSpPr>
                    <p:spPr>
                      <a:xfrm>
                        <a:off x="3264313" y="2499713"/>
                        <a:ext cx="0" cy="332098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7" name="Rectangle 416"/>
                    <p:cNvSpPr/>
                    <p:nvPr/>
                  </p:nvSpPr>
                  <p:spPr>
                    <a:xfrm>
                      <a:off x="4043914" y="2477698"/>
                      <a:ext cx="113160" cy="113160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5" name="Rectangle 414"/>
                  <p:cNvSpPr/>
                  <p:nvPr/>
                </p:nvSpPr>
                <p:spPr>
                  <a:xfrm>
                    <a:off x="2922327" y="2477698"/>
                    <a:ext cx="113160" cy="11316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3" name="Rectangle 412"/>
                <p:cNvSpPr/>
                <p:nvPr/>
              </p:nvSpPr>
              <p:spPr>
                <a:xfrm>
                  <a:off x="4049483" y="3092770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8" name="Group 437"/>
              <p:cNvGrpSpPr/>
              <p:nvPr/>
            </p:nvGrpSpPr>
            <p:grpSpPr>
              <a:xfrm>
                <a:off x="5151089" y="3035085"/>
                <a:ext cx="548893" cy="548893"/>
                <a:chOff x="11643107" y="2158069"/>
                <a:chExt cx="548893" cy="54889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39" name="Rectangle 438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TextBox 439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c           </a:t>
                  </a:r>
                </a:p>
              </p:txBody>
            </p:sp>
          </p:grpSp>
          <p:cxnSp>
            <p:nvCxnSpPr>
              <p:cNvPr id="469" name="Straight Arrow Connector 468"/>
              <p:cNvCxnSpPr>
                <a:endCxn id="451" idx="1"/>
              </p:cNvCxnSpPr>
              <p:nvPr/>
            </p:nvCxnSpPr>
            <p:spPr>
              <a:xfrm flipV="1">
                <a:off x="6127704" y="3316878"/>
                <a:ext cx="463686" cy="5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5698038" y="3031281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TextBox 304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R           </a:t>
                  </a:r>
                </a:p>
              </p:txBody>
            </p:sp>
          </p:grpSp>
        </p:grpSp>
        <p:sp>
          <p:nvSpPr>
            <p:cNvPr id="199" name="TextBox 198"/>
            <p:cNvSpPr txBox="1"/>
            <p:nvPr/>
          </p:nvSpPr>
          <p:spPr>
            <a:xfrm>
              <a:off x="6589517" y="3132212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NULL           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852341" y="3904296"/>
            <a:ext cx="114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k =3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249455" y="4440111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 *first = head;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254801" y="4718166"/>
            <a:ext cx="347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 *last = </a:t>
            </a:r>
            <a:r>
              <a:rPr lang="en-US" dirty="0" err="1">
                <a:latin typeface="Calisto MT" panose="02040603050505030304" pitchFamily="18" charset="0"/>
              </a:rPr>
              <a:t>findKthNode</a:t>
            </a:r>
            <a:r>
              <a:rPr lang="en-US" dirty="0">
                <a:latin typeface="Calisto MT" panose="02040603050505030304" pitchFamily="18" charset="0"/>
              </a:rPr>
              <a:t>(k-1);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242274" y="5000455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= last-&gt;R;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248409" y="5259418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head-&gt;L = NULL;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249455" y="5541707"/>
            <a:ext cx="20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last-&gt;R = NULL;</a:t>
            </a:r>
          </a:p>
        </p:txBody>
      </p:sp>
    </p:spTree>
    <p:extLst>
      <p:ext uri="{BB962C8B-B14F-4D97-AF65-F5344CB8AC3E}">
        <p14:creationId xmlns:p14="http://schemas.microsoft.com/office/powerpoint/2010/main" val="292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38763 0.3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-0.55469 0.00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463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Cut Paste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34</a:t>
            </a:fld>
            <a:endParaRPr lang="en-US"/>
          </a:p>
        </p:txBody>
      </p:sp>
      <p:grpSp>
        <p:nvGrpSpPr>
          <p:cNvPr id="453" name="Group 452"/>
          <p:cNvGrpSpPr/>
          <p:nvPr/>
        </p:nvGrpSpPr>
        <p:grpSpPr>
          <a:xfrm>
            <a:off x="832006" y="4153179"/>
            <a:ext cx="5475090" cy="1983229"/>
            <a:chOff x="1003736" y="3905770"/>
            <a:chExt cx="3245724" cy="1983229"/>
          </a:xfrm>
        </p:grpSpPr>
        <p:sp>
          <p:nvSpPr>
            <p:cNvPr id="454" name="TextBox 453"/>
            <p:cNvSpPr txBox="1"/>
            <p:nvPr/>
          </p:nvSpPr>
          <p:spPr>
            <a:xfrm>
              <a:off x="1003736" y="3905770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cutPaste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k ){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1003736" y="5519667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7928" y="1700100"/>
            <a:ext cx="5694389" cy="1875000"/>
            <a:chOff x="6591390" y="1710555"/>
            <a:chExt cx="5694389" cy="1875000"/>
          </a:xfrm>
        </p:grpSpPr>
        <p:grpSp>
          <p:nvGrpSpPr>
            <p:cNvPr id="229" name="Group 228"/>
            <p:cNvGrpSpPr/>
            <p:nvPr/>
          </p:nvGrpSpPr>
          <p:grpSpPr>
            <a:xfrm>
              <a:off x="8186397" y="2034488"/>
              <a:ext cx="1209647" cy="992987"/>
              <a:chOff x="10227000" y="2386519"/>
              <a:chExt cx="1209647" cy="992987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0227000" y="2483963"/>
                <a:ext cx="1209647" cy="8955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10463698" y="2386519"/>
                <a:ext cx="729688" cy="954908"/>
                <a:chOff x="5754153" y="4810967"/>
                <a:chExt cx="729688" cy="954908"/>
              </a:xfrm>
            </p:grpSpPr>
            <p:cxnSp>
              <p:nvCxnSpPr>
                <p:cNvPr id="237" name="Straight Arrow Connector 236"/>
                <p:cNvCxnSpPr>
                  <a:stCxn id="238" idx="2"/>
                </p:cNvCxnSpPr>
                <p:nvPr/>
              </p:nvCxnSpPr>
              <p:spPr>
                <a:xfrm>
                  <a:off x="6118997" y="5180299"/>
                  <a:ext cx="0" cy="585576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TextBox 237"/>
                <p:cNvSpPr txBox="1"/>
                <p:nvPr/>
              </p:nvSpPr>
              <p:spPr>
                <a:xfrm>
                  <a:off x="5754153" y="4810967"/>
                  <a:ext cx="729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temp           </a:t>
                  </a:r>
                </a:p>
              </p:txBody>
            </p:sp>
          </p:grpSp>
        </p:grpSp>
        <p:grpSp>
          <p:nvGrpSpPr>
            <p:cNvPr id="309" name="Group 308"/>
            <p:cNvGrpSpPr/>
            <p:nvPr/>
          </p:nvGrpSpPr>
          <p:grpSpPr>
            <a:xfrm>
              <a:off x="8609528" y="3032858"/>
              <a:ext cx="548893" cy="548893"/>
              <a:chOff x="11643107" y="2158069"/>
              <a:chExt cx="548893" cy="548893"/>
            </a:xfrm>
            <a:solidFill>
              <a:schemeClr val="tx1"/>
            </a:solidFill>
          </p:grpSpPr>
          <p:sp>
            <p:nvSpPr>
              <p:cNvPr id="310" name="Rectangle 309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R           </a:t>
                </a:r>
              </a:p>
            </p:txBody>
          </p:sp>
        </p:grpSp>
        <p:sp>
          <p:nvSpPr>
            <p:cNvPr id="367" name="Rectangle 366"/>
            <p:cNvSpPr/>
            <p:nvPr/>
          </p:nvSpPr>
          <p:spPr>
            <a:xfrm>
              <a:off x="8501654" y="2157047"/>
              <a:ext cx="572569" cy="85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0200350" y="3020910"/>
              <a:ext cx="548893" cy="548893"/>
              <a:chOff x="11643107" y="2158069"/>
              <a:chExt cx="548893" cy="54889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74" name="Rectangle 373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e           </a:t>
                </a: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10747299" y="3017106"/>
              <a:ext cx="548893" cy="548893"/>
              <a:chOff x="11643107" y="2158069"/>
              <a:chExt cx="548893" cy="548893"/>
            </a:xfrm>
            <a:solidFill>
              <a:schemeClr val="tx1"/>
            </a:solidFill>
          </p:grpSpPr>
          <p:sp>
            <p:nvSpPr>
              <p:cNvPr id="377" name="Rectangle 376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R           </a:t>
                </a:r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9647574" y="3017105"/>
              <a:ext cx="548893" cy="548893"/>
              <a:chOff x="11643107" y="2158069"/>
              <a:chExt cx="548893" cy="548893"/>
            </a:xfrm>
            <a:solidFill>
              <a:schemeClr val="tx1"/>
            </a:solidFill>
          </p:grpSpPr>
          <p:sp>
            <p:nvSpPr>
              <p:cNvPr id="380" name="Rectangle 379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L           </a:t>
                </a:r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>
              <a:off x="8986401" y="2295724"/>
              <a:ext cx="1400614" cy="1226567"/>
              <a:chOff x="5777829" y="2332303"/>
              <a:chExt cx="1400614" cy="1226567"/>
            </a:xfrm>
          </p:grpSpPr>
          <p:grpSp>
            <p:nvGrpSpPr>
              <p:cNvPr id="383" name="Group 382"/>
              <p:cNvGrpSpPr/>
              <p:nvPr/>
            </p:nvGrpSpPr>
            <p:grpSpPr>
              <a:xfrm>
                <a:off x="5777829" y="2332303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85" name="Group 384"/>
                <p:cNvGrpSpPr/>
                <p:nvPr/>
              </p:nvGrpSpPr>
              <p:grpSpPr>
                <a:xfrm>
                  <a:off x="3599762" y="2132867"/>
                  <a:ext cx="1400614" cy="1183693"/>
                  <a:chOff x="3599762" y="2132867"/>
                  <a:chExt cx="1400614" cy="1183693"/>
                </a:xfrm>
              </p:grpSpPr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3599762" y="2193252"/>
                    <a:ext cx="1344032" cy="1123308"/>
                    <a:chOff x="3881773" y="2167615"/>
                    <a:chExt cx="1344032" cy="1123308"/>
                  </a:xfrm>
                </p:grpSpPr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3881773" y="3290318"/>
                      <a:ext cx="271283" cy="605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V="1">
                      <a:off x="4153056" y="2167615"/>
                      <a:ext cx="0" cy="1122703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1" name="Straight Connector 390"/>
                    <p:cNvCxnSpPr/>
                    <p:nvPr/>
                  </p:nvCxnSpPr>
                  <p:spPr>
                    <a:xfrm>
                      <a:off x="4153056" y="2167615"/>
                      <a:ext cx="1072749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2" name="Straight Arrow Connector 391"/>
                    <p:cNvCxnSpPr/>
                    <p:nvPr/>
                  </p:nvCxnSpPr>
                  <p:spPr>
                    <a:xfrm>
                      <a:off x="5225805" y="2167615"/>
                      <a:ext cx="0" cy="664196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4887216" y="2132867"/>
                    <a:ext cx="113160" cy="1131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6" name="Rectangle 385"/>
                <p:cNvSpPr/>
                <p:nvPr/>
              </p:nvSpPr>
              <p:spPr>
                <a:xfrm>
                  <a:off x="3814464" y="21360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4" name="Rectangle 383"/>
              <p:cNvSpPr/>
              <p:nvPr/>
            </p:nvSpPr>
            <p:spPr>
              <a:xfrm>
                <a:off x="5990886" y="3445710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Rectangle 392"/>
            <p:cNvSpPr/>
            <p:nvPr/>
          </p:nvSpPr>
          <p:spPr>
            <a:xfrm>
              <a:off x="8267682" y="2149038"/>
              <a:ext cx="572569" cy="85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4" name="Group 393"/>
            <p:cNvGrpSpPr/>
            <p:nvPr/>
          </p:nvGrpSpPr>
          <p:grpSpPr>
            <a:xfrm>
              <a:off x="8377218" y="2633550"/>
              <a:ext cx="1395501" cy="529915"/>
              <a:chOff x="5168646" y="2670129"/>
              <a:chExt cx="1395501" cy="529915"/>
            </a:xfrm>
          </p:grpSpPr>
          <p:grpSp>
            <p:nvGrpSpPr>
              <p:cNvPr id="395" name="Group 394"/>
              <p:cNvGrpSpPr/>
              <p:nvPr/>
            </p:nvGrpSpPr>
            <p:grpSpPr>
              <a:xfrm>
                <a:off x="5168646" y="2670129"/>
                <a:ext cx="1395501" cy="477140"/>
                <a:chOff x="2922327" y="2477698"/>
                <a:chExt cx="1395501" cy="477140"/>
              </a:xfrm>
              <a:solidFill>
                <a:srgbClr val="7030A0"/>
              </a:solidFill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2982302" y="2477698"/>
                  <a:ext cx="1335526" cy="477140"/>
                  <a:chOff x="2982302" y="2477698"/>
                  <a:chExt cx="1335526" cy="477140"/>
                </a:xfrm>
                <a:grpFill/>
              </p:grpSpPr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2982302" y="2525350"/>
                    <a:ext cx="1335526" cy="429488"/>
                    <a:chOff x="3264313" y="2499713"/>
                    <a:chExt cx="1335526" cy="429488"/>
                  </a:xfrm>
                  <a:grpFill/>
                </p:grpSpPr>
                <p:cxnSp>
                  <p:nvCxnSpPr>
                    <p:cNvPr id="401" name="Straight Connector 400"/>
                    <p:cNvCxnSpPr/>
                    <p:nvPr/>
                  </p:nvCxnSpPr>
                  <p:spPr>
                    <a:xfrm flipH="1">
                      <a:off x="4375448" y="2929201"/>
                      <a:ext cx="224391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Straight Connector 401"/>
                    <p:cNvCxnSpPr/>
                    <p:nvPr/>
                  </p:nvCxnSpPr>
                  <p:spPr>
                    <a:xfrm flipV="1">
                      <a:off x="4383993" y="2499713"/>
                      <a:ext cx="0" cy="42187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Straight Connector 402"/>
                    <p:cNvCxnSpPr/>
                    <p:nvPr/>
                  </p:nvCxnSpPr>
                  <p:spPr>
                    <a:xfrm flipH="1">
                      <a:off x="3264313" y="2499713"/>
                      <a:ext cx="111113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Straight Arrow Connector 403"/>
                    <p:cNvCxnSpPr/>
                    <p:nvPr/>
                  </p:nvCxnSpPr>
                  <p:spPr>
                    <a:xfrm>
                      <a:off x="3264313" y="2499713"/>
                      <a:ext cx="0" cy="332098"/>
                    </a:xfrm>
                    <a:prstGeom prst="straightConnector1">
                      <a:avLst/>
                    </a:prstGeom>
                    <a:grpFill/>
                    <a:ln w="381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0" name="Rectangle 399"/>
                  <p:cNvSpPr/>
                  <p:nvPr/>
                </p:nvSpPr>
                <p:spPr>
                  <a:xfrm>
                    <a:off x="4043914" y="2477698"/>
                    <a:ext cx="113160" cy="113160"/>
                  </a:xfrm>
                  <a:prstGeom prst="rect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7030A0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398" name="Rectangle 397"/>
                <p:cNvSpPr/>
                <p:nvPr/>
              </p:nvSpPr>
              <p:spPr>
                <a:xfrm>
                  <a:off x="2922327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96" name="Rectangle 395"/>
              <p:cNvSpPr/>
              <p:nvPr/>
            </p:nvSpPr>
            <p:spPr>
              <a:xfrm>
                <a:off x="6296808" y="3086884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Rectangle 404"/>
            <p:cNvSpPr/>
            <p:nvPr/>
          </p:nvSpPr>
          <p:spPr>
            <a:xfrm>
              <a:off x="10445864" y="2148071"/>
              <a:ext cx="572569" cy="85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11427260" y="3103080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NULL           </a:t>
              </a:r>
            </a:p>
          </p:txBody>
        </p:sp>
        <p:cxnSp>
          <p:nvCxnSpPr>
            <p:cNvPr id="407" name="Straight Arrow Connector 406"/>
            <p:cNvCxnSpPr/>
            <p:nvPr/>
          </p:nvCxnSpPr>
          <p:spPr>
            <a:xfrm flipV="1">
              <a:off x="11201955" y="3307451"/>
              <a:ext cx="33923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/>
            <p:cNvGrpSpPr/>
            <p:nvPr/>
          </p:nvGrpSpPr>
          <p:grpSpPr>
            <a:xfrm>
              <a:off x="10320981" y="1710555"/>
              <a:ext cx="617280" cy="1299758"/>
              <a:chOff x="9315288" y="1750121"/>
              <a:chExt cx="617280" cy="1299758"/>
            </a:xfrm>
          </p:grpSpPr>
          <p:cxnSp>
            <p:nvCxnSpPr>
              <p:cNvPr id="316" name="Straight Arrow Connector 315"/>
              <p:cNvCxnSpPr/>
              <p:nvPr/>
            </p:nvCxnSpPr>
            <p:spPr>
              <a:xfrm flipH="1">
                <a:off x="9555112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TextBox 316"/>
              <p:cNvSpPr txBox="1"/>
              <p:nvPr/>
            </p:nvSpPr>
            <p:spPr>
              <a:xfrm>
                <a:off x="9315288" y="1750121"/>
                <a:ext cx="61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tail           </a:t>
                </a:r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>
              <a:off x="8003180" y="1726974"/>
              <a:ext cx="678389" cy="1299758"/>
              <a:chOff x="9315287" y="1750121"/>
              <a:chExt cx="678389" cy="1299758"/>
            </a:xfrm>
          </p:grpSpPr>
          <p:cxnSp>
            <p:nvCxnSpPr>
              <p:cNvPr id="464" name="Straight Arrow Connector 463"/>
              <p:cNvCxnSpPr/>
              <p:nvPr/>
            </p:nvCxnSpPr>
            <p:spPr>
              <a:xfrm flipH="1">
                <a:off x="9555112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TextBox 464"/>
              <p:cNvSpPr txBox="1"/>
              <p:nvPr/>
            </p:nvSpPr>
            <p:spPr>
              <a:xfrm>
                <a:off x="9315287" y="1750121"/>
                <a:ext cx="678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head           </a:t>
                </a:r>
              </a:p>
            </p:txBody>
          </p:sp>
        </p:grpSp>
        <p:cxnSp>
          <p:nvCxnSpPr>
            <p:cNvPr id="450" name="Straight Arrow Connector 449"/>
            <p:cNvCxnSpPr/>
            <p:nvPr/>
          </p:nvCxnSpPr>
          <p:spPr>
            <a:xfrm flipH="1">
              <a:off x="7322204" y="3328255"/>
              <a:ext cx="3751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Box 450"/>
            <p:cNvSpPr txBox="1"/>
            <p:nvPr/>
          </p:nvSpPr>
          <p:spPr>
            <a:xfrm>
              <a:off x="6591390" y="3132212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NULL           </a:t>
              </a: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7509803" y="3032857"/>
              <a:ext cx="548893" cy="548893"/>
              <a:chOff x="11643107" y="2158069"/>
              <a:chExt cx="548893" cy="548893"/>
            </a:xfrm>
            <a:solidFill>
              <a:schemeClr val="tx1"/>
            </a:solidFill>
          </p:grpSpPr>
          <p:sp>
            <p:nvSpPr>
              <p:cNvPr id="313" name="Rectangle 312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L           </a:t>
                </a: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8062579" y="3036662"/>
              <a:ext cx="548893" cy="548893"/>
              <a:chOff x="11643107" y="2158069"/>
              <a:chExt cx="548893" cy="54889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07" name="Rectangle 306"/>
              <p:cNvSpPr/>
              <p:nvPr/>
            </p:nvSpPr>
            <p:spPr>
              <a:xfrm>
                <a:off x="11643107" y="2158069"/>
                <a:ext cx="548893" cy="54889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1776119" y="2247849"/>
                <a:ext cx="23407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d           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76476" y="4011607"/>
            <a:ext cx="7471116" cy="2333129"/>
            <a:chOff x="-23080" y="1735326"/>
            <a:chExt cx="7471116" cy="2333129"/>
          </a:xfrm>
        </p:grpSpPr>
        <p:grpSp>
          <p:nvGrpSpPr>
            <p:cNvPr id="5" name="Group 4"/>
            <p:cNvGrpSpPr/>
            <p:nvPr/>
          </p:nvGrpSpPr>
          <p:grpSpPr>
            <a:xfrm>
              <a:off x="-23080" y="1735326"/>
              <a:ext cx="6649927" cy="2333129"/>
              <a:chOff x="-23080" y="1735326"/>
              <a:chExt cx="6649927" cy="2333129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-23080" y="2999009"/>
                <a:ext cx="858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NULL           </a:t>
                </a: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5094229" y="2054221"/>
                <a:ext cx="1209647" cy="992987"/>
                <a:chOff x="10227000" y="2386519"/>
                <a:chExt cx="1209647" cy="992987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10227000" y="2483963"/>
                  <a:ext cx="1209647" cy="8955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3" name="Group 282"/>
                <p:cNvGrpSpPr/>
                <p:nvPr/>
              </p:nvGrpSpPr>
              <p:grpSpPr>
                <a:xfrm>
                  <a:off x="10463698" y="2386519"/>
                  <a:ext cx="729688" cy="954908"/>
                  <a:chOff x="5754153" y="4810967"/>
                  <a:chExt cx="729688" cy="954908"/>
                </a:xfrm>
              </p:grpSpPr>
              <p:cxnSp>
                <p:nvCxnSpPr>
                  <p:cNvPr id="284" name="Straight Arrow Connector 283"/>
                  <p:cNvCxnSpPr>
                    <a:stCxn id="285" idx="2"/>
                  </p:cNvCxnSpPr>
                  <p:nvPr/>
                </p:nvCxnSpPr>
                <p:spPr>
                  <a:xfrm>
                    <a:off x="6118997" y="5180299"/>
                    <a:ext cx="0" cy="585576"/>
                  </a:xfrm>
                  <a:prstGeom prst="straightConnector1">
                    <a:avLst/>
                  </a:prstGeom>
                  <a:ln w="5715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5754153" y="4810967"/>
                    <a:ext cx="7296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Calisto MT" panose="02040603050505030304" pitchFamily="18" charset="0"/>
                      </a:rPr>
                      <a:t>temp           </a:t>
                    </a:r>
                  </a:p>
                </p:txBody>
              </p:sp>
            </p:grpSp>
          </p:grpSp>
          <p:grpSp>
            <p:nvGrpSpPr>
              <p:cNvPr id="286" name="Group 285"/>
              <p:cNvGrpSpPr/>
              <p:nvPr/>
            </p:nvGrpSpPr>
            <p:grpSpPr>
              <a:xfrm>
                <a:off x="1504399" y="2059165"/>
                <a:ext cx="1209647" cy="992987"/>
                <a:chOff x="10227000" y="2386519"/>
                <a:chExt cx="1209647" cy="992987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0227000" y="2483963"/>
                  <a:ext cx="1209647" cy="8955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8" name="Group 287"/>
                <p:cNvGrpSpPr/>
                <p:nvPr/>
              </p:nvGrpSpPr>
              <p:grpSpPr>
                <a:xfrm>
                  <a:off x="10463698" y="2386519"/>
                  <a:ext cx="729688" cy="954908"/>
                  <a:chOff x="5754153" y="4810967"/>
                  <a:chExt cx="729688" cy="954908"/>
                </a:xfrm>
              </p:grpSpPr>
              <p:cxnSp>
                <p:nvCxnSpPr>
                  <p:cNvPr id="289" name="Straight Arrow Connector 288"/>
                  <p:cNvCxnSpPr>
                    <a:stCxn id="290" idx="2"/>
                  </p:cNvCxnSpPr>
                  <p:nvPr/>
                </p:nvCxnSpPr>
                <p:spPr>
                  <a:xfrm>
                    <a:off x="6118997" y="5180299"/>
                    <a:ext cx="0" cy="585576"/>
                  </a:xfrm>
                  <a:prstGeom prst="straightConnector1">
                    <a:avLst/>
                  </a:prstGeom>
                  <a:ln w="5715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5754153" y="4810967"/>
                    <a:ext cx="7296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Calisto MT" panose="02040603050505030304" pitchFamily="18" charset="0"/>
                      </a:rPr>
                      <a:t>temp           </a:t>
                    </a:r>
                  </a:p>
                </p:txBody>
              </p:sp>
            </p:grpSp>
          </p:grpSp>
          <p:grpSp>
            <p:nvGrpSpPr>
              <p:cNvPr id="291" name="Group 290"/>
              <p:cNvGrpSpPr/>
              <p:nvPr/>
            </p:nvGrpSpPr>
            <p:grpSpPr>
              <a:xfrm>
                <a:off x="1316207" y="3079087"/>
                <a:ext cx="548893" cy="548893"/>
                <a:chOff x="11643107" y="2158069"/>
                <a:chExt cx="548893" cy="548893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92" name="Rectangle 291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a           </a:t>
                  </a: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1863156" y="3075283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R           </a:t>
                  </a:r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763431" y="3075282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298" name="Rectangle 297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L           </a:t>
                  </a:r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2719396" y="3054071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TextBox 301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L           </a:t>
                  </a:r>
                </a:p>
              </p:txBody>
            </p:sp>
          </p:grpSp>
          <p:grpSp>
            <p:nvGrpSpPr>
              <p:cNvPr id="318" name="Group 317"/>
              <p:cNvGrpSpPr/>
              <p:nvPr/>
            </p:nvGrpSpPr>
            <p:grpSpPr>
              <a:xfrm>
                <a:off x="2223792" y="2305291"/>
                <a:ext cx="1362748" cy="1209475"/>
                <a:chOff x="3591216" y="2332908"/>
                <a:chExt cx="1400614" cy="1209475"/>
              </a:xfrm>
            </p:grpSpPr>
            <p:grpSp>
              <p:nvGrpSpPr>
                <p:cNvPr id="319" name="Group 318"/>
                <p:cNvGrpSpPr/>
                <p:nvPr/>
              </p:nvGrpSpPr>
              <p:grpSpPr>
                <a:xfrm>
                  <a:off x="3591216" y="2332908"/>
                  <a:ext cx="1400614" cy="1183693"/>
                  <a:chOff x="3599762" y="2132867"/>
                  <a:chExt cx="1400614" cy="1183693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3599762" y="2132867"/>
                    <a:ext cx="1400614" cy="1183693"/>
                    <a:chOff x="3599762" y="2132867"/>
                    <a:chExt cx="1400614" cy="1183693"/>
                  </a:xfrm>
                </p:grpSpPr>
                <p:grpSp>
                  <p:nvGrpSpPr>
                    <p:cNvPr id="323" name="Group 322"/>
                    <p:cNvGrpSpPr/>
                    <p:nvPr/>
                  </p:nvGrpSpPr>
                  <p:grpSpPr>
                    <a:xfrm>
                      <a:off x="3599762" y="2193252"/>
                      <a:ext cx="1344032" cy="1123308"/>
                      <a:chOff x="3881773" y="2167615"/>
                      <a:chExt cx="1344032" cy="1123308"/>
                    </a:xfrm>
                  </p:grpSpPr>
                  <p:cxnSp>
                    <p:nvCxnSpPr>
                      <p:cNvPr id="325" name="Straight Connector 324"/>
                      <p:cNvCxnSpPr/>
                      <p:nvPr/>
                    </p:nvCxnSpPr>
                    <p:spPr>
                      <a:xfrm>
                        <a:off x="3881773" y="3290318"/>
                        <a:ext cx="271283" cy="605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6" name="Straight Connector 325"/>
                      <p:cNvCxnSpPr/>
                      <p:nvPr/>
                    </p:nvCxnSpPr>
                    <p:spPr>
                      <a:xfrm flipV="1">
                        <a:off x="4153056" y="2167615"/>
                        <a:ext cx="0" cy="1122703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Straight Connector 326"/>
                      <p:cNvCxnSpPr/>
                      <p:nvPr/>
                    </p:nvCxnSpPr>
                    <p:spPr>
                      <a:xfrm>
                        <a:off x="4153056" y="2167615"/>
                        <a:ext cx="1072749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8" name="Straight Arrow Connector 327"/>
                      <p:cNvCxnSpPr/>
                      <p:nvPr/>
                    </p:nvCxnSpPr>
                    <p:spPr>
                      <a:xfrm>
                        <a:off x="5225805" y="2167615"/>
                        <a:ext cx="0" cy="664196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4887216" y="2132867"/>
                      <a:ext cx="113160" cy="1131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2" name="Rectangle 321"/>
                  <p:cNvSpPr/>
                  <p:nvPr/>
                </p:nvSpPr>
                <p:spPr>
                  <a:xfrm>
                    <a:off x="3814464" y="2136067"/>
                    <a:ext cx="113160" cy="1131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0" name="Rectangle 319"/>
                <p:cNvSpPr/>
                <p:nvPr/>
              </p:nvSpPr>
              <p:spPr>
                <a:xfrm>
                  <a:off x="3803954" y="3429223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0" name="Rectangle 339"/>
              <p:cNvSpPr/>
              <p:nvPr/>
            </p:nvSpPr>
            <p:spPr>
              <a:xfrm>
                <a:off x="1768269" y="2178049"/>
                <a:ext cx="667120" cy="842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396603" y="2162246"/>
                <a:ext cx="572569" cy="8574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8" name="Straight Arrow Connector 407"/>
              <p:cNvCxnSpPr/>
              <p:nvPr/>
            </p:nvCxnSpPr>
            <p:spPr>
              <a:xfrm flipH="1">
                <a:off x="477144" y="3397145"/>
                <a:ext cx="37519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3" name="Group 422"/>
              <p:cNvGrpSpPr/>
              <p:nvPr/>
            </p:nvGrpSpPr>
            <p:grpSpPr>
              <a:xfrm>
                <a:off x="3272172" y="3057876"/>
                <a:ext cx="548893" cy="548893"/>
                <a:chOff x="11643107" y="2158069"/>
                <a:chExt cx="548893" cy="54889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24" name="Rectangle 423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TextBox 424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b           </a:t>
                  </a:r>
                </a:p>
              </p:txBody>
            </p:sp>
          </p:grpSp>
          <p:grpSp>
            <p:nvGrpSpPr>
              <p:cNvPr id="441" name="Group 440"/>
              <p:cNvGrpSpPr/>
              <p:nvPr/>
            </p:nvGrpSpPr>
            <p:grpSpPr>
              <a:xfrm>
                <a:off x="4598313" y="3031280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442" name="Rectangle 441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TextBox 442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L           </a:t>
                  </a:r>
                </a:p>
              </p:txBody>
            </p:sp>
          </p:grpSp>
          <p:grpSp>
            <p:nvGrpSpPr>
              <p:cNvPr id="444" name="Group 443"/>
              <p:cNvGrpSpPr/>
              <p:nvPr/>
            </p:nvGrpSpPr>
            <p:grpSpPr>
              <a:xfrm>
                <a:off x="4955870" y="1735326"/>
                <a:ext cx="729688" cy="1299758"/>
                <a:chOff x="2491874" y="1750121"/>
                <a:chExt cx="729688" cy="1299758"/>
              </a:xfrm>
            </p:grpSpPr>
            <p:cxnSp>
              <p:nvCxnSpPr>
                <p:cNvPr id="445" name="Straight Arrow Connector 444"/>
                <p:cNvCxnSpPr/>
                <p:nvPr/>
              </p:nvCxnSpPr>
              <p:spPr>
                <a:xfrm flipH="1">
                  <a:off x="2796960" y="2076625"/>
                  <a:ext cx="3928" cy="973254"/>
                </a:xfrm>
                <a:prstGeom prst="straightConnector1">
                  <a:avLst/>
                </a:prstGeom>
                <a:ln w="571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TextBox 445"/>
                <p:cNvSpPr txBox="1"/>
                <p:nvPr/>
              </p:nvSpPr>
              <p:spPr>
                <a:xfrm>
                  <a:off x="2491874" y="1750121"/>
                  <a:ext cx="729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last           </a:t>
                  </a:r>
                </a:p>
              </p:txBody>
            </p:sp>
          </p:grpSp>
          <p:grpSp>
            <p:nvGrpSpPr>
              <p:cNvPr id="447" name="Group 446"/>
              <p:cNvGrpSpPr/>
              <p:nvPr/>
            </p:nvGrpSpPr>
            <p:grpSpPr>
              <a:xfrm>
                <a:off x="3819121" y="3054072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R           </a:t>
                  </a:r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772725" y="1768127"/>
                <a:ext cx="729688" cy="1299758"/>
                <a:chOff x="2491874" y="1750121"/>
                <a:chExt cx="729688" cy="1299758"/>
              </a:xfrm>
            </p:grpSpPr>
            <p:cxnSp>
              <p:nvCxnSpPr>
                <p:cNvPr id="458" name="Straight Arrow Connector 457"/>
                <p:cNvCxnSpPr/>
                <p:nvPr/>
              </p:nvCxnSpPr>
              <p:spPr>
                <a:xfrm flipH="1">
                  <a:off x="2796960" y="2076625"/>
                  <a:ext cx="3928" cy="973254"/>
                </a:xfrm>
                <a:prstGeom prst="straightConnector1">
                  <a:avLst/>
                </a:prstGeom>
                <a:ln w="571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9" name="TextBox 458"/>
                <p:cNvSpPr txBox="1"/>
                <p:nvPr/>
              </p:nvSpPr>
              <p:spPr>
                <a:xfrm>
                  <a:off x="2491874" y="1750121"/>
                  <a:ext cx="729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first           </a:t>
                  </a:r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3743491" y="2641121"/>
                <a:ext cx="907962" cy="529915"/>
                <a:chOff x="5168646" y="2670129"/>
                <a:chExt cx="1395501" cy="529915"/>
              </a:xfrm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5168646" y="2670129"/>
                  <a:ext cx="1395501" cy="477140"/>
                  <a:chOff x="2922327" y="2477698"/>
                  <a:chExt cx="1395501" cy="477140"/>
                </a:xfrm>
                <a:solidFill>
                  <a:srgbClr val="7030A0"/>
                </a:solidFill>
              </p:grpSpPr>
              <p:grpSp>
                <p:nvGrpSpPr>
                  <p:cNvPr id="347" name="Group 346"/>
                  <p:cNvGrpSpPr/>
                  <p:nvPr/>
                </p:nvGrpSpPr>
                <p:grpSpPr>
                  <a:xfrm>
                    <a:off x="2982302" y="2477698"/>
                    <a:ext cx="1335526" cy="477140"/>
                    <a:chOff x="2982302" y="2477698"/>
                    <a:chExt cx="1335526" cy="477140"/>
                  </a:xfrm>
                  <a:grpFill/>
                </p:grpSpPr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2982302" y="2525350"/>
                      <a:ext cx="1335526" cy="429488"/>
                      <a:chOff x="3264313" y="2499713"/>
                      <a:chExt cx="1335526" cy="429488"/>
                    </a:xfrm>
                    <a:grpFill/>
                  </p:grpSpPr>
                  <p:cxnSp>
                    <p:nvCxnSpPr>
                      <p:cNvPr id="351" name="Straight Connector 350"/>
                      <p:cNvCxnSpPr/>
                      <p:nvPr/>
                    </p:nvCxnSpPr>
                    <p:spPr>
                      <a:xfrm flipH="1">
                        <a:off x="4375448" y="2929201"/>
                        <a:ext cx="224391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2" name="Straight Connector 351"/>
                      <p:cNvCxnSpPr/>
                      <p:nvPr/>
                    </p:nvCxnSpPr>
                    <p:spPr>
                      <a:xfrm flipV="1">
                        <a:off x="4383993" y="2499713"/>
                        <a:ext cx="0" cy="421878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3" name="Straight Connector 352"/>
                      <p:cNvCxnSpPr/>
                      <p:nvPr/>
                    </p:nvCxnSpPr>
                    <p:spPr>
                      <a:xfrm flipH="1">
                        <a:off x="3264313" y="2499713"/>
                        <a:ext cx="1111135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4" name="Straight Arrow Connector 353"/>
                      <p:cNvCxnSpPr/>
                      <p:nvPr/>
                    </p:nvCxnSpPr>
                    <p:spPr>
                      <a:xfrm>
                        <a:off x="3264313" y="2499713"/>
                        <a:ext cx="0" cy="332098"/>
                      </a:xfrm>
                      <a:prstGeom prst="straightConnector1">
                        <a:avLst/>
                      </a:prstGeom>
                      <a:grpFill/>
                      <a:ln w="381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50" name="Rectangle 349"/>
                    <p:cNvSpPr/>
                    <p:nvPr/>
                  </p:nvSpPr>
                  <p:spPr>
                    <a:xfrm>
                      <a:off x="4043914" y="2477698"/>
                      <a:ext cx="113160" cy="11316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rgbClr val="7030A0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348" name="Rectangle 347"/>
                  <p:cNvSpPr/>
                  <p:nvPr/>
                </p:nvSpPr>
                <p:spPr>
                  <a:xfrm>
                    <a:off x="2922327" y="2477698"/>
                    <a:ext cx="113160" cy="113160"/>
                  </a:xfrm>
                  <a:prstGeom prst="rect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7030A0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346" name="Rectangle 345"/>
                <p:cNvSpPr/>
                <p:nvPr/>
              </p:nvSpPr>
              <p:spPr>
                <a:xfrm>
                  <a:off x="6296808" y="3086884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6" name="Group 425"/>
              <p:cNvGrpSpPr/>
              <p:nvPr/>
            </p:nvGrpSpPr>
            <p:grpSpPr>
              <a:xfrm>
                <a:off x="4290758" y="2492831"/>
                <a:ext cx="639825" cy="923494"/>
                <a:chOff x="5777829" y="2332303"/>
                <a:chExt cx="1400614" cy="1226567"/>
              </a:xfrm>
            </p:grpSpPr>
            <p:grpSp>
              <p:nvGrpSpPr>
                <p:cNvPr id="427" name="Group 426"/>
                <p:cNvGrpSpPr/>
                <p:nvPr/>
              </p:nvGrpSpPr>
              <p:grpSpPr>
                <a:xfrm>
                  <a:off x="5777829" y="2332303"/>
                  <a:ext cx="1400614" cy="1183693"/>
                  <a:chOff x="3599762" y="2132867"/>
                  <a:chExt cx="1400614" cy="1183693"/>
                </a:xfrm>
              </p:grpSpPr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3599762" y="2132867"/>
                    <a:ext cx="1400614" cy="1183693"/>
                    <a:chOff x="3599762" y="2132867"/>
                    <a:chExt cx="1400614" cy="1183693"/>
                  </a:xfrm>
                </p:grpSpPr>
                <p:grpSp>
                  <p:nvGrpSpPr>
                    <p:cNvPr id="431" name="Group 430"/>
                    <p:cNvGrpSpPr/>
                    <p:nvPr/>
                  </p:nvGrpSpPr>
                  <p:grpSpPr>
                    <a:xfrm>
                      <a:off x="3599762" y="2193252"/>
                      <a:ext cx="1344032" cy="1123308"/>
                      <a:chOff x="3881773" y="2167615"/>
                      <a:chExt cx="1344032" cy="1123308"/>
                    </a:xfrm>
                  </p:grpSpPr>
                  <p:cxnSp>
                    <p:nvCxnSpPr>
                      <p:cNvPr id="433" name="Straight Connector 432"/>
                      <p:cNvCxnSpPr/>
                      <p:nvPr/>
                    </p:nvCxnSpPr>
                    <p:spPr>
                      <a:xfrm>
                        <a:off x="3881773" y="3290318"/>
                        <a:ext cx="271283" cy="605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4" name="Straight Connector 433"/>
                      <p:cNvCxnSpPr/>
                      <p:nvPr/>
                    </p:nvCxnSpPr>
                    <p:spPr>
                      <a:xfrm flipV="1">
                        <a:off x="4153056" y="2167615"/>
                        <a:ext cx="0" cy="1122703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5" name="Straight Connector 434"/>
                      <p:cNvCxnSpPr/>
                      <p:nvPr/>
                    </p:nvCxnSpPr>
                    <p:spPr>
                      <a:xfrm>
                        <a:off x="4153056" y="2167615"/>
                        <a:ext cx="1072749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6" name="Straight Arrow Connector 435"/>
                      <p:cNvCxnSpPr/>
                      <p:nvPr/>
                    </p:nvCxnSpPr>
                    <p:spPr>
                      <a:xfrm>
                        <a:off x="5225805" y="2167615"/>
                        <a:ext cx="0" cy="664196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2" name="Rectangle 431"/>
                    <p:cNvSpPr/>
                    <p:nvPr/>
                  </p:nvSpPr>
                  <p:spPr>
                    <a:xfrm>
                      <a:off x="4887216" y="2132867"/>
                      <a:ext cx="113160" cy="1131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30" name="Rectangle 429"/>
                  <p:cNvSpPr/>
                  <p:nvPr/>
                </p:nvSpPr>
                <p:spPr>
                  <a:xfrm>
                    <a:off x="3814464" y="2136067"/>
                    <a:ext cx="113160" cy="1131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8" name="Rectangle 427"/>
                <p:cNvSpPr/>
                <p:nvPr/>
              </p:nvSpPr>
              <p:spPr>
                <a:xfrm>
                  <a:off x="5990886" y="3445710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2" name="Right Brace 461"/>
              <p:cNvSpPr/>
              <p:nvPr/>
            </p:nvSpPr>
            <p:spPr>
              <a:xfrm rot="5400000">
                <a:off x="3254304" y="1075828"/>
                <a:ext cx="411670" cy="5573583"/>
              </a:xfrm>
              <a:prstGeom prst="rightBrace">
                <a:avLst>
                  <a:gd name="adj1" fmla="val 56077"/>
                  <a:gd name="adj2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1" name="Group 410"/>
              <p:cNvGrpSpPr/>
              <p:nvPr/>
            </p:nvGrpSpPr>
            <p:grpSpPr>
              <a:xfrm>
                <a:off x="1844054" y="2698598"/>
                <a:ext cx="917376" cy="528191"/>
                <a:chOff x="2913781" y="2677739"/>
                <a:chExt cx="1395501" cy="528191"/>
              </a:xfrm>
            </p:grpSpPr>
            <p:grpSp>
              <p:nvGrpSpPr>
                <p:cNvPr id="412" name="Group 411"/>
                <p:cNvGrpSpPr/>
                <p:nvPr/>
              </p:nvGrpSpPr>
              <p:grpSpPr>
                <a:xfrm>
                  <a:off x="2913781" y="2677739"/>
                  <a:ext cx="1395501" cy="477140"/>
                  <a:chOff x="2922327" y="2477698"/>
                  <a:chExt cx="1395501" cy="477140"/>
                </a:xfrm>
              </p:grpSpPr>
              <p:grpSp>
                <p:nvGrpSpPr>
                  <p:cNvPr id="414" name="Group 413"/>
                  <p:cNvGrpSpPr/>
                  <p:nvPr/>
                </p:nvGrpSpPr>
                <p:grpSpPr>
                  <a:xfrm>
                    <a:off x="2982302" y="2477698"/>
                    <a:ext cx="1335526" cy="477140"/>
                    <a:chOff x="2982302" y="2477698"/>
                    <a:chExt cx="1335526" cy="477140"/>
                  </a:xfrm>
                </p:grpSpPr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2982302" y="2525350"/>
                      <a:ext cx="1335526" cy="429488"/>
                      <a:chOff x="3264313" y="2499713"/>
                      <a:chExt cx="1335526" cy="429488"/>
                    </a:xfrm>
                  </p:grpSpPr>
                  <p:cxnSp>
                    <p:nvCxnSpPr>
                      <p:cNvPr id="418" name="Straight Connector 417"/>
                      <p:cNvCxnSpPr/>
                      <p:nvPr/>
                    </p:nvCxnSpPr>
                    <p:spPr>
                      <a:xfrm flipH="1">
                        <a:off x="4375448" y="2929201"/>
                        <a:ext cx="224391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9" name="Straight Connector 418"/>
                      <p:cNvCxnSpPr/>
                      <p:nvPr/>
                    </p:nvCxnSpPr>
                    <p:spPr>
                      <a:xfrm flipV="1">
                        <a:off x="4383993" y="2499713"/>
                        <a:ext cx="0" cy="421878"/>
                      </a:xfrm>
                      <a:prstGeom prst="line">
                        <a:avLst/>
                      </a:prstGeom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0" name="Straight Connector 419"/>
                      <p:cNvCxnSpPr/>
                      <p:nvPr/>
                    </p:nvCxnSpPr>
                    <p:spPr>
                      <a:xfrm flipH="1">
                        <a:off x="3264313" y="2499713"/>
                        <a:ext cx="1111135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1" name="Straight Arrow Connector 420"/>
                      <p:cNvCxnSpPr/>
                      <p:nvPr/>
                    </p:nvCxnSpPr>
                    <p:spPr>
                      <a:xfrm>
                        <a:off x="3264313" y="2499713"/>
                        <a:ext cx="0" cy="332098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7" name="Rectangle 416"/>
                    <p:cNvSpPr/>
                    <p:nvPr/>
                  </p:nvSpPr>
                  <p:spPr>
                    <a:xfrm>
                      <a:off x="4043914" y="2477698"/>
                      <a:ext cx="113160" cy="113160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5" name="Rectangle 414"/>
                  <p:cNvSpPr/>
                  <p:nvPr/>
                </p:nvSpPr>
                <p:spPr>
                  <a:xfrm>
                    <a:off x="2922327" y="2477698"/>
                    <a:ext cx="113160" cy="11316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3" name="Rectangle 412"/>
                <p:cNvSpPr/>
                <p:nvPr/>
              </p:nvSpPr>
              <p:spPr>
                <a:xfrm>
                  <a:off x="4049483" y="3092770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8" name="Group 437"/>
              <p:cNvGrpSpPr/>
              <p:nvPr/>
            </p:nvGrpSpPr>
            <p:grpSpPr>
              <a:xfrm>
                <a:off x="5151089" y="3035085"/>
                <a:ext cx="548893" cy="548893"/>
                <a:chOff x="11643107" y="2158069"/>
                <a:chExt cx="548893" cy="54889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39" name="Rectangle 438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TextBox 439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c           </a:t>
                  </a:r>
                </a:p>
              </p:txBody>
            </p:sp>
          </p:grpSp>
          <p:cxnSp>
            <p:nvCxnSpPr>
              <p:cNvPr id="469" name="Straight Arrow Connector 468"/>
              <p:cNvCxnSpPr/>
              <p:nvPr/>
            </p:nvCxnSpPr>
            <p:spPr>
              <a:xfrm flipV="1">
                <a:off x="6163161" y="3315438"/>
                <a:ext cx="463686" cy="5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5698038" y="3031281"/>
                <a:ext cx="548893" cy="548893"/>
                <a:chOff x="11643107" y="2158069"/>
                <a:chExt cx="548893" cy="548893"/>
              </a:xfrm>
              <a:solidFill>
                <a:schemeClr val="tx1"/>
              </a:solidFill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11643107" y="2158069"/>
                  <a:ext cx="548893" cy="5488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TextBox 304"/>
                <p:cNvSpPr txBox="1"/>
                <p:nvPr/>
              </p:nvSpPr>
              <p:spPr>
                <a:xfrm>
                  <a:off x="11776119" y="2247849"/>
                  <a:ext cx="23407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R           </a:t>
                  </a:r>
                </a:p>
              </p:txBody>
            </p:sp>
          </p:grpSp>
        </p:grpSp>
        <p:sp>
          <p:nvSpPr>
            <p:cNvPr id="199" name="TextBox 198"/>
            <p:cNvSpPr txBox="1"/>
            <p:nvPr/>
          </p:nvSpPr>
          <p:spPr>
            <a:xfrm>
              <a:off x="6589517" y="3132212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NULL           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852341" y="3904296"/>
            <a:ext cx="114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k =3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249455" y="4440111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 *first = head;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254801" y="4718166"/>
            <a:ext cx="340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 *last = </a:t>
            </a:r>
            <a:r>
              <a:rPr lang="en-US" dirty="0" err="1">
                <a:latin typeface="Calisto MT" panose="02040603050505030304" pitchFamily="18" charset="0"/>
              </a:rPr>
              <a:t>findKthNode</a:t>
            </a:r>
            <a:r>
              <a:rPr lang="en-US" dirty="0">
                <a:latin typeface="Calisto MT" panose="02040603050505030304" pitchFamily="18" charset="0"/>
              </a:rPr>
              <a:t>(k-1);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242274" y="5000455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= last-&gt;R;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248409" y="5259418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head-&gt;L = NULL;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249455" y="5541707"/>
            <a:ext cx="20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last-&gt;R = NULL;</a:t>
            </a:r>
          </a:p>
        </p:txBody>
      </p:sp>
    </p:spTree>
    <p:extLst>
      <p:ext uri="{BB962C8B-B14F-4D97-AF65-F5344CB8AC3E}">
        <p14:creationId xmlns:p14="http://schemas.microsoft.com/office/powerpoint/2010/main" val="8509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03606 -0.318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463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Cut Paste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35</a:t>
            </a:fld>
            <a:endParaRPr lang="en-US"/>
          </a:p>
        </p:txBody>
      </p:sp>
      <p:grpSp>
        <p:nvGrpSpPr>
          <p:cNvPr id="453" name="Group 452"/>
          <p:cNvGrpSpPr/>
          <p:nvPr/>
        </p:nvGrpSpPr>
        <p:grpSpPr>
          <a:xfrm>
            <a:off x="832006" y="4153179"/>
            <a:ext cx="5475090" cy="1983229"/>
            <a:chOff x="1003736" y="3905770"/>
            <a:chExt cx="3245724" cy="1983229"/>
          </a:xfrm>
        </p:grpSpPr>
        <p:sp>
          <p:nvSpPr>
            <p:cNvPr id="454" name="TextBox 453"/>
            <p:cNvSpPr txBox="1"/>
            <p:nvPr/>
          </p:nvSpPr>
          <p:spPr>
            <a:xfrm>
              <a:off x="1003736" y="3905770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cutPaste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k ){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1003736" y="5519667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587079" y="2024033"/>
            <a:ext cx="1209647" cy="992987"/>
            <a:chOff x="10227000" y="2386519"/>
            <a:chExt cx="1209647" cy="992987"/>
          </a:xfrm>
        </p:grpSpPr>
        <p:sp>
          <p:nvSpPr>
            <p:cNvPr id="230" name="Rectangle 229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37" name="Straight Arrow Connector 236"/>
              <p:cNvCxnSpPr>
                <a:stCxn id="238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TextBox 237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309" name="Group 308"/>
          <p:cNvGrpSpPr/>
          <p:nvPr/>
        </p:nvGrpSpPr>
        <p:grpSpPr>
          <a:xfrm>
            <a:off x="2010210" y="302240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0" name="Rectangle 30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sp>
        <p:nvSpPr>
          <p:cNvPr id="367" name="Rectangle 366"/>
          <p:cNvSpPr/>
          <p:nvPr/>
        </p:nvSpPr>
        <p:spPr>
          <a:xfrm>
            <a:off x="1902336" y="2146592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3" name="Group 372"/>
          <p:cNvGrpSpPr/>
          <p:nvPr/>
        </p:nvGrpSpPr>
        <p:grpSpPr>
          <a:xfrm>
            <a:off x="3601032" y="3010455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4" name="Rectangle 3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e           </a:t>
              </a: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3048256" y="300665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80" name="Rectangle 3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2387083" y="2285269"/>
            <a:ext cx="1400614" cy="1226567"/>
            <a:chOff x="5777829" y="2332303"/>
            <a:chExt cx="1400614" cy="1226567"/>
          </a:xfrm>
        </p:grpSpPr>
        <p:grpSp>
          <p:nvGrpSpPr>
            <p:cNvPr id="383" name="Group 382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385" name="Group 384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87" name="Group 386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Straight Arrow Connector 39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Rectangle 387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6" name="Rectangle 385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4" name="Rectangle 383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1668364" y="2138583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4" name="Group 393"/>
          <p:cNvGrpSpPr/>
          <p:nvPr/>
        </p:nvGrpSpPr>
        <p:grpSpPr>
          <a:xfrm>
            <a:off x="1777900" y="2623095"/>
            <a:ext cx="1395501" cy="529915"/>
            <a:chOff x="5168646" y="2670129"/>
            <a:chExt cx="1395501" cy="529915"/>
          </a:xfrm>
        </p:grpSpPr>
        <p:grpSp>
          <p:nvGrpSpPr>
            <p:cNvPr id="395" name="Group 394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397" name="Group 39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399" name="Group 39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401" name="Straight Connector 40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Arrow Connector 40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0" name="Rectangle 39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98" name="Rectangle 39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5" name="Rectangle 404"/>
          <p:cNvSpPr/>
          <p:nvPr/>
        </p:nvSpPr>
        <p:spPr>
          <a:xfrm>
            <a:off x="3846546" y="2137616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7" name="Straight Arrow Connector 406"/>
          <p:cNvCxnSpPr/>
          <p:nvPr/>
        </p:nvCxnSpPr>
        <p:spPr>
          <a:xfrm flipV="1">
            <a:off x="4521024" y="3295970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/>
          <p:cNvGrpSpPr/>
          <p:nvPr/>
        </p:nvGrpSpPr>
        <p:grpSpPr>
          <a:xfrm>
            <a:off x="1403862" y="1716519"/>
            <a:ext cx="678389" cy="1299758"/>
            <a:chOff x="9315287" y="1750121"/>
            <a:chExt cx="678389" cy="1299758"/>
          </a:xfrm>
        </p:grpSpPr>
        <p:cxnSp>
          <p:nvCxnSpPr>
            <p:cNvPr id="464" name="Straight Arrow Connector 463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Box 464"/>
            <p:cNvSpPr txBox="1"/>
            <p:nvPr/>
          </p:nvSpPr>
          <p:spPr>
            <a:xfrm>
              <a:off x="9315287" y="1750121"/>
              <a:ext cx="67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cxnSp>
        <p:nvCxnSpPr>
          <p:cNvPr id="450" name="Straight Arrow Connector 449"/>
          <p:cNvCxnSpPr/>
          <p:nvPr/>
        </p:nvCxnSpPr>
        <p:spPr>
          <a:xfrm flipH="1">
            <a:off x="722886" y="331780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-7928" y="312175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grpSp>
        <p:nvGrpSpPr>
          <p:cNvPr id="312" name="Group 311"/>
          <p:cNvGrpSpPr/>
          <p:nvPr/>
        </p:nvGrpSpPr>
        <p:grpSpPr>
          <a:xfrm>
            <a:off x="910485" y="302240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3" name="Rectangle 3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463261" y="302620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7" name="Rectangle 30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852341" y="3904296"/>
            <a:ext cx="114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k =3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249455" y="4440111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 *first = head;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254802" y="4718166"/>
            <a:ext cx="344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 *last = </a:t>
            </a:r>
            <a:r>
              <a:rPr lang="en-US" dirty="0" err="1">
                <a:latin typeface="Calisto MT" panose="02040603050505030304" pitchFamily="18" charset="0"/>
              </a:rPr>
              <a:t>findKthNode</a:t>
            </a:r>
            <a:r>
              <a:rPr lang="en-US" dirty="0">
                <a:latin typeface="Calisto MT" panose="02040603050505030304" pitchFamily="18" charset="0"/>
              </a:rPr>
              <a:t>(k-1);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242274" y="5000455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= last-&gt;R;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248409" y="5259418"/>
            <a:ext cx="2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head-&gt;L = NULL;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249455" y="5541707"/>
            <a:ext cx="20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last-&gt;R = NULL;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15068" y="3206273"/>
            <a:ext cx="437380" cy="17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6" name="Group 375"/>
          <p:cNvGrpSpPr/>
          <p:nvPr/>
        </p:nvGrpSpPr>
        <p:grpSpPr>
          <a:xfrm>
            <a:off x="4147981" y="30066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77" name="Rectangle 3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sp>
        <p:nvSpPr>
          <p:cNvPr id="406" name="TextBox 405"/>
          <p:cNvSpPr txBox="1"/>
          <p:nvPr/>
        </p:nvSpPr>
        <p:spPr>
          <a:xfrm>
            <a:off x="4776412" y="3092625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469258" y="5547374"/>
            <a:ext cx="20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tail-&gt;R = first;</a:t>
            </a:r>
          </a:p>
        </p:txBody>
      </p:sp>
      <p:grpSp>
        <p:nvGrpSpPr>
          <p:cNvPr id="239" name="Group 238"/>
          <p:cNvGrpSpPr/>
          <p:nvPr/>
        </p:nvGrpSpPr>
        <p:grpSpPr>
          <a:xfrm>
            <a:off x="9999236" y="1963995"/>
            <a:ext cx="1209647" cy="992987"/>
            <a:chOff x="10227000" y="2386519"/>
            <a:chExt cx="1209647" cy="992987"/>
          </a:xfrm>
        </p:grpSpPr>
        <p:sp>
          <p:nvSpPr>
            <p:cNvPr id="282" name="Rectangle 281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84" name="Straight Arrow Connector 283"/>
              <p:cNvCxnSpPr>
                <a:stCxn id="285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TextBox 284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6409406" y="1968939"/>
            <a:ext cx="1209647" cy="992987"/>
            <a:chOff x="10227000" y="2386519"/>
            <a:chExt cx="1209647" cy="992987"/>
          </a:xfrm>
        </p:grpSpPr>
        <p:sp>
          <p:nvSpPr>
            <p:cNvPr id="287" name="Rectangle 286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89" name="Straight Arrow Connector 288"/>
              <p:cNvCxnSpPr>
                <a:stCxn id="290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TextBox 289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91" name="Group 290"/>
          <p:cNvGrpSpPr/>
          <p:nvPr/>
        </p:nvGrpSpPr>
        <p:grpSpPr>
          <a:xfrm>
            <a:off x="6221214" y="298886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2" name="Rectangle 29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6768163" y="29850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95" name="Rectangle 29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7624403" y="296384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01" name="Rectangle 30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7128799" y="2215065"/>
            <a:ext cx="1362748" cy="1209475"/>
            <a:chOff x="3591216" y="2332908"/>
            <a:chExt cx="1400614" cy="1209475"/>
          </a:xfrm>
        </p:grpSpPr>
        <p:grpSp>
          <p:nvGrpSpPr>
            <p:cNvPr id="319" name="Group 318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23" name="Group 32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Arrow Connector 327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Rectangle 321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0" name="Rectangle 319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tangle 339"/>
          <p:cNvSpPr/>
          <p:nvPr/>
        </p:nvSpPr>
        <p:spPr>
          <a:xfrm>
            <a:off x="6673276" y="2087823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10301610" y="2072020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8" name="Straight Arrow Connector 407"/>
          <p:cNvCxnSpPr>
            <a:stCxn id="299" idx="1"/>
          </p:cNvCxnSpPr>
          <p:nvPr/>
        </p:nvCxnSpPr>
        <p:spPr>
          <a:xfrm flipH="1">
            <a:off x="5486632" y="3259502"/>
            <a:ext cx="314818" cy="3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Group 422"/>
          <p:cNvGrpSpPr/>
          <p:nvPr/>
        </p:nvGrpSpPr>
        <p:grpSpPr>
          <a:xfrm>
            <a:off x="8177179" y="2967650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4" name="Rectangle 42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9503320" y="294105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42" name="Rectangle 4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9860877" y="1645100"/>
            <a:ext cx="729688" cy="1299758"/>
            <a:chOff x="2491874" y="1750121"/>
            <a:chExt cx="729688" cy="1299758"/>
          </a:xfrm>
        </p:grpSpPr>
        <p:cxnSp>
          <p:nvCxnSpPr>
            <p:cNvPr id="445" name="Straight Arrow Connector 444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445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last           </a:t>
              </a:r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8724128" y="29638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48" name="Rectangle 44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457" name="Group 456"/>
          <p:cNvGrpSpPr/>
          <p:nvPr/>
        </p:nvGrpSpPr>
        <p:grpSpPr>
          <a:xfrm>
            <a:off x="5677732" y="1677901"/>
            <a:ext cx="729688" cy="1299758"/>
            <a:chOff x="2491874" y="1750121"/>
            <a:chExt cx="729688" cy="1299758"/>
          </a:xfrm>
        </p:grpSpPr>
        <p:cxnSp>
          <p:nvCxnSpPr>
            <p:cNvPr id="458" name="Straight Arrow Connector 457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TextBox 458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first           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8648498" y="2550895"/>
            <a:ext cx="907962" cy="529915"/>
            <a:chOff x="5168646" y="2670129"/>
            <a:chExt cx="1395501" cy="529915"/>
          </a:xfrm>
        </p:grpSpPr>
        <p:grpSp>
          <p:nvGrpSpPr>
            <p:cNvPr id="345" name="Group 344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347" name="Group 34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349" name="Group 34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351" name="Straight Connector 35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Arrow Connector 35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0" name="Rectangle 34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48" name="Rectangle 34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46" name="Rectangle 345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9195765" y="2402605"/>
            <a:ext cx="639825" cy="923494"/>
            <a:chOff x="5777829" y="2332303"/>
            <a:chExt cx="1400614" cy="1226567"/>
          </a:xfrm>
        </p:grpSpPr>
        <p:grpSp>
          <p:nvGrpSpPr>
            <p:cNvPr id="427" name="Group 426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429" name="Group 42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431" name="Group 43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Arrow Connector 43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2" name="Rectangle 43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0" name="Rectangle 42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8" name="Rectangle 42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2" name="Right Brace 461"/>
          <p:cNvSpPr/>
          <p:nvPr/>
        </p:nvSpPr>
        <p:spPr>
          <a:xfrm rot="5400000">
            <a:off x="8159311" y="985602"/>
            <a:ext cx="411670" cy="5573583"/>
          </a:xfrm>
          <a:prstGeom prst="rightBrace">
            <a:avLst>
              <a:gd name="adj1" fmla="val 5607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" name="Group 410"/>
          <p:cNvGrpSpPr/>
          <p:nvPr/>
        </p:nvGrpSpPr>
        <p:grpSpPr>
          <a:xfrm>
            <a:off x="6749061" y="2608372"/>
            <a:ext cx="917376" cy="528191"/>
            <a:chOff x="2913781" y="2677739"/>
            <a:chExt cx="1395501" cy="528191"/>
          </a:xfrm>
        </p:grpSpPr>
        <p:grpSp>
          <p:nvGrpSpPr>
            <p:cNvPr id="412" name="Group 41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414" name="Group 41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416" name="Group 41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418" name="Straight Connector 41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Arrow Connector 4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7" name="Rectangle 41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5" name="Rectangle 41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3" name="Rectangle 41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10056096" y="294485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9" name="Rectangle 43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0603045" y="294105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04" name="Rectangle 30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cxnSp>
        <p:nvCxnSpPr>
          <p:cNvPr id="469" name="Straight Arrow Connector 468"/>
          <p:cNvCxnSpPr/>
          <p:nvPr/>
        </p:nvCxnSpPr>
        <p:spPr>
          <a:xfrm flipV="1">
            <a:off x="11038143" y="3223973"/>
            <a:ext cx="335834" cy="11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1331800" y="303380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818088" y="3078035"/>
            <a:ext cx="1013735" cy="366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4575715" y="2257014"/>
            <a:ext cx="1861255" cy="934355"/>
            <a:chOff x="3591216" y="2323606"/>
            <a:chExt cx="1410214" cy="1269344"/>
          </a:xfrm>
        </p:grpSpPr>
        <p:grpSp>
          <p:nvGrpSpPr>
            <p:cNvPr id="173" name="Group 172"/>
            <p:cNvGrpSpPr/>
            <p:nvPr/>
          </p:nvGrpSpPr>
          <p:grpSpPr>
            <a:xfrm>
              <a:off x="3591216" y="2323606"/>
              <a:ext cx="1410214" cy="1192995"/>
              <a:chOff x="3599762" y="2123565"/>
              <a:chExt cx="1410214" cy="1192995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3599762" y="2132867"/>
                <a:ext cx="1410214" cy="1183693"/>
                <a:chOff x="3599762" y="2132867"/>
                <a:chExt cx="1410214" cy="1183693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Arrow Connector 181"/>
                  <p:cNvCxnSpPr/>
                  <p:nvPr/>
                </p:nvCxnSpPr>
                <p:spPr>
                  <a:xfrm>
                    <a:off x="5225805" y="2167615"/>
                    <a:ext cx="0" cy="857685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8" name="Rectangle 177"/>
                <p:cNvSpPr/>
                <p:nvPr/>
              </p:nvSpPr>
              <p:spPr>
                <a:xfrm>
                  <a:off x="4887216" y="2132867"/>
                  <a:ext cx="122760" cy="1759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Rectangle 175"/>
              <p:cNvSpPr/>
              <p:nvPr/>
            </p:nvSpPr>
            <p:spPr>
              <a:xfrm>
                <a:off x="3814464" y="2123565"/>
                <a:ext cx="125949" cy="17273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3803954" y="3429223"/>
              <a:ext cx="110254" cy="1637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5668438" y="298505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98" name="Rectangle 29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095406" y="2548770"/>
            <a:ext cx="1640147" cy="649181"/>
            <a:chOff x="5168646" y="2670129"/>
            <a:chExt cx="1395501" cy="529915"/>
          </a:xfrm>
        </p:grpSpPr>
        <p:grpSp>
          <p:nvGrpSpPr>
            <p:cNvPr id="189" name="Group 18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191" name="Group 19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571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Arrow Connector 19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5715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4" name="Rectangle 19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192" name="Rectangle 19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190" name="Rectangle 189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5546617" y="5551723"/>
            <a:ext cx="20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first-&gt;L = tail;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7375792" y="5541707"/>
            <a:ext cx="20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 = last;</a:t>
            </a:r>
          </a:p>
        </p:txBody>
      </p:sp>
      <p:grpSp>
        <p:nvGrpSpPr>
          <p:cNvPr id="315" name="Group 314"/>
          <p:cNvGrpSpPr/>
          <p:nvPr/>
        </p:nvGrpSpPr>
        <p:grpSpPr>
          <a:xfrm>
            <a:off x="3721663" y="1700100"/>
            <a:ext cx="617280" cy="1299758"/>
            <a:chOff x="9315288" y="1750121"/>
            <a:chExt cx="617280" cy="1299758"/>
          </a:xfrm>
        </p:grpSpPr>
        <p:cxnSp>
          <p:nvCxnSpPr>
            <p:cNvPr id="316" name="Straight Arrow Connector 315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68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53906 -0.006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6" grpId="0"/>
      <p:bldP spid="187" grpId="0" animBg="1"/>
      <p:bldP spid="200" grpId="0"/>
      <p:bldP spid="20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/>
          <p:cNvGrpSpPr/>
          <p:nvPr/>
        </p:nvGrpSpPr>
        <p:grpSpPr>
          <a:xfrm>
            <a:off x="1020418" y="1816771"/>
            <a:ext cx="729688" cy="1283143"/>
            <a:chOff x="2540338" y="1766736"/>
            <a:chExt cx="729688" cy="1283143"/>
          </a:xfrm>
        </p:grpSpPr>
        <p:cxnSp>
          <p:nvCxnSpPr>
            <p:cNvPr id="534" name="Straight Arrow Connector 533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TextBox 534"/>
            <p:cNvSpPr txBox="1"/>
            <p:nvPr/>
          </p:nvSpPr>
          <p:spPr>
            <a:xfrm>
              <a:off x="2540338" y="1766736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           </a:t>
              </a:r>
            </a:p>
          </p:txBody>
        </p:sp>
      </p:grpSp>
      <p:grpSp>
        <p:nvGrpSpPr>
          <p:cNvPr id="536" name="Group 535"/>
          <p:cNvGrpSpPr/>
          <p:nvPr/>
        </p:nvGrpSpPr>
        <p:grpSpPr>
          <a:xfrm>
            <a:off x="10713202" y="1790030"/>
            <a:ext cx="729688" cy="1299758"/>
            <a:chOff x="2491874" y="1750121"/>
            <a:chExt cx="729688" cy="1299758"/>
          </a:xfrm>
        </p:grpSpPr>
        <p:cxnSp>
          <p:nvCxnSpPr>
            <p:cNvPr id="537" name="Straight Arrow Connector 536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TextBox 53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           </a:t>
              </a:r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3353746" y="1819664"/>
            <a:ext cx="729688" cy="1283143"/>
            <a:chOff x="2540338" y="1766736"/>
            <a:chExt cx="729688" cy="1283143"/>
          </a:xfrm>
        </p:grpSpPr>
        <p:cxnSp>
          <p:nvCxnSpPr>
            <p:cNvPr id="540" name="Straight Arrow Connector 539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2540338" y="1766736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           </a:t>
              </a:r>
            </a:p>
          </p:txBody>
        </p:sp>
      </p:grpSp>
      <p:grpSp>
        <p:nvGrpSpPr>
          <p:cNvPr id="542" name="Group 541"/>
          <p:cNvGrpSpPr/>
          <p:nvPr/>
        </p:nvGrpSpPr>
        <p:grpSpPr>
          <a:xfrm>
            <a:off x="8299163" y="1802187"/>
            <a:ext cx="729688" cy="1299758"/>
            <a:chOff x="2491874" y="1750121"/>
            <a:chExt cx="729688" cy="1299758"/>
          </a:xfrm>
        </p:grpSpPr>
        <p:cxnSp>
          <p:nvCxnSpPr>
            <p:cNvPr id="543" name="Straight Arrow Connector 542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TextBox 543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           </a:t>
              </a:r>
            </a:p>
          </p:txBody>
        </p:sp>
      </p:grpSp>
      <p:grpSp>
        <p:nvGrpSpPr>
          <p:cNvPr id="545" name="Group 544"/>
          <p:cNvGrpSpPr/>
          <p:nvPr/>
        </p:nvGrpSpPr>
        <p:grpSpPr>
          <a:xfrm>
            <a:off x="5537285" y="1797816"/>
            <a:ext cx="729688" cy="1283143"/>
            <a:chOff x="2540338" y="1766736"/>
            <a:chExt cx="729688" cy="1283143"/>
          </a:xfrm>
        </p:grpSpPr>
        <p:cxnSp>
          <p:nvCxnSpPr>
            <p:cNvPr id="546" name="Straight Arrow Connector 545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TextBox 546"/>
            <p:cNvSpPr txBox="1"/>
            <p:nvPr/>
          </p:nvSpPr>
          <p:spPr>
            <a:xfrm>
              <a:off x="2540338" y="1766736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           </a:t>
              </a:r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6165403" y="1788695"/>
            <a:ext cx="729688" cy="1299758"/>
            <a:chOff x="2491874" y="1750121"/>
            <a:chExt cx="729688" cy="1299758"/>
          </a:xfrm>
        </p:grpSpPr>
        <p:cxnSp>
          <p:nvCxnSpPr>
            <p:cNvPr id="549" name="Straight Arrow Connector 548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Box 549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          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463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Find  Middle  Element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918451" y="1774768"/>
            <a:ext cx="900909" cy="132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9942919" y="1825113"/>
            <a:ext cx="2009030" cy="132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2923230" y="1869343"/>
            <a:ext cx="2009030" cy="132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7414490" y="1858439"/>
            <a:ext cx="2009030" cy="132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11467141" y="3197085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-70339" y="3198295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10" name="Straight Arrow Connector 209"/>
          <p:cNvCxnSpPr/>
          <p:nvPr/>
        </p:nvCxnSpPr>
        <p:spPr>
          <a:xfrm flipH="1">
            <a:off x="739476" y="3375351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3690324" y="2141026"/>
            <a:ext cx="1209647" cy="992987"/>
            <a:chOff x="10227000" y="2386519"/>
            <a:chExt cx="1209647" cy="992987"/>
          </a:xfrm>
        </p:grpSpPr>
        <p:sp>
          <p:nvSpPr>
            <p:cNvPr id="222" name="Rectangle 221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224" name="Straight Arrow Connector 223"/>
              <p:cNvCxnSpPr>
                <a:stCxn id="225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34" name="Group 233"/>
          <p:cNvGrpSpPr/>
          <p:nvPr/>
        </p:nvGrpSpPr>
        <p:grpSpPr>
          <a:xfrm>
            <a:off x="1534437" y="3116125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" name="Rectangle 23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2081386" y="311232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1" name="Rectangle 24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981661" y="311232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4" name="Rectangle 24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730004" y="3112320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7" name="Rectangle 24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276953" y="310851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50" name="Rectangle 24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3177228" y="310851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53" name="Rectangle 25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5919546" y="3108515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6" name="Rectangle 25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466495" y="310471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59" name="Rectangle 25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366770" y="310471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62" name="Rectangle 26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8115113" y="3104710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65" name="Rectangle 26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662062" y="310090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68" name="Rectangle 26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7562337" y="310090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71" name="Rectangle 27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518984" y="2383934"/>
            <a:ext cx="1400614" cy="1209475"/>
            <a:chOff x="3591216" y="2332908"/>
            <a:chExt cx="1400614" cy="1209475"/>
          </a:xfrm>
        </p:grpSpPr>
        <p:grpSp>
          <p:nvGrpSpPr>
            <p:cNvPr id="277" name="Group 276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Arrow Connector 332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9" name="Rectangle 328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0" name="Rectangle 27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8" name="Rectangle 277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6904093" y="2376324"/>
            <a:ext cx="1400614" cy="1220856"/>
            <a:chOff x="7976325" y="2325298"/>
            <a:chExt cx="1400614" cy="1220856"/>
          </a:xfrm>
        </p:grpSpPr>
        <p:grpSp>
          <p:nvGrpSpPr>
            <p:cNvPr id="335" name="Group 33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337" name="Group 336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39" name="Group 338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Arrow Connector 356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1" name="Rectangle 340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8" name="Rectangle 337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6" name="Rectangle 33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705597" y="2383329"/>
            <a:ext cx="1400614" cy="1226567"/>
            <a:chOff x="5777829" y="2332303"/>
            <a:chExt cx="1400614" cy="1226567"/>
          </a:xfrm>
        </p:grpSpPr>
        <p:grpSp>
          <p:nvGrpSpPr>
            <p:cNvPr id="359" name="Group 358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361" name="Group 360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363" name="Group 36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365" name="Straight Connector 364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4" name="Rectangle 3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2" name="Rectangle 361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0" name="Rectangle 359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1841549" y="2728765"/>
            <a:ext cx="1395501" cy="528191"/>
            <a:chOff x="2913781" y="2677739"/>
            <a:chExt cx="1395501" cy="528191"/>
          </a:xfrm>
        </p:grpSpPr>
        <p:grpSp>
          <p:nvGrpSpPr>
            <p:cNvPr id="422" name="Group 42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460" name="Group 459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466" name="Straight Connector 465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Arrow Connector 469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1" name="Rectangle 460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6" name="Rectangle 455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7" name="Rectangle 436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1" name="Rectangle 470"/>
          <p:cNvSpPr/>
          <p:nvPr/>
        </p:nvSpPr>
        <p:spPr>
          <a:xfrm>
            <a:off x="3986878" y="2236643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2" name="Group 471"/>
          <p:cNvGrpSpPr/>
          <p:nvPr/>
        </p:nvGrpSpPr>
        <p:grpSpPr>
          <a:xfrm>
            <a:off x="4096414" y="2721155"/>
            <a:ext cx="1395501" cy="529915"/>
            <a:chOff x="5168646" y="2670129"/>
            <a:chExt cx="1395501" cy="529915"/>
          </a:xfrm>
        </p:grpSpPr>
        <p:grpSp>
          <p:nvGrpSpPr>
            <p:cNvPr id="473" name="Group 472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475" name="Group 474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477" name="Group 476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479" name="Straight Connector 478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Arrow Connector 48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8" name="Rectangle 477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476" name="Rectangle 475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474" name="Rectangle 473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6226658" y="2721155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485" name="Group 484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487" name="Group 486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489" name="Group 488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491" name="Straight Connector 490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Arrow Connector 493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0" name="Rectangle 489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488" name="Rectangle 487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486" name="Rectangle 485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grpSp>
        <p:nvGrpSpPr>
          <p:cNvPr id="502" name="Group 501"/>
          <p:cNvGrpSpPr/>
          <p:nvPr/>
        </p:nvGrpSpPr>
        <p:grpSpPr>
          <a:xfrm>
            <a:off x="10201428" y="3107910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03" name="Rectangle 50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0748377" y="310410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06" name="Rectangle 50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9648652" y="310410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09" name="Rectangle 50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cxnSp>
        <p:nvCxnSpPr>
          <p:cNvPr id="496" name="Straight Arrow Connector 495"/>
          <p:cNvCxnSpPr/>
          <p:nvPr/>
        </p:nvCxnSpPr>
        <p:spPr>
          <a:xfrm flipV="1">
            <a:off x="11182191" y="3375349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1" name="Group 510"/>
          <p:cNvGrpSpPr/>
          <p:nvPr/>
        </p:nvGrpSpPr>
        <p:grpSpPr>
          <a:xfrm>
            <a:off x="9033999" y="2404020"/>
            <a:ext cx="1400614" cy="1220856"/>
            <a:chOff x="7976325" y="2325298"/>
            <a:chExt cx="1400614" cy="1220856"/>
          </a:xfrm>
        </p:grpSpPr>
        <p:grpSp>
          <p:nvGrpSpPr>
            <p:cNvPr id="512" name="Group 511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514" name="Group 513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516" name="Group 515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Arrow Connector 520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7" name="Rectangle 516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5" name="Rectangle 514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3" name="Rectangle 512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2" name="Group 521"/>
          <p:cNvGrpSpPr/>
          <p:nvPr/>
        </p:nvGrpSpPr>
        <p:grpSpPr>
          <a:xfrm>
            <a:off x="8351054" y="2734080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523" name="Group 522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525" name="Group 524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527" name="Group 526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529" name="Straight Connector 528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8" name="Rectangle 527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526" name="Rectangle 525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524" name="Rectangle 523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0318692" y="1776032"/>
            <a:ext cx="617280" cy="1299758"/>
            <a:chOff x="9315288" y="1750121"/>
            <a:chExt cx="617280" cy="1299758"/>
          </a:xfrm>
        </p:grpSpPr>
        <p:cxnSp>
          <p:nvCxnSpPr>
            <p:cNvPr id="274" name="Straight Arrow Connector 273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1419568" y="1776032"/>
            <a:ext cx="729688" cy="1299758"/>
            <a:chOff x="2491874" y="1750121"/>
            <a:chExt cx="729688" cy="1299758"/>
          </a:xfrm>
        </p:grpSpPr>
        <p:cxnSp>
          <p:nvCxnSpPr>
            <p:cNvPr id="372" name="Straight Arrow Connector 371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9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 animBg="1"/>
      <p:bldP spid="553" grpId="0" animBg="1"/>
      <p:bldP spid="554" grpId="0" animBg="1"/>
      <p:bldP spid="5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CC7-E697-4F97-AA2C-4941AA788381}" type="datetime4">
              <a:rPr lang="en-US" smtClean="0"/>
              <a:t>March 13,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of DLL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6959-84AB-4A3B-BC4E-A49D75991CDB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7279" y="1895475"/>
            <a:ext cx="146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Insertion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1870" y="2285716"/>
            <a:ext cx="185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Insert at first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870" y="2675957"/>
            <a:ext cx="185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Insert at last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869" y="3066198"/>
            <a:ext cx="20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Insert at interior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9" y="3641105"/>
            <a:ext cx="146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Deletion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1869" y="4031346"/>
            <a:ext cx="24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Delete first element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1869" y="4421587"/>
            <a:ext cx="23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Delete last element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1869" y="4811828"/>
            <a:ext cx="32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Delete any interior element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78" y="5309971"/>
            <a:ext cx="146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Find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1868" y="5721121"/>
            <a:ext cx="438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Calisto MT" panose="02040603050505030304" pitchFamily="18" charset="0"/>
              </a:rPr>
              <a:t>Note: Returns the reference of the node</a:t>
            </a:r>
          </a:p>
        </p:txBody>
      </p:sp>
    </p:spTree>
    <p:extLst>
      <p:ext uri="{BB962C8B-B14F-4D97-AF65-F5344CB8AC3E}">
        <p14:creationId xmlns:p14="http://schemas.microsoft.com/office/powerpoint/2010/main" val="104922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658" y="192965"/>
            <a:ext cx="1142230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Find an Element (First Occurrence)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0478572" y="329681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001893" y="332673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811708" y="3503787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971160" y="4127205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Is temp-&gt;v = x?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50138" y="4132159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525854" y="4027555"/>
            <a:ext cx="3604969" cy="2220749"/>
            <a:chOff x="1000860" y="4017182"/>
            <a:chExt cx="3463381" cy="2220749"/>
          </a:xfrm>
        </p:grpSpPr>
        <p:sp>
          <p:nvSpPr>
            <p:cNvPr id="120" name="TextBox 119"/>
            <p:cNvSpPr txBox="1"/>
            <p:nvPr/>
          </p:nvSpPr>
          <p:spPr>
            <a:xfrm>
              <a:off x="1002939" y="4017182"/>
              <a:ext cx="346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Node*  </a:t>
              </a:r>
              <a:r>
                <a:rPr lang="en-US" dirty="0" err="1">
                  <a:latin typeface="Calisto MT" panose="02040603050505030304" pitchFamily="18" charset="0"/>
                </a:rPr>
                <a:t>findFirstOccurrence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00860" y="5868599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777237" y="1795126"/>
            <a:ext cx="475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i="1" u="sng" dirty="0">
                <a:solidFill>
                  <a:srgbClr val="FF0000"/>
                </a:solidFill>
                <a:latin typeface="Calisto MT" panose="02040603050505030304" pitchFamily="18" charset="0"/>
              </a:rPr>
              <a:t>Case 1: x is not present in the list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27000" y="2386519"/>
            <a:ext cx="1209647" cy="992987"/>
            <a:chOff x="10227000" y="2386519"/>
            <a:chExt cx="1209647" cy="992987"/>
          </a:xfrm>
        </p:grpSpPr>
        <p:sp>
          <p:nvSpPr>
            <p:cNvPr id="6" name="Rectangle 5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26" name="Straight Arrow Connector 125"/>
              <p:cNvCxnSpPr>
                <a:stCxn id="12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9311163" y="2230972"/>
            <a:ext cx="1209647" cy="992987"/>
            <a:chOff x="10227000" y="2386519"/>
            <a:chExt cx="1209647" cy="992987"/>
          </a:xfrm>
        </p:grpSpPr>
        <p:sp>
          <p:nvSpPr>
            <p:cNvPr id="133" name="Rectangle 132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35" name="Straight Arrow Connector 134"/>
              <p:cNvCxnSpPr>
                <a:stCxn id="136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6934918" y="2256087"/>
            <a:ext cx="1209647" cy="992987"/>
            <a:chOff x="10227000" y="2386519"/>
            <a:chExt cx="1209647" cy="992987"/>
          </a:xfrm>
        </p:grpSpPr>
        <p:sp>
          <p:nvSpPr>
            <p:cNvPr id="138" name="Rectangle 137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40" name="Straight Arrow Connector 139"/>
              <p:cNvCxnSpPr>
                <a:stCxn id="141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4762556" y="2269462"/>
            <a:ext cx="1209647" cy="992987"/>
            <a:chOff x="10227000" y="2386519"/>
            <a:chExt cx="1209647" cy="992987"/>
          </a:xfrm>
        </p:grpSpPr>
        <p:sp>
          <p:nvSpPr>
            <p:cNvPr id="143" name="Rectangle 142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45" name="Straight Arrow Connector 144"/>
              <p:cNvCxnSpPr>
                <a:stCxn id="146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2589715" y="2267635"/>
            <a:ext cx="1209647" cy="992987"/>
            <a:chOff x="10227000" y="2386519"/>
            <a:chExt cx="1209647" cy="992987"/>
          </a:xfrm>
        </p:grpSpPr>
        <p:sp>
          <p:nvSpPr>
            <p:cNvPr id="148" name="Rectangle 147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50" name="Straight Arrow Connector 149"/>
              <p:cNvCxnSpPr>
                <a:stCxn id="151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606669" y="324456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3618" y="32407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53893" y="324075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2236" y="324075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9185" y="323695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49460" y="32369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91778" y="323695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538727" y="323314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439002" y="32331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187345" y="323314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9734294" y="322934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634569" y="322934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9315288" y="1929583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3591216" y="2512370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976325" y="2504760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777829" y="2511765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7104105" y="4130295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Shift temp to right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3585" y="2386519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/>
          <p:cNvGrpSpPr/>
          <p:nvPr/>
        </p:nvGrpSpPr>
        <p:grpSpPr>
          <a:xfrm>
            <a:off x="2491874" y="1929583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913781" y="2857201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3971160" y="4536544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Is temp-&gt;v = x?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150138" y="4541498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104105" y="4539634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Shift temp to right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9110" y="2365079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3971160" y="4927904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Is temp-&gt;v = x?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150138" y="4932858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104105" y="4930994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Shift temp to right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5168646" y="2849591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7237292" y="2364112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7298890" y="2849591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3966119" y="5322354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Is temp-&gt;v = x?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145097" y="5327308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099064" y="5325444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Shift temp to right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9626420" y="2353531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3974239" y="5721758"/>
            <a:ext cx="57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temp has reached to NULL, means element not found 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92915" y="5721758"/>
            <a:ext cx="260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Return temp (NULL)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 flipV="1">
            <a:off x="10204473" y="350378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420B-7FD9-47C8-BF34-850735ED5BE4}" type="datetime4">
              <a:rPr lang="en-US" smtClean="0"/>
              <a:t>March 13, 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16" grpId="0"/>
      <p:bldP spid="153" grpId="0"/>
      <p:bldP spid="9" grpId="0" animBg="1"/>
      <p:bldP spid="155" grpId="0"/>
      <p:bldP spid="156" grpId="0"/>
      <p:bldP spid="157" grpId="0"/>
      <p:bldP spid="10" grpId="0" animBg="1"/>
      <p:bldP spid="159" grpId="0"/>
      <p:bldP spid="160" grpId="0"/>
      <p:bldP spid="162" grpId="0"/>
      <p:bldP spid="163" grpId="0" animBg="1"/>
      <p:bldP spid="165" grpId="0"/>
      <p:bldP spid="227" grpId="0"/>
      <p:bldP spid="229" grpId="0"/>
      <p:bldP spid="230" grpId="0" animBg="1"/>
      <p:bldP spid="231" grpId="0"/>
      <p:bldP spid="2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10478572" y="329681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001893" y="332673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811708" y="3503787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34069" y="4136830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Is temp-&gt;v = x?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13047" y="4141784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813207" y="4084868"/>
            <a:ext cx="3553015" cy="2220749"/>
            <a:chOff x="1000860" y="4017182"/>
            <a:chExt cx="3553015" cy="2220749"/>
          </a:xfrm>
        </p:grpSpPr>
        <p:sp>
          <p:nvSpPr>
            <p:cNvPr id="120" name="TextBox 119"/>
            <p:cNvSpPr txBox="1"/>
            <p:nvPr/>
          </p:nvSpPr>
          <p:spPr>
            <a:xfrm>
              <a:off x="1002939" y="4017182"/>
              <a:ext cx="35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Node* </a:t>
              </a:r>
              <a:r>
                <a:rPr lang="en-US" dirty="0" err="1">
                  <a:latin typeface="Calisto MT" panose="02040603050505030304" pitchFamily="18" charset="0"/>
                </a:rPr>
                <a:t>findFirstOccurrence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00860" y="5868599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128460" y="1796240"/>
            <a:ext cx="34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i="1" u="sng" dirty="0">
                <a:solidFill>
                  <a:schemeClr val="accent3"/>
                </a:solidFill>
                <a:latin typeface="Calisto MT" panose="02040603050505030304" pitchFamily="18" charset="0"/>
              </a:rPr>
              <a:t>Case 2: x is present in the list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6934918" y="2256087"/>
            <a:ext cx="1209647" cy="992987"/>
            <a:chOff x="10227000" y="2386519"/>
            <a:chExt cx="1209647" cy="992987"/>
          </a:xfrm>
        </p:grpSpPr>
        <p:sp>
          <p:nvSpPr>
            <p:cNvPr id="138" name="Rectangle 137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40" name="Straight Arrow Connector 139"/>
              <p:cNvCxnSpPr>
                <a:stCxn id="141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4762556" y="2269462"/>
            <a:ext cx="1209647" cy="992987"/>
            <a:chOff x="10227000" y="2386519"/>
            <a:chExt cx="1209647" cy="992987"/>
          </a:xfrm>
        </p:grpSpPr>
        <p:sp>
          <p:nvSpPr>
            <p:cNvPr id="143" name="Rectangle 142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45" name="Straight Arrow Connector 144"/>
              <p:cNvCxnSpPr>
                <a:stCxn id="146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2589715" y="2267635"/>
            <a:ext cx="1209647" cy="992987"/>
            <a:chOff x="10227000" y="2386519"/>
            <a:chExt cx="1209647" cy="992987"/>
          </a:xfrm>
        </p:grpSpPr>
        <p:sp>
          <p:nvSpPr>
            <p:cNvPr id="148" name="Rectangle 147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50" name="Straight Arrow Connector 149"/>
              <p:cNvCxnSpPr>
                <a:stCxn id="151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temp           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606669" y="324456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3618" y="32407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53893" y="324075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2236" y="324075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9185" y="323695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49460" y="32369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91778" y="323695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538727" y="323314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439002" y="32331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187345" y="323314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9734294" y="322934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634569" y="322934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9315288" y="1929583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3591216" y="2512370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976325" y="2504760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777829" y="2511765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7367014" y="4139920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Shift temp to right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3585" y="2386519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/>
          <p:cNvGrpSpPr/>
          <p:nvPr/>
        </p:nvGrpSpPr>
        <p:grpSpPr>
          <a:xfrm>
            <a:off x="2491874" y="1929583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913781" y="2857201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4234069" y="4546169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Is temp-&gt;v = x?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3047" y="4551123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367014" y="4549259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Shift temp to right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9110" y="2365079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234069" y="4937529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Is temp-&gt;v = x?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413047" y="4942483"/>
            <a:ext cx="9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Yes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367013" y="4940619"/>
            <a:ext cx="479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Return temp (Reference of the desired node)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5168646" y="2849591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7298890" y="2849591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1380202" y="4377587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366569" y="4693154"/>
            <a:ext cx="252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while(temp!=NULL){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380202" y="5476148"/>
            <a:ext cx="30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686873" y="5016042"/>
            <a:ext cx="247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 (temp-&gt;v==x) break;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675896" y="5306861"/>
            <a:ext cx="247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= temp -&gt; R;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376704" y="5777401"/>
            <a:ext cx="14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return temp;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 flipV="1">
            <a:off x="10204473" y="350378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36A0-55D9-4AA6-97D0-4F9C71C3796B}" type="datetime4">
              <a:rPr lang="en-US" smtClean="0"/>
              <a:t>March 13,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6</a:t>
            </a:fld>
            <a:endParaRPr lang="en-US"/>
          </a:p>
        </p:txBody>
      </p:sp>
      <p:sp>
        <p:nvSpPr>
          <p:cNvPr id="154" name="Title 1"/>
          <p:cNvSpPr>
            <a:spLocks noGrp="1"/>
          </p:cNvSpPr>
          <p:nvPr>
            <p:ph type="title"/>
          </p:nvPr>
        </p:nvSpPr>
        <p:spPr>
          <a:xfrm>
            <a:off x="635658" y="192965"/>
            <a:ext cx="1142230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Find an Element (First Occurrence)</a:t>
            </a:r>
          </a:p>
        </p:txBody>
      </p:sp>
    </p:spTree>
    <p:extLst>
      <p:ext uri="{BB962C8B-B14F-4D97-AF65-F5344CB8AC3E}">
        <p14:creationId xmlns:p14="http://schemas.microsoft.com/office/powerpoint/2010/main" val="24332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16" grpId="0"/>
      <p:bldP spid="153" grpId="0"/>
      <p:bldP spid="9" grpId="0" animBg="1"/>
      <p:bldP spid="155" grpId="0"/>
      <p:bldP spid="156" grpId="0"/>
      <p:bldP spid="157" grpId="0"/>
      <p:bldP spid="10" grpId="0" animBg="1"/>
      <p:bldP spid="159" grpId="0"/>
      <p:bldP spid="160" grpId="0"/>
      <p:bldP spid="162" grpId="0"/>
      <p:bldP spid="238" grpId="0"/>
      <p:bldP spid="239" grpId="0"/>
      <p:bldP spid="240" grpId="0"/>
      <p:bldP spid="243" grpId="0"/>
      <p:bldP spid="244" grpId="0"/>
      <p:bldP spid="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92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Delete Interior Element(First Occurrence)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1647087" y="3112051"/>
            <a:ext cx="3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26811" y="3137057"/>
            <a:ext cx="3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784177" y="3314113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76569" y="3957293"/>
            <a:ext cx="3549018" cy="2220749"/>
            <a:chOff x="1000860" y="4017182"/>
            <a:chExt cx="3549018" cy="2220749"/>
          </a:xfrm>
        </p:grpSpPr>
        <p:sp>
          <p:nvSpPr>
            <p:cNvPr id="120" name="TextBox 119"/>
            <p:cNvSpPr txBox="1"/>
            <p:nvPr/>
          </p:nvSpPr>
          <p:spPr>
            <a:xfrm>
              <a:off x="1002940" y="4017182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deleteFirstOccurrence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00860" y="5868599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79138" y="305488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26087" y="305108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26362" y="305108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21929" y="304727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706763" y="303966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0496991" y="1715963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563685" y="2322696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750298" y="2322091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464343" y="1739909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886250" y="2667527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271359" y="2659917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0371383" y="302607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4" name="Rectangle 15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0918332" y="30222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65" name="Rectangle 16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9818607" y="302227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30" name="Rectangle 22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11388511" y="329671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9144414" y="2315086"/>
            <a:ext cx="1400614" cy="1220856"/>
            <a:chOff x="7976325" y="2325298"/>
            <a:chExt cx="1400614" cy="1220856"/>
          </a:xfrm>
        </p:grpSpPr>
        <p:grpSp>
          <p:nvGrpSpPr>
            <p:cNvPr id="255" name="Group 25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259" name="Group 25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4" name="Rectangle 2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489612" y="2658114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70" name="Group 26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72" name="Group 271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5" name="Rectangle 274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73" name="Rectangle 272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1378714" y="4265939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Node *temp = </a:t>
            </a:r>
            <a:r>
              <a:rPr lang="en-US" dirty="0" err="1">
                <a:latin typeface="Calisto MT" panose="02040603050505030304" pitchFamily="18" charset="0"/>
              </a:rPr>
              <a:t>findFirstOccurrence</a:t>
            </a:r>
            <a:r>
              <a:rPr lang="en-US" dirty="0">
                <a:latin typeface="Calisto MT" panose="02040603050505030304" pitchFamily="18" charset="0"/>
              </a:rPr>
              <a:t>(x);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2437" y="2308098"/>
            <a:ext cx="1618196" cy="147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4141115" y="2659917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411471" y="30434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1393449" y="4635271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L -&gt; R = temp -&gt; R;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8443" y="2633788"/>
            <a:ext cx="1572530" cy="58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6128912" y="2084760"/>
            <a:ext cx="729688" cy="954908"/>
            <a:chOff x="5754153" y="4810967"/>
            <a:chExt cx="729688" cy="954908"/>
          </a:xfrm>
        </p:grpSpPr>
        <p:cxnSp>
          <p:nvCxnSpPr>
            <p:cNvPr id="140" name="Straight Arrow Connector 139"/>
            <p:cNvCxnSpPr>
              <a:stCxn id="141" idx="2"/>
            </p:cNvCxnSpPr>
            <p:nvPr/>
          </p:nvCxnSpPr>
          <p:spPr>
            <a:xfrm>
              <a:off x="6118997" y="5180299"/>
              <a:ext cx="0" cy="58557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5754153" y="4810967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511196" y="304347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948794" y="2315086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964247" y="304727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           </a:t>
              </a:r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1393449" y="5020959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R -&gt; L = temp -&gt; L;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10985" y="1809730"/>
            <a:ext cx="4394936" cy="18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774705" y="305108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21654" y="304727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159814" y="304347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607038" y="303966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4797598" y="1846814"/>
            <a:ext cx="3020589" cy="1731159"/>
            <a:chOff x="5892410" y="2343663"/>
            <a:chExt cx="1251368" cy="896225"/>
          </a:xfrm>
        </p:grpSpPr>
        <p:grpSp>
          <p:nvGrpSpPr>
            <p:cNvPr id="293" name="Group 292"/>
            <p:cNvGrpSpPr/>
            <p:nvPr/>
          </p:nvGrpSpPr>
          <p:grpSpPr>
            <a:xfrm>
              <a:off x="5892410" y="2343663"/>
              <a:ext cx="1251368" cy="869066"/>
              <a:chOff x="3714343" y="2144227"/>
              <a:chExt cx="1251368" cy="869066"/>
            </a:xfrm>
          </p:grpSpPr>
          <p:grpSp>
            <p:nvGrpSpPr>
              <p:cNvPr id="295" name="Group 294"/>
              <p:cNvGrpSpPr/>
              <p:nvPr/>
            </p:nvGrpSpPr>
            <p:grpSpPr>
              <a:xfrm>
                <a:off x="3714343" y="2144227"/>
                <a:ext cx="1251368" cy="869066"/>
                <a:chOff x="3714343" y="2144227"/>
                <a:chExt cx="1251368" cy="869066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3714343" y="2144228"/>
                  <a:ext cx="1229451" cy="869065"/>
                  <a:chOff x="3996354" y="2118591"/>
                  <a:chExt cx="1229451" cy="869065"/>
                </a:xfrm>
              </p:grpSpPr>
              <p:cxnSp>
                <p:nvCxnSpPr>
                  <p:cNvPr id="299" name="Straight Connector 298"/>
                  <p:cNvCxnSpPr/>
                  <p:nvPr/>
                </p:nvCxnSpPr>
                <p:spPr>
                  <a:xfrm>
                    <a:off x="3996354" y="2987575"/>
                    <a:ext cx="157585" cy="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flipV="1">
                    <a:off x="4153055" y="2118591"/>
                    <a:ext cx="1060" cy="84719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>
                    <a:off x="4153056" y="2167616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Arrow Connector 301"/>
                  <p:cNvCxnSpPr/>
                  <p:nvPr/>
                </p:nvCxnSpPr>
                <p:spPr>
                  <a:xfrm>
                    <a:off x="5225805" y="2167615"/>
                    <a:ext cx="0" cy="57387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8" name="Rectangle 297"/>
                <p:cNvSpPr/>
                <p:nvPr/>
              </p:nvSpPr>
              <p:spPr>
                <a:xfrm>
                  <a:off x="4910608" y="2144227"/>
                  <a:ext cx="55103" cy="10840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Rectangle 295"/>
              <p:cNvSpPr/>
              <p:nvPr/>
            </p:nvSpPr>
            <p:spPr>
              <a:xfrm>
                <a:off x="3849129" y="2144227"/>
                <a:ext cx="48997" cy="1084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4" name="Rectangle 293"/>
            <p:cNvSpPr/>
            <p:nvPr/>
          </p:nvSpPr>
          <p:spPr>
            <a:xfrm>
              <a:off x="6017181" y="3135854"/>
              <a:ext cx="59012" cy="104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527854" y="2347393"/>
            <a:ext cx="3315819" cy="867734"/>
            <a:chOff x="5208467" y="2677649"/>
            <a:chExt cx="1303277" cy="527808"/>
          </a:xfrm>
        </p:grpSpPr>
        <p:grpSp>
          <p:nvGrpSpPr>
            <p:cNvPr id="304" name="Group 303"/>
            <p:cNvGrpSpPr/>
            <p:nvPr/>
          </p:nvGrpSpPr>
          <p:grpSpPr>
            <a:xfrm>
              <a:off x="5208467" y="2677649"/>
              <a:ext cx="1303277" cy="469620"/>
              <a:chOff x="2962148" y="2485218"/>
              <a:chExt cx="1303277" cy="469620"/>
            </a:xfrm>
            <a:solidFill>
              <a:srgbClr val="7030A0"/>
            </a:solidFill>
          </p:grpSpPr>
          <p:grpSp>
            <p:nvGrpSpPr>
              <p:cNvPr id="306" name="Group 305"/>
              <p:cNvGrpSpPr/>
              <p:nvPr/>
            </p:nvGrpSpPr>
            <p:grpSpPr>
              <a:xfrm>
                <a:off x="2982302" y="2485218"/>
                <a:ext cx="1283123" cy="469620"/>
                <a:chOff x="2982302" y="2485218"/>
                <a:chExt cx="1283123" cy="469620"/>
              </a:xfrm>
              <a:grpFill/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2982302" y="2525350"/>
                  <a:ext cx="1283123" cy="429488"/>
                  <a:chOff x="3264313" y="2499713"/>
                  <a:chExt cx="1283123" cy="429488"/>
                </a:xfrm>
                <a:grpFill/>
              </p:grpSpPr>
              <p:cxnSp>
                <p:nvCxnSpPr>
                  <p:cNvPr id="310" name="Straight Connector 309"/>
                  <p:cNvCxnSpPr/>
                  <p:nvPr/>
                </p:nvCxnSpPr>
                <p:spPr>
                  <a:xfrm flipH="1">
                    <a:off x="4375449" y="2921591"/>
                    <a:ext cx="171987" cy="761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Arrow Connector 312"/>
                  <p:cNvCxnSpPr/>
                  <p:nvPr/>
                </p:nvCxnSpPr>
                <p:spPr>
                  <a:xfrm>
                    <a:off x="3264313" y="2499713"/>
                    <a:ext cx="0" cy="42187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" name="Rectangle 308"/>
                <p:cNvSpPr/>
                <p:nvPr/>
              </p:nvSpPr>
              <p:spPr>
                <a:xfrm>
                  <a:off x="4069924" y="2485218"/>
                  <a:ext cx="55571" cy="94648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07" name="Rectangle 306"/>
              <p:cNvSpPr/>
              <p:nvPr/>
            </p:nvSpPr>
            <p:spPr>
              <a:xfrm>
                <a:off x="2962148" y="2495474"/>
                <a:ext cx="53186" cy="9044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324258" y="3079393"/>
              <a:ext cx="51025" cy="12606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1393449" y="5428316"/>
            <a:ext cx="138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free(temp);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208443" y="3983780"/>
            <a:ext cx="239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sto MT" panose="02040603050505030304" pitchFamily="18" charset="0"/>
              </a:rPr>
              <a:t>Corner cases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6525289" y="4353112"/>
            <a:ext cx="366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If the head or tail is to be deleted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6531936" y="4765958"/>
            <a:ext cx="526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If the number of elements in the list is less than 3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7</a:t>
            </a:fld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6195781" y="5209675"/>
            <a:ext cx="239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sto MT" panose="02040603050505030304" pitchFamily="18" charset="0"/>
              </a:rPr>
              <a:t>Complexity?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6531936" y="5627796"/>
            <a:ext cx="30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O(</a:t>
            </a:r>
            <a:r>
              <a:rPr lang="en-US" b="1" i="1" dirty="0">
                <a:latin typeface="Calisto MT" panose="02040603050505030304" pitchFamily="18" charset="0"/>
              </a:rPr>
              <a:t>n</a:t>
            </a:r>
            <a:r>
              <a:rPr lang="en-US" dirty="0">
                <a:latin typeface="Calisto MT" panose="02040603050505030304" pitchFamily="18" charset="0"/>
              </a:rPr>
              <a:t>)</a:t>
            </a:r>
          </a:p>
        </p:txBody>
      </p:sp>
      <p:cxnSp>
        <p:nvCxnSpPr>
          <p:cNvPr id="4" name="Straight Arrow Connector 3"/>
          <p:cNvCxnSpPr>
            <a:stCxn id="291" idx="3"/>
            <a:endCxn id="239" idx="1"/>
          </p:cNvCxnSpPr>
          <p:nvPr/>
        </p:nvCxnSpPr>
        <p:spPr>
          <a:xfrm>
            <a:off x="5319282" y="4450605"/>
            <a:ext cx="1212654" cy="1361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  <p:bldP spid="8" grpId="0" animBg="1"/>
      <p:bldP spid="314" grpId="0"/>
      <p:bldP spid="12" grpId="0" animBg="1"/>
      <p:bldP spid="315" grpId="0"/>
      <p:bldP spid="14" grpId="0" animBg="1"/>
      <p:bldP spid="316" grpId="0"/>
      <p:bldP spid="317" grpId="0"/>
      <p:bldP spid="318" grpId="0"/>
      <p:bldP spid="320" grpId="0"/>
      <p:bldP spid="238" grpId="0"/>
      <p:bldP spid="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92" y="130024"/>
            <a:ext cx="12108074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Delete Interior Element(By Ref)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1647087" y="3112051"/>
            <a:ext cx="3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26811" y="3137057"/>
            <a:ext cx="3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784177" y="3314113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76569" y="3957293"/>
            <a:ext cx="4353458" cy="2220749"/>
            <a:chOff x="1000860" y="4017182"/>
            <a:chExt cx="3549018" cy="2220749"/>
          </a:xfrm>
        </p:grpSpPr>
        <p:sp>
          <p:nvSpPr>
            <p:cNvPr id="120" name="TextBox 119"/>
            <p:cNvSpPr txBox="1"/>
            <p:nvPr/>
          </p:nvSpPr>
          <p:spPr>
            <a:xfrm>
              <a:off x="1002940" y="4017182"/>
              <a:ext cx="3546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deleteFirstOccurrence</a:t>
              </a:r>
              <a:r>
                <a:rPr lang="en-US" dirty="0">
                  <a:latin typeface="Calisto MT" panose="02040603050505030304" pitchFamily="18" charset="0"/>
                </a:rPr>
                <a:t>(Node *temp){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00860" y="5868599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79138" y="305488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26087" y="305108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26362" y="305108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21929" y="304727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706763" y="303966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0496991" y="1715963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563685" y="2322696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750298" y="2322091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464343" y="1739909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886250" y="2667527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271359" y="2659917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0371383" y="302607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4" name="Rectangle 15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0918332" y="30222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65" name="Rectangle 16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9818607" y="302227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30" name="Rectangle 22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11388511" y="329671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9144414" y="2315086"/>
            <a:ext cx="1400614" cy="1220856"/>
            <a:chOff x="7976325" y="2325298"/>
            <a:chExt cx="1400614" cy="1220856"/>
          </a:xfrm>
        </p:grpSpPr>
        <p:grpSp>
          <p:nvGrpSpPr>
            <p:cNvPr id="255" name="Group 25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259" name="Group 25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4" name="Rectangle 2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489612" y="2658114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70" name="Group 26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72" name="Group 271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5" name="Rectangle 274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73" name="Rectangle 272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62437" y="2308098"/>
            <a:ext cx="1618196" cy="147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4141115" y="2659917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411471" y="30434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1393449" y="4479872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L -&gt; R = temp -&gt; R;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8443" y="2633788"/>
            <a:ext cx="1572530" cy="58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6128912" y="2084760"/>
            <a:ext cx="729688" cy="954908"/>
            <a:chOff x="5754153" y="4810967"/>
            <a:chExt cx="729688" cy="954908"/>
          </a:xfrm>
        </p:grpSpPr>
        <p:cxnSp>
          <p:nvCxnSpPr>
            <p:cNvPr id="140" name="Straight Arrow Connector 139"/>
            <p:cNvCxnSpPr>
              <a:stCxn id="141" idx="2"/>
            </p:cNvCxnSpPr>
            <p:nvPr/>
          </p:nvCxnSpPr>
          <p:spPr>
            <a:xfrm>
              <a:off x="6118997" y="5180299"/>
              <a:ext cx="0" cy="58557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5754153" y="4810967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511196" y="304347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948794" y="2315086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964247" y="304727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           </a:t>
              </a:r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1393449" y="4865560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temp -&gt; R -&gt; L = temp -&gt; L;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10985" y="1809730"/>
            <a:ext cx="4394936" cy="18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774705" y="305108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21654" y="304727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159814" y="304347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607038" y="303966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4797598" y="1846814"/>
            <a:ext cx="3020589" cy="1731159"/>
            <a:chOff x="5892410" y="2343663"/>
            <a:chExt cx="1251368" cy="896225"/>
          </a:xfrm>
        </p:grpSpPr>
        <p:grpSp>
          <p:nvGrpSpPr>
            <p:cNvPr id="293" name="Group 292"/>
            <p:cNvGrpSpPr/>
            <p:nvPr/>
          </p:nvGrpSpPr>
          <p:grpSpPr>
            <a:xfrm>
              <a:off x="5892410" y="2343663"/>
              <a:ext cx="1251368" cy="869066"/>
              <a:chOff x="3714343" y="2144227"/>
              <a:chExt cx="1251368" cy="869066"/>
            </a:xfrm>
          </p:grpSpPr>
          <p:grpSp>
            <p:nvGrpSpPr>
              <p:cNvPr id="295" name="Group 294"/>
              <p:cNvGrpSpPr/>
              <p:nvPr/>
            </p:nvGrpSpPr>
            <p:grpSpPr>
              <a:xfrm>
                <a:off x="3714343" y="2144227"/>
                <a:ext cx="1251368" cy="869066"/>
                <a:chOff x="3714343" y="2144227"/>
                <a:chExt cx="1251368" cy="869066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3714343" y="2144228"/>
                  <a:ext cx="1229451" cy="869065"/>
                  <a:chOff x="3996354" y="2118591"/>
                  <a:chExt cx="1229451" cy="869065"/>
                </a:xfrm>
              </p:grpSpPr>
              <p:cxnSp>
                <p:nvCxnSpPr>
                  <p:cNvPr id="299" name="Straight Connector 298"/>
                  <p:cNvCxnSpPr/>
                  <p:nvPr/>
                </p:nvCxnSpPr>
                <p:spPr>
                  <a:xfrm>
                    <a:off x="3996354" y="2987575"/>
                    <a:ext cx="157585" cy="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flipV="1">
                    <a:off x="4153055" y="2118591"/>
                    <a:ext cx="1060" cy="84719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>
                    <a:off x="4153056" y="2167616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Arrow Connector 301"/>
                  <p:cNvCxnSpPr/>
                  <p:nvPr/>
                </p:nvCxnSpPr>
                <p:spPr>
                  <a:xfrm>
                    <a:off x="5225805" y="2167615"/>
                    <a:ext cx="0" cy="57387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8" name="Rectangle 297"/>
                <p:cNvSpPr/>
                <p:nvPr/>
              </p:nvSpPr>
              <p:spPr>
                <a:xfrm>
                  <a:off x="4910608" y="2144227"/>
                  <a:ext cx="55103" cy="10840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Rectangle 295"/>
              <p:cNvSpPr/>
              <p:nvPr/>
            </p:nvSpPr>
            <p:spPr>
              <a:xfrm>
                <a:off x="3849129" y="2144227"/>
                <a:ext cx="48997" cy="1084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4" name="Rectangle 293"/>
            <p:cNvSpPr/>
            <p:nvPr/>
          </p:nvSpPr>
          <p:spPr>
            <a:xfrm>
              <a:off x="6017181" y="3135854"/>
              <a:ext cx="59012" cy="104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527854" y="2347393"/>
            <a:ext cx="3315819" cy="867734"/>
            <a:chOff x="5208467" y="2677649"/>
            <a:chExt cx="1303277" cy="527808"/>
          </a:xfrm>
        </p:grpSpPr>
        <p:grpSp>
          <p:nvGrpSpPr>
            <p:cNvPr id="304" name="Group 303"/>
            <p:cNvGrpSpPr/>
            <p:nvPr/>
          </p:nvGrpSpPr>
          <p:grpSpPr>
            <a:xfrm>
              <a:off x="5208467" y="2677649"/>
              <a:ext cx="1303277" cy="469620"/>
              <a:chOff x="2962148" y="2485218"/>
              <a:chExt cx="1303277" cy="469620"/>
            </a:xfrm>
            <a:solidFill>
              <a:srgbClr val="7030A0"/>
            </a:solidFill>
          </p:grpSpPr>
          <p:grpSp>
            <p:nvGrpSpPr>
              <p:cNvPr id="306" name="Group 305"/>
              <p:cNvGrpSpPr/>
              <p:nvPr/>
            </p:nvGrpSpPr>
            <p:grpSpPr>
              <a:xfrm>
                <a:off x="2982302" y="2485218"/>
                <a:ext cx="1283123" cy="469620"/>
                <a:chOff x="2982302" y="2485218"/>
                <a:chExt cx="1283123" cy="469620"/>
              </a:xfrm>
              <a:grpFill/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2982302" y="2525350"/>
                  <a:ext cx="1283123" cy="429488"/>
                  <a:chOff x="3264313" y="2499713"/>
                  <a:chExt cx="1283123" cy="429488"/>
                </a:xfrm>
                <a:grpFill/>
              </p:grpSpPr>
              <p:cxnSp>
                <p:nvCxnSpPr>
                  <p:cNvPr id="310" name="Straight Connector 309"/>
                  <p:cNvCxnSpPr/>
                  <p:nvPr/>
                </p:nvCxnSpPr>
                <p:spPr>
                  <a:xfrm flipH="1">
                    <a:off x="4375449" y="2921591"/>
                    <a:ext cx="171987" cy="761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Arrow Connector 312"/>
                  <p:cNvCxnSpPr/>
                  <p:nvPr/>
                </p:nvCxnSpPr>
                <p:spPr>
                  <a:xfrm>
                    <a:off x="3264313" y="2499713"/>
                    <a:ext cx="0" cy="42187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" name="Rectangle 308"/>
                <p:cNvSpPr/>
                <p:nvPr/>
              </p:nvSpPr>
              <p:spPr>
                <a:xfrm>
                  <a:off x="4069924" y="2485218"/>
                  <a:ext cx="55571" cy="94648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07" name="Rectangle 306"/>
              <p:cNvSpPr/>
              <p:nvPr/>
            </p:nvSpPr>
            <p:spPr>
              <a:xfrm>
                <a:off x="2962148" y="2495474"/>
                <a:ext cx="53186" cy="9044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324258" y="3079393"/>
              <a:ext cx="51025" cy="12606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1393449" y="5272917"/>
            <a:ext cx="138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free(temp);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208443" y="3983780"/>
            <a:ext cx="286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sto MT" panose="02040603050505030304" pitchFamily="18" charset="0"/>
              </a:rPr>
              <a:t>Deleted in O(1)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March 13,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4" grpId="0"/>
      <p:bldP spid="12" grpId="0" animBg="1"/>
      <p:bldP spid="315" grpId="0"/>
      <p:bldP spid="14" grpId="0" animBg="1"/>
      <p:bldP spid="316" grpId="0"/>
      <p:bldP spid="3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8209090" cy="1450757"/>
          </a:xfrm>
        </p:spPr>
        <p:txBody>
          <a:bodyPr/>
          <a:lstStyle/>
          <a:p>
            <a:r>
              <a:rPr lang="en-US" b="1" dirty="0"/>
              <a:t>INSERT  IN  EMPTY  LIST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2463667" y="1753923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68668" y="2029575"/>
            <a:ext cx="617280" cy="1031719"/>
            <a:chOff x="9315288" y="1891501"/>
            <a:chExt cx="617280" cy="1158378"/>
          </a:xfrm>
        </p:grpSpPr>
        <p:cxnSp>
          <p:nvCxnSpPr>
            <p:cNvPr id="232" name="Straight Arrow Connector 231"/>
            <p:cNvCxnSpPr/>
            <p:nvPr/>
          </p:nvCxnSpPr>
          <p:spPr>
            <a:xfrm>
              <a:off x="9548985" y="2266088"/>
              <a:ext cx="6127" cy="783791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891501"/>
              <a:ext cx="61728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1001893" y="3147269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79924" y="3775535"/>
            <a:ext cx="3269536" cy="2380699"/>
            <a:chOff x="979924" y="3775535"/>
            <a:chExt cx="3269536" cy="2380699"/>
          </a:xfrm>
        </p:grpSpPr>
        <p:sp>
          <p:nvSpPr>
            <p:cNvPr id="230" name="TextBox 229"/>
            <p:cNvSpPr txBox="1"/>
            <p:nvPr/>
          </p:nvSpPr>
          <p:spPr>
            <a:xfrm>
              <a:off x="1003736" y="377553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void </a:t>
              </a:r>
              <a:r>
                <a:rPr lang="en-US" dirty="0" err="1">
                  <a:latin typeface="Calisto MT" panose="02040603050505030304" pitchFamily="18" charset="0"/>
                </a:rPr>
                <a:t>createFirstElement</a:t>
              </a:r>
              <a:r>
                <a:rPr lang="en-US" dirty="0">
                  <a:latin typeface="Calisto MT" panose="02040603050505030304" pitchFamily="18" charset="0"/>
                </a:rPr>
                <a:t>(</a:t>
              </a:r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79924" y="5786902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415179" y="4142764"/>
            <a:ext cx="392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= (Node*)</a:t>
            </a:r>
            <a:r>
              <a:rPr lang="en-US" dirty="0" err="1">
                <a:latin typeface="Calisto MT" panose="02040603050505030304" pitchFamily="18" charset="0"/>
              </a:rPr>
              <a:t>malloc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latin typeface="Calisto MT" panose="02040603050505030304" pitchFamily="18" charset="0"/>
              </a:rPr>
              <a:t>sizeof</a:t>
            </a:r>
            <a:r>
              <a:rPr lang="en-US" dirty="0">
                <a:latin typeface="Calisto MT" panose="02040603050505030304" pitchFamily="18" charset="0"/>
              </a:rPr>
              <a:t>(Node));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2604725" y="3057488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2" name="Rectangle 13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53618" y="306129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5" name="Rectangle 13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           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053893" y="306129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8" name="Rectangle 13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415179" y="4528908"/>
            <a:ext cx="16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-&gt; v = x;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588873" y="305748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           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431151" y="4898240"/>
            <a:ext cx="217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-&gt; L = NULL;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811708" y="3324325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415179" y="5226337"/>
            <a:ext cx="217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head -&gt; R = NULL;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3606324" y="335248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880423" y="314551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415178" y="5554434"/>
            <a:ext cx="217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tail = head;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A93-8D24-4D00-98AE-93902BD18D23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13438 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130" grpId="0"/>
      <p:bldP spid="140" grpId="0"/>
      <p:bldP spid="144" grpId="0"/>
      <p:bldP spid="145" grpId="0"/>
      <p:bldP spid="147" grpId="0"/>
      <p:bldP spid="148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5032</TotalTime>
  <Words>2443</Words>
  <Application>Microsoft Office PowerPoint</Application>
  <PresentationFormat>Widescreen</PresentationFormat>
  <Paragraphs>999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Calisto MT</vt:lpstr>
      <vt:lpstr>Georgia</vt:lpstr>
      <vt:lpstr>Times New Roman</vt:lpstr>
      <vt:lpstr>Wingdings</vt:lpstr>
      <vt:lpstr>Swapnil</vt:lpstr>
      <vt:lpstr>Doubly Linked List</vt:lpstr>
      <vt:lpstr> Structure of DLL</vt:lpstr>
      <vt:lpstr>PowerPoint Presentation</vt:lpstr>
      <vt:lpstr>Operations of DLL</vt:lpstr>
      <vt:lpstr>Find an Element (First Occurrence)</vt:lpstr>
      <vt:lpstr>Find an Element (First Occurrence)</vt:lpstr>
      <vt:lpstr>Delete Interior Element(First Occurrence)</vt:lpstr>
      <vt:lpstr>Delete Interior Element(By Ref)</vt:lpstr>
      <vt:lpstr>INSERT  IN  EMPTY  LIST</vt:lpstr>
      <vt:lpstr>Insert at First</vt:lpstr>
      <vt:lpstr>Insert at Last</vt:lpstr>
      <vt:lpstr>Insert at Last</vt:lpstr>
      <vt:lpstr>Insert After/Interior</vt:lpstr>
      <vt:lpstr>Insert After/Interior (By Ref)</vt:lpstr>
      <vt:lpstr>LAB  PRACTICE</vt:lpstr>
      <vt:lpstr>Insert at First</vt:lpstr>
      <vt:lpstr>Insert at Last</vt:lpstr>
      <vt:lpstr>Insert After First Occurrence</vt:lpstr>
      <vt:lpstr>Insert After First Occurrence</vt:lpstr>
      <vt:lpstr>Insert After Last Occurrence</vt:lpstr>
      <vt:lpstr>Delete  From  Last</vt:lpstr>
      <vt:lpstr>Delete From First</vt:lpstr>
      <vt:lpstr>Delete First Occurrence</vt:lpstr>
      <vt:lpstr>Delete  Last  Occurrence</vt:lpstr>
      <vt:lpstr>Length</vt:lpstr>
      <vt:lpstr>Length</vt:lpstr>
      <vt:lpstr>Length</vt:lpstr>
      <vt:lpstr>Find  k-th  Node</vt:lpstr>
      <vt:lpstr>Cut Paste</vt:lpstr>
      <vt:lpstr>Cut Paste</vt:lpstr>
      <vt:lpstr>Cut Paste</vt:lpstr>
      <vt:lpstr>Cut Paste</vt:lpstr>
      <vt:lpstr>Cut Paste</vt:lpstr>
      <vt:lpstr>Cut Paste</vt:lpstr>
      <vt:lpstr>Cut Paste</vt:lpstr>
      <vt:lpstr>Find  Middle  Element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ACER</dc:creator>
  <cp:lastModifiedBy>User</cp:lastModifiedBy>
  <cp:revision>630</cp:revision>
  <dcterms:created xsi:type="dcterms:W3CDTF">2020-04-01T09:54:48Z</dcterms:created>
  <dcterms:modified xsi:type="dcterms:W3CDTF">2024-03-13T07:21:40Z</dcterms:modified>
</cp:coreProperties>
</file>