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5" r:id="rId9"/>
    <p:sldId id="284" r:id="rId10"/>
    <p:sldId id="286" r:id="rId11"/>
    <p:sldId id="287" r:id="rId12"/>
    <p:sldId id="290" r:id="rId13"/>
    <p:sldId id="288" r:id="rId14"/>
    <p:sldId id="29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0" autoAdjust="0"/>
    <p:restoredTop sz="94660"/>
  </p:normalViewPr>
  <p:slideViewPr>
    <p:cSldViewPr snapToGrid="0">
      <p:cViewPr varScale="1">
        <p:scale>
          <a:sx n="95" d="100"/>
          <a:sy n="95" d="100"/>
        </p:scale>
        <p:origin x="11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1B1723-6DA9-4EFA-8335-07AF00B8CDD0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8B005-1B38-409A-B96F-F06244A93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887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8B005-1B38-409A-B96F-F06244A9359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84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754183"/>
            <a:ext cx="10058400" cy="1056979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48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BCDAEF5-DBEA-4DA0-8AC5-6D6A459DD535}" type="datetime2">
              <a:rPr lang="en-US" smtClean="0"/>
              <a:t>Monday, August 19,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Swapnil Biswas, Dept of CSE, BSMRU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188720" y="4199467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05467" y="4673600"/>
            <a:ext cx="2257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eorgia" panose="02040502050405020303" pitchFamily="18" charset="0"/>
              </a:rPr>
              <a:t>PREPARED  BY</a:t>
            </a:r>
          </a:p>
          <a:p>
            <a:r>
              <a:rPr lang="en-US" sz="1600" b="1" dirty="0">
                <a:latin typeface="Georgia" panose="02040502050405020303" pitchFamily="18" charset="0"/>
              </a:rPr>
              <a:t>SWAPNIL  BISWAS</a:t>
            </a:r>
          </a:p>
        </p:txBody>
      </p:sp>
      <p:pic>
        <p:nvPicPr>
          <p:cNvPr id="12" name="Picture 11" descr="A logo with a person's face and text&#10;&#10;Description automatically generated">
            <a:extLst>
              <a:ext uri="{FF2B5EF4-FFF2-40B4-BE49-F238E27FC236}">
                <a16:creationId xmlns:a16="http://schemas.microsoft.com/office/drawing/2014/main" id="{190FC8B4-DC8A-8A1E-3EB4-68B7E582E0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714" y="1429376"/>
            <a:ext cx="1428572" cy="13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639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DE9A-A57C-4B1C-AC6F-065512B5C737}" type="datetime2">
              <a:rPr lang="en-US" smtClean="0"/>
              <a:t>Monday, August 19,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BA21-0E3F-43F6-8D4C-C7F8A2CB05AF}" type="datetime2">
              <a:rPr lang="en-US" smtClean="0"/>
              <a:t>Monday, August 19,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40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9D34F-C419-4DBB-AA42-4A2CF60D7986}" type="datetime2">
              <a:rPr lang="en-US" smtClean="0"/>
              <a:t>Monday, August 19,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42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42BC-AF6E-420B-9702-5EC61B30020A}" type="datetime2">
              <a:rPr lang="en-US" smtClean="0"/>
              <a:t>Monday, August 19,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08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hank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060852"/>
            <a:ext cx="10058400" cy="891726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48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1215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200" baseline="0">
                <a:solidFill>
                  <a:schemeClr val="tx2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07B1A-1496-4D58-8F98-517986723F52}" type="datetime2">
              <a:rPr lang="en-US" smtClean="0"/>
              <a:t>Monday, August 19,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188720" y="4182533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logo with a person's face and text&#10;&#10;Description automatically generated">
            <a:extLst>
              <a:ext uri="{FF2B5EF4-FFF2-40B4-BE49-F238E27FC236}">
                <a16:creationId xmlns:a16="http://schemas.microsoft.com/office/drawing/2014/main" id="{8ED27EB9-CB76-EADA-2AEA-147C5FB024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141" y="1483447"/>
            <a:ext cx="1428572" cy="13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099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5F9D-3010-4EBE-9EFE-300EFCAEC9F5}" type="datetime2">
              <a:rPr lang="en-US" smtClean="0"/>
              <a:t>Monday, August 19,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77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4E9F-F38A-4CB7-BDC5-24DEE3076989}" type="datetime2">
              <a:rPr lang="en-US" smtClean="0"/>
              <a:t>Monday, August 19,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11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228B0-C55A-456C-A8BD-BB33E3A09C55}" type="datetime2">
              <a:rPr lang="en-US" smtClean="0"/>
              <a:t>Monday, August 19,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4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628FB-3AC6-42E7-96C6-101EADD6AC46}" type="datetime2">
              <a:rPr lang="en-US" smtClean="0"/>
              <a:t>Monday, August 19,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Swapnil Biswas, Dept of CSE, BSMRU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39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2C36232-BE93-4BC8-A6E8-2C1A77A2473B}" type="datetime2">
              <a:rPr lang="en-US" smtClean="0"/>
              <a:t>Monday, August 19,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Swapnil Biswas, Dept of CSE, BSMRU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29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4A02-49FF-4BEF-93B6-D018D8FEDE89}" type="datetime2">
              <a:rPr lang="en-US" smtClean="0"/>
              <a:t>Monday, August 19,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4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5447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98AE00CD-A44D-4D84-AE9E-488DC7E6D477}" type="datetime2">
              <a:rPr lang="en-US" smtClean="0"/>
              <a:t>Monday, August 19,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Swapnil Biswas, Dept of CSE, BSMRU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logo with a person's face&#10;&#10;Description automatically generated">
            <a:extLst>
              <a:ext uri="{FF2B5EF4-FFF2-40B4-BE49-F238E27FC236}">
                <a16:creationId xmlns:a16="http://schemas.microsoft.com/office/drawing/2014/main" id="{7F18CA09-B819-621A-45EE-EB35BC69179E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553" y="220466"/>
            <a:ext cx="1060179" cy="1060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65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/>
              <a:t>KRUSKAL’S ALGORITHM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3C0D9-2348-4BF7-9114-EFC52EBA25DF}" type="datetime2">
              <a:rPr lang="en-US" smtClean="0"/>
              <a:t>Monday, August 19,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62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3600" b="1" dirty="0"/>
              <a:t>KRUSKAL’s ALGORITHM (SIMULATION)</a:t>
            </a:r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1348099" y="4431696"/>
            <a:ext cx="3913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Sort the edges in ascending order</a:t>
            </a:r>
          </a:p>
        </p:txBody>
      </p:sp>
      <p:cxnSp>
        <p:nvCxnSpPr>
          <p:cNvPr id="36" name="AutoShape 11"/>
          <p:cNvCxnSpPr>
            <a:cxnSpLocks noChangeShapeType="1"/>
          </p:cNvCxnSpPr>
          <p:nvPr/>
        </p:nvCxnSpPr>
        <p:spPr bwMode="auto">
          <a:xfrm>
            <a:off x="8432608" y="2161877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11"/>
          <p:cNvCxnSpPr>
            <a:cxnSpLocks noChangeShapeType="1"/>
          </p:cNvCxnSpPr>
          <p:nvPr/>
        </p:nvCxnSpPr>
        <p:spPr bwMode="auto">
          <a:xfrm>
            <a:off x="8432608" y="2573516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Text Box 22"/>
          <p:cNvSpPr txBox="1">
            <a:spLocks noChangeArrowheads="1"/>
          </p:cNvSpPr>
          <p:nvPr/>
        </p:nvSpPr>
        <p:spPr bwMode="auto">
          <a:xfrm>
            <a:off x="8813608" y="2271531"/>
            <a:ext cx="33855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latin typeface="Courier New" panose="02070309020205020404" pitchFamily="49" charset="0"/>
              </a:rPr>
              <a:t>2</a:t>
            </a:r>
          </a:p>
        </p:txBody>
      </p:sp>
      <p:cxnSp>
        <p:nvCxnSpPr>
          <p:cNvPr id="39" name="AutoShape 11"/>
          <p:cNvCxnSpPr>
            <a:cxnSpLocks noChangeShapeType="1"/>
          </p:cNvCxnSpPr>
          <p:nvPr/>
        </p:nvCxnSpPr>
        <p:spPr bwMode="auto">
          <a:xfrm>
            <a:off x="8432608" y="2978387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Text Box 22"/>
          <p:cNvSpPr txBox="1">
            <a:spLocks noChangeArrowheads="1"/>
          </p:cNvSpPr>
          <p:nvPr/>
        </p:nvSpPr>
        <p:spPr bwMode="auto">
          <a:xfrm>
            <a:off x="8813608" y="2668679"/>
            <a:ext cx="33855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latin typeface="Courier New" panose="02070309020205020404" pitchFamily="49" charset="0"/>
              </a:rPr>
              <a:t>5</a:t>
            </a:r>
          </a:p>
        </p:txBody>
      </p:sp>
      <p:cxnSp>
        <p:nvCxnSpPr>
          <p:cNvPr id="41" name="AutoShape 11"/>
          <p:cNvCxnSpPr>
            <a:cxnSpLocks noChangeShapeType="1"/>
          </p:cNvCxnSpPr>
          <p:nvPr/>
        </p:nvCxnSpPr>
        <p:spPr bwMode="auto">
          <a:xfrm>
            <a:off x="8432608" y="3386429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Text Box 22"/>
          <p:cNvSpPr txBox="1">
            <a:spLocks noChangeArrowheads="1"/>
          </p:cNvSpPr>
          <p:nvPr/>
        </p:nvSpPr>
        <p:spPr bwMode="auto">
          <a:xfrm>
            <a:off x="8813608" y="3076721"/>
            <a:ext cx="33855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latin typeface="Courier New" panose="02070309020205020404" pitchFamily="49" charset="0"/>
              </a:rPr>
              <a:t>8</a:t>
            </a:r>
          </a:p>
        </p:txBody>
      </p:sp>
      <p:cxnSp>
        <p:nvCxnSpPr>
          <p:cNvPr id="43" name="AutoShape 11"/>
          <p:cNvCxnSpPr>
            <a:cxnSpLocks noChangeShapeType="1"/>
          </p:cNvCxnSpPr>
          <p:nvPr/>
        </p:nvCxnSpPr>
        <p:spPr bwMode="auto">
          <a:xfrm>
            <a:off x="8444048" y="3786539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" name="Text Box 22"/>
          <p:cNvSpPr txBox="1">
            <a:spLocks noChangeArrowheads="1"/>
          </p:cNvSpPr>
          <p:nvPr/>
        </p:nvSpPr>
        <p:spPr bwMode="auto">
          <a:xfrm>
            <a:off x="8825048" y="3476831"/>
            <a:ext cx="33855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latin typeface="Courier New" panose="02070309020205020404" pitchFamily="49" charset="0"/>
              </a:rPr>
              <a:t>9</a:t>
            </a:r>
          </a:p>
        </p:txBody>
      </p:sp>
      <p:cxnSp>
        <p:nvCxnSpPr>
          <p:cNvPr id="45" name="AutoShape 11"/>
          <p:cNvCxnSpPr>
            <a:cxnSpLocks noChangeShapeType="1"/>
          </p:cNvCxnSpPr>
          <p:nvPr/>
        </p:nvCxnSpPr>
        <p:spPr bwMode="auto">
          <a:xfrm>
            <a:off x="8432608" y="4165450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Text Box 22"/>
          <p:cNvSpPr txBox="1">
            <a:spLocks noChangeArrowheads="1"/>
          </p:cNvSpPr>
          <p:nvPr/>
        </p:nvSpPr>
        <p:spPr bwMode="auto">
          <a:xfrm>
            <a:off x="8753786" y="3855742"/>
            <a:ext cx="492443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latin typeface="Courier New" panose="02070309020205020404" pitchFamily="49" charset="0"/>
              </a:rPr>
              <a:t>13</a:t>
            </a:r>
          </a:p>
        </p:txBody>
      </p:sp>
      <p:cxnSp>
        <p:nvCxnSpPr>
          <p:cNvPr id="47" name="AutoShape 11"/>
          <p:cNvCxnSpPr>
            <a:cxnSpLocks noChangeShapeType="1"/>
          </p:cNvCxnSpPr>
          <p:nvPr/>
        </p:nvCxnSpPr>
        <p:spPr bwMode="auto">
          <a:xfrm>
            <a:off x="8444048" y="4551164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" name="Text Box 22"/>
          <p:cNvSpPr txBox="1">
            <a:spLocks noChangeArrowheads="1"/>
          </p:cNvSpPr>
          <p:nvPr/>
        </p:nvSpPr>
        <p:spPr bwMode="auto">
          <a:xfrm>
            <a:off x="8765226" y="4241456"/>
            <a:ext cx="492443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latin typeface="Courier New" panose="02070309020205020404" pitchFamily="49" charset="0"/>
              </a:rPr>
              <a:t>14</a:t>
            </a:r>
          </a:p>
        </p:txBody>
      </p:sp>
      <p:cxnSp>
        <p:nvCxnSpPr>
          <p:cNvPr id="49" name="AutoShape 11"/>
          <p:cNvCxnSpPr>
            <a:cxnSpLocks noChangeShapeType="1"/>
          </p:cNvCxnSpPr>
          <p:nvPr/>
        </p:nvCxnSpPr>
        <p:spPr bwMode="auto">
          <a:xfrm>
            <a:off x="8453262" y="4952362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Text Box 22"/>
          <p:cNvSpPr txBox="1">
            <a:spLocks noChangeArrowheads="1"/>
          </p:cNvSpPr>
          <p:nvPr/>
        </p:nvSpPr>
        <p:spPr bwMode="auto">
          <a:xfrm>
            <a:off x="8774440" y="4642654"/>
            <a:ext cx="492443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latin typeface="Courier New" panose="02070309020205020404" pitchFamily="49" charset="0"/>
              </a:rPr>
              <a:t>17</a:t>
            </a:r>
          </a:p>
        </p:txBody>
      </p:sp>
      <p:cxnSp>
        <p:nvCxnSpPr>
          <p:cNvPr id="51" name="AutoShape 11"/>
          <p:cNvCxnSpPr>
            <a:cxnSpLocks noChangeShapeType="1"/>
          </p:cNvCxnSpPr>
          <p:nvPr/>
        </p:nvCxnSpPr>
        <p:spPr bwMode="auto">
          <a:xfrm>
            <a:off x="8473124" y="5336960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Text Box 22"/>
          <p:cNvSpPr txBox="1">
            <a:spLocks noChangeArrowheads="1"/>
          </p:cNvSpPr>
          <p:nvPr/>
        </p:nvSpPr>
        <p:spPr bwMode="auto">
          <a:xfrm>
            <a:off x="8794302" y="5027252"/>
            <a:ext cx="492443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latin typeface="Courier New" panose="02070309020205020404" pitchFamily="49" charset="0"/>
              </a:rPr>
              <a:t>19</a:t>
            </a:r>
          </a:p>
        </p:txBody>
      </p:sp>
      <p:cxnSp>
        <p:nvCxnSpPr>
          <p:cNvPr id="53" name="AutoShape 11"/>
          <p:cNvCxnSpPr>
            <a:cxnSpLocks noChangeShapeType="1"/>
          </p:cNvCxnSpPr>
          <p:nvPr/>
        </p:nvCxnSpPr>
        <p:spPr bwMode="auto">
          <a:xfrm>
            <a:off x="8473124" y="5712458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Text Box 22"/>
          <p:cNvSpPr txBox="1">
            <a:spLocks noChangeArrowheads="1"/>
          </p:cNvSpPr>
          <p:nvPr/>
        </p:nvSpPr>
        <p:spPr bwMode="auto">
          <a:xfrm>
            <a:off x="8794302" y="5402750"/>
            <a:ext cx="492443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latin typeface="Courier New" panose="02070309020205020404" pitchFamily="49" charset="0"/>
              </a:rPr>
              <a:t>21</a:t>
            </a:r>
          </a:p>
        </p:txBody>
      </p:sp>
      <p:cxnSp>
        <p:nvCxnSpPr>
          <p:cNvPr id="55" name="AutoShape 11"/>
          <p:cNvCxnSpPr>
            <a:cxnSpLocks noChangeShapeType="1"/>
          </p:cNvCxnSpPr>
          <p:nvPr/>
        </p:nvCxnSpPr>
        <p:spPr bwMode="auto">
          <a:xfrm>
            <a:off x="8481792" y="6087956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" name="Text Box 22"/>
          <p:cNvSpPr txBox="1">
            <a:spLocks noChangeArrowheads="1"/>
          </p:cNvSpPr>
          <p:nvPr/>
        </p:nvSpPr>
        <p:spPr bwMode="auto">
          <a:xfrm>
            <a:off x="8802970" y="5778248"/>
            <a:ext cx="492443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latin typeface="Courier New" panose="02070309020205020404" pitchFamily="49" charset="0"/>
              </a:rPr>
              <a:t>25</a:t>
            </a:r>
          </a:p>
        </p:txBody>
      </p:sp>
      <p:sp>
        <p:nvSpPr>
          <p:cNvPr id="57" name="Text Box 22"/>
          <p:cNvSpPr txBox="1">
            <a:spLocks noChangeArrowheads="1"/>
          </p:cNvSpPr>
          <p:nvPr/>
        </p:nvSpPr>
        <p:spPr bwMode="auto">
          <a:xfrm>
            <a:off x="8813608" y="1869041"/>
            <a:ext cx="33855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58" name="Text Box 31"/>
          <p:cNvSpPr txBox="1">
            <a:spLocks noChangeArrowheads="1"/>
          </p:cNvSpPr>
          <p:nvPr/>
        </p:nvSpPr>
        <p:spPr bwMode="auto">
          <a:xfrm>
            <a:off x="1348099" y="4806066"/>
            <a:ext cx="45961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Create a set T for the MST with no edges</a:t>
            </a:r>
          </a:p>
        </p:txBody>
      </p:sp>
      <p:sp>
        <p:nvSpPr>
          <p:cNvPr id="59" name="Text Box 31"/>
          <p:cNvSpPr txBox="1">
            <a:spLocks noChangeArrowheads="1"/>
          </p:cNvSpPr>
          <p:nvPr/>
        </p:nvSpPr>
        <p:spPr bwMode="auto">
          <a:xfrm>
            <a:off x="1348099" y="5188328"/>
            <a:ext cx="37854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Connect n-1 edges with no cycle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0024299" y="2007756"/>
            <a:ext cx="247828" cy="190399"/>
            <a:chOff x="6323888" y="2478280"/>
            <a:chExt cx="247828" cy="190399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6323888" y="2573516"/>
              <a:ext cx="76912" cy="95163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6392254" y="2478280"/>
              <a:ext cx="179462" cy="190399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5400987" y="3619648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70" name="Oval 4"/>
          <p:cNvSpPr>
            <a:spLocks noChangeArrowheads="1"/>
          </p:cNvSpPr>
          <p:nvPr/>
        </p:nvSpPr>
        <p:spPr bwMode="auto">
          <a:xfrm>
            <a:off x="1348099" y="2279798"/>
            <a:ext cx="457200" cy="457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71" name="Oval 5"/>
          <p:cNvSpPr>
            <a:spLocks noChangeArrowheads="1"/>
          </p:cNvSpPr>
          <p:nvPr/>
        </p:nvSpPr>
        <p:spPr bwMode="auto">
          <a:xfrm>
            <a:off x="3024499" y="2279798"/>
            <a:ext cx="457200" cy="457200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72" name="Oval 6"/>
          <p:cNvSpPr>
            <a:spLocks noChangeArrowheads="1"/>
          </p:cNvSpPr>
          <p:nvPr/>
        </p:nvSpPr>
        <p:spPr bwMode="auto">
          <a:xfrm>
            <a:off x="4700899" y="2279798"/>
            <a:ext cx="457200" cy="457200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73" name="Oval 7"/>
          <p:cNvSpPr>
            <a:spLocks noChangeArrowheads="1"/>
          </p:cNvSpPr>
          <p:nvPr/>
        </p:nvSpPr>
        <p:spPr bwMode="auto">
          <a:xfrm>
            <a:off x="4700899" y="3727598"/>
            <a:ext cx="457200" cy="457200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74" name="Oval 8"/>
          <p:cNvSpPr>
            <a:spLocks noChangeArrowheads="1"/>
          </p:cNvSpPr>
          <p:nvPr/>
        </p:nvSpPr>
        <p:spPr bwMode="auto">
          <a:xfrm>
            <a:off x="5691499" y="3041798"/>
            <a:ext cx="457200" cy="457200"/>
          </a:xfrm>
          <a:prstGeom prst="ellipse">
            <a:avLst/>
          </a:prstGeom>
          <a:solidFill>
            <a:srgbClr val="7030A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75" name="Oval 9"/>
          <p:cNvSpPr>
            <a:spLocks noChangeArrowheads="1"/>
          </p:cNvSpPr>
          <p:nvPr/>
        </p:nvSpPr>
        <p:spPr bwMode="auto">
          <a:xfrm>
            <a:off x="3024499" y="3727598"/>
            <a:ext cx="457200" cy="4572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76" name="Oval 10"/>
          <p:cNvSpPr>
            <a:spLocks noChangeArrowheads="1"/>
          </p:cNvSpPr>
          <p:nvPr/>
        </p:nvSpPr>
        <p:spPr bwMode="auto">
          <a:xfrm>
            <a:off x="1348099" y="3727598"/>
            <a:ext cx="457200" cy="457200"/>
          </a:xfrm>
          <a:prstGeom prst="ellipse">
            <a:avLst/>
          </a:prstGeom>
          <a:solidFill>
            <a:srgbClr val="00206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77" name="Oval 8"/>
          <p:cNvSpPr>
            <a:spLocks noChangeArrowheads="1"/>
          </p:cNvSpPr>
          <p:nvPr/>
        </p:nvSpPr>
        <p:spPr bwMode="auto">
          <a:xfrm>
            <a:off x="4700759" y="3732334"/>
            <a:ext cx="457200" cy="457200"/>
          </a:xfrm>
          <a:prstGeom prst="ellipse">
            <a:avLst/>
          </a:prstGeom>
          <a:solidFill>
            <a:srgbClr val="7030A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10024299" y="2443006"/>
            <a:ext cx="247828" cy="190399"/>
            <a:chOff x="6323888" y="2478280"/>
            <a:chExt cx="247828" cy="190399"/>
          </a:xfrm>
        </p:grpSpPr>
        <p:cxnSp>
          <p:nvCxnSpPr>
            <p:cNvPr id="79" name="Straight Connector 78"/>
            <p:cNvCxnSpPr/>
            <p:nvPr/>
          </p:nvCxnSpPr>
          <p:spPr>
            <a:xfrm>
              <a:off x="6323888" y="2573516"/>
              <a:ext cx="76912" cy="95163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6392254" y="2478280"/>
              <a:ext cx="179462" cy="190399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AutoShape 11"/>
          <p:cNvCxnSpPr>
            <a:cxnSpLocks noChangeShapeType="1"/>
          </p:cNvCxnSpPr>
          <p:nvPr/>
        </p:nvCxnSpPr>
        <p:spPr bwMode="auto">
          <a:xfrm>
            <a:off x="1819587" y="2508398"/>
            <a:ext cx="1190625" cy="0"/>
          </a:xfrm>
          <a:prstGeom prst="straightConnector1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" name="AutoShape 12"/>
          <p:cNvCxnSpPr>
            <a:cxnSpLocks noChangeShapeType="1"/>
          </p:cNvCxnSpPr>
          <p:nvPr/>
        </p:nvCxnSpPr>
        <p:spPr bwMode="auto">
          <a:xfrm>
            <a:off x="3495987" y="2508398"/>
            <a:ext cx="1190625" cy="0"/>
          </a:xfrm>
          <a:prstGeom prst="straightConnector1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" name="AutoShape 13"/>
          <p:cNvCxnSpPr>
            <a:cxnSpLocks noChangeShapeType="1"/>
          </p:cNvCxnSpPr>
          <p:nvPr/>
        </p:nvCxnSpPr>
        <p:spPr bwMode="auto">
          <a:xfrm flipH="1">
            <a:off x="3415024" y="2684611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4" name="AutoShape 14"/>
          <p:cNvCxnSpPr>
            <a:cxnSpLocks noChangeShapeType="1"/>
          </p:cNvCxnSpPr>
          <p:nvPr/>
        </p:nvCxnSpPr>
        <p:spPr bwMode="auto">
          <a:xfrm flipH="1">
            <a:off x="1819587" y="3956198"/>
            <a:ext cx="1190625" cy="0"/>
          </a:xfrm>
          <a:prstGeom prst="straightConnector1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" name="AutoShape 15"/>
          <p:cNvCxnSpPr>
            <a:cxnSpLocks noChangeShapeType="1"/>
          </p:cNvCxnSpPr>
          <p:nvPr/>
        </p:nvCxnSpPr>
        <p:spPr bwMode="auto">
          <a:xfrm flipV="1">
            <a:off x="1576699" y="2751286"/>
            <a:ext cx="0" cy="962025"/>
          </a:xfrm>
          <a:prstGeom prst="straightConnector1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" name="AutoShape 16"/>
          <p:cNvCxnSpPr>
            <a:cxnSpLocks noChangeShapeType="1"/>
          </p:cNvCxnSpPr>
          <p:nvPr/>
        </p:nvCxnSpPr>
        <p:spPr bwMode="auto">
          <a:xfrm>
            <a:off x="1738624" y="2684611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" name="AutoShape 17"/>
          <p:cNvCxnSpPr>
            <a:cxnSpLocks noChangeShapeType="1"/>
          </p:cNvCxnSpPr>
          <p:nvPr/>
        </p:nvCxnSpPr>
        <p:spPr bwMode="auto">
          <a:xfrm flipV="1">
            <a:off x="3253099" y="2751286"/>
            <a:ext cx="0" cy="962025"/>
          </a:xfrm>
          <a:prstGeom prst="straightConnector1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" name="AutoShape 18"/>
          <p:cNvCxnSpPr>
            <a:cxnSpLocks noChangeShapeType="1"/>
          </p:cNvCxnSpPr>
          <p:nvPr/>
        </p:nvCxnSpPr>
        <p:spPr bwMode="auto">
          <a:xfrm>
            <a:off x="3495987" y="3956198"/>
            <a:ext cx="1190625" cy="0"/>
          </a:xfrm>
          <a:prstGeom prst="straightConnector1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" name="AutoShape 19"/>
          <p:cNvCxnSpPr>
            <a:cxnSpLocks noChangeShapeType="1"/>
          </p:cNvCxnSpPr>
          <p:nvPr/>
        </p:nvCxnSpPr>
        <p:spPr bwMode="auto">
          <a:xfrm flipV="1">
            <a:off x="4929499" y="2751286"/>
            <a:ext cx="0" cy="962025"/>
          </a:xfrm>
          <a:prstGeom prst="straightConnector1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" name="AutoShape 20"/>
          <p:cNvCxnSpPr>
            <a:cxnSpLocks noChangeShapeType="1"/>
          </p:cNvCxnSpPr>
          <p:nvPr/>
        </p:nvCxnSpPr>
        <p:spPr bwMode="auto">
          <a:xfrm>
            <a:off x="5091424" y="2684611"/>
            <a:ext cx="666750" cy="409575"/>
          </a:xfrm>
          <a:prstGeom prst="straightConnector1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" name="AutoShape 21"/>
          <p:cNvCxnSpPr>
            <a:cxnSpLocks noChangeShapeType="1"/>
            <a:stCxn id="77" idx="7"/>
            <a:endCxn id="74" idx="3"/>
          </p:cNvCxnSpPr>
          <p:nvPr/>
        </p:nvCxnSpPr>
        <p:spPr bwMode="auto">
          <a:xfrm flipV="1">
            <a:off x="5091004" y="3432043"/>
            <a:ext cx="667450" cy="367246"/>
          </a:xfrm>
          <a:prstGeom prst="straightConnector1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" name="Text Box 22"/>
          <p:cNvSpPr txBox="1">
            <a:spLocks noChangeArrowheads="1"/>
          </p:cNvSpPr>
          <p:nvPr/>
        </p:nvSpPr>
        <p:spPr bwMode="auto">
          <a:xfrm>
            <a:off x="2200587" y="2162323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93" name="Text Box 23"/>
          <p:cNvSpPr txBox="1">
            <a:spLocks noChangeArrowheads="1"/>
          </p:cNvSpPr>
          <p:nvPr/>
        </p:nvSpPr>
        <p:spPr bwMode="auto">
          <a:xfrm>
            <a:off x="3816662" y="2171848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>
                <a:latin typeface="Courier New" panose="02070309020205020404" pitchFamily="49" charset="0"/>
              </a:rPr>
              <a:t>19</a:t>
            </a:r>
          </a:p>
        </p:txBody>
      </p:sp>
      <p:sp>
        <p:nvSpPr>
          <p:cNvPr id="94" name="Text Box 24"/>
          <p:cNvSpPr txBox="1">
            <a:spLocks noChangeArrowheads="1"/>
          </p:cNvSpPr>
          <p:nvPr/>
        </p:nvSpPr>
        <p:spPr bwMode="auto">
          <a:xfrm>
            <a:off x="5399399" y="2552848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>
                <a:latin typeface="Courier New" panose="02070309020205020404" pitchFamily="49" charset="0"/>
              </a:rPr>
              <a:t>9</a:t>
            </a:r>
          </a:p>
        </p:txBody>
      </p:sp>
      <p:sp>
        <p:nvSpPr>
          <p:cNvPr id="95" name="Text Box 25"/>
          <p:cNvSpPr txBox="1">
            <a:spLocks noChangeArrowheads="1"/>
          </p:cNvSpPr>
          <p:nvPr/>
        </p:nvSpPr>
        <p:spPr bwMode="auto">
          <a:xfrm>
            <a:off x="5400987" y="3619648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96" name="Text Box 26"/>
          <p:cNvSpPr txBox="1">
            <a:spLocks noChangeArrowheads="1"/>
          </p:cNvSpPr>
          <p:nvPr/>
        </p:nvSpPr>
        <p:spPr bwMode="auto">
          <a:xfrm>
            <a:off x="4905687" y="3127523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97" name="Text Box 27"/>
          <p:cNvSpPr txBox="1">
            <a:spLocks noChangeArrowheads="1"/>
          </p:cNvSpPr>
          <p:nvPr/>
        </p:nvSpPr>
        <p:spPr bwMode="auto">
          <a:xfrm>
            <a:off x="4030974" y="3619648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>
                <a:latin typeface="Courier New" panose="02070309020205020404" pitchFamily="49" charset="0"/>
              </a:rPr>
              <a:t>13</a:t>
            </a:r>
          </a:p>
        </p:txBody>
      </p:sp>
      <p:sp>
        <p:nvSpPr>
          <p:cNvPr id="98" name="Text Box 28"/>
          <p:cNvSpPr txBox="1">
            <a:spLocks noChangeArrowheads="1"/>
          </p:cNvSpPr>
          <p:nvPr/>
        </p:nvSpPr>
        <p:spPr bwMode="auto">
          <a:xfrm>
            <a:off x="3983349" y="2721123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>
                <a:latin typeface="Courier New" panose="02070309020205020404" pitchFamily="49" charset="0"/>
              </a:rPr>
              <a:t>17</a:t>
            </a:r>
          </a:p>
        </p:txBody>
      </p:sp>
      <p:sp>
        <p:nvSpPr>
          <p:cNvPr id="99" name="Text Box 29"/>
          <p:cNvSpPr txBox="1">
            <a:spLocks noChangeArrowheads="1"/>
          </p:cNvSpPr>
          <p:nvPr/>
        </p:nvSpPr>
        <p:spPr bwMode="auto">
          <a:xfrm>
            <a:off x="3207062" y="2933848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>
                <a:latin typeface="Courier New" panose="02070309020205020404" pitchFamily="49" charset="0"/>
              </a:rPr>
              <a:t>25</a:t>
            </a:r>
          </a:p>
        </p:txBody>
      </p:sp>
      <p:sp>
        <p:nvSpPr>
          <p:cNvPr id="100" name="Text Box 30"/>
          <p:cNvSpPr txBox="1">
            <a:spLocks noChangeArrowheads="1"/>
          </p:cNvSpPr>
          <p:nvPr/>
        </p:nvSpPr>
        <p:spPr bwMode="auto">
          <a:xfrm>
            <a:off x="2033899" y="2721123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101" name="Text Box 31"/>
          <p:cNvSpPr txBox="1">
            <a:spLocks noChangeArrowheads="1"/>
          </p:cNvSpPr>
          <p:nvPr/>
        </p:nvSpPr>
        <p:spPr bwMode="auto">
          <a:xfrm>
            <a:off x="1208399" y="2933848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>
                <a:latin typeface="Courier New" panose="02070309020205020404" pitchFamily="49" charset="0"/>
              </a:rPr>
              <a:t>8</a:t>
            </a:r>
          </a:p>
        </p:txBody>
      </p:sp>
      <p:sp>
        <p:nvSpPr>
          <p:cNvPr id="102" name="Text Box 32"/>
          <p:cNvSpPr txBox="1">
            <a:spLocks noChangeArrowheads="1"/>
          </p:cNvSpPr>
          <p:nvPr/>
        </p:nvSpPr>
        <p:spPr bwMode="auto">
          <a:xfrm>
            <a:off x="1973574" y="3619648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>
                <a:latin typeface="Courier New" panose="02070309020205020404" pitchFamily="49" charset="0"/>
              </a:rPr>
              <a:t>21</a:t>
            </a:r>
          </a:p>
        </p:txBody>
      </p:sp>
      <p:cxnSp>
        <p:nvCxnSpPr>
          <p:cNvPr id="104" name="Straight Connector 103"/>
          <p:cNvCxnSpPr>
            <a:stCxn id="74" idx="3"/>
            <a:endCxn id="77" idx="7"/>
          </p:cNvCxnSpPr>
          <p:nvPr/>
        </p:nvCxnSpPr>
        <p:spPr>
          <a:xfrm flipH="1">
            <a:off x="5091004" y="3432043"/>
            <a:ext cx="667450" cy="36724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70" idx="6"/>
            <a:endCxn id="71" idx="2"/>
          </p:cNvCxnSpPr>
          <p:nvPr/>
        </p:nvCxnSpPr>
        <p:spPr>
          <a:xfrm>
            <a:off x="1805299" y="2508398"/>
            <a:ext cx="12192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/>
          <p:cNvGrpSpPr/>
          <p:nvPr/>
        </p:nvGrpSpPr>
        <p:grpSpPr>
          <a:xfrm>
            <a:off x="10021407" y="2850757"/>
            <a:ext cx="247828" cy="190399"/>
            <a:chOff x="6323888" y="2478280"/>
            <a:chExt cx="247828" cy="190399"/>
          </a:xfrm>
        </p:grpSpPr>
        <p:cxnSp>
          <p:nvCxnSpPr>
            <p:cNvPr id="113" name="Straight Connector 112"/>
            <p:cNvCxnSpPr/>
            <p:nvPr/>
          </p:nvCxnSpPr>
          <p:spPr>
            <a:xfrm>
              <a:off x="6323888" y="2573516"/>
              <a:ext cx="76912" cy="95163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V="1">
              <a:off x="6392254" y="2478280"/>
              <a:ext cx="179462" cy="190399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6" name="Straight Connector 115"/>
          <p:cNvCxnSpPr>
            <a:stCxn id="72" idx="4"/>
            <a:endCxn id="77" idx="0"/>
          </p:cNvCxnSpPr>
          <p:nvPr/>
        </p:nvCxnSpPr>
        <p:spPr>
          <a:xfrm flipH="1">
            <a:off x="4929359" y="2736998"/>
            <a:ext cx="140" cy="99533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/>
          <p:cNvGrpSpPr/>
          <p:nvPr/>
        </p:nvGrpSpPr>
        <p:grpSpPr>
          <a:xfrm>
            <a:off x="10021407" y="3242869"/>
            <a:ext cx="247828" cy="190399"/>
            <a:chOff x="6323888" y="2478280"/>
            <a:chExt cx="247828" cy="190399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6323888" y="2573516"/>
              <a:ext cx="76912" cy="95163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V="1">
              <a:off x="6392254" y="2478280"/>
              <a:ext cx="179462" cy="190399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1" name="Straight Connector 120"/>
          <p:cNvCxnSpPr>
            <a:stCxn id="70" idx="4"/>
            <a:endCxn id="76" idx="0"/>
          </p:cNvCxnSpPr>
          <p:nvPr/>
        </p:nvCxnSpPr>
        <p:spPr>
          <a:xfrm>
            <a:off x="1576699" y="2736998"/>
            <a:ext cx="0" cy="9906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 Box 22"/>
          <p:cNvSpPr txBox="1">
            <a:spLocks noChangeArrowheads="1"/>
          </p:cNvSpPr>
          <p:nvPr/>
        </p:nvSpPr>
        <p:spPr bwMode="auto">
          <a:xfrm>
            <a:off x="9938827" y="3588939"/>
            <a:ext cx="33855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</a:p>
        </p:txBody>
      </p:sp>
      <p:sp>
        <p:nvSpPr>
          <p:cNvPr id="123" name="Oval 4"/>
          <p:cNvSpPr>
            <a:spLocks noChangeArrowheads="1"/>
          </p:cNvSpPr>
          <p:nvPr/>
        </p:nvSpPr>
        <p:spPr bwMode="auto">
          <a:xfrm>
            <a:off x="1342124" y="2278004"/>
            <a:ext cx="457200" cy="457200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24" name="Oval 8"/>
          <p:cNvSpPr>
            <a:spLocks noChangeArrowheads="1"/>
          </p:cNvSpPr>
          <p:nvPr/>
        </p:nvSpPr>
        <p:spPr bwMode="auto">
          <a:xfrm>
            <a:off x="4699312" y="2278902"/>
            <a:ext cx="457200" cy="457200"/>
          </a:xfrm>
          <a:prstGeom prst="ellipse">
            <a:avLst/>
          </a:prstGeom>
          <a:solidFill>
            <a:srgbClr val="7030A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25" name="Oval 4"/>
          <p:cNvSpPr>
            <a:spLocks noChangeArrowheads="1"/>
          </p:cNvSpPr>
          <p:nvPr/>
        </p:nvSpPr>
        <p:spPr bwMode="auto">
          <a:xfrm>
            <a:off x="1352669" y="3729275"/>
            <a:ext cx="457200" cy="457200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grpSp>
        <p:nvGrpSpPr>
          <p:cNvPr id="126" name="Group 125"/>
          <p:cNvGrpSpPr/>
          <p:nvPr/>
        </p:nvGrpSpPr>
        <p:grpSpPr>
          <a:xfrm>
            <a:off x="10019309" y="4027325"/>
            <a:ext cx="247828" cy="190399"/>
            <a:chOff x="6323888" y="2478280"/>
            <a:chExt cx="247828" cy="190399"/>
          </a:xfrm>
        </p:grpSpPr>
        <p:cxnSp>
          <p:nvCxnSpPr>
            <p:cNvPr id="127" name="Straight Connector 126"/>
            <p:cNvCxnSpPr/>
            <p:nvPr/>
          </p:nvCxnSpPr>
          <p:spPr>
            <a:xfrm>
              <a:off x="6323888" y="2573516"/>
              <a:ext cx="76912" cy="95163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V="1">
              <a:off x="6392254" y="2478280"/>
              <a:ext cx="179462" cy="190399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0" name="Straight Connector 129"/>
          <p:cNvCxnSpPr>
            <a:stCxn id="75" idx="6"/>
            <a:endCxn id="73" idx="2"/>
          </p:cNvCxnSpPr>
          <p:nvPr/>
        </p:nvCxnSpPr>
        <p:spPr>
          <a:xfrm>
            <a:off x="3481699" y="3956198"/>
            <a:ext cx="12192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8"/>
          <p:cNvSpPr>
            <a:spLocks noChangeArrowheads="1"/>
          </p:cNvSpPr>
          <p:nvPr/>
        </p:nvSpPr>
        <p:spPr bwMode="auto">
          <a:xfrm>
            <a:off x="3024359" y="3725495"/>
            <a:ext cx="457200" cy="457200"/>
          </a:xfrm>
          <a:prstGeom prst="ellipse">
            <a:avLst/>
          </a:prstGeom>
          <a:solidFill>
            <a:srgbClr val="7030A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grpSp>
        <p:nvGrpSpPr>
          <p:cNvPr id="133" name="Group 132"/>
          <p:cNvGrpSpPr/>
          <p:nvPr/>
        </p:nvGrpSpPr>
        <p:grpSpPr>
          <a:xfrm>
            <a:off x="10024059" y="4438072"/>
            <a:ext cx="247828" cy="190399"/>
            <a:chOff x="6323888" y="2478280"/>
            <a:chExt cx="247828" cy="190399"/>
          </a:xfrm>
        </p:grpSpPr>
        <p:cxnSp>
          <p:nvCxnSpPr>
            <p:cNvPr id="134" name="Straight Connector 133"/>
            <p:cNvCxnSpPr/>
            <p:nvPr/>
          </p:nvCxnSpPr>
          <p:spPr>
            <a:xfrm>
              <a:off x="6323888" y="2573516"/>
              <a:ext cx="76912" cy="95163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flipV="1">
              <a:off x="6392254" y="2478280"/>
              <a:ext cx="179462" cy="190399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7" name="Straight Connector 136"/>
          <p:cNvCxnSpPr>
            <a:stCxn id="123" idx="5"/>
            <a:endCxn id="132" idx="1"/>
          </p:cNvCxnSpPr>
          <p:nvPr/>
        </p:nvCxnSpPr>
        <p:spPr>
          <a:xfrm>
            <a:off x="1732369" y="2668249"/>
            <a:ext cx="1358945" cy="112420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 8"/>
          <p:cNvSpPr>
            <a:spLocks noChangeArrowheads="1"/>
          </p:cNvSpPr>
          <p:nvPr/>
        </p:nvSpPr>
        <p:spPr bwMode="auto">
          <a:xfrm>
            <a:off x="1347959" y="3732334"/>
            <a:ext cx="457200" cy="457200"/>
          </a:xfrm>
          <a:prstGeom prst="ellipse">
            <a:avLst/>
          </a:prstGeom>
          <a:solidFill>
            <a:srgbClr val="7030A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39" name="Oval 8"/>
          <p:cNvSpPr>
            <a:spLocks noChangeArrowheads="1"/>
          </p:cNvSpPr>
          <p:nvPr/>
        </p:nvSpPr>
        <p:spPr bwMode="auto">
          <a:xfrm>
            <a:off x="1337067" y="2278004"/>
            <a:ext cx="457200" cy="457200"/>
          </a:xfrm>
          <a:prstGeom prst="ellipse">
            <a:avLst/>
          </a:prstGeom>
          <a:solidFill>
            <a:srgbClr val="7030A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40" name="Oval 8"/>
          <p:cNvSpPr>
            <a:spLocks noChangeArrowheads="1"/>
          </p:cNvSpPr>
          <p:nvPr/>
        </p:nvSpPr>
        <p:spPr bwMode="auto">
          <a:xfrm>
            <a:off x="3028423" y="2275830"/>
            <a:ext cx="457200" cy="457200"/>
          </a:xfrm>
          <a:prstGeom prst="ellipse">
            <a:avLst/>
          </a:prstGeom>
          <a:solidFill>
            <a:srgbClr val="7030A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41" name="Text Box 22"/>
          <p:cNvSpPr txBox="1">
            <a:spLocks noChangeArrowheads="1"/>
          </p:cNvSpPr>
          <p:nvPr/>
        </p:nvSpPr>
        <p:spPr bwMode="auto">
          <a:xfrm>
            <a:off x="10451015" y="4333216"/>
            <a:ext cx="954107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latin typeface="Courier New" panose="02070309020205020404" pitchFamily="49" charset="0"/>
              </a:rPr>
              <a:t>DONE!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CA1A-3DA6-4B9F-998A-13EA881167CD}" type="datetime2">
              <a:rPr lang="en-US" smtClean="0"/>
              <a:t>Monday, August 19,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10</a:t>
            </a:fld>
            <a:endParaRPr lang="en-US"/>
          </a:p>
        </p:txBody>
      </p:sp>
      <p:sp>
        <p:nvSpPr>
          <p:cNvPr id="107" name="Text Box 31"/>
          <p:cNvSpPr txBox="1">
            <a:spLocks noChangeArrowheads="1"/>
          </p:cNvSpPr>
          <p:nvPr/>
        </p:nvSpPr>
        <p:spPr bwMode="auto">
          <a:xfrm>
            <a:off x="1421710" y="2325887"/>
            <a:ext cx="33855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108" name="Text Box 31"/>
          <p:cNvSpPr txBox="1">
            <a:spLocks noChangeArrowheads="1"/>
          </p:cNvSpPr>
          <p:nvPr/>
        </p:nvSpPr>
        <p:spPr bwMode="auto">
          <a:xfrm>
            <a:off x="3087583" y="2313483"/>
            <a:ext cx="33855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109" name="Text Box 31"/>
          <p:cNvSpPr txBox="1">
            <a:spLocks noChangeArrowheads="1"/>
          </p:cNvSpPr>
          <p:nvPr/>
        </p:nvSpPr>
        <p:spPr bwMode="auto">
          <a:xfrm>
            <a:off x="4768981" y="2319772"/>
            <a:ext cx="33855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</a:rPr>
              <a:t>C</a:t>
            </a:r>
          </a:p>
        </p:txBody>
      </p:sp>
      <p:sp>
        <p:nvSpPr>
          <p:cNvPr id="110" name="Text Box 31"/>
          <p:cNvSpPr txBox="1">
            <a:spLocks noChangeArrowheads="1"/>
          </p:cNvSpPr>
          <p:nvPr/>
        </p:nvSpPr>
        <p:spPr bwMode="auto">
          <a:xfrm>
            <a:off x="5767194" y="3086201"/>
            <a:ext cx="33855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</a:rPr>
              <a:t>D</a:t>
            </a:r>
          </a:p>
        </p:txBody>
      </p:sp>
      <p:sp>
        <p:nvSpPr>
          <p:cNvPr id="115" name="Text Box 31"/>
          <p:cNvSpPr txBox="1">
            <a:spLocks noChangeArrowheads="1"/>
          </p:cNvSpPr>
          <p:nvPr/>
        </p:nvSpPr>
        <p:spPr bwMode="auto">
          <a:xfrm>
            <a:off x="4767574" y="3771296"/>
            <a:ext cx="33855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</a:rPr>
              <a:t>E</a:t>
            </a:r>
          </a:p>
        </p:txBody>
      </p:sp>
      <p:sp>
        <p:nvSpPr>
          <p:cNvPr id="120" name="Text Box 31"/>
          <p:cNvSpPr txBox="1">
            <a:spLocks noChangeArrowheads="1"/>
          </p:cNvSpPr>
          <p:nvPr/>
        </p:nvSpPr>
        <p:spPr bwMode="auto">
          <a:xfrm>
            <a:off x="3082820" y="3780928"/>
            <a:ext cx="33855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</a:rPr>
              <a:t>F</a:t>
            </a:r>
          </a:p>
        </p:txBody>
      </p:sp>
      <p:sp>
        <p:nvSpPr>
          <p:cNvPr id="129" name="Text Box 31"/>
          <p:cNvSpPr txBox="1">
            <a:spLocks noChangeArrowheads="1"/>
          </p:cNvSpPr>
          <p:nvPr/>
        </p:nvSpPr>
        <p:spPr bwMode="auto">
          <a:xfrm>
            <a:off x="1409774" y="3776751"/>
            <a:ext cx="33855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</a:rPr>
              <a:t>G</a:t>
            </a:r>
          </a:p>
        </p:txBody>
      </p:sp>
      <p:grpSp>
        <p:nvGrpSpPr>
          <p:cNvPr id="103" name="Group 102"/>
          <p:cNvGrpSpPr/>
          <p:nvPr/>
        </p:nvGrpSpPr>
        <p:grpSpPr>
          <a:xfrm>
            <a:off x="8132465" y="1958350"/>
            <a:ext cx="1803684" cy="4332693"/>
            <a:chOff x="8132465" y="1958350"/>
            <a:chExt cx="1803684" cy="4332693"/>
          </a:xfrm>
        </p:grpSpPr>
        <p:sp>
          <p:nvSpPr>
            <p:cNvPr id="105" name="Text Box 31"/>
            <p:cNvSpPr txBox="1">
              <a:spLocks noChangeArrowheads="1"/>
            </p:cNvSpPr>
            <p:nvPr/>
          </p:nvSpPr>
          <p:spPr bwMode="auto">
            <a:xfrm>
              <a:off x="8134439" y="1958350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E</a:t>
              </a:r>
            </a:p>
          </p:txBody>
        </p:sp>
        <p:sp>
          <p:nvSpPr>
            <p:cNvPr id="106" name="Text Box 31"/>
            <p:cNvSpPr txBox="1">
              <a:spLocks noChangeArrowheads="1"/>
            </p:cNvSpPr>
            <p:nvPr/>
          </p:nvSpPr>
          <p:spPr bwMode="auto">
            <a:xfrm>
              <a:off x="9597595" y="1965051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D</a:t>
              </a:r>
            </a:p>
          </p:txBody>
        </p:sp>
        <p:sp>
          <p:nvSpPr>
            <p:cNvPr id="131" name="Text Box 31"/>
            <p:cNvSpPr txBox="1">
              <a:spLocks noChangeArrowheads="1"/>
            </p:cNvSpPr>
            <p:nvPr/>
          </p:nvSpPr>
          <p:spPr bwMode="auto">
            <a:xfrm>
              <a:off x="8134439" y="2383865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A</a:t>
              </a:r>
            </a:p>
          </p:txBody>
        </p:sp>
        <p:sp>
          <p:nvSpPr>
            <p:cNvPr id="136" name="Text Box 31"/>
            <p:cNvSpPr txBox="1">
              <a:spLocks noChangeArrowheads="1"/>
            </p:cNvSpPr>
            <p:nvPr/>
          </p:nvSpPr>
          <p:spPr bwMode="auto">
            <a:xfrm>
              <a:off x="9597595" y="2390566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B</a:t>
              </a:r>
            </a:p>
          </p:txBody>
        </p:sp>
        <p:sp>
          <p:nvSpPr>
            <p:cNvPr id="142" name="Text Box 31"/>
            <p:cNvSpPr txBox="1">
              <a:spLocks noChangeArrowheads="1"/>
            </p:cNvSpPr>
            <p:nvPr/>
          </p:nvSpPr>
          <p:spPr bwMode="auto">
            <a:xfrm>
              <a:off x="8132465" y="2784273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C</a:t>
              </a:r>
            </a:p>
          </p:txBody>
        </p:sp>
        <p:sp>
          <p:nvSpPr>
            <p:cNvPr id="143" name="Text Box 31"/>
            <p:cNvSpPr txBox="1">
              <a:spLocks noChangeArrowheads="1"/>
            </p:cNvSpPr>
            <p:nvPr/>
          </p:nvSpPr>
          <p:spPr bwMode="auto">
            <a:xfrm>
              <a:off x="9595621" y="2790974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E</a:t>
              </a:r>
            </a:p>
          </p:txBody>
        </p:sp>
        <p:sp>
          <p:nvSpPr>
            <p:cNvPr id="144" name="Text Box 31"/>
            <p:cNvSpPr txBox="1">
              <a:spLocks noChangeArrowheads="1"/>
            </p:cNvSpPr>
            <p:nvPr/>
          </p:nvSpPr>
          <p:spPr bwMode="auto">
            <a:xfrm>
              <a:off x="8132465" y="3209788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A</a:t>
              </a:r>
            </a:p>
          </p:txBody>
        </p:sp>
        <p:sp>
          <p:nvSpPr>
            <p:cNvPr id="145" name="Text Box 31"/>
            <p:cNvSpPr txBox="1">
              <a:spLocks noChangeArrowheads="1"/>
            </p:cNvSpPr>
            <p:nvPr/>
          </p:nvSpPr>
          <p:spPr bwMode="auto">
            <a:xfrm>
              <a:off x="9595621" y="3216489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G</a:t>
              </a:r>
            </a:p>
          </p:txBody>
        </p:sp>
        <p:sp>
          <p:nvSpPr>
            <p:cNvPr id="146" name="Text Box 31"/>
            <p:cNvSpPr txBox="1">
              <a:spLocks noChangeArrowheads="1"/>
            </p:cNvSpPr>
            <p:nvPr/>
          </p:nvSpPr>
          <p:spPr bwMode="auto">
            <a:xfrm>
              <a:off x="8134439" y="3606148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C</a:t>
              </a:r>
            </a:p>
          </p:txBody>
        </p:sp>
        <p:sp>
          <p:nvSpPr>
            <p:cNvPr id="147" name="Text Box 31"/>
            <p:cNvSpPr txBox="1">
              <a:spLocks noChangeArrowheads="1"/>
            </p:cNvSpPr>
            <p:nvPr/>
          </p:nvSpPr>
          <p:spPr bwMode="auto">
            <a:xfrm>
              <a:off x="9597595" y="3612849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D</a:t>
              </a:r>
            </a:p>
          </p:txBody>
        </p:sp>
        <p:sp>
          <p:nvSpPr>
            <p:cNvPr id="148" name="Text Box 31"/>
            <p:cNvSpPr txBox="1">
              <a:spLocks noChangeArrowheads="1"/>
            </p:cNvSpPr>
            <p:nvPr/>
          </p:nvSpPr>
          <p:spPr bwMode="auto">
            <a:xfrm>
              <a:off x="8134439" y="3956028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E</a:t>
              </a:r>
            </a:p>
          </p:txBody>
        </p:sp>
        <p:sp>
          <p:nvSpPr>
            <p:cNvPr id="149" name="Text Box 31"/>
            <p:cNvSpPr txBox="1">
              <a:spLocks noChangeArrowheads="1"/>
            </p:cNvSpPr>
            <p:nvPr/>
          </p:nvSpPr>
          <p:spPr bwMode="auto">
            <a:xfrm>
              <a:off x="9597595" y="3962729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F</a:t>
              </a:r>
            </a:p>
          </p:txBody>
        </p:sp>
        <p:sp>
          <p:nvSpPr>
            <p:cNvPr id="150" name="Text Box 31"/>
            <p:cNvSpPr txBox="1">
              <a:spLocks noChangeArrowheads="1"/>
            </p:cNvSpPr>
            <p:nvPr/>
          </p:nvSpPr>
          <p:spPr bwMode="auto">
            <a:xfrm>
              <a:off x="8132465" y="4356436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A</a:t>
              </a:r>
            </a:p>
          </p:txBody>
        </p:sp>
        <p:sp>
          <p:nvSpPr>
            <p:cNvPr id="151" name="Text Box 31"/>
            <p:cNvSpPr txBox="1">
              <a:spLocks noChangeArrowheads="1"/>
            </p:cNvSpPr>
            <p:nvPr/>
          </p:nvSpPr>
          <p:spPr bwMode="auto">
            <a:xfrm>
              <a:off x="9595621" y="4363137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F</a:t>
              </a:r>
            </a:p>
          </p:txBody>
        </p:sp>
        <p:sp>
          <p:nvSpPr>
            <p:cNvPr id="152" name="Text Box 31"/>
            <p:cNvSpPr txBox="1">
              <a:spLocks noChangeArrowheads="1"/>
            </p:cNvSpPr>
            <p:nvPr/>
          </p:nvSpPr>
          <p:spPr bwMode="auto">
            <a:xfrm>
              <a:off x="8132465" y="4781951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C</a:t>
              </a:r>
            </a:p>
          </p:txBody>
        </p:sp>
        <p:sp>
          <p:nvSpPr>
            <p:cNvPr id="153" name="Text Box 31"/>
            <p:cNvSpPr txBox="1">
              <a:spLocks noChangeArrowheads="1"/>
            </p:cNvSpPr>
            <p:nvPr/>
          </p:nvSpPr>
          <p:spPr bwMode="auto">
            <a:xfrm>
              <a:off x="9595621" y="4788652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F</a:t>
              </a:r>
            </a:p>
          </p:txBody>
        </p:sp>
        <p:sp>
          <p:nvSpPr>
            <p:cNvPr id="154" name="Text Box 31"/>
            <p:cNvSpPr txBox="1">
              <a:spLocks noChangeArrowheads="1"/>
            </p:cNvSpPr>
            <p:nvPr/>
          </p:nvSpPr>
          <p:spPr bwMode="auto">
            <a:xfrm>
              <a:off x="8134439" y="5143724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B</a:t>
              </a:r>
            </a:p>
          </p:txBody>
        </p:sp>
        <p:sp>
          <p:nvSpPr>
            <p:cNvPr id="155" name="Text Box 31"/>
            <p:cNvSpPr txBox="1">
              <a:spLocks noChangeArrowheads="1"/>
            </p:cNvSpPr>
            <p:nvPr/>
          </p:nvSpPr>
          <p:spPr bwMode="auto">
            <a:xfrm>
              <a:off x="9597595" y="5150425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C</a:t>
              </a:r>
            </a:p>
          </p:txBody>
        </p:sp>
        <p:sp>
          <p:nvSpPr>
            <p:cNvPr id="156" name="Text Box 31"/>
            <p:cNvSpPr txBox="1">
              <a:spLocks noChangeArrowheads="1"/>
            </p:cNvSpPr>
            <p:nvPr/>
          </p:nvSpPr>
          <p:spPr bwMode="auto">
            <a:xfrm>
              <a:off x="8132465" y="5501730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G</a:t>
              </a:r>
            </a:p>
          </p:txBody>
        </p:sp>
        <p:sp>
          <p:nvSpPr>
            <p:cNvPr id="157" name="Text Box 31"/>
            <p:cNvSpPr txBox="1">
              <a:spLocks noChangeArrowheads="1"/>
            </p:cNvSpPr>
            <p:nvPr/>
          </p:nvSpPr>
          <p:spPr bwMode="auto">
            <a:xfrm>
              <a:off x="9595621" y="5508431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F</a:t>
              </a:r>
            </a:p>
          </p:txBody>
        </p:sp>
        <p:sp>
          <p:nvSpPr>
            <p:cNvPr id="158" name="Text Box 31"/>
            <p:cNvSpPr txBox="1">
              <a:spLocks noChangeArrowheads="1"/>
            </p:cNvSpPr>
            <p:nvPr/>
          </p:nvSpPr>
          <p:spPr bwMode="auto">
            <a:xfrm>
              <a:off x="8132465" y="5884232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B</a:t>
              </a:r>
            </a:p>
          </p:txBody>
        </p:sp>
        <p:sp>
          <p:nvSpPr>
            <p:cNvPr id="159" name="Text Box 31"/>
            <p:cNvSpPr txBox="1">
              <a:spLocks noChangeArrowheads="1"/>
            </p:cNvSpPr>
            <p:nvPr/>
          </p:nvSpPr>
          <p:spPr bwMode="auto">
            <a:xfrm>
              <a:off x="9595621" y="5890933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F</a:t>
              </a:r>
            </a:p>
          </p:txBody>
        </p:sp>
      </p:grpSp>
      <p:sp>
        <p:nvSpPr>
          <p:cNvPr id="160" name="Text Box 31"/>
          <p:cNvSpPr txBox="1">
            <a:spLocks noChangeArrowheads="1"/>
          </p:cNvSpPr>
          <p:nvPr/>
        </p:nvSpPr>
        <p:spPr bwMode="auto">
          <a:xfrm>
            <a:off x="1337067" y="5590571"/>
            <a:ext cx="17991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Total cost: </a:t>
            </a: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43</a:t>
            </a:r>
          </a:p>
        </p:txBody>
      </p:sp>
    </p:spTree>
    <p:extLst>
      <p:ext uri="{BB962C8B-B14F-4D97-AF65-F5344CB8AC3E}">
        <p14:creationId xmlns:p14="http://schemas.microsoft.com/office/powerpoint/2010/main" val="148824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77" grpId="0" animBg="1"/>
      <p:bldP spid="122" grpId="0"/>
      <p:bldP spid="123" grpId="0" animBg="1"/>
      <p:bldP spid="124" grpId="0" animBg="1"/>
      <p:bldP spid="125" grpId="0" animBg="1"/>
      <p:bldP spid="132" grpId="0" animBg="1"/>
      <p:bldP spid="138" grpId="0" animBg="1"/>
      <p:bldP spid="139" grpId="0" animBg="1"/>
      <p:bldP spid="140" grpId="0" animBg="1"/>
      <p:bldP spid="141" grpId="0"/>
      <p:bldP spid="16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KRUSKAL’s ALGORITHM</a:t>
            </a:r>
          </a:p>
        </p:txBody>
      </p:sp>
      <p:sp>
        <p:nvSpPr>
          <p:cNvPr id="103" name="Rectangle 3"/>
          <p:cNvSpPr txBox="1">
            <a:spLocks noChangeArrowheads="1"/>
          </p:cNvSpPr>
          <p:nvPr/>
        </p:nvSpPr>
        <p:spPr>
          <a:xfrm>
            <a:off x="1397237" y="1830179"/>
            <a:ext cx="8229600" cy="4343400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sz="2000" b="1" dirty="0" err="1">
                <a:latin typeface="Courier New" panose="02070309020205020404" pitchFamily="49" charset="0"/>
              </a:rPr>
              <a:t>Kruskal</a:t>
            </a:r>
            <a:r>
              <a:rPr lang="en-US" sz="2000" b="1" dirty="0">
                <a:latin typeface="Courier New" panose="02070309020205020404" pitchFamily="49" charset="0"/>
              </a:rPr>
              <a:t>()</a:t>
            </a:r>
          </a:p>
          <a:p>
            <a:pPr>
              <a:buFont typeface="Monotype Sorts" pitchFamily="2" charset="2"/>
              <a:buNone/>
            </a:pPr>
            <a:r>
              <a:rPr lang="en-US" sz="2000" b="1" dirty="0">
                <a:latin typeface="Courier New" panose="02070309020205020404" pitchFamily="49" charset="0"/>
              </a:rPr>
              <a:t>{ </a:t>
            </a:r>
          </a:p>
          <a:p>
            <a:pPr>
              <a:buFont typeface="Monotype Sorts" pitchFamily="2" charset="2"/>
              <a:buNone/>
            </a:pPr>
            <a:r>
              <a:rPr lang="en-US" sz="2000" b="1" dirty="0">
                <a:latin typeface="Courier New" panose="02070309020205020404" pitchFamily="49" charset="0"/>
              </a:rPr>
              <a:t>   T = 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</a:t>
            </a:r>
            <a:r>
              <a:rPr lang="en-US" sz="2000" b="1" dirty="0">
                <a:latin typeface="Courier New" panose="02070309020205020404" pitchFamily="49" charset="0"/>
              </a:rPr>
              <a:t>;</a:t>
            </a:r>
          </a:p>
          <a:p>
            <a:pPr>
              <a:buFont typeface="Monotype Sorts" pitchFamily="2" charset="2"/>
              <a:buNone/>
            </a:pPr>
            <a:r>
              <a:rPr lang="en-US" sz="2000" b="1" dirty="0">
                <a:latin typeface="Courier New" panose="02070309020205020404" pitchFamily="49" charset="0"/>
              </a:rPr>
              <a:t>   for each v </a:t>
            </a:r>
            <a:r>
              <a:rPr lang="en-US" sz="2000" dirty="0">
                <a:sym typeface="Symbol" panose="05050102010706020507" pitchFamily="18" charset="2"/>
              </a:rPr>
              <a:t></a:t>
            </a:r>
            <a:r>
              <a:rPr lang="en-US" sz="2000" b="1" dirty="0">
                <a:latin typeface="Courier New" panose="02070309020205020404" pitchFamily="49" charset="0"/>
              </a:rPr>
              <a:t> V</a:t>
            </a:r>
          </a:p>
          <a:p>
            <a:pPr>
              <a:buFont typeface="Monotype Sorts" pitchFamily="2" charset="2"/>
              <a:buNone/>
            </a:pPr>
            <a:r>
              <a:rPr lang="en-US" sz="2000" b="1" dirty="0">
                <a:latin typeface="Courier New" panose="02070309020205020404" pitchFamily="49" charset="0"/>
              </a:rPr>
              <a:t>      </a:t>
            </a:r>
            <a:r>
              <a:rPr lang="en-US" sz="2000" b="1" dirty="0" err="1">
                <a:latin typeface="Courier New" panose="02070309020205020404" pitchFamily="49" charset="0"/>
              </a:rPr>
              <a:t>MakeSet</a:t>
            </a:r>
            <a:r>
              <a:rPr lang="en-US" sz="2000" b="1" dirty="0">
                <a:latin typeface="Courier New" panose="02070309020205020404" pitchFamily="49" charset="0"/>
              </a:rPr>
              <a:t>(v);</a:t>
            </a:r>
          </a:p>
          <a:p>
            <a:pPr>
              <a:buFont typeface="Monotype Sorts" pitchFamily="2" charset="2"/>
              <a:buNone/>
            </a:pPr>
            <a:r>
              <a:rPr lang="en-US" sz="2000" b="1" dirty="0">
                <a:latin typeface="Courier New" panose="02070309020205020404" pitchFamily="49" charset="0"/>
              </a:rPr>
              <a:t>   sort E by increasing edge weight w</a:t>
            </a:r>
          </a:p>
          <a:p>
            <a:pPr>
              <a:buFont typeface="Monotype Sorts" pitchFamily="2" charset="2"/>
              <a:buNone/>
            </a:pPr>
            <a:r>
              <a:rPr lang="en-US" sz="2000" b="1" dirty="0">
                <a:latin typeface="Courier New" panose="02070309020205020404" pitchFamily="49" charset="0"/>
              </a:rPr>
              <a:t>   for each (</a:t>
            </a:r>
            <a:r>
              <a:rPr lang="en-US" sz="2000" b="1" dirty="0" err="1">
                <a:latin typeface="Courier New" panose="02070309020205020404" pitchFamily="49" charset="0"/>
              </a:rPr>
              <a:t>u,v</a:t>
            </a:r>
            <a:r>
              <a:rPr lang="en-US" sz="2000" b="1" dirty="0">
                <a:latin typeface="Courier New" panose="02070309020205020404" pitchFamily="49" charset="0"/>
              </a:rPr>
              <a:t>) 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</a:t>
            </a:r>
            <a:r>
              <a:rPr lang="en-US" sz="2000" b="1" dirty="0">
                <a:latin typeface="Courier New" panose="02070309020205020404" pitchFamily="49" charset="0"/>
              </a:rPr>
              <a:t> E (in sorted order)</a:t>
            </a:r>
          </a:p>
          <a:p>
            <a:pPr>
              <a:buFont typeface="Monotype Sorts" pitchFamily="2" charset="2"/>
              <a:buNone/>
            </a:pPr>
            <a:r>
              <a:rPr lang="en-US" sz="2000" b="1" dirty="0">
                <a:latin typeface="Courier New" panose="02070309020205020404" pitchFamily="49" charset="0"/>
              </a:rPr>
              <a:t>      if </a:t>
            </a:r>
            <a:r>
              <a:rPr lang="en-US" sz="2000" b="1" dirty="0" err="1">
                <a:latin typeface="Courier New" panose="02070309020205020404" pitchFamily="49" charset="0"/>
              </a:rPr>
              <a:t>FindSet</a:t>
            </a:r>
            <a:r>
              <a:rPr lang="en-US" sz="2000" b="1" dirty="0">
                <a:latin typeface="Courier New" panose="02070309020205020404" pitchFamily="49" charset="0"/>
              </a:rPr>
              <a:t>(u) 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 </a:t>
            </a:r>
            <a:r>
              <a:rPr lang="en-US" sz="20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FindSet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(v)</a:t>
            </a:r>
          </a:p>
          <a:p>
            <a:pPr>
              <a:buFont typeface="Monotype Sorts" pitchFamily="2" charset="2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T = T </a:t>
            </a:r>
            <a:r>
              <a:rPr lang="en-US" sz="2000" b="1" dirty="0">
                <a:latin typeface="Microsoft Sans Serif" panose="020B0604020202020204" pitchFamily="34" charset="0"/>
                <a:sym typeface="Math B" pitchFamily="2" charset="2"/>
              </a:rPr>
              <a:t>U</a:t>
            </a:r>
            <a:r>
              <a:rPr lang="en-US" sz="2000" b="1" dirty="0">
                <a:latin typeface="Courier New" panose="02070309020205020404" pitchFamily="49" charset="0"/>
                <a:sym typeface="Math B" pitchFamily="2" charset="2"/>
              </a:rPr>
              <a:t> {{</a:t>
            </a:r>
            <a:r>
              <a:rPr lang="en-US" sz="2000" b="1" dirty="0" err="1">
                <a:latin typeface="Courier New" panose="02070309020205020404" pitchFamily="49" charset="0"/>
                <a:sym typeface="Math B" pitchFamily="2" charset="2"/>
              </a:rPr>
              <a:t>u,v</a:t>
            </a:r>
            <a:r>
              <a:rPr lang="en-US" sz="2000" b="1" dirty="0">
                <a:latin typeface="Courier New" panose="02070309020205020404" pitchFamily="49" charset="0"/>
                <a:sym typeface="Math B" pitchFamily="2" charset="2"/>
              </a:rPr>
              <a:t>}};</a:t>
            </a:r>
          </a:p>
          <a:p>
            <a:pPr>
              <a:buFont typeface="Monotype Sorts" pitchFamily="2" charset="2"/>
              <a:buNone/>
            </a:pPr>
            <a:r>
              <a:rPr lang="en-US" sz="2000" b="1" dirty="0">
                <a:latin typeface="Courier New" panose="02070309020205020404" pitchFamily="49" charset="0"/>
                <a:sym typeface="Math B" pitchFamily="2" charset="2"/>
              </a:rPr>
              <a:t>         Union(</a:t>
            </a:r>
            <a:r>
              <a:rPr lang="en-US" sz="2000" b="1" dirty="0" err="1">
                <a:latin typeface="Courier New" panose="02070309020205020404" pitchFamily="49" charset="0"/>
                <a:sym typeface="Math B" pitchFamily="2" charset="2"/>
              </a:rPr>
              <a:t>FindSet</a:t>
            </a:r>
            <a:r>
              <a:rPr lang="en-US" sz="2000" b="1" dirty="0">
                <a:latin typeface="Courier New" panose="02070309020205020404" pitchFamily="49" charset="0"/>
                <a:sym typeface="Math B" pitchFamily="2" charset="2"/>
              </a:rPr>
              <a:t>(u), </a:t>
            </a:r>
            <a:r>
              <a:rPr lang="en-US" sz="2000" b="1" dirty="0" err="1">
                <a:latin typeface="Courier New" panose="02070309020205020404" pitchFamily="49" charset="0"/>
                <a:sym typeface="Math B" pitchFamily="2" charset="2"/>
              </a:rPr>
              <a:t>FindSet</a:t>
            </a:r>
            <a:r>
              <a:rPr lang="en-US" sz="2000" b="1" dirty="0">
                <a:latin typeface="Courier New" panose="02070309020205020404" pitchFamily="49" charset="0"/>
                <a:sym typeface="Math B" pitchFamily="2" charset="2"/>
              </a:rPr>
              <a:t>(v));</a:t>
            </a:r>
          </a:p>
          <a:p>
            <a:pPr>
              <a:buFont typeface="Monotype Sorts" pitchFamily="2" charset="2"/>
              <a:buNone/>
            </a:pPr>
            <a:r>
              <a:rPr lang="en-US" sz="2000" b="1" dirty="0">
                <a:latin typeface="Courier New" panose="02070309020205020404" pitchFamily="49" charset="0"/>
                <a:sym typeface="Math B" pitchFamily="2" charset="2"/>
              </a:rPr>
              <a:t>}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AC51-D76D-43EB-97BB-1D2E5BD71085}" type="datetime2">
              <a:rPr lang="en-US" smtClean="0"/>
              <a:t>Monday, August 19,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337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CORRECTNESS OF KRUSKAL’s ALGORITHM</a:t>
            </a:r>
          </a:p>
        </p:txBody>
      </p:sp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1131286" y="1902142"/>
            <a:ext cx="54212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Let T is the tree generated by 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Kruskal’s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algorithm</a:t>
            </a:r>
          </a:p>
        </p:txBody>
      </p:sp>
      <p:sp>
        <p:nvSpPr>
          <p:cNvPr id="5" name="Text Box 31"/>
          <p:cNvSpPr txBox="1">
            <a:spLocks noChangeArrowheads="1"/>
          </p:cNvSpPr>
          <p:nvPr/>
        </p:nvSpPr>
        <p:spPr bwMode="auto">
          <a:xfrm>
            <a:off x="6950972" y="1902142"/>
            <a:ext cx="30276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We assume T* is the MST</a:t>
            </a:r>
          </a:p>
        </p:txBody>
      </p:sp>
      <p:sp>
        <p:nvSpPr>
          <p:cNvPr id="6" name="Text Box 31"/>
          <p:cNvSpPr txBox="1">
            <a:spLocks noChangeArrowheads="1"/>
          </p:cNvSpPr>
          <p:nvPr/>
        </p:nvSpPr>
        <p:spPr bwMode="auto">
          <a:xfrm>
            <a:off x="1131286" y="2293979"/>
            <a:ext cx="91616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As 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Kruskal’s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algorithm checks cycle at every iteration so the solution contains no cycle</a:t>
            </a:r>
          </a:p>
        </p:txBody>
      </p:sp>
      <p:sp>
        <p:nvSpPr>
          <p:cNvPr id="7" name="Text Box 31"/>
          <p:cNvSpPr txBox="1">
            <a:spLocks noChangeArrowheads="1"/>
          </p:cNvSpPr>
          <p:nvPr/>
        </p:nvSpPr>
        <p:spPr bwMode="auto">
          <a:xfrm>
            <a:off x="1131285" y="2663311"/>
            <a:ext cx="1039543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As 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Kruskal’s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algorithm operates on a connected graph and completes iteration after adding n-1 edges so the solution is a tree</a:t>
            </a:r>
          </a:p>
        </p:txBody>
      </p:sp>
      <p:sp>
        <p:nvSpPr>
          <p:cNvPr id="9" name="Text Box 31"/>
          <p:cNvSpPr txBox="1">
            <a:spLocks noChangeArrowheads="1"/>
          </p:cNvSpPr>
          <p:nvPr/>
        </p:nvSpPr>
        <p:spPr bwMode="auto">
          <a:xfrm>
            <a:off x="1131285" y="3494308"/>
            <a:ext cx="33047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Let  T: e</a:t>
            </a:r>
            <a:r>
              <a:rPr lang="en-US" sz="12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 e</a:t>
            </a:r>
            <a:r>
              <a:rPr lang="en-US" sz="12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 ………. 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  <a:r>
              <a:rPr lang="en-US" sz="1200" b="1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  | x 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  <a:endParaRPr lang="en-US" sz="18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" name="Text Box 31"/>
          <p:cNvSpPr txBox="1">
            <a:spLocks noChangeArrowheads="1"/>
          </p:cNvSpPr>
          <p:nvPr/>
        </p:nvSpPr>
        <p:spPr bwMode="auto">
          <a:xfrm>
            <a:off x="1131285" y="4514326"/>
            <a:ext cx="33794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Let T*: e</a:t>
            </a:r>
            <a:r>
              <a:rPr lang="en-US" sz="12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 e</a:t>
            </a:r>
            <a:r>
              <a:rPr lang="en-US" sz="12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 ………. 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  <a:r>
              <a:rPr lang="en-US" sz="1200" b="1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* | x 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  <a:endParaRPr lang="en-US" sz="18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189285" y="3863640"/>
            <a:ext cx="144193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31"/>
          <p:cNvSpPr txBox="1">
            <a:spLocks noChangeArrowheads="1"/>
          </p:cNvSpPr>
          <p:nvPr/>
        </p:nvSpPr>
        <p:spPr bwMode="auto">
          <a:xfrm>
            <a:off x="2695291" y="3863639"/>
            <a:ext cx="4010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2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2189285" y="4883659"/>
            <a:ext cx="144193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31"/>
          <p:cNvSpPr txBox="1">
            <a:spLocks noChangeArrowheads="1"/>
          </p:cNvSpPr>
          <p:nvPr/>
        </p:nvSpPr>
        <p:spPr bwMode="auto">
          <a:xfrm>
            <a:off x="2695291" y="4883658"/>
            <a:ext cx="4844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2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*</a:t>
            </a:r>
          </a:p>
        </p:txBody>
      </p:sp>
      <p:sp>
        <p:nvSpPr>
          <p:cNvPr id="17" name="Text Box 31"/>
          <p:cNvSpPr txBox="1">
            <a:spLocks noChangeArrowheads="1"/>
          </p:cNvSpPr>
          <p:nvPr/>
        </p:nvSpPr>
        <p:spPr bwMode="auto">
          <a:xfrm>
            <a:off x="4900202" y="3494307"/>
            <a:ext cx="60568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  <a:r>
              <a:rPr lang="en-US" sz="1200" b="1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sz="12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and 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  <a:r>
              <a:rPr lang="en-US" sz="1200" b="1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*are the first edges miss matched in T and T* </a:t>
            </a:r>
          </a:p>
        </p:txBody>
      </p:sp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4900202" y="3876274"/>
            <a:ext cx="23471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So, w(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  <a:r>
              <a:rPr lang="en-US" sz="1200" b="1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sz="12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&lt;= w(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  <a:r>
              <a:rPr lang="en-US" sz="1200" b="1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*)</a:t>
            </a:r>
          </a:p>
        </p:txBody>
      </p:sp>
      <p:sp>
        <p:nvSpPr>
          <p:cNvPr id="19" name="Text Box 31"/>
          <p:cNvSpPr txBox="1">
            <a:spLocks noChangeArrowheads="1"/>
          </p:cNvSpPr>
          <p:nvPr/>
        </p:nvSpPr>
        <p:spPr bwMode="auto">
          <a:xfrm>
            <a:off x="4900202" y="4258241"/>
            <a:ext cx="40799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So, w(T</a:t>
            </a:r>
            <a:r>
              <a:rPr lang="en-US" sz="12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*) &gt;= w(T</a:t>
            </a:r>
            <a:r>
              <a:rPr lang="en-US" sz="12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*) – w(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  <a:r>
              <a:rPr lang="en-US" sz="1200" b="1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*) + w(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  <a:r>
              <a:rPr lang="en-US" sz="1200" b="1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sz="12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</a:p>
        </p:txBody>
      </p:sp>
      <p:sp>
        <p:nvSpPr>
          <p:cNvPr id="20" name="Text Box 31"/>
          <p:cNvSpPr txBox="1">
            <a:spLocks noChangeArrowheads="1"/>
          </p:cNvSpPr>
          <p:nvPr/>
        </p:nvSpPr>
        <p:spPr bwMode="auto">
          <a:xfrm>
            <a:off x="4910990" y="4627573"/>
            <a:ext cx="24400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So, w(T</a:t>
            </a:r>
            <a:r>
              <a:rPr lang="en-US" sz="12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*) &gt;= w(T1)</a:t>
            </a:r>
          </a:p>
        </p:txBody>
      </p: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4916905" y="5022175"/>
            <a:ext cx="21748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Prove recursively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86241-4B4B-4525-9CCE-9D2752C2A99B}" type="datetime2">
              <a:rPr lang="en-US" smtClean="0"/>
              <a:t>Monday, August 19, 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29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/>
      <p:bldP spid="10" grpId="0"/>
      <p:bldP spid="14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OPTIMAL SUBSTRUCTURE PROPERTY OF MST</a:t>
            </a:r>
          </a:p>
        </p:txBody>
      </p:sp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1111989" y="1776125"/>
            <a:ext cx="77966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Each Sub tree in a Minimum Spanning Tree is a Minimum Spanning Tree</a:t>
            </a:r>
          </a:p>
        </p:txBody>
      </p:sp>
      <p:cxnSp>
        <p:nvCxnSpPr>
          <p:cNvPr id="24" name="Straight Connector 23"/>
          <p:cNvCxnSpPr>
            <a:stCxn id="20" idx="4"/>
            <a:endCxn id="16" idx="0"/>
          </p:cNvCxnSpPr>
          <p:nvPr/>
        </p:nvCxnSpPr>
        <p:spPr>
          <a:xfrm flipH="1">
            <a:off x="2152278" y="3292812"/>
            <a:ext cx="98276" cy="755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0" idx="2"/>
            <a:endCxn id="21" idx="6"/>
          </p:cNvCxnSpPr>
          <p:nvPr/>
        </p:nvCxnSpPr>
        <p:spPr>
          <a:xfrm flipH="1" flipV="1">
            <a:off x="1526502" y="3056786"/>
            <a:ext cx="625775" cy="1377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0" idx="2"/>
            <a:endCxn id="22" idx="6"/>
          </p:cNvCxnSpPr>
          <p:nvPr/>
        </p:nvCxnSpPr>
        <p:spPr>
          <a:xfrm flipH="1">
            <a:off x="1195556" y="3194536"/>
            <a:ext cx="956721" cy="5259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0" idx="6"/>
            <a:endCxn id="19" idx="2"/>
          </p:cNvCxnSpPr>
          <p:nvPr/>
        </p:nvCxnSpPr>
        <p:spPr>
          <a:xfrm>
            <a:off x="2348830" y="3194536"/>
            <a:ext cx="699331" cy="3197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5" idx="6"/>
            <a:endCxn id="16" idx="2"/>
          </p:cNvCxnSpPr>
          <p:nvPr/>
        </p:nvCxnSpPr>
        <p:spPr>
          <a:xfrm flipV="1">
            <a:off x="1452485" y="4146272"/>
            <a:ext cx="601516" cy="3261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6" idx="4"/>
            <a:endCxn id="17" idx="0"/>
          </p:cNvCxnSpPr>
          <p:nvPr/>
        </p:nvCxnSpPr>
        <p:spPr>
          <a:xfrm flipH="1">
            <a:off x="2054001" y="4244548"/>
            <a:ext cx="98277" cy="5013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6" idx="6"/>
            <a:endCxn id="18" idx="1"/>
          </p:cNvCxnSpPr>
          <p:nvPr/>
        </p:nvCxnSpPr>
        <p:spPr>
          <a:xfrm>
            <a:off x="2250554" y="4146272"/>
            <a:ext cx="629839" cy="2552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 Box 31"/>
          <p:cNvSpPr txBox="1">
            <a:spLocks noChangeArrowheads="1"/>
          </p:cNvSpPr>
          <p:nvPr/>
        </p:nvSpPr>
        <p:spPr bwMode="auto">
          <a:xfrm>
            <a:off x="2019094" y="2275771"/>
            <a:ext cx="3433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G</a:t>
            </a:r>
          </a:p>
        </p:txBody>
      </p:sp>
      <p:sp>
        <p:nvSpPr>
          <p:cNvPr id="42" name="Text Box 31"/>
          <p:cNvSpPr txBox="1">
            <a:spLocks noChangeArrowheads="1"/>
          </p:cNvSpPr>
          <p:nvPr/>
        </p:nvSpPr>
        <p:spPr bwMode="auto">
          <a:xfrm>
            <a:off x="1740864" y="3446962"/>
            <a:ext cx="3048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29" name="Date Placeholder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40477-6F3A-46A1-B257-6F29F02CD1C9}" type="datetime2">
              <a:rPr lang="en-US" smtClean="0"/>
              <a:t>Monday, August 19, 2024</a:t>
            </a:fld>
            <a:endParaRPr lang="en-US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13</a:t>
            </a:fld>
            <a:endParaRPr lang="en-US"/>
          </a:p>
        </p:txBody>
      </p:sp>
      <p:sp>
        <p:nvSpPr>
          <p:cNvPr id="104" name="Text Box 31"/>
          <p:cNvSpPr txBox="1">
            <a:spLocks noChangeArrowheads="1"/>
          </p:cNvSpPr>
          <p:nvPr/>
        </p:nvSpPr>
        <p:spPr bwMode="auto">
          <a:xfrm>
            <a:off x="3574836" y="3356320"/>
            <a:ext cx="790361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We claim that if T is the MST of G then T1 is the MST of G1 and T2 is the MST of G2</a:t>
            </a:r>
          </a:p>
        </p:txBody>
      </p:sp>
      <p:cxnSp>
        <p:nvCxnSpPr>
          <p:cNvPr id="37" name="Straight Connector 36"/>
          <p:cNvCxnSpPr>
            <a:stCxn id="20" idx="4"/>
            <a:endCxn id="16" idx="0"/>
          </p:cNvCxnSpPr>
          <p:nvPr/>
        </p:nvCxnSpPr>
        <p:spPr>
          <a:xfrm flipH="1">
            <a:off x="2152278" y="3292812"/>
            <a:ext cx="98276" cy="75518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20" idx="4"/>
            <a:endCxn id="16" idx="0"/>
          </p:cNvCxnSpPr>
          <p:nvPr/>
        </p:nvCxnSpPr>
        <p:spPr>
          <a:xfrm flipH="1">
            <a:off x="2152278" y="3292812"/>
            <a:ext cx="98276" cy="75518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854559" y="3760441"/>
            <a:ext cx="2781229" cy="21427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21" idx="6"/>
            <a:endCxn id="20" idx="2"/>
          </p:cNvCxnSpPr>
          <p:nvPr/>
        </p:nvCxnSpPr>
        <p:spPr>
          <a:xfrm>
            <a:off x="1526502" y="3056786"/>
            <a:ext cx="625775" cy="13775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22" idx="6"/>
            <a:endCxn id="20" idx="2"/>
          </p:cNvCxnSpPr>
          <p:nvPr/>
        </p:nvCxnSpPr>
        <p:spPr>
          <a:xfrm flipV="1">
            <a:off x="1195556" y="3194536"/>
            <a:ext cx="956721" cy="525974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endCxn id="19" idx="2"/>
          </p:cNvCxnSpPr>
          <p:nvPr/>
        </p:nvCxnSpPr>
        <p:spPr>
          <a:xfrm>
            <a:off x="2365747" y="3208665"/>
            <a:ext cx="682414" cy="305624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15" idx="6"/>
            <a:endCxn id="16" idx="2"/>
          </p:cNvCxnSpPr>
          <p:nvPr/>
        </p:nvCxnSpPr>
        <p:spPr>
          <a:xfrm flipV="1">
            <a:off x="1452485" y="4146272"/>
            <a:ext cx="601516" cy="32616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endCxn id="17" idx="0"/>
          </p:cNvCxnSpPr>
          <p:nvPr/>
        </p:nvCxnSpPr>
        <p:spPr>
          <a:xfrm flipH="1">
            <a:off x="2054001" y="4273895"/>
            <a:ext cx="97814" cy="47200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16" idx="6"/>
            <a:endCxn id="18" idx="1"/>
          </p:cNvCxnSpPr>
          <p:nvPr/>
        </p:nvCxnSpPr>
        <p:spPr>
          <a:xfrm>
            <a:off x="2250554" y="4146272"/>
            <a:ext cx="629839" cy="25524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 Box 31"/>
          <p:cNvSpPr txBox="1">
            <a:spLocks noChangeArrowheads="1"/>
          </p:cNvSpPr>
          <p:nvPr/>
        </p:nvSpPr>
        <p:spPr bwMode="auto">
          <a:xfrm>
            <a:off x="2125869" y="4227375"/>
            <a:ext cx="4315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i="1" dirty="0">
                <a:solidFill>
                  <a:srgbClr val="C0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T2</a:t>
            </a:r>
          </a:p>
        </p:txBody>
      </p:sp>
      <p:sp>
        <p:nvSpPr>
          <p:cNvPr id="143" name="Text Box 31"/>
          <p:cNvSpPr txBox="1">
            <a:spLocks noChangeArrowheads="1"/>
          </p:cNvSpPr>
          <p:nvPr/>
        </p:nvSpPr>
        <p:spPr bwMode="auto">
          <a:xfrm>
            <a:off x="652944" y="3176330"/>
            <a:ext cx="4683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G1</a:t>
            </a:r>
          </a:p>
        </p:txBody>
      </p:sp>
      <p:sp>
        <p:nvSpPr>
          <p:cNvPr id="144" name="Text Box 31"/>
          <p:cNvSpPr txBox="1">
            <a:spLocks noChangeArrowheads="1"/>
          </p:cNvSpPr>
          <p:nvPr/>
        </p:nvSpPr>
        <p:spPr bwMode="auto">
          <a:xfrm>
            <a:off x="700750" y="4242217"/>
            <a:ext cx="4683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G2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1839389" y="3514288"/>
            <a:ext cx="182994" cy="246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9" name="Straight Connector 148"/>
          <p:cNvCxnSpPr>
            <a:stCxn id="21" idx="4"/>
            <a:endCxn id="22" idx="7"/>
          </p:cNvCxnSpPr>
          <p:nvPr/>
        </p:nvCxnSpPr>
        <p:spPr>
          <a:xfrm flipH="1">
            <a:off x="1166771" y="3155062"/>
            <a:ext cx="261455" cy="495956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 Box 31"/>
          <p:cNvSpPr txBox="1">
            <a:spLocks noChangeArrowheads="1"/>
          </p:cNvSpPr>
          <p:nvPr/>
        </p:nvSpPr>
        <p:spPr bwMode="auto">
          <a:xfrm>
            <a:off x="1419493" y="3114739"/>
            <a:ext cx="4315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i="1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T1</a:t>
            </a:r>
          </a:p>
        </p:txBody>
      </p:sp>
      <p:cxnSp>
        <p:nvCxnSpPr>
          <p:cNvPr id="154" name="Curved Connector 153"/>
          <p:cNvCxnSpPr>
            <a:stCxn id="21" idx="7"/>
            <a:endCxn id="19" idx="1"/>
          </p:cNvCxnSpPr>
          <p:nvPr/>
        </p:nvCxnSpPr>
        <p:spPr>
          <a:xfrm rot="16200000" flipH="1">
            <a:off x="2058579" y="2426431"/>
            <a:ext cx="457503" cy="1579229"/>
          </a:xfrm>
          <a:prstGeom prst="curvedConnector3">
            <a:avLst>
              <a:gd name="adj1" fmla="val -18901"/>
            </a:avLst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stCxn id="20" idx="6"/>
            <a:endCxn id="19" idx="2"/>
          </p:cNvCxnSpPr>
          <p:nvPr/>
        </p:nvCxnSpPr>
        <p:spPr>
          <a:xfrm>
            <a:off x="2348830" y="3194536"/>
            <a:ext cx="699331" cy="319753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 Box 31"/>
          <p:cNvSpPr txBox="1">
            <a:spLocks noChangeArrowheads="1"/>
          </p:cNvSpPr>
          <p:nvPr/>
        </p:nvSpPr>
        <p:spPr bwMode="auto">
          <a:xfrm>
            <a:off x="2422087" y="3017878"/>
            <a:ext cx="4171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400" b="1" i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T1’</a:t>
            </a:r>
          </a:p>
        </p:txBody>
      </p:sp>
      <p:sp>
        <p:nvSpPr>
          <p:cNvPr id="162" name="Rectangle 161"/>
          <p:cNvSpPr/>
          <p:nvPr/>
        </p:nvSpPr>
        <p:spPr>
          <a:xfrm rot="21265234">
            <a:off x="828865" y="3815411"/>
            <a:ext cx="2916929" cy="1465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097280" y="2734181"/>
            <a:ext cx="2109996" cy="21099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999003" y="3622233"/>
            <a:ext cx="196553" cy="1965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152277" y="3096259"/>
            <a:ext cx="196553" cy="1965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255932" y="4374159"/>
            <a:ext cx="196553" cy="1965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955724" y="4745900"/>
            <a:ext cx="196553" cy="1965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851608" y="4372734"/>
            <a:ext cx="196553" cy="1965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054001" y="4047995"/>
            <a:ext cx="196553" cy="1965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329949" y="2958509"/>
            <a:ext cx="196553" cy="1965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1" name="Straight Connector 160"/>
          <p:cNvCxnSpPr>
            <a:stCxn id="20" idx="4"/>
            <a:endCxn id="16" idx="0"/>
          </p:cNvCxnSpPr>
          <p:nvPr/>
        </p:nvCxnSpPr>
        <p:spPr>
          <a:xfrm flipH="1">
            <a:off x="2152278" y="3292812"/>
            <a:ext cx="98276" cy="755183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 Box 31"/>
          <p:cNvSpPr txBox="1">
            <a:spLocks noChangeArrowheads="1"/>
          </p:cNvSpPr>
          <p:nvPr/>
        </p:nvSpPr>
        <p:spPr bwMode="auto">
          <a:xfrm>
            <a:off x="1691965" y="3549048"/>
            <a:ext cx="3638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T’</a:t>
            </a:r>
          </a:p>
        </p:txBody>
      </p:sp>
      <p:sp>
        <p:nvSpPr>
          <p:cNvPr id="70" name="Text Box 31"/>
          <p:cNvSpPr txBox="1">
            <a:spLocks noChangeArrowheads="1"/>
          </p:cNvSpPr>
          <p:nvPr/>
        </p:nvSpPr>
        <p:spPr bwMode="auto">
          <a:xfrm>
            <a:off x="3574836" y="3108725"/>
            <a:ext cx="616740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We denote the spanning sub tree of T in G1 as T1 and G2 as T2</a:t>
            </a:r>
          </a:p>
        </p:txBody>
      </p:sp>
      <p:sp>
        <p:nvSpPr>
          <p:cNvPr id="62" name="Text Box 31"/>
          <p:cNvSpPr txBox="1">
            <a:spLocks noChangeArrowheads="1"/>
          </p:cNvSpPr>
          <p:nvPr/>
        </p:nvSpPr>
        <p:spPr bwMode="auto">
          <a:xfrm>
            <a:off x="3574836" y="2154465"/>
            <a:ext cx="41445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Let </a:t>
            </a:r>
            <a:r>
              <a:rPr lang="en-US" sz="1600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 is the minimum spanning tree of </a:t>
            </a:r>
            <a:r>
              <a:rPr lang="en-US" sz="1600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G</a:t>
            </a:r>
          </a:p>
        </p:txBody>
      </p:sp>
      <p:sp>
        <p:nvSpPr>
          <p:cNvPr id="100" name="Text Box 31"/>
          <p:cNvSpPr txBox="1">
            <a:spLocks noChangeArrowheads="1"/>
          </p:cNvSpPr>
          <p:nvPr/>
        </p:nvSpPr>
        <p:spPr bwMode="auto">
          <a:xfrm>
            <a:off x="3574836" y="2640039"/>
            <a:ext cx="45598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Now we divide G into 2 sub graph G1 and G2</a:t>
            </a:r>
            <a:endParaRPr lang="en-US" sz="16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1" name="Text Box 31"/>
          <p:cNvSpPr txBox="1">
            <a:spLocks noChangeArrowheads="1"/>
          </p:cNvSpPr>
          <p:nvPr/>
        </p:nvSpPr>
        <p:spPr bwMode="auto">
          <a:xfrm>
            <a:off x="3574836" y="2390436"/>
            <a:ext cx="412164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Let e = (</a:t>
            </a:r>
            <a:r>
              <a:rPr lang="en-US" sz="16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u,v</a:t>
            </a:r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is an edge that belongs to T</a:t>
            </a:r>
            <a:endParaRPr lang="en-US" sz="16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2" name="Text Box 31"/>
          <p:cNvSpPr txBox="1">
            <a:spLocks noChangeArrowheads="1"/>
          </p:cNvSpPr>
          <p:nvPr/>
        </p:nvSpPr>
        <p:spPr bwMode="auto">
          <a:xfrm>
            <a:off x="3574836" y="2874339"/>
            <a:ext cx="30716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Such that, u </a:t>
            </a:r>
            <a:r>
              <a:rPr lang="en-US" sz="1600" dirty="0"/>
              <a:t>∈</a:t>
            </a:r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G1 and v </a:t>
            </a:r>
            <a:r>
              <a:rPr lang="en-US" sz="1600" dirty="0"/>
              <a:t>∈</a:t>
            </a:r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G2</a:t>
            </a:r>
          </a:p>
        </p:txBody>
      </p:sp>
      <p:sp>
        <p:nvSpPr>
          <p:cNvPr id="109" name="Text Box 31"/>
          <p:cNvSpPr txBox="1">
            <a:spLocks noChangeArrowheads="1"/>
          </p:cNvSpPr>
          <p:nvPr/>
        </p:nvSpPr>
        <p:spPr bwMode="auto">
          <a:xfrm>
            <a:off x="3572968" y="3864492"/>
            <a:ext cx="572470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Now for contradiction we assume, T1 is not the MST of G1</a:t>
            </a:r>
          </a:p>
        </p:txBody>
      </p:sp>
      <p:sp>
        <p:nvSpPr>
          <p:cNvPr id="110" name="Text Box 31"/>
          <p:cNvSpPr txBox="1">
            <a:spLocks noChangeArrowheads="1"/>
          </p:cNvSpPr>
          <p:nvPr/>
        </p:nvSpPr>
        <p:spPr bwMode="auto">
          <a:xfrm>
            <a:off x="3572968" y="4110883"/>
            <a:ext cx="382457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Let, T1’ (blue edges) is the MST of G1</a:t>
            </a:r>
          </a:p>
        </p:txBody>
      </p:sp>
      <p:sp>
        <p:nvSpPr>
          <p:cNvPr id="111" name="Text Box 31"/>
          <p:cNvSpPr txBox="1">
            <a:spLocks noChangeArrowheads="1"/>
          </p:cNvSpPr>
          <p:nvPr/>
        </p:nvSpPr>
        <p:spPr bwMode="auto">
          <a:xfrm>
            <a:off x="3572968" y="4389350"/>
            <a:ext cx="309091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It implies that, w(T1’) &lt; w(T1)</a:t>
            </a:r>
          </a:p>
        </p:txBody>
      </p:sp>
      <p:sp>
        <p:nvSpPr>
          <p:cNvPr id="112" name="Text Box 31"/>
          <p:cNvSpPr txBox="1">
            <a:spLocks noChangeArrowheads="1"/>
          </p:cNvSpPr>
          <p:nvPr/>
        </p:nvSpPr>
        <p:spPr bwMode="auto">
          <a:xfrm>
            <a:off x="3578675" y="4632748"/>
            <a:ext cx="60069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Now we find a new tree T’ in G by connecting T1’ and T2 by e</a:t>
            </a:r>
          </a:p>
        </p:txBody>
      </p:sp>
      <p:sp>
        <p:nvSpPr>
          <p:cNvPr id="113" name="Text Box 31"/>
          <p:cNvSpPr txBox="1">
            <a:spLocks noChangeArrowheads="1"/>
          </p:cNvSpPr>
          <p:nvPr/>
        </p:nvSpPr>
        <p:spPr bwMode="auto">
          <a:xfrm>
            <a:off x="3572968" y="4889990"/>
            <a:ext cx="463588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So, we can write, w(T’) = w(T1’) + w(e) + w(T2)</a:t>
            </a:r>
          </a:p>
        </p:txBody>
      </p:sp>
      <p:sp>
        <p:nvSpPr>
          <p:cNvPr id="114" name="Text Box 31"/>
          <p:cNvSpPr txBox="1">
            <a:spLocks noChangeArrowheads="1"/>
          </p:cNvSpPr>
          <p:nvPr/>
        </p:nvSpPr>
        <p:spPr bwMode="auto">
          <a:xfrm>
            <a:off x="3572968" y="5112482"/>
            <a:ext cx="863428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By replacing w(T1’) by w(T1) we can write, w(T’) &lt; w(T1) + w(e) + w(T2)  [As w(T1) &gt; w(T1’)]</a:t>
            </a:r>
          </a:p>
        </p:txBody>
      </p:sp>
      <p:sp>
        <p:nvSpPr>
          <p:cNvPr id="115" name="Text Box 31"/>
          <p:cNvSpPr txBox="1">
            <a:spLocks noChangeArrowheads="1"/>
          </p:cNvSpPr>
          <p:nvPr/>
        </p:nvSpPr>
        <p:spPr bwMode="auto">
          <a:xfrm>
            <a:off x="3572968" y="5354433"/>
            <a:ext cx="501791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w(T’) &lt; w(T) that implies that T is not the MST of G</a:t>
            </a:r>
          </a:p>
        </p:txBody>
      </p:sp>
      <p:sp>
        <p:nvSpPr>
          <p:cNvPr id="116" name="Text Box 31"/>
          <p:cNvSpPr txBox="1">
            <a:spLocks noChangeArrowheads="1"/>
          </p:cNvSpPr>
          <p:nvPr/>
        </p:nvSpPr>
        <p:spPr bwMode="auto">
          <a:xfrm>
            <a:off x="3572968" y="5632900"/>
            <a:ext cx="88269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So, if we claim T as the MST of G then T1’ can’t be the MST of G1, T1 will be the MST of G1</a:t>
            </a:r>
          </a:p>
        </p:txBody>
      </p:sp>
      <p:sp>
        <p:nvSpPr>
          <p:cNvPr id="19" name="Oval 18"/>
          <p:cNvSpPr/>
          <p:nvPr/>
        </p:nvSpPr>
        <p:spPr>
          <a:xfrm>
            <a:off x="3048161" y="3416012"/>
            <a:ext cx="196553" cy="1965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 Box 31"/>
          <p:cNvSpPr txBox="1">
            <a:spLocks noChangeArrowheads="1"/>
          </p:cNvSpPr>
          <p:nvPr/>
        </p:nvSpPr>
        <p:spPr bwMode="auto">
          <a:xfrm>
            <a:off x="3572968" y="5911885"/>
            <a:ext cx="73225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We can prove it similarly for T2 as well as any sub tree of T</a:t>
            </a:r>
          </a:p>
        </p:txBody>
      </p:sp>
      <p:sp>
        <p:nvSpPr>
          <p:cNvPr id="103" name="Text Box 31"/>
          <p:cNvSpPr txBox="1">
            <a:spLocks noChangeArrowheads="1"/>
          </p:cNvSpPr>
          <p:nvPr/>
        </p:nvSpPr>
        <p:spPr bwMode="auto">
          <a:xfrm>
            <a:off x="3572968" y="3597246"/>
            <a:ext cx="41783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Now, w(T) = w(T1) + w(e) + w(T2) ………(</a:t>
            </a:r>
            <a:r>
              <a:rPr lang="en-US" sz="16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9836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  <p:bldP spid="142" grpId="0"/>
      <p:bldP spid="143" grpId="0"/>
      <p:bldP spid="144" grpId="0"/>
      <p:bldP spid="145" grpId="0" animBg="1"/>
      <p:bldP spid="132" grpId="0"/>
      <p:bldP spid="159" grpId="0"/>
      <p:bldP spid="162" grpId="0" animBg="1"/>
      <p:bldP spid="164" grpId="0"/>
      <p:bldP spid="70" grpId="0"/>
      <p:bldP spid="62" grpId="0"/>
      <p:bldP spid="100" grpId="0"/>
      <p:bldP spid="101" grpId="0"/>
      <p:bldP spid="102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65" grpId="0"/>
      <p:bldP spid="10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Thank You!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5E60C-96D6-4A35-BEC6-D7D77E6BD641}" type="datetime2">
              <a:rPr lang="en-US" smtClean="0"/>
              <a:t>Monday, August 19,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164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GREEDY ALGORITHM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47686" y="2136449"/>
            <a:ext cx="4104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Always takes the best at each phase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47685" y="3999579"/>
            <a:ext cx="6910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Can be applied if a problem has optimal substructure property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47685" y="4490961"/>
            <a:ext cx="7612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Can not be applied if a problem has overlapping sub problem property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47685" y="5000126"/>
            <a:ext cx="8290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i="1" u="sng" dirty="0">
                <a:latin typeface="Segoe UI Symbol" panose="020B0502040204020203" pitchFamily="34" charset="0"/>
                <a:ea typeface="Segoe UI Symbol" panose="020B0502040204020203" pitchFamily="34" charset="0"/>
              </a:rPr>
              <a:t>Calculating Minimum Spanning Tree of a graph is solved by Greedy approach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4CD7-8B2F-47D7-94DC-0C79E2F0A075}" type="datetime2">
              <a:rPr lang="en-US" smtClean="0"/>
              <a:t>Monday, August 19,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2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634085" y="2527875"/>
            <a:ext cx="4635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Without regards for future consequences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47686" y="3028148"/>
            <a:ext cx="9544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Hoping that by choosing a local optimum at each step, it will end up at a global optimum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47685" y="3516375"/>
            <a:ext cx="8652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If there are multiple options at any phase that indicates multiple global optimum</a:t>
            </a:r>
          </a:p>
        </p:txBody>
      </p:sp>
    </p:spTree>
    <p:extLst>
      <p:ext uri="{BB962C8B-B14F-4D97-AF65-F5344CB8AC3E}">
        <p14:creationId xmlns:p14="http://schemas.microsoft.com/office/powerpoint/2010/main" val="31864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SPANNING SUB GRAPH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47686" y="1927175"/>
            <a:ext cx="3790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H is a spanning sub graph of G if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05185" y="2370132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V(H) = V(G)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82041" y="2370132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E(H) </a:t>
            </a:r>
            <a:r>
              <a:rPr lang="en-US" dirty="0"/>
              <a:t>⊆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E(G) </a:t>
            </a:r>
          </a:p>
        </p:txBody>
      </p:sp>
      <p:sp>
        <p:nvSpPr>
          <p:cNvPr id="7" name="Oval 6"/>
          <p:cNvSpPr/>
          <p:nvPr/>
        </p:nvSpPr>
        <p:spPr>
          <a:xfrm>
            <a:off x="2183734" y="3071576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244112" y="3941823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183733" y="4700974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122763" y="3941823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7" idx="2"/>
            <a:endCxn id="8" idx="0"/>
          </p:cNvCxnSpPr>
          <p:nvPr/>
        </p:nvCxnSpPr>
        <p:spPr>
          <a:xfrm flipH="1">
            <a:off x="1543215" y="3370679"/>
            <a:ext cx="640519" cy="5711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4"/>
            <a:endCxn id="9" idx="2"/>
          </p:cNvCxnSpPr>
          <p:nvPr/>
        </p:nvCxnSpPr>
        <p:spPr>
          <a:xfrm>
            <a:off x="1543215" y="4540028"/>
            <a:ext cx="640518" cy="4600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6"/>
            <a:endCxn id="10" idx="4"/>
          </p:cNvCxnSpPr>
          <p:nvPr/>
        </p:nvCxnSpPr>
        <p:spPr>
          <a:xfrm flipV="1">
            <a:off x="2781938" y="4540028"/>
            <a:ext cx="639928" cy="4600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0" idx="0"/>
            <a:endCxn id="7" idx="6"/>
          </p:cNvCxnSpPr>
          <p:nvPr/>
        </p:nvCxnSpPr>
        <p:spPr>
          <a:xfrm flipH="1" flipV="1">
            <a:off x="2781939" y="3370679"/>
            <a:ext cx="639927" cy="5711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8" idx="6"/>
            <a:endCxn id="10" idx="2"/>
          </p:cNvCxnSpPr>
          <p:nvPr/>
        </p:nvCxnSpPr>
        <p:spPr>
          <a:xfrm>
            <a:off x="1842317" y="4240926"/>
            <a:ext cx="128044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317092" y="3186012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375050" y="405625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323682" y="481541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258198" y="406907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</a:p>
        </p:txBody>
      </p:sp>
      <p:sp>
        <p:nvSpPr>
          <p:cNvPr id="33" name="Oval 32"/>
          <p:cNvSpPr/>
          <p:nvPr/>
        </p:nvSpPr>
        <p:spPr>
          <a:xfrm>
            <a:off x="4973562" y="3068402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033940" y="3938649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973561" y="4697800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912591" y="3938649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>
            <a:stCxn id="33" idx="2"/>
            <a:endCxn id="34" idx="0"/>
          </p:cNvCxnSpPr>
          <p:nvPr/>
        </p:nvCxnSpPr>
        <p:spPr>
          <a:xfrm flipH="1">
            <a:off x="4333043" y="3367505"/>
            <a:ext cx="640519" cy="5711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4" idx="4"/>
            <a:endCxn id="35" idx="2"/>
          </p:cNvCxnSpPr>
          <p:nvPr/>
        </p:nvCxnSpPr>
        <p:spPr>
          <a:xfrm>
            <a:off x="4333043" y="4536854"/>
            <a:ext cx="640518" cy="4600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5" idx="6"/>
            <a:endCxn id="36" idx="4"/>
          </p:cNvCxnSpPr>
          <p:nvPr/>
        </p:nvCxnSpPr>
        <p:spPr>
          <a:xfrm flipV="1">
            <a:off x="5571766" y="4536854"/>
            <a:ext cx="639928" cy="4600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6" idx="0"/>
            <a:endCxn id="33" idx="6"/>
          </p:cNvCxnSpPr>
          <p:nvPr/>
        </p:nvCxnSpPr>
        <p:spPr>
          <a:xfrm flipH="1" flipV="1">
            <a:off x="5571767" y="3367505"/>
            <a:ext cx="639927" cy="5711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106920" y="318283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164878" y="405308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113510" y="481223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048026" y="406590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</a:p>
        </p:txBody>
      </p:sp>
      <p:sp>
        <p:nvSpPr>
          <p:cNvPr id="47" name="Oval 46"/>
          <p:cNvSpPr/>
          <p:nvPr/>
        </p:nvSpPr>
        <p:spPr>
          <a:xfrm>
            <a:off x="7749521" y="3068402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809899" y="3938649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7749520" y="4697800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>
            <a:stCxn id="47" idx="2"/>
            <a:endCxn id="48" idx="0"/>
          </p:cNvCxnSpPr>
          <p:nvPr/>
        </p:nvCxnSpPr>
        <p:spPr>
          <a:xfrm flipH="1">
            <a:off x="7109002" y="3367505"/>
            <a:ext cx="640519" cy="5711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8" idx="4"/>
            <a:endCxn id="49" idx="2"/>
          </p:cNvCxnSpPr>
          <p:nvPr/>
        </p:nvCxnSpPr>
        <p:spPr>
          <a:xfrm>
            <a:off x="7109002" y="4536854"/>
            <a:ext cx="640518" cy="4600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7" idx="4"/>
            <a:endCxn id="49" idx="0"/>
          </p:cNvCxnSpPr>
          <p:nvPr/>
        </p:nvCxnSpPr>
        <p:spPr>
          <a:xfrm flipH="1">
            <a:off x="8048623" y="3666607"/>
            <a:ext cx="1" cy="10311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882879" y="318283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940837" y="405308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889469" y="481223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2288" y="3087953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G: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138168" y="3084779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H1: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077070" y="3089464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H2: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583361" y="5927941"/>
            <a:ext cx="567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H1 is a spanning sub graph of G but H2 and H3 is not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A1CFF-9CB3-41CE-9228-CE96BE3D8728}" type="datetime2">
              <a:rPr lang="en-US" smtClean="0"/>
              <a:t>Monday, August 19, 2024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3</a:t>
            </a:fld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4935872" y="5391124"/>
            <a:ext cx="673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YES</a:t>
            </a:r>
          </a:p>
        </p:txBody>
      </p:sp>
      <p:sp>
        <p:nvSpPr>
          <p:cNvPr id="53" name="Oval 52"/>
          <p:cNvSpPr/>
          <p:nvPr/>
        </p:nvSpPr>
        <p:spPr>
          <a:xfrm>
            <a:off x="8719616" y="3936464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8852974" y="405090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</a:p>
        </p:txBody>
      </p:sp>
      <p:cxnSp>
        <p:nvCxnSpPr>
          <p:cNvPr id="16" name="Straight Connector 15"/>
          <p:cNvCxnSpPr>
            <a:stCxn id="49" idx="6"/>
            <a:endCxn id="53" idx="4"/>
          </p:cNvCxnSpPr>
          <p:nvPr/>
        </p:nvCxnSpPr>
        <p:spPr>
          <a:xfrm flipV="1">
            <a:off x="8347725" y="4534669"/>
            <a:ext cx="670994" cy="4622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724655" y="5391123"/>
            <a:ext cx="647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NO</a:t>
            </a:r>
          </a:p>
        </p:txBody>
      </p:sp>
      <p:sp>
        <p:nvSpPr>
          <p:cNvPr id="60" name="Oval 59"/>
          <p:cNvSpPr/>
          <p:nvPr/>
        </p:nvSpPr>
        <p:spPr>
          <a:xfrm>
            <a:off x="10769597" y="3068402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9829975" y="3938649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10769596" y="4697800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/>
          <p:cNvCxnSpPr>
            <a:stCxn id="60" idx="2"/>
            <a:endCxn id="65" idx="0"/>
          </p:cNvCxnSpPr>
          <p:nvPr/>
        </p:nvCxnSpPr>
        <p:spPr>
          <a:xfrm flipH="1">
            <a:off x="10129078" y="3367505"/>
            <a:ext cx="640519" cy="5711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5" idx="4"/>
            <a:endCxn id="66" idx="2"/>
          </p:cNvCxnSpPr>
          <p:nvPr/>
        </p:nvCxnSpPr>
        <p:spPr>
          <a:xfrm>
            <a:off x="10129078" y="4536854"/>
            <a:ext cx="640518" cy="4600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0902955" y="318283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960913" y="405308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909545" y="481223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097146" y="3089464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H3: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0744731" y="5391123"/>
            <a:ext cx="647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14091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8" grpId="0" animBg="1"/>
      <p:bldP spid="9" grpId="0" animBg="1"/>
      <p:bldP spid="10" grpId="0" animBg="1"/>
      <p:bldP spid="29" grpId="0"/>
      <p:bldP spid="30" grpId="0"/>
      <p:bldP spid="31" grpId="0"/>
      <p:bldP spid="32" grpId="0"/>
      <p:bldP spid="33" grpId="0" animBg="1"/>
      <p:bldP spid="34" grpId="0" animBg="1"/>
      <p:bldP spid="35" grpId="0" animBg="1"/>
      <p:bldP spid="36" grpId="0" animBg="1"/>
      <p:bldP spid="43" grpId="0"/>
      <p:bldP spid="44" grpId="0"/>
      <p:bldP spid="45" grpId="0"/>
      <p:bldP spid="46" grpId="0"/>
      <p:bldP spid="47" grpId="0" animBg="1"/>
      <p:bldP spid="48" grpId="0" animBg="1"/>
      <p:bldP spid="49" grpId="0" animBg="1"/>
      <p:bldP spid="57" grpId="0"/>
      <p:bldP spid="58" grpId="0"/>
      <p:bldP spid="59" grpId="0"/>
      <p:bldP spid="61" grpId="0"/>
      <p:bldP spid="62" grpId="0"/>
      <p:bldP spid="63" grpId="0"/>
      <p:bldP spid="64" grpId="0"/>
      <p:bldP spid="50" grpId="0"/>
      <p:bldP spid="53" grpId="0" animBg="1"/>
      <p:bldP spid="54" grpId="0"/>
      <p:bldP spid="55" grpId="0"/>
      <p:bldP spid="60" grpId="0" animBg="1"/>
      <p:bldP spid="65" grpId="0" animBg="1"/>
      <p:bldP spid="66" grpId="0" animBg="1"/>
      <p:bldP spid="70" grpId="0"/>
      <p:bldP spid="71" grpId="0"/>
      <p:bldP spid="72" grpId="0"/>
      <p:bldP spid="73" grpId="0"/>
      <p:bldP spid="7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SPANNING TREE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69510" y="1927156"/>
            <a:ext cx="3543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T is a spanning sub tree of G if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27009" y="2370113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V(T) = V(G)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03865" y="2370113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E(T) </a:t>
            </a:r>
            <a:r>
              <a:rPr lang="en-US" dirty="0"/>
              <a:t>⊆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E(G) </a:t>
            </a:r>
          </a:p>
        </p:txBody>
      </p:sp>
      <p:sp>
        <p:nvSpPr>
          <p:cNvPr id="7" name="Oval 6"/>
          <p:cNvSpPr/>
          <p:nvPr/>
        </p:nvSpPr>
        <p:spPr>
          <a:xfrm>
            <a:off x="2230956" y="3069452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291334" y="3939699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230955" y="4698850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169985" y="3939699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7" idx="2"/>
            <a:endCxn id="8" idx="0"/>
          </p:cNvCxnSpPr>
          <p:nvPr/>
        </p:nvCxnSpPr>
        <p:spPr>
          <a:xfrm flipH="1">
            <a:off x="1590437" y="3368555"/>
            <a:ext cx="640519" cy="5711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4"/>
            <a:endCxn id="9" idx="2"/>
          </p:cNvCxnSpPr>
          <p:nvPr/>
        </p:nvCxnSpPr>
        <p:spPr>
          <a:xfrm>
            <a:off x="1590437" y="4537904"/>
            <a:ext cx="640518" cy="4600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6"/>
            <a:endCxn id="10" idx="4"/>
          </p:cNvCxnSpPr>
          <p:nvPr/>
        </p:nvCxnSpPr>
        <p:spPr>
          <a:xfrm flipV="1">
            <a:off x="2829160" y="4537904"/>
            <a:ext cx="639928" cy="4600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0" idx="0"/>
            <a:endCxn id="7" idx="6"/>
          </p:cNvCxnSpPr>
          <p:nvPr/>
        </p:nvCxnSpPr>
        <p:spPr>
          <a:xfrm flipH="1" flipV="1">
            <a:off x="2829161" y="3368555"/>
            <a:ext cx="639927" cy="5711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8" idx="6"/>
            <a:endCxn id="10" idx="2"/>
          </p:cNvCxnSpPr>
          <p:nvPr/>
        </p:nvCxnSpPr>
        <p:spPr>
          <a:xfrm>
            <a:off x="1889539" y="4238802"/>
            <a:ext cx="128044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7" idx="4"/>
            <a:endCxn id="9" idx="0"/>
          </p:cNvCxnSpPr>
          <p:nvPr/>
        </p:nvCxnSpPr>
        <p:spPr>
          <a:xfrm flipH="1">
            <a:off x="2530058" y="3667657"/>
            <a:ext cx="1" cy="10311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364314" y="318388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422272" y="405413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370904" y="481328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05420" y="406695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</a:p>
        </p:txBody>
      </p:sp>
      <p:sp>
        <p:nvSpPr>
          <p:cNvPr id="33" name="Oval 32"/>
          <p:cNvSpPr/>
          <p:nvPr/>
        </p:nvSpPr>
        <p:spPr>
          <a:xfrm>
            <a:off x="5168301" y="3069452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228679" y="3939699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168300" y="4698850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107330" y="3939699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>
            <a:stCxn id="33" idx="2"/>
            <a:endCxn id="34" idx="0"/>
          </p:cNvCxnSpPr>
          <p:nvPr/>
        </p:nvCxnSpPr>
        <p:spPr>
          <a:xfrm flipH="1">
            <a:off x="4527782" y="3368555"/>
            <a:ext cx="640519" cy="5711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4" idx="4"/>
            <a:endCxn id="35" idx="2"/>
          </p:cNvCxnSpPr>
          <p:nvPr/>
        </p:nvCxnSpPr>
        <p:spPr>
          <a:xfrm>
            <a:off x="4527782" y="4537904"/>
            <a:ext cx="640518" cy="4600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5" idx="6"/>
            <a:endCxn id="36" idx="4"/>
          </p:cNvCxnSpPr>
          <p:nvPr/>
        </p:nvCxnSpPr>
        <p:spPr>
          <a:xfrm flipV="1">
            <a:off x="5766505" y="4537904"/>
            <a:ext cx="639928" cy="4600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6" idx="0"/>
            <a:endCxn id="33" idx="6"/>
          </p:cNvCxnSpPr>
          <p:nvPr/>
        </p:nvCxnSpPr>
        <p:spPr>
          <a:xfrm flipH="1" flipV="1">
            <a:off x="5766506" y="3368555"/>
            <a:ext cx="639927" cy="5711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301659" y="318388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359617" y="405413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308249" y="481328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242765" y="406695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</a:p>
        </p:txBody>
      </p:sp>
      <p:sp>
        <p:nvSpPr>
          <p:cNvPr id="47" name="Oval 46"/>
          <p:cNvSpPr/>
          <p:nvPr/>
        </p:nvSpPr>
        <p:spPr>
          <a:xfrm>
            <a:off x="8105645" y="3069452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166023" y="3939699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8105644" y="4698850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>
            <a:stCxn id="47" idx="2"/>
            <a:endCxn id="48" idx="0"/>
          </p:cNvCxnSpPr>
          <p:nvPr/>
        </p:nvCxnSpPr>
        <p:spPr>
          <a:xfrm flipH="1">
            <a:off x="7465126" y="3368555"/>
            <a:ext cx="640519" cy="5711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8" idx="4"/>
            <a:endCxn id="49" idx="2"/>
          </p:cNvCxnSpPr>
          <p:nvPr/>
        </p:nvCxnSpPr>
        <p:spPr>
          <a:xfrm>
            <a:off x="7465126" y="4537904"/>
            <a:ext cx="640518" cy="4600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7" idx="4"/>
            <a:endCxn id="49" idx="0"/>
          </p:cNvCxnSpPr>
          <p:nvPr/>
        </p:nvCxnSpPr>
        <p:spPr>
          <a:xfrm flipH="1">
            <a:off x="8404747" y="3667657"/>
            <a:ext cx="1" cy="10311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239003" y="318388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296961" y="405413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245593" y="481328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69510" y="3085829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G: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332907" y="3085829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T1: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433194" y="3090514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T2: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69510" y="5781729"/>
            <a:ext cx="3580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T3 is the only Spanning Tree of G 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506102" y="2368008"/>
            <a:ext cx="1510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T is a tree </a:t>
            </a:r>
          </a:p>
        </p:txBody>
      </p:sp>
      <p:sp>
        <p:nvSpPr>
          <p:cNvPr id="53" name="Oval 52"/>
          <p:cNvSpPr/>
          <p:nvPr/>
        </p:nvSpPr>
        <p:spPr>
          <a:xfrm>
            <a:off x="10212144" y="3071595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9272522" y="3941842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10212143" y="4700993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1151173" y="3941842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54" idx="4"/>
            <a:endCxn id="55" idx="2"/>
          </p:cNvCxnSpPr>
          <p:nvPr/>
        </p:nvCxnSpPr>
        <p:spPr>
          <a:xfrm>
            <a:off x="9571625" y="4540047"/>
            <a:ext cx="640518" cy="4600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5" idx="6"/>
            <a:endCxn id="60" idx="4"/>
          </p:cNvCxnSpPr>
          <p:nvPr/>
        </p:nvCxnSpPr>
        <p:spPr>
          <a:xfrm flipV="1">
            <a:off x="10810348" y="4540047"/>
            <a:ext cx="639928" cy="4600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0" idx="0"/>
            <a:endCxn id="53" idx="6"/>
          </p:cNvCxnSpPr>
          <p:nvPr/>
        </p:nvCxnSpPr>
        <p:spPr>
          <a:xfrm flipH="1" flipV="1">
            <a:off x="10810349" y="3370698"/>
            <a:ext cx="639927" cy="5711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0345502" y="318603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9403460" y="405627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352092" y="481542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1286608" y="4069097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376750" y="3087972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T3: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95EA-A4C5-4AFC-BC14-0B5ED32568B3}" type="datetime2">
              <a:rPr lang="en-US" smtClean="0"/>
              <a:t>Monday, August 19, 2024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4</a:t>
            </a:fld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5118571" y="5416754"/>
            <a:ext cx="647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NO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016644" y="5416754"/>
            <a:ext cx="647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NO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174454" y="5419571"/>
            <a:ext cx="673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9873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8" grpId="0" animBg="1"/>
      <p:bldP spid="9" grpId="0" animBg="1"/>
      <p:bldP spid="10" grpId="0" animBg="1"/>
      <p:bldP spid="29" grpId="0"/>
      <p:bldP spid="30" grpId="0"/>
      <p:bldP spid="31" grpId="0"/>
      <p:bldP spid="32" grpId="0"/>
      <p:bldP spid="33" grpId="0" animBg="1"/>
      <p:bldP spid="34" grpId="0" animBg="1"/>
      <p:bldP spid="35" grpId="0" animBg="1"/>
      <p:bldP spid="36" grpId="0" animBg="1"/>
      <p:bldP spid="43" grpId="0"/>
      <p:bldP spid="44" grpId="0"/>
      <p:bldP spid="45" grpId="0"/>
      <p:bldP spid="46" grpId="0"/>
      <p:bldP spid="47" grpId="0" animBg="1"/>
      <p:bldP spid="48" grpId="0" animBg="1"/>
      <p:bldP spid="49" grpId="0" animBg="1"/>
      <p:bldP spid="57" grpId="0"/>
      <p:bldP spid="58" grpId="0"/>
      <p:bldP spid="59" grpId="0"/>
      <p:bldP spid="61" grpId="0"/>
      <p:bldP spid="62" grpId="0"/>
      <p:bldP spid="63" grpId="0"/>
      <p:bldP spid="64" grpId="0"/>
      <p:bldP spid="50" grpId="0"/>
      <p:bldP spid="53" grpId="0" animBg="1"/>
      <p:bldP spid="54" grpId="0" animBg="1"/>
      <p:bldP spid="55" grpId="0" animBg="1"/>
      <p:bldP spid="60" grpId="0" animBg="1"/>
      <p:bldP spid="69" grpId="0"/>
      <p:bldP spid="70" grpId="0"/>
      <p:bldP spid="71" grpId="0"/>
      <p:bldP spid="72" grpId="0"/>
      <p:bldP spid="73" grpId="0"/>
      <p:bldP spid="65" grpId="0"/>
      <p:bldP spid="74" grpId="0"/>
      <p:bldP spid="7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MULTIPLE SPANNING TREE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47686" y="2136449"/>
            <a:ext cx="4683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A graph can have multiple spanning trees</a:t>
            </a:r>
          </a:p>
        </p:txBody>
      </p:sp>
      <p:sp>
        <p:nvSpPr>
          <p:cNvPr id="7" name="Oval 6"/>
          <p:cNvSpPr/>
          <p:nvPr/>
        </p:nvSpPr>
        <p:spPr>
          <a:xfrm>
            <a:off x="2391545" y="3006505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451923" y="3876752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391544" y="4635903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7" idx="2"/>
            <a:endCxn id="8" idx="0"/>
          </p:cNvCxnSpPr>
          <p:nvPr/>
        </p:nvCxnSpPr>
        <p:spPr>
          <a:xfrm flipH="1">
            <a:off x="1751026" y="3305608"/>
            <a:ext cx="640519" cy="5711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4"/>
            <a:endCxn id="9" idx="2"/>
          </p:cNvCxnSpPr>
          <p:nvPr/>
        </p:nvCxnSpPr>
        <p:spPr>
          <a:xfrm>
            <a:off x="1751026" y="4474957"/>
            <a:ext cx="640518" cy="4600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524903" y="312094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82861" y="39911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531493" y="475033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430099" y="3022882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G:</a:t>
            </a:r>
          </a:p>
        </p:txBody>
      </p:sp>
      <p:cxnSp>
        <p:nvCxnSpPr>
          <p:cNvPr id="11" name="Straight Connector 10"/>
          <p:cNvCxnSpPr>
            <a:stCxn id="7" idx="4"/>
            <a:endCxn id="9" idx="0"/>
          </p:cNvCxnSpPr>
          <p:nvPr/>
        </p:nvCxnSpPr>
        <p:spPr>
          <a:xfrm flipH="1">
            <a:off x="2690647" y="3604710"/>
            <a:ext cx="1" cy="10311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4769957" y="3068630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3830335" y="3938877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4769956" y="4698028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/>
          <p:cNvCxnSpPr>
            <a:stCxn id="86" idx="2"/>
            <a:endCxn id="87" idx="0"/>
          </p:cNvCxnSpPr>
          <p:nvPr/>
        </p:nvCxnSpPr>
        <p:spPr>
          <a:xfrm flipH="1">
            <a:off x="4129438" y="3367733"/>
            <a:ext cx="640519" cy="5711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87" idx="4"/>
            <a:endCxn id="88" idx="2"/>
          </p:cNvCxnSpPr>
          <p:nvPr/>
        </p:nvCxnSpPr>
        <p:spPr>
          <a:xfrm>
            <a:off x="4129438" y="4537082"/>
            <a:ext cx="640518" cy="4600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903315" y="318306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961273" y="405331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909905" y="481246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808511" y="3085007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T1:</a:t>
            </a:r>
          </a:p>
        </p:txBody>
      </p:sp>
      <p:sp>
        <p:nvSpPr>
          <p:cNvPr id="96" name="Oval 95"/>
          <p:cNvSpPr/>
          <p:nvPr/>
        </p:nvSpPr>
        <p:spPr>
          <a:xfrm>
            <a:off x="7371908" y="3068630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6432286" y="3938877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7371907" y="4698028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Connector 99"/>
          <p:cNvCxnSpPr>
            <a:stCxn id="97" idx="4"/>
            <a:endCxn id="98" idx="2"/>
          </p:cNvCxnSpPr>
          <p:nvPr/>
        </p:nvCxnSpPr>
        <p:spPr>
          <a:xfrm>
            <a:off x="6731389" y="4537082"/>
            <a:ext cx="640518" cy="4600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7505266" y="318306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563224" y="405331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511856" y="481246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6410462" y="3085007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T2:</a:t>
            </a:r>
          </a:p>
        </p:txBody>
      </p:sp>
      <p:cxnSp>
        <p:nvCxnSpPr>
          <p:cNvPr id="105" name="Straight Connector 104"/>
          <p:cNvCxnSpPr>
            <a:stCxn id="96" idx="4"/>
            <a:endCxn id="98" idx="0"/>
          </p:cNvCxnSpPr>
          <p:nvPr/>
        </p:nvCxnSpPr>
        <p:spPr>
          <a:xfrm flipH="1">
            <a:off x="7671010" y="3666835"/>
            <a:ext cx="1" cy="10311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9995683" y="3068630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9056061" y="3938877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9995682" y="4698028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Connector 108"/>
          <p:cNvCxnSpPr>
            <a:stCxn id="106" idx="2"/>
            <a:endCxn id="107" idx="0"/>
          </p:cNvCxnSpPr>
          <p:nvPr/>
        </p:nvCxnSpPr>
        <p:spPr>
          <a:xfrm flipH="1">
            <a:off x="9355164" y="3367733"/>
            <a:ext cx="640519" cy="5711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10129041" y="318306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9186999" y="405331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0135631" y="481246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9034237" y="3085007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T3:</a:t>
            </a:r>
          </a:p>
        </p:txBody>
      </p:sp>
      <p:cxnSp>
        <p:nvCxnSpPr>
          <p:cNvPr id="115" name="Straight Connector 114"/>
          <p:cNvCxnSpPr>
            <a:stCxn id="106" idx="4"/>
            <a:endCxn id="108" idx="0"/>
          </p:cNvCxnSpPr>
          <p:nvPr/>
        </p:nvCxnSpPr>
        <p:spPr>
          <a:xfrm flipH="1">
            <a:off x="10294785" y="3666835"/>
            <a:ext cx="1" cy="10311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11649-1B5F-42B9-B954-10C8DA8D0D33}" type="datetime2">
              <a:rPr lang="en-US" smtClean="0"/>
              <a:t>Monday, August 19,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76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8" grpId="0" animBg="1"/>
      <p:bldP spid="9" grpId="0" animBg="1"/>
      <p:bldP spid="29" grpId="0"/>
      <p:bldP spid="30" grpId="0"/>
      <p:bldP spid="31" grpId="0"/>
      <p:bldP spid="61" grpId="0"/>
      <p:bldP spid="86" grpId="0" animBg="1"/>
      <p:bldP spid="87" grpId="0" animBg="1"/>
      <p:bldP spid="88" grpId="0" animBg="1"/>
      <p:bldP spid="91" grpId="0"/>
      <p:bldP spid="92" grpId="0"/>
      <p:bldP spid="93" grpId="0"/>
      <p:bldP spid="94" grpId="0"/>
      <p:bldP spid="96" grpId="0" animBg="1"/>
      <p:bldP spid="97" grpId="0" animBg="1"/>
      <p:bldP spid="98" grpId="0" animBg="1"/>
      <p:bldP spid="101" grpId="0"/>
      <p:bldP spid="102" grpId="0"/>
      <p:bldP spid="103" grpId="0"/>
      <p:bldP spid="104" grpId="0"/>
      <p:bldP spid="106" grpId="0" animBg="1"/>
      <p:bldP spid="107" grpId="0" animBg="1"/>
      <p:bldP spid="108" grpId="0" animBg="1"/>
      <p:bldP spid="111" grpId="0"/>
      <p:bldP spid="112" grpId="0"/>
      <p:bldP spid="113" grpId="0"/>
      <p:bldP spid="1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WEIGHTED SPANNING TREE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47686" y="2136449"/>
            <a:ext cx="2461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Edges are weighted</a:t>
            </a:r>
          </a:p>
        </p:txBody>
      </p:sp>
      <p:sp>
        <p:nvSpPr>
          <p:cNvPr id="7" name="Oval 6"/>
          <p:cNvSpPr/>
          <p:nvPr/>
        </p:nvSpPr>
        <p:spPr>
          <a:xfrm>
            <a:off x="2391545" y="3006505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451923" y="3876752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391544" y="4635903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7" idx="2"/>
            <a:endCxn id="8" idx="0"/>
          </p:cNvCxnSpPr>
          <p:nvPr/>
        </p:nvCxnSpPr>
        <p:spPr>
          <a:xfrm flipH="1">
            <a:off x="1751026" y="3305608"/>
            <a:ext cx="640519" cy="5711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4"/>
            <a:endCxn id="9" idx="2"/>
          </p:cNvCxnSpPr>
          <p:nvPr/>
        </p:nvCxnSpPr>
        <p:spPr>
          <a:xfrm>
            <a:off x="1751026" y="4474957"/>
            <a:ext cx="640518" cy="4600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524903" y="312094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82861" y="39911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531493" y="475033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342250" y="2834951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G:</a:t>
            </a:r>
          </a:p>
        </p:txBody>
      </p:sp>
      <p:cxnSp>
        <p:nvCxnSpPr>
          <p:cNvPr id="11" name="Straight Connector 10"/>
          <p:cNvCxnSpPr>
            <a:stCxn id="7" idx="4"/>
            <a:endCxn id="9" idx="0"/>
          </p:cNvCxnSpPr>
          <p:nvPr/>
        </p:nvCxnSpPr>
        <p:spPr>
          <a:xfrm flipH="1">
            <a:off x="2690647" y="3604710"/>
            <a:ext cx="1" cy="10311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4769957" y="3068630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3830335" y="3938877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4769956" y="4698028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/>
          <p:cNvCxnSpPr>
            <a:stCxn id="86" idx="2"/>
            <a:endCxn id="87" idx="0"/>
          </p:cNvCxnSpPr>
          <p:nvPr/>
        </p:nvCxnSpPr>
        <p:spPr>
          <a:xfrm flipH="1">
            <a:off x="4129438" y="3367733"/>
            <a:ext cx="640519" cy="5711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87" idx="4"/>
            <a:endCxn id="88" idx="2"/>
          </p:cNvCxnSpPr>
          <p:nvPr/>
        </p:nvCxnSpPr>
        <p:spPr>
          <a:xfrm>
            <a:off x="4129438" y="4537082"/>
            <a:ext cx="640518" cy="4600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903315" y="318306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961273" y="405331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909905" y="481246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720662" y="2897076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T1:</a:t>
            </a:r>
          </a:p>
        </p:txBody>
      </p:sp>
      <p:sp>
        <p:nvSpPr>
          <p:cNvPr id="96" name="Oval 95"/>
          <p:cNvSpPr/>
          <p:nvPr/>
        </p:nvSpPr>
        <p:spPr>
          <a:xfrm>
            <a:off x="7371908" y="3068630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6432286" y="3938877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7371907" y="4698028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Connector 99"/>
          <p:cNvCxnSpPr>
            <a:stCxn id="97" idx="4"/>
            <a:endCxn id="98" idx="2"/>
          </p:cNvCxnSpPr>
          <p:nvPr/>
        </p:nvCxnSpPr>
        <p:spPr>
          <a:xfrm>
            <a:off x="6731389" y="4537082"/>
            <a:ext cx="640518" cy="4600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7505266" y="318306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563224" y="405331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511856" y="481246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6322613" y="2897076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T2:</a:t>
            </a:r>
          </a:p>
        </p:txBody>
      </p:sp>
      <p:cxnSp>
        <p:nvCxnSpPr>
          <p:cNvPr id="105" name="Straight Connector 104"/>
          <p:cNvCxnSpPr>
            <a:stCxn id="96" idx="4"/>
            <a:endCxn id="98" idx="0"/>
          </p:cNvCxnSpPr>
          <p:nvPr/>
        </p:nvCxnSpPr>
        <p:spPr>
          <a:xfrm flipH="1">
            <a:off x="7671010" y="3666835"/>
            <a:ext cx="1" cy="10311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9995683" y="3068630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9056061" y="3938877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9995682" y="4698028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Connector 108"/>
          <p:cNvCxnSpPr>
            <a:stCxn id="106" idx="2"/>
            <a:endCxn id="107" idx="0"/>
          </p:cNvCxnSpPr>
          <p:nvPr/>
        </p:nvCxnSpPr>
        <p:spPr>
          <a:xfrm flipH="1">
            <a:off x="9355164" y="3367733"/>
            <a:ext cx="640519" cy="5711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10129041" y="318306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9186999" y="405331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0135631" y="481246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8946388" y="2897076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T3:</a:t>
            </a:r>
          </a:p>
        </p:txBody>
      </p:sp>
      <p:cxnSp>
        <p:nvCxnSpPr>
          <p:cNvPr id="115" name="Straight Connector 114"/>
          <p:cNvCxnSpPr>
            <a:stCxn id="106" idx="4"/>
            <a:endCxn id="108" idx="0"/>
          </p:cNvCxnSpPr>
          <p:nvPr/>
        </p:nvCxnSpPr>
        <p:spPr>
          <a:xfrm flipH="1">
            <a:off x="10294785" y="3666835"/>
            <a:ext cx="1" cy="10311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695224" y="341670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51025" y="469802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10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689470" y="393564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097538" y="345842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153339" y="473974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10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721967" y="472909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10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660412" y="396670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282167" y="345984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0276413" y="397878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CE67C-88AB-40DD-9453-84A114498B3B}" type="datetime2">
              <a:rPr lang="en-US" smtClean="0"/>
              <a:t>Monday, August 19,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83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8" grpId="0" animBg="1"/>
      <p:bldP spid="9" grpId="0" animBg="1"/>
      <p:bldP spid="29" grpId="0"/>
      <p:bldP spid="30" grpId="0"/>
      <p:bldP spid="31" grpId="0"/>
      <p:bldP spid="61" grpId="0"/>
      <p:bldP spid="86" grpId="0" animBg="1"/>
      <p:bldP spid="87" grpId="0" animBg="1"/>
      <p:bldP spid="88" grpId="0" animBg="1"/>
      <p:bldP spid="91" grpId="0"/>
      <p:bldP spid="92" grpId="0"/>
      <p:bldP spid="93" grpId="0"/>
      <p:bldP spid="94" grpId="0"/>
      <p:bldP spid="96" grpId="0" animBg="1"/>
      <p:bldP spid="97" grpId="0" animBg="1"/>
      <p:bldP spid="98" grpId="0" animBg="1"/>
      <p:bldP spid="101" grpId="0"/>
      <p:bldP spid="102" grpId="0"/>
      <p:bldP spid="103" grpId="0"/>
      <p:bldP spid="104" grpId="0"/>
      <p:bldP spid="106" grpId="0" animBg="1"/>
      <p:bldP spid="107" grpId="0" animBg="1"/>
      <p:bldP spid="108" grpId="0" animBg="1"/>
      <p:bldP spid="111" grpId="0"/>
      <p:bldP spid="112" grpId="0"/>
      <p:bldP spid="113" grpId="0"/>
      <p:bldP spid="114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543" y="59687"/>
            <a:ext cx="10285894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MINIMUM SPANNING TREE (MST)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47686" y="1862983"/>
            <a:ext cx="5791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The spanning tree of G having minimum weight sum</a:t>
            </a:r>
          </a:p>
        </p:txBody>
      </p:sp>
      <p:sp>
        <p:nvSpPr>
          <p:cNvPr id="7" name="Oval 6"/>
          <p:cNvSpPr/>
          <p:nvPr/>
        </p:nvSpPr>
        <p:spPr>
          <a:xfrm>
            <a:off x="2391545" y="2733039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451923" y="3603286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391544" y="4362437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7" idx="2"/>
            <a:endCxn id="8" idx="0"/>
          </p:cNvCxnSpPr>
          <p:nvPr/>
        </p:nvCxnSpPr>
        <p:spPr>
          <a:xfrm flipH="1">
            <a:off x="1751026" y="3032142"/>
            <a:ext cx="640519" cy="5711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4"/>
            <a:endCxn id="9" idx="2"/>
          </p:cNvCxnSpPr>
          <p:nvPr/>
        </p:nvCxnSpPr>
        <p:spPr>
          <a:xfrm>
            <a:off x="1751026" y="4201491"/>
            <a:ext cx="640518" cy="4600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524903" y="2847475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82861" y="371772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531493" y="447687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342250" y="2561485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G:</a:t>
            </a:r>
          </a:p>
        </p:txBody>
      </p:sp>
      <p:cxnSp>
        <p:nvCxnSpPr>
          <p:cNvPr id="11" name="Straight Connector 10"/>
          <p:cNvCxnSpPr>
            <a:stCxn id="7" idx="4"/>
            <a:endCxn id="9" idx="0"/>
          </p:cNvCxnSpPr>
          <p:nvPr/>
        </p:nvCxnSpPr>
        <p:spPr>
          <a:xfrm flipH="1">
            <a:off x="2690647" y="3331244"/>
            <a:ext cx="1" cy="10311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4769957" y="2795164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3830335" y="3665411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4769956" y="4424562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/>
          <p:cNvCxnSpPr>
            <a:stCxn id="86" idx="2"/>
            <a:endCxn id="87" idx="0"/>
          </p:cNvCxnSpPr>
          <p:nvPr/>
        </p:nvCxnSpPr>
        <p:spPr>
          <a:xfrm flipH="1">
            <a:off x="4129438" y="3094267"/>
            <a:ext cx="640519" cy="5711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87" idx="4"/>
            <a:endCxn id="88" idx="2"/>
          </p:cNvCxnSpPr>
          <p:nvPr/>
        </p:nvCxnSpPr>
        <p:spPr>
          <a:xfrm>
            <a:off x="4129438" y="4263616"/>
            <a:ext cx="640518" cy="4600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903315" y="290960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961273" y="377984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909905" y="453899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720662" y="2623610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T1:</a:t>
            </a:r>
          </a:p>
        </p:txBody>
      </p:sp>
      <p:sp>
        <p:nvSpPr>
          <p:cNvPr id="96" name="Oval 95"/>
          <p:cNvSpPr/>
          <p:nvPr/>
        </p:nvSpPr>
        <p:spPr>
          <a:xfrm>
            <a:off x="7371908" y="2795164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6432286" y="3665411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7371907" y="4424562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Connector 99"/>
          <p:cNvCxnSpPr>
            <a:stCxn id="97" idx="4"/>
            <a:endCxn id="98" idx="2"/>
          </p:cNvCxnSpPr>
          <p:nvPr/>
        </p:nvCxnSpPr>
        <p:spPr>
          <a:xfrm>
            <a:off x="6731389" y="4263616"/>
            <a:ext cx="640518" cy="4600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7505266" y="290960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563224" y="377984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511856" y="453899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6322613" y="2623610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T2:</a:t>
            </a:r>
          </a:p>
        </p:txBody>
      </p:sp>
      <p:cxnSp>
        <p:nvCxnSpPr>
          <p:cNvPr id="105" name="Straight Connector 104"/>
          <p:cNvCxnSpPr>
            <a:stCxn id="96" idx="4"/>
            <a:endCxn id="98" idx="0"/>
          </p:cNvCxnSpPr>
          <p:nvPr/>
        </p:nvCxnSpPr>
        <p:spPr>
          <a:xfrm flipH="1">
            <a:off x="7671010" y="3393369"/>
            <a:ext cx="1" cy="10311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9995683" y="2795164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9056061" y="3665411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9995682" y="4424562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Connector 108"/>
          <p:cNvCxnSpPr>
            <a:stCxn id="106" idx="2"/>
            <a:endCxn id="107" idx="0"/>
          </p:cNvCxnSpPr>
          <p:nvPr/>
        </p:nvCxnSpPr>
        <p:spPr>
          <a:xfrm flipH="1">
            <a:off x="9355164" y="3094267"/>
            <a:ext cx="640519" cy="5711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10129041" y="290960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9186999" y="377984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0135631" y="453899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8946388" y="2623610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T3:</a:t>
            </a:r>
          </a:p>
        </p:txBody>
      </p:sp>
      <p:cxnSp>
        <p:nvCxnSpPr>
          <p:cNvPr id="115" name="Straight Connector 114"/>
          <p:cNvCxnSpPr>
            <a:stCxn id="106" idx="4"/>
            <a:endCxn id="108" idx="0"/>
          </p:cNvCxnSpPr>
          <p:nvPr/>
        </p:nvCxnSpPr>
        <p:spPr>
          <a:xfrm flipH="1">
            <a:off x="10294785" y="3393369"/>
            <a:ext cx="1" cy="10311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695224" y="314323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51025" y="442456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10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689470" y="366217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097538" y="318495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153339" y="446628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10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721967" y="445562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10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660412" y="369324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282167" y="318638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0276413" y="370531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830335" y="5255868"/>
            <a:ext cx="1824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Total Weight: 15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534695" y="5260830"/>
            <a:ext cx="1824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Total Weight: 18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056061" y="5255868"/>
            <a:ext cx="1824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Total Weight: 13</a:t>
            </a:r>
          </a:p>
        </p:txBody>
      </p:sp>
      <p:sp>
        <p:nvSpPr>
          <p:cNvPr id="3" name="Oval 2"/>
          <p:cNvSpPr/>
          <p:nvPr/>
        </p:nvSpPr>
        <p:spPr>
          <a:xfrm>
            <a:off x="8573990" y="2172407"/>
            <a:ext cx="2785636" cy="37803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342250" y="5817836"/>
            <a:ext cx="4060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 dirty="0">
                <a:latin typeface="Segoe UI Symbol" panose="020B0502040204020203" pitchFamily="34" charset="0"/>
                <a:ea typeface="Segoe UI Symbol" panose="020B0502040204020203" pitchFamily="34" charset="0"/>
              </a:rPr>
              <a:t>T3 is the Minimum Spanning Tree of G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66902-CC55-441E-9EAD-2738FEE33AEB}" type="datetime2">
              <a:rPr lang="en-US" smtClean="0"/>
              <a:t>Monday, August 19,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21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8" grpId="0" animBg="1"/>
      <p:bldP spid="9" grpId="0" animBg="1"/>
      <p:bldP spid="29" grpId="0"/>
      <p:bldP spid="30" grpId="0"/>
      <p:bldP spid="31" grpId="0"/>
      <p:bldP spid="61" grpId="0"/>
      <p:bldP spid="86" grpId="0" animBg="1"/>
      <p:bldP spid="87" grpId="0" animBg="1"/>
      <p:bldP spid="88" grpId="0" animBg="1"/>
      <p:bldP spid="91" grpId="0"/>
      <p:bldP spid="92" grpId="0"/>
      <p:bldP spid="93" grpId="0"/>
      <p:bldP spid="94" grpId="0"/>
      <p:bldP spid="96" grpId="0" animBg="1"/>
      <p:bldP spid="97" grpId="0" animBg="1"/>
      <p:bldP spid="98" grpId="0" animBg="1"/>
      <p:bldP spid="101" grpId="0"/>
      <p:bldP spid="102" grpId="0"/>
      <p:bldP spid="103" grpId="0"/>
      <p:bldP spid="104" grpId="0"/>
      <p:bldP spid="106" grpId="0" animBg="1"/>
      <p:bldP spid="107" grpId="0" animBg="1"/>
      <p:bldP spid="108" grpId="0" animBg="1"/>
      <p:bldP spid="111" grpId="0"/>
      <p:bldP spid="112" grpId="0"/>
      <p:bldP spid="113" grpId="0"/>
      <p:bldP spid="114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3" grpId="0" animBg="1"/>
      <p:bldP spid="5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b="1" dirty="0"/>
              <a:t>DISJOINT SET OPERATIONS</a:t>
            </a:r>
          </a:p>
        </p:txBody>
      </p:sp>
      <p:sp>
        <p:nvSpPr>
          <p:cNvPr id="5" name="Text Box 31"/>
          <p:cNvSpPr txBox="1">
            <a:spLocks noChangeArrowheads="1"/>
          </p:cNvSpPr>
          <p:nvPr/>
        </p:nvSpPr>
        <p:spPr bwMode="auto">
          <a:xfrm>
            <a:off x="1223758" y="2008325"/>
            <a:ext cx="14800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makeSet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()</a:t>
            </a:r>
          </a:p>
        </p:txBody>
      </p:sp>
      <p:sp>
        <p:nvSpPr>
          <p:cNvPr id="6" name="Text Box 31"/>
          <p:cNvSpPr txBox="1">
            <a:spLocks noChangeArrowheads="1"/>
          </p:cNvSpPr>
          <p:nvPr/>
        </p:nvSpPr>
        <p:spPr bwMode="auto">
          <a:xfrm>
            <a:off x="2931493" y="2008325"/>
            <a:ext cx="6222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O(1)</a:t>
            </a:r>
          </a:p>
        </p:txBody>
      </p:sp>
      <p:sp>
        <p:nvSpPr>
          <p:cNvPr id="7" name="Text Box 31"/>
          <p:cNvSpPr txBox="1">
            <a:spLocks noChangeArrowheads="1"/>
          </p:cNvSpPr>
          <p:nvPr/>
        </p:nvSpPr>
        <p:spPr bwMode="auto">
          <a:xfrm>
            <a:off x="1235676" y="2396500"/>
            <a:ext cx="14943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a,b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</a:p>
        </p:txBody>
      </p:sp>
      <p:sp>
        <p:nvSpPr>
          <p:cNvPr id="8" name="Text Box 31"/>
          <p:cNvSpPr txBox="1">
            <a:spLocks noChangeArrowheads="1"/>
          </p:cNvSpPr>
          <p:nvPr/>
        </p:nvSpPr>
        <p:spPr bwMode="auto">
          <a:xfrm>
            <a:off x="2943411" y="2396500"/>
            <a:ext cx="6222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O(1)</a:t>
            </a:r>
          </a:p>
        </p:txBody>
      </p:sp>
      <p:sp>
        <p:nvSpPr>
          <p:cNvPr id="9" name="Text Box 31"/>
          <p:cNvSpPr txBox="1">
            <a:spLocks noChangeArrowheads="1"/>
          </p:cNvSpPr>
          <p:nvPr/>
        </p:nvSpPr>
        <p:spPr bwMode="auto">
          <a:xfrm>
            <a:off x="1223758" y="2784675"/>
            <a:ext cx="14446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findSet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(a)</a:t>
            </a:r>
          </a:p>
        </p:txBody>
      </p:sp>
      <p:sp>
        <p:nvSpPr>
          <p:cNvPr id="10" name="Text Box 31"/>
          <p:cNvSpPr txBox="1">
            <a:spLocks noChangeArrowheads="1"/>
          </p:cNvSpPr>
          <p:nvPr/>
        </p:nvSpPr>
        <p:spPr bwMode="auto">
          <a:xfrm>
            <a:off x="2931493" y="2784675"/>
            <a:ext cx="9541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O(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logn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</a:p>
        </p:txBody>
      </p:sp>
      <p:sp>
        <p:nvSpPr>
          <p:cNvPr id="29" name="Oval 28"/>
          <p:cNvSpPr/>
          <p:nvPr/>
        </p:nvSpPr>
        <p:spPr>
          <a:xfrm>
            <a:off x="1441703" y="4318532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460203" y="4318532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429431" y="4318532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542402" y="4318532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560902" y="4318532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530130" y="4318532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7491393" y="4318532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441703" y="4318532"/>
            <a:ext cx="546930" cy="546930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460203" y="4318532"/>
            <a:ext cx="546930" cy="54693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428951" y="4314844"/>
            <a:ext cx="546930" cy="54693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548988" y="4314844"/>
            <a:ext cx="546930" cy="546930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560550" y="4314844"/>
            <a:ext cx="546930" cy="54693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21813" y="4314844"/>
            <a:ext cx="546930" cy="546930"/>
          </a:xfrm>
          <a:prstGeom prst="ellipse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482724" y="4314844"/>
            <a:ext cx="546930" cy="546930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Box 28"/>
          <p:cNvSpPr txBox="1">
            <a:spLocks noChangeArrowheads="1"/>
          </p:cNvSpPr>
          <p:nvPr/>
        </p:nvSpPr>
        <p:spPr bwMode="auto">
          <a:xfrm>
            <a:off x="4656944" y="4407899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38" name="Text Box 28"/>
          <p:cNvSpPr txBox="1">
            <a:spLocks noChangeArrowheads="1"/>
          </p:cNvSpPr>
          <p:nvPr/>
        </p:nvSpPr>
        <p:spPr bwMode="auto">
          <a:xfrm>
            <a:off x="5675444" y="4407899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40" name="Text Box 28"/>
          <p:cNvSpPr txBox="1">
            <a:spLocks noChangeArrowheads="1"/>
          </p:cNvSpPr>
          <p:nvPr/>
        </p:nvSpPr>
        <p:spPr bwMode="auto">
          <a:xfrm>
            <a:off x="6644672" y="4407899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43" name="Text Box 31"/>
          <p:cNvSpPr txBox="1">
            <a:spLocks noChangeArrowheads="1"/>
          </p:cNvSpPr>
          <p:nvPr/>
        </p:nvSpPr>
        <p:spPr bwMode="auto">
          <a:xfrm>
            <a:off x="6337017" y="2211834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union(1,3)</a:t>
            </a:r>
          </a:p>
        </p:txBody>
      </p:sp>
      <p:sp>
        <p:nvSpPr>
          <p:cNvPr id="44" name="Oval 43"/>
          <p:cNvSpPr/>
          <p:nvPr/>
        </p:nvSpPr>
        <p:spPr>
          <a:xfrm>
            <a:off x="3428951" y="4311156"/>
            <a:ext cx="546930" cy="546930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6337016" y="2670533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union(6,7)</a:t>
            </a:r>
          </a:p>
        </p:txBody>
      </p:sp>
      <p:sp>
        <p:nvSpPr>
          <p:cNvPr id="46" name="Oval 45"/>
          <p:cNvSpPr/>
          <p:nvPr/>
        </p:nvSpPr>
        <p:spPr>
          <a:xfrm>
            <a:off x="7491041" y="4318532"/>
            <a:ext cx="546930" cy="546930"/>
          </a:xfrm>
          <a:prstGeom prst="ellipse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 Box 28"/>
          <p:cNvSpPr txBox="1">
            <a:spLocks noChangeArrowheads="1"/>
          </p:cNvSpPr>
          <p:nvPr/>
        </p:nvSpPr>
        <p:spPr bwMode="auto">
          <a:xfrm>
            <a:off x="7605935" y="4407899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344108" y="3097409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union(6,1)</a:t>
            </a:r>
          </a:p>
        </p:txBody>
      </p:sp>
      <p:sp>
        <p:nvSpPr>
          <p:cNvPr id="48" name="Oval 47"/>
          <p:cNvSpPr/>
          <p:nvPr/>
        </p:nvSpPr>
        <p:spPr>
          <a:xfrm>
            <a:off x="1441223" y="4318532"/>
            <a:ext cx="546930" cy="546930"/>
          </a:xfrm>
          <a:prstGeom prst="ellipse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1556245" y="4407899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49" name="Oval 48"/>
          <p:cNvSpPr/>
          <p:nvPr/>
        </p:nvSpPr>
        <p:spPr>
          <a:xfrm>
            <a:off x="3428471" y="4311156"/>
            <a:ext cx="546930" cy="546930"/>
          </a:xfrm>
          <a:prstGeom prst="ellipse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 Box 28"/>
          <p:cNvSpPr txBox="1">
            <a:spLocks noChangeArrowheads="1"/>
          </p:cNvSpPr>
          <p:nvPr/>
        </p:nvSpPr>
        <p:spPr bwMode="auto">
          <a:xfrm>
            <a:off x="2574745" y="4407899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34" name="Text Box 28"/>
          <p:cNvSpPr txBox="1">
            <a:spLocks noChangeArrowheads="1"/>
          </p:cNvSpPr>
          <p:nvPr/>
        </p:nvSpPr>
        <p:spPr bwMode="auto">
          <a:xfrm>
            <a:off x="3543973" y="4407899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5C1D-CE60-4B58-A07D-B8485C770FD4}" type="datetime2">
              <a:rPr lang="en-US" smtClean="0"/>
              <a:t>Monday, August 19,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2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33" grpId="0" animBg="1"/>
      <p:bldP spid="35" grpId="0" animBg="1"/>
      <p:bldP spid="37" grpId="0" animBg="1"/>
      <p:bldP spid="39" grpId="0" animBg="1"/>
      <p:bldP spid="41" grpId="0" animBg="1"/>
      <p:bldP spid="11" grpId="0" animBg="1"/>
      <p:bldP spid="13" grpId="0" animBg="1"/>
      <p:bldP spid="15" grpId="0" animBg="1"/>
      <p:bldP spid="19" grpId="0" animBg="1"/>
      <p:bldP spid="21" grpId="0" animBg="1"/>
      <p:bldP spid="23" grpId="0" animBg="1"/>
      <p:bldP spid="25" grpId="0" animBg="1"/>
      <p:bldP spid="36" grpId="0"/>
      <p:bldP spid="38" grpId="0"/>
      <p:bldP spid="40" grpId="0"/>
      <p:bldP spid="43" grpId="0"/>
      <p:bldP spid="44" grpId="0" animBg="1"/>
      <p:bldP spid="45" grpId="0"/>
      <p:bldP spid="46" grpId="0" animBg="1"/>
      <p:bldP spid="42" grpId="0"/>
      <p:bldP spid="47" grpId="0"/>
      <p:bldP spid="48" grpId="0" animBg="1"/>
      <p:bldP spid="30" grpId="0"/>
      <p:bldP spid="49" grpId="0" animBg="1"/>
      <p:bldP spid="32" grpId="0"/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1348099" y="2279798"/>
            <a:ext cx="457200" cy="4572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3024499" y="2279798"/>
            <a:ext cx="457200" cy="457200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4700899" y="2279798"/>
            <a:ext cx="457200" cy="457200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4700899" y="3727598"/>
            <a:ext cx="457200" cy="457200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5691499" y="3041798"/>
            <a:ext cx="457200" cy="457200"/>
          </a:xfrm>
          <a:prstGeom prst="ellipse">
            <a:avLst/>
          </a:prstGeom>
          <a:solidFill>
            <a:srgbClr val="7030A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3024499" y="3727598"/>
            <a:ext cx="457200" cy="4572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1348099" y="3727598"/>
            <a:ext cx="457200" cy="457200"/>
          </a:xfrm>
          <a:prstGeom prst="ellipse">
            <a:avLst/>
          </a:prstGeom>
          <a:solidFill>
            <a:srgbClr val="00206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cxnSp>
        <p:nvCxnSpPr>
          <p:cNvPr id="11" name="AutoShape 11"/>
          <p:cNvCxnSpPr>
            <a:cxnSpLocks noChangeShapeType="1"/>
            <a:stCxn id="4" idx="6"/>
            <a:endCxn id="5" idx="2"/>
          </p:cNvCxnSpPr>
          <p:nvPr/>
        </p:nvCxnSpPr>
        <p:spPr bwMode="auto">
          <a:xfrm>
            <a:off x="1819587" y="2508398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12"/>
          <p:cNvCxnSpPr>
            <a:cxnSpLocks noChangeShapeType="1"/>
            <a:stCxn id="5" idx="6"/>
            <a:endCxn id="6" idx="2"/>
          </p:cNvCxnSpPr>
          <p:nvPr/>
        </p:nvCxnSpPr>
        <p:spPr bwMode="auto">
          <a:xfrm>
            <a:off x="3495987" y="2508398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13"/>
          <p:cNvCxnSpPr>
            <a:cxnSpLocks noChangeShapeType="1"/>
            <a:stCxn id="6" idx="3"/>
            <a:endCxn id="9" idx="7"/>
          </p:cNvCxnSpPr>
          <p:nvPr/>
        </p:nvCxnSpPr>
        <p:spPr bwMode="auto">
          <a:xfrm flipH="1">
            <a:off x="3415024" y="2684611"/>
            <a:ext cx="1352550" cy="10953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14"/>
          <p:cNvCxnSpPr>
            <a:cxnSpLocks noChangeShapeType="1"/>
            <a:stCxn id="9" idx="2"/>
            <a:endCxn id="10" idx="6"/>
          </p:cNvCxnSpPr>
          <p:nvPr/>
        </p:nvCxnSpPr>
        <p:spPr bwMode="auto">
          <a:xfrm flipH="1">
            <a:off x="1819587" y="3956198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15"/>
          <p:cNvCxnSpPr>
            <a:cxnSpLocks noChangeShapeType="1"/>
            <a:stCxn id="10" idx="0"/>
            <a:endCxn id="4" idx="4"/>
          </p:cNvCxnSpPr>
          <p:nvPr/>
        </p:nvCxnSpPr>
        <p:spPr bwMode="auto">
          <a:xfrm flipV="1">
            <a:off x="1576699" y="2751286"/>
            <a:ext cx="0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16"/>
          <p:cNvCxnSpPr>
            <a:cxnSpLocks noChangeShapeType="1"/>
            <a:stCxn id="4" idx="5"/>
            <a:endCxn id="9" idx="1"/>
          </p:cNvCxnSpPr>
          <p:nvPr/>
        </p:nvCxnSpPr>
        <p:spPr bwMode="auto">
          <a:xfrm>
            <a:off x="1738624" y="2684611"/>
            <a:ext cx="1352550" cy="10953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17"/>
          <p:cNvCxnSpPr>
            <a:cxnSpLocks noChangeShapeType="1"/>
            <a:stCxn id="9" idx="0"/>
            <a:endCxn id="5" idx="4"/>
          </p:cNvCxnSpPr>
          <p:nvPr/>
        </p:nvCxnSpPr>
        <p:spPr bwMode="auto">
          <a:xfrm flipV="1">
            <a:off x="3253099" y="2751286"/>
            <a:ext cx="0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18"/>
          <p:cNvCxnSpPr>
            <a:cxnSpLocks noChangeShapeType="1"/>
            <a:stCxn id="9" idx="6"/>
            <a:endCxn id="7" idx="2"/>
          </p:cNvCxnSpPr>
          <p:nvPr/>
        </p:nvCxnSpPr>
        <p:spPr bwMode="auto">
          <a:xfrm>
            <a:off x="3495987" y="3956198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19"/>
          <p:cNvCxnSpPr>
            <a:cxnSpLocks noChangeShapeType="1"/>
            <a:stCxn id="7" idx="0"/>
            <a:endCxn id="6" idx="4"/>
          </p:cNvCxnSpPr>
          <p:nvPr/>
        </p:nvCxnSpPr>
        <p:spPr bwMode="auto">
          <a:xfrm flipV="1">
            <a:off x="4929499" y="2751286"/>
            <a:ext cx="0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20"/>
          <p:cNvCxnSpPr>
            <a:cxnSpLocks noChangeShapeType="1"/>
            <a:stCxn id="6" idx="5"/>
            <a:endCxn id="8" idx="1"/>
          </p:cNvCxnSpPr>
          <p:nvPr/>
        </p:nvCxnSpPr>
        <p:spPr bwMode="auto">
          <a:xfrm>
            <a:off x="5091424" y="2684611"/>
            <a:ext cx="666750" cy="4095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21"/>
          <p:cNvCxnSpPr>
            <a:cxnSpLocks noChangeShapeType="1"/>
            <a:stCxn id="7" idx="7"/>
            <a:endCxn id="8" idx="3"/>
          </p:cNvCxnSpPr>
          <p:nvPr/>
        </p:nvCxnSpPr>
        <p:spPr bwMode="auto">
          <a:xfrm flipV="1">
            <a:off x="5091424" y="3446611"/>
            <a:ext cx="666750" cy="3333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2200587" y="2162323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3816662" y="2171848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>
                <a:latin typeface="Courier New" panose="02070309020205020404" pitchFamily="49" charset="0"/>
              </a:rPr>
              <a:t>19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5399399" y="2552848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>
                <a:latin typeface="Courier New" panose="02070309020205020404" pitchFamily="49" charset="0"/>
              </a:rPr>
              <a:t>9</a:t>
            </a: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5400987" y="3619648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4905687" y="3127523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4030974" y="3619648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>
                <a:latin typeface="Courier New" panose="02070309020205020404" pitchFamily="49" charset="0"/>
              </a:rPr>
              <a:t>13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3983349" y="2721123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>
                <a:latin typeface="Courier New" panose="02070309020205020404" pitchFamily="49" charset="0"/>
              </a:rPr>
              <a:t>17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3207062" y="2933848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>
                <a:latin typeface="Courier New" panose="02070309020205020404" pitchFamily="49" charset="0"/>
              </a:rPr>
              <a:t>25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2033899" y="2721123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1208399" y="2933848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>
                <a:latin typeface="Courier New" panose="02070309020205020404" pitchFamily="49" charset="0"/>
              </a:rPr>
              <a:t>8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1973574" y="3619648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>
                <a:latin typeface="Courier New" panose="02070309020205020404" pitchFamily="49" charset="0"/>
              </a:rPr>
              <a:t>21</a:t>
            </a:r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1348099" y="4431696"/>
            <a:ext cx="3913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Sort the edges in ascending order</a:t>
            </a:r>
          </a:p>
        </p:txBody>
      </p:sp>
      <p:cxnSp>
        <p:nvCxnSpPr>
          <p:cNvPr id="36" name="AutoShape 11"/>
          <p:cNvCxnSpPr>
            <a:cxnSpLocks noChangeShapeType="1"/>
          </p:cNvCxnSpPr>
          <p:nvPr/>
        </p:nvCxnSpPr>
        <p:spPr bwMode="auto">
          <a:xfrm>
            <a:off x="8432608" y="2161877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11"/>
          <p:cNvCxnSpPr>
            <a:cxnSpLocks noChangeShapeType="1"/>
          </p:cNvCxnSpPr>
          <p:nvPr/>
        </p:nvCxnSpPr>
        <p:spPr bwMode="auto">
          <a:xfrm>
            <a:off x="8432608" y="2573516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Text Box 22"/>
          <p:cNvSpPr txBox="1">
            <a:spLocks noChangeArrowheads="1"/>
          </p:cNvSpPr>
          <p:nvPr/>
        </p:nvSpPr>
        <p:spPr bwMode="auto">
          <a:xfrm>
            <a:off x="8813608" y="2271531"/>
            <a:ext cx="33855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latin typeface="Courier New" panose="02070309020205020404" pitchFamily="49" charset="0"/>
              </a:rPr>
              <a:t>2</a:t>
            </a:r>
          </a:p>
        </p:txBody>
      </p:sp>
      <p:cxnSp>
        <p:nvCxnSpPr>
          <p:cNvPr id="39" name="AutoShape 11"/>
          <p:cNvCxnSpPr>
            <a:cxnSpLocks noChangeShapeType="1"/>
          </p:cNvCxnSpPr>
          <p:nvPr/>
        </p:nvCxnSpPr>
        <p:spPr bwMode="auto">
          <a:xfrm>
            <a:off x="8432608" y="2978387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Text Box 22"/>
          <p:cNvSpPr txBox="1">
            <a:spLocks noChangeArrowheads="1"/>
          </p:cNvSpPr>
          <p:nvPr/>
        </p:nvSpPr>
        <p:spPr bwMode="auto">
          <a:xfrm>
            <a:off x="8813608" y="2668679"/>
            <a:ext cx="33855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latin typeface="Courier New" panose="02070309020205020404" pitchFamily="49" charset="0"/>
              </a:rPr>
              <a:t>5</a:t>
            </a:r>
          </a:p>
        </p:txBody>
      </p:sp>
      <p:cxnSp>
        <p:nvCxnSpPr>
          <p:cNvPr id="41" name="AutoShape 11"/>
          <p:cNvCxnSpPr>
            <a:cxnSpLocks noChangeShapeType="1"/>
          </p:cNvCxnSpPr>
          <p:nvPr/>
        </p:nvCxnSpPr>
        <p:spPr bwMode="auto">
          <a:xfrm>
            <a:off x="8432608" y="3386429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Text Box 22"/>
          <p:cNvSpPr txBox="1">
            <a:spLocks noChangeArrowheads="1"/>
          </p:cNvSpPr>
          <p:nvPr/>
        </p:nvSpPr>
        <p:spPr bwMode="auto">
          <a:xfrm>
            <a:off x="8813608" y="3076721"/>
            <a:ext cx="33855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latin typeface="Courier New" panose="02070309020205020404" pitchFamily="49" charset="0"/>
              </a:rPr>
              <a:t>8</a:t>
            </a:r>
          </a:p>
        </p:txBody>
      </p:sp>
      <p:cxnSp>
        <p:nvCxnSpPr>
          <p:cNvPr id="43" name="AutoShape 11"/>
          <p:cNvCxnSpPr>
            <a:cxnSpLocks noChangeShapeType="1"/>
          </p:cNvCxnSpPr>
          <p:nvPr/>
        </p:nvCxnSpPr>
        <p:spPr bwMode="auto">
          <a:xfrm>
            <a:off x="8444048" y="3786539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" name="Text Box 22"/>
          <p:cNvSpPr txBox="1">
            <a:spLocks noChangeArrowheads="1"/>
          </p:cNvSpPr>
          <p:nvPr/>
        </p:nvSpPr>
        <p:spPr bwMode="auto">
          <a:xfrm>
            <a:off x="8825048" y="3476831"/>
            <a:ext cx="33855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latin typeface="Courier New" panose="02070309020205020404" pitchFamily="49" charset="0"/>
              </a:rPr>
              <a:t>9</a:t>
            </a:r>
          </a:p>
        </p:txBody>
      </p:sp>
      <p:cxnSp>
        <p:nvCxnSpPr>
          <p:cNvPr id="45" name="AutoShape 11"/>
          <p:cNvCxnSpPr>
            <a:cxnSpLocks noChangeShapeType="1"/>
          </p:cNvCxnSpPr>
          <p:nvPr/>
        </p:nvCxnSpPr>
        <p:spPr bwMode="auto">
          <a:xfrm>
            <a:off x="8432608" y="4165450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Text Box 22"/>
          <p:cNvSpPr txBox="1">
            <a:spLocks noChangeArrowheads="1"/>
          </p:cNvSpPr>
          <p:nvPr/>
        </p:nvSpPr>
        <p:spPr bwMode="auto">
          <a:xfrm>
            <a:off x="8753786" y="3855742"/>
            <a:ext cx="492443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latin typeface="Courier New" panose="02070309020205020404" pitchFamily="49" charset="0"/>
              </a:rPr>
              <a:t>13</a:t>
            </a:r>
          </a:p>
        </p:txBody>
      </p:sp>
      <p:cxnSp>
        <p:nvCxnSpPr>
          <p:cNvPr id="47" name="AutoShape 11"/>
          <p:cNvCxnSpPr>
            <a:cxnSpLocks noChangeShapeType="1"/>
          </p:cNvCxnSpPr>
          <p:nvPr/>
        </p:nvCxnSpPr>
        <p:spPr bwMode="auto">
          <a:xfrm>
            <a:off x="8444048" y="4551164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" name="Text Box 22"/>
          <p:cNvSpPr txBox="1">
            <a:spLocks noChangeArrowheads="1"/>
          </p:cNvSpPr>
          <p:nvPr/>
        </p:nvSpPr>
        <p:spPr bwMode="auto">
          <a:xfrm>
            <a:off x="8765226" y="4241456"/>
            <a:ext cx="492443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latin typeface="Courier New" panose="02070309020205020404" pitchFamily="49" charset="0"/>
              </a:rPr>
              <a:t>14</a:t>
            </a:r>
          </a:p>
        </p:txBody>
      </p:sp>
      <p:cxnSp>
        <p:nvCxnSpPr>
          <p:cNvPr id="49" name="AutoShape 11"/>
          <p:cNvCxnSpPr>
            <a:cxnSpLocks noChangeShapeType="1"/>
          </p:cNvCxnSpPr>
          <p:nvPr/>
        </p:nvCxnSpPr>
        <p:spPr bwMode="auto">
          <a:xfrm>
            <a:off x="8453262" y="4952362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Text Box 22"/>
          <p:cNvSpPr txBox="1">
            <a:spLocks noChangeArrowheads="1"/>
          </p:cNvSpPr>
          <p:nvPr/>
        </p:nvSpPr>
        <p:spPr bwMode="auto">
          <a:xfrm>
            <a:off x="8774440" y="4642654"/>
            <a:ext cx="492443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latin typeface="Courier New" panose="02070309020205020404" pitchFamily="49" charset="0"/>
              </a:rPr>
              <a:t>17</a:t>
            </a:r>
          </a:p>
        </p:txBody>
      </p:sp>
      <p:cxnSp>
        <p:nvCxnSpPr>
          <p:cNvPr id="51" name="AutoShape 11"/>
          <p:cNvCxnSpPr>
            <a:cxnSpLocks noChangeShapeType="1"/>
          </p:cNvCxnSpPr>
          <p:nvPr/>
        </p:nvCxnSpPr>
        <p:spPr bwMode="auto">
          <a:xfrm>
            <a:off x="8473124" y="5336960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Text Box 22"/>
          <p:cNvSpPr txBox="1">
            <a:spLocks noChangeArrowheads="1"/>
          </p:cNvSpPr>
          <p:nvPr/>
        </p:nvSpPr>
        <p:spPr bwMode="auto">
          <a:xfrm>
            <a:off x="8794302" y="5027252"/>
            <a:ext cx="492443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latin typeface="Courier New" panose="02070309020205020404" pitchFamily="49" charset="0"/>
              </a:rPr>
              <a:t>19</a:t>
            </a:r>
          </a:p>
        </p:txBody>
      </p:sp>
      <p:cxnSp>
        <p:nvCxnSpPr>
          <p:cNvPr id="53" name="AutoShape 11"/>
          <p:cNvCxnSpPr>
            <a:cxnSpLocks noChangeShapeType="1"/>
          </p:cNvCxnSpPr>
          <p:nvPr/>
        </p:nvCxnSpPr>
        <p:spPr bwMode="auto">
          <a:xfrm>
            <a:off x="8473124" y="5712458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Text Box 22"/>
          <p:cNvSpPr txBox="1">
            <a:spLocks noChangeArrowheads="1"/>
          </p:cNvSpPr>
          <p:nvPr/>
        </p:nvSpPr>
        <p:spPr bwMode="auto">
          <a:xfrm>
            <a:off x="8794302" y="5402750"/>
            <a:ext cx="492443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latin typeface="Courier New" panose="02070309020205020404" pitchFamily="49" charset="0"/>
              </a:rPr>
              <a:t>21</a:t>
            </a:r>
          </a:p>
        </p:txBody>
      </p:sp>
      <p:cxnSp>
        <p:nvCxnSpPr>
          <p:cNvPr id="55" name="AutoShape 11"/>
          <p:cNvCxnSpPr>
            <a:cxnSpLocks noChangeShapeType="1"/>
          </p:cNvCxnSpPr>
          <p:nvPr/>
        </p:nvCxnSpPr>
        <p:spPr bwMode="auto">
          <a:xfrm>
            <a:off x="8481792" y="6087956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" name="Text Box 22"/>
          <p:cNvSpPr txBox="1">
            <a:spLocks noChangeArrowheads="1"/>
          </p:cNvSpPr>
          <p:nvPr/>
        </p:nvSpPr>
        <p:spPr bwMode="auto">
          <a:xfrm>
            <a:off x="8802970" y="5778248"/>
            <a:ext cx="492443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latin typeface="Courier New" panose="02070309020205020404" pitchFamily="49" charset="0"/>
              </a:rPr>
              <a:t>25</a:t>
            </a:r>
          </a:p>
        </p:txBody>
      </p:sp>
      <p:sp>
        <p:nvSpPr>
          <p:cNvPr id="57" name="Text Box 22"/>
          <p:cNvSpPr txBox="1">
            <a:spLocks noChangeArrowheads="1"/>
          </p:cNvSpPr>
          <p:nvPr/>
        </p:nvSpPr>
        <p:spPr bwMode="auto">
          <a:xfrm>
            <a:off x="8813608" y="1869041"/>
            <a:ext cx="33855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58" name="Text Box 31"/>
          <p:cNvSpPr txBox="1">
            <a:spLocks noChangeArrowheads="1"/>
          </p:cNvSpPr>
          <p:nvPr/>
        </p:nvSpPr>
        <p:spPr bwMode="auto">
          <a:xfrm>
            <a:off x="1348099" y="4806066"/>
            <a:ext cx="45961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Create a set T for the MST with no edges</a:t>
            </a:r>
          </a:p>
        </p:txBody>
      </p:sp>
      <p:sp>
        <p:nvSpPr>
          <p:cNvPr id="60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3600" b="1" dirty="0"/>
              <a:t>KRUSKAL’s ALGORITHM (SIMULATION)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5F47-98ED-4705-A327-E028C0D51F93}" type="datetime2">
              <a:rPr lang="en-US" smtClean="0"/>
              <a:t>Monday, August 19,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9</a:t>
            </a:fld>
            <a:endParaRPr lang="en-US"/>
          </a:p>
        </p:txBody>
      </p:sp>
      <p:sp>
        <p:nvSpPr>
          <p:cNvPr id="59" name="Text Box 31"/>
          <p:cNvSpPr txBox="1">
            <a:spLocks noChangeArrowheads="1"/>
          </p:cNvSpPr>
          <p:nvPr/>
        </p:nvSpPr>
        <p:spPr bwMode="auto">
          <a:xfrm>
            <a:off x="1421710" y="2325887"/>
            <a:ext cx="33855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61" name="Text Box 31"/>
          <p:cNvSpPr txBox="1">
            <a:spLocks noChangeArrowheads="1"/>
          </p:cNvSpPr>
          <p:nvPr/>
        </p:nvSpPr>
        <p:spPr bwMode="auto">
          <a:xfrm>
            <a:off x="3087583" y="2313483"/>
            <a:ext cx="33855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62" name="Text Box 31"/>
          <p:cNvSpPr txBox="1">
            <a:spLocks noChangeArrowheads="1"/>
          </p:cNvSpPr>
          <p:nvPr/>
        </p:nvSpPr>
        <p:spPr bwMode="auto">
          <a:xfrm>
            <a:off x="4768981" y="2319772"/>
            <a:ext cx="33855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</a:rPr>
              <a:t>C</a:t>
            </a:r>
          </a:p>
        </p:txBody>
      </p:sp>
      <p:sp>
        <p:nvSpPr>
          <p:cNvPr id="63" name="Text Box 31"/>
          <p:cNvSpPr txBox="1">
            <a:spLocks noChangeArrowheads="1"/>
          </p:cNvSpPr>
          <p:nvPr/>
        </p:nvSpPr>
        <p:spPr bwMode="auto">
          <a:xfrm>
            <a:off x="5767194" y="3086201"/>
            <a:ext cx="33855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</a:rPr>
              <a:t>D</a:t>
            </a:r>
          </a:p>
        </p:txBody>
      </p:sp>
      <p:sp>
        <p:nvSpPr>
          <p:cNvPr id="64" name="Text Box 31"/>
          <p:cNvSpPr txBox="1">
            <a:spLocks noChangeArrowheads="1"/>
          </p:cNvSpPr>
          <p:nvPr/>
        </p:nvSpPr>
        <p:spPr bwMode="auto">
          <a:xfrm>
            <a:off x="4767574" y="3771296"/>
            <a:ext cx="33855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</a:rPr>
              <a:t>E</a:t>
            </a:r>
          </a:p>
        </p:txBody>
      </p:sp>
      <p:sp>
        <p:nvSpPr>
          <p:cNvPr id="65" name="Text Box 31"/>
          <p:cNvSpPr txBox="1">
            <a:spLocks noChangeArrowheads="1"/>
          </p:cNvSpPr>
          <p:nvPr/>
        </p:nvSpPr>
        <p:spPr bwMode="auto">
          <a:xfrm>
            <a:off x="3082820" y="3780928"/>
            <a:ext cx="33855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</a:rPr>
              <a:t>F</a:t>
            </a:r>
          </a:p>
        </p:txBody>
      </p:sp>
      <p:sp>
        <p:nvSpPr>
          <p:cNvPr id="66" name="Text Box 31"/>
          <p:cNvSpPr txBox="1">
            <a:spLocks noChangeArrowheads="1"/>
          </p:cNvSpPr>
          <p:nvPr/>
        </p:nvSpPr>
        <p:spPr bwMode="auto">
          <a:xfrm>
            <a:off x="1409774" y="3776751"/>
            <a:ext cx="33855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</a:rPr>
              <a:t>G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8132465" y="1958350"/>
            <a:ext cx="1803684" cy="4332693"/>
            <a:chOff x="8132465" y="1958350"/>
            <a:chExt cx="1803684" cy="4332693"/>
          </a:xfrm>
        </p:grpSpPr>
        <p:sp>
          <p:nvSpPr>
            <p:cNvPr id="67" name="Text Box 31"/>
            <p:cNvSpPr txBox="1">
              <a:spLocks noChangeArrowheads="1"/>
            </p:cNvSpPr>
            <p:nvPr/>
          </p:nvSpPr>
          <p:spPr bwMode="auto">
            <a:xfrm>
              <a:off x="8134439" y="1958350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E</a:t>
              </a:r>
            </a:p>
          </p:txBody>
        </p:sp>
        <p:sp>
          <p:nvSpPr>
            <p:cNvPr id="68" name="Text Box 31"/>
            <p:cNvSpPr txBox="1">
              <a:spLocks noChangeArrowheads="1"/>
            </p:cNvSpPr>
            <p:nvPr/>
          </p:nvSpPr>
          <p:spPr bwMode="auto">
            <a:xfrm>
              <a:off x="9597595" y="1965051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D</a:t>
              </a:r>
            </a:p>
          </p:txBody>
        </p:sp>
        <p:sp>
          <p:nvSpPr>
            <p:cNvPr id="69" name="Text Box 31"/>
            <p:cNvSpPr txBox="1">
              <a:spLocks noChangeArrowheads="1"/>
            </p:cNvSpPr>
            <p:nvPr/>
          </p:nvSpPr>
          <p:spPr bwMode="auto">
            <a:xfrm>
              <a:off x="8134439" y="2383865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A</a:t>
              </a:r>
            </a:p>
          </p:txBody>
        </p:sp>
        <p:sp>
          <p:nvSpPr>
            <p:cNvPr id="70" name="Text Box 31"/>
            <p:cNvSpPr txBox="1">
              <a:spLocks noChangeArrowheads="1"/>
            </p:cNvSpPr>
            <p:nvPr/>
          </p:nvSpPr>
          <p:spPr bwMode="auto">
            <a:xfrm>
              <a:off x="9597595" y="2390566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B</a:t>
              </a:r>
            </a:p>
          </p:txBody>
        </p:sp>
        <p:sp>
          <p:nvSpPr>
            <p:cNvPr id="71" name="Text Box 31"/>
            <p:cNvSpPr txBox="1">
              <a:spLocks noChangeArrowheads="1"/>
            </p:cNvSpPr>
            <p:nvPr/>
          </p:nvSpPr>
          <p:spPr bwMode="auto">
            <a:xfrm>
              <a:off x="8132465" y="2784273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C</a:t>
              </a:r>
            </a:p>
          </p:txBody>
        </p:sp>
        <p:sp>
          <p:nvSpPr>
            <p:cNvPr id="72" name="Text Box 31"/>
            <p:cNvSpPr txBox="1">
              <a:spLocks noChangeArrowheads="1"/>
            </p:cNvSpPr>
            <p:nvPr/>
          </p:nvSpPr>
          <p:spPr bwMode="auto">
            <a:xfrm>
              <a:off x="9595621" y="2790974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E</a:t>
              </a:r>
            </a:p>
          </p:txBody>
        </p:sp>
        <p:sp>
          <p:nvSpPr>
            <p:cNvPr id="73" name="Text Box 31"/>
            <p:cNvSpPr txBox="1">
              <a:spLocks noChangeArrowheads="1"/>
            </p:cNvSpPr>
            <p:nvPr/>
          </p:nvSpPr>
          <p:spPr bwMode="auto">
            <a:xfrm>
              <a:off x="8132465" y="3209788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A</a:t>
              </a:r>
            </a:p>
          </p:txBody>
        </p:sp>
        <p:sp>
          <p:nvSpPr>
            <p:cNvPr id="74" name="Text Box 31"/>
            <p:cNvSpPr txBox="1">
              <a:spLocks noChangeArrowheads="1"/>
            </p:cNvSpPr>
            <p:nvPr/>
          </p:nvSpPr>
          <p:spPr bwMode="auto">
            <a:xfrm>
              <a:off x="9595621" y="3216489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G</a:t>
              </a:r>
            </a:p>
          </p:txBody>
        </p:sp>
        <p:sp>
          <p:nvSpPr>
            <p:cNvPr id="75" name="Text Box 31"/>
            <p:cNvSpPr txBox="1">
              <a:spLocks noChangeArrowheads="1"/>
            </p:cNvSpPr>
            <p:nvPr/>
          </p:nvSpPr>
          <p:spPr bwMode="auto">
            <a:xfrm>
              <a:off x="8134439" y="3606148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C</a:t>
              </a:r>
            </a:p>
          </p:txBody>
        </p:sp>
        <p:sp>
          <p:nvSpPr>
            <p:cNvPr id="76" name="Text Box 31"/>
            <p:cNvSpPr txBox="1">
              <a:spLocks noChangeArrowheads="1"/>
            </p:cNvSpPr>
            <p:nvPr/>
          </p:nvSpPr>
          <p:spPr bwMode="auto">
            <a:xfrm>
              <a:off x="9597595" y="3612849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D</a:t>
              </a:r>
            </a:p>
          </p:txBody>
        </p:sp>
        <p:sp>
          <p:nvSpPr>
            <p:cNvPr id="77" name="Text Box 31"/>
            <p:cNvSpPr txBox="1">
              <a:spLocks noChangeArrowheads="1"/>
            </p:cNvSpPr>
            <p:nvPr/>
          </p:nvSpPr>
          <p:spPr bwMode="auto">
            <a:xfrm>
              <a:off x="8134439" y="3956028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E</a:t>
              </a:r>
            </a:p>
          </p:txBody>
        </p:sp>
        <p:sp>
          <p:nvSpPr>
            <p:cNvPr id="78" name="Text Box 31"/>
            <p:cNvSpPr txBox="1">
              <a:spLocks noChangeArrowheads="1"/>
            </p:cNvSpPr>
            <p:nvPr/>
          </p:nvSpPr>
          <p:spPr bwMode="auto">
            <a:xfrm>
              <a:off x="9597595" y="3962729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F</a:t>
              </a:r>
            </a:p>
          </p:txBody>
        </p:sp>
        <p:sp>
          <p:nvSpPr>
            <p:cNvPr id="79" name="Text Box 31"/>
            <p:cNvSpPr txBox="1">
              <a:spLocks noChangeArrowheads="1"/>
            </p:cNvSpPr>
            <p:nvPr/>
          </p:nvSpPr>
          <p:spPr bwMode="auto">
            <a:xfrm>
              <a:off x="8132465" y="4356436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A</a:t>
              </a:r>
            </a:p>
          </p:txBody>
        </p:sp>
        <p:sp>
          <p:nvSpPr>
            <p:cNvPr id="80" name="Text Box 31"/>
            <p:cNvSpPr txBox="1">
              <a:spLocks noChangeArrowheads="1"/>
            </p:cNvSpPr>
            <p:nvPr/>
          </p:nvSpPr>
          <p:spPr bwMode="auto">
            <a:xfrm>
              <a:off x="9595621" y="4363137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F</a:t>
              </a:r>
            </a:p>
          </p:txBody>
        </p:sp>
        <p:sp>
          <p:nvSpPr>
            <p:cNvPr id="81" name="Text Box 31"/>
            <p:cNvSpPr txBox="1">
              <a:spLocks noChangeArrowheads="1"/>
            </p:cNvSpPr>
            <p:nvPr/>
          </p:nvSpPr>
          <p:spPr bwMode="auto">
            <a:xfrm>
              <a:off x="8132465" y="4781951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C</a:t>
              </a:r>
            </a:p>
          </p:txBody>
        </p:sp>
        <p:sp>
          <p:nvSpPr>
            <p:cNvPr id="82" name="Text Box 31"/>
            <p:cNvSpPr txBox="1">
              <a:spLocks noChangeArrowheads="1"/>
            </p:cNvSpPr>
            <p:nvPr/>
          </p:nvSpPr>
          <p:spPr bwMode="auto">
            <a:xfrm>
              <a:off x="9595621" y="4788652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F</a:t>
              </a:r>
            </a:p>
          </p:txBody>
        </p:sp>
        <p:sp>
          <p:nvSpPr>
            <p:cNvPr id="83" name="Text Box 31"/>
            <p:cNvSpPr txBox="1">
              <a:spLocks noChangeArrowheads="1"/>
            </p:cNvSpPr>
            <p:nvPr/>
          </p:nvSpPr>
          <p:spPr bwMode="auto">
            <a:xfrm>
              <a:off x="8134439" y="5143724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B</a:t>
              </a:r>
            </a:p>
          </p:txBody>
        </p:sp>
        <p:sp>
          <p:nvSpPr>
            <p:cNvPr id="84" name="Text Box 31"/>
            <p:cNvSpPr txBox="1">
              <a:spLocks noChangeArrowheads="1"/>
            </p:cNvSpPr>
            <p:nvPr/>
          </p:nvSpPr>
          <p:spPr bwMode="auto">
            <a:xfrm>
              <a:off x="9597595" y="5150425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C</a:t>
              </a:r>
            </a:p>
          </p:txBody>
        </p:sp>
        <p:sp>
          <p:nvSpPr>
            <p:cNvPr id="85" name="Text Box 31"/>
            <p:cNvSpPr txBox="1">
              <a:spLocks noChangeArrowheads="1"/>
            </p:cNvSpPr>
            <p:nvPr/>
          </p:nvSpPr>
          <p:spPr bwMode="auto">
            <a:xfrm>
              <a:off x="8132465" y="5501730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G</a:t>
              </a:r>
            </a:p>
          </p:txBody>
        </p:sp>
        <p:sp>
          <p:nvSpPr>
            <p:cNvPr id="86" name="Text Box 31"/>
            <p:cNvSpPr txBox="1">
              <a:spLocks noChangeArrowheads="1"/>
            </p:cNvSpPr>
            <p:nvPr/>
          </p:nvSpPr>
          <p:spPr bwMode="auto">
            <a:xfrm>
              <a:off x="9595621" y="5508431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F</a:t>
              </a:r>
            </a:p>
          </p:txBody>
        </p:sp>
        <p:sp>
          <p:nvSpPr>
            <p:cNvPr id="87" name="Text Box 31"/>
            <p:cNvSpPr txBox="1">
              <a:spLocks noChangeArrowheads="1"/>
            </p:cNvSpPr>
            <p:nvPr/>
          </p:nvSpPr>
          <p:spPr bwMode="auto">
            <a:xfrm>
              <a:off x="8132465" y="5884232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B</a:t>
              </a:r>
            </a:p>
          </p:txBody>
        </p:sp>
        <p:sp>
          <p:nvSpPr>
            <p:cNvPr id="88" name="Text Box 31"/>
            <p:cNvSpPr txBox="1">
              <a:spLocks noChangeArrowheads="1"/>
            </p:cNvSpPr>
            <p:nvPr/>
          </p:nvSpPr>
          <p:spPr bwMode="auto">
            <a:xfrm>
              <a:off x="9595621" y="5890933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190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8" grpId="0"/>
      <p:bldP spid="40" grpId="0"/>
      <p:bldP spid="42" grpId="0"/>
      <p:bldP spid="44" grpId="0"/>
      <p:bldP spid="46" grpId="0"/>
      <p:bldP spid="48" grpId="0"/>
      <p:bldP spid="50" grpId="0"/>
      <p:bldP spid="52" grpId="0"/>
      <p:bldP spid="54" grpId="0"/>
      <p:bldP spid="56" grpId="0"/>
      <p:bldP spid="57" grpId="0"/>
      <p:bldP spid="58" grpId="0"/>
    </p:bldLst>
  </p:timing>
</p:sld>
</file>

<file path=ppt/theme/theme1.xml><?xml version="1.0" encoding="utf-8"?>
<a:theme xmlns:a="http://schemas.openxmlformats.org/drawingml/2006/main" name="Swapnil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apnil" id="{5D784A22-E3FE-414C-A0F8-91ADBFB46EC2}" vid="{872D0E90-6D7F-4EF3-AD0B-6E7EBD1D98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Swapnil</Template>
  <TotalTime>4572</TotalTime>
  <Words>1240</Words>
  <Application>Microsoft Office PowerPoint</Application>
  <PresentationFormat>Widescreen</PresentationFormat>
  <Paragraphs>366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Calibri</vt:lpstr>
      <vt:lpstr>Courier New</vt:lpstr>
      <vt:lpstr>Georgia</vt:lpstr>
      <vt:lpstr>Microsoft Sans Serif</vt:lpstr>
      <vt:lpstr>Monotype Sorts</vt:lpstr>
      <vt:lpstr>Segoe UI Symbol</vt:lpstr>
      <vt:lpstr>Symbol</vt:lpstr>
      <vt:lpstr>Times New Roman</vt:lpstr>
      <vt:lpstr>Wingdings</vt:lpstr>
      <vt:lpstr>Swapnil</vt:lpstr>
      <vt:lpstr>KRUSKAL’S ALGORITHM</vt:lpstr>
      <vt:lpstr>GREEDY ALGORITHM</vt:lpstr>
      <vt:lpstr>SPANNING SUB GRAPH</vt:lpstr>
      <vt:lpstr>SPANNING TREE</vt:lpstr>
      <vt:lpstr>MULTIPLE SPANNING TREE</vt:lpstr>
      <vt:lpstr>WEIGHTED SPANNING TREE</vt:lpstr>
      <vt:lpstr>MINIMUM SPANNING TREE (MST)</vt:lpstr>
      <vt:lpstr>DISJOINT SET OPERATIONS</vt:lpstr>
      <vt:lpstr>KRUSKAL’s ALGORITHM (SIMULATION)</vt:lpstr>
      <vt:lpstr>KRUSKAL’s ALGORITHM (SIMULATION)</vt:lpstr>
      <vt:lpstr>KRUSKAL’s ALGORITHM</vt:lpstr>
      <vt:lpstr>CORRECTNESS OF KRUSKAL’s ALGORITHM</vt:lpstr>
      <vt:lpstr>OPTIMAL SUBSTRUCTURE PROPERTY OF MST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MINIMUM SPANNING TREE</dc:title>
  <dc:creator>ACER</dc:creator>
  <cp:lastModifiedBy>Swapnil</cp:lastModifiedBy>
  <cp:revision>725</cp:revision>
  <dcterms:created xsi:type="dcterms:W3CDTF">2021-09-27T14:31:20Z</dcterms:created>
  <dcterms:modified xsi:type="dcterms:W3CDTF">2024-08-18T18:35:03Z</dcterms:modified>
</cp:coreProperties>
</file>