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5"/>
  </p:notesMasterIdLst>
  <p:sldIdLst>
    <p:sldId id="256" r:id="rId2"/>
    <p:sldId id="257" r:id="rId3"/>
    <p:sldId id="329" r:id="rId4"/>
    <p:sldId id="331" r:id="rId5"/>
    <p:sldId id="337" r:id="rId6"/>
    <p:sldId id="332" r:id="rId7"/>
    <p:sldId id="333" r:id="rId8"/>
    <p:sldId id="334" r:id="rId9"/>
    <p:sldId id="335" r:id="rId10"/>
    <p:sldId id="336" r:id="rId11"/>
    <p:sldId id="339" r:id="rId12"/>
    <p:sldId id="340" r:id="rId13"/>
    <p:sldId id="341" r:id="rId14"/>
    <p:sldId id="342" r:id="rId15"/>
    <p:sldId id="343" r:id="rId16"/>
    <p:sldId id="297" r:id="rId17"/>
    <p:sldId id="298" r:id="rId18"/>
    <p:sldId id="295" r:id="rId19"/>
    <p:sldId id="303" r:id="rId20"/>
    <p:sldId id="299" r:id="rId21"/>
    <p:sldId id="338" r:id="rId22"/>
    <p:sldId id="294" r:id="rId23"/>
    <p:sldId id="327" r:id="rId24"/>
    <p:sldId id="344" r:id="rId25"/>
    <p:sldId id="345" r:id="rId26"/>
    <p:sldId id="328" r:id="rId27"/>
    <p:sldId id="304" r:id="rId28"/>
    <p:sldId id="308" r:id="rId29"/>
    <p:sldId id="312" r:id="rId30"/>
    <p:sldId id="313" r:id="rId31"/>
    <p:sldId id="314" r:id="rId32"/>
    <p:sldId id="315" r:id="rId33"/>
    <p:sldId id="316" r:id="rId34"/>
    <p:sldId id="317" r:id="rId35"/>
    <p:sldId id="318" r:id="rId36"/>
    <p:sldId id="319" r:id="rId37"/>
    <p:sldId id="320" r:id="rId38"/>
    <p:sldId id="321" r:id="rId39"/>
    <p:sldId id="323" r:id="rId40"/>
    <p:sldId id="322" r:id="rId41"/>
    <p:sldId id="324" r:id="rId42"/>
    <p:sldId id="346" r:id="rId43"/>
    <p:sldId id="292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1B1723-6DA9-4EFA-8335-07AF00B8CDD0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38B005-1B38-409A-B96F-F06244A93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887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38B005-1B38-409A-B96F-F06244A9359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084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754183"/>
            <a:ext cx="10058400" cy="1056979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48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Georgia" panose="02040502050405020303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DB393A09-A359-44A7-AE44-0E4C9D5DDE2F}" type="datetime2">
              <a:rPr lang="en-US" smtClean="0"/>
              <a:t>Monday, October 13,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Swapnil Biswas, Lecturer, Dept of CSE, KiU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188720" y="4199467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405467" y="4673600"/>
            <a:ext cx="22573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Georgia" panose="02040502050405020303" pitchFamily="18" charset="0"/>
              </a:rPr>
              <a:t>PREPARED  BY</a:t>
            </a:r>
          </a:p>
          <a:p>
            <a:r>
              <a:rPr lang="en-US" sz="1600" b="1" dirty="0">
                <a:latin typeface="Georgia" panose="02040502050405020303" pitchFamily="18" charset="0"/>
              </a:rPr>
              <a:t>SWAPNIL  BISWAS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6219AF5-75A0-ACA4-94AB-7380FFAA479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168" y="1074939"/>
            <a:ext cx="1288517" cy="122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639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3DD02-4424-43B6-9A09-2D353547269E}" type="datetime2">
              <a:rPr lang="en-US" smtClean="0"/>
              <a:t>Monday, October 13,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Lecturer, Dept of CSE, KiU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7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C6FBF-E4AC-473A-93FA-D5AADD1803A4}" type="datetime2">
              <a:rPr lang="en-US" smtClean="0"/>
              <a:t>Monday, October 13,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Lecturer, Dept of CSE, KiU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5406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DF34-E74B-4938-9D9B-361695AC93C6}" type="datetime2">
              <a:rPr lang="en-US" smtClean="0"/>
              <a:t>Monday, October 13,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Lecturer, Dept of CSE, KiU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942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AE874-64FD-4ED0-B5AA-12B658D9C089}" type="datetime2">
              <a:rPr lang="en-US" smtClean="0"/>
              <a:t>Monday, October 13,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Lecturer, Dept of CSE, KiU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0B370E-A754-CFDC-F12D-DD305759B046}"/>
              </a:ext>
            </a:extLst>
          </p:cNvPr>
          <p:cNvSpPr/>
          <p:nvPr userDrawn="1"/>
        </p:nvSpPr>
        <p:spPr>
          <a:xfrm>
            <a:off x="10707757" y="318052"/>
            <a:ext cx="1312025" cy="11871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05425FD-D1FE-E914-4384-A79BE10747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4643" y="318052"/>
            <a:ext cx="1195679" cy="1135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108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hank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3060852"/>
            <a:ext cx="10058400" cy="891726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48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1215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200" baseline="0">
                <a:solidFill>
                  <a:schemeClr val="tx2"/>
                </a:solidFill>
                <a:latin typeface="Georgia" panose="02040502050405020303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AEAA2-4CEA-42CB-A927-DFF0AB9775A2}" type="datetime2">
              <a:rPr lang="en-US" smtClean="0"/>
              <a:t>Monday, October 13,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Lecturer, Dept of CSE, KiU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188720" y="4182533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E219E963-0268-2C21-0A13-294BEEA8E0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952" y="1186501"/>
            <a:ext cx="1314949" cy="1248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099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C355-CE03-46AA-AFE4-511F180EC402}" type="datetime2">
              <a:rPr lang="en-US" smtClean="0"/>
              <a:t>Monday, October 13,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Lecturer, Dept of CSE, KiU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177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0240C-A464-44E7-BD9B-F654BD9ED13B}" type="datetime2">
              <a:rPr lang="en-US" smtClean="0"/>
              <a:t>Monday, October 13, 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Lecturer, Dept of CSE, KiU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111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885AC-1C3D-4F13-A387-35CD9330B9AF}" type="datetime2">
              <a:rPr lang="en-US" smtClean="0"/>
              <a:t>Monday, October 13, 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Lecturer, Dept of CSE, KiU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64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C8635-D4ED-4600-9FF9-BB1F3FF26A13}" type="datetime2">
              <a:rPr lang="en-US" smtClean="0"/>
              <a:t>Monday, October 13, 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Swapnil Biswas, Lecturer, Dept of CSE, KiU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239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D53A847-1307-4151-88E0-2324C0D995FB}" type="datetime2">
              <a:rPr lang="en-US" smtClean="0"/>
              <a:t>Monday, October 13,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Swapnil Biswas, Lecturer, Dept of CSE, KiU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729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B9838-4930-4093-89D4-3435FF8B0B61}" type="datetime2">
              <a:rPr lang="en-US" smtClean="0"/>
              <a:t>Monday, October 13,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Lecturer, Dept of CSE, KiU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4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54477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BA94C987-03C4-403F-9419-E9C14B01FDBB}" type="datetime2">
              <a:rPr lang="en-US" smtClean="0"/>
              <a:t>Monday, October 13,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Swapnil Biswas, Lecturer, Dept of CSE, KiU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Content Placeholder 3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4392" y="407469"/>
            <a:ext cx="1117546" cy="1039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465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TRIE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D2AB7-46DD-4DB4-9C93-3D01033DBAA7}" type="datetime2">
              <a:rPr lang="en-US" smtClean="0"/>
              <a:t>Monday, October 13, 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Lecturer, Dept of CSE, KiU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262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 IN  TRIE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7DA32-7B99-4CCB-8103-761CE56E9A8B}" type="datetime2">
              <a:rPr lang="en-US" smtClean="0"/>
              <a:t>Monday, October 13, 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Lecturer, Dept of CSE, KiU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10</a:t>
            </a:fld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642881" y="2449945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550926" y="1808398"/>
            <a:ext cx="663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Root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7849431" y="2162109"/>
            <a:ext cx="0" cy="30244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8834283" y="2774630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10" idx="6"/>
            <a:endCxn id="13" idx="1"/>
          </p:cNvCxnSpPr>
          <p:nvPr/>
        </p:nvCxnSpPr>
        <p:spPr>
          <a:xfrm>
            <a:off x="8055981" y="2656495"/>
            <a:ext cx="838799" cy="1786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279653" y="2411874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M</a:t>
            </a:r>
          </a:p>
        </p:txBody>
      </p:sp>
      <p:sp>
        <p:nvSpPr>
          <p:cNvPr id="23" name="Oval 22"/>
          <p:cNvSpPr/>
          <p:nvPr/>
        </p:nvSpPr>
        <p:spPr>
          <a:xfrm>
            <a:off x="10025685" y="3060741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stCxn id="13" idx="6"/>
            <a:endCxn id="23" idx="1"/>
          </p:cNvCxnSpPr>
          <p:nvPr/>
        </p:nvCxnSpPr>
        <p:spPr>
          <a:xfrm>
            <a:off x="9247383" y="2981180"/>
            <a:ext cx="838799" cy="1400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534143" y="2709541"/>
            <a:ext cx="245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</a:p>
        </p:txBody>
      </p:sp>
      <p:sp>
        <p:nvSpPr>
          <p:cNvPr id="31" name="Oval 30"/>
          <p:cNvSpPr/>
          <p:nvPr/>
        </p:nvSpPr>
        <p:spPr>
          <a:xfrm>
            <a:off x="11017338" y="3625289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>
            <a:stCxn id="23" idx="6"/>
            <a:endCxn id="31" idx="1"/>
          </p:cNvCxnSpPr>
          <p:nvPr/>
        </p:nvCxnSpPr>
        <p:spPr>
          <a:xfrm>
            <a:off x="10438785" y="3267291"/>
            <a:ext cx="639050" cy="4184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0697214" y="317981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</a:p>
        </p:txBody>
      </p:sp>
      <p:sp>
        <p:nvSpPr>
          <p:cNvPr id="43" name="Oval 42"/>
          <p:cNvSpPr/>
          <p:nvPr/>
        </p:nvSpPr>
        <p:spPr>
          <a:xfrm>
            <a:off x="9172509" y="3625289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>
            <a:stCxn id="23" idx="2"/>
            <a:endCxn id="43" idx="0"/>
          </p:cNvCxnSpPr>
          <p:nvPr/>
        </p:nvCxnSpPr>
        <p:spPr>
          <a:xfrm flipH="1">
            <a:off x="9379059" y="3267291"/>
            <a:ext cx="646626" cy="3579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9475671" y="316584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S</a:t>
            </a:r>
          </a:p>
        </p:txBody>
      </p:sp>
      <p:sp>
        <p:nvSpPr>
          <p:cNvPr id="50" name="Oval 49"/>
          <p:cNvSpPr/>
          <p:nvPr/>
        </p:nvSpPr>
        <p:spPr>
          <a:xfrm>
            <a:off x="10028319" y="4158639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/>
          <p:cNvCxnSpPr>
            <a:stCxn id="43" idx="6"/>
            <a:endCxn id="50" idx="1"/>
          </p:cNvCxnSpPr>
          <p:nvPr/>
        </p:nvCxnSpPr>
        <p:spPr>
          <a:xfrm>
            <a:off x="9585609" y="3831839"/>
            <a:ext cx="503207" cy="3872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9769031" y="370851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</a:p>
        </p:txBody>
      </p:sp>
      <p:sp>
        <p:nvSpPr>
          <p:cNvPr id="65" name="Oval 64"/>
          <p:cNvSpPr/>
          <p:nvPr/>
        </p:nvSpPr>
        <p:spPr>
          <a:xfrm>
            <a:off x="6708144" y="2780765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/>
          <p:cNvCxnSpPr>
            <a:stCxn id="10" idx="2"/>
            <a:endCxn id="65" idx="7"/>
          </p:cNvCxnSpPr>
          <p:nvPr/>
        </p:nvCxnSpPr>
        <p:spPr>
          <a:xfrm flipH="1">
            <a:off x="7060747" y="2656495"/>
            <a:ext cx="582134" cy="1847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7214000" y="241187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71" name="Oval 70"/>
          <p:cNvSpPr/>
          <p:nvPr/>
        </p:nvSpPr>
        <p:spPr>
          <a:xfrm>
            <a:off x="6372061" y="3694435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Arrow Connector 72"/>
          <p:cNvCxnSpPr>
            <a:stCxn id="65" idx="3"/>
            <a:endCxn id="71" idx="0"/>
          </p:cNvCxnSpPr>
          <p:nvPr/>
        </p:nvCxnSpPr>
        <p:spPr>
          <a:xfrm flipH="1">
            <a:off x="6578611" y="3133368"/>
            <a:ext cx="190030" cy="5610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6347617" y="314686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U</a:t>
            </a:r>
          </a:p>
        </p:txBody>
      </p:sp>
      <p:sp>
        <p:nvSpPr>
          <p:cNvPr id="78" name="Oval 77"/>
          <p:cNvSpPr/>
          <p:nvPr/>
        </p:nvSpPr>
        <p:spPr>
          <a:xfrm>
            <a:off x="6372061" y="4659133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Arrow Connector 79"/>
          <p:cNvCxnSpPr>
            <a:stCxn id="71" idx="4"/>
            <a:endCxn id="78" idx="0"/>
          </p:cNvCxnSpPr>
          <p:nvPr/>
        </p:nvCxnSpPr>
        <p:spPr>
          <a:xfrm>
            <a:off x="6578611" y="4107535"/>
            <a:ext cx="0" cy="5515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6263634" y="41456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</p:txBody>
      </p:sp>
      <p:sp>
        <p:nvSpPr>
          <p:cNvPr id="84" name="Oval 83"/>
          <p:cNvSpPr/>
          <p:nvPr/>
        </p:nvSpPr>
        <p:spPr>
          <a:xfrm>
            <a:off x="6376428" y="5592742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Arrow Connector 86"/>
          <p:cNvCxnSpPr>
            <a:stCxn id="78" idx="4"/>
            <a:endCxn id="84" idx="0"/>
          </p:cNvCxnSpPr>
          <p:nvPr/>
        </p:nvCxnSpPr>
        <p:spPr>
          <a:xfrm>
            <a:off x="6578611" y="5072233"/>
            <a:ext cx="4367" cy="5205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6247592" y="512990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</a:p>
        </p:txBody>
      </p:sp>
      <p:sp>
        <p:nvSpPr>
          <p:cNvPr id="98" name="Oval 97"/>
          <p:cNvSpPr/>
          <p:nvPr/>
        </p:nvSpPr>
        <p:spPr>
          <a:xfrm>
            <a:off x="9165916" y="4787767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50" idx="2"/>
            <a:endCxn id="98" idx="0"/>
          </p:cNvCxnSpPr>
          <p:nvPr/>
        </p:nvCxnSpPr>
        <p:spPr>
          <a:xfrm flipH="1">
            <a:off x="9372466" y="4365189"/>
            <a:ext cx="655853" cy="4225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9483552" y="425815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102" name="Oval 101"/>
          <p:cNvSpPr/>
          <p:nvPr/>
        </p:nvSpPr>
        <p:spPr>
          <a:xfrm>
            <a:off x="9165916" y="5635331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stCxn id="98" idx="4"/>
            <a:endCxn id="102" idx="0"/>
          </p:cNvCxnSpPr>
          <p:nvPr/>
        </p:nvCxnSpPr>
        <p:spPr>
          <a:xfrm>
            <a:off x="9372466" y="5200867"/>
            <a:ext cx="0" cy="4344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9017766" y="51772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</p:txBody>
      </p:sp>
      <p:sp>
        <p:nvSpPr>
          <p:cNvPr id="112" name="Oval 111"/>
          <p:cNvSpPr/>
          <p:nvPr/>
        </p:nvSpPr>
        <p:spPr>
          <a:xfrm>
            <a:off x="5360430" y="4681017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/>
          <p:cNvCxnSpPr>
            <a:stCxn id="71" idx="2"/>
            <a:endCxn id="112" idx="0"/>
          </p:cNvCxnSpPr>
          <p:nvPr/>
        </p:nvCxnSpPr>
        <p:spPr>
          <a:xfrm flipH="1">
            <a:off x="5566980" y="3900985"/>
            <a:ext cx="805081" cy="7800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5669557" y="397345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116" name="Oval 115"/>
          <p:cNvSpPr/>
          <p:nvPr/>
        </p:nvSpPr>
        <p:spPr>
          <a:xfrm>
            <a:off x="5360430" y="5592742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5563918" y="5107037"/>
            <a:ext cx="0" cy="4986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5257424" y="511360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</a:p>
        </p:txBody>
      </p:sp>
      <p:sp>
        <p:nvSpPr>
          <p:cNvPr id="129" name="Oval 128"/>
          <p:cNvSpPr/>
          <p:nvPr/>
        </p:nvSpPr>
        <p:spPr>
          <a:xfrm>
            <a:off x="11017338" y="4772413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/>
          <p:cNvCxnSpPr>
            <a:stCxn id="50" idx="6"/>
            <a:endCxn id="129" idx="1"/>
          </p:cNvCxnSpPr>
          <p:nvPr/>
        </p:nvCxnSpPr>
        <p:spPr>
          <a:xfrm>
            <a:off x="10441419" y="4365189"/>
            <a:ext cx="636416" cy="4677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10625884" y="4258153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M</a:t>
            </a:r>
          </a:p>
        </p:txBody>
      </p:sp>
      <p:sp>
        <p:nvSpPr>
          <p:cNvPr id="133" name="Oval 132"/>
          <p:cNvSpPr/>
          <p:nvPr/>
        </p:nvSpPr>
        <p:spPr>
          <a:xfrm>
            <a:off x="11017338" y="5631944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/>
          <p:cNvCxnSpPr>
            <a:stCxn id="129" idx="4"/>
            <a:endCxn id="133" idx="0"/>
          </p:cNvCxnSpPr>
          <p:nvPr/>
        </p:nvCxnSpPr>
        <p:spPr>
          <a:xfrm>
            <a:off x="11223888" y="5185513"/>
            <a:ext cx="0" cy="4464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11232027" y="51842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</p:txBody>
      </p:sp>
      <p:sp>
        <p:nvSpPr>
          <p:cNvPr id="147" name="Oval 146"/>
          <p:cNvSpPr/>
          <p:nvPr/>
        </p:nvSpPr>
        <p:spPr>
          <a:xfrm>
            <a:off x="7388278" y="4655202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9" name="Straight Arrow Connector 148"/>
          <p:cNvCxnSpPr>
            <a:stCxn id="71" idx="6"/>
            <a:endCxn id="147" idx="0"/>
          </p:cNvCxnSpPr>
          <p:nvPr/>
        </p:nvCxnSpPr>
        <p:spPr>
          <a:xfrm>
            <a:off x="6785161" y="3900985"/>
            <a:ext cx="809667" cy="7542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7166980" y="400459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P</a:t>
            </a:r>
          </a:p>
        </p:txBody>
      </p:sp>
      <p:sp>
        <p:nvSpPr>
          <p:cNvPr id="144" name="Oval 143"/>
          <p:cNvSpPr/>
          <p:nvPr/>
        </p:nvSpPr>
        <p:spPr>
          <a:xfrm>
            <a:off x="7649947" y="3280576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>
            <a:stCxn id="10" idx="4"/>
            <a:endCxn id="144" idx="0"/>
          </p:cNvCxnSpPr>
          <p:nvPr/>
        </p:nvCxnSpPr>
        <p:spPr>
          <a:xfrm>
            <a:off x="7849431" y="2863045"/>
            <a:ext cx="7066" cy="4175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7825259" y="2849415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154" name="Oval 153"/>
          <p:cNvSpPr/>
          <p:nvPr/>
        </p:nvSpPr>
        <p:spPr>
          <a:xfrm>
            <a:off x="8136932" y="4028984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>
            <a:stCxn id="144" idx="5"/>
            <a:endCxn id="154" idx="0"/>
          </p:cNvCxnSpPr>
          <p:nvPr/>
        </p:nvCxnSpPr>
        <p:spPr>
          <a:xfrm>
            <a:off x="8002550" y="3633179"/>
            <a:ext cx="340932" cy="3958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8091211" y="352994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U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092335" y="1878032"/>
            <a:ext cx="3633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We don’t find a string in TRIE if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286171" y="2295802"/>
            <a:ext cx="4180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The search ends to a NULL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286171" y="2718650"/>
            <a:ext cx="4098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The search ends to a node with counter = 0 (Not the end of a word) 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6708144" y="545261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7707234" y="443421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8398548" y="379717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1275588" y="341282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0234589" y="388706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9482691" y="550417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1335427" y="553693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5689084" y="545689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279920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86" grpId="0"/>
      <p:bldP spid="9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 IN  TRIE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71117-1310-43CC-960F-87D8DC27AE77}" type="datetime2">
              <a:rPr lang="en-US" smtClean="0"/>
              <a:t>Monday, October 13, 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Lecturer, Dept of CSE, KiU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11</a:t>
            </a:fld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642881" y="2449945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550926" y="1808398"/>
            <a:ext cx="663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Root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7849431" y="2162109"/>
            <a:ext cx="0" cy="30244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8834283" y="2774630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10" idx="6"/>
            <a:endCxn id="13" idx="1"/>
          </p:cNvCxnSpPr>
          <p:nvPr/>
        </p:nvCxnSpPr>
        <p:spPr>
          <a:xfrm>
            <a:off x="8055981" y="2656495"/>
            <a:ext cx="838799" cy="1786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279653" y="2411874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M</a:t>
            </a:r>
          </a:p>
        </p:txBody>
      </p:sp>
      <p:sp>
        <p:nvSpPr>
          <p:cNvPr id="23" name="Oval 22"/>
          <p:cNvSpPr/>
          <p:nvPr/>
        </p:nvSpPr>
        <p:spPr>
          <a:xfrm>
            <a:off x="10025685" y="3060741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stCxn id="13" idx="6"/>
            <a:endCxn id="23" idx="1"/>
          </p:cNvCxnSpPr>
          <p:nvPr/>
        </p:nvCxnSpPr>
        <p:spPr>
          <a:xfrm>
            <a:off x="9247383" y="2981180"/>
            <a:ext cx="838799" cy="1400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534143" y="2709541"/>
            <a:ext cx="245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</a:p>
        </p:txBody>
      </p:sp>
      <p:sp>
        <p:nvSpPr>
          <p:cNvPr id="31" name="Oval 30"/>
          <p:cNvSpPr/>
          <p:nvPr/>
        </p:nvSpPr>
        <p:spPr>
          <a:xfrm>
            <a:off x="11017338" y="3625289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>
            <a:stCxn id="23" idx="6"/>
            <a:endCxn id="31" idx="1"/>
          </p:cNvCxnSpPr>
          <p:nvPr/>
        </p:nvCxnSpPr>
        <p:spPr>
          <a:xfrm>
            <a:off x="10438785" y="3267291"/>
            <a:ext cx="639050" cy="4184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0697214" y="317981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</a:p>
        </p:txBody>
      </p:sp>
      <p:sp>
        <p:nvSpPr>
          <p:cNvPr id="43" name="Oval 42"/>
          <p:cNvSpPr/>
          <p:nvPr/>
        </p:nvSpPr>
        <p:spPr>
          <a:xfrm>
            <a:off x="9172509" y="3625289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>
            <a:stCxn id="23" idx="2"/>
            <a:endCxn id="43" idx="0"/>
          </p:cNvCxnSpPr>
          <p:nvPr/>
        </p:nvCxnSpPr>
        <p:spPr>
          <a:xfrm flipH="1">
            <a:off x="9379059" y="3267291"/>
            <a:ext cx="646626" cy="3579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9475671" y="316584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S</a:t>
            </a:r>
          </a:p>
        </p:txBody>
      </p:sp>
      <p:sp>
        <p:nvSpPr>
          <p:cNvPr id="50" name="Oval 49"/>
          <p:cNvSpPr/>
          <p:nvPr/>
        </p:nvSpPr>
        <p:spPr>
          <a:xfrm>
            <a:off x="10028319" y="4158639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/>
          <p:cNvCxnSpPr>
            <a:stCxn id="43" idx="6"/>
            <a:endCxn id="50" idx="1"/>
          </p:cNvCxnSpPr>
          <p:nvPr/>
        </p:nvCxnSpPr>
        <p:spPr>
          <a:xfrm>
            <a:off x="9585609" y="3831839"/>
            <a:ext cx="503207" cy="3872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9769031" y="370851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</a:p>
        </p:txBody>
      </p:sp>
      <p:sp>
        <p:nvSpPr>
          <p:cNvPr id="65" name="Oval 64"/>
          <p:cNvSpPr/>
          <p:nvPr/>
        </p:nvSpPr>
        <p:spPr>
          <a:xfrm>
            <a:off x="6708144" y="2780765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/>
          <p:cNvCxnSpPr>
            <a:stCxn id="10" idx="2"/>
            <a:endCxn id="65" idx="7"/>
          </p:cNvCxnSpPr>
          <p:nvPr/>
        </p:nvCxnSpPr>
        <p:spPr>
          <a:xfrm flipH="1">
            <a:off x="7060747" y="2656495"/>
            <a:ext cx="582134" cy="1847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7214000" y="241187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71" name="Oval 70"/>
          <p:cNvSpPr/>
          <p:nvPr/>
        </p:nvSpPr>
        <p:spPr>
          <a:xfrm>
            <a:off x="6372061" y="3694435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Arrow Connector 72"/>
          <p:cNvCxnSpPr>
            <a:stCxn id="65" idx="3"/>
            <a:endCxn id="71" idx="0"/>
          </p:cNvCxnSpPr>
          <p:nvPr/>
        </p:nvCxnSpPr>
        <p:spPr>
          <a:xfrm flipH="1">
            <a:off x="6578611" y="3133368"/>
            <a:ext cx="190030" cy="5610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6347617" y="314686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U</a:t>
            </a:r>
          </a:p>
        </p:txBody>
      </p:sp>
      <p:sp>
        <p:nvSpPr>
          <p:cNvPr id="78" name="Oval 77"/>
          <p:cNvSpPr/>
          <p:nvPr/>
        </p:nvSpPr>
        <p:spPr>
          <a:xfrm>
            <a:off x="6372061" y="4659133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Arrow Connector 79"/>
          <p:cNvCxnSpPr>
            <a:stCxn id="71" idx="4"/>
            <a:endCxn id="78" idx="0"/>
          </p:cNvCxnSpPr>
          <p:nvPr/>
        </p:nvCxnSpPr>
        <p:spPr>
          <a:xfrm>
            <a:off x="6578611" y="4107535"/>
            <a:ext cx="0" cy="5515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6263634" y="41456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</p:txBody>
      </p:sp>
      <p:sp>
        <p:nvSpPr>
          <p:cNvPr id="84" name="Oval 83"/>
          <p:cNvSpPr/>
          <p:nvPr/>
        </p:nvSpPr>
        <p:spPr>
          <a:xfrm>
            <a:off x="6376428" y="5592742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Arrow Connector 86"/>
          <p:cNvCxnSpPr>
            <a:stCxn id="78" idx="4"/>
            <a:endCxn id="84" idx="0"/>
          </p:cNvCxnSpPr>
          <p:nvPr/>
        </p:nvCxnSpPr>
        <p:spPr>
          <a:xfrm>
            <a:off x="6578611" y="5072233"/>
            <a:ext cx="4367" cy="5205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6247592" y="512990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</a:p>
        </p:txBody>
      </p:sp>
      <p:sp>
        <p:nvSpPr>
          <p:cNvPr id="98" name="Oval 97"/>
          <p:cNvSpPr/>
          <p:nvPr/>
        </p:nvSpPr>
        <p:spPr>
          <a:xfrm>
            <a:off x="9165916" y="4787767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50" idx="2"/>
            <a:endCxn id="98" idx="0"/>
          </p:cNvCxnSpPr>
          <p:nvPr/>
        </p:nvCxnSpPr>
        <p:spPr>
          <a:xfrm flipH="1">
            <a:off x="9372466" y="4365189"/>
            <a:ext cx="655853" cy="4225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9483552" y="425815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102" name="Oval 101"/>
          <p:cNvSpPr/>
          <p:nvPr/>
        </p:nvSpPr>
        <p:spPr>
          <a:xfrm>
            <a:off x="9165916" y="5635331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stCxn id="98" idx="4"/>
            <a:endCxn id="102" idx="0"/>
          </p:cNvCxnSpPr>
          <p:nvPr/>
        </p:nvCxnSpPr>
        <p:spPr>
          <a:xfrm>
            <a:off x="9372466" y="5200867"/>
            <a:ext cx="0" cy="4344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9017766" y="51772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</p:txBody>
      </p:sp>
      <p:sp>
        <p:nvSpPr>
          <p:cNvPr id="112" name="Oval 111"/>
          <p:cNvSpPr/>
          <p:nvPr/>
        </p:nvSpPr>
        <p:spPr>
          <a:xfrm>
            <a:off x="5360430" y="4681017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/>
          <p:cNvCxnSpPr>
            <a:stCxn id="71" idx="2"/>
            <a:endCxn id="112" idx="0"/>
          </p:cNvCxnSpPr>
          <p:nvPr/>
        </p:nvCxnSpPr>
        <p:spPr>
          <a:xfrm flipH="1">
            <a:off x="5566980" y="3900985"/>
            <a:ext cx="805081" cy="7800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5669557" y="397345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116" name="Oval 115"/>
          <p:cNvSpPr/>
          <p:nvPr/>
        </p:nvSpPr>
        <p:spPr>
          <a:xfrm>
            <a:off x="5360430" y="5592742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5563918" y="5107037"/>
            <a:ext cx="0" cy="4986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5257424" y="511360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</a:p>
        </p:txBody>
      </p:sp>
      <p:sp>
        <p:nvSpPr>
          <p:cNvPr id="129" name="Oval 128"/>
          <p:cNvSpPr/>
          <p:nvPr/>
        </p:nvSpPr>
        <p:spPr>
          <a:xfrm>
            <a:off x="11017338" y="4772413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/>
          <p:cNvCxnSpPr>
            <a:stCxn id="50" idx="6"/>
            <a:endCxn id="129" idx="1"/>
          </p:cNvCxnSpPr>
          <p:nvPr/>
        </p:nvCxnSpPr>
        <p:spPr>
          <a:xfrm>
            <a:off x="10441419" y="4365189"/>
            <a:ext cx="636416" cy="4677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10625884" y="4258153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M</a:t>
            </a:r>
          </a:p>
        </p:txBody>
      </p:sp>
      <p:sp>
        <p:nvSpPr>
          <p:cNvPr id="133" name="Oval 132"/>
          <p:cNvSpPr/>
          <p:nvPr/>
        </p:nvSpPr>
        <p:spPr>
          <a:xfrm>
            <a:off x="11017338" y="5631944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/>
          <p:cNvCxnSpPr>
            <a:stCxn id="129" idx="4"/>
            <a:endCxn id="133" idx="0"/>
          </p:cNvCxnSpPr>
          <p:nvPr/>
        </p:nvCxnSpPr>
        <p:spPr>
          <a:xfrm>
            <a:off x="11223888" y="5185513"/>
            <a:ext cx="0" cy="4464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11232027" y="51842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</p:txBody>
      </p:sp>
      <p:sp>
        <p:nvSpPr>
          <p:cNvPr id="147" name="Oval 146"/>
          <p:cNvSpPr/>
          <p:nvPr/>
        </p:nvSpPr>
        <p:spPr>
          <a:xfrm>
            <a:off x="7388278" y="4655202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9" name="Straight Arrow Connector 148"/>
          <p:cNvCxnSpPr>
            <a:stCxn id="71" idx="6"/>
            <a:endCxn id="147" idx="0"/>
          </p:cNvCxnSpPr>
          <p:nvPr/>
        </p:nvCxnSpPr>
        <p:spPr>
          <a:xfrm>
            <a:off x="6785161" y="3900985"/>
            <a:ext cx="809667" cy="7542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7166980" y="400459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P</a:t>
            </a:r>
          </a:p>
        </p:txBody>
      </p:sp>
      <p:sp>
        <p:nvSpPr>
          <p:cNvPr id="144" name="Oval 143"/>
          <p:cNvSpPr/>
          <p:nvPr/>
        </p:nvSpPr>
        <p:spPr>
          <a:xfrm>
            <a:off x="7649947" y="3280576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>
            <a:stCxn id="10" idx="4"/>
            <a:endCxn id="144" idx="0"/>
          </p:cNvCxnSpPr>
          <p:nvPr/>
        </p:nvCxnSpPr>
        <p:spPr>
          <a:xfrm>
            <a:off x="7849431" y="2863045"/>
            <a:ext cx="7066" cy="4175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7825259" y="2849415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154" name="Oval 153"/>
          <p:cNvSpPr/>
          <p:nvPr/>
        </p:nvSpPr>
        <p:spPr>
          <a:xfrm>
            <a:off x="8136932" y="4028984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>
            <a:stCxn id="144" idx="5"/>
            <a:endCxn id="154" idx="0"/>
          </p:cNvCxnSpPr>
          <p:nvPr/>
        </p:nvCxnSpPr>
        <p:spPr>
          <a:xfrm>
            <a:off x="8002550" y="3633179"/>
            <a:ext cx="340932" cy="3958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8091211" y="352994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U</a:t>
            </a:r>
          </a:p>
        </p:txBody>
      </p:sp>
      <p:sp>
        <p:nvSpPr>
          <p:cNvPr id="181" name="TextBox 180"/>
          <p:cNvSpPr txBox="1"/>
          <p:nvPr/>
        </p:nvSpPr>
        <p:spPr>
          <a:xfrm>
            <a:off x="3800874" y="1840620"/>
            <a:ext cx="1972656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search(“BUBT”)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6708144" y="545261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7707234" y="443421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8398548" y="379717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11275588" y="341282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10234589" y="388706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9482691" y="550417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11335427" y="553693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128" name="Oval 127"/>
          <p:cNvSpPr/>
          <p:nvPr/>
        </p:nvSpPr>
        <p:spPr>
          <a:xfrm>
            <a:off x="7649947" y="2449945"/>
            <a:ext cx="413100" cy="4131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/>
          <p:cNvSpPr txBox="1"/>
          <p:nvPr/>
        </p:nvSpPr>
        <p:spPr>
          <a:xfrm>
            <a:off x="7692539" y="247305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132" name="Oval 131"/>
          <p:cNvSpPr/>
          <p:nvPr/>
        </p:nvSpPr>
        <p:spPr>
          <a:xfrm>
            <a:off x="6708144" y="2785175"/>
            <a:ext cx="413100" cy="4131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/>
          <p:cNvSpPr txBox="1"/>
          <p:nvPr/>
        </p:nvSpPr>
        <p:spPr>
          <a:xfrm>
            <a:off x="6742217" y="281402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U</a:t>
            </a:r>
          </a:p>
        </p:txBody>
      </p:sp>
      <p:cxnSp>
        <p:nvCxnSpPr>
          <p:cNvPr id="21" name="Straight Arrow Connector 20"/>
          <p:cNvCxnSpPr>
            <a:stCxn id="10" idx="2"/>
          </p:cNvCxnSpPr>
          <p:nvPr/>
        </p:nvCxnSpPr>
        <p:spPr>
          <a:xfrm flipH="1">
            <a:off x="7053176" y="2656495"/>
            <a:ext cx="589705" cy="18589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32" idx="3"/>
            <a:endCxn id="71" idx="0"/>
          </p:cNvCxnSpPr>
          <p:nvPr/>
        </p:nvCxnSpPr>
        <p:spPr>
          <a:xfrm flipH="1">
            <a:off x="6578611" y="3137778"/>
            <a:ext cx="190030" cy="55665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Oval 145"/>
          <p:cNvSpPr/>
          <p:nvPr/>
        </p:nvSpPr>
        <p:spPr>
          <a:xfrm>
            <a:off x="6376428" y="3694435"/>
            <a:ext cx="413100" cy="4131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TextBox 150"/>
          <p:cNvSpPr txBox="1"/>
          <p:nvPr/>
        </p:nvSpPr>
        <p:spPr>
          <a:xfrm>
            <a:off x="6414626" y="373516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cxnSp>
        <p:nvCxnSpPr>
          <p:cNvPr id="35" name="Straight Arrow Connector 34"/>
          <p:cNvCxnSpPr>
            <a:stCxn id="146" idx="2"/>
            <a:endCxn id="112" idx="0"/>
          </p:cNvCxnSpPr>
          <p:nvPr/>
        </p:nvCxnSpPr>
        <p:spPr>
          <a:xfrm flipH="1">
            <a:off x="5566980" y="3900985"/>
            <a:ext cx="809448" cy="78003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Oval 152"/>
          <p:cNvSpPr/>
          <p:nvPr/>
        </p:nvSpPr>
        <p:spPr>
          <a:xfrm>
            <a:off x="5362558" y="4680450"/>
            <a:ext cx="413100" cy="4131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TextBox 156"/>
          <p:cNvSpPr txBox="1"/>
          <p:nvPr/>
        </p:nvSpPr>
        <p:spPr>
          <a:xfrm>
            <a:off x="5400115" y="471349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</a:p>
        </p:txBody>
      </p:sp>
      <p:cxnSp>
        <p:nvCxnSpPr>
          <p:cNvPr id="38" name="Straight Arrow Connector 37"/>
          <p:cNvCxnSpPr>
            <a:stCxn id="112" idx="4"/>
            <a:endCxn id="116" idx="0"/>
          </p:cNvCxnSpPr>
          <p:nvPr/>
        </p:nvCxnSpPr>
        <p:spPr>
          <a:xfrm>
            <a:off x="5566980" y="5094117"/>
            <a:ext cx="0" cy="49862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Oval 158"/>
          <p:cNvSpPr/>
          <p:nvPr/>
        </p:nvSpPr>
        <p:spPr>
          <a:xfrm>
            <a:off x="5360430" y="5597797"/>
            <a:ext cx="413100" cy="4131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119"/>
          <p:cNvSpPr txBox="1"/>
          <p:nvPr/>
        </p:nvSpPr>
        <p:spPr>
          <a:xfrm>
            <a:off x="5689084" y="545689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1097280" y="5177276"/>
            <a:ext cx="368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We reach a vertex with counter &gt;0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1094974" y="5529408"/>
            <a:ext cx="2256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Means “BUBT” exists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097280" y="1732102"/>
            <a:ext cx="1745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insert(“MIT”)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097280" y="2078964"/>
            <a:ext cx="1874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insert(“MIST”)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097280" y="2420293"/>
            <a:ext cx="1887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insert(“BUET”)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095881" y="2753844"/>
            <a:ext cx="2114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insert(“MISTCE”)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094683" y="3083158"/>
            <a:ext cx="1892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insert(“BUBT”)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1094683" y="3427844"/>
            <a:ext cx="2188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insert(“MISTME”)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093838" y="3777508"/>
            <a:ext cx="1775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insert(“BUP”)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099620" y="4119118"/>
            <a:ext cx="1654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insert(“CU”)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093838" y="4434214"/>
            <a:ext cx="1869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insert(“MIST”)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093838" y="4778436"/>
            <a:ext cx="1775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insert(“BUP”)</a:t>
            </a:r>
          </a:p>
        </p:txBody>
      </p:sp>
    </p:spTree>
    <p:extLst>
      <p:ext uri="{BB962C8B-B14F-4D97-AF65-F5344CB8AC3E}">
        <p14:creationId xmlns:p14="http://schemas.microsoft.com/office/powerpoint/2010/main" val="179142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" grpId="0" animBg="1"/>
      <p:bldP spid="128" grpId="0" animBg="1"/>
      <p:bldP spid="131" grpId="0"/>
      <p:bldP spid="132" grpId="0" animBg="1"/>
      <p:bldP spid="138" grpId="0"/>
      <p:bldP spid="146" grpId="0" animBg="1"/>
      <p:bldP spid="151" grpId="0"/>
      <p:bldP spid="153" grpId="0" animBg="1"/>
      <p:bldP spid="157" grpId="0"/>
      <p:bldP spid="159" grpId="0" animBg="1"/>
      <p:bldP spid="160" grpId="0"/>
      <p:bldP spid="16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 IN  TRIE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D7E3F-8699-4925-9CC4-6D6F96B93A3B}" type="datetime2">
              <a:rPr lang="en-US" smtClean="0"/>
              <a:t>Monday, October 13, 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Lecturer, Dept of CSE, KiU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12</a:t>
            </a:fld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642881" y="2449945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550926" y="1808398"/>
            <a:ext cx="663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Root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7849431" y="2162109"/>
            <a:ext cx="0" cy="30244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8834283" y="2774630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10" idx="6"/>
            <a:endCxn id="13" idx="1"/>
          </p:cNvCxnSpPr>
          <p:nvPr/>
        </p:nvCxnSpPr>
        <p:spPr>
          <a:xfrm>
            <a:off x="8055981" y="2656495"/>
            <a:ext cx="838799" cy="1786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279653" y="2411874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M</a:t>
            </a:r>
          </a:p>
        </p:txBody>
      </p:sp>
      <p:sp>
        <p:nvSpPr>
          <p:cNvPr id="23" name="Oval 22"/>
          <p:cNvSpPr/>
          <p:nvPr/>
        </p:nvSpPr>
        <p:spPr>
          <a:xfrm>
            <a:off x="10025685" y="3060741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stCxn id="13" idx="6"/>
            <a:endCxn id="23" idx="1"/>
          </p:cNvCxnSpPr>
          <p:nvPr/>
        </p:nvCxnSpPr>
        <p:spPr>
          <a:xfrm>
            <a:off x="9247383" y="2981180"/>
            <a:ext cx="838799" cy="1400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534143" y="2709541"/>
            <a:ext cx="245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</a:p>
        </p:txBody>
      </p:sp>
      <p:sp>
        <p:nvSpPr>
          <p:cNvPr id="31" name="Oval 30"/>
          <p:cNvSpPr/>
          <p:nvPr/>
        </p:nvSpPr>
        <p:spPr>
          <a:xfrm>
            <a:off x="11017338" y="3625289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>
            <a:stCxn id="23" idx="6"/>
            <a:endCxn id="31" idx="1"/>
          </p:cNvCxnSpPr>
          <p:nvPr/>
        </p:nvCxnSpPr>
        <p:spPr>
          <a:xfrm>
            <a:off x="10438785" y="3267291"/>
            <a:ext cx="639050" cy="4184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0697214" y="317981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</a:p>
        </p:txBody>
      </p:sp>
      <p:sp>
        <p:nvSpPr>
          <p:cNvPr id="43" name="Oval 42"/>
          <p:cNvSpPr/>
          <p:nvPr/>
        </p:nvSpPr>
        <p:spPr>
          <a:xfrm>
            <a:off x="9172509" y="3625289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>
            <a:stCxn id="23" idx="2"/>
            <a:endCxn id="43" idx="0"/>
          </p:cNvCxnSpPr>
          <p:nvPr/>
        </p:nvCxnSpPr>
        <p:spPr>
          <a:xfrm flipH="1">
            <a:off x="9379059" y="3267291"/>
            <a:ext cx="646626" cy="3579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9475671" y="316584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S</a:t>
            </a:r>
          </a:p>
        </p:txBody>
      </p:sp>
      <p:sp>
        <p:nvSpPr>
          <p:cNvPr id="50" name="Oval 49"/>
          <p:cNvSpPr/>
          <p:nvPr/>
        </p:nvSpPr>
        <p:spPr>
          <a:xfrm>
            <a:off x="10028319" y="4158639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/>
          <p:cNvCxnSpPr>
            <a:stCxn id="43" idx="6"/>
            <a:endCxn id="50" idx="1"/>
          </p:cNvCxnSpPr>
          <p:nvPr/>
        </p:nvCxnSpPr>
        <p:spPr>
          <a:xfrm>
            <a:off x="9585609" y="3831839"/>
            <a:ext cx="503207" cy="3872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9769031" y="370851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</a:p>
        </p:txBody>
      </p:sp>
      <p:sp>
        <p:nvSpPr>
          <p:cNvPr id="65" name="Oval 64"/>
          <p:cNvSpPr/>
          <p:nvPr/>
        </p:nvSpPr>
        <p:spPr>
          <a:xfrm>
            <a:off x="6708144" y="2780765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/>
          <p:cNvCxnSpPr>
            <a:stCxn id="10" idx="2"/>
            <a:endCxn id="65" idx="7"/>
          </p:cNvCxnSpPr>
          <p:nvPr/>
        </p:nvCxnSpPr>
        <p:spPr>
          <a:xfrm flipH="1">
            <a:off x="7060747" y="2656495"/>
            <a:ext cx="582134" cy="1847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7214000" y="241187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71" name="Oval 70"/>
          <p:cNvSpPr/>
          <p:nvPr/>
        </p:nvSpPr>
        <p:spPr>
          <a:xfrm>
            <a:off x="6372061" y="3694435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Arrow Connector 72"/>
          <p:cNvCxnSpPr>
            <a:stCxn id="65" idx="3"/>
            <a:endCxn id="71" idx="0"/>
          </p:cNvCxnSpPr>
          <p:nvPr/>
        </p:nvCxnSpPr>
        <p:spPr>
          <a:xfrm flipH="1">
            <a:off x="6578611" y="3133368"/>
            <a:ext cx="190030" cy="5610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6347617" y="314686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U</a:t>
            </a:r>
          </a:p>
        </p:txBody>
      </p:sp>
      <p:sp>
        <p:nvSpPr>
          <p:cNvPr id="78" name="Oval 77"/>
          <p:cNvSpPr/>
          <p:nvPr/>
        </p:nvSpPr>
        <p:spPr>
          <a:xfrm>
            <a:off x="6372061" y="4659133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Arrow Connector 79"/>
          <p:cNvCxnSpPr>
            <a:stCxn id="71" idx="4"/>
            <a:endCxn id="78" idx="0"/>
          </p:cNvCxnSpPr>
          <p:nvPr/>
        </p:nvCxnSpPr>
        <p:spPr>
          <a:xfrm>
            <a:off x="6578611" y="4107535"/>
            <a:ext cx="0" cy="5515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6263634" y="41456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</p:txBody>
      </p:sp>
      <p:sp>
        <p:nvSpPr>
          <p:cNvPr id="84" name="Oval 83"/>
          <p:cNvSpPr/>
          <p:nvPr/>
        </p:nvSpPr>
        <p:spPr>
          <a:xfrm>
            <a:off x="6376428" y="5592742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Arrow Connector 86"/>
          <p:cNvCxnSpPr>
            <a:stCxn id="78" idx="4"/>
            <a:endCxn id="84" idx="0"/>
          </p:cNvCxnSpPr>
          <p:nvPr/>
        </p:nvCxnSpPr>
        <p:spPr>
          <a:xfrm>
            <a:off x="6578611" y="5072233"/>
            <a:ext cx="4367" cy="5205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6247592" y="512990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</a:p>
        </p:txBody>
      </p:sp>
      <p:sp>
        <p:nvSpPr>
          <p:cNvPr id="98" name="Oval 97"/>
          <p:cNvSpPr/>
          <p:nvPr/>
        </p:nvSpPr>
        <p:spPr>
          <a:xfrm>
            <a:off x="9165916" y="4787767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50" idx="2"/>
            <a:endCxn id="98" idx="0"/>
          </p:cNvCxnSpPr>
          <p:nvPr/>
        </p:nvCxnSpPr>
        <p:spPr>
          <a:xfrm flipH="1">
            <a:off x="9372466" y="4365189"/>
            <a:ext cx="655853" cy="4225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9483552" y="425815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102" name="Oval 101"/>
          <p:cNvSpPr/>
          <p:nvPr/>
        </p:nvSpPr>
        <p:spPr>
          <a:xfrm>
            <a:off x="9165916" y="5635331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stCxn id="98" idx="4"/>
            <a:endCxn id="102" idx="0"/>
          </p:cNvCxnSpPr>
          <p:nvPr/>
        </p:nvCxnSpPr>
        <p:spPr>
          <a:xfrm>
            <a:off x="9372466" y="5200867"/>
            <a:ext cx="0" cy="4344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9017766" y="51772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</p:txBody>
      </p:sp>
      <p:sp>
        <p:nvSpPr>
          <p:cNvPr id="112" name="Oval 111"/>
          <p:cNvSpPr/>
          <p:nvPr/>
        </p:nvSpPr>
        <p:spPr>
          <a:xfrm>
            <a:off x="5360430" y="4681017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/>
          <p:cNvCxnSpPr>
            <a:stCxn id="71" idx="2"/>
            <a:endCxn id="112" idx="0"/>
          </p:cNvCxnSpPr>
          <p:nvPr/>
        </p:nvCxnSpPr>
        <p:spPr>
          <a:xfrm flipH="1">
            <a:off x="5566980" y="3900985"/>
            <a:ext cx="805081" cy="7800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5669557" y="397345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116" name="Oval 115"/>
          <p:cNvSpPr/>
          <p:nvPr/>
        </p:nvSpPr>
        <p:spPr>
          <a:xfrm>
            <a:off x="5360430" y="5592742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5563918" y="5107037"/>
            <a:ext cx="0" cy="4986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5257424" y="511360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</a:p>
        </p:txBody>
      </p:sp>
      <p:sp>
        <p:nvSpPr>
          <p:cNvPr id="129" name="Oval 128"/>
          <p:cNvSpPr/>
          <p:nvPr/>
        </p:nvSpPr>
        <p:spPr>
          <a:xfrm>
            <a:off x="11017338" y="4772413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/>
          <p:cNvCxnSpPr>
            <a:stCxn id="50" idx="6"/>
            <a:endCxn id="129" idx="1"/>
          </p:cNvCxnSpPr>
          <p:nvPr/>
        </p:nvCxnSpPr>
        <p:spPr>
          <a:xfrm>
            <a:off x="10441419" y="4365189"/>
            <a:ext cx="636416" cy="4677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10625884" y="4258153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M</a:t>
            </a:r>
          </a:p>
        </p:txBody>
      </p:sp>
      <p:sp>
        <p:nvSpPr>
          <p:cNvPr id="133" name="Oval 132"/>
          <p:cNvSpPr/>
          <p:nvPr/>
        </p:nvSpPr>
        <p:spPr>
          <a:xfrm>
            <a:off x="11017338" y="5631944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/>
          <p:cNvCxnSpPr>
            <a:stCxn id="129" idx="4"/>
            <a:endCxn id="133" idx="0"/>
          </p:cNvCxnSpPr>
          <p:nvPr/>
        </p:nvCxnSpPr>
        <p:spPr>
          <a:xfrm>
            <a:off x="11223888" y="5185513"/>
            <a:ext cx="0" cy="4464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11232027" y="51842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</p:txBody>
      </p:sp>
      <p:sp>
        <p:nvSpPr>
          <p:cNvPr id="147" name="Oval 146"/>
          <p:cNvSpPr/>
          <p:nvPr/>
        </p:nvSpPr>
        <p:spPr>
          <a:xfrm>
            <a:off x="7388278" y="4655202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9" name="Straight Arrow Connector 148"/>
          <p:cNvCxnSpPr>
            <a:stCxn id="71" idx="6"/>
            <a:endCxn id="147" idx="0"/>
          </p:cNvCxnSpPr>
          <p:nvPr/>
        </p:nvCxnSpPr>
        <p:spPr>
          <a:xfrm>
            <a:off x="6785161" y="3900985"/>
            <a:ext cx="809667" cy="7542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7166980" y="400459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P</a:t>
            </a:r>
          </a:p>
        </p:txBody>
      </p:sp>
      <p:sp>
        <p:nvSpPr>
          <p:cNvPr id="144" name="Oval 143"/>
          <p:cNvSpPr/>
          <p:nvPr/>
        </p:nvSpPr>
        <p:spPr>
          <a:xfrm>
            <a:off x="7649947" y="3280576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>
            <a:stCxn id="10" idx="4"/>
            <a:endCxn id="144" idx="0"/>
          </p:cNvCxnSpPr>
          <p:nvPr/>
        </p:nvCxnSpPr>
        <p:spPr>
          <a:xfrm>
            <a:off x="7849431" y="2863045"/>
            <a:ext cx="7066" cy="4175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7825259" y="2849415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154" name="Oval 153"/>
          <p:cNvSpPr/>
          <p:nvPr/>
        </p:nvSpPr>
        <p:spPr>
          <a:xfrm>
            <a:off x="8136932" y="4028984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>
            <a:stCxn id="144" idx="5"/>
            <a:endCxn id="154" idx="0"/>
          </p:cNvCxnSpPr>
          <p:nvPr/>
        </p:nvCxnSpPr>
        <p:spPr>
          <a:xfrm>
            <a:off x="8002550" y="3633179"/>
            <a:ext cx="340932" cy="3958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8091211" y="352994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U</a:t>
            </a:r>
          </a:p>
        </p:txBody>
      </p:sp>
      <p:sp>
        <p:nvSpPr>
          <p:cNvPr id="128" name="Oval 127"/>
          <p:cNvSpPr/>
          <p:nvPr/>
        </p:nvSpPr>
        <p:spPr>
          <a:xfrm>
            <a:off x="7649947" y="2449945"/>
            <a:ext cx="413100" cy="4131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/>
          <p:cNvSpPr txBox="1"/>
          <p:nvPr/>
        </p:nvSpPr>
        <p:spPr>
          <a:xfrm>
            <a:off x="7692539" y="247305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132" name="Oval 131"/>
          <p:cNvSpPr/>
          <p:nvPr/>
        </p:nvSpPr>
        <p:spPr>
          <a:xfrm>
            <a:off x="6708144" y="2785175"/>
            <a:ext cx="413100" cy="4131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/>
          <p:cNvSpPr txBox="1"/>
          <p:nvPr/>
        </p:nvSpPr>
        <p:spPr>
          <a:xfrm>
            <a:off x="1093838" y="5288584"/>
            <a:ext cx="2022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We reach to NULL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6742217" y="281402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R</a:t>
            </a:r>
          </a:p>
        </p:txBody>
      </p:sp>
      <p:cxnSp>
        <p:nvCxnSpPr>
          <p:cNvPr id="21" name="Straight Arrow Connector 20"/>
          <p:cNvCxnSpPr>
            <a:stCxn id="10" idx="2"/>
          </p:cNvCxnSpPr>
          <p:nvPr/>
        </p:nvCxnSpPr>
        <p:spPr>
          <a:xfrm flipH="1">
            <a:off x="7053176" y="2656495"/>
            <a:ext cx="589705" cy="18589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1093838" y="5653828"/>
            <a:ext cx="2993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Means “BRAC” doesn’t exist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6708144" y="545261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707234" y="443421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8398548" y="379717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1275588" y="341282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0234589" y="388706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9482691" y="550417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1335427" y="553693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5689084" y="545689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3800874" y="1840620"/>
            <a:ext cx="1972656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search(“BUBT”)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097280" y="1732102"/>
            <a:ext cx="1745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insert(“MIT”)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097280" y="2078964"/>
            <a:ext cx="1874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insert(“MIST”)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097280" y="2420293"/>
            <a:ext cx="1887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insert(“BUET”)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095881" y="2753844"/>
            <a:ext cx="2114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insert(“MISTCE”)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094683" y="3083158"/>
            <a:ext cx="1892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insert(“BUBT”)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094683" y="3427844"/>
            <a:ext cx="2188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insert(“MISTME”)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1093838" y="3777508"/>
            <a:ext cx="1775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insert(“BUP”)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1099620" y="4119118"/>
            <a:ext cx="1654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insert(“CU”)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093838" y="4434214"/>
            <a:ext cx="1869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insert(“MIST”)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093838" y="4778436"/>
            <a:ext cx="1775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insert(“BUP”)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3800874" y="2329043"/>
            <a:ext cx="1993238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search(“BRAC”)</a:t>
            </a:r>
          </a:p>
        </p:txBody>
      </p:sp>
      <p:sp>
        <p:nvSpPr>
          <p:cNvPr id="4" name="Isosceles Triangle 3"/>
          <p:cNvSpPr/>
          <p:nvPr/>
        </p:nvSpPr>
        <p:spPr>
          <a:xfrm>
            <a:off x="5223199" y="3304904"/>
            <a:ext cx="446358" cy="384791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132" idx="2"/>
            <a:endCxn id="4" idx="0"/>
          </p:cNvCxnSpPr>
          <p:nvPr/>
        </p:nvCxnSpPr>
        <p:spPr>
          <a:xfrm flipH="1">
            <a:off x="5446378" y="2991725"/>
            <a:ext cx="1261766" cy="313179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5915422" y="278813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R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5074389" y="3656373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2780024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 animBg="1"/>
      <p:bldP spid="131" grpId="0"/>
      <p:bldP spid="132" grpId="0" animBg="1"/>
      <p:bldP spid="137" grpId="0"/>
      <p:bldP spid="138" grpId="0"/>
      <p:bldP spid="90" grpId="0"/>
      <p:bldP spid="110" grpId="0" animBg="1"/>
      <p:bldP spid="4" grpId="0" animBg="1"/>
      <p:bldP spid="114" grpId="0"/>
      <p:bldP spid="1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 IN  TRIE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B5025-CA89-443B-8200-EEAA9C46A5F0}" type="datetime2">
              <a:rPr lang="en-US" smtClean="0"/>
              <a:t>Monday, October 13, 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Lecturer, Dept of CSE, KiU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13</a:t>
            </a:fld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642881" y="2449945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550926" y="1808398"/>
            <a:ext cx="663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Root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7849431" y="2162109"/>
            <a:ext cx="0" cy="30244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8834283" y="2774630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10" idx="6"/>
            <a:endCxn id="13" idx="1"/>
          </p:cNvCxnSpPr>
          <p:nvPr/>
        </p:nvCxnSpPr>
        <p:spPr>
          <a:xfrm>
            <a:off x="8055981" y="2656495"/>
            <a:ext cx="838799" cy="1786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279653" y="2411874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M</a:t>
            </a:r>
          </a:p>
        </p:txBody>
      </p:sp>
      <p:sp>
        <p:nvSpPr>
          <p:cNvPr id="23" name="Oval 22"/>
          <p:cNvSpPr/>
          <p:nvPr/>
        </p:nvSpPr>
        <p:spPr>
          <a:xfrm>
            <a:off x="10025685" y="3060741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stCxn id="13" idx="6"/>
            <a:endCxn id="23" idx="1"/>
          </p:cNvCxnSpPr>
          <p:nvPr/>
        </p:nvCxnSpPr>
        <p:spPr>
          <a:xfrm>
            <a:off x="9247383" y="2981180"/>
            <a:ext cx="838799" cy="1400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534143" y="2709541"/>
            <a:ext cx="245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</a:p>
        </p:txBody>
      </p:sp>
      <p:sp>
        <p:nvSpPr>
          <p:cNvPr id="31" name="Oval 30"/>
          <p:cNvSpPr/>
          <p:nvPr/>
        </p:nvSpPr>
        <p:spPr>
          <a:xfrm>
            <a:off x="11017338" y="3625289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>
            <a:stCxn id="23" idx="6"/>
            <a:endCxn id="31" idx="1"/>
          </p:cNvCxnSpPr>
          <p:nvPr/>
        </p:nvCxnSpPr>
        <p:spPr>
          <a:xfrm>
            <a:off x="10438785" y="3267291"/>
            <a:ext cx="639050" cy="4184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0697214" y="317981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</a:p>
        </p:txBody>
      </p:sp>
      <p:sp>
        <p:nvSpPr>
          <p:cNvPr id="43" name="Oval 42"/>
          <p:cNvSpPr/>
          <p:nvPr/>
        </p:nvSpPr>
        <p:spPr>
          <a:xfrm>
            <a:off x="9172509" y="3625289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>
            <a:stCxn id="23" idx="2"/>
            <a:endCxn id="43" idx="0"/>
          </p:cNvCxnSpPr>
          <p:nvPr/>
        </p:nvCxnSpPr>
        <p:spPr>
          <a:xfrm flipH="1">
            <a:off x="9379059" y="3267291"/>
            <a:ext cx="646626" cy="3579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9475671" y="316584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S</a:t>
            </a:r>
          </a:p>
        </p:txBody>
      </p:sp>
      <p:sp>
        <p:nvSpPr>
          <p:cNvPr id="50" name="Oval 49"/>
          <p:cNvSpPr/>
          <p:nvPr/>
        </p:nvSpPr>
        <p:spPr>
          <a:xfrm>
            <a:off x="10028319" y="4158639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/>
          <p:cNvCxnSpPr>
            <a:stCxn id="43" idx="6"/>
            <a:endCxn id="50" idx="1"/>
          </p:cNvCxnSpPr>
          <p:nvPr/>
        </p:nvCxnSpPr>
        <p:spPr>
          <a:xfrm>
            <a:off x="9585609" y="3831839"/>
            <a:ext cx="503207" cy="3872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9769031" y="370851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</a:p>
        </p:txBody>
      </p:sp>
      <p:sp>
        <p:nvSpPr>
          <p:cNvPr id="65" name="Oval 64"/>
          <p:cNvSpPr/>
          <p:nvPr/>
        </p:nvSpPr>
        <p:spPr>
          <a:xfrm>
            <a:off x="6708144" y="2780765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/>
          <p:cNvCxnSpPr>
            <a:stCxn id="10" idx="2"/>
            <a:endCxn id="65" idx="7"/>
          </p:cNvCxnSpPr>
          <p:nvPr/>
        </p:nvCxnSpPr>
        <p:spPr>
          <a:xfrm flipH="1">
            <a:off x="7060747" y="2656495"/>
            <a:ext cx="582134" cy="1847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7214000" y="241187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71" name="Oval 70"/>
          <p:cNvSpPr/>
          <p:nvPr/>
        </p:nvSpPr>
        <p:spPr>
          <a:xfrm>
            <a:off x="6372061" y="3694435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Arrow Connector 72"/>
          <p:cNvCxnSpPr>
            <a:stCxn id="65" idx="3"/>
            <a:endCxn id="71" idx="0"/>
          </p:cNvCxnSpPr>
          <p:nvPr/>
        </p:nvCxnSpPr>
        <p:spPr>
          <a:xfrm flipH="1">
            <a:off x="6578611" y="3133368"/>
            <a:ext cx="190030" cy="5610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6347617" y="314686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U</a:t>
            </a:r>
          </a:p>
        </p:txBody>
      </p:sp>
      <p:sp>
        <p:nvSpPr>
          <p:cNvPr id="78" name="Oval 77"/>
          <p:cNvSpPr/>
          <p:nvPr/>
        </p:nvSpPr>
        <p:spPr>
          <a:xfrm>
            <a:off x="6372061" y="4659133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Arrow Connector 79"/>
          <p:cNvCxnSpPr>
            <a:stCxn id="71" idx="4"/>
            <a:endCxn id="78" idx="0"/>
          </p:cNvCxnSpPr>
          <p:nvPr/>
        </p:nvCxnSpPr>
        <p:spPr>
          <a:xfrm>
            <a:off x="6578611" y="4107535"/>
            <a:ext cx="0" cy="5515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6263634" y="41456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</p:txBody>
      </p:sp>
      <p:sp>
        <p:nvSpPr>
          <p:cNvPr id="84" name="Oval 83"/>
          <p:cNvSpPr/>
          <p:nvPr/>
        </p:nvSpPr>
        <p:spPr>
          <a:xfrm>
            <a:off x="6376428" y="5592742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Arrow Connector 86"/>
          <p:cNvCxnSpPr>
            <a:stCxn id="78" idx="4"/>
            <a:endCxn id="84" idx="0"/>
          </p:cNvCxnSpPr>
          <p:nvPr/>
        </p:nvCxnSpPr>
        <p:spPr>
          <a:xfrm>
            <a:off x="6578611" y="5072233"/>
            <a:ext cx="4367" cy="5205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6247592" y="512990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</a:p>
        </p:txBody>
      </p:sp>
      <p:sp>
        <p:nvSpPr>
          <p:cNvPr id="98" name="Oval 97"/>
          <p:cNvSpPr/>
          <p:nvPr/>
        </p:nvSpPr>
        <p:spPr>
          <a:xfrm>
            <a:off x="9165916" y="4787767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50" idx="2"/>
            <a:endCxn id="98" idx="0"/>
          </p:cNvCxnSpPr>
          <p:nvPr/>
        </p:nvCxnSpPr>
        <p:spPr>
          <a:xfrm flipH="1">
            <a:off x="9372466" y="4365189"/>
            <a:ext cx="655853" cy="4225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9483552" y="425815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102" name="Oval 101"/>
          <p:cNvSpPr/>
          <p:nvPr/>
        </p:nvSpPr>
        <p:spPr>
          <a:xfrm>
            <a:off x="9165916" y="5635331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stCxn id="98" idx="4"/>
            <a:endCxn id="102" idx="0"/>
          </p:cNvCxnSpPr>
          <p:nvPr/>
        </p:nvCxnSpPr>
        <p:spPr>
          <a:xfrm>
            <a:off x="9372466" y="5200867"/>
            <a:ext cx="0" cy="4344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9017766" y="51772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</p:txBody>
      </p:sp>
      <p:sp>
        <p:nvSpPr>
          <p:cNvPr id="112" name="Oval 111"/>
          <p:cNvSpPr/>
          <p:nvPr/>
        </p:nvSpPr>
        <p:spPr>
          <a:xfrm>
            <a:off x="5360430" y="4681017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/>
          <p:cNvCxnSpPr>
            <a:stCxn id="71" idx="2"/>
            <a:endCxn id="112" idx="0"/>
          </p:cNvCxnSpPr>
          <p:nvPr/>
        </p:nvCxnSpPr>
        <p:spPr>
          <a:xfrm flipH="1">
            <a:off x="5566980" y="3900985"/>
            <a:ext cx="805081" cy="7800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5669557" y="397345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116" name="Oval 115"/>
          <p:cNvSpPr/>
          <p:nvPr/>
        </p:nvSpPr>
        <p:spPr>
          <a:xfrm>
            <a:off x="5360430" y="5592742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5563918" y="5107037"/>
            <a:ext cx="0" cy="4986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5257424" y="511360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</a:p>
        </p:txBody>
      </p:sp>
      <p:sp>
        <p:nvSpPr>
          <p:cNvPr id="129" name="Oval 128"/>
          <p:cNvSpPr/>
          <p:nvPr/>
        </p:nvSpPr>
        <p:spPr>
          <a:xfrm>
            <a:off x="11017338" y="4772413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/>
          <p:cNvCxnSpPr>
            <a:stCxn id="50" idx="6"/>
            <a:endCxn id="129" idx="1"/>
          </p:cNvCxnSpPr>
          <p:nvPr/>
        </p:nvCxnSpPr>
        <p:spPr>
          <a:xfrm>
            <a:off x="10441419" y="4365189"/>
            <a:ext cx="636416" cy="4677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10625884" y="4258153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M</a:t>
            </a:r>
          </a:p>
        </p:txBody>
      </p:sp>
      <p:sp>
        <p:nvSpPr>
          <p:cNvPr id="133" name="Oval 132"/>
          <p:cNvSpPr/>
          <p:nvPr/>
        </p:nvSpPr>
        <p:spPr>
          <a:xfrm>
            <a:off x="11017338" y="5631944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/>
          <p:cNvCxnSpPr>
            <a:stCxn id="129" idx="4"/>
            <a:endCxn id="133" idx="0"/>
          </p:cNvCxnSpPr>
          <p:nvPr/>
        </p:nvCxnSpPr>
        <p:spPr>
          <a:xfrm>
            <a:off x="11223888" y="5185513"/>
            <a:ext cx="0" cy="4464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11232027" y="51842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</p:txBody>
      </p:sp>
      <p:sp>
        <p:nvSpPr>
          <p:cNvPr id="147" name="Oval 146"/>
          <p:cNvSpPr/>
          <p:nvPr/>
        </p:nvSpPr>
        <p:spPr>
          <a:xfrm>
            <a:off x="7388278" y="4655202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9" name="Straight Arrow Connector 148"/>
          <p:cNvCxnSpPr>
            <a:stCxn id="71" idx="6"/>
            <a:endCxn id="147" idx="0"/>
          </p:cNvCxnSpPr>
          <p:nvPr/>
        </p:nvCxnSpPr>
        <p:spPr>
          <a:xfrm>
            <a:off x="6785161" y="3900985"/>
            <a:ext cx="809667" cy="7542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7166980" y="400459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P</a:t>
            </a:r>
          </a:p>
        </p:txBody>
      </p:sp>
      <p:sp>
        <p:nvSpPr>
          <p:cNvPr id="144" name="Oval 143"/>
          <p:cNvSpPr/>
          <p:nvPr/>
        </p:nvSpPr>
        <p:spPr>
          <a:xfrm>
            <a:off x="7649947" y="3280576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>
            <a:stCxn id="10" idx="4"/>
            <a:endCxn id="144" idx="0"/>
          </p:cNvCxnSpPr>
          <p:nvPr/>
        </p:nvCxnSpPr>
        <p:spPr>
          <a:xfrm>
            <a:off x="7849431" y="2863045"/>
            <a:ext cx="7066" cy="4175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7825259" y="2849415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154" name="Oval 153"/>
          <p:cNvSpPr/>
          <p:nvPr/>
        </p:nvSpPr>
        <p:spPr>
          <a:xfrm>
            <a:off x="8136932" y="4028984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>
            <a:stCxn id="144" idx="5"/>
            <a:endCxn id="154" idx="0"/>
          </p:cNvCxnSpPr>
          <p:nvPr/>
        </p:nvCxnSpPr>
        <p:spPr>
          <a:xfrm>
            <a:off x="8002550" y="3633179"/>
            <a:ext cx="340932" cy="3958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8091211" y="352994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U</a:t>
            </a:r>
          </a:p>
        </p:txBody>
      </p:sp>
      <p:sp>
        <p:nvSpPr>
          <p:cNvPr id="128" name="Oval 127"/>
          <p:cNvSpPr/>
          <p:nvPr/>
        </p:nvSpPr>
        <p:spPr>
          <a:xfrm>
            <a:off x="7649947" y="2449945"/>
            <a:ext cx="413100" cy="4131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/>
          <p:cNvSpPr txBox="1"/>
          <p:nvPr/>
        </p:nvSpPr>
        <p:spPr>
          <a:xfrm>
            <a:off x="7668060" y="2471930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M</a:t>
            </a:r>
          </a:p>
        </p:txBody>
      </p:sp>
      <p:sp>
        <p:nvSpPr>
          <p:cNvPr id="132" name="Oval 131"/>
          <p:cNvSpPr/>
          <p:nvPr/>
        </p:nvSpPr>
        <p:spPr>
          <a:xfrm>
            <a:off x="8834283" y="2774630"/>
            <a:ext cx="413100" cy="4131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128" idx="6"/>
            <a:endCxn id="13" idx="1"/>
          </p:cNvCxnSpPr>
          <p:nvPr/>
        </p:nvCxnSpPr>
        <p:spPr>
          <a:xfrm>
            <a:off x="8063047" y="2656495"/>
            <a:ext cx="831733" cy="17863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8915370" y="2796514"/>
            <a:ext cx="245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</a:p>
        </p:txBody>
      </p:sp>
      <p:sp>
        <p:nvSpPr>
          <p:cNvPr id="92" name="Oval 91"/>
          <p:cNvSpPr/>
          <p:nvPr/>
        </p:nvSpPr>
        <p:spPr>
          <a:xfrm>
            <a:off x="10025685" y="3058984"/>
            <a:ext cx="413100" cy="4131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>
            <a:stCxn id="13" idx="6"/>
            <a:endCxn id="23" idx="1"/>
          </p:cNvCxnSpPr>
          <p:nvPr/>
        </p:nvCxnSpPr>
        <p:spPr>
          <a:xfrm>
            <a:off x="9247383" y="2981180"/>
            <a:ext cx="838799" cy="14005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823374" y="5452610"/>
            <a:ext cx="4079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We can’t reach a node with counter=0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830643" y="5828512"/>
            <a:ext cx="2799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Means “MI” doesn’t exist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6708144" y="545261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7707234" y="443421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8398548" y="379717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1275588" y="341282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0234589" y="388706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9482691" y="550417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1335427" y="553693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5689084" y="545689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097280" y="1732102"/>
            <a:ext cx="1745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insert(“MIT”)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097280" y="2078964"/>
            <a:ext cx="1874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insert(“MIST”)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1097280" y="2420293"/>
            <a:ext cx="1887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insert(“BUET”)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1095881" y="2753844"/>
            <a:ext cx="2114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insert(“MISTCE”)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094683" y="3083158"/>
            <a:ext cx="1892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insert(“BUBT”)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094683" y="3427844"/>
            <a:ext cx="2188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insert(“MISTME”)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1093838" y="3777508"/>
            <a:ext cx="1775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insert(“BUP”)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1099620" y="4119118"/>
            <a:ext cx="1654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insert(“CU”)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1093838" y="4434214"/>
            <a:ext cx="1869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insert(“MIST”)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1093838" y="4778436"/>
            <a:ext cx="1775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insert(“BUP”)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3800874" y="1840620"/>
            <a:ext cx="1972656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search(“BUBT”)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3800874" y="2329043"/>
            <a:ext cx="1993238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search(“BRAC”)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3800873" y="2847724"/>
            <a:ext cx="2006501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search(“MI”)</a:t>
            </a:r>
          </a:p>
        </p:txBody>
      </p:sp>
    </p:spTree>
    <p:extLst>
      <p:ext uri="{BB962C8B-B14F-4D97-AF65-F5344CB8AC3E}">
        <p14:creationId xmlns:p14="http://schemas.microsoft.com/office/powerpoint/2010/main" val="3067011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 animBg="1"/>
      <p:bldP spid="131" grpId="0"/>
      <p:bldP spid="132" grpId="0" animBg="1"/>
      <p:bldP spid="91" grpId="0"/>
      <p:bldP spid="92" grpId="0" animBg="1"/>
      <p:bldP spid="93" grpId="0"/>
      <p:bldP spid="94" grpId="0"/>
      <p:bldP spid="13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 IN  TRIE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1736B-1578-40F3-9A9B-DA1925C8240A}" type="datetime2">
              <a:rPr lang="en-US" smtClean="0"/>
              <a:t>Monday, October 13, 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Lecturer, Dept of CSE, KiU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14</a:t>
            </a:fld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642881" y="2449945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550926" y="1808398"/>
            <a:ext cx="663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Root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7849431" y="2162109"/>
            <a:ext cx="0" cy="30244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8834283" y="2774630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10" idx="6"/>
            <a:endCxn id="13" idx="1"/>
          </p:cNvCxnSpPr>
          <p:nvPr/>
        </p:nvCxnSpPr>
        <p:spPr>
          <a:xfrm>
            <a:off x="8055981" y="2656495"/>
            <a:ext cx="838799" cy="1786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279653" y="2411874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M</a:t>
            </a:r>
          </a:p>
        </p:txBody>
      </p:sp>
      <p:sp>
        <p:nvSpPr>
          <p:cNvPr id="23" name="Oval 22"/>
          <p:cNvSpPr/>
          <p:nvPr/>
        </p:nvSpPr>
        <p:spPr>
          <a:xfrm>
            <a:off x="10025685" y="3060741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stCxn id="13" idx="6"/>
            <a:endCxn id="23" idx="1"/>
          </p:cNvCxnSpPr>
          <p:nvPr/>
        </p:nvCxnSpPr>
        <p:spPr>
          <a:xfrm>
            <a:off x="9247383" y="2981180"/>
            <a:ext cx="838799" cy="1400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534143" y="2709541"/>
            <a:ext cx="245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</a:p>
        </p:txBody>
      </p:sp>
      <p:sp>
        <p:nvSpPr>
          <p:cNvPr id="31" name="Oval 30"/>
          <p:cNvSpPr/>
          <p:nvPr/>
        </p:nvSpPr>
        <p:spPr>
          <a:xfrm>
            <a:off x="11017338" y="3625289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>
            <a:stCxn id="23" idx="6"/>
            <a:endCxn id="31" idx="1"/>
          </p:cNvCxnSpPr>
          <p:nvPr/>
        </p:nvCxnSpPr>
        <p:spPr>
          <a:xfrm>
            <a:off x="10438785" y="3267291"/>
            <a:ext cx="639050" cy="4184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0697214" y="317981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</a:p>
        </p:txBody>
      </p:sp>
      <p:sp>
        <p:nvSpPr>
          <p:cNvPr id="43" name="Oval 42"/>
          <p:cNvSpPr/>
          <p:nvPr/>
        </p:nvSpPr>
        <p:spPr>
          <a:xfrm>
            <a:off x="9172509" y="3625289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>
            <a:stCxn id="23" idx="2"/>
            <a:endCxn id="43" idx="0"/>
          </p:cNvCxnSpPr>
          <p:nvPr/>
        </p:nvCxnSpPr>
        <p:spPr>
          <a:xfrm flipH="1">
            <a:off x="9379059" y="3267291"/>
            <a:ext cx="646626" cy="3579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9475671" y="316584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S</a:t>
            </a:r>
          </a:p>
        </p:txBody>
      </p:sp>
      <p:sp>
        <p:nvSpPr>
          <p:cNvPr id="50" name="Oval 49"/>
          <p:cNvSpPr/>
          <p:nvPr/>
        </p:nvSpPr>
        <p:spPr>
          <a:xfrm>
            <a:off x="10028319" y="4158639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/>
          <p:cNvCxnSpPr>
            <a:stCxn id="43" idx="6"/>
            <a:endCxn id="50" idx="1"/>
          </p:cNvCxnSpPr>
          <p:nvPr/>
        </p:nvCxnSpPr>
        <p:spPr>
          <a:xfrm>
            <a:off x="9585609" y="3831839"/>
            <a:ext cx="503207" cy="3872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9769031" y="370851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</a:p>
        </p:txBody>
      </p:sp>
      <p:sp>
        <p:nvSpPr>
          <p:cNvPr id="65" name="Oval 64"/>
          <p:cNvSpPr/>
          <p:nvPr/>
        </p:nvSpPr>
        <p:spPr>
          <a:xfrm>
            <a:off x="6708144" y="2780765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/>
          <p:cNvCxnSpPr>
            <a:stCxn id="10" idx="2"/>
            <a:endCxn id="65" idx="7"/>
          </p:cNvCxnSpPr>
          <p:nvPr/>
        </p:nvCxnSpPr>
        <p:spPr>
          <a:xfrm flipH="1">
            <a:off x="7060747" y="2656495"/>
            <a:ext cx="582134" cy="1847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7214000" y="241187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71" name="Oval 70"/>
          <p:cNvSpPr/>
          <p:nvPr/>
        </p:nvSpPr>
        <p:spPr>
          <a:xfrm>
            <a:off x="6372061" y="3694435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Arrow Connector 72"/>
          <p:cNvCxnSpPr>
            <a:stCxn id="65" idx="3"/>
            <a:endCxn id="71" idx="0"/>
          </p:cNvCxnSpPr>
          <p:nvPr/>
        </p:nvCxnSpPr>
        <p:spPr>
          <a:xfrm flipH="1">
            <a:off x="6578611" y="3133368"/>
            <a:ext cx="190030" cy="5610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6347617" y="314686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U</a:t>
            </a:r>
          </a:p>
        </p:txBody>
      </p:sp>
      <p:sp>
        <p:nvSpPr>
          <p:cNvPr id="78" name="Oval 77"/>
          <p:cNvSpPr/>
          <p:nvPr/>
        </p:nvSpPr>
        <p:spPr>
          <a:xfrm>
            <a:off x="6372061" y="4659133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Arrow Connector 79"/>
          <p:cNvCxnSpPr>
            <a:stCxn id="71" idx="4"/>
            <a:endCxn id="78" idx="0"/>
          </p:cNvCxnSpPr>
          <p:nvPr/>
        </p:nvCxnSpPr>
        <p:spPr>
          <a:xfrm>
            <a:off x="6578611" y="4107535"/>
            <a:ext cx="0" cy="5515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6263634" y="41456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</p:txBody>
      </p:sp>
      <p:sp>
        <p:nvSpPr>
          <p:cNvPr id="84" name="Oval 83"/>
          <p:cNvSpPr/>
          <p:nvPr/>
        </p:nvSpPr>
        <p:spPr>
          <a:xfrm>
            <a:off x="6376428" y="5592742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Arrow Connector 86"/>
          <p:cNvCxnSpPr>
            <a:stCxn id="78" idx="4"/>
            <a:endCxn id="84" idx="0"/>
          </p:cNvCxnSpPr>
          <p:nvPr/>
        </p:nvCxnSpPr>
        <p:spPr>
          <a:xfrm>
            <a:off x="6578611" y="5072233"/>
            <a:ext cx="4367" cy="5205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6247592" y="512990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</a:p>
        </p:txBody>
      </p:sp>
      <p:sp>
        <p:nvSpPr>
          <p:cNvPr id="98" name="Oval 97"/>
          <p:cNvSpPr/>
          <p:nvPr/>
        </p:nvSpPr>
        <p:spPr>
          <a:xfrm>
            <a:off x="9165916" y="4787767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50" idx="2"/>
            <a:endCxn id="98" idx="0"/>
          </p:cNvCxnSpPr>
          <p:nvPr/>
        </p:nvCxnSpPr>
        <p:spPr>
          <a:xfrm flipH="1">
            <a:off x="9372466" y="4365189"/>
            <a:ext cx="655853" cy="4225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9483552" y="425815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102" name="Oval 101"/>
          <p:cNvSpPr/>
          <p:nvPr/>
        </p:nvSpPr>
        <p:spPr>
          <a:xfrm>
            <a:off x="9165916" y="5635331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stCxn id="98" idx="4"/>
            <a:endCxn id="102" idx="0"/>
          </p:cNvCxnSpPr>
          <p:nvPr/>
        </p:nvCxnSpPr>
        <p:spPr>
          <a:xfrm>
            <a:off x="9372466" y="5200867"/>
            <a:ext cx="0" cy="4344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9017766" y="51772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</p:txBody>
      </p:sp>
      <p:sp>
        <p:nvSpPr>
          <p:cNvPr id="112" name="Oval 111"/>
          <p:cNvSpPr/>
          <p:nvPr/>
        </p:nvSpPr>
        <p:spPr>
          <a:xfrm>
            <a:off x="5360430" y="4681017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/>
          <p:cNvCxnSpPr>
            <a:stCxn id="71" idx="2"/>
            <a:endCxn id="112" idx="0"/>
          </p:cNvCxnSpPr>
          <p:nvPr/>
        </p:nvCxnSpPr>
        <p:spPr>
          <a:xfrm flipH="1">
            <a:off x="5566980" y="3900985"/>
            <a:ext cx="805081" cy="7800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5669557" y="397345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116" name="Oval 115"/>
          <p:cNvSpPr/>
          <p:nvPr/>
        </p:nvSpPr>
        <p:spPr>
          <a:xfrm>
            <a:off x="5360430" y="5592742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5563918" y="5107037"/>
            <a:ext cx="0" cy="4986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5257424" y="511360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</a:p>
        </p:txBody>
      </p:sp>
      <p:sp>
        <p:nvSpPr>
          <p:cNvPr id="129" name="Oval 128"/>
          <p:cNvSpPr/>
          <p:nvPr/>
        </p:nvSpPr>
        <p:spPr>
          <a:xfrm>
            <a:off x="11017338" y="4772413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/>
          <p:cNvCxnSpPr>
            <a:stCxn id="50" idx="6"/>
            <a:endCxn id="129" idx="1"/>
          </p:cNvCxnSpPr>
          <p:nvPr/>
        </p:nvCxnSpPr>
        <p:spPr>
          <a:xfrm>
            <a:off x="10441419" y="4365189"/>
            <a:ext cx="636416" cy="4677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10625884" y="4258153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M</a:t>
            </a:r>
          </a:p>
        </p:txBody>
      </p:sp>
      <p:sp>
        <p:nvSpPr>
          <p:cNvPr id="133" name="Oval 132"/>
          <p:cNvSpPr/>
          <p:nvPr/>
        </p:nvSpPr>
        <p:spPr>
          <a:xfrm>
            <a:off x="11017338" y="5631944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/>
          <p:cNvCxnSpPr>
            <a:stCxn id="129" idx="4"/>
            <a:endCxn id="133" idx="0"/>
          </p:cNvCxnSpPr>
          <p:nvPr/>
        </p:nvCxnSpPr>
        <p:spPr>
          <a:xfrm>
            <a:off x="11223888" y="5185513"/>
            <a:ext cx="0" cy="4464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11232027" y="51842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</p:txBody>
      </p:sp>
      <p:sp>
        <p:nvSpPr>
          <p:cNvPr id="147" name="Oval 146"/>
          <p:cNvSpPr/>
          <p:nvPr/>
        </p:nvSpPr>
        <p:spPr>
          <a:xfrm>
            <a:off x="7388278" y="4655202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9" name="Straight Arrow Connector 148"/>
          <p:cNvCxnSpPr>
            <a:stCxn id="71" idx="6"/>
            <a:endCxn id="147" idx="0"/>
          </p:cNvCxnSpPr>
          <p:nvPr/>
        </p:nvCxnSpPr>
        <p:spPr>
          <a:xfrm>
            <a:off x="6785161" y="3900985"/>
            <a:ext cx="809667" cy="7542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7166980" y="400459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P</a:t>
            </a:r>
          </a:p>
        </p:txBody>
      </p:sp>
      <p:sp>
        <p:nvSpPr>
          <p:cNvPr id="144" name="Oval 143"/>
          <p:cNvSpPr/>
          <p:nvPr/>
        </p:nvSpPr>
        <p:spPr>
          <a:xfrm>
            <a:off x="7649947" y="3280576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>
            <a:stCxn id="10" idx="4"/>
            <a:endCxn id="144" idx="0"/>
          </p:cNvCxnSpPr>
          <p:nvPr/>
        </p:nvCxnSpPr>
        <p:spPr>
          <a:xfrm>
            <a:off x="7849431" y="2863045"/>
            <a:ext cx="7066" cy="4175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7825259" y="2849415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154" name="Oval 153"/>
          <p:cNvSpPr/>
          <p:nvPr/>
        </p:nvSpPr>
        <p:spPr>
          <a:xfrm>
            <a:off x="8136932" y="4028984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>
            <a:stCxn id="144" idx="5"/>
            <a:endCxn id="154" idx="0"/>
          </p:cNvCxnSpPr>
          <p:nvPr/>
        </p:nvCxnSpPr>
        <p:spPr>
          <a:xfrm>
            <a:off x="8002550" y="3633179"/>
            <a:ext cx="340932" cy="3958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8091211" y="352994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U</a:t>
            </a:r>
          </a:p>
        </p:txBody>
      </p:sp>
      <p:sp>
        <p:nvSpPr>
          <p:cNvPr id="128" name="Oval 127"/>
          <p:cNvSpPr/>
          <p:nvPr/>
        </p:nvSpPr>
        <p:spPr>
          <a:xfrm>
            <a:off x="7649947" y="2449945"/>
            <a:ext cx="413100" cy="4131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7685764" y="247116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cxnSp>
        <p:nvCxnSpPr>
          <p:cNvPr id="6" name="Straight Arrow Connector 5"/>
          <p:cNvCxnSpPr>
            <a:stCxn id="128" idx="4"/>
            <a:endCxn id="144" idx="0"/>
          </p:cNvCxnSpPr>
          <p:nvPr/>
        </p:nvCxnSpPr>
        <p:spPr>
          <a:xfrm>
            <a:off x="7856497" y="2863045"/>
            <a:ext cx="0" cy="41753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/>
          <p:cNvSpPr/>
          <p:nvPr/>
        </p:nvSpPr>
        <p:spPr>
          <a:xfrm>
            <a:off x="7651371" y="3280576"/>
            <a:ext cx="413100" cy="4131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>
            <a:off x="7692264" y="330981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U</a:t>
            </a:r>
          </a:p>
        </p:txBody>
      </p:sp>
      <p:cxnSp>
        <p:nvCxnSpPr>
          <p:cNvPr id="18" name="Straight Arrow Connector 17"/>
          <p:cNvCxnSpPr>
            <a:stCxn id="95" idx="5"/>
            <a:endCxn id="154" idx="0"/>
          </p:cNvCxnSpPr>
          <p:nvPr/>
        </p:nvCxnSpPr>
        <p:spPr>
          <a:xfrm>
            <a:off x="8003974" y="3633179"/>
            <a:ext cx="339508" cy="39580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/>
          <p:cNvSpPr/>
          <p:nvPr/>
        </p:nvSpPr>
        <p:spPr>
          <a:xfrm>
            <a:off x="8136408" y="4035121"/>
            <a:ext cx="413100" cy="4131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/>
          <p:cNvSpPr txBox="1"/>
          <p:nvPr/>
        </p:nvSpPr>
        <p:spPr>
          <a:xfrm>
            <a:off x="886493" y="5420996"/>
            <a:ext cx="2022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We reach to NULL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893762" y="5796898"/>
            <a:ext cx="2978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Means “CUET” doesn’t exist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8189212" y="40672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708144" y="545261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7707234" y="443421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8398548" y="379717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1275588" y="341282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10234589" y="388706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9482691" y="550417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11335427" y="553693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5689084" y="545689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097280" y="1732102"/>
            <a:ext cx="1745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insert(“MIT”)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097280" y="2078964"/>
            <a:ext cx="1874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insert(“MIST”)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1097280" y="2420293"/>
            <a:ext cx="1887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insert(“BUET”)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1095881" y="2753844"/>
            <a:ext cx="2114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insert(“MISTCE”)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1094683" y="3083158"/>
            <a:ext cx="1892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insert(“BUBT”)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1094683" y="3427844"/>
            <a:ext cx="2188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insert(“MISTME”)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1093838" y="3777508"/>
            <a:ext cx="1775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insert(“BUP”)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1099620" y="4119118"/>
            <a:ext cx="1654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insert(“CU”)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1093838" y="4434214"/>
            <a:ext cx="1869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insert(“MIST”)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93838" y="4778436"/>
            <a:ext cx="1775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insert(“BUP”)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3800874" y="1840620"/>
            <a:ext cx="1972656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search(“BUBT”)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3800874" y="2329043"/>
            <a:ext cx="1993238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search(“BRAC”)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3800873" y="2847724"/>
            <a:ext cx="2006501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search(“MI”)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3802943" y="3364551"/>
            <a:ext cx="2006501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search(“CUET”)</a:t>
            </a:r>
          </a:p>
        </p:txBody>
      </p:sp>
      <p:sp>
        <p:nvSpPr>
          <p:cNvPr id="139" name="Isosceles Triangle 138"/>
          <p:cNvSpPr/>
          <p:nvPr/>
        </p:nvSpPr>
        <p:spPr>
          <a:xfrm>
            <a:off x="8048957" y="5204702"/>
            <a:ext cx="446358" cy="384791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0" name="Straight Arrow Connector 139"/>
          <p:cNvCxnSpPr>
            <a:stCxn id="97" idx="4"/>
            <a:endCxn id="139" idx="0"/>
          </p:cNvCxnSpPr>
          <p:nvPr/>
        </p:nvCxnSpPr>
        <p:spPr>
          <a:xfrm flipH="1">
            <a:off x="8272136" y="4448221"/>
            <a:ext cx="70822" cy="75648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8306654" y="47025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7890496" y="5586866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3938864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 animBg="1"/>
      <p:bldP spid="90" grpId="0"/>
      <p:bldP spid="95" grpId="0" animBg="1"/>
      <p:bldP spid="96" grpId="0"/>
      <p:bldP spid="97" grpId="0" animBg="1"/>
      <p:bldP spid="100" grpId="0"/>
      <p:bldP spid="101" grpId="0"/>
      <p:bldP spid="105" grpId="0"/>
      <p:bldP spid="138" grpId="0" animBg="1"/>
      <p:bldP spid="139" grpId="0" animBg="1"/>
      <p:bldP spid="141" grpId="0"/>
      <p:bldP spid="14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 IN  TRIE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12149-D7D9-4F11-B2E2-73FE4E3298AB}" type="datetime2">
              <a:rPr lang="en-US" smtClean="0"/>
              <a:t>Monday, October 13, 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Lecturer, Dept of CSE, KiU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15</a:t>
            </a:fld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642881" y="2449945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550926" y="1808398"/>
            <a:ext cx="663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Root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7849431" y="2162109"/>
            <a:ext cx="0" cy="30244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8834283" y="2774630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10" idx="6"/>
            <a:endCxn id="13" idx="1"/>
          </p:cNvCxnSpPr>
          <p:nvPr/>
        </p:nvCxnSpPr>
        <p:spPr>
          <a:xfrm>
            <a:off x="8055981" y="2656495"/>
            <a:ext cx="838799" cy="1786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279653" y="2411874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M</a:t>
            </a:r>
          </a:p>
        </p:txBody>
      </p:sp>
      <p:sp>
        <p:nvSpPr>
          <p:cNvPr id="23" name="Oval 22"/>
          <p:cNvSpPr/>
          <p:nvPr/>
        </p:nvSpPr>
        <p:spPr>
          <a:xfrm>
            <a:off x="10025685" y="3060741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stCxn id="13" idx="6"/>
            <a:endCxn id="23" idx="1"/>
          </p:cNvCxnSpPr>
          <p:nvPr/>
        </p:nvCxnSpPr>
        <p:spPr>
          <a:xfrm>
            <a:off x="9247383" y="2981180"/>
            <a:ext cx="838799" cy="1400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534143" y="2709541"/>
            <a:ext cx="245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</a:p>
        </p:txBody>
      </p:sp>
      <p:sp>
        <p:nvSpPr>
          <p:cNvPr id="31" name="Oval 30"/>
          <p:cNvSpPr/>
          <p:nvPr/>
        </p:nvSpPr>
        <p:spPr>
          <a:xfrm>
            <a:off x="11017338" y="3625289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>
            <a:stCxn id="23" idx="6"/>
            <a:endCxn id="31" idx="1"/>
          </p:cNvCxnSpPr>
          <p:nvPr/>
        </p:nvCxnSpPr>
        <p:spPr>
          <a:xfrm>
            <a:off x="10438785" y="3267291"/>
            <a:ext cx="639050" cy="4184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0697214" y="317981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</a:p>
        </p:txBody>
      </p:sp>
      <p:sp>
        <p:nvSpPr>
          <p:cNvPr id="43" name="Oval 42"/>
          <p:cNvSpPr/>
          <p:nvPr/>
        </p:nvSpPr>
        <p:spPr>
          <a:xfrm>
            <a:off x="9172509" y="3625289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>
            <a:stCxn id="23" idx="2"/>
            <a:endCxn id="43" idx="0"/>
          </p:cNvCxnSpPr>
          <p:nvPr/>
        </p:nvCxnSpPr>
        <p:spPr>
          <a:xfrm flipH="1">
            <a:off x="9379059" y="3267291"/>
            <a:ext cx="646626" cy="3579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9475671" y="316584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S</a:t>
            </a:r>
          </a:p>
        </p:txBody>
      </p:sp>
      <p:sp>
        <p:nvSpPr>
          <p:cNvPr id="50" name="Oval 49"/>
          <p:cNvSpPr/>
          <p:nvPr/>
        </p:nvSpPr>
        <p:spPr>
          <a:xfrm>
            <a:off x="10028319" y="4158639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/>
          <p:cNvCxnSpPr>
            <a:stCxn id="43" idx="6"/>
            <a:endCxn id="50" idx="1"/>
          </p:cNvCxnSpPr>
          <p:nvPr/>
        </p:nvCxnSpPr>
        <p:spPr>
          <a:xfrm>
            <a:off x="9585609" y="3831839"/>
            <a:ext cx="503207" cy="3872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9769031" y="370851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</a:p>
        </p:txBody>
      </p:sp>
      <p:sp>
        <p:nvSpPr>
          <p:cNvPr id="65" name="Oval 64"/>
          <p:cNvSpPr/>
          <p:nvPr/>
        </p:nvSpPr>
        <p:spPr>
          <a:xfrm>
            <a:off x="6708144" y="2780765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/>
          <p:cNvCxnSpPr>
            <a:stCxn id="10" idx="2"/>
            <a:endCxn id="65" idx="7"/>
          </p:cNvCxnSpPr>
          <p:nvPr/>
        </p:nvCxnSpPr>
        <p:spPr>
          <a:xfrm flipH="1">
            <a:off x="7060747" y="2656495"/>
            <a:ext cx="582134" cy="1847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7214000" y="241187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71" name="Oval 70"/>
          <p:cNvSpPr/>
          <p:nvPr/>
        </p:nvSpPr>
        <p:spPr>
          <a:xfrm>
            <a:off x="6372061" y="3694435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Arrow Connector 72"/>
          <p:cNvCxnSpPr>
            <a:stCxn id="65" idx="3"/>
            <a:endCxn id="71" idx="0"/>
          </p:cNvCxnSpPr>
          <p:nvPr/>
        </p:nvCxnSpPr>
        <p:spPr>
          <a:xfrm flipH="1">
            <a:off x="6578611" y="3133368"/>
            <a:ext cx="190030" cy="5610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6347617" y="314686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U</a:t>
            </a:r>
          </a:p>
        </p:txBody>
      </p:sp>
      <p:sp>
        <p:nvSpPr>
          <p:cNvPr id="78" name="Oval 77"/>
          <p:cNvSpPr/>
          <p:nvPr/>
        </p:nvSpPr>
        <p:spPr>
          <a:xfrm>
            <a:off x="6372061" y="4659133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Arrow Connector 79"/>
          <p:cNvCxnSpPr>
            <a:stCxn id="71" idx="4"/>
            <a:endCxn id="78" idx="0"/>
          </p:cNvCxnSpPr>
          <p:nvPr/>
        </p:nvCxnSpPr>
        <p:spPr>
          <a:xfrm>
            <a:off x="6578611" y="4107535"/>
            <a:ext cx="0" cy="5515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6263634" y="41456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</p:txBody>
      </p:sp>
      <p:sp>
        <p:nvSpPr>
          <p:cNvPr id="84" name="Oval 83"/>
          <p:cNvSpPr/>
          <p:nvPr/>
        </p:nvSpPr>
        <p:spPr>
          <a:xfrm>
            <a:off x="6376428" y="5592742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Arrow Connector 86"/>
          <p:cNvCxnSpPr>
            <a:stCxn id="78" idx="4"/>
            <a:endCxn id="84" idx="0"/>
          </p:cNvCxnSpPr>
          <p:nvPr/>
        </p:nvCxnSpPr>
        <p:spPr>
          <a:xfrm>
            <a:off x="6578611" y="5072233"/>
            <a:ext cx="4367" cy="5205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6247592" y="512990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</a:p>
        </p:txBody>
      </p:sp>
      <p:sp>
        <p:nvSpPr>
          <p:cNvPr id="98" name="Oval 97"/>
          <p:cNvSpPr/>
          <p:nvPr/>
        </p:nvSpPr>
        <p:spPr>
          <a:xfrm>
            <a:off x="9165916" y="4787767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50" idx="2"/>
            <a:endCxn id="98" idx="0"/>
          </p:cNvCxnSpPr>
          <p:nvPr/>
        </p:nvCxnSpPr>
        <p:spPr>
          <a:xfrm flipH="1">
            <a:off x="9372466" y="4365189"/>
            <a:ext cx="655853" cy="4225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9483552" y="425815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102" name="Oval 101"/>
          <p:cNvSpPr/>
          <p:nvPr/>
        </p:nvSpPr>
        <p:spPr>
          <a:xfrm>
            <a:off x="9165916" y="5635331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stCxn id="98" idx="4"/>
            <a:endCxn id="102" idx="0"/>
          </p:cNvCxnSpPr>
          <p:nvPr/>
        </p:nvCxnSpPr>
        <p:spPr>
          <a:xfrm>
            <a:off x="9372466" y="5200867"/>
            <a:ext cx="0" cy="4344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9017766" y="51772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</p:txBody>
      </p:sp>
      <p:sp>
        <p:nvSpPr>
          <p:cNvPr id="112" name="Oval 111"/>
          <p:cNvSpPr/>
          <p:nvPr/>
        </p:nvSpPr>
        <p:spPr>
          <a:xfrm>
            <a:off x="5360430" y="4681017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/>
          <p:cNvCxnSpPr>
            <a:stCxn id="71" idx="2"/>
            <a:endCxn id="112" idx="0"/>
          </p:cNvCxnSpPr>
          <p:nvPr/>
        </p:nvCxnSpPr>
        <p:spPr>
          <a:xfrm flipH="1">
            <a:off x="5566980" y="3900985"/>
            <a:ext cx="805081" cy="7800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5669557" y="397345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116" name="Oval 115"/>
          <p:cNvSpPr/>
          <p:nvPr/>
        </p:nvSpPr>
        <p:spPr>
          <a:xfrm>
            <a:off x="5360430" y="5592742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5563918" y="5107037"/>
            <a:ext cx="0" cy="4986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5257424" y="511360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</a:p>
        </p:txBody>
      </p:sp>
      <p:sp>
        <p:nvSpPr>
          <p:cNvPr id="129" name="Oval 128"/>
          <p:cNvSpPr/>
          <p:nvPr/>
        </p:nvSpPr>
        <p:spPr>
          <a:xfrm>
            <a:off x="11017338" y="4772413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/>
          <p:cNvCxnSpPr>
            <a:stCxn id="50" idx="6"/>
            <a:endCxn id="129" idx="1"/>
          </p:cNvCxnSpPr>
          <p:nvPr/>
        </p:nvCxnSpPr>
        <p:spPr>
          <a:xfrm>
            <a:off x="10441419" y="4365189"/>
            <a:ext cx="636416" cy="4677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10625884" y="4258153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M</a:t>
            </a:r>
          </a:p>
        </p:txBody>
      </p:sp>
      <p:sp>
        <p:nvSpPr>
          <p:cNvPr id="133" name="Oval 132"/>
          <p:cNvSpPr/>
          <p:nvPr/>
        </p:nvSpPr>
        <p:spPr>
          <a:xfrm>
            <a:off x="11017338" y="5631944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/>
          <p:cNvCxnSpPr>
            <a:stCxn id="129" idx="4"/>
            <a:endCxn id="133" idx="0"/>
          </p:cNvCxnSpPr>
          <p:nvPr/>
        </p:nvCxnSpPr>
        <p:spPr>
          <a:xfrm>
            <a:off x="11223888" y="5185513"/>
            <a:ext cx="0" cy="4464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11232027" y="51842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</p:txBody>
      </p:sp>
      <p:sp>
        <p:nvSpPr>
          <p:cNvPr id="147" name="Oval 146"/>
          <p:cNvSpPr/>
          <p:nvPr/>
        </p:nvSpPr>
        <p:spPr>
          <a:xfrm>
            <a:off x="7388278" y="4655202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9" name="Straight Arrow Connector 148"/>
          <p:cNvCxnSpPr>
            <a:stCxn id="71" idx="6"/>
            <a:endCxn id="147" idx="0"/>
          </p:cNvCxnSpPr>
          <p:nvPr/>
        </p:nvCxnSpPr>
        <p:spPr>
          <a:xfrm>
            <a:off x="6785161" y="3900985"/>
            <a:ext cx="809667" cy="7542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7166980" y="400459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P</a:t>
            </a:r>
          </a:p>
        </p:txBody>
      </p:sp>
      <p:sp>
        <p:nvSpPr>
          <p:cNvPr id="144" name="Oval 143"/>
          <p:cNvSpPr/>
          <p:nvPr/>
        </p:nvSpPr>
        <p:spPr>
          <a:xfrm>
            <a:off x="7649947" y="3280576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>
            <a:stCxn id="10" idx="4"/>
            <a:endCxn id="144" idx="0"/>
          </p:cNvCxnSpPr>
          <p:nvPr/>
        </p:nvCxnSpPr>
        <p:spPr>
          <a:xfrm>
            <a:off x="7849431" y="2863045"/>
            <a:ext cx="7066" cy="4175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7825259" y="2849415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154" name="Oval 153"/>
          <p:cNvSpPr/>
          <p:nvPr/>
        </p:nvSpPr>
        <p:spPr>
          <a:xfrm>
            <a:off x="8136932" y="4028984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>
            <a:stCxn id="144" idx="5"/>
            <a:endCxn id="154" idx="0"/>
          </p:cNvCxnSpPr>
          <p:nvPr/>
        </p:nvCxnSpPr>
        <p:spPr>
          <a:xfrm>
            <a:off x="8002550" y="3633179"/>
            <a:ext cx="340932" cy="3958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8091211" y="352994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U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092335" y="1878032"/>
            <a:ext cx="3633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We don’t find a string in TRIE if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286171" y="2295802"/>
            <a:ext cx="4180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The search ends to a NULL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286171" y="2718650"/>
            <a:ext cx="4098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The search ends to a node with counter = 0 (Not the end of a word) 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6708144" y="545261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7707234" y="443421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8398548" y="379717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1275588" y="341282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0234589" y="388706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9482691" y="550417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1335427" y="553693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5689084" y="545689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00468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86" grpId="0"/>
      <p:bldP spid="9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TRIE  CHARACTERISTICS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47686" y="2033899"/>
            <a:ext cx="3327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Follows a tree data structure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47686" y="2545222"/>
            <a:ext cx="788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Each node will have 26 children (Each child represents a alphabetic letter)</a:t>
            </a:r>
            <a:endParaRPr lang="en-US" b="1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47686" y="3036604"/>
            <a:ext cx="4336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Implemented by linked data structure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6BD64-FE02-4EEA-A4C3-DC5817EADCAF}" type="datetime2">
              <a:rPr lang="en-US" smtClean="0"/>
              <a:t>Monday, October 13, 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Lecturer, Dept of CSE, KiU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336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47686" y="2033899"/>
            <a:ext cx="2426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void insert(string x)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47686" y="2545222"/>
            <a:ext cx="2334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int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search(string x)</a:t>
            </a:r>
            <a:endParaRPr lang="en-US" b="1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47686" y="3036604"/>
            <a:ext cx="251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bool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delete(string x)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C368D-830B-48EC-BDA9-9CAEE4070188}" type="datetime2">
              <a:rPr lang="en-US" smtClean="0"/>
              <a:t>Monday, October 13, 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Lecturer, Dept of CSE, KiU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17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247686" y="3547927"/>
            <a:ext cx="1877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void </a:t>
            </a:r>
            <a:r>
              <a:rPr lang="en-US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lexSort</a:t>
            </a:r>
            <a:r>
              <a:rPr lang="en-US">
                <a:latin typeface="Segoe UI Symbol" panose="020B0502040204020203" pitchFamily="34" charset="0"/>
                <a:ea typeface="Segoe UI Symbol" panose="020B0502040204020203" pitchFamily="34" charset="0"/>
              </a:rPr>
              <a:t>( 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5936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RELATIVE  POSITION OF A CHARACTER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47686" y="1917474"/>
            <a:ext cx="6027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Consider the strings can only contain uppercase letters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47686" y="2408490"/>
            <a:ext cx="7832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The relative position of a character is obtained by subtracting 65 from it</a:t>
            </a:r>
            <a:endParaRPr lang="en-US" b="1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24BD-8023-43F0-B71B-5B89FEF5AD05}" type="datetime2">
              <a:rPr lang="en-US" smtClean="0"/>
              <a:t>Monday, October 13, 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Lecturer, Dept of CSE, KiU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18</a:t>
            </a:fld>
            <a:endParaRPr lang="en-US"/>
          </a:p>
        </p:txBody>
      </p:sp>
      <p:graphicFrame>
        <p:nvGraphicFramePr>
          <p:cNvPr id="21" name="Google Shape;224;gdede339d8a_0_3"/>
          <p:cNvGraphicFramePr/>
          <p:nvPr>
            <p:extLst>
              <p:ext uri="{D42A27DB-BD31-4B8C-83A1-F6EECF244321}">
                <p14:modId xmlns:p14="http://schemas.microsoft.com/office/powerpoint/2010/main" val="2285348881"/>
              </p:ext>
            </p:extLst>
          </p:nvPr>
        </p:nvGraphicFramePr>
        <p:xfrm>
          <a:off x="1366258" y="2995081"/>
          <a:ext cx="3010584" cy="2883540"/>
        </p:xfrm>
        <a:graphic>
          <a:graphicData uri="http://schemas.openxmlformats.org/drawingml/2006/table">
            <a:tbl>
              <a:tblPr bandRow="1">
                <a:noFill/>
              </a:tblPr>
              <a:tblGrid>
                <a:gridCol w="1121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86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7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800" b="1" u="none" strike="noStrike" cap="none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Character</a:t>
                      </a:r>
                      <a:endParaRPr sz="1800" b="1" u="none" strike="noStrike" cap="none" dirty="0">
                        <a:latin typeface="Segoe UI Symbol" panose="020B0502040204020203" pitchFamily="34" charset="0"/>
                        <a:ea typeface="Segoe UI Symbol" panose="020B0502040204020203" pitchFamily="34" charset="0"/>
                      </a:endParaRPr>
                    </a:p>
                  </a:txBody>
                  <a:tcPr marL="42400" marR="4240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800" b="1" u="none" strike="noStrike" cap="none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Relative Position</a:t>
                      </a:r>
                      <a:endParaRPr sz="1800" b="1" u="none" strike="noStrike" cap="none" dirty="0">
                        <a:latin typeface="Segoe UI Symbol" panose="020B0502040204020203" pitchFamily="34" charset="0"/>
                        <a:ea typeface="Segoe UI Symbol" panose="020B0502040204020203" pitchFamily="34" charset="0"/>
                      </a:endParaRPr>
                    </a:p>
                  </a:txBody>
                  <a:tcPr marL="42400" marR="4240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/>
                          <a:sym typeface="Arial"/>
                        </a:rPr>
                        <a:t>A</a:t>
                      </a:r>
                      <a:endParaRPr sz="1800" u="none" strike="noStrike" cap="none" dirty="0">
                        <a:latin typeface="Segoe UI Symbol" panose="020B0502040204020203" pitchFamily="34" charset="0"/>
                        <a:ea typeface="Segoe UI Symbol" panose="020B0502040204020203" pitchFamily="34" charset="0"/>
                        <a:cs typeface="Arial"/>
                        <a:sym typeface="Arial"/>
                      </a:endParaRPr>
                    </a:p>
                  </a:txBody>
                  <a:tcPr marL="42400" marR="4240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/>
                          <a:sym typeface="Arial"/>
                        </a:rPr>
                        <a:t>0</a:t>
                      </a:r>
                      <a:endParaRPr sz="1800" u="none" strike="noStrike" cap="none" dirty="0">
                        <a:latin typeface="Segoe UI Symbol" panose="020B0502040204020203" pitchFamily="34" charset="0"/>
                        <a:ea typeface="Segoe UI Symbol" panose="020B0502040204020203" pitchFamily="34" charset="0"/>
                        <a:cs typeface="Arial"/>
                        <a:sym typeface="Arial"/>
                      </a:endParaRPr>
                    </a:p>
                  </a:txBody>
                  <a:tcPr marL="42400" marR="4240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2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/>
                          <a:sym typeface="Arial"/>
                        </a:rPr>
                        <a:t>B</a:t>
                      </a:r>
                      <a:endParaRPr sz="1800" u="none" strike="noStrike" cap="none" dirty="0">
                        <a:latin typeface="Segoe UI Symbol" panose="020B0502040204020203" pitchFamily="34" charset="0"/>
                        <a:ea typeface="Segoe UI Symbol" panose="020B0502040204020203" pitchFamily="34" charset="0"/>
                        <a:cs typeface="Arial"/>
                        <a:sym typeface="Arial"/>
                      </a:endParaRPr>
                    </a:p>
                  </a:txBody>
                  <a:tcPr marL="42400" marR="4240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/>
                          <a:sym typeface="Arial"/>
                        </a:rPr>
                        <a:t>1</a:t>
                      </a:r>
                      <a:endParaRPr sz="1800" u="none" strike="noStrike" cap="none" dirty="0">
                        <a:latin typeface="Segoe UI Symbol" panose="020B0502040204020203" pitchFamily="34" charset="0"/>
                        <a:ea typeface="Segoe UI Symbol" panose="020B0502040204020203" pitchFamily="34" charset="0"/>
                        <a:cs typeface="Arial"/>
                        <a:sym typeface="Arial"/>
                      </a:endParaRPr>
                    </a:p>
                  </a:txBody>
                  <a:tcPr marL="42400" marR="4240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2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/>
                          <a:sym typeface="Arial"/>
                        </a:rPr>
                        <a:t>C</a:t>
                      </a:r>
                      <a:endParaRPr sz="1800" u="none" strike="noStrike" cap="none" dirty="0">
                        <a:latin typeface="Segoe UI Symbol" panose="020B0502040204020203" pitchFamily="34" charset="0"/>
                        <a:ea typeface="Segoe UI Symbol" panose="020B0502040204020203" pitchFamily="34" charset="0"/>
                        <a:cs typeface="Arial"/>
                        <a:sym typeface="Arial"/>
                      </a:endParaRPr>
                    </a:p>
                  </a:txBody>
                  <a:tcPr marL="42400" marR="4240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/>
                          <a:sym typeface="Arial"/>
                        </a:rPr>
                        <a:t>2</a:t>
                      </a:r>
                      <a:endParaRPr sz="1800" u="none" strike="noStrike" cap="none" dirty="0">
                        <a:latin typeface="Segoe UI Symbol" panose="020B0502040204020203" pitchFamily="34" charset="0"/>
                        <a:ea typeface="Segoe UI Symbol" panose="020B0502040204020203" pitchFamily="34" charset="0"/>
                        <a:cs typeface="Arial"/>
                        <a:sym typeface="Arial"/>
                      </a:endParaRPr>
                    </a:p>
                  </a:txBody>
                  <a:tcPr marL="42400" marR="4240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2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/>
                          <a:sym typeface="Arial"/>
                        </a:rPr>
                        <a:t>D</a:t>
                      </a:r>
                      <a:endParaRPr sz="1800" u="none" strike="noStrike" cap="none" dirty="0">
                        <a:latin typeface="Segoe UI Symbol" panose="020B0502040204020203" pitchFamily="34" charset="0"/>
                        <a:ea typeface="Segoe UI Symbol" panose="020B0502040204020203" pitchFamily="34" charset="0"/>
                        <a:cs typeface="Arial"/>
                        <a:sym typeface="Arial"/>
                      </a:endParaRPr>
                    </a:p>
                  </a:txBody>
                  <a:tcPr marL="42400" marR="4240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/>
                          <a:sym typeface="Arial"/>
                        </a:rPr>
                        <a:t>3</a:t>
                      </a:r>
                      <a:endParaRPr sz="1800" u="none" strike="noStrike" cap="none" dirty="0">
                        <a:latin typeface="Segoe UI Symbol" panose="020B0502040204020203" pitchFamily="34" charset="0"/>
                        <a:ea typeface="Segoe UI Symbol" panose="020B0502040204020203" pitchFamily="34" charset="0"/>
                        <a:cs typeface="Arial"/>
                        <a:sym typeface="Arial"/>
                      </a:endParaRPr>
                    </a:p>
                  </a:txBody>
                  <a:tcPr marL="42400" marR="4240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2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/>
                          <a:sym typeface="Arial"/>
                        </a:rPr>
                        <a:t>E</a:t>
                      </a:r>
                      <a:endParaRPr sz="1800" u="none" strike="noStrike" cap="none" dirty="0">
                        <a:latin typeface="Segoe UI Symbol" panose="020B0502040204020203" pitchFamily="34" charset="0"/>
                        <a:ea typeface="Segoe UI Symbol" panose="020B0502040204020203" pitchFamily="34" charset="0"/>
                        <a:cs typeface="Arial"/>
                        <a:sym typeface="Arial"/>
                      </a:endParaRPr>
                    </a:p>
                  </a:txBody>
                  <a:tcPr marL="42400" marR="4240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/>
                          <a:sym typeface="Arial"/>
                        </a:rPr>
                        <a:t>4</a:t>
                      </a:r>
                      <a:endParaRPr sz="1800" u="none" strike="noStrike" cap="none" dirty="0">
                        <a:latin typeface="Segoe UI Symbol" panose="020B0502040204020203" pitchFamily="34" charset="0"/>
                        <a:ea typeface="Segoe UI Symbol" panose="020B0502040204020203" pitchFamily="34" charset="0"/>
                        <a:cs typeface="Arial"/>
                        <a:sym typeface="Arial"/>
                      </a:endParaRPr>
                    </a:p>
                  </a:txBody>
                  <a:tcPr marL="42400" marR="4240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9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/>
                          <a:sym typeface="Arial"/>
                        </a:rPr>
                        <a:t>F</a:t>
                      </a:r>
                      <a:endParaRPr sz="1800" u="none" strike="noStrike" cap="none" dirty="0">
                        <a:latin typeface="Segoe UI Symbol" panose="020B0502040204020203" pitchFamily="34" charset="0"/>
                        <a:ea typeface="Segoe UI Symbol" panose="020B0502040204020203" pitchFamily="34" charset="0"/>
                        <a:cs typeface="Arial"/>
                        <a:sym typeface="Arial"/>
                      </a:endParaRPr>
                    </a:p>
                  </a:txBody>
                  <a:tcPr marL="42400" marR="4240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/>
                          <a:sym typeface="Arial"/>
                        </a:rPr>
                        <a:t>5</a:t>
                      </a:r>
                      <a:endParaRPr sz="1800" u="none" strike="noStrike" cap="none" dirty="0">
                        <a:latin typeface="Segoe UI Symbol" panose="020B0502040204020203" pitchFamily="34" charset="0"/>
                        <a:ea typeface="Segoe UI Symbol" panose="020B0502040204020203" pitchFamily="34" charset="0"/>
                        <a:cs typeface="Arial"/>
                        <a:sym typeface="Arial"/>
                      </a:endParaRPr>
                    </a:p>
                  </a:txBody>
                  <a:tcPr marL="42400" marR="4240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2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/>
                          <a:sym typeface="Arial"/>
                        </a:rPr>
                        <a:t>G</a:t>
                      </a:r>
                      <a:endParaRPr sz="1800" u="none" strike="noStrike" cap="none" dirty="0">
                        <a:latin typeface="Segoe UI Symbol" panose="020B0502040204020203" pitchFamily="34" charset="0"/>
                        <a:ea typeface="Segoe UI Symbol" panose="020B0502040204020203" pitchFamily="34" charset="0"/>
                        <a:cs typeface="Arial"/>
                        <a:sym typeface="Arial"/>
                      </a:endParaRPr>
                    </a:p>
                  </a:txBody>
                  <a:tcPr marL="42400" marR="4240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/>
                          <a:sym typeface="Arial"/>
                        </a:rPr>
                        <a:t>6</a:t>
                      </a:r>
                      <a:endParaRPr sz="1800" u="none" strike="noStrike" cap="none" dirty="0">
                        <a:latin typeface="Segoe UI Symbol" panose="020B0502040204020203" pitchFamily="34" charset="0"/>
                        <a:ea typeface="Segoe UI Symbol" panose="020B0502040204020203" pitchFamily="34" charset="0"/>
                        <a:cs typeface="Arial"/>
                        <a:sym typeface="Arial"/>
                      </a:endParaRPr>
                    </a:p>
                  </a:txBody>
                  <a:tcPr marL="42400" marR="4240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2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/>
                          <a:sym typeface="Arial"/>
                        </a:rPr>
                        <a:t>H</a:t>
                      </a:r>
                      <a:endParaRPr sz="1800" u="none" strike="noStrike" cap="none" dirty="0">
                        <a:latin typeface="Segoe UI Symbol" panose="020B0502040204020203" pitchFamily="34" charset="0"/>
                        <a:ea typeface="Segoe UI Symbol" panose="020B0502040204020203" pitchFamily="34" charset="0"/>
                        <a:cs typeface="Arial"/>
                        <a:sym typeface="Arial"/>
                      </a:endParaRPr>
                    </a:p>
                  </a:txBody>
                  <a:tcPr marL="42400" marR="4240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/>
                          <a:sym typeface="Arial"/>
                        </a:rPr>
                        <a:t>7</a:t>
                      </a:r>
                      <a:endParaRPr sz="1800" u="none" strike="noStrike" cap="none" dirty="0">
                        <a:latin typeface="Segoe UI Symbol" panose="020B0502040204020203" pitchFamily="34" charset="0"/>
                        <a:ea typeface="Segoe UI Symbol" panose="020B0502040204020203" pitchFamily="34" charset="0"/>
                        <a:cs typeface="Arial"/>
                        <a:sym typeface="Arial"/>
                      </a:endParaRPr>
                    </a:p>
                  </a:txBody>
                  <a:tcPr marL="42400" marR="4240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2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/>
                          <a:sym typeface="Arial"/>
                        </a:rPr>
                        <a:t>I</a:t>
                      </a:r>
                      <a:endParaRPr sz="1800" u="none" strike="noStrike" cap="none" dirty="0">
                        <a:latin typeface="Segoe UI Symbol" panose="020B0502040204020203" pitchFamily="34" charset="0"/>
                        <a:ea typeface="Segoe UI Symbol" panose="020B0502040204020203" pitchFamily="34" charset="0"/>
                        <a:cs typeface="Arial"/>
                        <a:sym typeface="Arial"/>
                      </a:endParaRPr>
                    </a:p>
                  </a:txBody>
                  <a:tcPr marL="42400" marR="4240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/>
                          <a:sym typeface="Arial"/>
                        </a:rPr>
                        <a:t>8</a:t>
                      </a:r>
                      <a:endParaRPr sz="1800" u="none" strike="noStrike" cap="none" dirty="0">
                        <a:latin typeface="Segoe UI Symbol" panose="020B0502040204020203" pitchFamily="34" charset="0"/>
                        <a:ea typeface="Segoe UI Symbol" panose="020B0502040204020203" pitchFamily="34" charset="0"/>
                        <a:cs typeface="Arial"/>
                        <a:sym typeface="Arial"/>
                      </a:endParaRPr>
                    </a:p>
                  </a:txBody>
                  <a:tcPr marL="42400" marR="4240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22" name="Google Shape;224;gdede339d8a_0_3"/>
          <p:cNvGraphicFramePr/>
          <p:nvPr>
            <p:extLst>
              <p:ext uri="{D42A27DB-BD31-4B8C-83A1-F6EECF244321}">
                <p14:modId xmlns:p14="http://schemas.microsoft.com/office/powerpoint/2010/main" val="3169217777"/>
              </p:ext>
            </p:extLst>
          </p:nvPr>
        </p:nvGraphicFramePr>
        <p:xfrm>
          <a:off x="4863764" y="2993330"/>
          <a:ext cx="3010584" cy="2883540"/>
        </p:xfrm>
        <a:graphic>
          <a:graphicData uri="http://schemas.openxmlformats.org/drawingml/2006/table">
            <a:tbl>
              <a:tblPr bandRow="1">
                <a:noFill/>
              </a:tblPr>
              <a:tblGrid>
                <a:gridCol w="1121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86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7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800" b="1" u="none" strike="noStrike" cap="none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Character</a:t>
                      </a:r>
                      <a:endParaRPr sz="1800" b="1" u="none" strike="noStrike" cap="none" dirty="0">
                        <a:latin typeface="Segoe UI Symbol" panose="020B0502040204020203" pitchFamily="34" charset="0"/>
                        <a:ea typeface="Segoe UI Symbol" panose="020B0502040204020203" pitchFamily="34" charset="0"/>
                      </a:endParaRPr>
                    </a:p>
                  </a:txBody>
                  <a:tcPr marL="42400" marR="4240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800" b="1" u="none" strike="noStrike" cap="none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Relative Position</a:t>
                      </a:r>
                      <a:endParaRPr sz="1800" b="1" u="none" strike="noStrike" cap="none" dirty="0">
                        <a:latin typeface="Segoe UI Symbol" panose="020B0502040204020203" pitchFamily="34" charset="0"/>
                        <a:ea typeface="Segoe UI Symbol" panose="020B0502040204020203" pitchFamily="34" charset="0"/>
                      </a:endParaRPr>
                    </a:p>
                  </a:txBody>
                  <a:tcPr marL="42400" marR="4240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/>
                          <a:sym typeface="Arial"/>
                        </a:rPr>
                        <a:t>I</a:t>
                      </a:r>
                      <a:endParaRPr sz="1800" u="none" strike="noStrike" cap="none" dirty="0">
                        <a:latin typeface="Segoe UI Symbol" panose="020B0502040204020203" pitchFamily="34" charset="0"/>
                        <a:ea typeface="Segoe UI Symbol" panose="020B0502040204020203" pitchFamily="34" charset="0"/>
                        <a:cs typeface="Arial"/>
                        <a:sym typeface="Arial"/>
                      </a:endParaRPr>
                    </a:p>
                  </a:txBody>
                  <a:tcPr marL="42400" marR="4240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/>
                          <a:sym typeface="Arial"/>
                        </a:rPr>
                        <a:t>9</a:t>
                      </a:r>
                      <a:endParaRPr sz="1800" u="none" strike="noStrike" cap="none" dirty="0">
                        <a:latin typeface="Segoe UI Symbol" panose="020B0502040204020203" pitchFamily="34" charset="0"/>
                        <a:ea typeface="Segoe UI Symbol" panose="020B0502040204020203" pitchFamily="34" charset="0"/>
                        <a:cs typeface="Arial"/>
                        <a:sym typeface="Arial"/>
                      </a:endParaRPr>
                    </a:p>
                  </a:txBody>
                  <a:tcPr marL="42400" marR="4240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2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/>
                          <a:sym typeface="Arial"/>
                        </a:rPr>
                        <a:t>J</a:t>
                      </a:r>
                      <a:endParaRPr sz="1800" u="none" strike="noStrike" cap="none" dirty="0">
                        <a:latin typeface="Segoe UI Symbol" panose="020B0502040204020203" pitchFamily="34" charset="0"/>
                        <a:ea typeface="Segoe UI Symbol" panose="020B0502040204020203" pitchFamily="34" charset="0"/>
                        <a:cs typeface="Arial"/>
                        <a:sym typeface="Arial"/>
                      </a:endParaRPr>
                    </a:p>
                  </a:txBody>
                  <a:tcPr marL="42400" marR="4240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/>
                          <a:sym typeface="Arial"/>
                        </a:rPr>
                        <a:t>10</a:t>
                      </a:r>
                      <a:endParaRPr sz="1800" u="none" strike="noStrike" cap="none" dirty="0">
                        <a:latin typeface="Segoe UI Symbol" panose="020B0502040204020203" pitchFamily="34" charset="0"/>
                        <a:ea typeface="Segoe UI Symbol" panose="020B0502040204020203" pitchFamily="34" charset="0"/>
                        <a:cs typeface="Arial"/>
                        <a:sym typeface="Arial"/>
                      </a:endParaRPr>
                    </a:p>
                  </a:txBody>
                  <a:tcPr marL="42400" marR="4240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2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/>
                          <a:sym typeface="Arial"/>
                        </a:rPr>
                        <a:t>K</a:t>
                      </a:r>
                      <a:endParaRPr sz="1800" u="none" strike="noStrike" cap="none" dirty="0">
                        <a:latin typeface="Segoe UI Symbol" panose="020B0502040204020203" pitchFamily="34" charset="0"/>
                        <a:ea typeface="Segoe UI Symbol" panose="020B0502040204020203" pitchFamily="34" charset="0"/>
                        <a:cs typeface="Arial"/>
                        <a:sym typeface="Arial"/>
                      </a:endParaRPr>
                    </a:p>
                  </a:txBody>
                  <a:tcPr marL="42400" marR="4240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/>
                          <a:sym typeface="Arial"/>
                        </a:rPr>
                        <a:t>11</a:t>
                      </a:r>
                      <a:endParaRPr sz="1800" u="none" strike="noStrike" cap="none" dirty="0">
                        <a:latin typeface="Segoe UI Symbol" panose="020B0502040204020203" pitchFamily="34" charset="0"/>
                        <a:ea typeface="Segoe UI Symbol" panose="020B0502040204020203" pitchFamily="34" charset="0"/>
                        <a:cs typeface="Arial"/>
                        <a:sym typeface="Arial"/>
                      </a:endParaRPr>
                    </a:p>
                  </a:txBody>
                  <a:tcPr marL="42400" marR="4240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2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/>
                          <a:sym typeface="Arial"/>
                        </a:rPr>
                        <a:t>L</a:t>
                      </a:r>
                      <a:endParaRPr sz="1800" u="none" strike="noStrike" cap="none" dirty="0">
                        <a:latin typeface="Segoe UI Symbol" panose="020B0502040204020203" pitchFamily="34" charset="0"/>
                        <a:ea typeface="Segoe UI Symbol" panose="020B0502040204020203" pitchFamily="34" charset="0"/>
                        <a:cs typeface="Arial"/>
                        <a:sym typeface="Arial"/>
                      </a:endParaRPr>
                    </a:p>
                  </a:txBody>
                  <a:tcPr marL="42400" marR="4240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/>
                          <a:sym typeface="Arial"/>
                        </a:rPr>
                        <a:t>12</a:t>
                      </a:r>
                      <a:endParaRPr sz="1800" u="none" strike="noStrike" cap="none" dirty="0">
                        <a:latin typeface="Segoe UI Symbol" panose="020B0502040204020203" pitchFamily="34" charset="0"/>
                        <a:ea typeface="Segoe UI Symbol" panose="020B0502040204020203" pitchFamily="34" charset="0"/>
                        <a:cs typeface="Arial"/>
                        <a:sym typeface="Arial"/>
                      </a:endParaRPr>
                    </a:p>
                  </a:txBody>
                  <a:tcPr marL="42400" marR="4240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2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/>
                          <a:sym typeface="Arial"/>
                        </a:rPr>
                        <a:t>M</a:t>
                      </a:r>
                      <a:endParaRPr sz="1800" u="none" strike="noStrike" cap="none" dirty="0">
                        <a:latin typeface="Segoe UI Symbol" panose="020B0502040204020203" pitchFamily="34" charset="0"/>
                        <a:ea typeface="Segoe UI Symbol" panose="020B0502040204020203" pitchFamily="34" charset="0"/>
                        <a:cs typeface="Arial"/>
                        <a:sym typeface="Arial"/>
                      </a:endParaRPr>
                    </a:p>
                  </a:txBody>
                  <a:tcPr marL="42400" marR="4240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/>
                          <a:sym typeface="Arial"/>
                        </a:rPr>
                        <a:t>13</a:t>
                      </a:r>
                      <a:endParaRPr sz="1800" u="none" strike="noStrike" cap="none" dirty="0">
                        <a:latin typeface="Segoe UI Symbol" panose="020B0502040204020203" pitchFamily="34" charset="0"/>
                        <a:ea typeface="Segoe UI Symbol" panose="020B0502040204020203" pitchFamily="34" charset="0"/>
                        <a:cs typeface="Arial"/>
                        <a:sym typeface="Arial"/>
                      </a:endParaRPr>
                    </a:p>
                  </a:txBody>
                  <a:tcPr marL="42400" marR="4240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9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/>
                          <a:sym typeface="Arial"/>
                        </a:rPr>
                        <a:t>N</a:t>
                      </a:r>
                      <a:endParaRPr sz="1800" u="none" strike="noStrike" cap="none" dirty="0">
                        <a:latin typeface="Segoe UI Symbol" panose="020B0502040204020203" pitchFamily="34" charset="0"/>
                        <a:ea typeface="Segoe UI Symbol" panose="020B0502040204020203" pitchFamily="34" charset="0"/>
                        <a:cs typeface="Arial"/>
                        <a:sym typeface="Arial"/>
                      </a:endParaRPr>
                    </a:p>
                  </a:txBody>
                  <a:tcPr marL="42400" marR="4240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/>
                          <a:sym typeface="Arial"/>
                        </a:rPr>
                        <a:t>14</a:t>
                      </a:r>
                      <a:endParaRPr sz="1800" u="none" strike="noStrike" cap="none" dirty="0">
                        <a:latin typeface="Segoe UI Symbol" panose="020B0502040204020203" pitchFamily="34" charset="0"/>
                        <a:ea typeface="Segoe UI Symbol" panose="020B0502040204020203" pitchFamily="34" charset="0"/>
                        <a:cs typeface="Arial"/>
                        <a:sym typeface="Arial"/>
                      </a:endParaRPr>
                    </a:p>
                  </a:txBody>
                  <a:tcPr marL="42400" marR="4240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2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/>
                          <a:sym typeface="Arial"/>
                        </a:rPr>
                        <a:t>O</a:t>
                      </a:r>
                      <a:endParaRPr sz="1800" u="none" strike="noStrike" cap="none" dirty="0">
                        <a:latin typeface="Segoe UI Symbol" panose="020B0502040204020203" pitchFamily="34" charset="0"/>
                        <a:ea typeface="Segoe UI Symbol" panose="020B0502040204020203" pitchFamily="34" charset="0"/>
                        <a:cs typeface="Arial"/>
                        <a:sym typeface="Arial"/>
                      </a:endParaRPr>
                    </a:p>
                  </a:txBody>
                  <a:tcPr marL="42400" marR="4240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/>
                          <a:sym typeface="Arial"/>
                        </a:rPr>
                        <a:t>15</a:t>
                      </a:r>
                      <a:endParaRPr sz="1800" u="none" strike="noStrike" cap="none" dirty="0">
                        <a:latin typeface="Segoe UI Symbol" panose="020B0502040204020203" pitchFamily="34" charset="0"/>
                        <a:ea typeface="Segoe UI Symbol" panose="020B0502040204020203" pitchFamily="34" charset="0"/>
                        <a:cs typeface="Arial"/>
                        <a:sym typeface="Arial"/>
                      </a:endParaRPr>
                    </a:p>
                  </a:txBody>
                  <a:tcPr marL="42400" marR="4240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2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/>
                          <a:sym typeface="Arial"/>
                        </a:rPr>
                        <a:t>P</a:t>
                      </a:r>
                      <a:endParaRPr sz="1800" u="none" strike="noStrike" cap="none" dirty="0">
                        <a:latin typeface="Segoe UI Symbol" panose="020B0502040204020203" pitchFamily="34" charset="0"/>
                        <a:ea typeface="Segoe UI Symbol" panose="020B0502040204020203" pitchFamily="34" charset="0"/>
                        <a:cs typeface="Arial"/>
                        <a:sym typeface="Arial"/>
                      </a:endParaRPr>
                    </a:p>
                  </a:txBody>
                  <a:tcPr marL="42400" marR="4240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/>
                          <a:sym typeface="Arial"/>
                        </a:rPr>
                        <a:t>16</a:t>
                      </a:r>
                      <a:endParaRPr sz="1800" u="none" strike="noStrike" cap="none" dirty="0">
                        <a:latin typeface="Segoe UI Symbol" panose="020B0502040204020203" pitchFamily="34" charset="0"/>
                        <a:ea typeface="Segoe UI Symbol" panose="020B0502040204020203" pitchFamily="34" charset="0"/>
                        <a:cs typeface="Arial"/>
                        <a:sym typeface="Arial"/>
                      </a:endParaRPr>
                    </a:p>
                  </a:txBody>
                  <a:tcPr marL="42400" marR="4240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2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/>
                          <a:sym typeface="Arial"/>
                        </a:rPr>
                        <a:t>Q</a:t>
                      </a:r>
                      <a:endParaRPr sz="1800" u="none" strike="noStrike" cap="none" dirty="0">
                        <a:latin typeface="Segoe UI Symbol" panose="020B0502040204020203" pitchFamily="34" charset="0"/>
                        <a:ea typeface="Segoe UI Symbol" panose="020B0502040204020203" pitchFamily="34" charset="0"/>
                        <a:cs typeface="Arial"/>
                        <a:sym typeface="Arial"/>
                      </a:endParaRPr>
                    </a:p>
                  </a:txBody>
                  <a:tcPr marL="42400" marR="4240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/>
                          <a:sym typeface="Arial"/>
                        </a:rPr>
                        <a:t>17</a:t>
                      </a:r>
                      <a:endParaRPr sz="1800" u="none" strike="noStrike" cap="none" dirty="0">
                        <a:latin typeface="Segoe UI Symbol" panose="020B0502040204020203" pitchFamily="34" charset="0"/>
                        <a:ea typeface="Segoe UI Symbol" panose="020B0502040204020203" pitchFamily="34" charset="0"/>
                        <a:cs typeface="Arial"/>
                        <a:sym typeface="Arial"/>
                      </a:endParaRPr>
                    </a:p>
                  </a:txBody>
                  <a:tcPr marL="42400" marR="4240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23" name="Google Shape;224;gdede339d8a_0_3"/>
          <p:cNvGraphicFramePr/>
          <p:nvPr>
            <p:extLst>
              <p:ext uri="{D42A27DB-BD31-4B8C-83A1-F6EECF244321}">
                <p14:modId xmlns:p14="http://schemas.microsoft.com/office/powerpoint/2010/main" val="3677485155"/>
              </p:ext>
            </p:extLst>
          </p:nvPr>
        </p:nvGraphicFramePr>
        <p:xfrm>
          <a:off x="8369529" y="3009163"/>
          <a:ext cx="3010584" cy="2595186"/>
        </p:xfrm>
        <a:graphic>
          <a:graphicData uri="http://schemas.openxmlformats.org/drawingml/2006/table">
            <a:tbl>
              <a:tblPr bandRow="1">
                <a:noFill/>
              </a:tblPr>
              <a:tblGrid>
                <a:gridCol w="1121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86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7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800" b="1" u="none" strike="noStrike" cap="none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Character</a:t>
                      </a:r>
                      <a:endParaRPr sz="1800" b="1" u="none" strike="noStrike" cap="none" dirty="0">
                        <a:latin typeface="Segoe UI Symbol" panose="020B0502040204020203" pitchFamily="34" charset="0"/>
                        <a:ea typeface="Segoe UI Symbol" panose="020B0502040204020203" pitchFamily="34" charset="0"/>
                      </a:endParaRPr>
                    </a:p>
                  </a:txBody>
                  <a:tcPr marL="42400" marR="4240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800" b="1" u="none" strike="noStrike" cap="none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Relative Position</a:t>
                      </a:r>
                      <a:endParaRPr sz="1800" b="1" u="none" strike="noStrike" cap="none" dirty="0">
                        <a:latin typeface="Segoe UI Symbol" panose="020B0502040204020203" pitchFamily="34" charset="0"/>
                        <a:ea typeface="Segoe UI Symbol" panose="020B0502040204020203" pitchFamily="34" charset="0"/>
                      </a:endParaRPr>
                    </a:p>
                  </a:txBody>
                  <a:tcPr marL="42400" marR="4240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/>
                          <a:sym typeface="Arial"/>
                        </a:rPr>
                        <a:t>R</a:t>
                      </a:r>
                      <a:endParaRPr sz="1800" u="none" strike="noStrike" cap="none" dirty="0">
                        <a:latin typeface="Segoe UI Symbol" panose="020B0502040204020203" pitchFamily="34" charset="0"/>
                        <a:ea typeface="Segoe UI Symbol" panose="020B0502040204020203" pitchFamily="34" charset="0"/>
                        <a:cs typeface="Arial"/>
                        <a:sym typeface="Arial"/>
                      </a:endParaRPr>
                    </a:p>
                  </a:txBody>
                  <a:tcPr marL="42400" marR="4240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/>
                          <a:sym typeface="Arial"/>
                        </a:rPr>
                        <a:t>18</a:t>
                      </a:r>
                      <a:endParaRPr sz="1800" u="none" strike="noStrike" cap="none" dirty="0">
                        <a:latin typeface="Segoe UI Symbol" panose="020B0502040204020203" pitchFamily="34" charset="0"/>
                        <a:ea typeface="Segoe UI Symbol" panose="020B0502040204020203" pitchFamily="34" charset="0"/>
                        <a:cs typeface="Arial"/>
                        <a:sym typeface="Arial"/>
                      </a:endParaRPr>
                    </a:p>
                  </a:txBody>
                  <a:tcPr marL="42400" marR="4240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2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/>
                          <a:sym typeface="Arial"/>
                        </a:rPr>
                        <a:t>S</a:t>
                      </a:r>
                      <a:endParaRPr sz="1800" u="none" strike="noStrike" cap="none" dirty="0">
                        <a:latin typeface="Segoe UI Symbol" panose="020B0502040204020203" pitchFamily="34" charset="0"/>
                        <a:ea typeface="Segoe UI Symbol" panose="020B0502040204020203" pitchFamily="34" charset="0"/>
                        <a:cs typeface="Arial"/>
                        <a:sym typeface="Arial"/>
                      </a:endParaRPr>
                    </a:p>
                  </a:txBody>
                  <a:tcPr marL="42400" marR="4240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/>
                          <a:sym typeface="Arial"/>
                        </a:rPr>
                        <a:t>19</a:t>
                      </a:r>
                      <a:endParaRPr sz="1800" u="none" strike="noStrike" cap="none" dirty="0">
                        <a:latin typeface="Segoe UI Symbol" panose="020B0502040204020203" pitchFamily="34" charset="0"/>
                        <a:ea typeface="Segoe UI Symbol" panose="020B0502040204020203" pitchFamily="34" charset="0"/>
                        <a:cs typeface="Arial"/>
                        <a:sym typeface="Arial"/>
                      </a:endParaRPr>
                    </a:p>
                  </a:txBody>
                  <a:tcPr marL="42400" marR="4240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2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/>
                          <a:sym typeface="Arial"/>
                        </a:rPr>
                        <a:t>T</a:t>
                      </a:r>
                      <a:endParaRPr sz="1800" u="none" strike="noStrike" cap="none" dirty="0">
                        <a:latin typeface="Segoe UI Symbol" panose="020B0502040204020203" pitchFamily="34" charset="0"/>
                        <a:ea typeface="Segoe UI Symbol" panose="020B0502040204020203" pitchFamily="34" charset="0"/>
                        <a:cs typeface="Arial"/>
                        <a:sym typeface="Arial"/>
                      </a:endParaRPr>
                    </a:p>
                  </a:txBody>
                  <a:tcPr marL="42400" marR="4240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/>
                          <a:sym typeface="Arial"/>
                        </a:rPr>
                        <a:t>20</a:t>
                      </a:r>
                      <a:endParaRPr sz="1800" u="none" strike="noStrike" cap="none" dirty="0">
                        <a:latin typeface="Segoe UI Symbol" panose="020B0502040204020203" pitchFamily="34" charset="0"/>
                        <a:ea typeface="Segoe UI Symbol" panose="020B0502040204020203" pitchFamily="34" charset="0"/>
                        <a:cs typeface="Arial"/>
                        <a:sym typeface="Arial"/>
                      </a:endParaRPr>
                    </a:p>
                  </a:txBody>
                  <a:tcPr marL="42400" marR="4240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2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/>
                          <a:sym typeface="Arial"/>
                        </a:rPr>
                        <a:t>U</a:t>
                      </a:r>
                      <a:endParaRPr sz="1800" u="none" strike="noStrike" cap="none" dirty="0">
                        <a:latin typeface="Segoe UI Symbol" panose="020B0502040204020203" pitchFamily="34" charset="0"/>
                        <a:ea typeface="Segoe UI Symbol" panose="020B0502040204020203" pitchFamily="34" charset="0"/>
                        <a:cs typeface="Arial"/>
                        <a:sym typeface="Arial"/>
                      </a:endParaRPr>
                    </a:p>
                  </a:txBody>
                  <a:tcPr marL="42400" marR="4240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/>
                          <a:sym typeface="Arial"/>
                        </a:rPr>
                        <a:t>21</a:t>
                      </a:r>
                      <a:endParaRPr sz="1800" u="none" strike="noStrike" cap="none" dirty="0">
                        <a:latin typeface="Segoe UI Symbol" panose="020B0502040204020203" pitchFamily="34" charset="0"/>
                        <a:ea typeface="Segoe UI Symbol" panose="020B0502040204020203" pitchFamily="34" charset="0"/>
                        <a:cs typeface="Arial"/>
                        <a:sym typeface="Arial"/>
                      </a:endParaRPr>
                    </a:p>
                  </a:txBody>
                  <a:tcPr marL="42400" marR="4240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2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/>
                          <a:sym typeface="Arial"/>
                        </a:rPr>
                        <a:t>V</a:t>
                      </a:r>
                      <a:endParaRPr sz="1800" u="none" strike="noStrike" cap="none" dirty="0">
                        <a:latin typeface="Segoe UI Symbol" panose="020B0502040204020203" pitchFamily="34" charset="0"/>
                        <a:ea typeface="Segoe UI Symbol" panose="020B0502040204020203" pitchFamily="34" charset="0"/>
                        <a:cs typeface="Arial"/>
                        <a:sym typeface="Arial"/>
                      </a:endParaRPr>
                    </a:p>
                  </a:txBody>
                  <a:tcPr marL="42400" marR="4240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/>
                          <a:sym typeface="Arial"/>
                        </a:rPr>
                        <a:t>22</a:t>
                      </a:r>
                      <a:endParaRPr sz="1800" u="none" strike="noStrike" cap="none" dirty="0">
                        <a:latin typeface="Segoe UI Symbol" panose="020B0502040204020203" pitchFamily="34" charset="0"/>
                        <a:ea typeface="Segoe UI Symbol" panose="020B0502040204020203" pitchFamily="34" charset="0"/>
                        <a:cs typeface="Arial"/>
                        <a:sym typeface="Arial"/>
                      </a:endParaRPr>
                    </a:p>
                  </a:txBody>
                  <a:tcPr marL="42400" marR="4240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9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/>
                          <a:sym typeface="Arial"/>
                        </a:rPr>
                        <a:t>W</a:t>
                      </a:r>
                      <a:endParaRPr sz="1800" u="none" strike="noStrike" cap="none" dirty="0">
                        <a:latin typeface="Segoe UI Symbol" panose="020B0502040204020203" pitchFamily="34" charset="0"/>
                        <a:ea typeface="Segoe UI Symbol" panose="020B0502040204020203" pitchFamily="34" charset="0"/>
                        <a:cs typeface="Arial"/>
                        <a:sym typeface="Arial"/>
                      </a:endParaRPr>
                    </a:p>
                  </a:txBody>
                  <a:tcPr marL="42400" marR="4240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/>
                          <a:sym typeface="Arial"/>
                        </a:rPr>
                        <a:t>23</a:t>
                      </a:r>
                      <a:endParaRPr sz="1800" u="none" strike="noStrike" cap="none" dirty="0">
                        <a:latin typeface="Segoe UI Symbol" panose="020B0502040204020203" pitchFamily="34" charset="0"/>
                        <a:ea typeface="Segoe UI Symbol" panose="020B0502040204020203" pitchFamily="34" charset="0"/>
                        <a:cs typeface="Arial"/>
                        <a:sym typeface="Arial"/>
                      </a:endParaRPr>
                    </a:p>
                  </a:txBody>
                  <a:tcPr marL="42400" marR="4240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2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/>
                          <a:sym typeface="Arial"/>
                        </a:rPr>
                        <a:t>X</a:t>
                      </a:r>
                      <a:endParaRPr sz="1800" u="none" strike="noStrike" cap="none" dirty="0">
                        <a:latin typeface="Segoe UI Symbol" panose="020B0502040204020203" pitchFamily="34" charset="0"/>
                        <a:ea typeface="Segoe UI Symbol" panose="020B0502040204020203" pitchFamily="34" charset="0"/>
                        <a:cs typeface="Arial"/>
                        <a:sym typeface="Arial"/>
                      </a:endParaRPr>
                    </a:p>
                  </a:txBody>
                  <a:tcPr marL="42400" marR="4240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/>
                          <a:sym typeface="Arial"/>
                        </a:rPr>
                        <a:t>24</a:t>
                      </a:r>
                      <a:endParaRPr sz="1800" u="none" strike="noStrike" cap="none" dirty="0">
                        <a:latin typeface="Segoe UI Symbol" panose="020B0502040204020203" pitchFamily="34" charset="0"/>
                        <a:ea typeface="Segoe UI Symbol" panose="020B0502040204020203" pitchFamily="34" charset="0"/>
                        <a:cs typeface="Arial"/>
                        <a:sym typeface="Arial"/>
                      </a:endParaRPr>
                    </a:p>
                  </a:txBody>
                  <a:tcPr marL="42400" marR="4240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2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/>
                          <a:sym typeface="Arial"/>
                        </a:rPr>
                        <a:t>Y</a:t>
                      </a:r>
                      <a:endParaRPr sz="1800" u="none" strike="noStrike" cap="none" dirty="0">
                        <a:latin typeface="Segoe UI Symbol" panose="020B0502040204020203" pitchFamily="34" charset="0"/>
                        <a:ea typeface="Segoe UI Symbol" panose="020B0502040204020203" pitchFamily="34" charset="0"/>
                        <a:cs typeface="Arial"/>
                        <a:sym typeface="Arial"/>
                      </a:endParaRPr>
                    </a:p>
                  </a:txBody>
                  <a:tcPr marL="42400" marR="4240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/>
                          <a:sym typeface="Arial"/>
                        </a:rPr>
                        <a:t>25</a:t>
                      </a:r>
                      <a:endParaRPr sz="1800" u="none" strike="noStrike" cap="none" dirty="0">
                        <a:latin typeface="Segoe UI Symbol" panose="020B0502040204020203" pitchFamily="34" charset="0"/>
                        <a:ea typeface="Segoe UI Symbol" panose="020B0502040204020203" pitchFamily="34" charset="0"/>
                        <a:cs typeface="Arial"/>
                        <a:sym typeface="Arial"/>
                      </a:endParaRPr>
                    </a:p>
                  </a:txBody>
                  <a:tcPr marL="42400" marR="4240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2231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RELATIVE  POSITION OF A CHARACTER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47686" y="1917474"/>
            <a:ext cx="192995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int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relPos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(char c){</a:t>
            </a:r>
          </a:p>
          <a:p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}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62BD1-5591-4D17-BD3E-FE137F603715}" type="datetime2">
              <a:rPr lang="en-US" smtClean="0"/>
              <a:t>Monday, October 13, 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Lecturer, Dept of CSE, KiU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19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649182" y="2345228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int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ascii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= (</a:t>
            </a:r>
            <a:r>
              <a:rPr lang="en-US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int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 c;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49182" y="2764190"/>
            <a:ext cx="1906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return </a:t>
            </a:r>
            <a:r>
              <a:rPr lang="en-US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ascii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– 65;</a:t>
            </a:r>
          </a:p>
        </p:txBody>
      </p:sp>
    </p:spTree>
    <p:extLst>
      <p:ext uri="{BB962C8B-B14F-4D97-AF65-F5344CB8AC3E}">
        <p14:creationId xmlns:p14="http://schemas.microsoft.com/office/powerpoint/2010/main" val="3445340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 TRIE?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47686" y="1922924"/>
            <a:ext cx="3534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Consider a database of strings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47686" y="2434247"/>
            <a:ext cx="4343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Number of strings in the database is </a:t>
            </a:r>
            <a:r>
              <a:rPr lang="en-US" b="1" i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47686" y="2925629"/>
            <a:ext cx="9910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Now what is the complexity to find a given string </a:t>
            </a:r>
            <a:r>
              <a:rPr lang="en-US" b="1" i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whether </a:t>
            </a:r>
            <a:r>
              <a:rPr lang="en-US" b="1" i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exists in the database or not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47686" y="3435873"/>
            <a:ext cx="6415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Ans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: O(</a:t>
            </a:r>
            <a:r>
              <a:rPr lang="en-US" b="1" i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n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x </a:t>
            </a:r>
            <a:r>
              <a:rPr lang="en-US" b="1" i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m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  where </a:t>
            </a:r>
            <a:r>
              <a:rPr lang="en-US" b="1" i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m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is the average length of the strings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7B959-E82F-43C6-9960-40BC6595E92E}" type="datetime2">
              <a:rPr lang="en-US" smtClean="0"/>
              <a:t>Monday, October 13, 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Lecturer, Dept of CSE, KiU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2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247686" y="3899926"/>
            <a:ext cx="10027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Now if the database is too big, then finding a string from the database will be time consuming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47686" y="4340674"/>
            <a:ext cx="5869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Goal is to find a string </a:t>
            </a:r>
            <a:r>
              <a:rPr lang="en-US" b="1" i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without the dependency of </a:t>
            </a:r>
            <a:r>
              <a:rPr lang="en-US" b="1" i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47686" y="4780581"/>
            <a:ext cx="7282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TRIE will solve this issue to find a string </a:t>
            </a:r>
            <a:r>
              <a:rPr lang="en-US" b="1" i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in O(length(</a:t>
            </a:r>
            <a:r>
              <a:rPr lang="en-US" b="1" i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)) complexity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47686" y="5271963"/>
            <a:ext cx="10693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So doesn’t matter how long the database is, time complexity of finding a string x will remain length(x)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47686" y="5672762"/>
            <a:ext cx="4113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The word </a:t>
            </a:r>
            <a:r>
              <a:rPr lang="en-US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TRIE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comes from Re</a:t>
            </a:r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trie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val</a:t>
            </a:r>
          </a:p>
        </p:txBody>
      </p:sp>
    </p:spTree>
    <p:extLst>
      <p:ext uri="{BB962C8B-B14F-4D97-AF65-F5344CB8AC3E}">
        <p14:creationId xmlns:p14="http://schemas.microsoft.com/office/powerpoint/2010/main" val="318643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10" grpId="0"/>
      <p:bldP spid="11" grpId="0"/>
      <p:bldP spid="12" grpId="0"/>
      <p:bldP spid="13" grpId="0"/>
      <p:bldP spid="1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 REPRESENTATION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A77A7-ABC3-43CB-A61B-19D7B7950311}" type="datetime2">
              <a:rPr lang="en-US" smtClean="0"/>
              <a:t>Monday, October 13, 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Lecturer, Dept of CSE, KiU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20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410031" y="2170632"/>
            <a:ext cx="6802452" cy="172708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601336" y="3105400"/>
            <a:ext cx="470018" cy="4618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071354" y="3105400"/>
            <a:ext cx="470018" cy="4618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541372" y="3105399"/>
            <a:ext cx="470018" cy="4618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011390" y="3105400"/>
            <a:ext cx="470018" cy="4618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481408" y="3105400"/>
            <a:ext cx="470018" cy="4618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951426" y="3105399"/>
            <a:ext cx="470018" cy="4618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8052408" y="3105399"/>
            <a:ext cx="470018" cy="4618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8522426" y="3105399"/>
            <a:ext cx="470018" cy="4618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8992444" y="3105398"/>
            <a:ext cx="470018" cy="4618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9462462" y="3105399"/>
            <a:ext cx="470018" cy="4618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9932480" y="3105399"/>
            <a:ext cx="470018" cy="4618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0402498" y="3105398"/>
            <a:ext cx="470018" cy="4618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7450629" y="3043955"/>
            <a:ext cx="5725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….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681495" y="353168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151662" y="353168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623455" y="352838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093622" y="352838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559494" y="352838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029661" y="352838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134490" y="353168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20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604657" y="353168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21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9076450" y="3528381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22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9546617" y="3528381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23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012489" y="3528381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24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0482656" y="3528381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25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689509" y="2792740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159676" y="279274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631469" y="2789441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101636" y="2789441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D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567508" y="27894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037675" y="2789441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F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134490" y="277525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U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604657" y="277525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V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9076450" y="2771951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W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9546617" y="2771951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0012489" y="277195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Y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0482656" y="2771951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Z</a:t>
            </a:r>
          </a:p>
        </p:txBody>
      </p:sp>
      <p:sp>
        <p:nvSpPr>
          <p:cNvPr id="57" name="Rectangle 56"/>
          <p:cNvSpPr/>
          <p:nvPr/>
        </p:nvSpPr>
        <p:spPr>
          <a:xfrm>
            <a:off x="4410031" y="2161247"/>
            <a:ext cx="6802452" cy="34481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4601336" y="2140343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Segoe UI Semilight" panose="020B0402040204020203" pitchFamily="34" charset="0"/>
                <a:ea typeface="Segoe UI Symbol" panose="020B0502040204020203" pitchFamily="34" charset="0"/>
                <a:cs typeface="Segoe UI Semilight" panose="020B0402040204020203" pitchFamily="34" charset="0"/>
              </a:rPr>
              <a:t>EoW</a:t>
            </a:r>
            <a:endParaRPr lang="en-US" b="1" dirty="0">
              <a:latin typeface="Segoe UI Semilight" panose="020B0402040204020203" pitchFamily="34" charset="0"/>
              <a:ea typeface="Segoe UI Symbol" panose="020B0502040204020203" pitchFamily="34" charset="0"/>
              <a:cs typeface="Segoe UI Semilight" panose="020B0402040204020203" pitchFamily="34" charset="0"/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1108950" y="1913889"/>
            <a:ext cx="1452642" cy="1679627"/>
            <a:chOff x="1108950" y="1913889"/>
            <a:chExt cx="1452642" cy="1679627"/>
          </a:xfrm>
        </p:grpSpPr>
        <p:sp>
          <p:nvSpPr>
            <p:cNvPr id="59" name="TextBox 58"/>
            <p:cNvSpPr txBox="1"/>
            <p:nvPr/>
          </p:nvSpPr>
          <p:spPr>
            <a:xfrm>
              <a:off x="1108950" y="1913889"/>
              <a:ext cx="1452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Segoe UI Symbol" panose="020B0502040204020203" pitchFamily="34" charset="0"/>
                  <a:ea typeface="Segoe UI Symbol" panose="020B0502040204020203" pitchFamily="34" charset="0"/>
                </a:rPr>
                <a:t>struct</a:t>
              </a:r>
              <a:r>
                <a:rPr lang="en-US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 Node{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108950" y="3224184"/>
              <a:ext cx="253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}</a:t>
              </a: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1445690" y="2302456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int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EoW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;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445689" y="2707091"/>
            <a:ext cx="2209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Node  *children[26];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601336" y="2522425"/>
            <a:ext cx="997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children</a:t>
            </a:r>
          </a:p>
        </p:txBody>
      </p:sp>
    </p:spTree>
    <p:extLst>
      <p:ext uri="{BB962C8B-B14F-4D97-AF65-F5344CB8AC3E}">
        <p14:creationId xmlns:p14="http://schemas.microsoft.com/office/powerpoint/2010/main" val="2034528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7" grpId="0" animBg="1"/>
      <p:bldP spid="58" grpId="0"/>
      <p:bldP spid="62" grpId="0"/>
      <p:bldP spid="63" grpId="0"/>
      <p:bldP spid="5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Arrow Connector 16"/>
          <p:cNvCxnSpPr>
            <a:stCxn id="221" idx="4"/>
            <a:endCxn id="4" idx="0"/>
          </p:cNvCxnSpPr>
          <p:nvPr/>
        </p:nvCxnSpPr>
        <p:spPr>
          <a:xfrm>
            <a:off x="10281009" y="2641588"/>
            <a:ext cx="0" cy="5017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290" idx="4"/>
            <a:endCxn id="4" idx="0"/>
          </p:cNvCxnSpPr>
          <p:nvPr/>
        </p:nvCxnSpPr>
        <p:spPr>
          <a:xfrm flipH="1">
            <a:off x="10281009" y="2643832"/>
            <a:ext cx="6488" cy="49947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 REPRESENTATION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C02B0-6444-4371-A55B-BE07E8FD632A}" type="datetime2">
              <a:rPr lang="en-US" smtClean="0"/>
              <a:t>Monday, October 13, 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Lecturer, Dept of CSE, KiU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21</a:t>
            </a:fld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4470519" y="1774998"/>
            <a:ext cx="4271461" cy="1145928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5389783" y="2376317"/>
            <a:ext cx="470018" cy="24304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5859801" y="2376317"/>
            <a:ext cx="470018" cy="24304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6329819" y="2376316"/>
            <a:ext cx="470018" cy="24304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7288894" y="2388846"/>
            <a:ext cx="470018" cy="24304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7758912" y="2388846"/>
            <a:ext cx="470018" cy="24304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8228930" y="2388845"/>
            <a:ext cx="470018" cy="24304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/>
          <p:cNvSpPr txBox="1"/>
          <p:nvPr/>
        </p:nvSpPr>
        <p:spPr>
          <a:xfrm>
            <a:off x="5468100" y="255489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0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5938267" y="255489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6410060" y="255159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7371207" y="2564124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23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7837079" y="2564124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24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8307246" y="2564124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25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5477956" y="2063657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5948123" y="206365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6419916" y="206035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7373049" y="2055398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7838921" y="20553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Y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8309088" y="2055398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Z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4470519" y="1765613"/>
            <a:ext cx="4271461" cy="34481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/>
          <p:cNvSpPr txBox="1"/>
          <p:nvPr/>
        </p:nvSpPr>
        <p:spPr>
          <a:xfrm>
            <a:off x="4575754" y="1753353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Segoe UI Semilight" panose="020B0402040204020203" pitchFamily="34" charset="0"/>
                <a:ea typeface="Segoe UI Symbol" panose="020B0502040204020203" pitchFamily="34" charset="0"/>
                <a:cs typeface="Segoe UI Semilight" panose="020B0402040204020203" pitchFamily="34" charset="0"/>
              </a:rPr>
              <a:t>EoW</a:t>
            </a:r>
            <a:r>
              <a:rPr lang="en-US" b="1" dirty="0">
                <a:latin typeface="Segoe UI Semilight" panose="020B0402040204020203" pitchFamily="34" charset="0"/>
                <a:ea typeface="Segoe UI Symbol" panose="020B0502040204020203" pitchFamily="34" charset="0"/>
                <a:cs typeface="Segoe UI Semilight" panose="020B0402040204020203" pitchFamily="34" charset="0"/>
              </a:rPr>
              <a:t>  =  0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4403336" y="2313171"/>
            <a:ext cx="997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children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6767985" y="2253432"/>
            <a:ext cx="5725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….</a:t>
            </a:r>
          </a:p>
        </p:txBody>
      </p:sp>
      <p:sp>
        <p:nvSpPr>
          <p:cNvPr id="150" name="Rectangle 149"/>
          <p:cNvSpPr/>
          <p:nvPr/>
        </p:nvSpPr>
        <p:spPr>
          <a:xfrm>
            <a:off x="4470519" y="3512274"/>
            <a:ext cx="4271461" cy="1145928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5389783" y="4113593"/>
            <a:ext cx="470018" cy="24304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5859801" y="4113593"/>
            <a:ext cx="470018" cy="24304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6329819" y="4113592"/>
            <a:ext cx="470018" cy="24304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7288894" y="4126122"/>
            <a:ext cx="470018" cy="24304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7758912" y="4126122"/>
            <a:ext cx="470018" cy="24304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8228930" y="4126121"/>
            <a:ext cx="470018" cy="24304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TextBox 156"/>
          <p:cNvSpPr txBox="1"/>
          <p:nvPr/>
        </p:nvSpPr>
        <p:spPr>
          <a:xfrm>
            <a:off x="5468100" y="429216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0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5938267" y="429216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6410060" y="428887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7371207" y="430140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23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7837079" y="430140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24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8307246" y="430140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25</a:t>
            </a:r>
          </a:p>
        </p:txBody>
      </p:sp>
      <p:sp>
        <p:nvSpPr>
          <p:cNvPr id="163" name="TextBox 162"/>
          <p:cNvSpPr txBox="1"/>
          <p:nvPr/>
        </p:nvSpPr>
        <p:spPr>
          <a:xfrm>
            <a:off x="5477956" y="3800933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5948123" y="380093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6419916" y="379763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166" name="TextBox 165"/>
          <p:cNvSpPr txBox="1"/>
          <p:nvPr/>
        </p:nvSpPr>
        <p:spPr>
          <a:xfrm>
            <a:off x="7373049" y="3792674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7838921" y="379267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Y</a:t>
            </a:r>
          </a:p>
        </p:txBody>
      </p:sp>
      <p:sp>
        <p:nvSpPr>
          <p:cNvPr id="168" name="TextBox 167"/>
          <p:cNvSpPr txBox="1"/>
          <p:nvPr/>
        </p:nvSpPr>
        <p:spPr>
          <a:xfrm>
            <a:off x="8309088" y="3792674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Z</a:t>
            </a:r>
          </a:p>
        </p:txBody>
      </p:sp>
      <p:sp>
        <p:nvSpPr>
          <p:cNvPr id="169" name="Rectangle 168"/>
          <p:cNvSpPr/>
          <p:nvPr/>
        </p:nvSpPr>
        <p:spPr>
          <a:xfrm>
            <a:off x="4470519" y="3502889"/>
            <a:ext cx="4271461" cy="34481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TextBox 169"/>
          <p:cNvSpPr txBox="1"/>
          <p:nvPr/>
        </p:nvSpPr>
        <p:spPr>
          <a:xfrm>
            <a:off x="4575754" y="3490629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Segoe UI Semilight" panose="020B0402040204020203" pitchFamily="34" charset="0"/>
                <a:ea typeface="Segoe UI Symbol" panose="020B0502040204020203" pitchFamily="34" charset="0"/>
                <a:cs typeface="Segoe UI Semilight" panose="020B0402040204020203" pitchFamily="34" charset="0"/>
              </a:rPr>
              <a:t>EoW</a:t>
            </a:r>
            <a:r>
              <a:rPr lang="en-US" b="1" dirty="0">
                <a:latin typeface="Segoe UI Semilight" panose="020B0402040204020203" pitchFamily="34" charset="0"/>
                <a:ea typeface="Segoe UI Symbol" panose="020B0502040204020203" pitchFamily="34" charset="0"/>
                <a:cs typeface="Segoe UI Semilight" panose="020B0402040204020203" pitchFamily="34" charset="0"/>
              </a:rPr>
              <a:t>  =  0</a:t>
            </a:r>
          </a:p>
        </p:txBody>
      </p:sp>
      <p:sp>
        <p:nvSpPr>
          <p:cNvPr id="171" name="TextBox 170"/>
          <p:cNvSpPr txBox="1"/>
          <p:nvPr/>
        </p:nvSpPr>
        <p:spPr>
          <a:xfrm>
            <a:off x="4403336" y="4050447"/>
            <a:ext cx="997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children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6767985" y="3990708"/>
            <a:ext cx="5725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….</a:t>
            </a:r>
          </a:p>
        </p:txBody>
      </p:sp>
      <p:sp>
        <p:nvSpPr>
          <p:cNvPr id="173" name="Rectangle 172"/>
          <p:cNvSpPr/>
          <p:nvPr/>
        </p:nvSpPr>
        <p:spPr>
          <a:xfrm>
            <a:off x="1957997" y="5110239"/>
            <a:ext cx="4271461" cy="1145928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/>
          <p:cNvSpPr/>
          <p:nvPr/>
        </p:nvSpPr>
        <p:spPr>
          <a:xfrm>
            <a:off x="2877261" y="5711558"/>
            <a:ext cx="470018" cy="24304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/>
          <p:cNvSpPr/>
          <p:nvPr/>
        </p:nvSpPr>
        <p:spPr>
          <a:xfrm>
            <a:off x="3347279" y="5711558"/>
            <a:ext cx="470018" cy="24304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/>
          <p:cNvSpPr/>
          <p:nvPr/>
        </p:nvSpPr>
        <p:spPr>
          <a:xfrm>
            <a:off x="3817297" y="5711557"/>
            <a:ext cx="470018" cy="24304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/>
          <p:cNvSpPr/>
          <p:nvPr/>
        </p:nvSpPr>
        <p:spPr>
          <a:xfrm>
            <a:off x="4776372" y="5724087"/>
            <a:ext cx="470018" cy="24304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 177"/>
          <p:cNvSpPr/>
          <p:nvPr/>
        </p:nvSpPr>
        <p:spPr>
          <a:xfrm>
            <a:off x="5246390" y="5724087"/>
            <a:ext cx="470018" cy="24304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/>
          <p:cNvSpPr/>
          <p:nvPr/>
        </p:nvSpPr>
        <p:spPr>
          <a:xfrm>
            <a:off x="5716408" y="5724086"/>
            <a:ext cx="470018" cy="24304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TextBox 179"/>
          <p:cNvSpPr txBox="1"/>
          <p:nvPr/>
        </p:nvSpPr>
        <p:spPr>
          <a:xfrm>
            <a:off x="2955578" y="589013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0</a:t>
            </a:r>
          </a:p>
        </p:txBody>
      </p:sp>
      <p:sp>
        <p:nvSpPr>
          <p:cNvPr id="181" name="TextBox 180"/>
          <p:cNvSpPr txBox="1"/>
          <p:nvPr/>
        </p:nvSpPr>
        <p:spPr>
          <a:xfrm>
            <a:off x="3425745" y="589013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182" name="TextBox 181"/>
          <p:cNvSpPr txBox="1"/>
          <p:nvPr/>
        </p:nvSpPr>
        <p:spPr>
          <a:xfrm>
            <a:off x="3897538" y="588683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183" name="TextBox 182"/>
          <p:cNvSpPr txBox="1"/>
          <p:nvPr/>
        </p:nvSpPr>
        <p:spPr>
          <a:xfrm>
            <a:off x="4858685" y="589936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23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5324557" y="589936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24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5794724" y="589936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25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2965434" y="5398898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</a:p>
        </p:txBody>
      </p:sp>
      <p:sp>
        <p:nvSpPr>
          <p:cNvPr id="187" name="TextBox 186"/>
          <p:cNvSpPr txBox="1"/>
          <p:nvPr/>
        </p:nvSpPr>
        <p:spPr>
          <a:xfrm>
            <a:off x="3435601" y="539889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188" name="TextBox 187"/>
          <p:cNvSpPr txBox="1"/>
          <p:nvPr/>
        </p:nvSpPr>
        <p:spPr>
          <a:xfrm>
            <a:off x="3907394" y="5395599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189" name="TextBox 188"/>
          <p:cNvSpPr txBox="1"/>
          <p:nvPr/>
        </p:nvSpPr>
        <p:spPr>
          <a:xfrm>
            <a:off x="4860527" y="5390639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</a:p>
        </p:txBody>
      </p:sp>
      <p:sp>
        <p:nvSpPr>
          <p:cNvPr id="190" name="TextBox 189"/>
          <p:cNvSpPr txBox="1"/>
          <p:nvPr/>
        </p:nvSpPr>
        <p:spPr>
          <a:xfrm>
            <a:off x="5326399" y="53906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Y</a:t>
            </a:r>
          </a:p>
        </p:txBody>
      </p:sp>
      <p:sp>
        <p:nvSpPr>
          <p:cNvPr id="191" name="TextBox 190"/>
          <p:cNvSpPr txBox="1"/>
          <p:nvPr/>
        </p:nvSpPr>
        <p:spPr>
          <a:xfrm>
            <a:off x="5796566" y="5390639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Z</a:t>
            </a:r>
          </a:p>
        </p:txBody>
      </p:sp>
      <p:sp>
        <p:nvSpPr>
          <p:cNvPr id="192" name="Rectangle 191"/>
          <p:cNvSpPr/>
          <p:nvPr/>
        </p:nvSpPr>
        <p:spPr>
          <a:xfrm>
            <a:off x="1957997" y="5100854"/>
            <a:ext cx="4271461" cy="34481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TextBox 192"/>
          <p:cNvSpPr txBox="1"/>
          <p:nvPr/>
        </p:nvSpPr>
        <p:spPr>
          <a:xfrm>
            <a:off x="2063232" y="5088594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Segoe UI Semilight" panose="020B0402040204020203" pitchFamily="34" charset="0"/>
                <a:ea typeface="Segoe UI Symbol" panose="020B0502040204020203" pitchFamily="34" charset="0"/>
                <a:cs typeface="Segoe UI Semilight" panose="020B0402040204020203" pitchFamily="34" charset="0"/>
              </a:rPr>
              <a:t>EoW</a:t>
            </a:r>
            <a:r>
              <a:rPr lang="en-US" b="1" dirty="0">
                <a:latin typeface="Segoe UI Semilight" panose="020B0402040204020203" pitchFamily="34" charset="0"/>
                <a:ea typeface="Segoe UI Symbol" panose="020B0502040204020203" pitchFamily="34" charset="0"/>
                <a:cs typeface="Segoe UI Semilight" panose="020B0402040204020203" pitchFamily="34" charset="0"/>
              </a:rPr>
              <a:t>  =  0</a:t>
            </a:r>
          </a:p>
        </p:txBody>
      </p:sp>
      <p:sp>
        <p:nvSpPr>
          <p:cNvPr id="194" name="TextBox 193"/>
          <p:cNvSpPr txBox="1"/>
          <p:nvPr/>
        </p:nvSpPr>
        <p:spPr>
          <a:xfrm>
            <a:off x="1890814" y="5648412"/>
            <a:ext cx="997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children</a:t>
            </a:r>
          </a:p>
        </p:txBody>
      </p:sp>
      <p:sp>
        <p:nvSpPr>
          <p:cNvPr id="195" name="TextBox 194"/>
          <p:cNvSpPr txBox="1"/>
          <p:nvPr/>
        </p:nvSpPr>
        <p:spPr>
          <a:xfrm>
            <a:off x="4255463" y="5588673"/>
            <a:ext cx="5725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….</a:t>
            </a:r>
          </a:p>
        </p:txBody>
      </p:sp>
      <p:sp>
        <p:nvSpPr>
          <p:cNvPr id="196" name="Rectangle 195"/>
          <p:cNvSpPr/>
          <p:nvPr/>
        </p:nvSpPr>
        <p:spPr>
          <a:xfrm>
            <a:off x="7352698" y="5110239"/>
            <a:ext cx="4271461" cy="1145928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/>
          <p:cNvSpPr/>
          <p:nvPr/>
        </p:nvSpPr>
        <p:spPr>
          <a:xfrm>
            <a:off x="8271962" y="5711558"/>
            <a:ext cx="470018" cy="24304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angle 197"/>
          <p:cNvSpPr/>
          <p:nvPr/>
        </p:nvSpPr>
        <p:spPr>
          <a:xfrm>
            <a:off x="8741980" y="5711558"/>
            <a:ext cx="470018" cy="24304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Rectangle 198"/>
          <p:cNvSpPr/>
          <p:nvPr/>
        </p:nvSpPr>
        <p:spPr>
          <a:xfrm>
            <a:off x="9211998" y="5711557"/>
            <a:ext cx="470018" cy="24304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Rectangle 199"/>
          <p:cNvSpPr/>
          <p:nvPr/>
        </p:nvSpPr>
        <p:spPr>
          <a:xfrm>
            <a:off x="10171073" y="5724087"/>
            <a:ext cx="470018" cy="24304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Rectangle 200"/>
          <p:cNvSpPr/>
          <p:nvPr/>
        </p:nvSpPr>
        <p:spPr>
          <a:xfrm>
            <a:off x="10641091" y="5724087"/>
            <a:ext cx="470018" cy="24304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Rectangle 201"/>
          <p:cNvSpPr/>
          <p:nvPr/>
        </p:nvSpPr>
        <p:spPr>
          <a:xfrm>
            <a:off x="11111109" y="5724086"/>
            <a:ext cx="470018" cy="24304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TextBox 202"/>
          <p:cNvSpPr txBox="1"/>
          <p:nvPr/>
        </p:nvSpPr>
        <p:spPr>
          <a:xfrm>
            <a:off x="8350279" y="589013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0</a:t>
            </a:r>
          </a:p>
        </p:txBody>
      </p:sp>
      <p:sp>
        <p:nvSpPr>
          <p:cNvPr id="204" name="TextBox 203"/>
          <p:cNvSpPr txBox="1"/>
          <p:nvPr/>
        </p:nvSpPr>
        <p:spPr>
          <a:xfrm>
            <a:off x="8820446" y="589013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205" name="TextBox 204"/>
          <p:cNvSpPr txBox="1"/>
          <p:nvPr/>
        </p:nvSpPr>
        <p:spPr>
          <a:xfrm>
            <a:off x="9292239" y="588683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206" name="TextBox 205"/>
          <p:cNvSpPr txBox="1"/>
          <p:nvPr/>
        </p:nvSpPr>
        <p:spPr>
          <a:xfrm>
            <a:off x="10253386" y="589936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23</a:t>
            </a:r>
          </a:p>
        </p:txBody>
      </p:sp>
      <p:sp>
        <p:nvSpPr>
          <p:cNvPr id="207" name="TextBox 206"/>
          <p:cNvSpPr txBox="1"/>
          <p:nvPr/>
        </p:nvSpPr>
        <p:spPr>
          <a:xfrm>
            <a:off x="10719258" y="589936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24</a:t>
            </a:r>
          </a:p>
        </p:txBody>
      </p:sp>
      <p:sp>
        <p:nvSpPr>
          <p:cNvPr id="208" name="TextBox 207"/>
          <p:cNvSpPr txBox="1"/>
          <p:nvPr/>
        </p:nvSpPr>
        <p:spPr>
          <a:xfrm>
            <a:off x="11189425" y="589936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25</a:t>
            </a:r>
          </a:p>
        </p:txBody>
      </p:sp>
      <p:sp>
        <p:nvSpPr>
          <p:cNvPr id="209" name="TextBox 208"/>
          <p:cNvSpPr txBox="1"/>
          <p:nvPr/>
        </p:nvSpPr>
        <p:spPr>
          <a:xfrm>
            <a:off x="8360135" y="5398898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</a:p>
        </p:txBody>
      </p:sp>
      <p:sp>
        <p:nvSpPr>
          <p:cNvPr id="210" name="TextBox 209"/>
          <p:cNvSpPr txBox="1"/>
          <p:nvPr/>
        </p:nvSpPr>
        <p:spPr>
          <a:xfrm>
            <a:off x="8830302" y="539889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211" name="TextBox 210"/>
          <p:cNvSpPr txBox="1"/>
          <p:nvPr/>
        </p:nvSpPr>
        <p:spPr>
          <a:xfrm>
            <a:off x="9302095" y="5395599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212" name="TextBox 211"/>
          <p:cNvSpPr txBox="1"/>
          <p:nvPr/>
        </p:nvSpPr>
        <p:spPr>
          <a:xfrm>
            <a:off x="10255228" y="5390639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</a:p>
        </p:txBody>
      </p:sp>
      <p:sp>
        <p:nvSpPr>
          <p:cNvPr id="213" name="TextBox 212"/>
          <p:cNvSpPr txBox="1"/>
          <p:nvPr/>
        </p:nvSpPr>
        <p:spPr>
          <a:xfrm>
            <a:off x="10721100" y="53906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Y</a:t>
            </a:r>
          </a:p>
        </p:txBody>
      </p:sp>
      <p:sp>
        <p:nvSpPr>
          <p:cNvPr id="214" name="TextBox 213"/>
          <p:cNvSpPr txBox="1"/>
          <p:nvPr/>
        </p:nvSpPr>
        <p:spPr>
          <a:xfrm>
            <a:off x="11191267" y="5390639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Z</a:t>
            </a:r>
          </a:p>
        </p:txBody>
      </p:sp>
      <p:sp>
        <p:nvSpPr>
          <p:cNvPr id="215" name="Rectangle 214"/>
          <p:cNvSpPr/>
          <p:nvPr/>
        </p:nvSpPr>
        <p:spPr>
          <a:xfrm>
            <a:off x="7352698" y="5100854"/>
            <a:ext cx="4271461" cy="34481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TextBox 215"/>
          <p:cNvSpPr txBox="1"/>
          <p:nvPr/>
        </p:nvSpPr>
        <p:spPr>
          <a:xfrm>
            <a:off x="7457933" y="5088594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Segoe UI Semilight" panose="020B0402040204020203" pitchFamily="34" charset="0"/>
                <a:ea typeface="Segoe UI Symbol" panose="020B0502040204020203" pitchFamily="34" charset="0"/>
                <a:cs typeface="Segoe UI Semilight" panose="020B0402040204020203" pitchFamily="34" charset="0"/>
              </a:rPr>
              <a:t>EoW</a:t>
            </a:r>
            <a:r>
              <a:rPr lang="en-US" b="1" dirty="0">
                <a:latin typeface="Segoe UI Semilight" panose="020B0402040204020203" pitchFamily="34" charset="0"/>
                <a:ea typeface="Segoe UI Symbol" panose="020B0502040204020203" pitchFamily="34" charset="0"/>
                <a:cs typeface="Segoe UI Semilight" panose="020B0402040204020203" pitchFamily="34" charset="0"/>
              </a:rPr>
              <a:t>  =  0</a:t>
            </a:r>
          </a:p>
        </p:txBody>
      </p:sp>
      <p:sp>
        <p:nvSpPr>
          <p:cNvPr id="217" name="TextBox 216"/>
          <p:cNvSpPr txBox="1"/>
          <p:nvPr/>
        </p:nvSpPr>
        <p:spPr>
          <a:xfrm>
            <a:off x="7285515" y="5648412"/>
            <a:ext cx="997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children</a:t>
            </a:r>
          </a:p>
        </p:txBody>
      </p:sp>
      <p:sp>
        <p:nvSpPr>
          <p:cNvPr id="218" name="TextBox 217"/>
          <p:cNvSpPr txBox="1"/>
          <p:nvPr/>
        </p:nvSpPr>
        <p:spPr>
          <a:xfrm>
            <a:off x="9650164" y="5588673"/>
            <a:ext cx="5725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….</a:t>
            </a:r>
          </a:p>
        </p:txBody>
      </p:sp>
      <p:sp>
        <p:nvSpPr>
          <p:cNvPr id="219" name="TextBox 218"/>
          <p:cNvSpPr txBox="1"/>
          <p:nvPr/>
        </p:nvSpPr>
        <p:spPr>
          <a:xfrm>
            <a:off x="1231726" y="1811446"/>
            <a:ext cx="1623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insert(“CA”)</a:t>
            </a:r>
          </a:p>
        </p:txBody>
      </p:sp>
      <p:sp>
        <p:nvSpPr>
          <p:cNvPr id="220" name="TextBox 219"/>
          <p:cNvSpPr txBox="1"/>
          <p:nvPr/>
        </p:nvSpPr>
        <p:spPr>
          <a:xfrm>
            <a:off x="1231726" y="2247904"/>
            <a:ext cx="1627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insert(“CZ”)</a:t>
            </a:r>
          </a:p>
        </p:txBody>
      </p:sp>
      <p:sp>
        <p:nvSpPr>
          <p:cNvPr id="4" name="Oval 3"/>
          <p:cNvSpPr/>
          <p:nvPr/>
        </p:nvSpPr>
        <p:spPr>
          <a:xfrm>
            <a:off x="10027449" y="3143302"/>
            <a:ext cx="507119" cy="50711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Oval 220"/>
          <p:cNvSpPr/>
          <p:nvPr/>
        </p:nvSpPr>
        <p:spPr>
          <a:xfrm>
            <a:off x="10027449" y="2134469"/>
            <a:ext cx="507119" cy="50711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Oval 221"/>
          <p:cNvSpPr/>
          <p:nvPr/>
        </p:nvSpPr>
        <p:spPr>
          <a:xfrm>
            <a:off x="9360175" y="4034398"/>
            <a:ext cx="507119" cy="50711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Oval 222"/>
          <p:cNvSpPr/>
          <p:nvPr/>
        </p:nvSpPr>
        <p:spPr>
          <a:xfrm>
            <a:off x="10691794" y="4034397"/>
            <a:ext cx="507119" cy="50711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TextBox 224"/>
          <p:cNvSpPr txBox="1"/>
          <p:nvPr/>
        </p:nvSpPr>
        <p:spPr>
          <a:xfrm>
            <a:off x="3676302" y="1955526"/>
            <a:ext cx="7545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root</a:t>
            </a:r>
          </a:p>
        </p:txBody>
      </p:sp>
      <p:sp>
        <p:nvSpPr>
          <p:cNvPr id="226" name="TextBox 225"/>
          <p:cNvSpPr txBox="1"/>
          <p:nvPr/>
        </p:nvSpPr>
        <p:spPr>
          <a:xfrm>
            <a:off x="9829182" y="1678370"/>
            <a:ext cx="7545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root</a:t>
            </a:r>
          </a:p>
        </p:txBody>
      </p:sp>
      <p:sp>
        <p:nvSpPr>
          <p:cNvPr id="227" name="TextBox 226"/>
          <p:cNvSpPr txBox="1"/>
          <p:nvPr/>
        </p:nvSpPr>
        <p:spPr>
          <a:xfrm>
            <a:off x="1236667" y="3158505"/>
            <a:ext cx="213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root = new Node( )</a:t>
            </a:r>
          </a:p>
        </p:txBody>
      </p:sp>
      <p:sp>
        <p:nvSpPr>
          <p:cNvPr id="5" name="Rectangle 4"/>
          <p:cNvSpPr/>
          <p:nvPr/>
        </p:nvSpPr>
        <p:spPr>
          <a:xfrm>
            <a:off x="1250093" y="1811446"/>
            <a:ext cx="1645535" cy="3622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Rectangle 227"/>
          <p:cNvSpPr/>
          <p:nvPr/>
        </p:nvSpPr>
        <p:spPr>
          <a:xfrm>
            <a:off x="1176419" y="3078251"/>
            <a:ext cx="2207915" cy="507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TextBox 229"/>
          <p:cNvSpPr txBox="1"/>
          <p:nvPr/>
        </p:nvSpPr>
        <p:spPr>
          <a:xfrm>
            <a:off x="10335387" y="265097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232" name="TextBox 231"/>
          <p:cNvSpPr txBox="1"/>
          <p:nvPr/>
        </p:nvSpPr>
        <p:spPr>
          <a:xfrm>
            <a:off x="1250093" y="2949926"/>
            <a:ext cx="11206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 = root</a:t>
            </a:r>
          </a:p>
        </p:txBody>
      </p:sp>
      <p:sp>
        <p:nvSpPr>
          <p:cNvPr id="233" name="TextBox 232"/>
          <p:cNvSpPr txBox="1"/>
          <p:nvPr/>
        </p:nvSpPr>
        <p:spPr>
          <a:xfrm>
            <a:off x="9639201" y="2139506"/>
            <a:ext cx="3882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u</a:t>
            </a:r>
          </a:p>
        </p:txBody>
      </p:sp>
      <p:sp>
        <p:nvSpPr>
          <p:cNvPr id="234" name="TextBox 233"/>
          <p:cNvSpPr txBox="1"/>
          <p:nvPr/>
        </p:nvSpPr>
        <p:spPr>
          <a:xfrm>
            <a:off x="4043216" y="2254590"/>
            <a:ext cx="3882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u</a:t>
            </a:r>
          </a:p>
        </p:txBody>
      </p:sp>
      <p:sp>
        <p:nvSpPr>
          <p:cNvPr id="236" name="Oval 235"/>
          <p:cNvSpPr/>
          <p:nvPr/>
        </p:nvSpPr>
        <p:spPr>
          <a:xfrm>
            <a:off x="10027449" y="2128897"/>
            <a:ext cx="507119" cy="50711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TextBox 236"/>
          <p:cNvSpPr txBox="1"/>
          <p:nvPr/>
        </p:nvSpPr>
        <p:spPr>
          <a:xfrm>
            <a:off x="10117341" y="2197032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240" name="Rectangle 239"/>
          <p:cNvSpPr/>
          <p:nvPr/>
        </p:nvSpPr>
        <p:spPr>
          <a:xfrm>
            <a:off x="1281860" y="2862527"/>
            <a:ext cx="1088861" cy="507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TextBox 237"/>
          <p:cNvSpPr txBox="1"/>
          <p:nvPr/>
        </p:nvSpPr>
        <p:spPr>
          <a:xfrm>
            <a:off x="1181882" y="3343171"/>
            <a:ext cx="5046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Or,</a:t>
            </a:r>
          </a:p>
        </p:txBody>
      </p:sp>
      <p:sp>
        <p:nvSpPr>
          <p:cNvPr id="239" name="TextBox 238"/>
          <p:cNvSpPr txBox="1"/>
          <p:nvPr/>
        </p:nvSpPr>
        <p:spPr>
          <a:xfrm>
            <a:off x="1192929" y="2989497"/>
            <a:ext cx="27671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does </a:t>
            </a:r>
            <a:r>
              <a:rPr lang="en-US" sz="2000" b="1" i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u</a:t>
            </a:r>
            <a:r>
              <a:rPr lang="en-US" sz="2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have a child ‘c’?</a:t>
            </a:r>
          </a:p>
        </p:txBody>
      </p:sp>
      <p:sp>
        <p:nvSpPr>
          <p:cNvPr id="241" name="TextBox 240"/>
          <p:cNvSpPr txBox="1"/>
          <p:nvPr/>
        </p:nvSpPr>
        <p:spPr>
          <a:xfrm>
            <a:off x="1574309" y="3349056"/>
            <a:ext cx="26627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u-&gt;children[2]!=NULL</a:t>
            </a:r>
          </a:p>
        </p:txBody>
      </p:sp>
      <p:sp>
        <p:nvSpPr>
          <p:cNvPr id="242" name="TextBox 241"/>
          <p:cNvSpPr txBox="1"/>
          <p:nvPr/>
        </p:nvSpPr>
        <p:spPr>
          <a:xfrm>
            <a:off x="1192929" y="2656479"/>
            <a:ext cx="13785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>
                <a:latin typeface="Segoe UI Symbol" panose="020B0502040204020203" pitchFamily="34" charset="0"/>
                <a:ea typeface="Segoe UI Symbol" panose="020B0502040204020203" pitchFamily="34" charset="0"/>
              </a:rPr>
              <a:t>Iteration-1</a:t>
            </a:r>
          </a:p>
        </p:txBody>
      </p:sp>
      <p:sp>
        <p:nvSpPr>
          <p:cNvPr id="243" name="TextBox 242"/>
          <p:cNvSpPr txBox="1"/>
          <p:nvPr/>
        </p:nvSpPr>
        <p:spPr>
          <a:xfrm>
            <a:off x="2135299" y="3654014"/>
            <a:ext cx="570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NO</a:t>
            </a:r>
          </a:p>
        </p:txBody>
      </p:sp>
      <p:sp>
        <p:nvSpPr>
          <p:cNvPr id="244" name="TextBox 243"/>
          <p:cNvSpPr txBox="1"/>
          <p:nvPr/>
        </p:nvSpPr>
        <p:spPr>
          <a:xfrm>
            <a:off x="9695337" y="3120532"/>
            <a:ext cx="3561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v</a:t>
            </a:r>
          </a:p>
        </p:txBody>
      </p:sp>
      <p:sp>
        <p:nvSpPr>
          <p:cNvPr id="245" name="TextBox 244"/>
          <p:cNvSpPr txBox="1"/>
          <p:nvPr/>
        </p:nvSpPr>
        <p:spPr>
          <a:xfrm>
            <a:off x="4062983" y="3839778"/>
            <a:ext cx="3561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v</a:t>
            </a:r>
          </a:p>
        </p:txBody>
      </p:sp>
      <p:sp>
        <p:nvSpPr>
          <p:cNvPr id="246" name="TextBox 245"/>
          <p:cNvSpPr txBox="1"/>
          <p:nvPr/>
        </p:nvSpPr>
        <p:spPr>
          <a:xfrm>
            <a:off x="1195528" y="3949312"/>
            <a:ext cx="20136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v = new Node( )</a:t>
            </a:r>
          </a:p>
        </p:txBody>
      </p:sp>
      <p:cxnSp>
        <p:nvCxnSpPr>
          <p:cNvPr id="21" name="Straight Arrow Connector 20"/>
          <p:cNvCxnSpPr>
            <a:stCxn id="113" idx="0"/>
          </p:cNvCxnSpPr>
          <p:nvPr/>
        </p:nvCxnSpPr>
        <p:spPr>
          <a:xfrm flipH="1">
            <a:off x="5859801" y="2551594"/>
            <a:ext cx="705109" cy="93903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TextBox 247"/>
          <p:cNvSpPr txBox="1"/>
          <p:nvPr/>
        </p:nvSpPr>
        <p:spPr>
          <a:xfrm>
            <a:off x="1195528" y="4232700"/>
            <a:ext cx="2245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u-&gt;children[2] = v</a:t>
            </a:r>
          </a:p>
        </p:txBody>
      </p:sp>
      <p:sp>
        <p:nvSpPr>
          <p:cNvPr id="249" name="TextBox 248"/>
          <p:cNvSpPr txBox="1"/>
          <p:nvPr/>
        </p:nvSpPr>
        <p:spPr>
          <a:xfrm>
            <a:off x="9610775" y="3123387"/>
            <a:ext cx="388248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u</a:t>
            </a:r>
          </a:p>
        </p:txBody>
      </p:sp>
      <p:sp>
        <p:nvSpPr>
          <p:cNvPr id="250" name="Rectangle 249"/>
          <p:cNvSpPr/>
          <p:nvPr/>
        </p:nvSpPr>
        <p:spPr>
          <a:xfrm>
            <a:off x="9625678" y="2215689"/>
            <a:ext cx="320120" cy="507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TextBox 250"/>
          <p:cNvSpPr txBox="1"/>
          <p:nvPr/>
        </p:nvSpPr>
        <p:spPr>
          <a:xfrm>
            <a:off x="4034046" y="3903052"/>
            <a:ext cx="388248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u</a:t>
            </a:r>
          </a:p>
        </p:txBody>
      </p:sp>
      <p:sp>
        <p:nvSpPr>
          <p:cNvPr id="252" name="Rectangle 251"/>
          <p:cNvSpPr/>
          <p:nvPr/>
        </p:nvSpPr>
        <p:spPr>
          <a:xfrm>
            <a:off x="4083216" y="2365000"/>
            <a:ext cx="320120" cy="507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Oval 253"/>
          <p:cNvSpPr/>
          <p:nvPr/>
        </p:nvSpPr>
        <p:spPr>
          <a:xfrm>
            <a:off x="10028313" y="3146587"/>
            <a:ext cx="507119" cy="50711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TextBox 254"/>
          <p:cNvSpPr txBox="1"/>
          <p:nvPr/>
        </p:nvSpPr>
        <p:spPr>
          <a:xfrm>
            <a:off x="10129379" y="3216908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</a:p>
        </p:txBody>
      </p:sp>
      <p:sp>
        <p:nvSpPr>
          <p:cNvPr id="257" name="Oval 256"/>
          <p:cNvSpPr/>
          <p:nvPr/>
        </p:nvSpPr>
        <p:spPr>
          <a:xfrm>
            <a:off x="10027449" y="2136207"/>
            <a:ext cx="507119" cy="50711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TextBox 257"/>
          <p:cNvSpPr txBox="1"/>
          <p:nvPr/>
        </p:nvSpPr>
        <p:spPr>
          <a:xfrm>
            <a:off x="1195528" y="4571965"/>
            <a:ext cx="7697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 = v</a:t>
            </a:r>
          </a:p>
        </p:txBody>
      </p:sp>
      <p:sp>
        <p:nvSpPr>
          <p:cNvPr id="259" name="Rectangle 258"/>
          <p:cNvSpPr/>
          <p:nvPr/>
        </p:nvSpPr>
        <p:spPr>
          <a:xfrm>
            <a:off x="1048004" y="2793301"/>
            <a:ext cx="3032089" cy="21039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TextBox 259"/>
          <p:cNvSpPr txBox="1"/>
          <p:nvPr/>
        </p:nvSpPr>
        <p:spPr>
          <a:xfrm>
            <a:off x="1345329" y="2808879"/>
            <a:ext cx="13785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>
                <a:latin typeface="Segoe UI Symbol" panose="020B0502040204020203" pitchFamily="34" charset="0"/>
                <a:ea typeface="Segoe UI Symbol" panose="020B0502040204020203" pitchFamily="34" charset="0"/>
              </a:rPr>
              <a:t>Iteration-2</a:t>
            </a:r>
          </a:p>
        </p:txBody>
      </p:sp>
      <p:sp>
        <p:nvSpPr>
          <p:cNvPr id="261" name="TextBox 260"/>
          <p:cNvSpPr txBox="1"/>
          <p:nvPr/>
        </p:nvSpPr>
        <p:spPr>
          <a:xfrm>
            <a:off x="1334282" y="3495571"/>
            <a:ext cx="5046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Or,</a:t>
            </a:r>
          </a:p>
        </p:txBody>
      </p:sp>
      <p:sp>
        <p:nvSpPr>
          <p:cNvPr id="262" name="TextBox 261"/>
          <p:cNvSpPr txBox="1"/>
          <p:nvPr/>
        </p:nvSpPr>
        <p:spPr>
          <a:xfrm>
            <a:off x="1345329" y="3141897"/>
            <a:ext cx="27671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does </a:t>
            </a:r>
            <a:r>
              <a:rPr lang="en-US" sz="2000" b="1" i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u</a:t>
            </a:r>
            <a:r>
              <a:rPr lang="en-US" sz="2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have a child ‘A’?</a:t>
            </a:r>
          </a:p>
        </p:txBody>
      </p:sp>
      <p:sp>
        <p:nvSpPr>
          <p:cNvPr id="263" name="TextBox 262"/>
          <p:cNvSpPr txBox="1"/>
          <p:nvPr/>
        </p:nvSpPr>
        <p:spPr>
          <a:xfrm>
            <a:off x="1726709" y="3501456"/>
            <a:ext cx="26627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u-&gt;children[2]!=NULL</a:t>
            </a:r>
          </a:p>
        </p:txBody>
      </p:sp>
      <p:sp>
        <p:nvSpPr>
          <p:cNvPr id="264" name="TextBox 263"/>
          <p:cNvSpPr txBox="1"/>
          <p:nvPr/>
        </p:nvSpPr>
        <p:spPr>
          <a:xfrm>
            <a:off x="2287699" y="3806414"/>
            <a:ext cx="570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NO</a:t>
            </a:r>
          </a:p>
        </p:txBody>
      </p:sp>
      <p:sp>
        <p:nvSpPr>
          <p:cNvPr id="265" name="TextBox 264"/>
          <p:cNvSpPr txBox="1"/>
          <p:nvPr/>
        </p:nvSpPr>
        <p:spPr>
          <a:xfrm>
            <a:off x="1347928" y="4101712"/>
            <a:ext cx="20136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v = new Node( )</a:t>
            </a:r>
          </a:p>
        </p:txBody>
      </p:sp>
      <p:sp>
        <p:nvSpPr>
          <p:cNvPr id="266" name="TextBox 265"/>
          <p:cNvSpPr txBox="1"/>
          <p:nvPr/>
        </p:nvSpPr>
        <p:spPr>
          <a:xfrm>
            <a:off x="1347928" y="4385100"/>
            <a:ext cx="2245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u-&gt;children[0] = v</a:t>
            </a:r>
          </a:p>
        </p:txBody>
      </p:sp>
      <p:sp>
        <p:nvSpPr>
          <p:cNvPr id="267" name="TextBox 266"/>
          <p:cNvSpPr txBox="1"/>
          <p:nvPr/>
        </p:nvSpPr>
        <p:spPr>
          <a:xfrm>
            <a:off x="1347928" y="4724365"/>
            <a:ext cx="7697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 = v</a:t>
            </a:r>
          </a:p>
        </p:txBody>
      </p:sp>
      <p:sp>
        <p:nvSpPr>
          <p:cNvPr id="268" name="TextBox 267"/>
          <p:cNvSpPr txBox="1"/>
          <p:nvPr/>
        </p:nvSpPr>
        <p:spPr>
          <a:xfrm>
            <a:off x="9003987" y="4039790"/>
            <a:ext cx="3561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v</a:t>
            </a:r>
          </a:p>
        </p:txBody>
      </p:sp>
      <p:sp>
        <p:nvSpPr>
          <p:cNvPr id="269" name="TextBox 268"/>
          <p:cNvSpPr txBox="1"/>
          <p:nvPr/>
        </p:nvSpPr>
        <p:spPr>
          <a:xfrm>
            <a:off x="1580409" y="5416165"/>
            <a:ext cx="3561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v</a:t>
            </a:r>
          </a:p>
        </p:txBody>
      </p:sp>
      <p:cxnSp>
        <p:nvCxnSpPr>
          <p:cNvPr id="270" name="Straight Arrow Connector 269"/>
          <p:cNvCxnSpPr>
            <a:stCxn id="254" idx="3"/>
            <a:endCxn id="222" idx="0"/>
          </p:cNvCxnSpPr>
          <p:nvPr/>
        </p:nvCxnSpPr>
        <p:spPr>
          <a:xfrm flipH="1">
            <a:off x="9613735" y="3579440"/>
            <a:ext cx="488844" cy="4549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Oval 270"/>
          <p:cNvSpPr/>
          <p:nvPr/>
        </p:nvSpPr>
        <p:spPr>
          <a:xfrm>
            <a:off x="9357215" y="4031099"/>
            <a:ext cx="507119" cy="50711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Oval 272"/>
          <p:cNvSpPr/>
          <p:nvPr/>
        </p:nvSpPr>
        <p:spPr>
          <a:xfrm>
            <a:off x="10029000" y="3143543"/>
            <a:ext cx="507119" cy="50711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TextBox 273"/>
          <p:cNvSpPr txBox="1"/>
          <p:nvPr/>
        </p:nvSpPr>
        <p:spPr>
          <a:xfrm>
            <a:off x="9808717" y="3692603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</a:p>
        </p:txBody>
      </p:sp>
      <p:sp>
        <p:nvSpPr>
          <p:cNvPr id="277" name="TextBox 276"/>
          <p:cNvSpPr txBox="1"/>
          <p:nvPr/>
        </p:nvSpPr>
        <p:spPr>
          <a:xfrm>
            <a:off x="8960106" y="4061935"/>
            <a:ext cx="388248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u</a:t>
            </a:r>
          </a:p>
        </p:txBody>
      </p:sp>
      <p:sp>
        <p:nvSpPr>
          <p:cNvPr id="278" name="Rectangle 277"/>
          <p:cNvSpPr/>
          <p:nvPr/>
        </p:nvSpPr>
        <p:spPr>
          <a:xfrm>
            <a:off x="9601304" y="3207674"/>
            <a:ext cx="320120" cy="507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TextBox 278"/>
          <p:cNvSpPr txBox="1"/>
          <p:nvPr/>
        </p:nvSpPr>
        <p:spPr>
          <a:xfrm>
            <a:off x="1526717" y="5398898"/>
            <a:ext cx="388248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u</a:t>
            </a:r>
          </a:p>
        </p:txBody>
      </p:sp>
      <p:sp>
        <p:nvSpPr>
          <p:cNvPr id="280" name="Rectangle 279"/>
          <p:cNvSpPr/>
          <p:nvPr/>
        </p:nvSpPr>
        <p:spPr>
          <a:xfrm>
            <a:off x="4044665" y="3891411"/>
            <a:ext cx="320120" cy="507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Rectangle 280"/>
          <p:cNvSpPr/>
          <p:nvPr/>
        </p:nvSpPr>
        <p:spPr>
          <a:xfrm>
            <a:off x="1233715" y="2805504"/>
            <a:ext cx="3040614" cy="2220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6" name="Straight Arrow Connector 275"/>
          <p:cNvCxnSpPr>
            <a:stCxn id="157" idx="0"/>
            <a:endCxn id="192" idx="0"/>
          </p:cNvCxnSpPr>
          <p:nvPr/>
        </p:nvCxnSpPr>
        <p:spPr>
          <a:xfrm flipH="1">
            <a:off x="4093728" y="4292169"/>
            <a:ext cx="1529222" cy="80868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TextBox 281"/>
          <p:cNvSpPr txBox="1"/>
          <p:nvPr/>
        </p:nvSpPr>
        <p:spPr>
          <a:xfrm>
            <a:off x="1118198" y="3008585"/>
            <a:ext cx="2947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Iterations are completed</a:t>
            </a:r>
          </a:p>
        </p:txBody>
      </p:sp>
      <p:sp>
        <p:nvSpPr>
          <p:cNvPr id="283" name="TextBox 282"/>
          <p:cNvSpPr txBox="1"/>
          <p:nvPr/>
        </p:nvSpPr>
        <p:spPr>
          <a:xfrm>
            <a:off x="1146988" y="3336846"/>
            <a:ext cx="24304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Increment </a:t>
            </a:r>
            <a:r>
              <a:rPr lang="en-US" sz="20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EoW</a:t>
            </a:r>
            <a:r>
              <a:rPr lang="en-US" sz="2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of </a:t>
            </a:r>
            <a:r>
              <a:rPr lang="en-US" sz="2000" b="1" i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u</a:t>
            </a:r>
          </a:p>
        </p:txBody>
      </p:sp>
      <p:sp>
        <p:nvSpPr>
          <p:cNvPr id="224" name="TextBox 223"/>
          <p:cNvSpPr txBox="1"/>
          <p:nvPr/>
        </p:nvSpPr>
        <p:spPr>
          <a:xfrm>
            <a:off x="9827127" y="4095188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247" name="Rectangle 246"/>
          <p:cNvSpPr/>
          <p:nvPr/>
        </p:nvSpPr>
        <p:spPr>
          <a:xfrm>
            <a:off x="2942987" y="5162098"/>
            <a:ext cx="344730" cy="229791"/>
          </a:xfrm>
          <a:prstGeom prst="rect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TextBox 252"/>
          <p:cNvSpPr txBox="1"/>
          <p:nvPr/>
        </p:nvSpPr>
        <p:spPr>
          <a:xfrm>
            <a:off x="2877261" y="5033200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256" name="TextBox 255"/>
          <p:cNvSpPr txBox="1"/>
          <p:nvPr/>
        </p:nvSpPr>
        <p:spPr>
          <a:xfrm>
            <a:off x="1136620" y="3667980"/>
            <a:ext cx="28392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u-&gt;</a:t>
            </a:r>
            <a:r>
              <a:rPr lang="en-US" sz="20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EoW</a:t>
            </a:r>
            <a:r>
              <a:rPr lang="en-US" sz="2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= u-&gt;</a:t>
            </a:r>
            <a:r>
              <a:rPr lang="en-US" sz="20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EoW</a:t>
            </a:r>
            <a:r>
              <a:rPr lang="en-US" sz="2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+ 1</a:t>
            </a:r>
            <a:endParaRPr lang="en-US" sz="2000" b="1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75" name="Rectangle 274"/>
          <p:cNvSpPr/>
          <p:nvPr/>
        </p:nvSpPr>
        <p:spPr>
          <a:xfrm>
            <a:off x="1253709" y="2262036"/>
            <a:ext cx="1645535" cy="3622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Rectangle 283"/>
          <p:cNvSpPr/>
          <p:nvPr/>
        </p:nvSpPr>
        <p:spPr>
          <a:xfrm>
            <a:off x="8929181" y="4104785"/>
            <a:ext cx="324719" cy="507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Oval 284"/>
          <p:cNvSpPr/>
          <p:nvPr/>
        </p:nvSpPr>
        <p:spPr>
          <a:xfrm>
            <a:off x="9357860" y="4031098"/>
            <a:ext cx="507119" cy="50711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Rectangle 287"/>
          <p:cNvSpPr/>
          <p:nvPr/>
        </p:nvSpPr>
        <p:spPr>
          <a:xfrm>
            <a:off x="1029732" y="2937366"/>
            <a:ext cx="3177506" cy="12704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Oval 289"/>
          <p:cNvSpPr/>
          <p:nvPr/>
        </p:nvSpPr>
        <p:spPr>
          <a:xfrm>
            <a:off x="10033937" y="2136713"/>
            <a:ext cx="507119" cy="50711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TextBox 290"/>
          <p:cNvSpPr txBox="1"/>
          <p:nvPr/>
        </p:nvSpPr>
        <p:spPr>
          <a:xfrm>
            <a:off x="10113866" y="2214892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297" name="TextBox 296"/>
          <p:cNvSpPr txBox="1"/>
          <p:nvPr/>
        </p:nvSpPr>
        <p:spPr>
          <a:xfrm>
            <a:off x="9619208" y="2082218"/>
            <a:ext cx="3566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u</a:t>
            </a:r>
          </a:p>
        </p:txBody>
      </p:sp>
      <p:sp>
        <p:nvSpPr>
          <p:cNvPr id="298" name="TextBox 297"/>
          <p:cNvSpPr txBox="1"/>
          <p:nvPr/>
        </p:nvSpPr>
        <p:spPr>
          <a:xfrm>
            <a:off x="3959358" y="2207004"/>
            <a:ext cx="3566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u</a:t>
            </a:r>
          </a:p>
        </p:txBody>
      </p:sp>
      <p:sp>
        <p:nvSpPr>
          <p:cNvPr id="299" name="TextBox 298"/>
          <p:cNvSpPr txBox="1"/>
          <p:nvPr/>
        </p:nvSpPr>
        <p:spPr>
          <a:xfrm>
            <a:off x="1173485" y="3001464"/>
            <a:ext cx="11206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 = root</a:t>
            </a:r>
          </a:p>
        </p:txBody>
      </p:sp>
      <p:sp>
        <p:nvSpPr>
          <p:cNvPr id="300" name="Rectangle 299"/>
          <p:cNvSpPr/>
          <p:nvPr/>
        </p:nvSpPr>
        <p:spPr>
          <a:xfrm>
            <a:off x="1162272" y="2712626"/>
            <a:ext cx="2207915" cy="7599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TextBox 305"/>
          <p:cNvSpPr txBox="1"/>
          <p:nvPr/>
        </p:nvSpPr>
        <p:spPr>
          <a:xfrm>
            <a:off x="1078865" y="3293878"/>
            <a:ext cx="28150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does </a:t>
            </a:r>
            <a:r>
              <a:rPr lang="en-US" sz="2000" b="1" i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u</a:t>
            </a:r>
            <a:r>
              <a:rPr lang="en-US" sz="2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have a child ‘C’?</a:t>
            </a:r>
          </a:p>
        </p:txBody>
      </p:sp>
      <p:sp>
        <p:nvSpPr>
          <p:cNvPr id="307" name="TextBox 306"/>
          <p:cNvSpPr txBox="1"/>
          <p:nvPr/>
        </p:nvSpPr>
        <p:spPr>
          <a:xfrm>
            <a:off x="1460245" y="3653437"/>
            <a:ext cx="26627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u-&gt;children[2]!=NULL</a:t>
            </a:r>
          </a:p>
        </p:txBody>
      </p:sp>
      <p:sp>
        <p:nvSpPr>
          <p:cNvPr id="308" name="TextBox 307"/>
          <p:cNvSpPr txBox="1"/>
          <p:nvPr/>
        </p:nvSpPr>
        <p:spPr>
          <a:xfrm>
            <a:off x="1078865" y="2960860"/>
            <a:ext cx="13785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>
                <a:latin typeface="Segoe UI Symbol" panose="020B0502040204020203" pitchFamily="34" charset="0"/>
                <a:ea typeface="Segoe UI Symbol" panose="020B0502040204020203" pitchFamily="34" charset="0"/>
              </a:rPr>
              <a:t>Iteration-1</a:t>
            </a:r>
          </a:p>
        </p:txBody>
      </p:sp>
      <p:sp>
        <p:nvSpPr>
          <p:cNvPr id="309" name="TextBox 308"/>
          <p:cNvSpPr txBox="1"/>
          <p:nvPr/>
        </p:nvSpPr>
        <p:spPr>
          <a:xfrm>
            <a:off x="2021235" y="3958395"/>
            <a:ext cx="593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YES</a:t>
            </a:r>
          </a:p>
        </p:txBody>
      </p:sp>
      <p:sp>
        <p:nvSpPr>
          <p:cNvPr id="310" name="TextBox 309"/>
          <p:cNvSpPr txBox="1"/>
          <p:nvPr/>
        </p:nvSpPr>
        <p:spPr>
          <a:xfrm>
            <a:off x="1094635" y="3657257"/>
            <a:ext cx="5046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Or,</a:t>
            </a:r>
          </a:p>
        </p:txBody>
      </p:sp>
      <p:sp>
        <p:nvSpPr>
          <p:cNvPr id="311" name="TextBox 310"/>
          <p:cNvSpPr txBox="1"/>
          <p:nvPr/>
        </p:nvSpPr>
        <p:spPr>
          <a:xfrm>
            <a:off x="1108999" y="4217446"/>
            <a:ext cx="29570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Push u down towards ‘C’</a:t>
            </a:r>
          </a:p>
        </p:txBody>
      </p:sp>
      <p:sp>
        <p:nvSpPr>
          <p:cNvPr id="312" name="Oval 311"/>
          <p:cNvSpPr/>
          <p:nvPr/>
        </p:nvSpPr>
        <p:spPr>
          <a:xfrm>
            <a:off x="10033937" y="3144586"/>
            <a:ext cx="507119" cy="50711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TextBox 312"/>
          <p:cNvSpPr txBox="1"/>
          <p:nvPr/>
        </p:nvSpPr>
        <p:spPr>
          <a:xfrm>
            <a:off x="9636570" y="3089360"/>
            <a:ext cx="3882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u</a:t>
            </a:r>
          </a:p>
        </p:txBody>
      </p:sp>
      <p:sp>
        <p:nvSpPr>
          <p:cNvPr id="314" name="Rectangle 313"/>
          <p:cNvSpPr/>
          <p:nvPr/>
        </p:nvSpPr>
        <p:spPr>
          <a:xfrm>
            <a:off x="9612778" y="2139106"/>
            <a:ext cx="324719" cy="507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Oval 314"/>
          <p:cNvSpPr/>
          <p:nvPr/>
        </p:nvSpPr>
        <p:spPr>
          <a:xfrm>
            <a:off x="10040425" y="2127559"/>
            <a:ext cx="507119" cy="50711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113" idx="0"/>
          </p:cNvCxnSpPr>
          <p:nvPr/>
        </p:nvCxnSpPr>
        <p:spPr>
          <a:xfrm flipH="1">
            <a:off x="5859801" y="2551594"/>
            <a:ext cx="705109" cy="93903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Rectangle 315"/>
          <p:cNvSpPr/>
          <p:nvPr/>
        </p:nvSpPr>
        <p:spPr>
          <a:xfrm>
            <a:off x="1498089" y="5378427"/>
            <a:ext cx="414859" cy="507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TextBox 316"/>
          <p:cNvSpPr txBox="1"/>
          <p:nvPr/>
        </p:nvSpPr>
        <p:spPr>
          <a:xfrm>
            <a:off x="4056222" y="3780652"/>
            <a:ext cx="3882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u</a:t>
            </a:r>
          </a:p>
        </p:txBody>
      </p:sp>
      <p:sp>
        <p:nvSpPr>
          <p:cNvPr id="318" name="Rectangle 317"/>
          <p:cNvSpPr/>
          <p:nvPr/>
        </p:nvSpPr>
        <p:spPr>
          <a:xfrm>
            <a:off x="3942934" y="2301835"/>
            <a:ext cx="324719" cy="507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TextBox 318"/>
          <p:cNvSpPr txBox="1"/>
          <p:nvPr/>
        </p:nvSpPr>
        <p:spPr>
          <a:xfrm>
            <a:off x="1111314" y="4547566"/>
            <a:ext cx="24094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 = u -&gt; children[2]</a:t>
            </a:r>
          </a:p>
        </p:txBody>
      </p:sp>
      <p:sp>
        <p:nvSpPr>
          <p:cNvPr id="320" name="Rectangle 319"/>
          <p:cNvSpPr/>
          <p:nvPr/>
        </p:nvSpPr>
        <p:spPr>
          <a:xfrm>
            <a:off x="984590" y="2787416"/>
            <a:ext cx="3168986" cy="21867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TextBox 320"/>
          <p:cNvSpPr txBox="1"/>
          <p:nvPr/>
        </p:nvSpPr>
        <p:spPr>
          <a:xfrm>
            <a:off x="1231324" y="2647095"/>
            <a:ext cx="13785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>
                <a:latin typeface="Segoe UI Symbol" panose="020B0502040204020203" pitchFamily="34" charset="0"/>
                <a:ea typeface="Segoe UI Symbol" panose="020B0502040204020203" pitchFamily="34" charset="0"/>
              </a:rPr>
              <a:t>Iteration-2</a:t>
            </a:r>
          </a:p>
        </p:txBody>
      </p:sp>
      <p:sp>
        <p:nvSpPr>
          <p:cNvPr id="322" name="TextBox 321"/>
          <p:cNvSpPr txBox="1"/>
          <p:nvPr/>
        </p:nvSpPr>
        <p:spPr>
          <a:xfrm>
            <a:off x="10135928" y="3222146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Z</a:t>
            </a:r>
          </a:p>
        </p:txBody>
      </p:sp>
      <p:sp>
        <p:nvSpPr>
          <p:cNvPr id="323" name="TextBox 322"/>
          <p:cNvSpPr txBox="1"/>
          <p:nvPr/>
        </p:nvSpPr>
        <p:spPr>
          <a:xfrm>
            <a:off x="1231324" y="2980113"/>
            <a:ext cx="28105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does </a:t>
            </a:r>
            <a:r>
              <a:rPr lang="en-US" sz="2000" b="1" i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u</a:t>
            </a:r>
            <a:r>
              <a:rPr lang="en-US" sz="2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have a child ‘Z’?</a:t>
            </a:r>
          </a:p>
        </p:txBody>
      </p:sp>
      <p:sp>
        <p:nvSpPr>
          <p:cNvPr id="324" name="TextBox 323"/>
          <p:cNvSpPr txBox="1"/>
          <p:nvPr/>
        </p:nvSpPr>
        <p:spPr>
          <a:xfrm>
            <a:off x="1612704" y="3339672"/>
            <a:ext cx="28005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u-&gt;children[25]!=NULL</a:t>
            </a:r>
          </a:p>
        </p:txBody>
      </p:sp>
      <p:sp>
        <p:nvSpPr>
          <p:cNvPr id="325" name="TextBox 324"/>
          <p:cNvSpPr txBox="1"/>
          <p:nvPr/>
        </p:nvSpPr>
        <p:spPr>
          <a:xfrm>
            <a:off x="2173694" y="3644630"/>
            <a:ext cx="570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NO</a:t>
            </a:r>
          </a:p>
        </p:txBody>
      </p:sp>
      <p:sp>
        <p:nvSpPr>
          <p:cNvPr id="326" name="TextBox 325"/>
          <p:cNvSpPr txBox="1"/>
          <p:nvPr/>
        </p:nvSpPr>
        <p:spPr>
          <a:xfrm>
            <a:off x="1247094" y="3343492"/>
            <a:ext cx="5046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Or,</a:t>
            </a:r>
          </a:p>
        </p:txBody>
      </p:sp>
      <p:sp>
        <p:nvSpPr>
          <p:cNvPr id="327" name="TextBox 326"/>
          <p:cNvSpPr txBox="1"/>
          <p:nvPr/>
        </p:nvSpPr>
        <p:spPr>
          <a:xfrm>
            <a:off x="10370232" y="4033633"/>
            <a:ext cx="3561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v</a:t>
            </a:r>
          </a:p>
        </p:txBody>
      </p:sp>
      <p:sp>
        <p:nvSpPr>
          <p:cNvPr id="328" name="TextBox 327"/>
          <p:cNvSpPr txBox="1"/>
          <p:nvPr/>
        </p:nvSpPr>
        <p:spPr>
          <a:xfrm>
            <a:off x="6977086" y="5398898"/>
            <a:ext cx="3561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v</a:t>
            </a:r>
          </a:p>
        </p:txBody>
      </p:sp>
      <p:sp>
        <p:nvSpPr>
          <p:cNvPr id="329" name="TextBox 328"/>
          <p:cNvSpPr txBox="1"/>
          <p:nvPr/>
        </p:nvSpPr>
        <p:spPr>
          <a:xfrm>
            <a:off x="1233038" y="3931352"/>
            <a:ext cx="20842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v = new Node ( )</a:t>
            </a:r>
          </a:p>
        </p:txBody>
      </p:sp>
      <p:cxnSp>
        <p:nvCxnSpPr>
          <p:cNvPr id="13" name="Straight Arrow Connector 12"/>
          <p:cNvCxnSpPr>
            <a:stCxn id="312" idx="5"/>
            <a:endCxn id="223" idx="0"/>
          </p:cNvCxnSpPr>
          <p:nvPr/>
        </p:nvCxnSpPr>
        <p:spPr>
          <a:xfrm>
            <a:off x="10466790" y="3577439"/>
            <a:ext cx="478564" cy="4569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Oval 329"/>
          <p:cNvSpPr/>
          <p:nvPr/>
        </p:nvSpPr>
        <p:spPr>
          <a:xfrm>
            <a:off x="10690113" y="4030334"/>
            <a:ext cx="507119" cy="50711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" name="Oval 330"/>
          <p:cNvSpPr/>
          <p:nvPr/>
        </p:nvSpPr>
        <p:spPr>
          <a:xfrm>
            <a:off x="10040424" y="3142936"/>
            <a:ext cx="507119" cy="50711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2" name="TextBox 331"/>
          <p:cNvSpPr txBox="1"/>
          <p:nvPr/>
        </p:nvSpPr>
        <p:spPr>
          <a:xfrm>
            <a:off x="10412115" y="3700623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Z</a:t>
            </a:r>
          </a:p>
        </p:txBody>
      </p:sp>
      <p:cxnSp>
        <p:nvCxnSpPr>
          <p:cNvPr id="15" name="Straight Arrow Connector 14"/>
          <p:cNvCxnSpPr>
            <a:stCxn id="162" idx="0"/>
            <a:endCxn id="215" idx="0"/>
          </p:cNvCxnSpPr>
          <p:nvPr/>
        </p:nvCxnSpPr>
        <p:spPr>
          <a:xfrm>
            <a:off x="8524613" y="4301400"/>
            <a:ext cx="963816" cy="79945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TextBox 332"/>
          <p:cNvSpPr txBox="1"/>
          <p:nvPr/>
        </p:nvSpPr>
        <p:spPr>
          <a:xfrm>
            <a:off x="1236220" y="4260822"/>
            <a:ext cx="2383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u-&gt;children[25] = v</a:t>
            </a:r>
          </a:p>
        </p:txBody>
      </p:sp>
      <p:sp>
        <p:nvSpPr>
          <p:cNvPr id="335" name="Rectangle 334"/>
          <p:cNvSpPr/>
          <p:nvPr/>
        </p:nvSpPr>
        <p:spPr>
          <a:xfrm>
            <a:off x="10249975" y="4028892"/>
            <a:ext cx="400823" cy="507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4" name="TextBox 333"/>
          <p:cNvSpPr txBox="1"/>
          <p:nvPr/>
        </p:nvSpPr>
        <p:spPr>
          <a:xfrm>
            <a:off x="10323079" y="3983536"/>
            <a:ext cx="3882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u</a:t>
            </a:r>
          </a:p>
        </p:txBody>
      </p:sp>
      <p:sp>
        <p:nvSpPr>
          <p:cNvPr id="336" name="Rectangle 335"/>
          <p:cNvSpPr/>
          <p:nvPr/>
        </p:nvSpPr>
        <p:spPr>
          <a:xfrm>
            <a:off x="9544333" y="3034788"/>
            <a:ext cx="400823" cy="507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Rectangle 338"/>
          <p:cNvSpPr/>
          <p:nvPr/>
        </p:nvSpPr>
        <p:spPr>
          <a:xfrm>
            <a:off x="6888216" y="5428968"/>
            <a:ext cx="400823" cy="507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" name="Rectangle 339"/>
          <p:cNvSpPr/>
          <p:nvPr/>
        </p:nvSpPr>
        <p:spPr>
          <a:xfrm>
            <a:off x="3990212" y="3835775"/>
            <a:ext cx="400823" cy="507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7" name="TextBox 336"/>
          <p:cNvSpPr txBox="1"/>
          <p:nvPr/>
        </p:nvSpPr>
        <p:spPr>
          <a:xfrm>
            <a:off x="6845184" y="5346249"/>
            <a:ext cx="3882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u</a:t>
            </a:r>
          </a:p>
        </p:txBody>
      </p:sp>
      <p:sp>
        <p:nvSpPr>
          <p:cNvPr id="229" name="Rectangle 228"/>
          <p:cNvSpPr/>
          <p:nvPr/>
        </p:nvSpPr>
        <p:spPr>
          <a:xfrm>
            <a:off x="1096640" y="2698550"/>
            <a:ext cx="3210880" cy="19993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1" name="TextBox 340"/>
          <p:cNvSpPr txBox="1"/>
          <p:nvPr/>
        </p:nvSpPr>
        <p:spPr>
          <a:xfrm>
            <a:off x="1162439" y="2814260"/>
            <a:ext cx="2947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Iterations are completed</a:t>
            </a:r>
          </a:p>
        </p:txBody>
      </p:sp>
      <p:sp>
        <p:nvSpPr>
          <p:cNvPr id="342" name="TextBox 341"/>
          <p:cNvSpPr txBox="1"/>
          <p:nvPr/>
        </p:nvSpPr>
        <p:spPr>
          <a:xfrm>
            <a:off x="1171605" y="3200673"/>
            <a:ext cx="24304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Increment </a:t>
            </a:r>
            <a:r>
              <a:rPr lang="en-US" sz="20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EoW</a:t>
            </a:r>
            <a:r>
              <a:rPr lang="en-US" sz="2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of u</a:t>
            </a:r>
          </a:p>
        </p:txBody>
      </p:sp>
      <p:sp>
        <p:nvSpPr>
          <p:cNvPr id="343" name="TextBox 342"/>
          <p:cNvSpPr txBox="1"/>
          <p:nvPr/>
        </p:nvSpPr>
        <p:spPr>
          <a:xfrm>
            <a:off x="11194608" y="4080414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344" name="Rectangle 343"/>
          <p:cNvSpPr/>
          <p:nvPr/>
        </p:nvSpPr>
        <p:spPr>
          <a:xfrm>
            <a:off x="8249168" y="5139708"/>
            <a:ext cx="409740" cy="282215"/>
          </a:xfrm>
          <a:prstGeom prst="rect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5" name="TextBox 344"/>
          <p:cNvSpPr txBox="1"/>
          <p:nvPr/>
        </p:nvSpPr>
        <p:spPr>
          <a:xfrm>
            <a:off x="8217538" y="5033200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346" name="TextBox 345"/>
          <p:cNvSpPr txBox="1"/>
          <p:nvPr/>
        </p:nvSpPr>
        <p:spPr>
          <a:xfrm>
            <a:off x="1194546" y="3572715"/>
            <a:ext cx="26981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u-&gt;</a:t>
            </a:r>
            <a:r>
              <a:rPr lang="en-US" sz="20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EoW</a:t>
            </a:r>
            <a:r>
              <a:rPr lang="en-US" sz="2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= u-&gt;EoW+1</a:t>
            </a:r>
          </a:p>
        </p:txBody>
      </p:sp>
      <p:sp>
        <p:nvSpPr>
          <p:cNvPr id="286" name="Oval 285"/>
          <p:cNvSpPr/>
          <p:nvPr/>
        </p:nvSpPr>
        <p:spPr>
          <a:xfrm>
            <a:off x="10688120" y="4029762"/>
            <a:ext cx="507119" cy="50711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52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1" dur="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2" dur="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7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8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6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9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2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2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3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8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9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2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7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8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1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6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7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2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7" dur="5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8" dur="5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3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4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9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0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5" dur="5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6" dur="5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1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2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7" dur="5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8" dur="5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3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4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7" dur="5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8" dur="5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3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6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9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5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8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1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4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7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0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3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6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9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2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5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8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1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4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7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0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3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6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9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2" dur="5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3" dur="5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4" fill="hold">
                      <p:stCondLst>
                        <p:cond delay="indefinite"/>
                      </p:stCondLst>
                      <p:childTnLst>
                        <p:par>
                          <p:cTn id="435" fill="hold">
                            <p:stCondLst>
                              <p:cond delay="0"/>
                            </p:stCondLst>
                            <p:childTnLst>
                              <p:par>
                                <p:cTn id="4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8" dur="5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9" dur="5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0" fill="hold">
                      <p:stCondLst>
                        <p:cond delay="indefinite"/>
                      </p:stCondLst>
                      <p:childTnLst>
                        <p:par>
                          <p:cTn id="441" fill="hold">
                            <p:stCondLst>
                              <p:cond delay="0"/>
                            </p:stCondLst>
                            <p:childTnLst>
                              <p:par>
                                <p:cTn id="44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4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7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0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3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4" fill="hold">
                      <p:stCondLst>
                        <p:cond delay="indefinite"/>
                      </p:stCondLst>
                      <p:childTnLst>
                        <p:par>
                          <p:cTn id="455" fill="hold">
                            <p:stCondLst>
                              <p:cond delay="0"/>
                            </p:stCondLst>
                            <p:childTnLst>
                              <p:par>
                                <p:cTn id="45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8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9" fill="hold">
                      <p:stCondLst>
                        <p:cond delay="indefinite"/>
                      </p:stCondLst>
                      <p:childTnLst>
                        <p:par>
                          <p:cTn id="460" fill="hold">
                            <p:stCondLst>
                              <p:cond delay="0"/>
                            </p:stCondLst>
                            <p:childTnLst>
                              <p:par>
                                <p:cTn id="4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3" dur="5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4" dur="5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5" fill="hold">
                      <p:stCondLst>
                        <p:cond delay="indefinite"/>
                      </p:stCondLst>
                      <p:childTnLst>
                        <p:par>
                          <p:cTn id="466" fill="hold">
                            <p:stCondLst>
                              <p:cond delay="0"/>
                            </p:stCondLst>
                            <p:childTnLst>
                              <p:par>
                                <p:cTn id="4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9" dur="5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0" dur="5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3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4" fill="hold">
                      <p:stCondLst>
                        <p:cond delay="indefinite"/>
                      </p:stCondLst>
                      <p:childTnLst>
                        <p:par>
                          <p:cTn id="475" fill="hold">
                            <p:stCondLst>
                              <p:cond delay="0"/>
                            </p:stCondLst>
                            <p:childTnLst>
                              <p:par>
                                <p:cTn id="47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8" dur="5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9" dur="5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2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3" fill="hold">
                      <p:stCondLst>
                        <p:cond delay="indefinite"/>
                      </p:stCondLst>
                      <p:childTnLst>
                        <p:par>
                          <p:cTn id="484" fill="hold">
                            <p:stCondLst>
                              <p:cond delay="0"/>
                            </p:stCondLst>
                            <p:childTnLst>
                              <p:par>
                                <p:cTn id="4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7" dur="5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8" dur="5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9" fill="hold">
                      <p:stCondLst>
                        <p:cond delay="indefinite"/>
                      </p:stCondLst>
                      <p:childTnLst>
                        <p:par>
                          <p:cTn id="490" fill="hold">
                            <p:stCondLst>
                              <p:cond delay="0"/>
                            </p:stCondLst>
                            <p:childTnLst>
                              <p:par>
                                <p:cTn id="4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3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4" fill="hold">
                      <p:stCondLst>
                        <p:cond delay="indefinite"/>
                      </p:stCondLst>
                      <p:childTnLst>
                        <p:par>
                          <p:cTn id="495" fill="hold">
                            <p:stCondLst>
                              <p:cond delay="0"/>
                            </p:stCondLst>
                            <p:childTnLst>
                              <p:par>
                                <p:cTn id="49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8" dur="5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9" dur="5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0" fill="hold">
                      <p:stCondLst>
                        <p:cond delay="indefinite"/>
                      </p:stCondLst>
                      <p:childTnLst>
                        <p:par>
                          <p:cTn id="501" fill="hold">
                            <p:stCondLst>
                              <p:cond delay="0"/>
                            </p:stCondLst>
                            <p:childTnLst>
                              <p:par>
                                <p:cTn id="50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4" dur="5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5" dur="5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6" fill="hold">
                      <p:stCondLst>
                        <p:cond delay="indefinite"/>
                      </p:stCondLst>
                      <p:childTnLst>
                        <p:par>
                          <p:cTn id="507" fill="hold">
                            <p:stCondLst>
                              <p:cond delay="0"/>
                            </p:stCondLst>
                            <p:childTnLst>
                              <p:par>
                                <p:cTn id="50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0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1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4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5" fill="hold">
                      <p:stCondLst>
                        <p:cond delay="indefinite"/>
                      </p:stCondLst>
                      <p:childTnLst>
                        <p:par>
                          <p:cTn id="516" fill="hold">
                            <p:stCondLst>
                              <p:cond delay="0"/>
                            </p:stCondLst>
                            <p:childTnLst>
                              <p:par>
                                <p:cTn id="5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9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2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3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4" fill="hold">
                      <p:stCondLst>
                        <p:cond delay="indefinite"/>
                      </p:stCondLst>
                      <p:childTnLst>
                        <p:par>
                          <p:cTn id="525" fill="hold">
                            <p:stCondLst>
                              <p:cond delay="0"/>
                            </p:stCondLst>
                            <p:childTnLst>
                              <p:par>
                                <p:cTn id="5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8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9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0" fill="hold">
                      <p:stCondLst>
                        <p:cond delay="indefinite"/>
                      </p:stCondLst>
                      <p:childTnLst>
                        <p:par>
                          <p:cTn id="531" fill="hold">
                            <p:stCondLst>
                              <p:cond delay="0"/>
                            </p:stCondLst>
                            <p:childTnLst>
                              <p:par>
                                <p:cTn id="5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4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7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0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3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4" fill="hold">
                      <p:stCondLst>
                        <p:cond delay="indefinite"/>
                      </p:stCondLst>
                      <p:childTnLst>
                        <p:par>
                          <p:cTn id="545" fill="hold">
                            <p:stCondLst>
                              <p:cond delay="0"/>
                            </p:stCondLst>
                            <p:childTnLst>
                              <p:par>
                                <p:cTn id="5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8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9" fill="hold">
                      <p:stCondLst>
                        <p:cond delay="indefinite"/>
                      </p:stCondLst>
                      <p:childTnLst>
                        <p:par>
                          <p:cTn id="550" fill="hold">
                            <p:stCondLst>
                              <p:cond delay="0"/>
                            </p:stCondLst>
                            <p:childTnLst>
                              <p:par>
                                <p:cTn id="5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3" dur="5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4" dur="5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5" fill="hold">
                      <p:stCondLst>
                        <p:cond delay="indefinite"/>
                      </p:stCondLst>
                      <p:childTnLst>
                        <p:par>
                          <p:cTn id="556" fill="hold">
                            <p:stCondLst>
                              <p:cond delay="0"/>
                            </p:stCondLst>
                            <p:childTnLst>
                              <p:par>
                                <p:cTn id="5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9" dur="5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0" dur="5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1" fill="hold">
                      <p:stCondLst>
                        <p:cond delay="indefinite"/>
                      </p:stCondLst>
                      <p:childTnLst>
                        <p:par>
                          <p:cTn id="562" fill="hold">
                            <p:stCondLst>
                              <p:cond delay="0"/>
                            </p:stCondLst>
                            <p:childTnLst>
                              <p:par>
                                <p:cTn id="5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5" dur="5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6" dur="5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7" fill="hold">
                      <p:stCondLst>
                        <p:cond delay="indefinite"/>
                      </p:stCondLst>
                      <p:childTnLst>
                        <p:par>
                          <p:cTn id="568" fill="hold">
                            <p:stCondLst>
                              <p:cond delay="0"/>
                            </p:stCondLst>
                            <p:childTnLst>
                              <p:par>
                                <p:cTn id="5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1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4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5" fill="hold">
                      <p:stCondLst>
                        <p:cond delay="indefinite"/>
                      </p:stCondLst>
                      <p:childTnLst>
                        <p:par>
                          <p:cTn id="576" fill="hold">
                            <p:stCondLst>
                              <p:cond delay="0"/>
                            </p:stCondLst>
                            <p:childTnLst>
                              <p:par>
                                <p:cTn id="5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9" dur="5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0" dur="5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1" fill="hold">
                      <p:stCondLst>
                        <p:cond delay="indefinite"/>
                      </p:stCondLst>
                      <p:childTnLst>
                        <p:par>
                          <p:cTn id="582" fill="hold">
                            <p:stCondLst>
                              <p:cond delay="0"/>
                            </p:stCondLst>
                            <p:childTnLst>
                              <p:par>
                                <p:cTn id="5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5" dur="5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6" dur="5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7" fill="hold">
                      <p:stCondLst>
                        <p:cond delay="indefinite"/>
                      </p:stCondLst>
                      <p:childTnLst>
                        <p:par>
                          <p:cTn id="588" fill="hold">
                            <p:stCondLst>
                              <p:cond delay="0"/>
                            </p:stCondLst>
                            <p:childTnLst>
                              <p:par>
                                <p:cTn id="5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1" dur="5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2" dur="5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3" fill="hold">
                      <p:stCondLst>
                        <p:cond delay="indefinite"/>
                      </p:stCondLst>
                      <p:childTnLst>
                        <p:par>
                          <p:cTn id="594" fill="hold">
                            <p:stCondLst>
                              <p:cond delay="0"/>
                            </p:stCondLst>
                            <p:childTnLst>
                              <p:par>
                                <p:cTn id="5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7" dur="5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8" dur="5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9" fill="hold">
                      <p:stCondLst>
                        <p:cond delay="indefinite"/>
                      </p:stCondLst>
                      <p:childTnLst>
                        <p:par>
                          <p:cTn id="600" fill="hold">
                            <p:stCondLst>
                              <p:cond delay="0"/>
                            </p:stCondLst>
                            <p:childTnLst>
                              <p:par>
                                <p:cTn id="6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3" dur="5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4" dur="5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5" fill="hold">
                      <p:stCondLst>
                        <p:cond delay="indefinite"/>
                      </p:stCondLst>
                      <p:childTnLst>
                        <p:par>
                          <p:cTn id="606" fill="hold">
                            <p:stCondLst>
                              <p:cond delay="0"/>
                            </p:stCondLst>
                            <p:childTnLst>
                              <p:par>
                                <p:cTn id="6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9" dur="5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0" dur="5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1" fill="hold">
                      <p:stCondLst>
                        <p:cond delay="indefinite"/>
                      </p:stCondLst>
                      <p:childTnLst>
                        <p:par>
                          <p:cTn id="612" fill="hold">
                            <p:stCondLst>
                              <p:cond delay="0"/>
                            </p:stCondLst>
                            <p:childTnLst>
                              <p:par>
                                <p:cTn id="6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8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1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4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7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8" fill="hold">
                      <p:stCondLst>
                        <p:cond delay="indefinite"/>
                      </p:stCondLst>
                      <p:childTnLst>
                        <p:par>
                          <p:cTn id="629" fill="hold">
                            <p:stCondLst>
                              <p:cond delay="0"/>
                            </p:stCondLst>
                            <p:childTnLst>
                              <p:par>
                                <p:cTn id="6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5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8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9" fill="hold">
                      <p:stCondLst>
                        <p:cond delay="indefinite"/>
                      </p:stCondLst>
                      <p:childTnLst>
                        <p:par>
                          <p:cTn id="640" fill="hold">
                            <p:stCondLst>
                              <p:cond delay="0"/>
                            </p:stCondLst>
                            <p:childTnLst>
                              <p:par>
                                <p:cTn id="6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3" dur="5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4" dur="5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5" fill="hold">
                      <p:stCondLst>
                        <p:cond delay="indefinite"/>
                      </p:stCondLst>
                      <p:childTnLst>
                        <p:par>
                          <p:cTn id="646" fill="hold">
                            <p:stCondLst>
                              <p:cond delay="0"/>
                            </p:stCondLst>
                            <p:childTnLst>
                              <p:par>
                                <p:cTn id="6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9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2" dur="5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3" dur="5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4" fill="hold">
                      <p:stCondLst>
                        <p:cond delay="indefinite"/>
                      </p:stCondLst>
                      <p:childTnLst>
                        <p:par>
                          <p:cTn id="655" fill="hold">
                            <p:stCondLst>
                              <p:cond delay="0"/>
                            </p:stCondLst>
                            <p:childTnLst>
                              <p:par>
                                <p:cTn id="6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8" dur="5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9" dur="5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0" fill="hold">
                      <p:stCondLst>
                        <p:cond delay="indefinite"/>
                      </p:stCondLst>
                      <p:childTnLst>
                        <p:par>
                          <p:cTn id="661" fill="hold">
                            <p:stCondLst>
                              <p:cond delay="0"/>
                            </p:stCondLst>
                            <p:childTnLst>
                              <p:par>
                                <p:cTn id="6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4" dur="50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5" dur="50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6" fill="hold">
                      <p:stCondLst>
                        <p:cond delay="indefinite"/>
                      </p:stCondLst>
                      <p:childTnLst>
                        <p:par>
                          <p:cTn id="667" fill="hold">
                            <p:stCondLst>
                              <p:cond delay="0"/>
                            </p:stCondLst>
                            <p:childTnLst>
                              <p:par>
                                <p:cTn id="66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0" dur="500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1" dur="500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2" fill="hold">
                      <p:stCondLst>
                        <p:cond delay="indefinite"/>
                      </p:stCondLst>
                      <p:childTnLst>
                        <p:par>
                          <p:cTn id="673" fill="hold">
                            <p:stCondLst>
                              <p:cond delay="0"/>
                            </p:stCondLst>
                            <p:childTnLst>
                              <p:par>
                                <p:cTn id="67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6" dur="50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7" dur="50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8" fill="hold">
                      <p:stCondLst>
                        <p:cond delay="indefinite"/>
                      </p:stCondLst>
                      <p:childTnLst>
                        <p:par>
                          <p:cTn id="679" fill="hold">
                            <p:stCondLst>
                              <p:cond delay="0"/>
                            </p:stCondLst>
                            <p:childTnLst>
                              <p:par>
                                <p:cTn id="68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2" dur="5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3" dur="5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4" fill="hold">
                      <p:stCondLst>
                        <p:cond delay="indefinite"/>
                      </p:stCondLst>
                      <p:childTnLst>
                        <p:par>
                          <p:cTn id="685" fill="hold">
                            <p:stCondLst>
                              <p:cond delay="0"/>
                            </p:stCondLst>
                            <p:childTnLst>
                              <p:par>
                                <p:cTn id="68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8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1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2" fill="hold">
                      <p:stCondLst>
                        <p:cond delay="indefinite"/>
                      </p:stCondLst>
                      <p:childTnLst>
                        <p:par>
                          <p:cTn id="693" fill="hold">
                            <p:stCondLst>
                              <p:cond delay="0"/>
                            </p:stCondLst>
                            <p:childTnLst>
                              <p:par>
                                <p:cTn id="6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6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9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2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5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8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1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4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7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0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3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6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9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2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5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8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1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4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7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0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3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6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9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2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5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6" fill="hold">
                      <p:stCondLst>
                        <p:cond delay="indefinite"/>
                      </p:stCondLst>
                      <p:childTnLst>
                        <p:par>
                          <p:cTn id="767" fill="hold">
                            <p:stCondLst>
                              <p:cond delay="0"/>
                            </p:stCondLst>
                            <p:childTnLst>
                              <p:par>
                                <p:cTn id="76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0" dur="5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1" dur="5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2" fill="hold">
                      <p:stCondLst>
                        <p:cond delay="indefinite"/>
                      </p:stCondLst>
                      <p:childTnLst>
                        <p:par>
                          <p:cTn id="773" fill="hold">
                            <p:stCondLst>
                              <p:cond delay="0"/>
                            </p:stCondLst>
                            <p:childTnLst>
                              <p:par>
                                <p:cTn id="7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9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2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5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6" fill="hold">
                      <p:stCondLst>
                        <p:cond delay="indefinite"/>
                      </p:stCondLst>
                      <p:childTnLst>
                        <p:par>
                          <p:cTn id="787" fill="hold">
                            <p:stCondLst>
                              <p:cond delay="0"/>
                            </p:stCondLst>
                            <p:childTnLst>
                              <p:par>
                                <p:cTn id="7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1" fill="hold">
                      <p:stCondLst>
                        <p:cond delay="indefinite"/>
                      </p:stCondLst>
                      <p:childTnLst>
                        <p:par>
                          <p:cTn id="792" fill="hold">
                            <p:stCondLst>
                              <p:cond delay="0"/>
                            </p:stCondLst>
                            <p:childTnLst>
                              <p:par>
                                <p:cTn id="7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5" dur="500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6" dur="500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7" fill="hold">
                      <p:stCondLst>
                        <p:cond delay="indefinite"/>
                      </p:stCondLst>
                      <p:childTnLst>
                        <p:par>
                          <p:cTn id="798" fill="hold">
                            <p:stCondLst>
                              <p:cond delay="0"/>
                            </p:stCondLst>
                            <p:childTnLst>
                              <p:par>
                                <p:cTn id="79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1" dur="50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2" dur="50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5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8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9" fill="hold">
                      <p:stCondLst>
                        <p:cond delay="indefinite"/>
                      </p:stCondLst>
                      <p:childTnLst>
                        <p:par>
                          <p:cTn id="810" fill="hold">
                            <p:stCondLst>
                              <p:cond delay="0"/>
                            </p:stCondLst>
                            <p:childTnLst>
                              <p:par>
                                <p:cTn id="8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3" dur="50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4" dur="50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7"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0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1" fill="hold">
                      <p:stCondLst>
                        <p:cond delay="indefinite"/>
                      </p:stCondLst>
                      <p:childTnLst>
                        <p:par>
                          <p:cTn id="822" fill="hold">
                            <p:stCondLst>
                              <p:cond delay="0"/>
                            </p:stCondLst>
                            <p:childTnLst>
                              <p:par>
                                <p:cTn id="8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5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8" dur="50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9" dur="50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0" fill="hold">
                      <p:stCondLst>
                        <p:cond delay="indefinite"/>
                      </p:stCondLst>
                      <p:childTnLst>
                        <p:par>
                          <p:cTn id="831" fill="hold">
                            <p:stCondLst>
                              <p:cond delay="0"/>
                            </p:stCondLst>
                            <p:childTnLst>
                              <p:par>
                                <p:cTn id="8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4" dur="50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5" dur="50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6" fill="hold">
                      <p:stCondLst>
                        <p:cond delay="indefinite"/>
                      </p:stCondLst>
                      <p:childTnLst>
                        <p:par>
                          <p:cTn id="837" fill="hold">
                            <p:stCondLst>
                              <p:cond delay="0"/>
                            </p:stCondLst>
                            <p:childTnLst>
                              <p:par>
                                <p:cTn id="8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0" dur="50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1" dur="50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4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5" fill="hold">
                      <p:stCondLst>
                        <p:cond delay="indefinite"/>
                      </p:stCondLst>
                      <p:childTnLst>
                        <p:par>
                          <p:cTn id="846" fill="hold">
                            <p:stCondLst>
                              <p:cond delay="0"/>
                            </p:stCondLst>
                            <p:childTnLst>
                              <p:par>
                                <p:cTn id="8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9"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2" dur="50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3" dur="50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4" fill="hold">
                      <p:stCondLst>
                        <p:cond delay="indefinite"/>
                      </p:stCondLst>
                      <p:childTnLst>
                        <p:par>
                          <p:cTn id="855" fill="hold">
                            <p:stCondLst>
                              <p:cond delay="0"/>
                            </p:stCondLst>
                            <p:childTnLst>
                              <p:par>
                                <p:cTn id="8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8" dur="50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9" dur="50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/>
      <p:bldP spid="112" grpId="0"/>
      <p:bldP spid="113" grpId="0"/>
      <p:bldP spid="114" grpId="0"/>
      <p:bldP spid="115" grpId="0"/>
      <p:bldP spid="116" grpId="0"/>
      <p:bldP spid="117" grpId="0"/>
      <p:bldP spid="118" grpId="0"/>
      <p:bldP spid="119" grpId="0"/>
      <p:bldP spid="120" grpId="0"/>
      <p:bldP spid="121" grpId="0"/>
      <p:bldP spid="122" grpId="0"/>
      <p:bldP spid="123" grpId="0" animBg="1"/>
      <p:bldP spid="124" grpId="0"/>
      <p:bldP spid="125" grpId="0"/>
      <p:bldP spid="126" grpId="0"/>
      <p:bldP spid="150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157" grpId="0"/>
      <p:bldP spid="158" grpId="0"/>
      <p:bldP spid="159" grpId="0"/>
      <p:bldP spid="160" grpId="0"/>
      <p:bldP spid="161" grpId="0"/>
      <p:bldP spid="162" grpId="0"/>
      <p:bldP spid="163" grpId="0"/>
      <p:bldP spid="164" grpId="0"/>
      <p:bldP spid="165" grpId="0"/>
      <p:bldP spid="166" grpId="0"/>
      <p:bldP spid="167" grpId="0"/>
      <p:bldP spid="168" grpId="0"/>
      <p:bldP spid="169" grpId="0" animBg="1"/>
      <p:bldP spid="170" grpId="0"/>
      <p:bldP spid="171" grpId="0"/>
      <p:bldP spid="172" grpId="0"/>
      <p:bldP spid="173" grpId="0" animBg="1"/>
      <p:bldP spid="174" grpId="0" animBg="1"/>
      <p:bldP spid="175" grpId="0" animBg="1"/>
      <p:bldP spid="176" grpId="0" animBg="1"/>
      <p:bldP spid="177" grpId="0" animBg="1"/>
      <p:bldP spid="178" grpId="0" animBg="1"/>
      <p:bldP spid="179" grpId="0" animBg="1"/>
      <p:bldP spid="180" grpId="0"/>
      <p:bldP spid="181" grpId="0"/>
      <p:bldP spid="182" grpId="0"/>
      <p:bldP spid="183" grpId="0"/>
      <p:bldP spid="184" grpId="0"/>
      <p:bldP spid="185" grpId="0"/>
      <p:bldP spid="186" grpId="0"/>
      <p:bldP spid="187" grpId="0"/>
      <p:bldP spid="188" grpId="0"/>
      <p:bldP spid="189" grpId="0"/>
      <p:bldP spid="190" grpId="0"/>
      <p:bldP spid="191" grpId="0"/>
      <p:bldP spid="192" grpId="0" animBg="1"/>
      <p:bldP spid="193" grpId="0"/>
      <p:bldP spid="194" grpId="0"/>
      <p:bldP spid="195" grpId="0"/>
      <p:bldP spid="196" grpId="0" animBg="1"/>
      <p:bldP spid="197" grpId="0" animBg="1"/>
      <p:bldP spid="198" grpId="0" animBg="1"/>
      <p:bldP spid="199" grpId="0" animBg="1"/>
      <p:bldP spid="200" grpId="0" animBg="1"/>
      <p:bldP spid="201" grpId="0" animBg="1"/>
      <p:bldP spid="202" grpId="0" animBg="1"/>
      <p:bldP spid="203" grpId="0"/>
      <p:bldP spid="204" grpId="0"/>
      <p:bldP spid="205" grpId="0"/>
      <p:bldP spid="206" grpId="0"/>
      <p:bldP spid="207" grpId="0"/>
      <p:bldP spid="208" grpId="0"/>
      <p:bldP spid="209" grpId="0"/>
      <p:bldP spid="210" grpId="0"/>
      <p:bldP spid="211" grpId="0"/>
      <p:bldP spid="212" grpId="0"/>
      <p:bldP spid="213" grpId="0"/>
      <p:bldP spid="214" grpId="0"/>
      <p:bldP spid="215" grpId="0" animBg="1"/>
      <p:bldP spid="216" grpId="0"/>
      <p:bldP spid="217" grpId="0"/>
      <p:bldP spid="218" grpId="0"/>
      <p:bldP spid="219" grpId="0"/>
      <p:bldP spid="220" grpId="0"/>
      <p:bldP spid="4" grpId="0" animBg="1"/>
      <p:bldP spid="221" grpId="0" animBg="1"/>
      <p:bldP spid="222" grpId="0" animBg="1"/>
      <p:bldP spid="223" grpId="0" animBg="1"/>
      <p:bldP spid="225" grpId="0"/>
      <p:bldP spid="226" grpId="0"/>
      <p:bldP spid="227" grpId="0"/>
      <p:bldP spid="5" grpId="0" animBg="1"/>
      <p:bldP spid="228" grpId="0" animBg="1"/>
      <p:bldP spid="230" grpId="0"/>
      <p:bldP spid="232" grpId="0"/>
      <p:bldP spid="233" grpId="0"/>
      <p:bldP spid="234" grpId="0"/>
      <p:bldP spid="236" grpId="0" animBg="1"/>
      <p:bldP spid="237" grpId="0"/>
      <p:bldP spid="240" grpId="0" animBg="1"/>
      <p:bldP spid="238" grpId="0"/>
      <p:bldP spid="239" grpId="0"/>
      <p:bldP spid="241" grpId="0"/>
      <p:bldP spid="242" grpId="0"/>
      <p:bldP spid="243" grpId="0"/>
      <p:bldP spid="244" grpId="0"/>
      <p:bldP spid="245" grpId="0"/>
      <p:bldP spid="246" grpId="0"/>
      <p:bldP spid="248" grpId="0"/>
      <p:bldP spid="249" grpId="0" animBg="1"/>
      <p:bldP spid="250" grpId="0" animBg="1"/>
      <p:bldP spid="251" grpId="0" animBg="1"/>
      <p:bldP spid="252" grpId="0" animBg="1"/>
      <p:bldP spid="254" grpId="0" animBg="1"/>
      <p:bldP spid="255" grpId="0"/>
      <p:bldP spid="257" grpId="0" animBg="1"/>
      <p:bldP spid="258" grpId="0"/>
      <p:bldP spid="259" grpId="0" animBg="1"/>
      <p:bldP spid="260" grpId="0"/>
      <p:bldP spid="261" grpId="0"/>
      <p:bldP spid="262" grpId="0"/>
      <p:bldP spid="263" grpId="0"/>
      <p:bldP spid="264" grpId="0"/>
      <p:bldP spid="265" grpId="0"/>
      <p:bldP spid="266" grpId="0"/>
      <p:bldP spid="267" grpId="0"/>
      <p:bldP spid="268" grpId="0"/>
      <p:bldP spid="269" grpId="0"/>
      <p:bldP spid="271" grpId="0" animBg="1"/>
      <p:bldP spid="273" grpId="0" animBg="1"/>
      <p:bldP spid="274" grpId="0"/>
      <p:bldP spid="277" grpId="0" animBg="1"/>
      <p:bldP spid="278" grpId="0" animBg="1"/>
      <p:bldP spid="279" grpId="0" animBg="1"/>
      <p:bldP spid="280" grpId="0" animBg="1"/>
      <p:bldP spid="281" grpId="0" animBg="1"/>
      <p:bldP spid="282" grpId="0"/>
      <p:bldP spid="283" grpId="0"/>
      <p:bldP spid="224" grpId="0"/>
      <p:bldP spid="247" grpId="0" animBg="1"/>
      <p:bldP spid="253" grpId="0"/>
      <p:bldP spid="256" grpId="0"/>
      <p:bldP spid="275" grpId="0" animBg="1"/>
      <p:bldP spid="284" grpId="0" animBg="1"/>
      <p:bldP spid="285" grpId="0" animBg="1"/>
      <p:bldP spid="288" grpId="0" animBg="1"/>
      <p:bldP spid="290" grpId="0" animBg="1"/>
      <p:bldP spid="291" grpId="0"/>
      <p:bldP spid="297" grpId="0"/>
      <p:bldP spid="298" grpId="0"/>
      <p:bldP spid="299" grpId="0"/>
      <p:bldP spid="300" grpId="0" animBg="1"/>
      <p:bldP spid="306" grpId="0"/>
      <p:bldP spid="307" grpId="0"/>
      <p:bldP spid="308" grpId="0"/>
      <p:bldP spid="309" grpId="0"/>
      <p:bldP spid="310" grpId="0"/>
      <p:bldP spid="311" grpId="0"/>
      <p:bldP spid="312" grpId="0" animBg="1"/>
      <p:bldP spid="313" grpId="0"/>
      <p:bldP spid="314" grpId="0" animBg="1"/>
      <p:bldP spid="315" grpId="0" animBg="1"/>
      <p:bldP spid="316" grpId="0" animBg="1"/>
      <p:bldP spid="317" grpId="0"/>
      <p:bldP spid="318" grpId="0" animBg="1"/>
      <p:bldP spid="319" grpId="0"/>
      <p:bldP spid="320" grpId="0" animBg="1"/>
      <p:bldP spid="321" grpId="0"/>
      <p:bldP spid="322" grpId="0"/>
      <p:bldP spid="323" grpId="0"/>
      <p:bldP spid="324" grpId="0"/>
      <p:bldP spid="325" grpId="0"/>
      <p:bldP spid="326" grpId="0"/>
      <p:bldP spid="327" grpId="0"/>
      <p:bldP spid="328" grpId="0"/>
      <p:bldP spid="329" grpId="0"/>
      <p:bldP spid="330" grpId="0" animBg="1"/>
      <p:bldP spid="331" grpId="0" animBg="1"/>
      <p:bldP spid="332" grpId="0"/>
      <p:bldP spid="333" grpId="0"/>
      <p:bldP spid="335" grpId="0" animBg="1"/>
      <p:bldP spid="334" grpId="0"/>
      <p:bldP spid="336" grpId="0" animBg="1"/>
      <p:bldP spid="339" grpId="0" animBg="1"/>
      <p:bldP spid="340" grpId="0" animBg="1"/>
      <p:bldP spid="337" grpId="0"/>
      <p:bldP spid="229" grpId="0" animBg="1"/>
      <p:bldP spid="341" grpId="0"/>
      <p:bldP spid="342" grpId="0"/>
      <p:bldP spid="343" grpId="0"/>
      <p:bldP spid="344" grpId="0" animBg="1"/>
      <p:bldP spid="345" grpId="0"/>
      <p:bldP spid="346" grpId="0"/>
      <p:bldP spid="28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IN TRIE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56CD6-D8B8-40C2-BA9C-E95D4E4DFB41}" type="datetime2">
              <a:rPr lang="en-US" smtClean="0"/>
              <a:t>Monday, October 13, 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Lecturer, Dept of CSE, KiU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22</a:t>
            </a:fld>
            <a:endParaRPr lang="en-US"/>
          </a:p>
        </p:txBody>
      </p:sp>
      <p:sp>
        <p:nvSpPr>
          <p:cNvPr id="173" name="TextBox 172"/>
          <p:cNvSpPr txBox="1"/>
          <p:nvPr/>
        </p:nvSpPr>
        <p:spPr>
          <a:xfrm>
            <a:off x="1217679" y="1773347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insert(</a:t>
            </a:r>
            <a:r>
              <a:rPr lang="en-US" b="1" i="1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x</a:t>
            </a:r>
            <a:r>
              <a:rPr lang="en-US" b="1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74" name="TextBox 173"/>
          <p:cNvSpPr txBox="1"/>
          <p:nvPr/>
        </p:nvSpPr>
        <p:spPr>
          <a:xfrm>
            <a:off x="1808221" y="2716202"/>
            <a:ext cx="35397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for </a:t>
            </a:r>
            <a:r>
              <a:rPr lang="en-US" b="1" i="1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k</a:t>
            </a:r>
            <a:r>
              <a:rPr lang="en-US" b="1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←</a:t>
            </a:r>
            <a:r>
              <a:rPr lang="en-US" b="1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 0 to size(</a:t>
            </a:r>
            <a:r>
              <a:rPr lang="en-US" b="1" i="1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x</a:t>
            </a:r>
            <a:r>
              <a:rPr lang="en-US" b="1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) - 1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2497254" y="3225099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r</a:t>
            </a:r>
            <a:r>
              <a:rPr lang="en-US" b="1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←</a:t>
            </a:r>
            <a:r>
              <a:rPr lang="en-US" b="1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 </a:t>
            </a:r>
            <a:r>
              <a:rPr lang="en-US" b="1" i="1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x</a:t>
            </a:r>
            <a:r>
              <a:rPr lang="en-US" b="1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[</a:t>
            </a:r>
            <a:r>
              <a:rPr lang="en-US" b="1" i="1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k</a:t>
            </a:r>
            <a:r>
              <a:rPr lang="en-US" b="1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] - 65</a:t>
            </a:r>
          </a:p>
        </p:txBody>
      </p:sp>
      <p:sp>
        <p:nvSpPr>
          <p:cNvPr id="177" name="TextBox 176"/>
          <p:cNvSpPr txBox="1"/>
          <p:nvPr/>
        </p:nvSpPr>
        <p:spPr>
          <a:xfrm>
            <a:off x="1810498" y="2233833"/>
            <a:ext cx="3079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Node pointer </a:t>
            </a:r>
            <a:r>
              <a:rPr lang="en-US" b="1" i="1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u</a:t>
            </a:r>
            <a:r>
              <a:rPr lang="en-US" b="1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←</a:t>
            </a:r>
            <a:r>
              <a:rPr lang="en-US" b="1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 </a:t>
            </a:r>
            <a:r>
              <a:rPr lang="en-US" b="1" i="1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root</a:t>
            </a:r>
          </a:p>
        </p:txBody>
      </p:sp>
      <p:sp>
        <p:nvSpPr>
          <p:cNvPr id="178" name="TextBox 177"/>
          <p:cNvSpPr txBox="1"/>
          <p:nvPr/>
        </p:nvSpPr>
        <p:spPr>
          <a:xfrm>
            <a:off x="2497254" y="3735074"/>
            <a:ext cx="376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if </a:t>
            </a:r>
            <a:r>
              <a:rPr lang="en-US" b="1" i="1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u</a:t>
            </a:r>
            <a:r>
              <a:rPr lang="en-US" b="1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-&gt;</a:t>
            </a:r>
            <a:r>
              <a:rPr lang="en-US" b="1" i="1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children</a:t>
            </a:r>
            <a:r>
              <a:rPr lang="en-US" b="1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[</a:t>
            </a:r>
            <a:r>
              <a:rPr lang="en-US" b="1" i="1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r</a:t>
            </a:r>
            <a:r>
              <a:rPr lang="en-US" b="1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] is NULL</a:t>
            </a:r>
          </a:p>
        </p:txBody>
      </p:sp>
      <p:sp>
        <p:nvSpPr>
          <p:cNvPr id="179" name="TextBox 178"/>
          <p:cNvSpPr txBox="1"/>
          <p:nvPr/>
        </p:nvSpPr>
        <p:spPr>
          <a:xfrm>
            <a:off x="3045642" y="4174336"/>
            <a:ext cx="404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u</a:t>
            </a:r>
            <a:r>
              <a:rPr lang="en-US" b="1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-&gt;</a:t>
            </a:r>
            <a:r>
              <a:rPr lang="en-US" b="1" i="1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children</a:t>
            </a:r>
            <a:r>
              <a:rPr lang="en-US" b="1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[</a:t>
            </a:r>
            <a:r>
              <a:rPr lang="en-US" b="1" i="1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r</a:t>
            </a:r>
            <a:r>
              <a:rPr lang="en-US" b="1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] </a:t>
            </a:r>
            <a:r>
              <a:rPr lang="en-US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←</a:t>
            </a:r>
            <a:r>
              <a:rPr lang="en-US" b="1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 new Node( )</a:t>
            </a:r>
          </a:p>
        </p:txBody>
      </p:sp>
      <p:sp>
        <p:nvSpPr>
          <p:cNvPr id="180" name="TextBox 179"/>
          <p:cNvSpPr txBox="1"/>
          <p:nvPr/>
        </p:nvSpPr>
        <p:spPr>
          <a:xfrm>
            <a:off x="1808221" y="5193907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u</a:t>
            </a:r>
            <a:r>
              <a:rPr lang="en-US" b="1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-&gt;</a:t>
            </a:r>
            <a:r>
              <a:rPr lang="en-US" b="1" i="1" dirty="0" err="1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EoW</a:t>
            </a:r>
            <a:r>
              <a:rPr lang="en-US" b="1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← </a:t>
            </a:r>
            <a:r>
              <a:rPr lang="en-US" b="1" i="1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u</a:t>
            </a:r>
            <a:r>
              <a:rPr lang="en-US" b="1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-&gt;</a:t>
            </a:r>
            <a:r>
              <a:rPr lang="en-US" b="1" i="1" dirty="0" err="1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EoW</a:t>
            </a:r>
            <a:r>
              <a:rPr lang="en-US" b="1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 + 1;</a:t>
            </a:r>
          </a:p>
        </p:txBody>
      </p:sp>
      <p:sp>
        <p:nvSpPr>
          <p:cNvPr id="183" name="TextBox 182"/>
          <p:cNvSpPr txBox="1"/>
          <p:nvPr/>
        </p:nvSpPr>
        <p:spPr>
          <a:xfrm>
            <a:off x="2497254" y="4677126"/>
            <a:ext cx="266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u</a:t>
            </a:r>
            <a:r>
              <a:rPr lang="en-US" b="1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←</a:t>
            </a:r>
            <a:r>
              <a:rPr lang="en-US" b="1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 </a:t>
            </a:r>
            <a:r>
              <a:rPr lang="en-US" b="1" i="1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u</a:t>
            </a:r>
            <a:r>
              <a:rPr lang="en-US" b="1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-&gt;</a:t>
            </a:r>
            <a:r>
              <a:rPr lang="en-US" b="1" i="1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children</a:t>
            </a:r>
            <a:r>
              <a:rPr lang="en-US" b="1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[</a:t>
            </a:r>
            <a:r>
              <a:rPr lang="en-US" b="1" i="1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r</a:t>
            </a:r>
            <a:r>
              <a:rPr lang="en-US" b="1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5766416" y="2233833"/>
            <a:ext cx="4596130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Initially pointing </a:t>
            </a:r>
            <a:r>
              <a:rPr lang="en-US" b="1" i="1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u</a:t>
            </a:r>
            <a:r>
              <a:rPr lang="en-US" b="1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 at the </a:t>
            </a:r>
            <a:r>
              <a:rPr lang="en-US" b="1" i="1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root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5766417" y="2720219"/>
            <a:ext cx="5147563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Iterates for size(</a:t>
            </a:r>
            <a:r>
              <a:rPr lang="en-US" b="1" i="1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x</a:t>
            </a:r>
            <a:r>
              <a:rPr lang="en-US" b="1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) number of times</a:t>
            </a:r>
            <a:endParaRPr lang="en-US" b="1" i="1" dirty="0">
              <a:latin typeface="Courier New" panose="02070309020205020404" pitchFamily="49" charset="0"/>
              <a:ea typeface="Cambria" panose="02040503050406030204" pitchFamily="18" charset="0"/>
              <a:cs typeface="Courier New" panose="02070309020205020404" pitchFamily="49" charset="0"/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5766416" y="3214610"/>
            <a:ext cx="5974713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r is the relative position of current char</a:t>
            </a:r>
            <a:endParaRPr lang="en-US" b="1" i="1" dirty="0">
              <a:latin typeface="Courier New" panose="02070309020205020404" pitchFamily="49" charset="0"/>
              <a:ea typeface="Cambria" panose="02040503050406030204" pitchFamily="18" charset="0"/>
              <a:cs typeface="Courier New" panose="02070309020205020404" pitchFamily="49" charset="0"/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7213927" y="3709001"/>
            <a:ext cx="3079689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No children condition</a:t>
            </a:r>
            <a:endParaRPr lang="en-US" b="1" i="1" dirty="0">
              <a:latin typeface="Courier New" panose="02070309020205020404" pitchFamily="49" charset="0"/>
              <a:ea typeface="Cambria" panose="02040503050406030204" pitchFamily="18" charset="0"/>
              <a:cs typeface="Courier New" panose="02070309020205020404" pitchFamily="49" charset="0"/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7213927" y="4174336"/>
            <a:ext cx="4871847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Creates new node under children[</a:t>
            </a:r>
            <a:r>
              <a:rPr lang="en-US" b="1" i="1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r</a:t>
            </a:r>
            <a:r>
              <a:rPr lang="en-US" b="1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]</a:t>
            </a:r>
            <a:endParaRPr lang="en-US" b="1" i="1" dirty="0">
              <a:latin typeface="Courier New" panose="02070309020205020404" pitchFamily="49" charset="0"/>
              <a:ea typeface="Cambria" panose="02040503050406030204" pitchFamily="18" charset="0"/>
              <a:cs typeface="Courier New" panose="02070309020205020404" pitchFamily="49" charset="0"/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5347973" y="4677126"/>
            <a:ext cx="4596130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Pushes </a:t>
            </a:r>
            <a:r>
              <a:rPr lang="en-US" b="1" i="1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u</a:t>
            </a:r>
            <a:r>
              <a:rPr lang="en-US" b="1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 down for next iteration</a:t>
            </a:r>
            <a:endParaRPr lang="en-US" b="1" i="1" dirty="0">
              <a:latin typeface="Courier New" panose="02070309020205020404" pitchFamily="49" charset="0"/>
              <a:ea typeface="Cambria" panose="02040503050406030204" pitchFamily="18" charset="0"/>
              <a:cs typeface="Courier New" panose="02070309020205020404" pitchFamily="49" charset="0"/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5347973" y="5179916"/>
            <a:ext cx="6250429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Increments u-&gt;</a:t>
            </a:r>
            <a:r>
              <a:rPr lang="en-US" b="1" dirty="0" err="1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EoW</a:t>
            </a:r>
            <a:r>
              <a:rPr lang="en-US" b="1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 after completing iteration</a:t>
            </a:r>
            <a:endParaRPr lang="en-US" b="1" i="1" dirty="0">
              <a:latin typeface="Courier New" panose="02070309020205020404" pitchFamily="49" charset="0"/>
              <a:ea typeface="Cambria" panose="02040503050406030204" pitchFamily="18" charset="0"/>
              <a:cs typeface="Courier New" panose="02070309020205020404" pitchFamily="49" charset="0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1097280" y="3444023"/>
            <a:ext cx="1473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O(|</a:t>
            </a:r>
            <a:r>
              <a:rPr lang="en-US" sz="2800" b="1" i="1" dirty="0">
                <a:solidFill>
                  <a:srgbClr val="0070C0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x</a:t>
            </a:r>
            <a:r>
              <a:rPr lang="en-US" sz="2800" b="1" dirty="0">
                <a:solidFill>
                  <a:srgbClr val="0070C0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|)</a:t>
            </a:r>
          </a:p>
        </p:txBody>
      </p:sp>
    </p:spTree>
    <p:extLst>
      <p:ext uri="{BB962C8B-B14F-4D97-AF65-F5344CB8AC3E}">
        <p14:creationId xmlns:p14="http://schemas.microsoft.com/office/powerpoint/2010/main" val="2912671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" grpId="0"/>
      <p:bldP spid="174" grpId="0"/>
      <p:bldP spid="175" grpId="0"/>
      <p:bldP spid="177" grpId="0"/>
      <p:bldP spid="178" grpId="0"/>
      <p:bldP spid="179" grpId="0"/>
      <p:bldP spid="180" grpId="0"/>
      <p:bldP spid="183" grpId="0"/>
      <p:bldP spid="184" grpId="0" animBg="1"/>
      <p:bldP spid="185" grpId="0" animBg="1"/>
      <p:bldP spid="186" grpId="0" animBg="1"/>
      <p:bldP spid="187" grpId="0" animBg="1"/>
      <p:bldP spid="188" grpId="0" animBg="1"/>
      <p:bldP spid="189" grpId="0" animBg="1"/>
      <p:bldP spid="190" grpId="0" animBg="1"/>
      <p:bldP spid="19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 IN  TRIE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02FE-1E1B-4840-9C15-8B5CB69199B3}" type="datetime2">
              <a:rPr lang="en-US" smtClean="0"/>
              <a:t>Monday, October 13, 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Lecturer, Dept of CSE, KiU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23</a:t>
            </a:fld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986058" y="1806916"/>
            <a:ext cx="5561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find(</a:t>
            </a:r>
            <a:r>
              <a:rPr lang="en-US" b="1" i="1" dirty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x</a:t>
            </a:r>
            <a:r>
              <a:rPr lang="en-US" b="1" dirty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, Node pointer </a:t>
            </a:r>
            <a:r>
              <a:rPr lang="en-US" b="1" i="1" dirty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cur</a:t>
            </a:r>
            <a:r>
              <a:rPr lang="en-US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 ← </a:t>
            </a:r>
            <a:r>
              <a:rPr lang="en-US" b="1" i="1" dirty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root</a:t>
            </a:r>
            <a:r>
              <a:rPr lang="en-US" b="1" dirty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, </a:t>
            </a:r>
            <a:r>
              <a:rPr lang="en-US" b="1" i="1" dirty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k</a:t>
            </a:r>
            <a:r>
              <a:rPr lang="en-US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 ← </a:t>
            </a:r>
            <a:r>
              <a:rPr lang="en-US" b="1" dirty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0)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1483107" y="3105253"/>
            <a:ext cx="2803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if </a:t>
            </a:r>
            <a:r>
              <a:rPr lang="en-US" b="1" i="1" dirty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k</a:t>
            </a:r>
            <a:r>
              <a:rPr lang="en-US" b="1" dirty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equals size(</a:t>
            </a:r>
            <a:r>
              <a:rPr lang="en-US" b="1" i="1" dirty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x</a:t>
            </a:r>
            <a:r>
              <a:rPr lang="en-US" b="1" dirty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483107" y="2215343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if </a:t>
            </a:r>
            <a:r>
              <a:rPr lang="en-US" b="1" i="1" dirty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cur</a:t>
            </a:r>
            <a:r>
              <a:rPr lang="en-US" b="1" dirty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is NULL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83107" y="4030029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r</a:t>
            </a:r>
            <a:r>
              <a:rPr lang="en-US" b="1" dirty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←</a:t>
            </a:r>
            <a:r>
              <a:rPr lang="en-US" b="1" dirty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b="1" i="1" dirty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x</a:t>
            </a:r>
            <a:r>
              <a:rPr lang="en-US" b="1" dirty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[</a:t>
            </a:r>
            <a:r>
              <a:rPr lang="en-US" b="1" i="1" dirty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k</a:t>
            </a:r>
            <a:r>
              <a:rPr lang="en-US" b="1" dirty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] - 65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483107" y="4379093"/>
            <a:ext cx="5423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return find(</a:t>
            </a:r>
            <a:r>
              <a:rPr lang="en-US" b="1" i="1" dirty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x</a:t>
            </a:r>
            <a:r>
              <a:rPr lang="en-US" b="1" dirty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, </a:t>
            </a:r>
            <a:r>
              <a:rPr lang="en-US" b="1" i="1" dirty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cur</a:t>
            </a:r>
            <a:r>
              <a:rPr lang="en-US" b="1" dirty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-&gt;</a:t>
            </a:r>
            <a:r>
              <a:rPr lang="en-US" b="1" i="1" dirty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children</a:t>
            </a:r>
            <a:r>
              <a:rPr lang="en-US" b="1" dirty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[</a:t>
            </a:r>
            <a:r>
              <a:rPr lang="en-US" b="1" i="1" dirty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r</a:t>
            </a:r>
            <a:r>
              <a:rPr lang="en-US" b="1" dirty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], </a:t>
            </a:r>
            <a:r>
              <a:rPr lang="en-US" b="1" i="1" dirty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k</a:t>
            </a:r>
            <a:r>
              <a:rPr lang="en-US" b="1" dirty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+1)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045705" y="2596356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return 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45705" y="3424003"/>
            <a:ext cx="225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return </a:t>
            </a:r>
            <a:r>
              <a:rPr lang="en-US" b="1" i="1" dirty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cur</a:t>
            </a:r>
            <a:r>
              <a:rPr lang="en-US" b="1" dirty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-&gt;</a:t>
            </a:r>
            <a:r>
              <a:rPr lang="en-US" b="1" i="1" dirty="0" err="1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EoW</a:t>
            </a:r>
            <a:endParaRPr lang="en-US" b="1" i="1" dirty="0">
              <a:latin typeface="Courier New" panose="02070309020205020404" pitchFamily="49" charset="0"/>
              <a:ea typeface="Segoe UI Symbol" panose="020B0502040204020203" pitchFamily="34" charset="0"/>
              <a:cs typeface="Courier New" panose="02070309020205020404" pitchFamily="49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7217914" y="2481748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967306" y="1889822"/>
            <a:ext cx="663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Root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7424464" y="2193912"/>
            <a:ext cx="0" cy="30244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8222436" y="2845419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stCxn id="17" idx="6"/>
            <a:endCxn id="20" idx="1"/>
          </p:cNvCxnSpPr>
          <p:nvPr/>
        </p:nvCxnSpPr>
        <p:spPr>
          <a:xfrm>
            <a:off x="7631014" y="2688298"/>
            <a:ext cx="651919" cy="2176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672274" y="2741344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M</a:t>
            </a:r>
          </a:p>
        </p:txBody>
      </p:sp>
      <p:sp>
        <p:nvSpPr>
          <p:cNvPr id="23" name="Oval 22"/>
          <p:cNvSpPr/>
          <p:nvPr/>
        </p:nvSpPr>
        <p:spPr>
          <a:xfrm>
            <a:off x="9385982" y="3188060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>
            <a:stCxn id="20" idx="6"/>
            <a:endCxn id="23" idx="1"/>
          </p:cNvCxnSpPr>
          <p:nvPr/>
        </p:nvCxnSpPr>
        <p:spPr>
          <a:xfrm>
            <a:off x="8635536" y="3051969"/>
            <a:ext cx="810943" cy="1965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729687" y="3048966"/>
            <a:ext cx="245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</a:p>
        </p:txBody>
      </p:sp>
      <p:sp>
        <p:nvSpPr>
          <p:cNvPr id="26" name="Oval 25"/>
          <p:cNvSpPr/>
          <p:nvPr/>
        </p:nvSpPr>
        <p:spPr>
          <a:xfrm>
            <a:off x="10592371" y="3657092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>
            <a:stCxn id="23" idx="6"/>
            <a:endCxn id="26" idx="1"/>
          </p:cNvCxnSpPr>
          <p:nvPr/>
        </p:nvCxnSpPr>
        <p:spPr>
          <a:xfrm>
            <a:off x="9799082" y="3394610"/>
            <a:ext cx="853786" cy="3229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930568" y="350878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</a:p>
        </p:txBody>
      </p:sp>
      <p:sp>
        <p:nvSpPr>
          <p:cNvPr id="29" name="Oval 28"/>
          <p:cNvSpPr/>
          <p:nvPr/>
        </p:nvSpPr>
        <p:spPr>
          <a:xfrm>
            <a:off x="8747542" y="3657092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>
            <a:stCxn id="23" idx="2"/>
            <a:endCxn id="29" idx="0"/>
          </p:cNvCxnSpPr>
          <p:nvPr/>
        </p:nvCxnSpPr>
        <p:spPr>
          <a:xfrm flipH="1">
            <a:off x="8954092" y="3394610"/>
            <a:ext cx="431890" cy="2624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9119263" y="342927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S</a:t>
            </a:r>
          </a:p>
        </p:txBody>
      </p:sp>
      <p:sp>
        <p:nvSpPr>
          <p:cNvPr id="35" name="Oval 34"/>
          <p:cNvSpPr/>
          <p:nvPr/>
        </p:nvSpPr>
        <p:spPr>
          <a:xfrm>
            <a:off x="9603352" y="4190442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>
            <a:stCxn id="29" idx="6"/>
            <a:endCxn id="35" idx="1"/>
          </p:cNvCxnSpPr>
          <p:nvPr/>
        </p:nvCxnSpPr>
        <p:spPr>
          <a:xfrm>
            <a:off x="9160642" y="3863642"/>
            <a:ext cx="503207" cy="3872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9133668" y="397033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</a:p>
        </p:txBody>
      </p:sp>
      <p:sp>
        <p:nvSpPr>
          <p:cNvPr id="50" name="Oval 49"/>
          <p:cNvSpPr/>
          <p:nvPr/>
        </p:nvSpPr>
        <p:spPr>
          <a:xfrm>
            <a:off x="8740949" y="4819570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/>
          <p:cNvCxnSpPr>
            <a:stCxn id="35" idx="2"/>
            <a:endCxn id="50" idx="0"/>
          </p:cNvCxnSpPr>
          <p:nvPr/>
        </p:nvCxnSpPr>
        <p:spPr>
          <a:xfrm flipH="1">
            <a:off x="8947499" y="4396992"/>
            <a:ext cx="655853" cy="4225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9194423" y="4537681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53" name="Oval 52"/>
          <p:cNvSpPr/>
          <p:nvPr/>
        </p:nvSpPr>
        <p:spPr>
          <a:xfrm>
            <a:off x="8740949" y="5667134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/>
          <p:cNvCxnSpPr>
            <a:stCxn id="50" idx="4"/>
            <a:endCxn id="53" idx="0"/>
          </p:cNvCxnSpPr>
          <p:nvPr/>
        </p:nvCxnSpPr>
        <p:spPr>
          <a:xfrm>
            <a:off x="8947499" y="5232670"/>
            <a:ext cx="0" cy="4344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8938279" y="52009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</p:txBody>
      </p:sp>
      <p:sp>
        <p:nvSpPr>
          <p:cNvPr id="62" name="Oval 61"/>
          <p:cNvSpPr/>
          <p:nvPr/>
        </p:nvSpPr>
        <p:spPr>
          <a:xfrm>
            <a:off x="10592371" y="4804216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62"/>
          <p:cNvCxnSpPr>
            <a:stCxn id="35" idx="6"/>
            <a:endCxn id="62" idx="1"/>
          </p:cNvCxnSpPr>
          <p:nvPr/>
        </p:nvCxnSpPr>
        <p:spPr>
          <a:xfrm>
            <a:off x="10016452" y="4396992"/>
            <a:ext cx="636416" cy="4677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9997027" y="4537681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M</a:t>
            </a:r>
          </a:p>
        </p:txBody>
      </p:sp>
      <p:sp>
        <p:nvSpPr>
          <p:cNvPr id="65" name="Oval 64"/>
          <p:cNvSpPr/>
          <p:nvPr/>
        </p:nvSpPr>
        <p:spPr>
          <a:xfrm>
            <a:off x="10592371" y="5663747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Arrow Connector 65"/>
          <p:cNvCxnSpPr>
            <a:stCxn id="62" idx="4"/>
            <a:endCxn id="65" idx="0"/>
          </p:cNvCxnSpPr>
          <p:nvPr/>
        </p:nvCxnSpPr>
        <p:spPr>
          <a:xfrm>
            <a:off x="10798921" y="5217316"/>
            <a:ext cx="0" cy="4464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0475316" y="52173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</p:txBody>
      </p:sp>
      <p:sp>
        <p:nvSpPr>
          <p:cNvPr id="71" name="Oval 70"/>
          <p:cNvSpPr/>
          <p:nvPr/>
        </p:nvSpPr>
        <p:spPr>
          <a:xfrm>
            <a:off x="6572988" y="2987310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Arrow Connector 71"/>
          <p:cNvCxnSpPr>
            <a:stCxn id="17" idx="3"/>
            <a:endCxn id="71" idx="0"/>
          </p:cNvCxnSpPr>
          <p:nvPr/>
        </p:nvCxnSpPr>
        <p:spPr>
          <a:xfrm flipH="1">
            <a:off x="6779538" y="2834351"/>
            <a:ext cx="498873" cy="1529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6974893" y="281872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74" name="Oval 73"/>
          <p:cNvSpPr/>
          <p:nvPr/>
        </p:nvSpPr>
        <p:spPr>
          <a:xfrm>
            <a:off x="6085525" y="3677650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/>
          <p:cNvCxnSpPr>
            <a:stCxn id="71" idx="3"/>
            <a:endCxn id="74" idx="0"/>
          </p:cNvCxnSpPr>
          <p:nvPr/>
        </p:nvCxnSpPr>
        <p:spPr>
          <a:xfrm flipH="1">
            <a:off x="6292075" y="3339913"/>
            <a:ext cx="341410" cy="3377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6391843" y="34335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U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1097280" y="4912823"/>
            <a:ext cx="144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find(“MI”)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7576447" y="2110228"/>
            <a:ext cx="171046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find(“</a:t>
            </a:r>
            <a:r>
              <a:rPr lang="en-US" sz="2200" b="1" dirty="0">
                <a:solidFill>
                  <a:srgbClr val="00B05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M</a:t>
            </a:r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I”, k=0)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1272713" y="2967606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= 0</a:t>
            </a:r>
          </a:p>
        </p:txBody>
      </p:sp>
      <p:sp>
        <p:nvSpPr>
          <p:cNvPr id="125" name="Oval 124"/>
          <p:cNvSpPr/>
          <p:nvPr/>
        </p:nvSpPr>
        <p:spPr>
          <a:xfrm>
            <a:off x="7216117" y="2480556"/>
            <a:ext cx="413100" cy="4131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/>
          <p:nvPr/>
        </p:nvSpPr>
        <p:spPr>
          <a:xfrm>
            <a:off x="8219116" y="2845419"/>
            <a:ext cx="413100" cy="4131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8" name="Straight Arrow Connector 127"/>
          <p:cNvCxnSpPr>
            <a:stCxn id="17" idx="6"/>
            <a:endCxn id="20" idx="1"/>
          </p:cNvCxnSpPr>
          <p:nvPr/>
        </p:nvCxnSpPr>
        <p:spPr>
          <a:xfrm>
            <a:off x="7631014" y="2688298"/>
            <a:ext cx="651919" cy="21761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8558105" y="2599198"/>
            <a:ext cx="17393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find(“M</a:t>
            </a:r>
            <a:r>
              <a:rPr lang="en-US" sz="2200" b="1" dirty="0">
                <a:solidFill>
                  <a:srgbClr val="00B05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”, k=1)</a:t>
            </a:r>
          </a:p>
        </p:txBody>
      </p:sp>
      <p:sp>
        <p:nvSpPr>
          <p:cNvPr id="130" name="Oval 129"/>
          <p:cNvSpPr/>
          <p:nvPr/>
        </p:nvSpPr>
        <p:spPr>
          <a:xfrm>
            <a:off x="9385014" y="3183803"/>
            <a:ext cx="413100" cy="4131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2" name="Straight Arrow Connector 131"/>
          <p:cNvCxnSpPr>
            <a:stCxn id="126" idx="6"/>
            <a:endCxn id="23" idx="1"/>
          </p:cNvCxnSpPr>
          <p:nvPr/>
        </p:nvCxnSpPr>
        <p:spPr>
          <a:xfrm>
            <a:off x="8632216" y="3051969"/>
            <a:ext cx="814263" cy="19658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9733356" y="3032166"/>
            <a:ext cx="1663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find(“MI”, k=2)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10113192" y="2587301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= 0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9179823" y="2112771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= 0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9837495" y="2101489"/>
            <a:ext cx="17749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NOT FOUND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6137225" y="371016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0641637" y="368187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9661106" y="419085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8807043" y="567175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0641955" y="567174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6641857" y="300098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0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8311079" y="2849269"/>
            <a:ext cx="311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0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7292805" y="2495400"/>
            <a:ext cx="311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0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9447075" y="3205430"/>
            <a:ext cx="311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0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8822433" y="3665751"/>
            <a:ext cx="311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0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8805072" y="4821033"/>
            <a:ext cx="311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0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10670077" y="4810916"/>
            <a:ext cx="311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467709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5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9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4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5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0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1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6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7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2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3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94" grpId="0"/>
      <p:bldP spid="32" grpId="0"/>
      <p:bldP spid="33" grpId="0"/>
      <p:bldP spid="34" grpId="0"/>
      <p:bldP spid="14" grpId="0"/>
      <p:bldP spid="15" grpId="0"/>
      <p:bldP spid="17" grpId="0" animBg="1"/>
      <p:bldP spid="18" grpId="0"/>
      <p:bldP spid="20" grpId="0" animBg="1"/>
      <p:bldP spid="22" grpId="0"/>
      <p:bldP spid="23" grpId="0" animBg="1"/>
      <p:bldP spid="25" grpId="0"/>
      <p:bldP spid="26" grpId="0" animBg="1"/>
      <p:bldP spid="28" grpId="0"/>
      <p:bldP spid="29" grpId="0" animBg="1"/>
      <p:bldP spid="31" grpId="0"/>
      <p:bldP spid="35" grpId="0" animBg="1"/>
      <p:bldP spid="37" grpId="0"/>
      <p:bldP spid="50" grpId="0" animBg="1"/>
      <p:bldP spid="52" grpId="0"/>
      <p:bldP spid="53" grpId="0" animBg="1"/>
      <p:bldP spid="55" grpId="0"/>
      <p:bldP spid="62" grpId="0" animBg="1"/>
      <p:bldP spid="64" grpId="0"/>
      <p:bldP spid="65" grpId="0" animBg="1"/>
      <p:bldP spid="67" grpId="0"/>
      <p:bldP spid="71" grpId="0" animBg="1"/>
      <p:bldP spid="73" grpId="0"/>
      <p:bldP spid="74" grpId="0" animBg="1"/>
      <p:bldP spid="76" grpId="0"/>
      <p:bldP spid="118" grpId="0"/>
      <p:bldP spid="122" grpId="0"/>
      <p:bldP spid="123" grpId="0"/>
      <p:bldP spid="125" grpId="0" animBg="1"/>
      <p:bldP spid="126" grpId="0" animBg="1"/>
      <p:bldP spid="129" grpId="0"/>
      <p:bldP spid="130" grpId="0" animBg="1"/>
      <p:bldP spid="133" grpId="0"/>
      <p:bldP spid="136" grpId="0"/>
      <p:bldP spid="137" grpId="0"/>
      <p:bldP spid="138" grpId="0"/>
      <p:bldP spid="80" grpId="0"/>
      <p:bldP spid="82" grpId="0"/>
      <p:bldP spid="83" grpId="0"/>
      <p:bldP spid="84" grpId="0"/>
      <p:bldP spid="85" grpId="0"/>
      <p:bldP spid="111" grpId="0"/>
      <p:bldP spid="112" grpId="0"/>
      <p:bldP spid="113" grpId="0"/>
      <p:bldP spid="114" grpId="0"/>
      <p:bldP spid="115" grpId="0"/>
      <p:bldP spid="116" grpId="0"/>
      <p:bldP spid="11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 IN  TRIE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7921B-5983-431A-8FB1-C32CFBB45729}" type="datetime2">
              <a:rPr lang="en-US" smtClean="0"/>
              <a:t>Monday, October 13, 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Lecturer, Dept of CSE, KiU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24</a:t>
            </a:fld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986058" y="1806916"/>
            <a:ext cx="5561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find(</a:t>
            </a:r>
            <a:r>
              <a:rPr lang="en-US" b="1" i="1" dirty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x</a:t>
            </a:r>
            <a:r>
              <a:rPr lang="en-US" b="1" dirty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, Node pointer </a:t>
            </a:r>
            <a:r>
              <a:rPr lang="en-US" b="1" i="1" dirty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cur</a:t>
            </a:r>
            <a:r>
              <a:rPr lang="en-US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 ← </a:t>
            </a:r>
            <a:r>
              <a:rPr lang="en-US" b="1" i="1" dirty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root</a:t>
            </a:r>
            <a:r>
              <a:rPr lang="en-US" b="1" dirty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, </a:t>
            </a:r>
            <a:r>
              <a:rPr lang="en-US" b="1" i="1" dirty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k</a:t>
            </a:r>
            <a:r>
              <a:rPr lang="en-US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 ← </a:t>
            </a:r>
            <a:r>
              <a:rPr lang="en-US" b="1" dirty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0)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1483107" y="3105253"/>
            <a:ext cx="2803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if </a:t>
            </a:r>
            <a:r>
              <a:rPr lang="en-US" b="1" i="1" dirty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k</a:t>
            </a:r>
            <a:r>
              <a:rPr lang="en-US" b="1" dirty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equals size(</a:t>
            </a:r>
            <a:r>
              <a:rPr lang="en-US" b="1" i="1" dirty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x</a:t>
            </a:r>
            <a:r>
              <a:rPr lang="en-US" b="1" dirty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483107" y="2215343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if </a:t>
            </a:r>
            <a:r>
              <a:rPr lang="en-US" b="1" i="1" dirty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cur</a:t>
            </a:r>
            <a:r>
              <a:rPr lang="en-US" b="1" dirty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is NULL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83107" y="4030029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r</a:t>
            </a:r>
            <a:r>
              <a:rPr lang="en-US" b="1" dirty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←</a:t>
            </a:r>
            <a:r>
              <a:rPr lang="en-US" b="1" dirty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b="1" i="1" dirty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x</a:t>
            </a:r>
            <a:r>
              <a:rPr lang="en-US" b="1" dirty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[</a:t>
            </a:r>
            <a:r>
              <a:rPr lang="en-US" b="1" i="1" dirty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k</a:t>
            </a:r>
            <a:r>
              <a:rPr lang="en-US" b="1" dirty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] - 65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483107" y="4379093"/>
            <a:ext cx="5423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return find(</a:t>
            </a:r>
            <a:r>
              <a:rPr lang="en-US" b="1" i="1" dirty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x</a:t>
            </a:r>
            <a:r>
              <a:rPr lang="en-US" b="1" dirty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, </a:t>
            </a:r>
            <a:r>
              <a:rPr lang="en-US" b="1" i="1" dirty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cur</a:t>
            </a:r>
            <a:r>
              <a:rPr lang="en-US" b="1" dirty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-&gt;</a:t>
            </a:r>
            <a:r>
              <a:rPr lang="en-US" b="1" i="1" dirty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children</a:t>
            </a:r>
            <a:r>
              <a:rPr lang="en-US" b="1" dirty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[</a:t>
            </a:r>
            <a:r>
              <a:rPr lang="en-US" b="1" i="1" dirty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r</a:t>
            </a:r>
            <a:r>
              <a:rPr lang="en-US" b="1" dirty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], </a:t>
            </a:r>
            <a:r>
              <a:rPr lang="en-US" b="1" i="1" dirty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k</a:t>
            </a:r>
            <a:r>
              <a:rPr lang="en-US" b="1" dirty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+1)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045705" y="2596356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return 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45705" y="3424003"/>
            <a:ext cx="225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return </a:t>
            </a:r>
            <a:r>
              <a:rPr lang="en-US" b="1" i="1" dirty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cur</a:t>
            </a:r>
            <a:r>
              <a:rPr lang="en-US" b="1" dirty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-&gt;</a:t>
            </a:r>
            <a:r>
              <a:rPr lang="en-US" b="1" i="1" dirty="0" err="1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EoW</a:t>
            </a:r>
            <a:endParaRPr lang="en-US" b="1" i="1" dirty="0">
              <a:latin typeface="Courier New" panose="02070309020205020404" pitchFamily="49" charset="0"/>
              <a:ea typeface="Segoe UI Symbol" panose="020B0502040204020203" pitchFamily="34" charset="0"/>
              <a:cs typeface="Courier New" panose="02070309020205020404" pitchFamily="49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7217914" y="2481748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967306" y="1889822"/>
            <a:ext cx="663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Root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7424464" y="2193912"/>
            <a:ext cx="0" cy="30244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8222436" y="2845419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stCxn id="17" idx="6"/>
            <a:endCxn id="20" idx="1"/>
          </p:cNvCxnSpPr>
          <p:nvPr/>
        </p:nvCxnSpPr>
        <p:spPr>
          <a:xfrm>
            <a:off x="7631014" y="2688298"/>
            <a:ext cx="651919" cy="2176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672274" y="2741344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M</a:t>
            </a:r>
          </a:p>
        </p:txBody>
      </p:sp>
      <p:sp>
        <p:nvSpPr>
          <p:cNvPr id="23" name="Oval 22"/>
          <p:cNvSpPr/>
          <p:nvPr/>
        </p:nvSpPr>
        <p:spPr>
          <a:xfrm>
            <a:off x="9385982" y="3188060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>
            <a:stCxn id="20" idx="6"/>
            <a:endCxn id="23" idx="1"/>
          </p:cNvCxnSpPr>
          <p:nvPr/>
        </p:nvCxnSpPr>
        <p:spPr>
          <a:xfrm>
            <a:off x="8635536" y="3051969"/>
            <a:ext cx="810943" cy="1965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729687" y="3048966"/>
            <a:ext cx="245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</a:p>
        </p:txBody>
      </p:sp>
      <p:sp>
        <p:nvSpPr>
          <p:cNvPr id="26" name="Oval 25"/>
          <p:cNvSpPr/>
          <p:nvPr/>
        </p:nvSpPr>
        <p:spPr>
          <a:xfrm>
            <a:off x="10592371" y="3657092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>
            <a:stCxn id="23" idx="6"/>
            <a:endCxn id="26" idx="1"/>
          </p:cNvCxnSpPr>
          <p:nvPr/>
        </p:nvCxnSpPr>
        <p:spPr>
          <a:xfrm>
            <a:off x="9799082" y="3394610"/>
            <a:ext cx="853786" cy="3229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930568" y="350878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</a:p>
        </p:txBody>
      </p:sp>
      <p:sp>
        <p:nvSpPr>
          <p:cNvPr id="29" name="Oval 28"/>
          <p:cNvSpPr/>
          <p:nvPr/>
        </p:nvSpPr>
        <p:spPr>
          <a:xfrm>
            <a:off x="8747542" y="3657092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>
            <a:stCxn id="23" idx="2"/>
            <a:endCxn id="29" idx="0"/>
          </p:cNvCxnSpPr>
          <p:nvPr/>
        </p:nvCxnSpPr>
        <p:spPr>
          <a:xfrm flipH="1">
            <a:off x="8954092" y="3394610"/>
            <a:ext cx="431890" cy="2624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9119263" y="342927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S</a:t>
            </a:r>
          </a:p>
        </p:txBody>
      </p:sp>
      <p:sp>
        <p:nvSpPr>
          <p:cNvPr id="35" name="Oval 34"/>
          <p:cNvSpPr/>
          <p:nvPr/>
        </p:nvSpPr>
        <p:spPr>
          <a:xfrm>
            <a:off x="9603352" y="4190442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>
            <a:stCxn id="29" idx="6"/>
            <a:endCxn id="35" idx="1"/>
          </p:cNvCxnSpPr>
          <p:nvPr/>
        </p:nvCxnSpPr>
        <p:spPr>
          <a:xfrm>
            <a:off x="9160642" y="3863642"/>
            <a:ext cx="503207" cy="3872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9133668" y="397033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</a:p>
        </p:txBody>
      </p:sp>
      <p:sp>
        <p:nvSpPr>
          <p:cNvPr id="50" name="Oval 49"/>
          <p:cNvSpPr/>
          <p:nvPr/>
        </p:nvSpPr>
        <p:spPr>
          <a:xfrm>
            <a:off x="8740949" y="4819570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/>
          <p:cNvCxnSpPr>
            <a:stCxn id="35" idx="2"/>
            <a:endCxn id="50" idx="0"/>
          </p:cNvCxnSpPr>
          <p:nvPr/>
        </p:nvCxnSpPr>
        <p:spPr>
          <a:xfrm flipH="1">
            <a:off x="8947499" y="4396992"/>
            <a:ext cx="655853" cy="4225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9194423" y="4537681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53" name="Oval 52"/>
          <p:cNvSpPr/>
          <p:nvPr/>
        </p:nvSpPr>
        <p:spPr>
          <a:xfrm>
            <a:off x="8740949" y="5667134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/>
          <p:cNvCxnSpPr>
            <a:stCxn id="50" idx="4"/>
            <a:endCxn id="53" idx="0"/>
          </p:cNvCxnSpPr>
          <p:nvPr/>
        </p:nvCxnSpPr>
        <p:spPr>
          <a:xfrm>
            <a:off x="8947499" y="5232670"/>
            <a:ext cx="0" cy="4344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8938279" y="52009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</p:txBody>
      </p:sp>
      <p:sp>
        <p:nvSpPr>
          <p:cNvPr id="62" name="Oval 61"/>
          <p:cNvSpPr/>
          <p:nvPr/>
        </p:nvSpPr>
        <p:spPr>
          <a:xfrm>
            <a:off x="10592371" y="4804216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62"/>
          <p:cNvCxnSpPr>
            <a:stCxn id="35" idx="6"/>
            <a:endCxn id="62" idx="1"/>
          </p:cNvCxnSpPr>
          <p:nvPr/>
        </p:nvCxnSpPr>
        <p:spPr>
          <a:xfrm>
            <a:off x="10016452" y="4396992"/>
            <a:ext cx="636416" cy="4677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9997027" y="4537681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M</a:t>
            </a:r>
          </a:p>
        </p:txBody>
      </p:sp>
      <p:sp>
        <p:nvSpPr>
          <p:cNvPr id="65" name="Oval 64"/>
          <p:cNvSpPr/>
          <p:nvPr/>
        </p:nvSpPr>
        <p:spPr>
          <a:xfrm>
            <a:off x="10592371" y="5663747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Arrow Connector 65"/>
          <p:cNvCxnSpPr>
            <a:stCxn id="62" idx="4"/>
            <a:endCxn id="65" idx="0"/>
          </p:cNvCxnSpPr>
          <p:nvPr/>
        </p:nvCxnSpPr>
        <p:spPr>
          <a:xfrm>
            <a:off x="10798921" y="5217316"/>
            <a:ext cx="0" cy="4464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0475316" y="52173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</p:txBody>
      </p:sp>
      <p:sp>
        <p:nvSpPr>
          <p:cNvPr id="71" name="Oval 70"/>
          <p:cNvSpPr/>
          <p:nvPr/>
        </p:nvSpPr>
        <p:spPr>
          <a:xfrm>
            <a:off x="6572988" y="2987310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Arrow Connector 71"/>
          <p:cNvCxnSpPr>
            <a:stCxn id="17" idx="3"/>
            <a:endCxn id="71" idx="0"/>
          </p:cNvCxnSpPr>
          <p:nvPr/>
        </p:nvCxnSpPr>
        <p:spPr>
          <a:xfrm flipH="1">
            <a:off x="6779538" y="2834351"/>
            <a:ext cx="498873" cy="1529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6974893" y="281872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74" name="Oval 73"/>
          <p:cNvSpPr/>
          <p:nvPr/>
        </p:nvSpPr>
        <p:spPr>
          <a:xfrm>
            <a:off x="6085525" y="3677650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/>
          <p:cNvCxnSpPr>
            <a:stCxn id="71" idx="3"/>
            <a:endCxn id="74" idx="0"/>
          </p:cNvCxnSpPr>
          <p:nvPr/>
        </p:nvCxnSpPr>
        <p:spPr>
          <a:xfrm flipH="1">
            <a:off x="6292075" y="3339913"/>
            <a:ext cx="341410" cy="3377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6391843" y="34335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U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1097280" y="4912823"/>
            <a:ext cx="144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find(“MI”)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097280" y="5294415"/>
            <a:ext cx="1577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find(“MIT”)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7576447" y="2110228"/>
            <a:ext cx="183672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find(“</a:t>
            </a:r>
            <a:r>
              <a:rPr lang="en-US" sz="2200" b="1" dirty="0">
                <a:solidFill>
                  <a:srgbClr val="00B05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M</a:t>
            </a:r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IT”, k=0)</a:t>
            </a:r>
          </a:p>
        </p:txBody>
      </p:sp>
      <p:sp>
        <p:nvSpPr>
          <p:cNvPr id="87" name="Oval 86"/>
          <p:cNvSpPr/>
          <p:nvPr/>
        </p:nvSpPr>
        <p:spPr>
          <a:xfrm>
            <a:off x="7216117" y="2480556"/>
            <a:ext cx="413100" cy="4131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8219116" y="2845419"/>
            <a:ext cx="413100" cy="4131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Arrow Connector 88"/>
          <p:cNvCxnSpPr/>
          <p:nvPr/>
        </p:nvCxnSpPr>
        <p:spPr>
          <a:xfrm>
            <a:off x="7631014" y="2688298"/>
            <a:ext cx="651919" cy="21761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8558105" y="2599198"/>
            <a:ext cx="180466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find(“M</a:t>
            </a:r>
            <a:r>
              <a:rPr lang="en-US" sz="2200" b="1" dirty="0">
                <a:solidFill>
                  <a:srgbClr val="00B05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T”, k=1)</a:t>
            </a:r>
          </a:p>
        </p:txBody>
      </p:sp>
      <p:sp>
        <p:nvSpPr>
          <p:cNvPr id="91" name="Oval 90"/>
          <p:cNvSpPr/>
          <p:nvPr/>
        </p:nvSpPr>
        <p:spPr>
          <a:xfrm>
            <a:off x="9385014" y="3183803"/>
            <a:ext cx="413100" cy="4131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Arrow Connector 91"/>
          <p:cNvCxnSpPr>
            <a:stCxn id="88" idx="6"/>
          </p:cNvCxnSpPr>
          <p:nvPr/>
        </p:nvCxnSpPr>
        <p:spPr>
          <a:xfrm>
            <a:off x="8632216" y="3051969"/>
            <a:ext cx="814263" cy="19658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9733356" y="3032166"/>
            <a:ext cx="181145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find(“MI</a:t>
            </a:r>
            <a:r>
              <a:rPr lang="en-US" sz="2200" b="1" dirty="0">
                <a:solidFill>
                  <a:srgbClr val="00B05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”, k=2)</a:t>
            </a:r>
          </a:p>
        </p:txBody>
      </p:sp>
      <p:sp>
        <p:nvSpPr>
          <p:cNvPr id="95" name="Oval 94"/>
          <p:cNvSpPr/>
          <p:nvPr/>
        </p:nvSpPr>
        <p:spPr>
          <a:xfrm>
            <a:off x="10592371" y="3652889"/>
            <a:ext cx="413100" cy="4131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>
            <a:stCxn id="91" idx="6"/>
            <a:endCxn id="95" idx="1"/>
          </p:cNvCxnSpPr>
          <p:nvPr/>
        </p:nvCxnSpPr>
        <p:spPr>
          <a:xfrm>
            <a:off x="9798114" y="3390353"/>
            <a:ext cx="854754" cy="32303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10005451" y="4035097"/>
            <a:ext cx="1790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find(“MIT”, k=3)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1647413" y="3978804"/>
            <a:ext cx="561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=4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1384678" y="3023758"/>
            <a:ext cx="561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=4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0225491" y="2550007"/>
            <a:ext cx="561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=4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9248530" y="2088342"/>
            <a:ext cx="561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=4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9809902" y="2101426"/>
            <a:ext cx="229101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00B05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FOUND  4 TIMES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137225" y="2495400"/>
            <a:ext cx="4844523" cy="3545684"/>
            <a:chOff x="6137225" y="2495400"/>
            <a:chExt cx="4844523" cy="3545684"/>
          </a:xfrm>
        </p:grpSpPr>
        <p:sp>
          <p:nvSpPr>
            <p:cNvPr id="68" name="TextBox 67"/>
            <p:cNvSpPr txBox="1"/>
            <p:nvPr/>
          </p:nvSpPr>
          <p:spPr>
            <a:xfrm>
              <a:off x="6137225" y="3710161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3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0641637" y="3681871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4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9661106" y="4190851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2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8807043" y="5671752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5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10641955" y="5671741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1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6641857" y="3000983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0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8311079" y="2849269"/>
              <a:ext cx="3116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0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7292805" y="2495400"/>
              <a:ext cx="3116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0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9447075" y="3205430"/>
              <a:ext cx="3116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0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8822433" y="3665751"/>
              <a:ext cx="3116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0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8805072" y="4821033"/>
              <a:ext cx="3116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0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10670077" y="4810916"/>
              <a:ext cx="3116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53934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  <p:bldP spid="87" grpId="0" animBg="1"/>
      <p:bldP spid="88" grpId="0" animBg="1"/>
      <p:bldP spid="90" grpId="0"/>
      <p:bldP spid="91" grpId="0" animBg="1"/>
      <p:bldP spid="93" grpId="0"/>
      <p:bldP spid="95" grpId="0" animBg="1"/>
      <p:bldP spid="96" grpId="0"/>
      <p:bldP spid="97" grpId="0"/>
      <p:bldP spid="98" grpId="0"/>
      <p:bldP spid="99" grpId="0"/>
      <p:bldP spid="100" grpId="0"/>
      <p:bldP spid="10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 IN  TRIE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63F7-5D24-4D37-BF65-C1799091CFF4}" type="datetime2">
              <a:rPr lang="en-US" smtClean="0"/>
              <a:t>Monday, October 13, 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Lecturer, Dept of CSE, KiU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25</a:t>
            </a:fld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986058" y="1806916"/>
            <a:ext cx="5561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find(</a:t>
            </a:r>
            <a:r>
              <a:rPr lang="en-US" b="1" i="1" dirty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x</a:t>
            </a:r>
            <a:r>
              <a:rPr lang="en-US" b="1" dirty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, Node pointer </a:t>
            </a:r>
            <a:r>
              <a:rPr lang="en-US" b="1" i="1" dirty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cur</a:t>
            </a:r>
            <a:r>
              <a:rPr lang="en-US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 ← </a:t>
            </a:r>
            <a:r>
              <a:rPr lang="en-US" b="1" i="1" dirty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root</a:t>
            </a:r>
            <a:r>
              <a:rPr lang="en-US" b="1" dirty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, </a:t>
            </a:r>
            <a:r>
              <a:rPr lang="en-US" b="1" i="1" dirty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k</a:t>
            </a:r>
            <a:r>
              <a:rPr lang="en-US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 ← </a:t>
            </a:r>
            <a:r>
              <a:rPr lang="en-US" b="1" dirty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0)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1483107" y="3105253"/>
            <a:ext cx="2803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if </a:t>
            </a:r>
            <a:r>
              <a:rPr lang="en-US" b="1" i="1" dirty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k</a:t>
            </a:r>
            <a:r>
              <a:rPr lang="en-US" b="1" dirty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equals size(</a:t>
            </a:r>
            <a:r>
              <a:rPr lang="en-US" b="1" i="1" dirty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x</a:t>
            </a:r>
            <a:r>
              <a:rPr lang="en-US" b="1" dirty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483107" y="2215343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if </a:t>
            </a:r>
            <a:r>
              <a:rPr lang="en-US" b="1" i="1" dirty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cur</a:t>
            </a:r>
            <a:r>
              <a:rPr lang="en-US" b="1" dirty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is NULL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83107" y="4030029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r</a:t>
            </a:r>
            <a:r>
              <a:rPr lang="en-US" b="1" dirty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←</a:t>
            </a:r>
            <a:r>
              <a:rPr lang="en-US" b="1" dirty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b="1" i="1" dirty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x</a:t>
            </a:r>
            <a:r>
              <a:rPr lang="en-US" b="1" dirty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[</a:t>
            </a:r>
            <a:r>
              <a:rPr lang="en-US" b="1" i="1" dirty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k</a:t>
            </a:r>
            <a:r>
              <a:rPr lang="en-US" b="1" dirty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] - 65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483107" y="4379093"/>
            <a:ext cx="5423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return find(</a:t>
            </a:r>
            <a:r>
              <a:rPr lang="en-US" b="1" i="1" dirty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x</a:t>
            </a:r>
            <a:r>
              <a:rPr lang="en-US" b="1" dirty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, </a:t>
            </a:r>
            <a:r>
              <a:rPr lang="en-US" b="1" i="1" dirty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cur</a:t>
            </a:r>
            <a:r>
              <a:rPr lang="en-US" b="1" dirty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-&gt;</a:t>
            </a:r>
            <a:r>
              <a:rPr lang="en-US" b="1" i="1" dirty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children</a:t>
            </a:r>
            <a:r>
              <a:rPr lang="en-US" b="1" dirty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[</a:t>
            </a:r>
            <a:r>
              <a:rPr lang="en-US" b="1" i="1" dirty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r</a:t>
            </a:r>
            <a:r>
              <a:rPr lang="en-US" b="1" dirty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], </a:t>
            </a:r>
            <a:r>
              <a:rPr lang="en-US" b="1" i="1" dirty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k</a:t>
            </a:r>
            <a:r>
              <a:rPr lang="en-US" b="1" dirty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+1)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045705" y="2596356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return 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45705" y="3424003"/>
            <a:ext cx="225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return </a:t>
            </a:r>
            <a:r>
              <a:rPr lang="en-US" b="1" i="1" dirty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cur</a:t>
            </a:r>
            <a:r>
              <a:rPr lang="en-US" b="1" dirty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-&gt;</a:t>
            </a:r>
            <a:r>
              <a:rPr lang="en-US" b="1" i="1" dirty="0" err="1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EoW</a:t>
            </a:r>
            <a:endParaRPr lang="en-US" b="1" i="1" dirty="0">
              <a:latin typeface="Courier New" panose="02070309020205020404" pitchFamily="49" charset="0"/>
              <a:ea typeface="Segoe UI Symbol" panose="020B0502040204020203" pitchFamily="34" charset="0"/>
              <a:cs typeface="Courier New" panose="02070309020205020404" pitchFamily="49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7217914" y="2481748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967306" y="1889822"/>
            <a:ext cx="663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Root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7424464" y="2193912"/>
            <a:ext cx="0" cy="30244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8222436" y="2845419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stCxn id="17" idx="6"/>
            <a:endCxn id="20" idx="1"/>
          </p:cNvCxnSpPr>
          <p:nvPr/>
        </p:nvCxnSpPr>
        <p:spPr>
          <a:xfrm>
            <a:off x="7631014" y="2688298"/>
            <a:ext cx="651919" cy="2176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672274" y="2741344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M</a:t>
            </a:r>
          </a:p>
        </p:txBody>
      </p:sp>
      <p:sp>
        <p:nvSpPr>
          <p:cNvPr id="23" name="Oval 22"/>
          <p:cNvSpPr/>
          <p:nvPr/>
        </p:nvSpPr>
        <p:spPr>
          <a:xfrm>
            <a:off x="9385982" y="3188060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>
            <a:stCxn id="20" idx="6"/>
            <a:endCxn id="23" idx="1"/>
          </p:cNvCxnSpPr>
          <p:nvPr/>
        </p:nvCxnSpPr>
        <p:spPr>
          <a:xfrm>
            <a:off x="8635536" y="3051969"/>
            <a:ext cx="810943" cy="1965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729687" y="3048966"/>
            <a:ext cx="245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</a:p>
        </p:txBody>
      </p:sp>
      <p:sp>
        <p:nvSpPr>
          <p:cNvPr id="26" name="Oval 25"/>
          <p:cNvSpPr/>
          <p:nvPr/>
        </p:nvSpPr>
        <p:spPr>
          <a:xfrm>
            <a:off x="10592371" y="3657092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>
            <a:stCxn id="23" idx="6"/>
            <a:endCxn id="26" idx="1"/>
          </p:cNvCxnSpPr>
          <p:nvPr/>
        </p:nvCxnSpPr>
        <p:spPr>
          <a:xfrm>
            <a:off x="9799082" y="3394610"/>
            <a:ext cx="853786" cy="3229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930568" y="350878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</a:p>
        </p:txBody>
      </p:sp>
      <p:sp>
        <p:nvSpPr>
          <p:cNvPr id="29" name="Oval 28"/>
          <p:cNvSpPr/>
          <p:nvPr/>
        </p:nvSpPr>
        <p:spPr>
          <a:xfrm>
            <a:off x="8747542" y="3657092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>
            <a:stCxn id="23" idx="2"/>
            <a:endCxn id="29" idx="0"/>
          </p:cNvCxnSpPr>
          <p:nvPr/>
        </p:nvCxnSpPr>
        <p:spPr>
          <a:xfrm flipH="1">
            <a:off x="8954092" y="3394610"/>
            <a:ext cx="431890" cy="2624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9119263" y="342927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S</a:t>
            </a:r>
          </a:p>
        </p:txBody>
      </p:sp>
      <p:sp>
        <p:nvSpPr>
          <p:cNvPr id="35" name="Oval 34"/>
          <p:cNvSpPr/>
          <p:nvPr/>
        </p:nvSpPr>
        <p:spPr>
          <a:xfrm>
            <a:off x="9603352" y="4190442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>
            <a:stCxn id="29" idx="6"/>
            <a:endCxn id="35" idx="1"/>
          </p:cNvCxnSpPr>
          <p:nvPr/>
        </p:nvCxnSpPr>
        <p:spPr>
          <a:xfrm>
            <a:off x="9160642" y="3863642"/>
            <a:ext cx="503207" cy="3872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9133668" y="397033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</a:p>
        </p:txBody>
      </p:sp>
      <p:sp>
        <p:nvSpPr>
          <p:cNvPr id="50" name="Oval 49"/>
          <p:cNvSpPr/>
          <p:nvPr/>
        </p:nvSpPr>
        <p:spPr>
          <a:xfrm>
            <a:off x="8740949" y="4819570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/>
          <p:cNvCxnSpPr>
            <a:stCxn id="35" idx="2"/>
            <a:endCxn id="50" idx="0"/>
          </p:cNvCxnSpPr>
          <p:nvPr/>
        </p:nvCxnSpPr>
        <p:spPr>
          <a:xfrm flipH="1">
            <a:off x="8947499" y="4396992"/>
            <a:ext cx="655853" cy="4225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9194423" y="4537681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53" name="Oval 52"/>
          <p:cNvSpPr/>
          <p:nvPr/>
        </p:nvSpPr>
        <p:spPr>
          <a:xfrm>
            <a:off x="8740949" y="5667134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/>
          <p:cNvCxnSpPr>
            <a:stCxn id="50" idx="4"/>
            <a:endCxn id="53" idx="0"/>
          </p:cNvCxnSpPr>
          <p:nvPr/>
        </p:nvCxnSpPr>
        <p:spPr>
          <a:xfrm>
            <a:off x="8947499" y="5232670"/>
            <a:ext cx="0" cy="4344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8938279" y="52009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</p:txBody>
      </p:sp>
      <p:sp>
        <p:nvSpPr>
          <p:cNvPr id="62" name="Oval 61"/>
          <p:cNvSpPr/>
          <p:nvPr/>
        </p:nvSpPr>
        <p:spPr>
          <a:xfrm>
            <a:off x="10592371" y="4804216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62"/>
          <p:cNvCxnSpPr>
            <a:stCxn id="35" idx="6"/>
            <a:endCxn id="62" idx="1"/>
          </p:cNvCxnSpPr>
          <p:nvPr/>
        </p:nvCxnSpPr>
        <p:spPr>
          <a:xfrm>
            <a:off x="10016452" y="4396992"/>
            <a:ext cx="636416" cy="4677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9997027" y="4537681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M</a:t>
            </a:r>
          </a:p>
        </p:txBody>
      </p:sp>
      <p:sp>
        <p:nvSpPr>
          <p:cNvPr id="65" name="Oval 64"/>
          <p:cNvSpPr/>
          <p:nvPr/>
        </p:nvSpPr>
        <p:spPr>
          <a:xfrm>
            <a:off x="10592371" y="5663747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Arrow Connector 65"/>
          <p:cNvCxnSpPr>
            <a:stCxn id="62" idx="4"/>
            <a:endCxn id="65" idx="0"/>
          </p:cNvCxnSpPr>
          <p:nvPr/>
        </p:nvCxnSpPr>
        <p:spPr>
          <a:xfrm>
            <a:off x="10798921" y="5217316"/>
            <a:ext cx="0" cy="4464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0475316" y="52173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</p:txBody>
      </p:sp>
      <p:sp>
        <p:nvSpPr>
          <p:cNvPr id="71" name="Oval 70"/>
          <p:cNvSpPr/>
          <p:nvPr/>
        </p:nvSpPr>
        <p:spPr>
          <a:xfrm>
            <a:off x="6572988" y="2987310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Arrow Connector 71"/>
          <p:cNvCxnSpPr>
            <a:stCxn id="17" idx="3"/>
            <a:endCxn id="71" idx="0"/>
          </p:cNvCxnSpPr>
          <p:nvPr/>
        </p:nvCxnSpPr>
        <p:spPr>
          <a:xfrm flipH="1">
            <a:off x="6779538" y="2834351"/>
            <a:ext cx="498873" cy="1529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6974893" y="281872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74" name="Oval 73"/>
          <p:cNvSpPr/>
          <p:nvPr/>
        </p:nvSpPr>
        <p:spPr>
          <a:xfrm>
            <a:off x="6085525" y="3677650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/>
          <p:cNvCxnSpPr>
            <a:stCxn id="71" idx="3"/>
            <a:endCxn id="74" idx="0"/>
          </p:cNvCxnSpPr>
          <p:nvPr/>
        </p:nvCxnSpPr>
        <p:spPr>
          <a:xfrm flipH="1">
            <a:off x="6292075" y="3339913"/>
            <a:ext cx="341410" cy="3377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6391843" y="34335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U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1097280" y="4912823"/>
            <a:ext cx="144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find(“MI”)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097280" y="5294415"/>
            <a:ext cx="1577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find(“MIT”)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7501926" y="2211963"/>
            <a:ext cx="19300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find(“</a:t>
            </a:r>
            <a:r>
              <a:rPr lang="en-US" sz="2200" b="1" dirty="0">
                <a:solidFill>
                  <a:srgbClr val="00B05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WC”, k=0)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8271354" y="3996059"/>
            <a:ext cx="561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=0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9809902" y="2101426"/>
            <a:ext cx="17749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NOT FOUND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097280" y="5676007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find(“CWC”)</a:t>
            </a:r>
          </a:p>
        </p:txBody>
      </p:sp>
      <p:sp>
        <p:nvSpPr>
          <p:cNvPr id="69" name="Oval 68"/>
          <p:cNvSpPr/>
          <p:nvPr/>
        </p:nvSpPr>
        <p:spPr>
          <a:xfrm>
            <a:off x="7217914" y="2483891"/>
            <a:ext cx="413100" cy="4131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69" idx="3"/>
            <a:endCxn id="71" idx="0"/>
          </p:cNvCxnSpPr>
          <p:nvPr/>
        </p:nvCxnSpPr>
        <p:spPr>
          <a:xfrm flipH="1">
            <a:off x="6779538" y="2836494"/>
            <a:ext cx="498873" cy="15081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6574689" y="2981510"/>
            <a:ext cx="413100" cy="4131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4625994" y="2534801"/>
            <a:ext cx="194450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find(“C</a:t>
            </a:r>
            <a:r>
              <a:rPr lang="en-US" sz="2200" b="1" dirty="0">
                <a:solidFill>
                  <a:srgbClr val="00B05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W</a:t>
            </a:r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C”, k=1)</a:t>
            </a:r>
          </a:p>
        </p:txBody>
      </p:sp>
      <p:sp>
        <p:nvSpPr>
          <p:cNvPr id="10" name="Isosceles Triangle 9"/>
          <p:cNvSpPr/>
          <p:nvPr/>
        </p:nvSpPr>
        <p:spPr>
          <a:xfrm>
            <a:off x="7203381" y="3720073"/>
            <a:ext cx="408510" cy="35216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71" idx="5"/>
            <a:endCxn id="10" idx="0"/>
          </p:cNvCxnSpPr>
          <p:nvPr/>
        </p:nvCxnSpPr>
        <p:spPr>
          <a:xfrm>
            <a:off x="6925591" y="3339913"/>
            <a:ext cx="482045" cy="380160"/>
          </a:xfrm>
          <a:prstGeom prst="straightConnector1">
            <a:avLst/>
          </a:prstGeom>
          <a:ln w="571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6803948" y="3433500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W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497787" y="4006646"/>
            <a:ext cx="19300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find(“CW</a:t>
            </a:r>
            <a:r>
              <a:rPr lang="en-US" sz="2200" b="1" dirty="0">
                <a:solidFill>
                  <a:srgbClr val="00B05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”, k=2)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6425279" y="2532851"/>
            <a:ext cx="561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=0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9286915" y="2179662"/>
            <a:ext cx="561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=0</a:t>
            </a:r>
          </a:p>
        </p:txBody>
      </p:sp>
      <p:grpSp>
        <p:nvGrpSpPr>
          <p:cNvPr id="84" name="Group 83"/>
          <p:cNvGrpSpPr/>
          <p:nvPr/>
        </p:nvGrpSpPr>
        <p:grpSpPr>
          <a:xfrm>
            <a:off x="6137225" y="2495400"/>
            <a:ext cx="4844523" cy="3545684"/>
            <a:chOff x="6137225" y="2495400"/>
            <a:chExt cx="4844523" cy="3545684"/>
          </a:xfrm>
        </p:grpSpPr>
        <p:sp>
          <p:nvSpPr>
            <p:cNvPr id="85" name="TextBox 84"/>
            <p:cNvSpPr txBox="1"/>
            <p:nvPr/>
          </p:nvSpPr>
          <p:spPr>
            <a:xfrm>
              <a:off x="6137225" y="3710161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3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0641637" y="3681871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4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9661106" y="4190851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2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8807043" y="5671752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5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10641955" y="5671741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1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6641857" y="3000983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0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8311079" y="2849269"/>
              <a:ext cx="3116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0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7292805" y="2495400"/>
              <a:ext cx="3116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0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9447075" y="3205430"/>
              <a:ext cx="3116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0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8822433" y="3665751"/>
              <a:ext cx="3116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0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8805072" y="4821033"/>
              <a:ext cx="3116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0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10670077" y="4810916"/>
              <a:ext cx="3116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0896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  <p:bldP spid="100" grpId="0"/>
      <p:bldP spid="101" grpId="0"/>
      <p:bldP spid="69" grpId="0" animBg="1"/>
      <p:bldP spid="78" grpId="0" animBg="1"/>
      <p:bldP spid="79" grpId="0"/>
      <p:bldP spid="10" grpId="0" animBg="1"/>
      <p:bldP spid="80" grpId="0"/>
      <p:bldP spid="70" grpId="0"/>
      <p:bldP spid="82" grpId="0"/>
      <p:bldP spid="8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 IN  </a:t>
            </a:r>
            <a:r>
              <a:rPr lang="en-US"/>
              <a:t>TRIE (COMPLEXITY)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1D117-7639-440B-B93E-53C054E55FE8}" type="datetime2">
              <a:rPr lang="en-US" smtClean="0"/>
              <a:t>Monday, October 13, 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Lecturer, Dept of CSE, KiU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26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097280" y="1930459"/>
            <a:ext cx="8496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Number of recursive call can not exceed the length of longest string in the TRIE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44761" y="2297973"/>
            <a:ext cx="4158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Let the longest string in the TRIE is </a:t>
            </a:r>
            <a:r>
              <a:rPr lang="en-US" b="1" i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44761" y="2627432"/>
            <a:ext cx="4904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So the time complexity of searching is O(|</a:t>
            </a:r>
            <a:r>
              <a:rPr lang="en-US" b="1" i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s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|)</a:t>
            </a:r>
          </a:p>
        </p:txBody>
      </p:sp>
    </p:spTree>
    <p:extLst>
      <p:ext uri="{BB962C8B-B14F-4D97-AF65-F5344CB8AC3E}">
        <p14:creationId xmlns:p14="http://schemas.microsoft.com/office/powerpoint/2010/main" val="791899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LEXICOGRAPHICAL  ORDER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40589-7E72-499C-BA14-E54ADA68D434}" type="datetime2">
              <a:rPr lang="en-US" smtClean="0"/>
              <a:t>Monday, October 13, 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Lecturer, Dept of CSE, KiU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27</a:t>
            </a:fld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642881" y="2449945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550926" y="1808398"/>
            <a:ext cx="663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Root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7849431" y="2162109"/>
            <a:ext cx="0" cy="30244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8834283" y="2774630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10" idx="6"/>
            <a:endCxn id="13" idx="1"/>
          </p:cNvCxnSpPr>
          <p:nvPr/>
        </p:nvCxnSpPr>
        <p:spPr>
          <a:xfrm>
            <a:off x="8055981" y="2656495"/>
            <a:ext cx="838799" cy="1786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279653" y="2411874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M</a:t>
            </a:r>
          </a:p>
        </p:txBody>
      </p:sp>
      <p:sp>
        <p:nvSpPr>
          <p:cNvPr id="23" name="Oval 22"/>
          <p:cNvSpPr/>
          <p:nvPr/>
        </p:nvSpPr>
        <p:spPr>
          <a:xfrm>
            <a:off x="10025685" y="3060741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stCxn id="13" idx="6"/>
            <a:endCxn id="23" idx="1"/>
          </p:cNvCxnSpPr>
          <p:nvPr/>
        </p:nvCxnSpPr>
        <p:spPr>
          <a:xfrm>
            <a:off x="9247383" y="2981180"/>
            <a:ext cx="838799" cy="1400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534143" y="2709541"/>
            <a:ext cx="245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</a:p>
        </p:txBody>
      </p:sp>
      <p:sp>
        <p:nvSpPr>
          <p:cNvPr id="31" name="Oval 30"/>
          <p:cNvSpPr/>
          <p:nvPr/>
        </p:nvSpPr>
        <p:spPr>
          <a:xfrm>
            <a:off x="11017338" y="3625289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>
            <a:stCxn id="23" idx="6"/>
            <a:endCxn id="31" idx="1"/>
          </p:cNvCxnSpPr>
          <p:nvPr/>
        </p:nvCxnSpPr>
        <p:spPr>
          <a:xfrm>
            <a:off x="10438785" y="3267291"/>
            <a:ext cx="639050" cy="4184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0697214" y="317981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</a:p>
        </p:txBody>
      </p:sp>
      <p:sp>
        <p:nvSpPr>
          <p:cNvPr id="36" name="Oval 35"/>
          <p:cNvSpPr/>
          <p:nvPr/>
        </p:nvSpPr>
        <p:spPr>
          <a:xfrm>
            <a:off x="11017338" y="3625289"/>
            <a:ext cx="413100" cy="4131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9172509" y="3625289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>
            <a:stCxn id="23" idx="2"/>
            <a:endCxn id="43" idx="0"/>
          </p:cNvCxnSpPr>
          <p:nvPr/>
        </p:nvCxnSpPr>
        <p:spPr>
          <a:xfrm flipH="1">
            <a:off x="9379059" y="3267291"/>
            <a:ext cx="646626" cy="3579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9475671" y="316584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S</a:t>
            </a:r>
          </a:p>
        </p:txBody>
      </p:sp>
      <p:sp>
        <p:nvSpPr>
          <p:cNvPr id="50" name="Oval 49"/>
          <p:cNvSpPr/>
          <p:nvPr/>
        </p:nvSpPr>
        <p:spPr>
          <a:xfrm>
            <a:off x="10028319" y="4158639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/>
          <p:cNvCxnSpPr>
            <a:stCxn id="43" idx="6"/>
            <a:endCxn id="50" idx="1"/>
          </p:cNvCxnSpPr>
          <p:nvPr/>
        </p:nvCxnSpPr>
        <p:spPr>
          <a:xfrm>
            <a:off x="9585609" y="3831839"/>
            <a:ext cx="503207" cy="3872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9769031" y="370851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</a:p>
        </p:txBody>
      </p:sp>
      <p:sp>
        <p:nvSpPr>
          <p:cNvPr id="63" name="Oval 62"/>
          <p:cNvSpPr/>
          <p:nvPr/>
        </p:nvSpPr>
        <p:spPr>
          <a:xfrm>
            <a:off x="10028319" y="4154213"/>
            <a:ext cx="413100" cy="4131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6708144" y="2780765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/>
          <p:cNvCxnSpPr>
            <a:stCxn id="10" idx="2"/>
            <a:endCxn id="65" idx="7"/>
          </p:cNvCxnSpPr>
          <p:nvPr/>
        </p:nvCxnSpPr>
        <p:spPr>
          <a:xfrm flipH="1">
            <a:off x="7060747" y="2656495"/>
            <a:ext cx="582134" cy="1847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7214000" y="241187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71" name="Oval 70"/>
          <p:cNvSpPr/>
          <p:nvPr/>
        </p:nvSpPr>
        <p:spPr>
          <a:xfrm>
            <a:off x="6372061" y="3694435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Arrow Connector 72"/>
          <p:cNvCxnSpPr>
            <a:stCxn id="65" idx="3"/>
            <a:endCxn id="71" idx="0"/>
          </p:cNvCxnSpPr>
          <p:nvPr/>
        </p:nvCxnSpPr>
        <p:spPr>
          <a:xfrm flipH="1">
            <a:off x="6578611" y="3133368"/>
            <a:ext cx="190030" cy="5610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6347617" y="314686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U</a:t>
            </a:r>
          </a:p>
        </p:txBody>
      </p:sp>
      <p:sp>
        <p:nvSpPr>
          <p:cNvPr id="78" name="Oval 77"/>
          <p:cNvSpPr/>
          <p:nvPr/>
        </p:nvSpPr>
        <p:spPr>
          <a:xfrm>
            <a:off x="6372061" y="4659133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Arrow Connector 79"/>
          <p:cNvCxnSpPr>
            <a:stCxn id="71" idx="4"/>
            <a:endCxn id="78" idx="0"/>
          </p:cNvCxnSpPr>
          <p:nvPr/>
        </p:nvCxnSpPr>
        <p:spPr>
          <a:xfrm>
            <a:off x="6578611" y="4107535"/>
            <a:ext cx="0" cy="5515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6263634" y="41456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</p:txBody>
      </p:sp>
      <p:sp>
        <p:nvSpPr>
          <p:cNvPr id="84" name="Oval 83"/>
          <p:cNvSpPr/>
          <p:nvPr/>
        </p:nvSpPr>
        <p:spPr>
          <a:xfrm>
            <a:off x="6376428" y="5592742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Arrow Connector 86"/>
          <p:cNvCxnSpPr>
            <a:stCxn id="78" idx="4"/>
            <a:endCxn id="84" idx="0"/>
          </p:cNvCxnSpPr>
          <p:nvPr/>
        </p:nvCxnSpPr>
        <p:spPr>
          <a:xfrm>
            <a:off x="6578611" y="5072233"/>
            <a:ext cx="4367" cy="5205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6247592" y="512990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</a:p>
        </p:txBody>
      </p:sp>
      <p:sp>
        <p:nvSpPr>
          <p:cNvPr id="90" name="Oval 89"/>
          <p:cNvSpPr/>
          <p:nvPr/>
        </p:nvSpPr>
        <p:spPr>
          <a:xfrm>
            <a:off x="6374244" y="5589229"/>
            <a:ext cx="413100" cy="4131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9165916" y="4787767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50" idx="2"/>
            <a:endCxn id="98" idx="0"/>
          </p:cNvCxnSpPr>
          <p:nvPr/>
        </p:nvCxnSpPr>
        <p:spPr>
          <a:xfrm flipH="1">
            <a:off x="9372466" y="4365189"/>
            <a:ext cx="655853" cy="4225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9483552" y="425815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102" name="Oval 101"/>
          <p:cNvSpPr/>
          <p:nvPr/>
        </p:nvSpPr>
        <p:spPr>
          <a:xfrm>
            <a:off x="9165916" y="5635331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stCxn id="98" idx="4"/>
            <a:endCxn id="102" idx="0"/>
          </p:cNvCxnSpPr>
          <p:nvPr/>
        </p:nvCxnSpPr>
        <p:spPr>
          <a:xfrm>
            <a:off x="9372466" y="5200867"/>
            <a:ext cx="0" cy="4344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9017766" y="51772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</p:txBody>
      </p:sp>
      <p:sp>
        <p:nvSpPr>
          <p:cNvPr id="105" name="Oval 104"/>
          <p:cNvSpPr/>
          <p:nvPr/>
        </p:nvSpPr>
        <p:spPr>
          <a:xfrm>
            <a:off x="9161721" y="5635331"/>
            <a:ext cx="413100" cy="4131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>
            <a:off x="5360430" y="4681017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/>
          <p:cNvCxnSpPr>
            <a:stCxn id="71" idx="2"/>
            <a:endCxn id="112" idx="0"/>
          </p:cNvCxnSpPr>
          <p:nvPr/>
        </p:nvCxnSpPr>
        <p:spPr>
          <a:xfrm flipH="1">
            <a:off x="5566980" y="3900985"/>
            <a:ext cx="805081" cy="7800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5669557" y="397345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116" name="Oval 115"/>
          <p:cNvSpPr/>
          <p:nvPr/>
        </p:nvSpPr>
        <p:spPr>
          <a:xfrm>
            <a:off x="5360430" y="5592742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5563918" y="5107037"/>
            <a:ext cx="0" cy="4986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5257424" y="511360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</a:p>
        </p:txBody>
      </p:sp>
      <p:sp>
        <p:nvSpPr>
          <p:cNvPr id="119" name="Oval 118"/>
          <p:cNvSpPr/>
          <p:nvPr/>
        </p:nvSpPr>
        <p:spPr>
          <a:xfrm>
            <a:off x="5360430" y="5594899"/>
            <a:ext cx="413100" cy="4131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/>
          <p:nvPr/>
        </p:nvSpPr>
        <p:spPr>
          <a:xfrm>
            <a:off x="11017338" y="4772413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/>
          <p:cNvCxnSpPr>
            <a:stCxn id="50" idx="6"/>
            <a:endCxn id="129" idx="1"/>
          </p:cNvCxnSpPr>
          <p:nvPr/>
        </p:nvCxnSpPr>
        <p:spPr>
          <a:xfrm>
            <a:off x="10441419" y="4365189"/>
            <a:ext cx="636416" cy="4677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10625884" y="4258153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M</a:t>
            </a:r>
          </a:p>
        </p:txBody>
      </p:sp>
      <p:sp>
        <p:nvSpPr>
          <p:cNvPr id="133" name="Oval 132"/>
          <p:cNvSpPr/>
          <p:nvPr/>
        </p:nvSpPr>
        <p:spPr>
          <a:xfrm>
            <a:off x="11017338" y="5631944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/>
          <p:cNvCxnSpPr>
            <a:stCxn id="129" idx="4"/>
            <a:endCxn id="133" idx="0"/>
          </p:cNvCxnSpPr>
          <p:nvPr/>
        </p:nvCxnSpPr>
        <p:spPr>
          <a:xfrm>
            <a:off x="11223888" y="5185513"/>
            <a:ext cx="0" cy="4464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11232027" y="51842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</p:txBody>
      </p:sp>
      <p:sp>
        <p:nvSpPr>
          <p:cNvPr id="136" name="Oval 135"/>
          <p:cNvSpPr/>
          <p:nvPr/>
        </p:nvSpPr>
        <p:spPr>
          <a:xfrm>
            <a:off x="11013143" y="5632797"/>
            <a:ext cx="413100" cy="4131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/>
          <p:cNvSpPr/>
          <p:nvPr/>
        </p:nvSpPr>
        <p:spPr>
          <a:xfrm>
            <a:off x="7388278" y="4655202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9" name="Straight Arrow Connector 148"/>
          <p:cNvCxnSpPr>
            <a:stCxn id="71" idx="6"/>
            <a:endCxn id="147" idx="0"/>
          </p:cNvCxnSpPr>
          <p:nvPr/>
        </p:nvCxnSpPr>
        <p:spPr>
          <a:xfrm>
            <a:off x="6785161" y="3900985"/>
            <a:ext cx="809667" cy="7542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7166980" y="400459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P</a:t>
            </a:r>
          </a:p>
        </p:txBody>
      </p:sp>
      <p:sp>
        <p:nvSpPr>
          <p:cNvPr id="144" name="Oval 143"/>
          <p:cNvSpPr/>
          <p:nvPr/>
        </p:nvSpPr>
        <p:spPr>
          <a:xfrm>
            <a:off x="7649947" y="3280576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>
            <a:stCxn id="10" idx="4"/>
            <a:endCxn id="144" idx="0"/>
          </p:cNvCxnSpPr>
          <p:nvPr/>
        </p:nvCxnSpPr>
        <p:spPr>
          <a:xfrm>
            <a:off x="7849431" y="2863045"/>
            <a:ext cx="7066" cy="4175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7825259" y="2849415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154" name="Oval 153"/>
          <p:cNvSpPr/>
          <p:nvPr/>
        </p:nvSpPr>
        <p:spPr>
          <a:xfrm>
            <a:off x="8136932" y="4028984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>
            <a:stCxn id="144" idx="5"/>
            <a:endCxn id="154" idx="0"/>
          </p:cNvCxnSpPr>
          <p:nvPr/>
        </p:nvCxnSpPr>
        <p:spPr>
          <a:xfrm>
            <a:off x="8002550" y="3633179"/>
            <a:ext cx="340932" cy="3958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8091211" y="352994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U</a:t>
            </a:r>
          </a:p>
        </p:txBody>
      </p:sp>
      <p:sp>
        <p:nvSpPr>
          <p:cNvPr id="158" name="Oval 157"/>
          <p:cNvSpPr/>
          <p:nvPr/>
        </p:nvSpPr>
        <p:spPr>
          <a:xfrm>
            <a:off x="8136408" y="4028984"/>
            <a:ext cx="413100" cy="4131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TextBox 180"/>
          <p:cNvSpPr txBox="1"/>
          <p:nvPr/>
        </p:nvSpPr>
        <p:spPr>
          <a:xfrm>
            <a:off x="1097280" y="1725809"/>
            <a:ext cx="4469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What are the strings stored in the TRIE?</a:t>
            </a:r>
          </a:p>
        </p:txBody>
      </p:sp>
      <p:cxnSp>
        <p:nvCxnSpPr>
          <p:cNvPr id="14" name="Straight Arrow Connector 13"/>
          <p:cNvCxnSpPr>
            <a:stCxn id="10" idx="2"/>
            <a:endCxn id="65" idx="7"/>
          </p:cNvCxnSpPr>
          <p:nvPr/>
        </p:nvCxnSpPr>
        <p:spPr>
          <a:xfrm flipH="1">
            <a:off x="7060747" y="2656495"/>
            <a:ext cx="582134" cy="18476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5" idx="3"/>
            <a:endCxn id="71" idx="0"/>
          </p:cNvCxnSpPr>
          <p:nvPr/>
        </p:nvCxnSpPr>
        <p:spPr>
          <a:xfrm flipH="1">
            <a:off x="6578611" y="3133368"/>
            <a:ext cx="190030" cy="56106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71" idx="2"/>
            <a:endCxn id="112" idx="0"/>
          </p:cNvCxnSpPr>
          <p:nvPr/>
        </p:nvCxnSpPr>
        <p:spPr>
          <a:xfrm flipH="1">
            <a:off x="5566980" y="3900985"/>
            <a:ext cx="805081" cy="78003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12" idx="4"/>
            <a:endCxn id="116" idx="0"/>
          </p:cNvCxnSpPr>
          <p:nvPr/>
        </p:nvCxnSpPr>
        <p:spPr>
          <a:xfrm>
            <a:off x="5566980" y="5094117"/>
            <a:ext cx="0" cy="49862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urved Connector 155"/>
          <p:cNvCxnSpPr>
            <a:stCxn id="116" idx="2"/>
            <a:endCxn id="112" idx="2"/>
          </p:cNvCxnSpPr>
          <p:nvPr/>
        </p:nvCxnSpPr>
        <p:spPr>
          <a:xfrm rot="10800000">
            <a:off x="5360430" y="4887568"/>
            <a:ext cx="12700" cy="911725"/>
          </a:xfrm>
          <a:prstGeom prst="curvedConnector3">
            <a:avLst>
              <a:gd name="adj1" fmla="val 18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urved Connector 182"/>
          <p:cNvCxnSpPr>
            <a:stCxn id="112" idx="1"/>
            <a:endCxn id="71" idx="1"/>
          </p:cNvCxnSpPr>
          <p:nvPr/>
        </p:nvCxnSpPr>
        <p:spPr>
          <a:xfrm rot="5400000" flipH="1" flipV="1">
            <a:off x="5433451" y="3742408"/>
            <a:ext cx="986582" cy="1011631"/>
          </a:xfrm>
          <a:prstGeom prst="curvedConnector3">
            <a:avLst>
              <a:gd name="adj1" fmla="val 10504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>
            <a:stCxn id="71" idx="4"/>
            <a:endCxn id="78" idx="0"/>
          </p:cNvCxnSpPr>
          <p:nvPr/>
        </p:nvCxnSpPr>
        <p:spPr>
          <a:xfrm>
            <a:off x="6578611" y="4107535"/>
            <a:ext cx="0" cy="55159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TextBox 186"/>
          <p:cNvSpPr txBox="1"/>
          <p:nvPr/>
        </p:nvSpPr>
        <p:spPr>
          <a:xfrm>
            <a:off x="1100881" y="2066835"/>
            <a:ext cx="71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BUBT</a:t>
            </a:r>
          </a:p>
        </p:txBody>
      </p:sp>
      <p:cxnSp>
        <p:nvCxnSpPr>
          <p:cNvPr id="189" name="Straight Arrow Connector 188"/>
          <p:cNvCxnSpPr>
            <a:stCxn id="78" idx="4"/>
            <a:endCxn id="84" idx="0"/>
          </p:cNvCxnSpPr>
          <p:nvPr/>
        </p:nvCxnSpPr>
        <p:spPr>
          <a:xfrm>
            <a:off x="6578611" y="5072233"/>
            <a:ext cx="4367" cy="52050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Box 189"/>
          <p:cNvSpPr txBox="1"/>
          <p:nvPr/>
        </p:nvSpPr>
        <p:spPr>
          <a:xfrm>
            <a:off x="1100881" y="2387386"/>
            <a:ext cx="715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BUET</a:t>
            </a:r>
          </a:p>
        </p:txBody>
      </p:sp>
      <p:cxnSp>
        <p:nvCxnSpPr>
          <p:cNvPr id="192" name="Curved Connector 191"/>
          <p:cNvCxnSpPr>
            <a:stCxn id="90" idx="2"/>
            <a:endCxn id="78" idx="2"/>
          </p:cNvCxnSpPr>
          <p:nvPr/>
        </p:nvCxnSpPr>
        <p:spPr>
          <a:xfrm rot="10800000">
            <a:off x="6372062" y="4865683"/>
            <a:ext cx="2183" cy="930096"/>
          </a:xfrm>
          <a:prstGeom prst="curvedConnector3">
            <a:avLst>
              <a:gd name="adj1" fmla="val 1057182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Curved Connector 193"/>
          <p:cNvCxnSpPr>
            <a:stCxn id="78" idx="2"/>
            <a:endCxn id="71" idx="2"/>
          </p:cNvCxnSpPr>
          <p:nvPr/>
        </p:nvCxnSpPr>
        <p:spPr>
          <a:xfrm rot="10800000">
            <a:off x="6372061" y="3900985"/>
            <a:ext cx="12700" cy="964698"/>
          </a:xfrm>
          <a:prstGeom prst="curvedConnector3">
            <a:avLst>
              <a:gd name="adj1" fmla="val 18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/>
          <p:cNvCxnSpPr>
            <a:stCxn id="71" idx="6"/>
            <a:endCxn id="147" idx="0"/>
          </p:cNvCxnSpPr>
          <p:nvPr/>
        </p:nvCxnSpPr>
        <p:spPr>
          <a:xfrm>
            <a:off x="6785161" y="3900985"/>
            <a:ext cx="809667" cy="75421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Box 196"/>
          <p:cNvSpPr txBox="1"/>
          <p:nvPr/>
        </p:nvSpPr>
        <p:spPr>
          <a:xfrm>
            <a:off x="1098254" y="2716326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BUP</a:t>
            </a:r>
          </a:p>
        </p:txBody>
      </p:sp>
      <p:cxnSp>
        <p:nvCxnSpPr>
          <p:cNvPr id="199" name="Curved Connector 198"/>
          <p:cNvCxnSpPr>
            <a:stCxn id="147" idx="2"/>
            <a:endCxn id="71" idx="5"/>
          </p:cNvCxnSpPr>
          <p:nvPr/>
        </p:nvCxnSpPr>
        <p:spPr>
          <a:xfrm rot="10800000">
            <a:off x="6724664" y="4047038"/>
            <a:ext cx="663614" cy="814714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Curved Connector 206"/>
          <p:cNvCxnSpPr>
            <a:stCxn id="71" idx="6"/>
            <a:endCxn id="65" idx="5"/>
          </p:cNvCxnSpPr>
          <p:nvPr/>
        </p:nvCxnSpPr>
        <p:spPr>
          <a:xfrm flipV="1">
            <a:off x="6785161" y="3133368"/>
            <a:ext cx="275586" cy="767617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urved Connector 208"/>
          <p:cNvCxnSpPr>
            <a:stCxn id="65" idx="1"/>
            <a:endCxn id="10" idx="1"/>
          </p:cNvCxnSpPr>
          <p:nvPr/>
        </p:nvCxnSpPr>
        <p:spPr>
          <a:xfrm rot="5400000" flipH="1" flipV="1">
            <a:off x="7070599" y="2208484"/>
            <a:ext cx="330820" cy="934737"/>
          </a:xfrm>
          <a:prstGeom prst="curvedConnector3">
            <a:avLst>
              <a:gd name="adj1" fmla="val 15122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Oval 210"/>
          <p:cNvSpPr/>
          <p:nvPr/>
        </p:nvSpPr>
        <p:spPr>
          <a:xfrm>
            <a:off x="7390881" y="4656864"/>
            <a:ext cx="413100" cy="4131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3" name="Straight Arrow Connector 212"/>
          <p:cNvCxnSpPr>
            <a:stCxn id="10" idx="4"/>
            <a:endCxn id="144" idx="0"/>
          </p:cNvCxnSpPr>
          <p:nvPr/>
        </p:nvCxnSpPr>
        <p:spPr>
          <a:xfrm>
            <a:off x="7849431" y="2863045"/>
            <a:ext cx="7066" cy="41753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/>
          <p:cNvCxnSpPr>
            <a:stCxn id="144" idx="5"/>
            <a:endCxn id="158" idx="0"/>
          </p:cNvCxnSpPr>
          <p:nvPr/>
        </p:nvCxnSpPr>
        <p:spPr>
          <a:xfrm>
            <a:off x="8002550" y="3633179"/>
            <a:ext cx="340408" cy="39580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215"/>
          <p:cNvSpPr txBox="1"/>
          <p:nvPr/>
        </p:nvSpPr>
        <p:spPr>
          <a:xfrm>
            <a:off x="1106514" y="3045266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CU</a:t>
            </a:r>
          </a:p>
        </p:txBody>
      </p:sp>
      <p:cxnSp>
        <p:nvCxnSpPr>
          <p:cNvPr id="218" name="Curved Connector 217"/>
          <p:cNvCxnSpPr>
            <a:stCxn id="158" idx="2"/>
            <a:endCxn id="144" idx="3"/>
          </p:cNvCxnSpPr>
          <p:nvPr/>
        </p:nvCxnSpPr>
        <p:spPr>
          <a:xfrm rot="10800000">
            <a:off x="7710444" y="3633180"/>
            <a:ext cx="425964" cy="602355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Curved Connector 219"/>
          <p:cNvCxnSpPr>
            <a:stCxn id="144" idx="2"/>
            <a:endCxn id="10" idx="2"/>
          </p:cNvCxnSpPr>
          <p:nvPr/>
        </p:nvCxnSpPr>
        <p:spPr>
          <a:xfrm rot="10800000">
            <a:off x="7642881" y="2656496"/>
            <a:ext cx="7066" cy="830631"/>
          </a:xfrm>
          <a:prstGeom prst="curvedConnector3">
            <a:avLst>
              <a:gd name="adj1" fmla="val 333521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>
            <a:stCxn id="10" idx="6"/>
            <a:endCxn id="13" idx="1"/>
          </p:cNvCxnSpPr>
          <p:nvPr/>
        </p:nvCxnSpPr>
        <p:spPr>
          <a:xfrm>
            <a:off x="8055981" y="2656495"/>
            <a:ext cx="838799" cy="17863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/>
          <p:cNvCxnSpPr>
            <a:stCxn id="13" idx="6"/>
            <a:endCxn id="23" idx="1"/>
          </p:cNvCxnSpPr>
          <p:nvPr/>
        </p:nvCxnSpPr>
        <p:spPr>
          <a:xfrm>
            <a:off x="9247383" y="2981180"/>
            <a:ext cx="838799" cy="14005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/>
          <p:cNvCxnSpPr>
            <a:stCxn id="23" idx="2"/>
            <a:endCxn id="43" idx="0"/>
          </p:cNvCxnSpPr>
          <p:nvPr/>
        </p:nvCxnSpPr>
        <p:spPr>
          <a:xfrm flipH="1">
            <a:off x="9379059" y="3267291"/>
            <a:ext cx="646626" cy="35799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/>
          <p:cNvCxnSpPr>
            <a:stCxn id="43" idx="6"/>
            <a:endCxn id="50" idx="1"/>
          </p:cNvCxnSpPr>
          <p:nvPr/>
        </p:nvCxnSpPr>
        <p:spPr>
          <a:xfrm>
            <a:off x="9585609" y="3831839"/>
            <a:ext cx="503207" cy="38729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TextBox 228"/>
          <p:cNvSpPr txBox="1"/>
          <p:nvPr/>
        </p:nvSpPr>
        <p:spPr>
          <a:xfrm>
            <a:off x="1105959" y="337542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MIST</a:t>
            </a:r>
          </a:p>
        </p:txBody>
      </p:sp>
      <p:cxnSp>
        <p:nvCxnSpPr>
          <p:cNvPr id="231" name="Straight Arrow Connector 230"/>
          <p:cNvCxnSpPr>
            <a:stCxn id="63" idx="2"/>
            <a:endCxn id="98" idx="0"/>
          </p:cNvCxnSpPr>
          <p:nvPr/>
        </p:nvCxnSpPr>
        <p:spPr>
          <a:xfrm flipH="1">
            <a:off x="9372466" y="4360763"/>
            <a:ext cx="655853" cy="42700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232"/>
          <p:cNvCxnSpPr>
            <a:stCxn id="98" idx="4"/>
            <a:endCxn id="102" idx="0"/>
          </p:cNvCxnSpPr>
          <p:nvPr/>
        </p:nvCxnSpPr>
        <p:spPr>
          <a:xfrm>
            <a:off x="9372466" y="5200867"/>
            <a:ext cx="0" cy="43446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TextBox 233"/>
          <p:cNvSpPr txBox="1"/>
          <p:nvPr/>
        </p:nvSpPr>
        <p:spPr>
          <a:xfrm>
            <a:off x="1105958" y="3749886"/>
            <a:ext cx="94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MISTCE</a:t>
            </a:r>
          </a:p>
        </p:txBody>
      </p:sp>
      <p:cxnSp>
        <p:nvCxnSpPr>
          <p:cNvPr id="236" name="Curved Connector 235"/>
          <p:cNvCxnSpPr>
            <a:stCxn id="105" idx="2"/>
            <a:endCxn id="98" idx="2"/>
          </p:cNvCxnSpPr>
          <p:nvPr/>
        </p:nvCxnSpPr>
        <p:spPr>
          <a:xfrm rot="10800000" flipH="1">
            <a:off x="9161720" y="4994317"/>
            <a:ext cx="4195" cy="847564"/>
          </a:xfrm>
          <a:prstGeom prst="curvedConnector3">
            <a:avLst>
              <a:gd name="adj1" fmla="val -544934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Curved Connector 239"/>
          <p:cNvCxnSpPr>
            <a:stCxn id="98" idx="1"/>
            <a:endCxn id="63" idx="1"/>
          </p:cNvCxnSpPr>
          <p:nvPr/>
        </p:nvCxnSpPr>
        <p:spPr>
          <a:xfrm rot="5400000" flipH="1" flipV="1">
            <a:off x="9340837" y="4100286"/>
            <a:ext cx="633554" cy="862403"/>
          </a:xfrm>
          <a:prstGeom prst="curvedConnector3">
            <a:avLst>
              <a:gd name="adj1" fmla="val 11190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/>
          <p:cNvCxnSpPr>
            <a:stCxn id="50" idx="6"/>
            <a:endCxn id="129" idx="1"/>
          </p:cNvCxnSpPr>
          <p:nvPr/>
        </p:nvCxnSpPr>
        <p:spPr>
          <a:xfrm>
            <a:off x="10441419" y="4365189"/>
            <a:ext cx="636416" cy="46772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/>
          <p:cNvCxnSpPr>
            <a:stCxn id="129" idx="4"/>
            <a:endCxn id="133" idx="0"/>
          </p:cNvCxnSpPr>
          <p:nvPr/>
        </p:nvCxnSpPr>
        <p:spPr>
          <a:xfrm>
            <a:off x="11223888" y="5185513"/>
            <a:ext cx="0" cy="44643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TextBox 246"/>
          <p:cNvSpPr txBox="1"/>
          <p:nvPr/>
        </p:nvSpPr>
        <p:spPr>
          <a:xfrm>
            <a:off x="1096756" y="4109356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MISTME</a:t>
            </a:r>
          </a:p>
        </p:txBody>
      </p:sp>
      <p:cxnSp>
        <p:nvCxnSpPr>
          <p:cNvPr id="249" name="Curved Connector 248"/>
          <p:cNvCxnSpPr>
            <a:stCxn id="133" idx="6"/>
            <a:endCxn id="129" idx="6"/>
          </p:cNvCxnSpPr>
          <p:nvPr/>
        </p:nvCxnSpPr>
        <p:spPr>
          <a:xfrm flipV="1">
            <a:off x="11430438" y="4978963"/>
            <a:ext cx="12700" cy="859531"/>
          </a:xfrm>
          <a:prstGeom prst="curvedConnector3">
            <a:avLst>
              <a:gd name="adj1" fmla="val 18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Curved Connector 250"/>
          <p:cNvCxnSpPr>
            <a:stCxn id="129" idx="7"/>
            <a:endCxn id="63" idx="7"/>
          </p:cNvCxnSpPr>
          <p:nvPr/>
        </p:nvCxnSpPr>
        <p:spPr>
          <a:xfrm rot="16200000" flipV="1">
            <a:off x="10566332" y="4029300"/>
            <a:ext cx="618200" cy="989019"/>
          </a:xfrm>
          <a:prstGeom prst="curvedConnector3">
            <a:avLst>
              <a:gd name="adj1" fmla="val 10805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Curved Connector 253"/>
          <p:cNvCxnSpPr>
            <a:stCxn id="63" idx="0"/>
            <a:endCxn id="43" idx="7"/>
          </p:cNvCxnSpPr>
          <p:nvPr/>
        </p:nvCxnSpPr>
        <p:spPr>
          <a:xfrm rot="16200000" flipV="1">
            <a:off x="9645778" y="3565121"/>
            <a:ext cx="468427" cy="709757"/>
          </a:xfrm>
          <a:prstGeom prst="curvedConnector3">
            <a:avLst>
              <a:gd name="adj1" fmla="val 9786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Curved Connector 257"/>
          <p:cNvCxnSpPr>
            <a:stCxn id="43" idx="1"/>
            <a:endCxn id="23" idx="1"/>
          </p:cNvCxnSpPr>
          <p:nvPr/>
        </p:nvCxnSpPr>
        <p:spPr>
          <a:xfrm rot="5400000" flipH="1" flipV="1">
            <a:off x="9377320" y="2976924"/>
            <a:ext cx="564548" cy="853176"/>
          </a:xfrm>
          <a:prstGeom prst="curvedConnector3">
            <a:avLst>
              <a:gd name="adj1" fmla="val 12093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/>
          <p:cNvCxnSpPr>
            <a:stCxn id="23" idx="6"/>
            <a:endCxn id="31" idx="1"/>
          </p:cNvCxnSpPr>
          <p:nvPr/>
        </p:nvCxnSpPr>
        <p:spPr>
          <a:xfrm>
            <a:off x="10438785" y="3267291"/>
            <a:ext cx="639050" cy="41849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TextBox 261"/>
          <p:cNvSpPr txBox="1"/>
          <p:nvPr/>
        </p:nvSpPr>
        <p:spPr>
          <a:xfrm>
            <a:off x="1103106" y="4458188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MIT</a:t>
            </a:r>
          </a:p>
        </p:txBody>
      </p:sp>
      <p:cxnSp>
        <p:nvCxnSpPr>
          <p:cNvPr id="264" name="Curved Connector 263"/>
          <p:cNvCxnSpPr>
            <a:stCxn id="36" idx="7"/>
            <a:endCxn id="23" idx="7"/>
          </p:cNvCxnSpPr>
          <p:nvPr/>
        </p:nvCxnSpPr>
        <p:spPr>
          <a:xfrm rot="16200000" flipV="1">
            <a:off x="10591841" y="2907685"/>
            <a:ext cx="564548" cy="991653"/>
          </a:xfrm>
          <a:prstGeom prst="curvedConnector3">
            <a:avLst>
              <a:gd name="adj1" fmla="val 11942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Curved Connector 266"/>
          <p:cNvCxnSpPr>
            <a:stCxn id="23" idx="0"/>
            <a:endCxn id="13" idx="7"/>
          </p:cNvCxnSpPr>
          <p:nvPr/>
        </p:nvCxnSpPr>
        <p:spPr>
          <a:xfrm rot="16200000" flipV="1">
            <a:off x="9596754" y="2425259"/>
            <a:ext cx="225614" cy="1045349"/>
          </a:xfrm>
          <a:prstGeom prst="curvedConnector3">
            <a:avLst>
              <a:gd name="adj1" fmla="val 22813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Curved Connector 268"/>
          <p:cNvCxnSpPr>
            <a:stCxn id="13" idx="0"/>
            <a:endCxn id="10" idx="7"/>
          </p:cNvCxnSpPr>
          <p:nvPr/>
        </p:nvCxnSpPr>
        <p:spPr>
          <a:xfrm rot="16200000" flipV="1">
            <a:off x="8386065" y="2119861"/>
            <a:ext cx="264188" cy="1045349"/>
          </a:xfrm>
          <a:prstGeom prst="curvedConnector3">
            <a:avLst>
              <a:gd name="adj1" fmla="val 17061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TextBox 271"/>
          <p:cNvSpPr txBox="1"/>
          <p:nvPr/>
        </p:nvSpPr>
        <p:spPr>
          <a:xfrm>
            <a:off x="962405" y="4835946"/>
            <a:ext cx="4007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Strings are sorted lexicographically</a:t>
            </a:r>
          </a:p>
        </p:txBody>
      </p:sp>
      <p:sp>
        <p:nvSpPr>
          <p:cNvPr id="273" name="TextBox 272"/>
          <p:cNvSpPr txBox="1"/>
          <p:nvPr/>
        </p:nvSpPr>
        <p:spPr>
          <a:xfrm>
            <a:off x="962404" y="5184219"/>
            <a:ext cx="2809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Left to Right approach</a:t>
            </a:r>
          </a:p>
        </p:txBody>
      </p:sp>
      <p:sp>
        <p:nvSpPr>
          <p:cNvPr id="274" name="TextBox 273"/>
          <p:cNvSpPr txBox="1"/>
          <p:nvPr/>
        </p:nvSpPr>
        <p:spPr>
          <a:xfrm>
            <a:off x="1172163" y="5532492"/>
            <a:ext cx="2397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(Merging with parent)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10931776" y="3681642"/>
            <a:ext cx="5309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MIT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6757831" y="279651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6333973" y="371916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BU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5273931" y="4736122"/>
            <a:ext cx="5597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BUB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5291249" y="5671734"/>
            <a:ext cx="5400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BUBT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6286651" y="4711511"/>
            <a:ext cx="5469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BUE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6305601" y="5658512"/>
            <a:ext cx="5376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BUET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7306931" y="4699192"/>
            <a:ext cx="558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BUP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7685973" y="3315749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8091211" y="4043644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CU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8863824" y="2795853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M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9989213" y="3076107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MI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9088566" y="3673458"/>
            <a:ext cx="5325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MIS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9871122" y="4501109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MIST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9068598" y="4801884"/>
            <a:ext cx="829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MISTC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8929192" y="5976622"/>
            <a:ext cx="94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MISTCE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10530218" y="4805051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MISTM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10739020" y="5999982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MISTME</a:t>
            </a:r>
          </a:p>
        </p:txBody>
      </p:sp>
    </p:spTree>
    <p:extLst>
      <p:ext uri="{BB962C8B-B14F-4D97-AF65-F5344CB8AC3E}">
        <p14:creationId xmlns:p14="http://schemas.microsoft.com/office/powerpoint/2010/main" val="2555986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0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8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2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5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0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3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9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4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9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4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2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0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1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6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1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6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1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6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4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5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0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5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0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5" dur="5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6" dur="5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1" dur="5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2" dur="5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7" dur="5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8" dur="5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" grpId="0"/>
      <p:bldP spid="187" grpId="0"/>
      <p:bldP spid="190" grpId="0"/>
      <p:bldP spid="197" grpId="0"/>
      <p:bldP spid="216" grpId="0"/>
      <p:bldP spid="229" grpId="0"/>
      <p:bldP spid="234" grpId="0"/>
      <p:bldP spid="247" grpId="0"/>
      <p:bldP spid="262" grpId="0"/>
      <p:bldP spid="272" grpId="0"/>
      <p:bldP spid="273" grpId="0"/>
      <p:bldP spid="274" grpId="0"/>
      <p:bldP spid="120" grpId="0"/>
      <p:bldP spid="121" grpId="0"/>
      <p:bldP spid="122" grpId="0"/>
      <p:bldP spid="123" grpId="0"/>
      <p:bldP spid="124" grpId="0"/>
      <p:bldP spid="125" grpId="0"/>
      <p:bldP spid="126" grpId="0"/>
      <p:bldP spid="127" grpId="0"/>
      <p:bldP spid="128" grpId="0"/>
      <p:bldP spid="131" grpId="0"/>
      <p:bldP spid="132" grpId="0"/>
      <p:bldP spid="135" grpId="0"/>
      <p:bldP spid="137" grpId="0"/>
      <p:bldP spid="138" grpId="0"/>
      <p:bldP spid="139" grpId="0"/>
      <p:bldP spid="140" grpId="0"/>
      <p:bldP spid="141" grpId="0"/>
      <p:bldP spid="14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LEXICOGRAPHICAL  ORDER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7FC75-00D4-45AC-8E66-575F2039661E}" type="datetime2">
              <a:rPr lang="en-US" smtClean="0"/>
              <a:t>Monday, October 13, 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Lecturer, Dept of CSE, KiU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28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1097280" y="1811782"/>
            <a:ext cx="4677050" cy="4420514"/>
            <a:chOff x="1097280" y="1811782"/>
            <a:chExt cx="4677050" cy="4420514"/>
          </a:xfrm>
        </p:grpSpPr>
        <p:sp>
          <p:nvSpPr>
            <p:cNvPr id="181" name="TextBox 180"/>
            <p:cNvSpPr txBox="1"/>
            <p:nvPr/>
          </p:nvSpPr>
          <p:spPr>
            <a:xfrm>
              <a:off x="1097280" y="1811782"/>
              <a:ext cx="4677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void </a:t>
              </a:r>
              <a:r>
                <a:rPr lang="en-US" dirty="0" err="1">
                  <a:latin typeface="Segoe UI Symbol" panose="020B0502040204020203" pitchFamily="34" charset="0"/>
                  <a:ea typeface="Segoe UI Symbol" panose="020B0502040204020203" pitchFamily="34" charset="0"/>
                </a:rPr>
                <a:t>printTRIE</a:t>
              </a:r>
              <a:r>
                <a:rPr lang="en-US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(Node *cur = root, string s=“”)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1097280" y="2149490"/>
              <a:ext cx="253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{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1097280" y="5862964"/>
              <a:ext cx="253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}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515215" y="2422729"/>
            <a:ext cx="1920590" cy="1135639"/>
            <a:chOff x="1567299" y="2541248"/>
            <a:chExt cx="1920590" cy="1135639"/>
          </a:xfrm>
        </p:grpSpPr>
        <p:sp>
          <p:nvSpPr>
            <p:cNvPr id="122" name="TextBox 121"/>
            <p:cNvSpPr txBox="1"/>
            <p:nvPr/>
          </p:nvSpPr>
          <p:spPr>
            <a:xfrm>
              <a:off x="1567299" y="2541248"/>
              <a:ext cx="19205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if(cur-&gt;</a:t>
              </a:r>
              <a:r>
                <a:rPr lang="en-US" dirty="0" err="1">
                  <a:latin typeface="Segoe UI Symbol" panose="020B0502040204020203" pitchFamily="34" charset="0"/>
                  <a:ea typeface="Segoe UI Symbol" panose="020B0502040204020203" pitchFamily="34" charset="0"/>
                </a:rPr>
                <a:t>EoW</a:t>
              </a:r>
              <a:r>
                <a:rPr lang="en-US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==1)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567299" y="2842119"/>
              <a:ext cx="253596" cy="834768"/>
              <a:chOff x="4961020" y="2860077"/>
              <a:chExt cx="253596" cy="834768"/>
            </a:xfrm>
          </p:grpSpPr>
          <p:sp>
            <p:nvSpPr>
              <p:cNvPr id="123" name="TextBox 122"/>
              <p:cNvSpPr txBox="1"/>
              <p:nvPr/>
            </p:nvSpPr>
            <p:spPr>
              <a:xfrm>
                <a:off x="4961020" y="2860077"/>
                <a:ext cx="2535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Segoe UI Symbol" panose="020B0502040204020203" pitchFamily="34" charset="0"/>
                    <a:ea typeface="Segoe UI Symbol" panose="020B0502040204020203" pitchFamily="34" charset="0"/>
                  </a:rPr>
                  <a:t>{</a:t>
                </a:r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4961020" y="3325513"/>
                <a:ext cx="2535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Segoe UI Symbol" panose="020B0502040204020203" pitchFamily="34" charset="0"/>
                    <a:ea typeface="Segoe UI Symbol" panose="020B0502040204020203" pitchFamily="34" charset="0"/>
                  </a:rPr>
                  <a:t>}</a:t>
                </a:r>
              </a:p>
            </p:txBody>
          </p:sp>
        </p:grpSp>
      </p:grpSp>
      <p:sp>
        <p:nvSpPr>
          <p:cNvPr id="126" name="TextBox 125"/>
          <p:cNvSpPr txBox="1"/>
          <p:nvPr/>
        </p:nvSpPr>
        <p:spPr>
          <a:xfrm>
            <a:off x="1994512" y="2966984"/>
            <a:ext cx="1859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cout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&lt;&lt;s&lt;&lt;</a:t>
            </a:r>
            <a:r>
              <a:rPr lang="en-US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endl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;</a:t>
            </a:r>
          </a:p>
        </p:txBody>
      </p:sp>
      <p:grpSp>
        <p:nvGrpSpPr>
          <p:cNvPr id="131" name="Group 130"/>
          <p:cNvGrpSpPr/>
          <p:nvPr/>
        </p:nvGrpSpPr>
        <p:grpSpPr>
          <a:xfrm>
            <a:off x="1515215" y="3503440"/>
            <a:ext cx="2339102" cy="2425880"/>
            <a:chOff x="1567299" y="2484321"/>
            <a:chExt cx="2339102" cy="2425880"/>
          </a:xfrm>
        </p:grpSpPr>
        <p:sp>
          <p:nvSpPr>
            <p:cNvPr id="132" name="TextBox 131"/>
            <p:cNvSpPr txBox="1"/>
            <p:nvPr/>
          </p:nvSpPr>
          <p:spPr>
            <a:xfrm>
              <a:off x="1567299" y="2484321"/>
              <a:ext cx="2339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for(</a:t>
              </a:r>
              <a:r>
                <a:rPr lang="en-US" dirty="0" err="1">
                  <a:latin typeface="Segoe UI Symbol" panose="020B0502040204020203" pitchFamily="34" charset="0"/>
                  <a:ea typeface="Segoe UI Symbol" panose="020B0502040204020203" pitchFamily="34" charset="0"/>
                </a:rPr>
                <a:t>int</a:t>
              </a:r>
              <a:r>
                <a:rPr lang="en-US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 </a:t>
              </a:r>
              <a:r>
                <a:rPr lang="en-US" dirty="0" err="1">
                  <a:latin typeface="Segoe UI Symbol" panose="020B0502040204020203" pitchFamily="34" charset="0"/>
                  <a:ea typeface="Segoe UI Symbol" panose="020B0502040204020203" pitchFamily="34" charset="0"/>
                </a:rPr>
                <a:t>i</a:t>
              </a:r>
              <a:r>
                <a:rPr lang="en-US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=0; </a:t>
              </a:r>
              <a:r>
                <a:rPr lang="en-US" dirty="0" err="1">
                  <a:latin typeface="Segoe UI Symbol" panose="020B0502040204020203" pitchFamily="34" charset="0"/>
                  <a:ea typeface="Segoe UI Symbol" panose="020B0502040204020203" pitchFamily="34" charset="0"/>
                </a:rPr>
                <a:t>i</a:t>
              </a:r>
              <a:r>
                <a:rPr lang="en-US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&lt;26; </a:t>
              </a:r>
              <a:r>
                <a:rPr lang="en-US" dirty="0" err="1">
                  <a:latin typeface="Segoe UI Symbol" panose="020B0502040204020203" pitchFamily="34" charset="0"/>
                  <a:ea typeface="Segoe UI Symbol" panose="020B0502040204020203" pitchFamily="34" charset="0"/>
                </a:rPr>
                <a:t>i</a:t>
              </a:r>
              <a:r>
                <a:rPr lang="en-US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++)</a:t>
              </a:r>
            </a:p>
          </p:txBody>
        </p:sp>
        <p:grpSp>
          <p:nvGrpSpPr>
            <p:cNvPr id="135" name="Group 134"/>
            <p:cNvGrpSpPr/>
            <p:nvPr/>
          </p:nvGrpSpPr>
          <p:grpSpPr>
            <a:xfrm>
              <a:off x="1567299" y="2806808"/>
              <a:ext cx="253596" cy="2103393"/>
              <a:chOff x="4961020" y="2824766"/>
              <a:chExt cx="253596" cy="2103393"/>
            </a:xfrm>
          </p:grpSpPr>
          <p:sp>
            <p:nvSpPr>
              <p:cNvPr id="137" name="TextBox 136"/>
              <p:cNvSpPr txBox="1"/>
              <p:nvPr/>
            </p:nvSpPr>
            <p:spPr>
              <a:xfrm>
                <a:off x="4961020" y="2824766"/>
                <a:ext cx="2535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Segoe UI Symbol" panose="020B0502040204020203" pitchFamily="34" charset="0"/>
                    <a:ea typeface="Segoe UI Symbol" panose="020B0502040204020203" pitchFamily="34" charset="0"/>
                  </a:rPr>
                  <a:t>{</a:t>
                </a: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4961020" y="4558827"/>
                <a:ext cx="2535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Segoe UI Symbol" panose="020B0502040204020203" pitchFamily="34" charset="0"/>
                    <a:ea typeface="Segoe UI Symbol" panose="020B0502040204020203" pitchFamily="34" charset="0"/>
                  </a:rPr>
                  <a:t>}</a:t>
                </a:r>
              </a:p>
            </p:txBody>
          </p:sp>
        </p:grpSp>
      </p:grpSp>
      <p:grpSp>
        <p:nvGrpSpPr>
          <p:cNvPr id="20" name="Group 19"/>
          <p:cNvGrpSpPr/>
          <p:nvPr/>
        </p:nvGrpSpPr>
        <p:grpSpPr>
          <a:xfrm>
            <a:off x="1994512" y="4065665"/>
            <a:ext cx="3759355" cy="1627813"/>
            <a:chOff x="1994512" y="4065665"/>
            <a:chExt cx="3759355" cy="1627813"/>
          </a:xfrm>
        </p:grpSpPr>
        <p:grpSp>
          <p:nvGrpSpPr>
            <p:cNvPr id="18" name="Group 17"/>
            <p:cNvGrpSpPr/>
            <p:nvPr/>
          </p:nvGrpSpPr>
          <p:grpSpPr>
            <a:xfrm>
              <a:off x="1994512" y="4065665"/>
              <a:ext cx="2791213" cy="1627813"/>
              <a:chOff x="1994512" y="4065665"/>
              <a:chExt cx="2791213" cy="1627813"/>
            </a:xfrm>
          </p:grpSpPr>
          <p:sp>
            <p:nvSpPr>
              <p:cNvPr id="139" name="TextBox 138"/>
              <p:cNvSpPr txBox="1"/>
              <p:nvPr/>
            </p:nvSpPr>
            <p:spPr>
              <a:xfrm>
                <a:off x="1994512" y="4065665"/>
                <a:ext cx="27912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Segoe UI Symbol" panose="020B0502040204020203" pitchFamily="34" charset="0"/>
                    <a:ea typeface="Segoe UI Symbol" panose="020B0502040204020203" pitchFamily="34" charset="0"/>
                  </a:rPr>
                  <a:t>if(cur-&gt;children[</a:t>
                </a:r>
                <a:r>
                  <a:rPr lang="en-US" dirty="0" err="1">
                    <a:latin typeface="Segoe UI Symbol" panose="020B0502040204020203" pitchFamily="34" charset="0"/>
                    <a:ea typeface="Segoe UI Symbol" panose="020B0502040204020203" pitchFamily="34" charset="0"/>
                  </a:rPr>
                  <a:t>i</a:t>
                </a:r>
                <a:r>
                  <a:rPr lang="en-US" dirty="0">
                    <a:latin typeface="Segoe UI Symbol" panose="020B0502040204020203" pitchFamily="34" charset="0"/>
                    <a:ea typeface="Segoe UI Symbol" panose="020B0502040204020203" pitchFamily="34" charset="0"/>
                  </a:rPr>
                  <a:t>]!=NULL)</a:t>
                </a:r>
              </a:p>
            </p:txBody>
          </p:sp>
          <p:sp>
            <p:nvSpPr>
              <p:cNvPr id="140" name="TextBox 139"/>
              <p:cNvSpPr txBox="1"/>
              <p:nvPr/>
            </p:nvSpPr>
            <p:spPr>
              <a:xfrm>
                <a:off x="1994512" y="4355869"/>
                <a:ext cx="2535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Segoe UI Symbol" panose="020B0502040204020203" pitchFamily="34" charset="0"/>
                    <a:ea typeface="Segoe UI Symbol" panose="020B0502040204020203" pitchFamily="34" charset="0"/>
                  </a:rPr>
                  <a:t>{</a:t>
                </a:r>
              </a:p>
            </p:txBody>
          </p:sp>
          <p:sp>
            <p:nvSpPr>
              <p:cNvPr id="141" name="TextBox 140"/>
              <p:cNvSpPr txBox="1"/>
              <p:nvPr/>
            </p:nvSpPr>
            <p:spPr>
              <a:xfrm>
                <a:off x="1994512" y="5324146"/>
                <a:ext cx="2535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Segoe UI Symbol" panose="020B0502040204020203" pitchFamily="34" charset="0"/>
                    <a:ea typeface="Segoe UI Symbol" panose="020B0502040204020203" pitchFamily="34" charset="0"/>
                  </a:rPr>
                  <a:t>}</a:t>
                </a:r>
              </a:p>
            </p:txBody>
          </p:sp>
        </p:grpSp>
        <p:sp>
          <p:nvSpPr>
            <p:cNvPr id="142" name="TextBox 141"/>
            <p:cNvSpPr txBox="1"/>
            <p:nvPr/>
          </p:nvSpPr>
          <p:spPr>
            <a:xfrm>
              <a:off x="2427251" y="4574817"/>
              <a:ext cx="2284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char c = char(</a:t>
              </a:r>
              <a:r>
                <a:rPr lang="en-US" dirty="0" err="1">
                  <a:latin typeface="Segoe UI Symbol" panose="020B0502040204020203" pitchFamily="34" charset="0"/>
                  <a:ea typeface="Segoe UI Symbol" panose="020B0502040204020203" pitchFamily="34" charset="0"/>
                </a:rPr>
                <a:t>i</a:t>
              </a:r>
              <a:r>
                <a:rPr lang="en-US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 + 65);</a:t>
              </a: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2427251" y="4971690"/>
              <a:ext cx="33266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Segoe UI Symbol" panose="020B0502040204020203" pitchFamily="34" charset="0"/>
                  <a:ea typeface="Segoe UI Symbol" panose="020B0502040204020203" pitchFamily="34" charset="0"/>
                </a:rPr>
                <a:t>printTRIE</a:t>
              </a:r>
              <a:r>
                <a:rPr lang="en-US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(cur-&gt;children[</a:t>
              </a:r>
              <a:r>
                <a:rPr lang="en-US" dirty="0" err="1">
                  <a:latin typeface="Segoe UI Symbol" panose="020B0502040204020203" pitchFamily="34" charset="0"/>
                  <a:ea typeface="Segoe UI Symbol" panose="020B0502040204020203" pitchFamily="34" charset="0"/>
                </a:rPr>
                <a:t>i</a:t>
              </a:r>
              <a:r>
                <a:rPr lang="en-US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], </a:t>
              </a:r>
              <a:r>
                <a:rPr lang="en-US" dirty="0" err="1">
                  <a:latin typeface="Segoe UI Symbol" panose="020B0502040204020203" pitchFamily="34" charset="0"/>
                  <a:ea typeface="Segoe UI Symbol" panose="020B0502040204020203" pitchFamily="34" charset="0"/>
                </a:rPr>
                <a:t>s+c</a:t>
              </a:r>
              <a:r>
                <a:rPr lang="en-US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);</a:t>
              </a:r>
            </a:p>
          </p:txBody>
        </p:sp>
      </p:grpSp>
      <p:sp>
        <p:nvSpPr>
          <p:cNvPr id="145" name="TextBox 144"/>
          <p:cNvSpPr txBox="1"/>
          <p:nvPr/>
        </p:nvSpPr>
        <p:spPr>
          <a:xfrm>
            <a:off x="5753867" y="2518822"/>
            <a:ext cx="49759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Base case:</a:t>
            </a:r>
          </a:p>
          <a:p>
            <a:r>
              <a:rPr lang="en-US" sz="20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If the pointer reaches to the end of a word</a:t>
            </a:r>
          </a:p>
          <a:p>
            <a:r>
              <a:rPr lang="en-US" sz="20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Then the word is printed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5753867" y="3688106"/>
            <a:ext cx="59552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Traversing all the edges of a node from left to right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5753866" y="4065665"/>
            <a:ext cx="558524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Calling the function recursively  for those nodes</a:t>
            </a:r>
          </a:p>
          <a:p>
            <a:r>
              <a:rPr lang="en-US" sz="20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Having at least one child(edge).</a:t>
            </a:r>
          </a:p>
          <a:p>
            <a:endParaRPr lang="en-US" sz="2000" b="1" dirty="0">
              <a:solidFill>
                <a:srgbClr val="FF000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r>
              <a:rPr lang="en-US" sz="20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So for leaf node: No recursive call is made</a:t>
            </a:r>
          </a:p>
        </p:txBody>
      </p:sp>
    </p:spTree>
    <p:extLst>
      <p:ext uri="{BB962C8B-B14F-4D97-AF65-F5344CB8AC3E}">
        <p14:creationId xmlns:p14="http://schemas.microsoft.com/office/powerpoint/2010/main" val="3961067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 FROM  TRIE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1E26D-AD5B-4580-B3C0-302AA53856F4}" type="datetime2">
              <a:rPr lang="en-US" smtClean="0"/>
              <a:t>Monday, October 13, 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Lecturer, Dept of CSE, KiU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29</a:t>
            </a:fld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772842" y="1798090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420822" y="2650568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383455" y="2650568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355965" y="2647751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501706" y="2650568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1415820" y="3464499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378453" y="3464499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350963" y="3461682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496704" y="3464499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1002720" y="4281065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1999381" y="4281065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3005919" y="4278248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866240" y="4278248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5049576" y="4281065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3005919" y="5034499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3866240" y="5034499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1002720" y="5037316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1002720" y="5793567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36" idx="2"/>
            <a:endCxn id="37" idx="0"/>
          </p:cNvCxnSpPr>
          <p:nvPr/>
        </p:nvCxnSpPr>
        <p:spPr>
          <a:xfrm flipH="1">
            <a:off x="1627372" y="2004640"/>
            <a:ext cx="1145470" cy="6459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36" idx="3"/>
            <a:endCxn id="38" idx="0"/>
          </p:cNvCxnSpPr>
          <p:nvPr/>
        </p:nvCxnSpPr>
        <p:spPr>
          <a:xfrm flipH="1">
            <a:off x="2590005" y="2150693"/>
            <a:ext cx="243334" cy="4998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6" idx="5"/>
            <a:endCxn id="39" idx="0"/>
          </p:cNvCxnSpPr>
          <p:nvPr/>
        </p:nvCxnSpPr>
        <p:spPr>
          <a:xfrm>
            <a:off x="3125445" y="2150693"/>
            <a:ext cx="437070" cy="4970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36" idx="6"/>
            <a:endCxn id="40" idx="0"/>
          </p:cNvCxnSpPr>
          <p:nvPr/>
        </p:nvCxnSpPr>
        <p:spPr>
          <a:xfrm>
            <a:off x="3185942" y="2004640"/>
            <a:ext cx="1522314" cy="6459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37" idx="4"/>
            <a:endCxn id="41" idx="0"/>
          </p:cNvCxnSpPr>
          <p:nvPr/>
        </p:nvCxnSpPr>
        <p:spPr>
          <a:xfrm flipH="1">
            <a:off x="1622370" y="3063668"/>
            <a:ext cx="5002" cy="4008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38" idx="4"/>
            <a:endCxn id="42" idx="0"/>
          </p:cNvCxnSpPr>
          <p:nvPr/>
        </p:nvCxnSpPr>
        <p:spPr>
          <a:xfrm flipH="1">
            <a:off x="2585003" y="3063668"/>
            <a:ext cx="5002" cy="4008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39" idx="4"/>
            <a:endCxn id="43" idx="0"/>
          </p:cNvCxnSpPr>
          <p:nvPr/>
        </p:nvCxnSpPr>
        <p:spPr>
          <a:xfrm flipH="1">
            <a:off x="3557513" y="3060851"/>
            <a:ext cx="5002" cy="4008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40" idx="4"/>
            <a:endCxn id="44" idx="0"/>
          </p:cNvCxnSpPr>
          <p:nvPr/>
        </p:nvCxnSpPr>
        <p:spPr>
          <a:xfrm flipH="1">
            <a:off x="4703254" y="3063668"/>
            <a:ext cx="5002" cy="4008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1" idx="3"/>
            <a:endCxn id="45" idx="0"/>
          </p:cNvCxnSpPr>
          <p:nvPr/>
        </p:nvCxnSpPr>
        <p:spPr>
          <a:xfrm flipH="1">
            <a:off x="1209270" y="3817102"/>
            <a:ext cx="267047" cy="4639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2" idx="3"/>
            <a:endCxn id="46" idx="0"/>
          </p:cNvCxnSpPr>
          <p:nvPr/>
        </p:nvCxnSpPr>
        <p:spPr>
          <a:xfrm flipH="1">
            <a:off x="2205931" y="3817102"/>
            <a:ext cx="233019" cy="4639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3" idx="3"/>
          </p:cNvCxnSpPr>
          <p:nvPr/>
        </p:nvCxnSpPr>
        <p:spPr>
          <a:xfrm flipH="1">
            <a:off x="3212469" y="3814285"/>
            <a:ext cx="198991" cy="4639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43" idx="5"/>
            <a:endCxn id="48" idx="0"/>
          </p:cNvCxnSpPr>
          <p:nvPr/>
        </p:nvCxnSpPr>
        <p:spPr>
          <a:xfrm>
            <a:off x="3703566" y="3814285"/>
            <a:ext cx="369224" cy="4639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4" idx="5"/>
            <a:endCxn id="49" idx="0"/>
          </p:cNvCxnSpPr>
          <p:nvPr/>
        </p:nvCxnSpPr>
        <p:spPr>
          <a:xfrm>
            <a:off x="4849307" y="3817102"/>
            <a:ext cx="406819" cy="4639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5" idx="4"/>
            <a:endCxn id="52" idx="0"/>
          </p:cNvCxnSpPr>
          <p:nvPr/>
        </p:nvCxnSpPr>
        <p:spPr>
          <a:xfrm>
            <a:off x="1209270" y="4694165"/>
            <a:ext cx="0" cy="3431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7" idx="4"/>
            <a:endCxn id="50" idx="0"/>
          </p:cNvCxnSpPr>
          <p:nvPr/>
        </p:nvCxnSpPr>
        <p:spPr>
          <a:xfrm>
            <a:off x="3212469" y="4691348"/>
            <a:ext cx="0" cy="3431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8" idx="4"/>
            <a:endCxn id="51" idx="0"/>
          </p:cNvCxnSpPr>
          <p:nvPr/>
        </p:nvCxnSpPr>
        <p:spPr>
          <a:xfrm>
            <a:off x="4072790" y="4691348"/>
            <a:ext cx="0" cy="3431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2" idx="4"/>
            <a:endCxn id="53" idx="0"/>
          </p:cNvCxnSpPr>
          <p:nvPr/>
        </p:nvCxnSpPr>
        <p:spPr>
          <a:xfrm>
            <a:off x="1209270" y="5450416"/>
            <a:ext cx="0" cy="3431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5054017" y="5034499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/>
          <p:cNvCxnSpPr>
            <a:stCxn id="49" idx="4"/>
            <a:endCxn id="88" idx="0"/>
          </p:cNvCxnSpPr>
          <p:nvPr/>
        </p:nvCxnSpPr>
        <p:spPr>
          <a:xfrm>
            <a:off x="5256126" y="4694165"/>
            <a:ext cx="4441" cy="3403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1936947" y="200464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285619" y="3045226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R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123714" y="3725188"/>
            <a:ext cx="245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808987" y="4642010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M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803630" y="54174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447118" y="2183636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D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2267421" y="3071053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O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2045912" y="373543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G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3287736" y="21638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3524194" y="3068236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3042236" y="3777937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2864470" y="4665167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M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3829615" y="3768320"/>
            <a:ext cx="245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4072790" y="467825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3897512" y="1999783"/>
            <a:ext cx="245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4689834" y="306642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R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5006967" y="3756065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O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5235336" y="4666125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N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1048809" y="5815451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1460965" y="3487427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2039646" y="4300132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3043370" y="5072197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3912329" y="5060680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4542793" y="3479747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5095665" y="5078977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5141806" y="1942673"/>
            <a:ext cx="2510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List down the words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5500828" y="2348882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CR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5966020" y="2348426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CRIME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6815933" y="2356214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DOG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7495927" y="2356214"/>
            <a:ext cx="794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EXAM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8290632" y="2359572"/>
            <a:ext cx="619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EXIT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8910610" y="2356214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IR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9294048" y="2355980"/>
            <a:ext cx="729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IRON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5141806" y="2786910"/>
            <a:ext cx="2486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2 Cases for deletion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5716730" y="3244388"/>
            <a:ext cx="22431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The word is a prefix of other words</a:t>
            </a:r>
          </a:p>
        </p:txBody>
      </p:sp>
      <p:sp>
        <p:nvSpPr>
          <p:cNvPr id="163" name="TextBox 162"/>
          <p:cNvSpPr txBox="1"/>
          <p:nvPr/>
        </p:nvSpPr>
        <p:spPr>
          <a:xfrm>
            <a:off x="7972838" y="3244388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Ex: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8714505" y="3242126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CR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9171062" y="3239864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IR</a:t>
            </a:r>
          </a:p>
        </p:txBody>
      </p:sp>
      <p:sp>
        <p:nvSpPr>
          <p:cNvPr id="166" name="TextBox 165"/>
          <p:cNvSpPr txBox="1"/>
          <p:nvPr/>
        </p:nvSpPr>
        <p:spPr>
          <a:xfrm>
            <a:off x="5716729" y="4192241"/>
            <a:ext cx="22431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The word is not a prefix of any other words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7954579" y="4167718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Ex:</a:t>
            </a:r>
          </a:p>
        </p:txBody>
      </p:sp>
      <p:sp>
        <p:nvSpPr>
          <p:cNvPr id="168" name="TextBox 167"/>
          <p:cNvSpPr txBox="1"/>
          <p:nvPr/>
        </p:nvSpPr>
        <p:spPr>
          <a:xfrm>
            <a:off x="8705870" y="4167718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CRIME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9561357" y="4192241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DOG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10241351" y="4192241"/>
            <a:ext cx="794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EXAM</a:t>
            </a:r>
          </a:p>
        </p:txBody>
      </p:sp>
      <p:sp>
        <p:nvSpPr>
          <p:cNvPr id="171" name="TextBox 170"/>
          <p:cNvSpPr txBox="1"/>
          <p:nvPr/>
        </p:nvSpPr>
        <p:spPr>
          <a:xfrm>
            <a:off x="11036056" y="4197812"/>
            <a:ext cx="619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EXIT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8700296" y="4549969"/>
            <a:ext cx="729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IRON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6032338" y="5399694"/>
            <a:ext cx="569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But it is to be checked that whether the word exists in the TRIE or not before deletion</a:t>
            </a:r>
          </a:p>
        </p:txBody>
      </p:sp>
    </p:spTree>
    <p:extLst>
      <p:ext uri="{BB962C8B-B14F-4D97-AF65-F5344CB8AC3E}">
        <p14:creationId xmlns:p14="http://schemas.microsoft.com/office/powerpoint/2010/main" val="907439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" grpId="0"/>
      <p:bldP spid="148" grpId="0"/>
      <p:bldP spid="149" grpId="0"/>
      <p:bldP spid="150" grpId="0"/>
      <p:bldP spid="151" grpId="0"/>
      <p:bldP spid="152" grpId="0"/>
      <p:bldP spid="153" grpId="0"/>
      <p:bldP spid="154" grpId="0"/>
      <p:bldP spid="155" grpId="0"/>
      <p:bldP spid="162" grpId="0"/>
      <p:bldP spid="163" grpId="0"/>
      <p:bldP spid="164" grpId="0"/>
      <p:bldP spid="165" grpId="0"/>
      <p:bldP spid="166" grpId="0"/>
      <p:bldP spid="167" grpId="0"/>
      <p:bldP spid="168" grpId="0"/>
      <p:bldP spid="169" grpId="0"/>
      <p:bldP spid="170" grpId="0"/>
      <p:bldP spid="171" grpId="0"/>
      <p:bldP spid="172" grpId="0"/>
      <p:bldP spid="17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IN TRIE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CB2CC-4A0F-41FF-B493-E2BE59318E0F}" type="datetime2">
              <a:rPr lang="en-US" smtClean="0"/>
              <a:t>Monday, October 13, 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Lecturer, Dept of CSE, KiU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3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097280" y="1732102"/>
            <a:ext cx="1745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insert(“MIT”)</a:t>
            </a:r>
          </a:p>
        </p:txBody>
      </p:sp>
      <p:sp>
        <p:nvSpPr>
          <p:cNvPr id="10" name="Oval 9"/>
          <p:cNvSpPr/>
          <p:nvPr/>
        </p:nvSpPr>
        <p:spPr>
          <a:xfrm>
            <a:off x="8156312" y="2452609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8064357" y="1811062"/>
            <a:ext cx="663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Root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177958" y="2474493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M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8362862" y="2164773"/>
            <a:ext cx="0" cy="30244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9347714" y="2777294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10" idx="6"/>
            <a:endCxn id="13" idx="1"/>
          </p:cNvCxnSpPr>
          <p:nvPr/>
        </p:nvCxnSpPr>
        <p:spPr>
          <a:xfrm>
            <a:off x="8569412" y="2659159"/>
            <a:ext cx="838799" cy="1786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793084" y="2414538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M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234319" y="2532397"/>
            <a:ext cx="260116" cy="249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9431474" y="2813144"/>
            <a:ext cx="245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</a:p>
        </p:txBody>
      </p:sp>
      <p:sp>
        <p:nvSpPr>
          <p:cNvPr id="23" name="Oval 22"/>
          <p:cNvSpPr/>
          <p:nvPr/>
        </p:nvSpPr>
        <p:spPr>
          <a:xfrm>
            <a:off x="10539116" y="3063405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stCxn id="13" idx="6"/>
            <a:endCxn id="23" idx="1"/>
          </p:cNvCxnSpPr>
          <p:nvPr/>
        </p:nvCxnSpPr>
        <p:spPr>
          <a:xfrm>
            <a:off x="9760814" y="2983844"/>
            <a:ext cx="838799" cy="1400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0047574" y="2712205"/>
            <a:ext cx="245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</a:p>
        </p:txBody>
      </p:sp>
      <p:sp>
        <p:nvSpPr>
          <p:cNvPr id="30" name="Rectangle 29"/>
          <p:cNvSpPr/>
          <p:nvPr/>
        </p:nvSpPr>
        <p:spPr>
          <a:xfrm>
            <a:off x="9431474" y="2859057"/>
            <a:ext cx="260116" cy="249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11530769" y="3627953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>
            <a:stCxn id="23" idx="6"/>
            <a:endCxn id="31" idx="1"/>
          </p:cNvCxnSpPr>
          <p:nvPr/>
        </p:nvCxnSpPr>
        <p:spPr>
          <a:xfrm>
            <a:off x="10952216" y="3269955"/>
            <a:ext cx="639050" cy="4184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0592419" y="308528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1210645" y="318247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0618242" y="3160012"/>
            <a:ext cx="260116" cy="249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11530769" y="3627953"/>
            <a:ext cx="413100" cy="4131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1097280" y="2078964"/>
            <a:ext cx="1874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insert(“MIST”)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177958" y="2474493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M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9438650" y="2799102"/>
            <a:ext cx="245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</a:p>
        </p:txBody>
      </p:sp>
      <p:sp>
        <p:nvSpPr>
          <p:cNvPr id="40" name="Rectangle 39"/>
          <p:cNvSpPr/>
          <p:nvPr/>
        </p:nvSpPr>
        <p:spPr>
          <a:xfrm>
            <a:off x="8239870" y="2532396"/>
            <a:ext cx="260116" cy="249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10570654" y="308153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S</a:t>
            </a:r>
          </a:p>
        </p:txBody>
      </p:sp>
      <p:sp>
        <p:nvSpPr>
          <p:cNvPr id="42" name="Rectangle 41"/>
          <p:cNvSpPr/>
          <p:nvPr/>
        </p:nvSpPr>
        <p:spPr>
          <a:xfrm>
            <a:off x="9430631" y="2854658"/>
            <a:ext cx="260116" cy="249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9685940" y="3627953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>
            <a:stCxn id="23" idx="2"/>
            <a:endCxn id="43" idx="0"/>
          </p:cNvCxnSpPr>
          <p:nvPr/>
        </p:nvCxnSpPr>
        <p:spPr>
          <a:xfrm flipH="1">
            <a:off x="9892490" y="3269955"/>
            <a:ext cx="646626" cy="3579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10617399" y="3146626"/>
            <a:ext cx="260116" cy="249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9989102" y="316851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S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739243" y="367172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</a:p>
        </p:txBody>
      </p:sp>
      <p:sp>
        <p:nvSpPr>
          <p:cNvPr id="50" name="Oval 49"/>
          <p:cNvSpPr/>
          <p:nvPr/>
        </p:nvSpPr>
        <p:spPr>
          <a:xfrm>
            <a:off x="10541750" y="4161303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/>
          <p:cNvCxnSpPr>
            <a:stCxn id="43" idx="6"/>
            <a:endCxn id="50" idx="1"/>
          </p:cNvCxnSpPr>
          <p:nvPr/>
        </p:nvCxnSpPr>
        <p:spPr>
          <a:xfrm>
            <a:off x="10099040" y="3834503"/>
            <a:ext cx="503207" cy="3872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10282462" y="371117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</a:p>
        </p:txBody>
      </p:sp>
      <p:sp>
        <p:nvSpPr>
          <p:cNvPr id="62" name="Rectangle 61"/>
          <p:cNvSpPr/>
          <p:nvPr/>
        </p:nvSpPr>
        <p:spPr>
          <a:xfrm>
            <a:off x="9760814" y="3709533"/>
            <a:ext cx="260116" cy="249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10541750" y="4156877"/>
            <a:ext cx="413100" cy="4131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1097280" y="2420293"/>
            <a:ext cx="1887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insert(“BUET”)</a:t>
            </a:r>
          </a:p>
        </p:txBody>
      </p:sp>
      <p:sp>
        <p:nvSpPr>
          <p:cNvPr id="65" name="Oval 64"/>
          <p:cNvSpPr/>
          <p:nvPr/>
        </p:nvSpPr>
        <p:spPr>
          <a:xfrm>
            <a:off x="7221575" y="2783429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8211070" y="246586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cxnSp>
        <p:nvCxnSpPr>
          <p:cNvPr id="68" name="Straight Arrow Connector 67"/>
          <p:cNvCxnSpPr>
            <a:stCxn id="10" idx="2"/>
            <a:endCxn id="65" idx="7"/>
          </p:cNvCxnSpPr>
          <p:nvPr/>
        </p:nvCxnSpPr>
        <p:spPr>
          <a:xfrm flipH="1">
            <a:off x="7574178" y="2659159"/>
            <a:ext cx="582134" cy="1847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7727431" y="241453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70" name="Rectangle 69"/>
          <p:cNvSpPr/>
          <p:nvPr/>
        </p:nvSpPr>
        <p:spPr>
          <a:xfrm>
            <a:off x="8239870" y="2532395"/>
            <a:ext cx="260116" cy="249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6885492" y="3697099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Arrow Connector 72"/>
          <p:cNvCxnSpPr>
            <a:stCxn id="65" idx="3"/>
            <a:endCxn id="71" idx="0"/>
          </p:cNvCxnSpPr>
          <p:nvPr/>
        </p:nvCxnSpPr>
        <p:spPr>
          <a:xfrm flipH="1">
            <a:off x="7092042" y="3136032"/>
            <a:ext cx="190030" cy="5610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7246506" y="281224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U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6861048" y="314953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U</a:t>
            </a:r>
          </a:p>
        </p:txBody>
      </p:sp>
      <p:sp>
        <p:nvSpPr>
          <p:cNvPr id="76" name="Rectangle 75"/>
          <p:cNvSpPr/>
          <p:nvPr/>
        </p:nvSpPr>
        <p:spPr>
          <a:xfrm>
            <a:off x="7303149" y="2865267"/>
            <a:ext cx="260116" cy="249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6936015" y="37189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</p:txBody>
      </p:sp>
      <p:sp>
        <p:nvSpPr>
          <p:cNvPr id="78" name="Oval 77"/>
          <p:cNvSpPr/>
          <p:nvPr/>
        </p:nvSpPr>
        <p:spPr>
          <a:xfrm>
            <a:off x="6885492" y="4661797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Arrow Connector 79"/>
          <p:cNvCxnSpPr>
            <a:stCxn id="71" idx="4"/>
            <a:endCxn id="78" idx="0"/>
          </p:cNvCxnSpPr>
          <p:nvPr/>
        </p:nvCxnSpPr>
        <p:spPr>
          <a:xfrm>
            <a:off x="7092042" y="4110199"/>
            <a:ext cx="0" cy="5515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6777065" y="41482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</p:txBody>
      </p:sp>
      <p:sp>
        <p:nvSpPr>
          <p:cNvPr id="83" name="Rectangle 82"/>
          <p:cNvSpPr/>
          <p:nvPr/>
        </p:nvSpPr>
        <p:spPr>
          <a:xfrm>
            <a:off x="6956800" y="3778937"/>
            <a:ext cx="260116" cy="249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6889859" y="5595406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6936015" y="470556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</a:p>
        </p:txBody>
      </p:sp>
      <p:cxnSp>
        <p:nvCxnSpPr>
          <p:cNvPr id="87" name="Straight Arrow Connector 86"/>
          <p:cNvCxnSpPr>
            <a:stCxn id="78" idx="4"/>
            <a:endCxn id="84" idx="0"/>
          </p:cNvCxnSpPr>
          <p:nvPr/>
        </p:nvCxnSpPr>
        <p:spPr>
          <a:xfrm>
            <a:off x="7092042" y="5074897"/>
            <a:ext cx="4367" cy="5205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6761023" y="513256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</a:p>
        </p:txBody>
      </p:sp>
      <p:sp>
        <p:nvSpPr>
          <p:cNvPr id="89" name="Rectangle 88"/>
          <p:cNvSpPr/>
          <p:nvPr/>
        </p:nvSpPr>
        <p:spPr>
          <a:xfrm>
            <a:off x="6960493" y="4750245"/>
            <a:ext cx="260116" cy="249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6887675" y="5591893"/>
            <a:ext cx="413100" cy="4131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1095881" y="2753844"/>
            <a:ext cx="2114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insert(“MISTCE”)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8174201" y="2474493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M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9446349" y="2799102"/>
            <a:ext cx="245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</a:p>
        </p:txBody>
      </p:sp>
      <p:sp>
        <p:nvSpPr>
          <p:cNvPr id="94" name="Rectangle 93"/>
          <p:cNvSpPr/>
          <p:nvPr/>
        </p:nvSpPr>
        <p:spPr>
          <a:xfrm>
            <a:off x="8239870" y="2539703"/>
            <a:ext cx="260116" cy="249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10590716" y="309857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S</a:t>
            </a:r>
          </a:p>
        </p:txBody>
      </p:sp>
      <p:sp>
        <p:nvSpPr>
          <p:cNvPr id="79" name="Rectangle 78"/>
          <p:cNvSpPr/>
          <p:nvPr/>
        </p:nvSpPr>
        <p:spPr>
          <a:xfrm>
            <a:off x="9425563" y="2847560"/>
            <a:ext cx="260116" cy="249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9732650" y="366862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</a:p>
        </p:txBody>
      </p:sp>
      <p:sp>
        <p:nvSpPr>
          <p:cNvPr id="86" name="Rectangle 85"/>
          <p:cNvSpPr/>
          <p:nvPr/>
        </p:nvSpPr>
        <p:spPr>
          <a:xfrm>
            <a:off x="10621798" y="3147795"/>
            <a:ext cx="260116" cy="249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/>
          <p:cNvSpPr txBox="1"/>
          <p:nvPr/>
        </p:nvSpPr>
        <p:spPr>
          <a:xfrm>
            <a:off x="10580266" y="418319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96" name="Rectangle 95"/>
          <p:cNvSpPr/>
          <p:nvPr/>
        </p:nvSpPr>
        <p:spPr>
          <a:xfrm>
            <a:off x="9767407" y="3718983"/>
            <a:ext cx="260116" cy="249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9679347" y="4790431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50" idx="2"/>
            <a:endCxn id="98" idx="0"/>
          </p:cNvCxnSpPr>
          <p:nvPr/>
        </p:nvCxnSpPr>
        <p:spPr>
          <a:xfrm flipH="1">
            <a:off x="9885897" y="4367853"/>
            <a:ext cx="655853" cy="4225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9996983" y="4260817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10621382" y="4254379"/>
            <a:ext cx="260116" cy="2494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>
            <a:off x="9730859" y="48123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</p:txBody>
      </p:sp>
      <p:sp>
        <p:nvSpPr>
          <p:cNvPr id="102" name="Oval 101"/>
          <p:cNvSpPr/>
          <p:nvPr/>
        </p:nvSpPr>
        <p:spPr>
          <a:xfrm>
            <a:off x="9679347" y="5637995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stCxn id="98" idx="4"/>
            <a:endCxn id="102" idx="0"/>
          </p:cNvCxnSpPr>
          <p:nvPr/>
        </p:nvCxnSpPr>
        <p:spPr>
          <a:xfrm>
            <a:off x="9885897" y="5203531"/>
            <a:ext cx="0" cy="4344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9531197" y="51799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9767223" y="4872269"/>
            <a:ext cx="260116" cy="249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9675152" y="5637995"/>
            <a:ext cx="413100" cy="4131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/>
          <p:cNvSpPr txBox="1"/>
          <p:nvPr/>
        </p:nvSpPr>
        <p:spPr>
          <a:xfrm>
            <a:off x="1094683" y="3083158"/>
            <a:ext cx="1892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insert(“BUBT”)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8208314" y="247449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7267719" y="280531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U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6941228" y="371898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8221648" y="2530156"/>
            <a:ext cx="260116" cy="249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7298067" y="2873032"/>
            <a:ext cx="260116" cy="249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>
            <a:off x="5873861" y="4683681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/>
          <p:cNvCxnSpPr>
            <a:stCxn id="71" idx="2"/>
            <a:endCxn id="112" idx="0"/>
          </p:cNvCxnSpPr>
          <p:nvPr/>
        </p:nvCxnSpPr>
        <p:spPr>
          <a:xfrm flipH="1">
            <a:off x="6080411" y="3903649"/>
            <a:ext cx="805081" cy="7800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6182988" y="397611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6970028" y="3778937"/>
            <a:ext cx="260116" cy="249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/>
          <p:cNvSpPr txBox="1"/>
          <p:nvPr/>
        </p:nvSpPr>
        <p:spPr>
          <a:xfrm>
            <a:off x="5924102" y="471772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</a:p>
        </p:txBody>
      </p:sp>
      <p:sp>
        <p:nvSpPr>
          <p:cNvPr id="116" name="Oval 115"/>
          <p:cNvSpPr/>
          <p:nvPr/>
        </p:nvSpPr>
        <p:spPr>
          <a:xfrm>
            <a:off x="5873861" y="5595406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6077349" y="5109701"/>
            <a:ext cx="0" cy="4986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5770855" y="511627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5948913" y="4772270"/>
            <a:ext cx="260116" cy="249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/>
          <p:nvPr/>
        </p:nvSpPr>
        <p:spPr>
          <a:xfrm>
            <a:off x="5873861" y="5597563"/>
            <a:ext cx="413100" cy="4131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119"/>
          <p:cNvSpPr txBox="1"/>
          <p:nvPr/>
        </p:nvSpPr>
        <p:spPr>
          <a:xfrm>
            <a:off x="1094683" y="3427844"/>
            <a:ext cx="2188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insert(“MISTME”)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8171008" y="2472440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M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9440985" y="2804861"/>
            <a:ext cx="245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0579104" y="308153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S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9725952" y="365530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8244659" y="2535201"/>
            <a:ext cx="260116" cy="249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9424206" y="2858512"/>
            <a:ext cx="260116" cy="249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10629854" y="3141491"/>
            <a:ext cx="260116" cy="249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/>
          <p:cNvSpPr txBox="1"/>
          <p:nvPr/>
        </p:nvSpPr>
        <p:spPr>
          <a:xfrm>
            <a:off x="10555713" y="4191920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M</a:t>
            </a:r>
          </a:p>
        </p:txBody>
      </p:sp>
      <p:sp>
        <p:nvSpPr>
          <p:cNvPr id="129" name="Oval 128"/>
          <p:cNvSpPr/>
          <p:nvPr/>
        </p:nvSpPr>
        <p:spPr>
          <a:xfrm>
            <a:off x="11530769" y="4775077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/>
          <p:cNvCxnSpPr>
            <a:stCxn id="50" idx="6"/>
            <a:endCxn id="129" idx="1"/>
          </p:cNvCxnSpPr>
          <p:nvPr/>
        </p:nvCxnSpPr>
        <p:spPr>
          <a:xfrm>
            <a:off x="10954850" y="4367853"/>
            <a:ext cx="636416" cy="4677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11139315" y="4260817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M</a:t>
            </a:r>
          </a:p>
        </p:txBody>
      </p:sp>
      <p:sp>
        <p:nvSpPr>
          <p:cNvPr id="131" name="Rectangle 130"/>
          <p:cNvSpPr/>
          <p:nvPr/>
        </p:nvSpPr>
        <p:spPr>
          <a:xfrm>
            <a:off x="10611048" y="4244104"/>
            <a:ext cx="260116" cy="2494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/>
          <p:cNvSpPr txBox="1"/>
          <p:nvPr/>
        </p:nvSpPr>
        <p:spPr>
          <a:xfrm>
            <a:off x="11571340" y="47958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</p:txBody>
      </p:sp>
      <p:sp>
        <p:nvSpPr>
          <p:cNvPr id="133" name="Oval 132"/>
          <p:cNvSpPr/>
          <p:nvPr/>
        </p:nvSpPr>
        <p:spPr>
          <a:xfrm>
            <a:off x="11530769" y="5634608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/>
          <p:cNvCxnSpPr>
            <a:stCxn id="129" idx="4"/>
            <a:endCxn id="133" idx="0"/>
          </p:cNvCxnSpPr>
          <p:nvPr/>
        </p:nvCxnSpPr>
        <p:spPr>
          <a:xfrm>
            <a:off x="11737319" y="5188177"/>
            <a:ext cx="0" cy="4464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11745458" y="51868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11605333" y="4866371"/>
            <a:ext cx="260116" cy="249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/>
          <p:cNvSpPr/>
          <p:nvPr/>
        </p:nvSpPr>
        <p:spPr>
          <a:xfrm>
            <a:off x="11526574" y="5635461"/>
            <a:ext cx="413100" cy="4131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TextBox 138"/>
          <p:cNvSpPr txBox="1"/>
          <p:nvPr/>
        </p:nvSpPr>
        <p:spPr>
          <a:xfrm>
            <a:off x="1093838" y="3777508"/>
            <a:ext cx="1775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insert(“BUP”)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8204004" y="246586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7246506" y="282359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U</a:t>
            </a:r>
          </a:p>
        </p:txBody>
      </p:sp>
      <p:sp>
        <p:nvSpPr>
          <p:cNvPr id="143" name="Rectangle 142"/>
          <p:cNvSpPr/>
          <p:nvPr/>
        </p:nvSpPr>
        <p:spPr>
          <a:xfrm>
            <a:off x="8227199" y="2534447"/>
            <a:ext cx="260116" cy="249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TextBox 144"/>
          <p:cNvSpPr txBox="1"/>
          <p:nvPr/>
        </p:nvSpPr>
        <p:spPr>
          <a:xfrm>
            <a:off x="6946896" y="371949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P</a:t>
            </a:r>
          </a:p>
        </p:txBody>
      </p:sp>
      <p:sp>
        <p:nvSpPr>
          <p:cNvPr id="146" name="Rectangle 145"/>
          <p:cNvSpPr/>
          <p:nvPr/>
        </p:nvSpPr>
        <p:spPr>
          <a:xfrm>
            <a:off x="7296072" y="2869225"/>
            <a:ext cx="260116" cy="249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/>
          <p:cNvSpPr/>
          <p:nvPr/>
        </p:nvSpPr>
        <p:spPr>
          <a:xfrm>
            <a:off x="7901709" y="4657866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9" name="Straight Arrow Connector 148"/>
          <p:cNvCxnSpPr>
            <a:stCxn id="71" idx="6"/>
            <a:endCxn id="147" idx="0"/>
          </p:cNvCxnSpPr>
          <p:nvPr/>
        </p:nvCxnSpPr>
        <p:spPr>
          <a:xfrm>
            <a:off x="7298592" y="3903649"/>
            <a:ext cx="809667" cy="7542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7680411" y="400725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P</a:t>
            </a:r>
          </a:p>
        </p:txBody>
      </p:sp>
      <p:sp>
        <p:nvSpPr>
          <p:cNvPr id="151" name="Rectangle 150"/>
          <p:cNvSpPr/>
          <p:nvPr/>
        </p:nvSpPr>
        <p:spPr>
          <a:xfrm>
            <a:off x="6954784" y="3782225"/>
            <a:ext cx="260116" cy="249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/>
          <p:cNvSpPr txBox="1"/>
          <p:nvPr/>
        </p:nvSpPr>
        <p:spPr>
          <a:xfrm>
            <a:off x="1099620" y="4119118"/>
            <a:ext cx="1654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insert(“CU”)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8188662" y="2470201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144" name="Oval 143"/>
          <p:cNvSpPr/>
          <p:nvPr/>
        </p:nvSpPr>
        <p:spPr>
          <a:xfrm>
            <a:off x="8163378" y="3283240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>
            <a:stCxn id="10" idx="4"/>
            <a:endCxn id="144" idx="0"/>
          </p:cNvCxnSpPr>
          <p:nvPr/>
        </p:nvCxnSpPr>
        <p:spPr>
          <a:xfrm>
            <a:off x="8362862" y="2865709"/>
            <a:ext cx="7066" cy="4175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8338690" y="2852079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8235497" y="2534365"/>
            <a:ext cx="260116" cy="249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TextBox 152"/>
          <p:cNvSpPr txBox="1"/>
          <p:nvPr/>
        </p:nvSpPr>
        <p:spPr>
          <a:xfrm>
            <a:off x="8198246" y="329826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U</a:t>
            </a:r>
          </a:p>
        </p:txBody>
      </p:sp>
      <p:sp>
        <p:nvSpPr>
          <p:cNvPr id="154" name="Oval 153"/>
          <p:cNvSpPr/>
          <p:nvPr/>
        </p:nvSpPr>
        <p:spPr>
          <a:xfrm>
            <a:off x="8650363" y="4031648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>
            <a:stCxn id="144" idx="5"/>
            <a:endCxn id="154" idx="0"/>
          </p:cNvCxnSpPr>
          <p:nvPr/>
        </p:nvCxnSpPr>
        <p:spPr>
          <a:xfrm>
            <a:off x="8515981" y="3635843"/>
            <a:ext cx="340932" cy="3958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8604642" y="353261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U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8242865" y="3370503"/>
            <a:ext cx="260116" cy="249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/>
          <p:cNvSpPr/>
          <p:nvPr/>
        </p:nvSpPr>
        <p:spPr>
          <a:xfrm>
            <a:off x="8649839" y="4031648"/>
            <a:ext cx="413100" cy="4131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TextBox 158"/>
          <p:cNvSpPr txBox="1"/>
          <p:nvPr/>
        </p:nvSpPr>
        <p:spPr>
          <a:xfrm>
            <a:off x="1093838" y="4434214"/>
            <a:ext cx="1869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insert(“MIST”)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8161654" y="2467688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M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9440290" y="2817103"/>
            <a:ext cx="245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10584533" y="307564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S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9770906" y="3721303"/>
            <a:ext cx="260116" cy="249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TextBox 164"/>
          <p:cNvSpPr txBox="1"/>
          <p:nvPr/>
        </p:nvSpPr>
        <p:spPr>
          <a:xfrm>
            <a:off x="9725107" y="365906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</a:p>
        </p:txBody>
      </p:sp>
      <p:sp>
        <p:nvSpPr>
          <p:cNvPr id="167" name="Rectangle 166"/>
          <p:cNvSpPr/>
          <p:nvPr/>
        </p:nvSpPr>
        <p:spPr>
          <a:xfrm>
            <a:off x="8228796" y="2543412"/>
            <a:ext cx="260116" cy="249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/>
          <p:cNvSpPr/>
          <p:nvPr/>
        </p:nvSpPr>
        <p:spPr>
          <a:xfrm>
            <a:off x="9433468" y="2869358"/>
            <a:ext cx="260116" cy="249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/>
          <p:cNvSpPr/>
          <p:nvPr/>
        </p:nvSpPr>
        <p:spPr>
          <a:xfrm>
            <a:off x="10611641" y="3149533"/>
            <a:ext cx="260116" cy="249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/>
          <p:cNvSpPr/>
          <p:nvPr/>
        </p:nvSpPr>
        <p:spPr>
          <a:xfrm>
            <a:off x="10547039" y="4165729"/>
            <a:ext cx="413100" cy="4131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TextBox 170"/>
          <p:cNvSpPr txBox="1"/>
          <p:nvPr/>
        </p:nvSpPr>
        <p:spPr>
          <a:xfrm>
            <a:off x="10186502" y="4791180"/>
            <a:ext cx="11918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ALREDY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INSERTED</a:t>
            </a:r>
          </a:p>
        </p:txBody>
      </p:sp>
      <p:sp>
        <p:nvSpPr>
          <p:cNvPr id="172" name="Rectangle 171"/>
          <p:cNvSpPr/>
          <p:nvPr/>
        </p:nvSpPr>
        <p:spPr>
          <a:xfrm>
            <a:off x="9758223" y="3722850"/>
            <a:ext cx="260116" cy="249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158968" y="4782733"/>
            <a:ext cx="1191801" cy="7296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Oval 180"/>
          <p:cNvSpPr/>
          <p:nvPr/>
        </p:nvSpPr>
        <p:spPr>
          <a:xfrm>
            <a:off x="7904312" y="4659528"/>
            <a:ext cx="413100" cy="4131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TextBox 181"/>
          <p:cNvSpPr txBox="1"/>
          <p:nvPr/>
        </p:nvSpPr>
        <p:spPr>
          <a:xfrm>
            <a:off x="1093838" y="4768997"/>
            <a:ext cx="4197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Is it possible to know the frequency of any string in the TRIE?</a:t>
            </a:r>
          </a:p>
        </p:txBody>
      </p:sp>
      <p:sp>
        <p:nvSpPr>
          <p:cNvPr id="183" name="TextBox 182"/>
          <p:cNvSpPr txBox="1"/>
          <p:nvPr/>
        </p:nvSpPr>
        <p:spPr>
          <a:xfrm>
            <a:off x="1093838" y="5411392"/>
            <a:ext cx="874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NO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1093838" y="5681827"/>
            <a:ext cx="4355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00B05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But keeping a counter variable at each node can address this issue</a:t>
            </a:r>
          </a:p>
        </p:txBody>
      </p:sp>
    </p:spTree>
    <p:extLst>
      <p:ext uri="{BB962C8B-B14F-4D97-AF65-F5344CB8AC3E}">
        <p14:creationId xmlns:p14="http://schemas.microsoft.com/office/powerpoint/2010/main" val="1690471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5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5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6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1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1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2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>
                      <p:stCondLst>
                        <p:cond delay="indefinite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6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7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>
                      <p:stCondLst>
                        <p:cond delay="indefinite"/>
                      </p:stCondLst>
                      <p:childTnLst>
                        <p:par>
                          <p:cTn id="339" fill="hold">
                            <p:stCondLst>
                              <p:cond delay="0"/>
                            </p:stCondLst>
                            <p:childTnLst>
                              <p:par>
                                <p:cTn id="3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2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3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9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7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8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2" fill="hold">
                      <p:stCondLst>
                        <p:cond delay="indefinite"/>
                      </p:stCondLst>
                      <p:childTnLst>
                        <p:par>
                          <p:cTn id="363" fill="hold">
                            <p:stCondLst>
                              <p:cond delay="0"/>
                            </p:stCondLst>
                            <p:childTnLst>
                              <p:par>
                                <p:cTn id="36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6" fill="hold">
                      <p:stCondLst>
                        <p:cond delay="indefinite"/>
                      </p:stCondLst>
                      <p:childTnLst>
                        <p:par>
                          <p:cTn id="377" fill="hold">
                            <p:stCondLst>
                              <p:cond delay="0"/>
                            </p:stCondLst>
                            <p:childTnLst>
                              <p:par>
                                <p:cTn id="37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0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1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2" fill="hold">
                      <p:stCondLst>
                        <p:cond delay="indefinite"/>
                      </p:stCondLst>
                      <p:childTnLst>
                        <p:par>
                          <p:cTn id="383" fill="hold">
                            <p:stCondLst>
                              <p:cond delay="0"/>
                            </p:stCondLst>
                            <p:childTnLst>
                              <p:par>
                                <p:cTn id="38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6" fill="hold">
                      <p:stCondLst>
                        <p:cond delay="indefinite"/>
                      </p:stCondLst>
                      <p:childTnLst>
                        <p:par>
                          <p:cTn id="397" fill="hold">
                            <p:stCondLst>
                              <p:cond delay="0"/>
                            </p:stCondLst>
                            <p:childTnLst>
                              <p:par>
                                <p:cTn id="39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1" fill="hold">
                      <p:stCondLst>
                        <p:cond delay="indefinite"/>
                      </p:stCondLst>
                      <p:childTnLst>
                        <p:par>
                          <p:cTn id="402" fill="hold">
                            <p:stCondLst>
                              <p:cond delay="0"/>
                            </p:stCondLst>
                            <p:childTnLst>
                              <p:par>
                                <p:cTn id="40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5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6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7" fill="hold">
                      <p:stCondLst>
                        <p:cond delay="indefinite"/>
                      </p:stCondLst>
                      <p:childTnLst>
                        <p:par>
                          <p:cTn id="408" fill="hold">
                            <p:stCondLst>
                              <p:cond delay="0"/>
                            </p:stCondLst>
                            <p:childTnLst>
                              <p:par>
                                <p:cTn id="40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1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2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3" fill="hold">
                      <p:stCondLst>
                        <p:cond delay="indefinite"/>
                      </p:stCondLst>
                      <p:childTnLst>
                        <p:par>
                          <p:cTn id="414" fill="hold">
                            <p:stCondLst>
                              <p:cond delay="0"/>
                            </p:stCondLst>
                            <p:childTnLst>
                              <p:par>
                                <p:cTn id="4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0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1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2" fill="hold">
                      <p:stCondLst>
                        <p:cond delay="indefinite"/>
                      </p:stCondLst>
                      <p:childTnLst>
                        <p:par>
                          <p:cTn id="423" fill="hold">
                            <p:stCondLst>
                              <p:cond delay="0"/>
                            </p:stCondLst>
                            <p:childTnLst>
                              <p:par>
                                <p:cTn id="4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9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0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1" fill="hold">
                      <p:stCondLst>
                        <p:cond delay="indefinite"/>
                      </p:stCondLst>
                      <p:childTnLst>
                        <p:par>
                          <p:cTn id="432" fill="hold">
                            <p:stCondLst>
                              <p:cond delay="0"/>
                            </p:stCondLst>
                            <p:childTnLst>
                              <p:par>
                                <p:cTn id="4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5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6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0" fill="hold">
                      <p:stCondLst>
                        <p:cond delay="indefinite"/>
                      </p:stCondLst>
                      <p:childTnLst>
                        <p:par>
                          <p:cTn id="441" fill="hold">
                            <p:stCondLst>
                              <p:cond delay="0"/>
                            </p:stCondLst>
                            <p:childTnLst>
                              <p:par>
                                <p:cTn id="4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4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5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8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9" fill="hold">
                      <p:stCondLst>
                        <p:cond delay="indefinite"/>
                      </p:stCondLst>
                      <p:childTnLst>
                        <p:par>
                          <p:cTn id="450" fill="hold">
                            <p:stCondLst>
                              <p:cond delay="0"/>
                            </p:stCondLst>
                            <p:childTnLst>
                              <p:par>
                                <p:cTn id="4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3" fill="hold">
                      <p:stCondLst>
                        <p:cond delay="indefinite"/>
                      </p:stCondLst>
                      <p:childTnLst>
                        <p:par>
                          <p:cTn id="464" fill="hold">
                            <p:stCondLst>
                              <p:cond delay="0"/>
                            </p:stCondLst>
                            <p:childTnLst>
                              <p:par>
                                <p:cTn id="4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7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8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9" fill="hold">
                      <p:stCondLst>
                        <p:cond delay="indefinite"/>
                      </p:stCondLst>
                      <p:childTnLst>
                        <p:par>
                          <p:cTn id="470" fill="hold">
                            <p:stCondLst>
                              <p:cond delay="0"/>
                            </p:stCondLst>
                            <p:childTnLst>
                              <p:par>
                                <p:cTn id="4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6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3" fill="hold">
                      <p:stCondLst>
                        <p:cond delay="indefinite"/>
                      </p:stCondLst>
                      <p:childTnLst>
                        <p:par>
                          <p:cTn id="484" fill="hold">
                            <p:stCondLst>
                              <p:cond delay="0"/>
                            </p:stCondLst>
                            <p:childTnLst>
                              <p:par>
                                <p:cTn id="4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8" fill="hold">
                      <p:stCondLst>
                        <p:cond delay="indefinite"/>
                      </p:stCondLst>
                      <p:childTnLst>
                        <p:par>
                          <p:cTn id="489" fill="hold">
                            <p:stCondLst>
                              <p:cond delay="0"/>
                            </p:stCondLst>
                            <p:childTnLst>
                              <p:par>
                                <p:cTn id="49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2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3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4" fill="hold">
                      <p:stCondLst>
                        <p:cond delay="indefinite"/>
                      </p:stCondLst>
                      <p:childTnLst>
                        <p:par>
                          <p:cTn id="495" fill="hold">
                            <p:stCondLst>
                              <p:cond delay="0"/>
                            </p:stCondLst>
                            <p:childTnLst>
                              <p:par>
                                <p:cTn id="49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8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9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0" fill="hold">
                      <p:stCondLst>
                        <p:cond delay="indefinite"/>
                      </p:stCondLst>
                      <p:childTnLst>
                        <p:par>
                          <p:cTn id="501" fill="hold">
                            <p:stCondLst>
                              <p:cond delay="0"/>
                            </p:stCondLst>
                            <p:childTnLst>
                              <p:par>
                                <p:cTn id="5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4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7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8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9" fill="hold">
                      <p:stCondLst>
                        <p:cond delay="indefinite"/>
                      </p:stCondLst>
                      <p:childTnLst>
                        <p:par>
                          <p:cTn id="510" fill="hold">
                            <p:stCondLst>
                              <p:cond delay="0"/>
                            </p:stCondLst>
                            <p:childTnLst>
                              <p:par>
                                <p:cTn id="5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3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6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8" fill="hold">
                      <p:stCondLst>
                        <p:cond delay="indefinite"/>
                      </p:stCondLst>
                      <p:childTnLst>
                        <p:par>
                          <p:cTn id="519" fill="hold">
                            <p:stCondLst>
                              <p:cond delay="0"/>
                            </p:stCondLst>
                            <p:childTnLst>
                              <p:par>
                                <p:cTn id="5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2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5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8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1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2" fill="hold">
                      <p:stCondLst>
                        <p:cond delay="indefinite"/>
                      </p:stCondLst>
                      <p:childTnLst>
                        <p:par>
                          <p:cTn id="533" fill="hold">
                            <p:stCondLst>
                              <p:cond delay="0"/>
                            </p:stCondLst>
                            <p:childTnLst>
                              <p:par>
                                <p:cTn id="5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6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7" fill="hold">
                      <p:stCondLst>
                        <p:cond delay="indefinite"/>
                      </p:stCondLst>
                      <p:childTnLst>
                        <p:par>
                          <p:cTn id="538" fill="hold">
                            <p:stCondLst>
                              <p:cond delay="0"/>
                            </p:stCondLst>
                            <p:childTnLst>
                              <p:par>
                                <p:cTn id="5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1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2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3" fill="hold">
                      <p:stCondLst>
                        <p:cond delay="indefinite"/>
                      </p:stCondLst>
                      <p:childTnLst>
                        <p:par>
                          <p:cTn id="544" fill="hold">
                            <p:stCondLst>
                              <p:cond delay="0"/>
                            </p:stCondLst>
                            <p:childTnLst>
                              <p:par>
                                <p:cTn id="5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7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8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9" fill="hold">
                      <p:stCondLst>
                        <p:cond delay="indefinite"/>
                      </p:stCondLst>
                      <p:childTnLst>
                        <p:par>
                          <p:cTn id="550" fill="hold">
                            <p:stCondLst>
                              <p:cond delay="0"/>
                            </p:stCondLst>
                            <p:childTnLst>
                              <p:par>
                                <p:cTn id="5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3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2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3" fill="hold">
                      <p:stCondLst>
                        <p:cond delay="indefinite"/>
                      </p:stCondLst>
                      <p:childTnLst>
                        <p:par>
                          <p:cTn id="564" fill="hold">
                            <p:stCondLst>
                              <p:cond delay="0"/>
                            </p:stCondLst>
                            <p:childTnLst>
                              <p:par>
                                <p:cTn id="5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7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8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9" fill="hold">
                      <p:stCondLst>
                        <p:cond delay="indefinite"/>
                      </p:stCondLst>
                      <p:childTnLst>
                        <p:par>
                          <p:cTn id="570" fill="hold">
                            <p:stCondLst>
                              <p:cond delay="0"/>
                            </p:stCondLst>
                            <p:childTnLst>
                              <p:par>
                                <p:cTn id="57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3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9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3" fill="hold">
                      <p:stCondLst>
                        <p:cond delay="indefinite"/>
                      </p:stCondLst>
                      <p:childTnLst>
                        <p:par>
                          <p:cTn id="584" fill="hold">
                            <p:stCondLst>
                              <p:cond delay="0"/>
                            </p:stCondLst>
                            <p:childTnLst>
                              <p:par>
                                <p:cTn id="5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8" fill="hold">
                      <p:stCondLst>
                        <p:cond delay="indefinite"/>
                      </p:stCondLst>
                      <p:childTnLst>
                        <p:par>
                          <p:cTn id="589" fill="hold">
                            <p:stCondLst>
                              <p:cond delay="0"/>
                            </p:stCondLst>
                            <p:childTnLst>
                              <p:par>
                                <p:cTn id="59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2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3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4" fill="hold">
                      <p:stCondLst>
                        <p:cond delay="indefinite"/>
                      </p:stCondLst>
                      <p:childTnLst>
                        <p:par>
                          <p:cTn id="595" fill="hold">
                            <p:stCondLst>
                              <p:cond delay="0"/>
                            </p:stCondLst>
                            <p:childTnLst>
                              <p:par>
                                <p:cTn id="59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8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9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0" fill="hold">
                      <p:stCondLst>
                        <p:cond delay="indefinite"/>
                      </p:stCondLst>
                      <p:childTnLst>
                        <p:par>
                          <p:cTn id="601" fill="hold">
                            <p:stCondLst>
                              <p:cond delay="0"/>
                            </p:stCondLst>
                            <p:childTnLst>
                              <p:par>
                                <p:cTn id="6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4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7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8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9" fill="hold">
                      <p:stCondLst>
                        <p:cond delay="indefinite"/>
                      </p:stCondLst>
                      <p:childTnLst>
                        <p:par>
                          <p:cTn id="610" fill="hold">
                            <p:stCondLst>
                              <p:cond delay="0"/>
                            </p:stCondLst>
                            <p:childTnLst>
                              <p:par>
                                <p:cTn id="6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3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6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7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8" fill="hold">
                      <p:stCondLst>
                        <p:cond delay="indefinite"/>
                      </p:stCondLst>
                      <p:childTnLst>
                        <p:par>
                          <p:cTn id="619" fill="hold">
                            <p:stCondLst>
                              <p:cond delay="0"/>
                            </p:stCondLst>
                            <p:childTnLst>
                              <p:par>
                                <p:cTn id="6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2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5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6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7" fill="hold">
                      <p:stCondLst>
                        <p:cond delay="indefinite"/>
                      </p:stCondLst>
                      <p:childTnLst>
                        <p:par>
                          <p:cTn id="628" fill="hold">
                            <p:stCondLst>
                              <p:cond delay="0"/>
                            </p:stCondLst>
                            <p:childTnLst>
                              <p:par>
                                <p:cTn id="6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1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2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3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6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7" fill="hold">
                      <p:stCondLst>
                        <p:cond delay="indefinite"/>
                      </p:stCondLst>
                      <p:childTnLst>
                        <p:par>
                          <p:cTn id="638" fill="hold">
                            <p:stCondLst>
                              <p:cond delay="0"/>
                            </p:stCondLst>
                            <p:childTnLst>
                              <p:par>
                                <p:cTn id="6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1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2" fill="hold">
                      <p:stCondLst>
                        <p:cond delay="indefinite"/>
                      </p:stCondLst>
                      <p:childTnLst>
                        <p:par>
                          <p:cTn id="643" fill="hold">
                            <p:stCondLst>
                              <p:cond delay="0"/>
                            </p:stCondLst>
                            <p:childTnLst>
                              <p:par>
                                <p:cTn id="6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6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7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1" fill="hold">
                      <p:stCondLst>
                        <p:cond delay="indefinite"/>
                      </p:stCondLst>
                      <p:childTnLst>
                        <p:par>
                          <p:cTn id="652" fill="hold">
                            <p:stCondLst>
                              <p:cond delay="0"/>
                            </p:stCondLst>
                            <p:childTnLst>
                              <p:par>
                                <p:cTn id="6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5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6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7" fill="hold">
                      <p:stCondLst>
                        <p:cond delay="indefinite"/>
                      </p:stCondLst>
                      <p:childTnLst>
                        <p:par>
                          <p:cTn id="658" fill="hold">
                            <p:stCondLst>
                              <p:cond delay="0"/>
                            </p:stCondLst>
                            <p:childTnLst>
                              <p:par>
                                <p:cTn id="6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1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2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0" grpId="0" animBg="1"/>
      <p:bldP spid="17" grpId="0"/>
      <p:bldP spid="18" grpId="0"/>
      <p:bldP spid="13" grpId="0" animBg="1"/>
      <p:bldP spid="19" grpId="0"/>
      <p:bldP spid="20" grpId="0" animBg="1"/>
      <p:bldP spid="22" grpId="0"/>
      <p:bldP spid="23" grpId="0" animBg="1"/>
      <p:bldP spid="28" grpId="0"/>
      <p:bldP spid="30" grpId="0" animBg="1"/>
      <p:bldP spid="31" grpId="0" animBg="1"/>
      <p:bldP spid="33" grpId="0"/>
      <p:bldP spid="34" grpId="0"/>
      <p:bldP spid="35" grpId="0" animBg="1"/>
      <p:bldP spid="36" grpId="0" animBg="1"/>
      <p:bldP spid="37" grpId="0"/>
      <p:bldP spid="38" grpId="0"/>
      <p:bldP spid="39" grpId="0"/>
      <p:bldP spid="40" grpId="0" animBg="1"/>
      <p:bldP spid="41" grpId="0"/>
      <p:bldP spid="42" grpId="0" animBg="1"/>
      <p:bldP spid="43" grpId="0" animBg="1"/>
      <p:bldP spid="46" grpId="0" animBg="1"/>
      <p:bldP spid="47" grpId="0"/>
      <p:bldP spid="49" grpId="0"/>
      <p:bldP spid="50" grpId="0" animBg="1"/>
      <p:bldP spid="61" grpId="0"/>
      <p:bldP spid="62" grpId="0" animBg="1"/>
      <p:bldP spid="63" grpId="0" animBg="1"/>
      <p:bldP spid="64" grpId="0"/>
      <p:bldP spid="65" grpId="0" animBg="1"/>
      <p:bldP spid="66" grpId="0"/>
      <p:bldP spid="69" grpId="0"/>
      <p:bldP spid="70" grpId="0" animBg="1"/>
      <p:bldP spid="71" grpId="0" animBg="1"/>
      <p:bldP spid="74" grpId="0"/>
      <p:bldP spid="75" grpId="0"/>
      <p:bldP spid="76" grpId="0" animBg="1"/>
      <p:bldP spid="77" grpId="0"/>
      <p:bldP spid="78" grpId="0" animBg="1"/>
      <p:bldP spid="82" grpId="0"/>
      <p:bldP spid="83" grpId="0" animBg="1"/>
      <p:bldP spid="84" grpId="0" animBg="1"/>
      <p:bldP spid="85" grpId="0"/>
      <p:bldP spid="88" grpId="0"/>
      <p:bldP spid="89" grpId="0" animBg="1"/>
      <p:bldP spid="90" grpId="0" animBg="1"/>
      <p:bldP spid="91" grpId="0"/>
      <p:bldP spid="92" grpId="0"/>
      <p:bldP spid="93" grpId="0"/>
      <p:bldP spid="94" grpId="0" animBg="1"/>
      <p:bldP spid="72" grpId="0"/>
      <p:bldP spid="79" grpId="0" animBg="1"/>
      <p:bldP spid="81" grpId="0"/>
      <p:bldP spid="86" grpId="0" animBg="1"/>
      <p:bldP spid="95" grpId="0"/>
      <p:bldP spid="96" grpId="0" animBg="1"/>
      <p:bldP spid="98" grpId="0" animBg="1"/>
      <p:bldP spid="99" grpId="0"/>
      <p:bldP spid="100" grpId="0" animBg="1"/>
      <p:bldP spid="101" grpId="0"/>
      <p:bldP spid="102" grpId="0" animBg="1"/>
      <p:bldP spid="103" grpId="0"/>
      <p:bldP spid="104" grpId="0" animBg="1"/>
      <p:bldP spid="105" grpId="0" animBg="1"/>
      <p:bldP spid="106" grpId="0"/>
      <p:bldP spid="107" grpId="0"/>
      <p:bldP spid="108" grpId="0"/>
      <p:bldP spid="109" grpId="0"/>
      <p:bldP spid="110" grpId="0" animBg="1"/>
      <p:bldP spid="111" grpId="0" animBg="1"/>
      <p:bldP spid="112" grpId="0" animBg="1"/>
      <p:bldP spid="113" grpId="0"/>
      <p:bldP spid="114" grpId="0" animBg="1"/>
      <p:bldP spid="115" grpId="0"/>
      <p:bldP spid="116" grpId="0" animBg="1"/>
      <p:bldP spid="117" grpId="0"/>
      <p:bldP spid="118" grpId="0" animBg="1"/>
      <p:bldP spid="119" grpId="0" animBg="1"/>
      <p:bldP spid="120" grpId="0"/>
      <p:bldP spid="121" grpId="0"/>
      <p:bldP spid="122" grpId="0"/>
      <p:bldP spid="123" grpId="0"/>
      <p:bldP spid="124" grpId="0"/>
      <p:bldP spid="125" grpId="0" animBg="1"/>
      <p:bldP spid="126" grpId="0" animBg="1"/>
      <p:bldP spid="127" grpId="0" animBg="1"/>
      <p:bldP spid="128" grpId="0"/>
      <p:bldP spid="129" grpId="0" animBg="1"/>
      <p:bldP spid="130" grpId="0"/>
      <p:bldP spid="131" grpId="0" animBg="1"/>
      <p:bldP spid="132" grpId="0"/>
      <p:bldP spid="133" grpId="0" animBg="1"/>
      <p:bldP spid="134" grpId="0"/>
      <p:bldP spid="135" grpId="0" animBg="1"/>
      <p:bldP spid="136" grpId="0" animBg="1"/>
      <p:bldP spid="139" grpId="0"/>
      <p:bldP spid="140" grpId="0"/>
      <p:bldP spid="141" grpId="0"/>
      <p:bldP spid="143" grpId="0" animBg="1"/>
      <p:bldP spid="145" grpId="0"/>
      <p:bldP spid="146" grpId="0" animBg="1"/>
      <p:bldP spid="147" grpId="0" animBg="1"/>
      <p:bldP spid="150" grpId="0"/>
      <p:bldP spid="151" grpId="0" animBg="1"/>
      <p:bldP spid="137" grpId="0"/>
      <p:bldP spid="138" grpId="0"/>
      <p:bldP spid="144" grpId="0" animBg="1"/>
      <p:bldP spid="148" grpId="0"/>
      <p:bldP spid="152" grpId="0" animBg="1"/>
      <p:bldP spid="153" grpId="0"/>
      <p:bldP spid="154" grpId="0" animBg="1"/>
      <p:bldP spid="155" grpId="0"/>
      <p:bldP spid="157" grpId="0" animBg="1"/>
      <p:bldP spid="158" grpId="0" animBg="1"/>
      <p:bldP spid="159" grpId="0"/>
      <p:bldP spid="160" grpId="0"/>
      <p:bldP spid="161" grpId="0"/>
      <p:bldP spid="162" grpId="0"/>
      <p:bldP spid="164" grpId="0" animBg="1"/>
      <p:bldP spid="165" grpId="0"/>
      <p:bldP spid="167" grpId="0" animBg="1"/>
      <p:bldP spid="168" grpId="0" animBg="1"/>
      <p:bldP spid="169" grpId="0" animBg="1"/>
      <p:bldP spid="170" grpId="0" animBg="1"/>
      <p:bldP spid="171" grpId="0"/>
      <p:bldP spid="172" grpId="0" animBg="1"/>
      <p:bldP spid="6" grpId="0" animBg="1"/>
      <p:bldP spid="181" grpId="0" animBg="1"/>
      <p:bldP spid="182" grpId="0"/>
      <p:bldP spid="183" grpId="0"/>
      <p:bldP spid="18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Oval 106"/>
          <p:cNvSpPr/>
          <p:nvPr/>
        </p:nvSpPr>
        <p:spPr>
          <a:xfrm>
            <a:off x="1417194" y="3461126"/>
            <a:ext cx="413100" cy="4131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 FROM  TRIE (CASE-1)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6E1A2-7DCD-42DF-ABBA-B91BD1028954}" type="datetime2">
              <a:rPr lang="en-US" smtClean="0"/>
              <a:t>Monday, October 13, 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Lecturer, Dept of CSE, KiU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30</a:t>
            </a:fld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772842" y="1798090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420822" y="2650568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383455" y="2650568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355965" y="2647751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501706" y="2650568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1415820" y="3464499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378453" y="3464499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350963" y="3461682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496704" y="3464499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1002720" y="4281065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1999381" y="4281065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3005919" y="4278248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866240" y="4278248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5049576" y="4281065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3005919" y="5034499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3866240" y="5034499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1002720" y="5037316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1002720" y="5793567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36" idx="2"/>
            <a:endCxn id="37" idx="0"/>
          </p:cNvCxnSpPr>
          <p:nvPr/>
        </p:nvCxnSpPr>
        <p:spPr>
          <a:xfrm flipH="1">
            <a:off x="1627372" y="2004640"/>
            <a:ext cx="1145470" cy="6459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36" idx="3"/>
            <a:endCxn id="38" idx="0"/>
          </p:cNvCxnSpPr>
          <p:nvPr/>
        </p:nvCxnSpPr>
        <p:spPr>
          <a:xfrm flipH="1">
            <a:off x="2590005" y="2150693"/>
            <a:ext cx="243334" cy="4998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6" idx="5"/>
            <a:endCxn id="39" idx="0"/>
          </p:cNvCxnSpPr>
          <p:nvPr/>
        </p:nvCxnSpPr>
        <p:spPr>
          <a:xfrm>
            <a:off x="3125445" y="2150693"/>
            <a:ext cx="437070" cy="4970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36" idx="6"/>
            <a:endCxn id="40" idx="0"/>
          </p:cNvCxnSpPr>
          <p:nvPr/>
        </p:nvCxnSpPr>
        <p:spPr>
          <a:xfrm>
            <a:off x="3185942" y="2004640"/>
            <a:ext cx="1522314" cy="6459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37" idx="4"/>
            <a:endCxn id="41" idx="0"/>
          </p:cNvCxnSpPr>
          <p:nvPr/>
        </p:nvCxnSpPr>
        <p:spPr>
          <a:xfrm flipH="1">
            <a:off x="1622370" y="3063668"/>
            <a:ext cx="5002" cy="4008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38" idx="4"/>
            <a:endCxn id="42" idx="0"/>
          </p:cNvCxnSpPr>
          <p:nvPr/>
        </p:nvCxnSpPr>
        <p:spPr>
          <a:xfrm flipH="1">
            <a:off x="2585003" y="3063668"/>
            <a:ext cx="5002" cy="4008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39" idx="4"/>
            <a:endCxn id="43" idx="0"/>
          </p:cNvCxnSpPr>
          <p:nvPr/>
        </p:nvCxnSpPr>
        <p:spPr>
          <a:xfrm flipH="1">
            <a:off x="3557513" y="3060851"/>
            <a:ext cx="5002" cy="4008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40" idx="4"/>
            <a:endCxn id="44" idx="0"/>
          </p:cNvCxnSpPr>
          <p:nvPr/>
        </p:nvCxnSpPr>
        <p:spPr>
          <a:xfrm flipH="1">
            <a:off x="4703254" y="3063668"/>
            <a:ext cx="5002" cy="4008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1" idx="3"/>
            <a:endCxn id="45" idx="0"/>
          </p:cNvCxnSpPr>
          <p:nvPr/>
        </p:nvCxnSpPr>
        <p:spPr>
          <a:xfrm flipH="1">
            <a:off x="1209270" y="3817102"/>
            <a:ext cx="267047" cy="4639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2" idx="3"/>
            <a:endCxn id="46" idx="0"/>
          </p:cNvCxnSpPr>
          <p:nvPr/>
        </p:nvCxnSpPr>
        <p:spPr>
          <a:xfrm flipH="1">
            <a:off x="2205931" y="3817102"/>
            <a:ext cx="233019" cy="4639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3" idx="3"/>
          </p:cNvCxnSpPr>
          <p:nvPr/>
        </p:nvCxnSpPr>
        <p:spPr>
          <a:xfrm flipH="1">
            <a:off x="3212469" y="3814285"/>
            <a:ext cx="198991" cy="4639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43" idx="5"/>
            <a:endCxn id="48" idx="0"/>
          </p:cNvCxnSpPr>
          <p:nvPr/>
        </p:nvCxnSpPr>
        <p:spPr>
          <a:xfrm>
            <a:off x="3703566" y="3814285"/>
            <a:ext cx="369224" cy="4639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4" idx="5"/>
            <a:endCxn id="49" idx="0"/>
          </p:cNvCxnSpPr>
          <p:nvPr/>
        </p:nvCxnSpPr>
        <p:spPr>
          <a:xfrm>
            <a:off x="4849307" y="3817102"/>
            <a:ext cx="406819" cy="4639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5" idx="4"/>
            <a:endCxn id="52" idx="0"/>
          </p:cNvCxnSpPr>
          <p:nvPr/>
        </p:nvCxnSpPr>
        <p:spPr>
          <a:xfrm>
            <a:off x="1209270" y="4694165"/>
            <a:ext cx="0" cy="3431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7" idx="4"/>
            <a:endCxn id="50" idx="0"/>
          </p:cNvCxnSpPr>
          <p:nvPr/>
        </p:nvCxnSpPr>
        <p:spPr>
          <a:xfrm>
            <a:off x="3212469" y="4691348"/>
            <a:ext cx="0" cy="3431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8" idx="4"/>
            <a:endCxn id="51" idx="0"/>
          </p:cNvCxnSpPr>
          <p:nvPr/>
        </p:nvCxnSpPr>
        <p:spPr>
          <a:xfrm>
            <a:off x="4072790" y="4691348"/>
            <a:ext cx="0" cy="3431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2" idx="4"/>
            <a:endCxn id="53" idx="0"/>
          </p:cNvCxnSpPr>
          <p:nvPr/>
        </p:nvCxnSpPr>
        <p:spPr>
          <a:xfrm>
            <a:off x="1209270" y="5450416"/>
            <a:ext cx="0" cy="3431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5054017" y="5034499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/>
          <p:cNvCxnSpPr>
            <a:stCxn id="49" idx="4"/>
            <a:endCxn id="88" idx="0"/>
          </p:cNvCxnSpPr>
          <p:nvPr/>
        </p:nvCxnSpPr>
        <p:spPr>
          <a:xfrm>
            <a:off x="5256126" y="4694165"/>
            <a:ext cx="4441" cy="3403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1936947" y="200464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285619" y="3045226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R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123714" y="3725188"/>
            <a:ext cx="245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808987" y="4642010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M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803630" y="54174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447118" y="2183636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D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2267421" y="3071053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O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2045912" y="373543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G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3287736" y="21638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3524194" y="3068236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3042236" y="3777937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2864470" y="4665167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M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3829615" y="3768320"/>
            <a:ext cx="245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4072790" y="467825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3897512" y="1999783"/>
            <a:ext cx="245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4689834" y="306642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R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5006967" y="3756065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O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5235336" y="4666125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N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1048809" y="5815451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2039646" y="4300132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3043370" y="5072197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3912329" y="5060680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4542793" y="3479747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5095665" y="5078977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5593125" y="1820128"/>
            <a:ext cx="4007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The word is a prefix of other words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892822" y="2157613"/>
            <a:ext cx="5319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Simply remove the </a:t>
            </a:r>
            <a:r>
              <a:rPr lang="en-US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EoW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mark from the final node of the string in TRIE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5892822" y="2794037"/>
            <a:ext cx="1806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delete(“CR”)</a:t>
            </a:r>
          </a:p>
        </p:txBody>
      </p:sp>
      <p:sp>
        <p:nvSpPr>
          <p:cNvPr id="93" name="Oval 92"/>
          <p:cNvSpPr/>
          <p:nvPr/>
        </p:nvSpPr>
        <p:spPr>
          <a:xfrm>
            <a:off x="2772842" y="1797960"/>
            <a:ext cx="413100" cy="4131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93" idx="2"/>
            <a:endCxn id="37" idx="0"/>
          </p:cNvCxnSpPr>
          <p:nvPr/>
        </p:nvCxnSpPr>
        <p:spPr>
          <a:xfrm flipH="1">
            <a:off x="1627372" y="2004510"/>
            <a:ext cx="1145470" cy="64605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/>
          <p:cNvSpPr/>
          <p:nvPr/>
        </p:nvSpPr>
        <p:spPr>
          <a:xfrm>
            <a:off x="1419985" y="2650568"/>
            <a:ext cx="413100" cy="4131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stCxn id="98" idx="4"/>
            <a:endCxn id="41" idx="0"/>
          </p:cNvCxnSpPr>
          <p:nvPr/>
        </p:nvCxnSpPr>
        <p:spPr>
          <a:xfrm flipH="1">
            <a:off x="1622370" y="3063668"/>
            <a:ext cx="4165" cy="40083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endCxn id="37" idx="2"/>
          </p:cNvCxnSpPr>
          <p:nvPr/>
        </p:nvCxnSpPr>
        <p:spPr>
          <a:xfrm rot="10800000" flipH="1">
            <a:off x="1414446" y="2857119"/>
            <a:ext cx="6375" cy="811865"/>
          </a:xfrm>
          <a:prstGeom prst="curvedConnector3">
            <a:avLst>
              <a:gd name="adj1" fmla="val -479234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770900" y="304782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0</a:t>
            </a:r>
          </a:p>
        </p:txBody>
      </p:sp>
      <p:cxnSp>
        <p:nvCxnSpPr>
          <p:cNvPr id="31" name="Curved Connector 30"/>
          <p:cNvCxnSpPr>
            <a:stCxn id="98" idx="1"/>
            <a:endCxn id="36" idx="1"/>
          </p:cNvCxnSpPr>
          <p:nvPr/>
        </p:nvCxnSpPr>
        <p:spPr>
          <a:xfrm rot="5400000" flipH="1" flipV="1">
            <a:off x="1730671" y="1608398"/>
            <a:ext cx="852478" cy="1352857"/>
          </a:xfrm>
          <a:prstGeom prst="curvedConnector3">
            <a:avLst>
              <a:gd name="adj1" fmla="val 10183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1381104" y="186466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0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1460965" y="3487427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</a:p>
        </p:txBody>
      </p:sp>
      <p:sp>
        <p:nvSpPr>
          <p:cNvPr id="115" name="Oval 114"/>
          <p:cNvSpPr/>
          <p:nvPr/>
        </p:nvSpPr>
        <p:spPr>
          <a:xfrm>
            <a:off x="1414790" y="3461126"/>
            <a:ext cx="413100" cy="4131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/>
          <p:cNvSpPr txBox="1"/>
          <p:nvPr/>
        </p:nvSpPr>
        <p:spPr>
          <a:xfrm>
            <a:off x="5593124" y="3184774"/>
            <a:ext cx="6581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How did we understand that “CR” is a prefix of other words?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5892822" y="3550766"/>
            <a:ext cx="5455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Because the final node of CR in TRIE is not a leaf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5593124" y="3998848"/>
            <a:ext cx="5604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How to check that whether a node is a leaf or not?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5897892" y="4332487"/>
            <a:ext cx="5455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Leaf: If a node having no child or all the child point to NULL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5593124" y="5000862"/>
            <a:ext cx="2636476" cy="1323937"/>
            <a:chOff x="5593124" y="5035689"/>
            <a:chExt cx="2636476" cy="1323937"/>
          </a:xfrm>
        </p:grpSpPr>
        <p:sp>
          <p:nvSpPr>
            <p:cNvPr id="132" name="TextBox 131"/>
            <p:cNvSpPr txBox="1"/>
            <p:nvPr/>
          </p:nvSpPr>
          <p:spPr>
            <a:xfrm>
              <a:off x="5593124" y="5035689"/>
              <a:ext cx="26364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Segoe UI Symbol" panose="020B0502040204020203" pitchFamily="34" charset="0"/>
                  <a:ea typeface="Segoe UI Symbol" panose="020B0502040204020203" pitchFamily="34" charset="0"/>
                </a:rPr>
                <a:t>bool</a:t>
              </a:r>
              <a:r>
                <a:rPr lang="en-US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 </a:t>
              </a:r>
              <a:r>
                <a:rPr lang="en-US" dirty="0" err="1">
                  <a:latin typeface="Segoe UI Symbol" panose="020B0502040204020203" pitchFamily="34" charset="0"/>
                  <a:ea typeface="Segoe UI Symbol" panose="020B0502040204020203" pitchFamily="34" charset="0"/>
                </a:rPr>
                <a:t>isLeaf</a:t>
              </a:r>
              <a:r>
                <a:rPr lang="en-US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(Node *u){</a:t>
              </a: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5593124" y="5990294"/>
              <a:ext cx="26364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}</a:t>
              </a:r>
            </a:p>
          </p:txBody>
        </p:sp>
      </p:grpSp>
      <p:sp>
        <p:nvSpPr>
          <p:cNvPr id="137" name="TextBox 136"/>
          <p:cNvSpPr txBox="1"/>
          <p:nvPr/>
        </p:nvSpPr>
        <p:spPr>
          <a:xfrm>
            <a:off x="5892822" y="5312457"/>
            <a:ext cx="2336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for(</a:t>
            </a:r>
            <a:r>
              <a:rPr lang="en-US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int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=0; </a:t>
            </a:r>
            <a:r>
              <a:rPr lang="en-US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&lt;26; </a:t>
            </a:r>
            <a:r>
              <a:rPr lang="en-US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++)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8102570" y="5324865"/>
            <a:ext cx="4071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if(u-&gt;children[</a:t>
            </a:r>
            <a:r>
              <a:rPr lang="en-US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]!=NULL)    return false;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5892822" y="5665918"/>
            <a:ext cx="4182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return true;</a:t>
            </a:r>
          </a:p>
        </p:txBody>
      </p:sp>
    </p:spTree>
    <p:extLst>
      <p:ext uri="{BB962C8B-B14F-4D97-AF65-F5344CB8AC3E}">
        <p14:creationId xmlns:p14="http://schemas.microsoft.com/office/powerpoint/2010/main" val="1697479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 animBg="1"/>
      <p:bldP spid="147" grpId="0"/>
      <p:bldP spid="89" grpId="0"/>
      <p:bldP spid="90" grpId="0"/>
      <p:bldP spid="93" grpId="0" animBg="1"/>
      <p:bldP spid="98" grpId="0" animBg="1"/>
      <p:bldP spid="105" grpId="0"/>
      <p:bldP spid="111" grpId="0"/>
      <p:bldP spid="115" grpId="0" animBg="1"/>
      <p:bldP spid="118" grpId="0"/>
      <p:bldP spid="119" grpId="0"/>
      <p:bldP spid="128" grpId="0"/>
      <p:bldP spid="131" grpId="0"/>
      <p:bldP spid="137" grpId="0"/>
      <p:bldP spid="138" grpId="0"/>
      <p:bldP spid="13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Box 93"/>
          <p:cNvSpPr txBox="1"/>
          <p:nvPr/>
        </p:nvSpPr>
        <p:spPr>
          <a:xfrm>
            <a:off x="2771491" y="3789479"/>
            <a:ext cx="1032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Junction</a:t>
            </a:r>
          </a:p>
          <a:p>
            <a:pPr algn="ctr"/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Point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 FROM  TRIE (CASE-2)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426C6-516F-47C0-9554-295C15A4BFA0}" type="datetime2">
              <a:rPr lang="en-US" smtClean="0"/>
              <a:t>Monday, October 13, 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Lecturer, Dept of CSE, KiU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31</a:t>
            </a:fld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772842" y="1798090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420822" y="2650568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383455" y="2650568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355965" y="2647751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501706" y="2650568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1415820" y="3464499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378453" y="3464499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350963" y="3461682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496704" y="3464499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1002720" y="4281065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1999381" y="4281065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3005919" y="4278248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866240" y="4278248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5049576" y="4281065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3005919" y="5034499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3866240" y="5034499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1002720" y="5037316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1002720" y="5793567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36" idx="2"/>
            <a:endCxn id="37" idx="0"/>
          </p:cNvCxnSpPr>
          <p:nvPr/>
        </p:nvCxnSpPr>
        <p:spPr>
          <a:xfrm flipH="1">
            <a:off x="1627372" y="2004640"/>
            <a:ext cx="1145470" cy="6459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36" idx="3"/>
            <a:endCxn id="38" idx="0"/>
          </p:cNvCxnSpPr>
          <p:nvPr/>
        </p:nvCxnSpPr>
        <p:spPr>
          <a:xfrm flipH="1">
            <a:off x="2590005" y="2150693"/>
            <a:ext cx="243334" cy="4998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6" idx="5"/>
            <a:endCxn id="39" idx="0"/>
          </p:cNvCxnSpPr>
          <p:nvPr/>
        </p:nvCxnSpPr>
        <p:spPr>
          <a:xfrm>
            <a:off x="3125445" y="2150693"/>
            <a:ext cx="437070" cy="4970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36" idx="6"/>
            <a:endCxn id="40" idx="0"/>
          </p:cNvCxnSpPr>
          <p:nvPr/>
        </p:nvCxnSpPr>
        <p:spPr>
          <a:xfrm>
            <a:off x="3185942" y="2004640"/>
            <a:ext cx="1522314" cy="6459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37" idx="4"/>
            <a:endCxn id="41" idx="0"/>
          </p:cNvCxnSpPr>
          <p:nvPr/>
        </p:nvCxnSpPr>
        <p:spPr>
          <a:xfrm flipH="1">
            <a:off x="1622370" y="3063668"/>
            <a:ext cx="5002" cy="4008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38" idx="4"/>
            <a:endCxn id="42" idx="0"/>
          </p:cNvCxnSpPr>
          <p:nvPr/>
        </p:nvCxnSpPr>
        <p:spPr>
          <a:xfrm flipH="1">
            <a:off x="2585003" y="3063668"/>
            <a:ext cx="5002" cy="4008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39" idx="4"/>
            <a:endCxn id="43" idx="0"/>
          </p:cNvCxnSpPr>
          <p:nvPr/>
        </p:nvCxnSpPr>
        <p:spPr>
          <a:xfrm flipH="1">
            <a:off x="3557513" y="3060851"/>
            <a:ext cx="5002" cy="4008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40" idx="4"/>
            <a:endCxn id="44" idx="0"/>
          </p:cNvCxnSpPr>
          <p:nvPr/>
        </p:nvCxnSpPr>
        <p:spPr>
          <a:xfrm flipH="1">
            <a:off x="4703254" y="3063668"/>
            <a:ext cx="5002" cy="4008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1" idx="3"/>
            <a:endCxn id="45" idx="0"/>
          </p:cNvCxnSpPr>
          <p:nvPr/>
        </p:nvCxnSpPr>
        <p:spPr>
          <a:xfrm flipH="1">
            <a:off x="1209270" y="3817102"/>
            <a:ext cx="267047" cy="4639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2" idx="3"/>
            <a:endCxn id="46" idx="0"/>
          </p:cNvCxnSpPr>
          <p:nvPr/>
        </p:nvCxnSpPr>
        <p:spPr>
          <a:xfrm flipH="1">
            <a:off x="2205931" y="3817102"/>
            <a:ext cx="233019" cy="4639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3" idx="3"/>
          </p:cNvCxnSpPr>
          <p:nvPr/>
        </p:nvCxnSpPr>
        <p:spPr>
          <a:xfrm flipH="1">
            <a:off x="3212469" y="3814285"/>
            <a:ext cx="198991" cy="4639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43" idx="5"/>
            <a:endCxn id="48" idx="0"/>
          </p:cNvCxnSpPr>
          <p:nvPr/>
        </p:nvCxnSpPr>
        <p:spPr>
          <a:xfrm>
            <a:off x="3703566" y="3814285"/>
            <a:ext cx="369224" cy="4639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4" idx="5"/>
            <a:endCxn id="49" idx="0"/>
          </p:cNvCxnSpPr>
          <p:nvPr/>
        </p:nvCxnSpPr>
        <p:spPr>
          <a:xfrm>
            <a:off x="4849307" y="3817102"/>
            <a:ext cx="406819" cy="4639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5" idx="4"/>
            <a:endCxn id="52" idx="0"/>
          </p:cNvCxnSpPr>
          <p:nvPr/>
        </p:nvCxnSpPr>
        <p:spPr>
          <a:xfrm>
            <a:off x="1209270" y="4694165"/>
            <a:ext cx="0" cy="3431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7" idx="4"/>
            <a:endCxn id="50" idx="0"/>
          </p:cNvCxnSpPr>
          <p:nvPr/>
        </p:nvCxnSpPr>
        <p:spPr>
          <a:xfrm>
            <a:off x="3212469" y="4691348"/>
            <a:ext cx="0" cy="3431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8" idx="4"/>
            <a:endCxn id="51" idx="0"/>
          </p:cNvCxnSpPr>
          <p:nvPr/>
        </p:nvCxnSpPr>
        <p:spPr>
          <a:xfrm>
            <a:off x="4072790" y="4691348"/>
            <a:ext cx="0" cy="3431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2" idx="4"/>
            <a:endCxn id="53" idx="0"/>
          </p:cNvCxnSpPr>
          <p:nvPr/>
        </p:nvCxnSpPr>
        <p:spPr>
          <a:xfrm>
            <a:off x="1209270" y="5450416"/>
            <a:ext cx="0" cy="3431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5054017" y="5034499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/>
          <p:cNvCxnSpPr>
            <a:stCxn id="49" idx="4"/>
            <a:endCxn id="88" idx="0"/>
          </p:cNvCxnSpPr>
          <p:nvPr/>
        </p:nvCxnSpPr>
        <p:spPr>
          <a:xfrm>
            <a:off x="5256126" y="4694165"/>
            <a:ext cx="4441" cy="3403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1936947" y="200464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285619" y="3045226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R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123714" y="3725188"/>
            <a:ext cx="245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808987" y="4642010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M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803630" y="54174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447118" y="2183636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D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2267421" y="3071053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O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2045912" y="373543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G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3287736" y="21638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3524194" y="3068236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3042236" y="3777937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2864470" y="4665167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3829615" y="3768320"/>
            <a:ext cx="245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4072790" y="467825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3897512" y="1999783"/>
            <a:ext cx="245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4689834" y="306642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R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5006967" y="3756065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O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5235336" y="4666125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N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1048809" y="5815451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2039646" y="4300132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3912329" y="5060680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5095665" y="5078977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5593125" y="1820128"/>
            <a:ext cx="441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The word is not a prefix of other words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892822" y="2157613"/>
            <a:ext cx="53196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Remove all the nodes from leaf node to the first junction node associated with the string along with the edges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5892822" y="3270157"/>
            <a:ext cx="2046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delete(“EXAM”)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3055060" y="5060680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</a:p>
        </p:txBody>
      </p:sp>
      <p:sp>
        <p:nvSpPr>
          <p:cNvPr id="95" name="Oval 94"/>
          <p:cNvSpPr/>
          <p:nvPr/>
        </p:nvSpPr>
        <p:spPr>
          <a:xfrm>
            <a:off x="3345097" y="3456770"/>
            <a:ext cx="413100" cy="4131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>
            <a:off x="5892822" y="3613788"/>
            <a:ext cx="2046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delete(“IRON”)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3975349" y="3795902"/>
            <a:ext cx="1032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Junction</a:t>
            </a:r>
          </a:p>
          <a:p>
            <a:pPr algn="ctr"/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Point</a:t>
            </a:r>
          </a:p>
        </p:txBody>
      </p:sp>
      <p:sp>
        <p:nvSpPr>
          <p:cNvPr id="99" name="Oval 98"/>
          <p:cNvSpPr/>
          <p:nvPr/>
        </p:nvSpPr>
        <p:spPr>
          <a:xfrm>
            <a:off x="4496704" y="3464052"/>
            <a:ext cx="413100" cy="4131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TextBox 143"/>
          <p:cNvSpPr txBox="1"/>
          <p:nvPr/>
        </p:nvSpPr>
        <p:spPr>
          <a:xfrm>
            <a:off x="4542793" y="3479747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620171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  <p:bldP spid="47" grpId="0" animBg="1"/>
      <p:bldP spid="49" grpId="0" animBg="1"/>
      <p:bldP spid="50" grpId="0" animBg="1"/>
      <p:bldP spid="88" grpId="0" animBg="1"/>
      <p:bldP spid="122" grpId="0"/>
      <p:bldP spid="123" grpId="0"/>
      <p:bldP spid="129" grpId="0"/>
      <p:bldP spid="130" grpId="0"/>
      <p:bldP spid="145" grpId="0"/>
      <p:bldP spid="89" grpId="0"/>
      <p:bldP spid="90" grpId="0"/>
      <p:bldP spid="92" grpId="0"/>
      <p:bldP spid="95" grpId="0" animBg="1"/>
      <p:bldP spid="96" grpId="0"/>
      <p:bldP spid="97" grpId="0"/>
      <p:bldP spid="9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 FROM  TRIE (CASE-2)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6BC5-5BFF-4C1A-B66F-470FF0ED595E}" type="datetime2">
              <a:rPr lang="en-US" smtClean="0"/>
              <a:t>Monday, October 13, 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Lecturer, Dept of CSE, KiU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32</a:t>
            </a:fld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772842" y="1798090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420822" y="2650568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383455" y="2650568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355965" y="2647751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501706" y="2650568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1415820" y="3464499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378453" y="3464499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350963" y="3461682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496704" y="3464499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1002720" y="4281065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1999381" y="4281065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3005919" y="4278248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866240" y="4278248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5049576" y="4281065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3005919" y="5034499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3866240" y="5034499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1002720" y="5037316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1002720" y="5793567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36" idx="2"/>
            <a:endCxn id="37" idx="0"/>
          </p:cNvCxnSpPr>
          <p:nvPr/>
        </p:nvCxnSpPr>
        <p:spPr>
          <a:xfrm flipH="1">
            <a:off x="1627372" y="2004640"/>
            <a:ext cx="1145470" cy="6459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36" idx="3"/>
            <a:endCxn id="38" idx="0"/>
          </p:cNvCxnSpPr>
          <p:nvPr/>
        </p:nvCxnSpPr>
        <p:spPr>
          <a:xfrm flipH="1">
            <a:off x="2590005" y="2150693"/>
            <a:ext cx="243334" cy="4998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6" idx="5"/>
            <a:endCxn id="39" idx="0"/>
          </p:cNvCxnSpPr>
          <p:nvPr/>
        </p:nvCxnSpPr>
        <p:spPr>
          <a:xfrm>
            <a:off x="3125445" y="2150693"/>
            <a:ext cx="437070" cy="4970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36" idx="6"/>
            <a:endCxn id="40" idx="0"/>
          </p:cNvCxnSpPr>
          <p:nvPr/>
        </p:nvCxnSpPr>
        <p:spPr>
          <a:xfrm>
            <a:off x="3185942" y="2004640"/>
            <a:ext cx="1522314" cy="6459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37" idx="4"/>
            <a:endCxn id="41" idx="0"/>
          </p:cNvCxnSpPr>
          <p:nvPr/>
        </p:nvCxnSpPr>
        <p:spPr>
          <a:xfrm flipH="1">
            <a:off x="1622370" y="3063668"/>
            <a:ext cx="5002" cy="4008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38" idx="4"/>
            <a:endCxn id="42" idx="0"/>
          </p:cNvCxnSpPr>
          <p:nvPr/>
        </p:nvCxnSpPr>
        <p:spPr>
          <a:xfrm flipH="1">
            <a:off x="2585003" y="3063668"/>
            <a:ext cx="5002" cy="4008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39" idx="4"/>
            <a:endCxn id="43" idx="0"/>
          </p:cNvCxnSpPr>
          <p:nvPr/>
        </p:nvCxnSpPr>
        <p:spPr>
          <a:xfrm flipH="1">
            <a:off x="3557513" y="3060851"/>
            <a:ext cx="5002" cy="4008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40" idx="4"/>
            <a:endCxn id="44" idx="0"/>
          </p:cNvCxnSpPr>
          <p:nvPr/>
        </p:nvCxnSpPr>
        <p:spPr>
          <a:xfrm flipH="1">
            <a:off x="4703254" y="3063668"/>
            <a:ext cx="5002" cy="4008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1" idx="3"/>
            <a:endCxn id="45" idx="0"/>
          </p:cNvCxnSpPr>
          <p:nvPr/>
        </p:nvCxnSpPr>
        <p:spPr>
          <a:xfrm flipH="1">
            <a:off x="1209270" y="3817102"/>
            <a:ext cx="267047" cy="4639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2" idx="3"/>
            <a:endCxn id="46" idx="0"/>
          </p:cNvCxnSpPr>
          <p:nvPr/>
        </p:nvCxnSpPr>
        <p:spPr>
          <a:xfrm flipH="1">
            <a:off x="2205931" y="3817102"/>
            <a:ext cx="233019" cy="4639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3" idx="3"/>
          </p:cNvCxnSpPr>
          <p:nvPr/>
        </p:nvCxnSpPr>
        <p:spPr>
          <a:xfrm flipH="1">
            <a:off x="3212469" y="3814285"/>
            <a:ext cx="198991" cy="4639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43" idx="5"/>
            <a:endCxn id="48" idx="0"/>
          </p:cNvCxnSpPr>
          <p:nvPr/>
        </p:nvCxnSpPr>
        <p:spPr>
          <a:xfrm>
            <a:off x="3703566" y="3814285"/>
            <a:ext cx="369224" cy="4639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4" idx="5"/>
            <a:endCxn id="49" idx="0"/>
          </p:cNvCxnSpPr>
          <p:nvPr/>
        </p:nvCxnSpPr>
        <p:spPr>
          <a:xfrm>
            <a:off x="4849307" y="3817102"/>
            <a:ext cx="406819" cy="4639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5" idx="4"/>
            <a:endCxn id="52" idx="0"/>
          </p:cNvCxnSpPr>
          <p:nvPr/>
        </p:nvCxnSpPr>
        <p:spPr>
          <a:xfrm>
            <a:off x="1209270" y="4694165"/>
            <a:ext cx="0" cy="3431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7" idx="4"/>
            <a:endCxn id="50" idx="0"/>
          </p:cNvCxnSpPr>
          <p:nvPr/>
        </p:nvCxnSpPr>
        <p:spPr>
          <a:xfrm>
            <a:off x="3212469" y="4691348"/>
            <a:ext cx="0" cy="3431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8" idx="4"/>
            <a:endCxn id="51" idx="0"/>
          </p:cNvCxnSpPr>
          <p:nvPr/>
        </p:nvCxnSpPr>
        <p:spPr>
          <a:xfrm>
            <a:off x="4072790" y="4691348"/>
            <a:ext cx="0" cy="3431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2" idx="4"/>
            <a:endCxn id="53" idx="0"/>
          </p:cNvCxnSpPr>
          <p:nvPr/>
        </p:nvCxnSpPr>
        <p:spPr>
          <a:xfrm>
            <a:off x="1209270" y="5450416"/>
            <a:ext cx="0" cy="3431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5054017" y="5034499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/>
          <p:cNvCxnSpPr>
            <a:stCxn id="49" idx="4"/>
            <a:endCxn id="88" idx="0"/>
          </p:cNvCxnSpPr>
          <p:nvPr/>
        </p:nvCxnSpPr>
        <p:spPr>
          <a:xfrm>
            <a:off x="5256126" y="4694165"/>
            <a:ext cx="4441" cy="3403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1936947" y="200464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285619" y="3045226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R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123714" y="3725188"/>
            <a:ext cx="245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808987" y="4642010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M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803630" y="54174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447118" y="2183636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D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2267421" y="3071053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O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2045912" y="373543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G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3287736" y="21638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3524194" y="3068236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3042236" y="3777937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2864470" y="4665167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3829615" y="3768320"/>
            <a:ext cx="245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4072790" y="467825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3897512" y="1999783"/>
            <a:ext cx="245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4689834" y="306642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R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5006967" y="3756065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O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5235336" y="4666125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N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1048809" y="5815451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2039646" y="4300132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3912329" y="5060680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5095665" y="5078977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5593125" y="1820128"/>
            <a:ext cx="441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The word is not a prefix of other words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892822" y="2157613"/>
            <a:ext cx="53196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Remove all the nodes from leaf node to the first junction node associated with the string along with the edges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5892822" y="3270157"/>
            <a:ext cx="2046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delete(“EXAM”)</a:t>
            </a:r>
          </a:p>
        </p:txBody>
      </p:sp>
      <p:sp>
        <p:nvSpPr>
          <p:cNvPr id="95" name="Oval 94"/>
          <p:cNvSpPr/>
          <p:nvPr/>
        </p:nvSpPr>
        <p:spPr>
          <a:xfrm>
            <a:off x="3345097" y="3456770"/>
            <a:ext cx="413100" cy="4131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4496704" y="3464052"/>
            <a:ext cx="413100" cy="4131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TextBox 143"/>
          <p:cNvSpPr txBox="1"/>
          <p:nvPr/>
        </p:nvSpPr>
        <p:spPr>
          <a:xfrm>
            <a:off x="4542793" y="3479747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</a:p>
        </p:txBody>
      </p:sp>
      <p:sp>
        <p:nvSpPr>
          <p:cNvPr id="75" name="Oval 74"/>
          <p:cNvSpPr/>
          <p:nvPr/>
        </p:nvSpPr>
        <p:spPr>
          <a:xfrm>
            <a:off x="2772842" y="1797960"/>
            <a:ext cx="413100" cy="4131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>
            <a:stCxn id="75" idx="5"/>
            <a:endCxn id="39" idx="0"/>
          </p:cNvCxnSpPr>
          <p:nvPr/>
        </p:nvCxnSpPr>
        <p:spPr>
          <a:xfrm>
            <a:off x="3125445" y="2150563"/>
            <a:ext cx="437070" cy="49718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3361471" y="2644023"/>
            <a:ext cx="413100" cy="4131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78" idx="4"/>
            <a:endCxn id="95" idx="0"/>
          </p:cNvCxnSpPr>
          <p:nvPr/>
        </p:nvCxnSpPr>
        <p:spPr>
          <a:xfrm flipH="1">
            <a:off x="3551647" y="3057123"/>
            <a:ext cx="16374" cy="39964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3345097" y="3454448"/>
            <a:ext cx="413100" cy="4131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stCxn id="81" idx="3"/>
            <a:endCxn id="47" idx="0"/>
          </p:cNvCxnSpPr>
          <p:nvPr/>
        </p:nvCxnSpPr>
        <p:spPr>
          <a:xfrm flipH="1">
            <a:off x="3212469" y="3807051"/>
            <a:ext cx="193125" cy="47119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3008917" y="4274727"/>
            <a:ext cx="413100" cy="4131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stCxn id="84" idx="4"/>
            <a:endCxn id="50" idx="0"/>
          </p:cNvCxnSpPr>
          <p:nvPr/>
        </p:nvCxnSpPr>
        <p:spPr>
          <a:xfrm flipH="1">
            <a:off x="3212469" y="4687827"/>
            <a:ext cx="2998" cy="34667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3008917" y="5035209"/>
            <a:ext cx="413100" cy="4131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/>
          <p:cNvSpPr txBox="1"/>
          <p:nvPr/>
        </p:nvSpPr>
        <p:spPr>
          <a:xfrm>
            <a:off x="3055060" y="5060680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</a:p>
        </p:txBody>
      </p:sp>
      <p:cxnSp>
        <p:nvCxnSpPr>
          <p:cNvPr id="23" name="Curved Connector 22"/>
          <p:cNvCxnSpPr>
            <a:stCxn id="87" idx="2"/>
            <a:endCxn id="47" idx="2"/>
          </p:cNvCxnSpPr>
          <p:nvPr/>
        </p:nvCxnSpPr>
        <p:spPr>
          <a:xfrm rot="10800000">
            <a:off x="3005919" y="4484799"/>
            <a:ext cx="2998" cy="756961"/>
          </a:xfrm>
          <a:prstGeom prst="curvedConnector3">
            <a:avLst>
              <a:gd name="adj1" fmla="val 772508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2503070" y="465841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518435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/>
      <p:bldP spid="75" grpId="0" animBg="1"/>
      <p:bldP spid="78" grpId="0" animBg="1"/>
      <p:bldP spid="81" grpId="0" animBg="1"/>
      <p:bldP spid="84" grpId="0" animBg="1"/>
      <p:bldP spid="87" grpId="0" animBg="1"/>
      <p:bldP spid="9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 FROM  TRIE (CASE-2)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65A3A-D678-487D-AB65-A04DBBA7DCFE}" type="datetime2">
              <a:rPr lang="en-US" smtClean="0"/>
              <a:t>Monday, October 13, 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Lecturer, Dept of CSE, KiU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33</a:t>
            </a:fld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772842" y="1798090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420822" y="2650568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383455" y="2650568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355965" y="2647751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501706" y="2650568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1415820" y="3464499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378453" y="3464499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350963" y="3461682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496704" y="3464499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1002720" y="4281065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1999381" y="4281065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3005919" y="4278248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866240" y="4278248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5049576" y="4281065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3866240" y="5034499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1002720" y="5037316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1002720" y="5793567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36" idx="2"/>
            <a:endCxn id="37" idx="0"/>
          </p:cNvCxnSpPr>
          <p:nvPr/>
        </p:nvCxnSpPr>
        <p:spPr>
          <a:xfrm flipH="1">
            <a:off x="1627372" y="2004640"/>
            <a:ext cx="1145470" cy="6459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36" idx="3"/>
            <a:endCxn id="38" idx="0"/>
          </p:cNvCxnSpPr>
          <p:nvPr/>
        </p:nvCxnSpPr>
        <p:spPr>
          <a:xfrm flipH="1">
            <a:off x="2590005" y="2150693"/>
            <a:ext cx="243334" cy="4998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6" idx="5"/>
            <a:endCxn id="39" idx="0"/>
          </p:cNvCxnSpPr>
          <p:nvPr/>
        </p:nvCxnSpPr>
        <p:spPr>
          <a:xfrm>
            <a:off x="3125445" y="2150693"/>
            <a:ext cx="437070" cy="4970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36" idx="6"/>
            <a:endCxn id="40" idx="0"/>
          </p:cNvCxnSpPr>
          <p:nvPr/>
        </p:nvCxnSpPr>
        <p:spPr>
          <a:xfrm>
            <a:off x="3185942" y="2004640"/>
            <a:ext cx="1522314" cy="6459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37" idx="4"/>
            <a:endCxn id="41" idx="0"/>
          </p:cNvCxnSpPr>
          <p:nvPr/>
        </p:nvCxnSpPr>
        <p:spPr>
          <a:xfrm flipH="1">
            <a:off x="1622370" y="3063668"/>
            <a:ext cx="5002" cy="4008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38" idx="4"/>
            <a:endCxn id="42" idx="0"/>
          </p:cNvCxnSpPr>
          <p:nvPr/>
        </p:nvCxnSpPr>
        <p:spPr>
          <a:xfrm flipH="1">
            <a:off x="2585003" y="3063668"/>
            <a:ext cx="5002" cy="4008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39" idx="4"/>
            <a:endCxn id="43" idx="0"/>
          </p:cNvCxnSpPr>
          <p:nvPr/>
        </p:nvCxnSpPr>
        <p:spPr>
          <a:xfrm flipH="1">
            <a:off x="3557513" y="3060851"/>
            <a:ext cx="5002" cy="4008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40" idx="4"/>
            <a:endCxn id="44" idx="0"/>
          </p:cNvCxnSpPr>
          <p:nvPr/>
        </p:nvCxnSpPr>
        <p:spPr>
          <a:xfrm flipH="1">
            <a:off x="4703254" y="3063668"/>
            <a:ext cx="5002" cy="4008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1" idx="3"/>
            <a:endCxn id="45" idx="0"/>
          </p:cNvCxnSpPr>
          <p:nvPr/>
        </p:nvCxnSpPr>
        <p:spPr>
          <a:xfrm flipH="1">
            <a:off x="1209270" y="3817102"/>
            <a:ext cx="267047" cy="4639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2" idx="3"/>
            <a:endCxn id="46" idx="0"/>
          </p:cNvCxnSpPr>
          <p:nvPr/>
        </p:nvCxnSpPr>
        <p:spPr>
          <a:xfrm flipH="1">
            <a:off x="2205931" y="3817102"/>
            <a:ext cx="233019" cy="4639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3" idx="3"/>
          </p:cNvCxnSpPr>
          <p:nvPr/>
        </p:nvCxnSpPr>
        <p:spPr>
          <a:xfrm flipH="1">
            <a:off x="3212469" y="3814285"/>
            <a:ext cx="198991" cy="4639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43" idx="5"/>
            <a:endCxn id="48" idx="0"/>
          </p:cNvCxnSpPr>
          <p:nvPr/>
        </p:nvCxnSpPr>
        <p:spPr>
          <a:xfrm>
            <a:off x="3703566" y="3814285"/>
            <a:ext cx="369224" cy="4639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4" idx="5"/>
            <a:endCxn id="49" idx="0"/>
          </p:cNvCxnSpPr>
          <p:nvPr/>
        </p:nvCxnSpPr>
        <p:spPr>
          <a:xfrm>
            <a:off x="4849307" y="3817102"/>
            <a:ext cx="406819" cy="4639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5" idx="4"/>
            <a:endCxn id="52" idx="0"/>
          </p:cNvCxnSpPr>
          <p:nvPr/>
        </p:nvCxnSpPr>
        <p:spPr>
          <a:xfrm>
            <a:off x="1209270" y="4694165"/>
            <a:ext cx="0" cy="3431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8" idx="4"/>
            <a:endCxn id="51" idx="0"/>
          </p:cNvCxnSpPr>
          <p:nvPr/>
        </p:nvCxnSpPr>
        <p:spPr>
          <a:xfrm>
            <a:off x="4072790" y="4691348"/>
            <a:ext cx="0" cy="3431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2" idx="4"/>
            <a:endCxn id="53" idx="0"/>
          </p:cNvCxnSpPr>
          <p:nvPr/>
        </p:nvCxnSpPr>
        <p:spPr>
          <a:xfrm>
            <a:off x="1209270" y="5450416"/>
            <a:ext cx="0" cy="3431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5054017" y="5034499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/>
          <p:cNvCxnSpPr>
            <a:stCxn id="49" idx="4"/>
            <a:endCxn id="88" idx="0"/>
          </p:cNvCxnSpPr>
          <p:nvPr/>
        </p:nvCxnSpPr>
        <p:spPr>
          <a:xfrm>
            <a:off x="5256126" y="4694165"/>
            <a:ext cx="4441" cy="3403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1936947" y="200464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285619" y="3045226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R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123714" y="3725188"/>
            <a:ext cx="245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808987" y="4642010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M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803630" y="54174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447118" y="2183636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D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2267421" y="3071053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O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2045912" y="373543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G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3287736" y="21638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3524194" y="3068236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3042236" y="3777937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3829615" y="3768320"/>
            <a:ext cx="245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4072790" y="467825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3897512" y="1999783"/>
            <a:ext cx="245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4689834" y="306642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R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5006967" y="3756065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O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5235336" y="4666125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N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1048809" y="5815451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2039646" y="4300132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3912329" y="5060680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5095665" y="5078977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5593125" y="1820128"/>
            <a:ext cx="441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The word is not a prefix of other words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892822" y="2157613"/>
            <a:ext cx="53196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Remove all the nodes from leaf node to the first junction node associated with the string along with the edges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5892822" y="3270157"/>
            <a:ext cx="2046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delete(“EXAM”)</a:t>
            </a:r>
          </a:p>
        </p:txBody>
      </p:sp>
      <p:sp>
        <p:nvSpPr>
          <p:cNvPr id="95" name="Oval 94"/>
          <p:cNvSpPr/>
          <p:nvPr/>
        </p:nvSpPr>
        <p:spPr>
          <a:xfrm>
            <a:off x="3345097" y="3456770"/>
            <a:ext cx="413100" cy="4131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4496704" y="3464052"/>
            <a:ext cx="413100" cy="4131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TextBox 143"/>
          <p:cNvSpPr txBox="1"/>
          <p:nvPr/>
        </p:nvSpPr>
        <p:spPr>
          <a:xfrm>
            <a:off x="4542793" y="3479747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</a:p>
        </p:txBody>
      </p:sp>
      <p:sp>
        <p:nvSpPr>
          <p:cNvPr id="75" name="Oval 74"/>
          <p:cNvSpPr/>
          <p:nvPr/>
        </p:nvSpPr>
        <p:spPr>
          <a:xfrm>
            <a:off x="2772842" y="1797960"/>
            <a:ext cx="413100" cy="4131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>
            <a:stCxn id="75" idx="5"/>
            <a:endCxn id="39" idx="0"/>
          </p:cNvCxnSpPr>
          <p:nvPr/>
        </p:nvCxnSpPr>
        <p:spPr>
          <a:xfrm>
            <a:off x="3125445" y="2150563"/>
            <a:ext cx="437070" cy="49718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3361471" y="2644023"/>
            <a:ext cx="413100" cy="4131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78" idx="4"/>
            <a:endCxn id="95" idx="0"/>
          </p:cNvCxnSpPr>
          <p:nvPr/>
        </p:nvCxnSpPr>
        <p:spPr>
          <a:xfrm flipH="1">
            <a:off x="3551647" y="3057123"/>
            <a:ext cx="16374" cy="39964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3345097" y="3454448"/>
            <a:ext cx="413100" cy="4131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stCxn id="81" idx="3"/>
            <a:endCxn id="47" idx="0"/>
          </p:cNvCxnSpPr>
          <p:nvPr/>
        </p:nvCxnSpPr>
        <p:spPr>
          <a:xfrm flipH="1">
            <a:off x="3212469" y="3807051"/>
            <a:ext cx="193125" cy="47119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3008917" y="4274727"/>
            <a:ext cx="413100" cy="4131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urved Connector 6"/>
          <p:cNvCxnSpPr>
            <a:stCxn id="84" idx="2"/>
            <a:endCxn id="43" idx="2"/>
          </p:cNvCxnSpPr>
          <p:nvPr/>
        </p:nvCxnSpPr>
        <p:spPr>
          <a:xfrm rot="10800000" flipH="1">
            <a:off x="3008917" y="3668233"/>
            <a:ext cx="342046" cy="813045"/>
          </a:xfrm>
          <a:prstGeom prst="curvedConnector3">
            <a:avLst>
              <a:gd name="adj1" fmla="val -4184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580476" y="390985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182604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Curved Connector 12"/>
          <p:cNvCxnSpPr>
            <a:stCxn id="81" idx="2"/>
            <a:endCxn id="39" idx="2"/>
          </p:cNvCxnSpPr>
          <p:nvPr/>
        </p:nvCxnSpPr>
        <p:spPr>
          <a:xfrm rot="10800000" flipH="1">
            <a:off x="3345097" y="2854302"/>
            <a:ext cx="10868" cy="806697"/>
          </a:xfrm>
          <a:prstGeom prst="curvedConnector3">
            <a:avLst>
              <a:gd name="adj1" fmla="val -210342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 FROM  TRIE (CASE-2)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E08E0-E8E5-4113-BAFF-2C8997B1D5BE}" type="datetime2">
              <a:rPr lang="en-US" smtClean="0"/>
              <a:t>Monday, October 13, 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Lecturer, Dept of CSE, KiU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34</a:t>
            </a:fld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772842" y="1798090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420822" y="2650568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383455" y="2650568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355965" y="2647751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501706" y="2650568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1415820" y="3464499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378453" y="3464499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350963" y="3461682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496704" y="3464499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1002720" y="4281065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1999381" y="4281065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866240" y="4278248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5049576" y="4281065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3866240" y="5034499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1002720" y="5037316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1002720" y="5793567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36" idx="2"/>
            <a:endCxn id="37" idx="0"/>
          </p:cNvCxnSpPr>
          <p:nvPr/>
        </p:nvCxnSpPr>
        <p:spPr>
          <a:xfrm flipH="1">
            <a:off x="1627372" y="2004640"/>
            <a:ext cx="1145470" cy="6459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36" idx="3"/>
            <a:endCxn id="38" idx="0"/>
          </p:cNvCxnSpPr>
          <p:nvPr/>
        </p:nvCxnSpPr>
        <p:spPr>
          <a:xfrm flipH="1">
            <a:off x="2590005" y="2150693"/>
            <a:ext cx="243334" cy="4998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6" idx="5"/>
            <a:endCxn id="39" idx="0"/>
          </p:cNvCxnSpPr>
          <p:nvPr/>
        </p:nvCxnSpPr>
        <p:spPr>
          <a:xfrm>
            <a:off x="3125445" y="2150693"/>
            <a:ext cx="437070" cy="4970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36" idx="6"/>
            <a:endCxn id="40" idx="0"/>
          </p:cNvCxnSpPr>
          <p:nvPr/>
        </p:nvCxnSpPr>
        <p:spPr>
          <a:xfrm>
            <a:off x="3185942" y="2004640"/>
            <a:ext cx="1522314" cy="6459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37" idx="4"/>
            <a:endCxn id="41" idx="0"/>
          </p:cNvCxnSpPr>
          <p:nvPr/>
        </p:nvCxnSpPr>
        <p:spPr>
          <a:xfrm flipH="1">
            <a:off x="1622370" y="3063668"/>
            <a:ext cx="5002" cy="4008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38" idx="4"/>
            <a:endCxn id="42" idx="0"/>
          </p:cNvCxnSpPr>
          <p:nvPr/>
        </p:nvCxnSpPr>
        <p:spPr>
          <a:xfrm flipH="1">
            <a:off x="2585003" y="3063668"/>
            <a:ext cx="5002" cy="4008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39" idx="4"/>
            <a:endCxn id="43" idx="0"/>
          </p:cNvCxnSpPr>
          <p:nvPr/>
        </p:nvCxnSpPr>
        <p:spPr>
          <a:xfrm flipH="1">
            <a:off x="3557513" y="3060851"/>
            <a:ext cx="5002" cy="4008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40" idx="4"/>
            <a:endCxn id="44" idx="0"/>
          </p:cNvCxnSpPr>
          <p:nvPr/>
        </p:nvCxnSpPr>
        <p:spPr>
          <a:xfrm flipH="1">
            <a:off x="4703254" y="3063668"/>
            <a:ext cx="5002" cy="4008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1" idx="3"/>
            <a:endCxn id="45" idx="0"/>
          </p:cNvCxnSpPr>
          <p:nvPr/>
        </p:nvCxnSpPr>
        <p:spPr>
          <a:xfrm flipH="1">
            <a:off x="1209270" y="3817102"/>
            <a:ext cx="267047" cy="4639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2" idx="3"/>
            <a:endCxn id="46" idx="0"/>
          </p:cNvCxnSpPr>
          <p:nvPr/>
        </p:nvCxnSpPr>
        <p:spPr>
          <a:xfrm flipH="1">
            <a:off x="2205931" y="3817102"/>
            <a:ext cx="233019" cy="4639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43" idx="5"/>
            <a:endCxn id="48" idx="0"/>
          </p:cNvCxnSpPr>
          <p:nvPr/>
        </p:nvCxnSpPr>
        <p:spPr>
          <a:xfrm>
            <a:off x="3703566" y="3814285"/>
            <a:ext cx="369224" cy="4639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4" idx="5"/>
            <a:endCxn id="49" idx="0"/>
          </p:cNvCxnSpPr>
          <p:nvPr/>
        </p:nvCxnSpPr>
        <p:spPr>
          <a:xfrm>
            <a:off x="4849307" y="3817102"/>
            <a:ext cx="406819" cy="4639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5" idx="4"/>
            <a:endCxn id="52" idx="0"/>
          </p:cNvCxnSpPr>
          <p:nvPr/>
        </p:nvCxnSpPr>
        <p:spPr>
          <a:xfrm>
            <a:off x="1209270" y="4694165"/>
            <a:ext cx="0" cy="3431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8" idx="4"/>
            <a:endCxn id="51" idx="0"/>
          </p:cNvCxnSpPr>
          <p:nvPr/>
        </p:nvCxnSpPr>
        <p:spPr>
          <a:xfrm>
            <a:off x="4072790" y="4691348"/>
            <a:ext cx="0" cy="3431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2" idx="4"/>
            <a:endCxn id="53" idx="0"/>
          </p:cNvCxnSpPr>
          <p:nvPr/>
        </p:nvCxnSpPr>
        <p:spPr>
          <a:xfrm>
            <a:off x="1209270" y="5450416"/>
            <a:ext cx="0" cy="3431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5054017" y="5034499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/>
          <p:cNvCxnSpPr>
            <a:stCxn id="49" idx="4"/>
            <a:endCxn id="88" idx="0"/>
          </p:cNvCxnSpPr>
          <p:nvPr/>
        </p:nvCxnSpPr>
        <p:spPr>
          <a:xfrm>
            <a:off x="5256126" y="4694165"/>
            <a:ext cx="4441" cy="3403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1936947" y="200464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285619" y="3045226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R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123714" y="3725188"/>
            <a:ext cx="245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808987" y="4642010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M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803630" y="54174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447118" y="2183636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D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2267421" y="3071053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O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2045912" y="373543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G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3287736" y="21638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3524194" y="3068236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3829615" y="3768320"/>
            <a:ext cx="245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4072790" y="467825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3897512" y="1999783"/>
            <a:ext cx="245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4689834" y="306642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R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5006967" y="3756065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O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5235336" y="4666125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N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1048809" y="5815451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2039646" y="4300132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3912329" y="5060680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5095665" y="5078977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5593125" y="1820128"/>
            <a:ext cx="441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The word is not a prefix of other words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892822" y="2157613"/>
            <a:ext cx="53196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Remove all the nodes from leaf node to the first junction node associated with the string along with the edges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5892822" y="3270157"/>
            <a:ext cx="2046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delete(“EXAM”)</a:t>
            </a:r>
          </a:p>
        </p:txBody>
      </p:sp>
      <p:sp>
        <p:nvSpPr>
          <p:cNvPr id="95" name="Oval 94"/>
          <p:cNvSpPr/>
          <p:nvPr/>
        </p:nvSpPr>
        <p:spPr>
          <a:xfrm>
            <a:off x="3345097" y="3456770"/>
            <a:ext cx="413100" cy="4131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4496704" y="3464052"/>
            <a:ext cx="413100" cy="4131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TextBox 143"/>
          <p:cNvSpPr txBox="1"/>
          <p:nvPr/>
        </p:nvSpPr>
        <p:spPr>
          <a:xfrm>
            <a:off x="4542793" y="3479747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</a:p>
        </p:txBody>
      </p:sp>
      <p:sp>
        <p:nvSpPr>
          <p:cNvPr id="75" name="Oval 74"/>
          <p:cNvSpPr/>
          <p:nvPr/>
        </p:nvSpPr>
        <p:spPr>
          <a:xfrm>
            <a:off x="2772842" y="1797960"/>
            <a:ext cx="413100" cy="4131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>
            <a:stCxn id="75" idx="5"/>
            <a:endCxn id="39" idx="0"/>
          </p:cNvCxnSpPr>
          <p:nvPr/>
        </p:nvCxnSpPr>
        <p:spPr>
          <a:xfrm>
            <a:off x="3125445" y="2150563"/>
            <a:ext cx="437070" cy="49718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3361471" y="2644023"/>
            <a:ext cx="413100" cy="4131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78" idx="4"/>
            <a:endCxn id="95" idx="0"/>
          </p:cNvCxnSpPr>
          <p:nvPr/>
        </p:nvCxnSpPr>
        <p:spPr>
          <a:xfrm flipH="1">
            <a:off x="3551647" y="3057123"/>
            <a:ext cx="16374" cy="39964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3345097" y="3454448"/>
            <a:ext cx="413100" cy="4131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2828246" y="305712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0</a:t>
            </a:r>
          </a:p>
        </p:txBody>
      </p:sp>
      <p:cxnSp>
        <p:nvCxnSpPr>
          <p:cNvPr id="23" name="Straight Arrow Connector 22"/>
          <p:cNvCxnSpPr>
            <a:stCxn id="78" idx="1"/>
            <a:endCxn id="36" idx="4"/>
          </p:cNvCxnSpPr>
          <p:nvPr/>
        </p:nvCxnSpPr>
        <p:spPr>
          <a:xfrm flipH="1" flipV="1">
            <a:off x="2979392" y="2211190"/>
            <a:ext cx="442576" cy="4933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2963711" y="238952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966030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  <p:bldP spid="8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 FROM  TRIE (CASE-2)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2806C-A55C-42A9-B370-1ECAAB1E7547}" type="datetime2">
              <a:rPr lang="en-US" smtClean="0"/>
              <a:t>Monday, October 13, 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Lecturer, Dept of CSE, KiU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35</a:t>
            </a:fld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772842" y="1798090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420822" y="2650568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383455" y="2650568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355965" y="2647751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501706" y="2650568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1415820" y="3464499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378453" y="3464499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350963" y="3461682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496704" y="3464499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1002720" y="4281065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1999381" y="4281065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866240" y="4278248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5049576" y="4281065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3866240" y="5034499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1002720" y="5037316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1002720" y="5793567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36" idx="2"/>
            <a:endCxn id="37" idx="0"/>
          </p:cNvCxnSpPr>
          <p:nvPr/>
        </p:nvCxnSpPr>
        <p:spPr>
          <a:xfrm flipH="1">
            <a:off x="1627372" y="2004640"/>
            <a:ext cx="1145470" cy="6459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36" idx="3"/>
            <a:endCxn id="38" idx="0"/>
          </p:cNvCxnSpPr>
          <p:nvPr/>
        </p:nvCxnSpPr>
        <p:spPr>
          <a:xfrm flipH="1">
            <a:off x="2590005" y="2150693"/>
            <a:ext cx="243334" cy="4998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6" idx="5"/>
            <a:endCxn id="39" idx="0"/>
          </p:cNvCxnSpPr>
          <p:nvPr/>
        </p:nvCxnSpPr>
        <p:spPr>
          <a:xfrm>
            <a:off x="3125445" y="2150693"/>
            <a:ext cx="437070" cy="4970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36" idx="6"/>
            <a:endCxn id="40" idx="0"/>
          </p:cNvCxnSpPr>
          <p:nvPr/>
        </p:nvCxnSpPr>
        <p:spPr>
          <a:xfrm>
            <a:off x="3185942" y="2004640"/>
            <a:ext cx="1522314" cy="6459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37" idx="4"/>
            <a:endCxn id="41" idx="0"/>
          </p:cNvCxnSpPr>
          <p:nvPr/>
        </p:nvCxnSpPr>
        <p:spPr>
          <a:xfrm flipH="1">
            <a:off x="1622370" y="3063668"/>
            <a:ext cx="5002" cy="4008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38" idx="4"/>
            <a:endCxn id="42" idx="0"/>
          </p:cNvCxnSpPr>
          <p:nvPr/>
        </p:nvCxnSpPr>
        <p:spPr>
          <a:xfrm flipH="1">
            <a:off x="2585003" y="3063668"/>
            <a:ext cx="5002" cy="4008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39" idx="4"/>
            <a:endCxn id="43" idx="0"/>
          </p:cNvCxnSpPr>
          <p:nvPr/>
        </p:nvCxnSpPr>
        <p:spPr>
          <a:xfrm flipH="1">
            <a:off x="3557513" y="3060851"/>
            <a:ext cx="5002" cy="4008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40" idx="4"/>
            <a:endCxn id="44" idx="0"/>
          </p:cNvCxnSpPr>
          <p:nvPr/>
        </p:nvCxnSpPr>
        <p:spPr>
          <a:xfrm flipH="1">
            <a:off x="4703254" y="3063668"/>
            <a:ext cx="5002" cy="4008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1" idx="3"/>
            <a:endCxn id="45" idx="0"/>
          </p:cNvCxnSpPr>
          <p:nvPr/>
        </p:nvCxnSpPr>
        <p:spPr>
          <a:xfrm flipH="1">
            <a:off x="1209270" y="3817102"/>
            <a:ext cx="267047" cy="4639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2" idx="3"/>
            <a:endCxn id="46" idx="0"/>
          </p:cNvCxnSpPr>
          <p:nvPr/>
        </p:nvCxnSpPr>
        <p:spPr>
          <a:xfrm flipH="1">
            <a:off x="2205931" y="3817102"/>
            <a:ext cx="233019" cy="4639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43" idx="5"/>
            <a:endCxn id="48" idx="0"/>
          </p:cNvCxnSpPr>
          <p:nvPr/>
        </p:nvCxnSpPr>
        <p:spPr>
          <a:xfrm>
            <a:off x="3703566" y="3814285"/>
            <a:ext cx="369224" cy="4639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4" idx="5"/>
            <a:endCxn id="49" idx="0"/>
          </p:cNvCxnSpPr>
          <p:nvPr/>
        </p:nvCxnSpPr>
        <p:spPr>
          <a:xfrm>
            <a:off x="4849307" y="3817102"/>
            <a:ext cx="406819" cy="4639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5" idx="4"/>
            <a:endCxn id="52" idx="0"/>
          </p:cNvCxnSpPr>
          <p:nvPr/>
        </p:nvCxnSpPr>
        <p:spPr>
          <a:xfrm>
            <a:off x="1209270" y="4694165"/>
            <a:ext cx="0" cy="3431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8" idx="4"/>
            <a:endCxn id="51" idx="0"/>
          </p:cNvCxnSpPr>
          <p:nvPr/>
        </p:nvCxnSpPr>
        <p:spPr>
          <a:xfrm>
            <a:off x="4072790" y="4691348"/>
            <a:ext cx="0" cy="3431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2" idx="4"/>
            <a:endCxn id="53" idx="0"/>
          </p:cNvCxnSpPr>
          <p:nvPr/>
        </p:nvCxnSpPr>
        <p:spPr>
          <a:xfrm>
            <a:off x="1209270" y="5450416"/>
            <a:ext cx="0" cy="3431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5054017" y="5034499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/>
          <p:cNvCxnSpPr>
            <a:stCxn id="49" idx="4"/>
            <a:endCxn id="88" idx="0"/>
          </p:cNvCxnSpPr>
          <p:nvPr/>
        </p:nvCxnSpPr>
        <p:spPr>
          <a:xfrm>
            <a:off x="5256126" y="4694165"/>
            <a:ext cx="4441" cy="3403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1936947" y="200464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285619" y="3045226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R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123714" y="3725188"/>
            <a:ext cx="245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808987" y="4642010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M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803630" y="54174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447118" y="2183636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D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2267421" y="3071053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O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2045912" y="373543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G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3287736" y="21638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3524194" y="3068236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3829615" y="3768320"/>
            <a:ext cx="245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4072790" y="467825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3897512" y="1999783"/>
            <a:ext cx="245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4689834" y="306642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R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5006967" y="3756065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O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5235336" y="4666125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N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1048809" y="5815451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2039646" y="4300132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3912329" y="5060680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5593125" y="1820128"/>
            <a:ext cx="441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The word is not a prefix of other words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892822" y="2157613"/>
            <a:ext cx="53196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Remove all the nodes from leaf node to the first junction node associated with the string along with the edges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5892822" y="3270157"/>
            <a:ext cx="2046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delete(“EXAM”)</a:t>
            </a:r>
          </a:p>
        </p:txBody>
      </p:sp>
      <p:sp>
        <p:nvSpPr>
          <p:cNvPr id="95" name="Oval 94"/>
          <p:cNvSpPr/>
          <p:nvPr/>
        </p:nvSpPr>
        <p:spPr>
          <a:xfrm>
            <a:off x="3345097" y="3456770"/>
            <a:ext cx="413100" cy="4131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>
            <a:off x="5892822" y="3613788"/>
            <a:ext cx="2046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delete(“IRON”)</a:t>
            </a:r>
          </a:p>
        </p:txBody>
      </p:sp>
      <p:sp>
        <p:nvSpPr>
          <p:cNvPr id="99" name="Oval 98"/>
          <p:cNvSpPr/>
          <p:nvPr/>
        </p:nvSpPr>
        <p:spPr>
          <a:xfrm>
            <a:off x="4496704" y="3464052"/>
            <a:ext cx="413100" cy="4131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36" idx="6"/>
            <a:endCxn id="40" idx="0"/>
          </p:cNvCxnSpPr>
          <p:nvPr/>
        </p:nvCxnSpPr>
        <p:spPr>
          <a:xfrm>
            <a:off x="3185942" y="2004640"/>
            <a:ext cx="1522314" cy="64592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2772842" y="1797960"/>
            <a:ext cx="413100" cy="4131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4497723" y="2650670"/>
            <a:ext cx="413100" cy="4131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stCxn id="79" idx="4"/>
            <a:endCxn id="99" idx="0"/>
          </p:cNvCxnSpPr>
          <p:nvPr/>
        </p:nvCxnSpPr>
        <p:spPr>
          <a:xfrm flipH="1">
            <a:off x="4703254" y="3063770"/>
            <a:ext cx="1019" cy="40028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4496704" y="3461803"/>
            <a:ext cx="413100" cy="4131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TextBox 143"/>
          <p:cNvSpPr txBox="1"/>
          <p:nvPr/>
        </p:nvSpPr>
        <p:spPr>
          <a:xfrm>
            <a:off x="4542793" y="3479747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</a:p>
        </p:txBody>
      </p:sp>
      <p:cxnSp>
        <p:nvCxnSpPr>
          <p:cNvPr id="21" name="Straight Arrow Connector 20"/>
          <p:cNvCxnSpPr>
            <a:stCxn id="44" idx="5"/>
            <a:endCxn id="49" idx="0"/>
          </p:cNvCxnSpPr>
          <p:nvPr/>
        </p:nvCxnSpPr>
        <p:spPr>
          <a:xfrm>
            <a:off x="4849307" y="3817102"/>
            <a:ext cx="406819" cy="46396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5049576" y="4281065"/>
            <a:ext cx="413100" cy="4131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>
            <a:stCxn id="84" idx="4"/>
          </p:cNvCxnSpPr>
          <p:nvPr/>
        </p:nvCxnSpPr>
        <p:spPr>
          <a:xfrm>
            <a:off x="5256126" y="4694165"/>
            <a:ext cx="0" cy="34033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5049576" y="5033789"/>
            <a:ext cx="413100" cy="4131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TextBox 144"/>
          <p:cNvSpPr txBox="1"/>
          <p:nvPr/>
        </p:nvSpPr>
        <p:spPr>
          <a:xfrm>
            <a:off x="5095665" y="5078977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</a:p>
        </p:txBody>
      </p:sp>
      <p:cxnSp>
        <p:nvCxnSpPr>
          <p:cNvPr id="29" name="Curved Connector 28"/>
          <p:cNvCxnSpPr>
            <a:stCxn id="88" idx="2"/>
            <a:endCxn id="49" idx="2"/>
          </p:cNvCxnSpPr>
          <p:nvPr/>
        </p:nvCxnSpPr>
        <p:spPr>
          <a:xfrm rot="10800000">
            <a:off x="5049577" y="4487615"/>
            <a:ext cx="4441" cy="753434"/>
          </a:xfrm>
          <a:prstGeom prst="curvedConnector3">
            <a:avLst>
              <a:gd name="adj1" fmla="val 524748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507388" y="469134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84988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  <p:bldP spid="9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 FROM  TRIE (CASE-2)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1AC86-01E3-4D7E-9239-DB05D18D210E}" type="datetime2">
              <a:rPr lang="en-US" smtClean="0"/>
              <a:t>Monday, October 13, 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Lecturer, Dept of CSE, KiU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36</a:t>
            </a:fld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772842" y="1798090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420822" y="2650568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383455" y="2650568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355965" y="2647751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501706" y="2650568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1415820" y="3464499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378453" y="3464499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350963" y="3461682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496704" y="3464499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1002720" y="4281065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1999381" y="4281065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866240" y="4278248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5049576" y="4281065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3866240" y="5034499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1002720" y="5037316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1002720" y="5793567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36" idx="2"/>
            <a:endCxn id="37" idx="0"/>
          </p:cNvCxnSpPr>
          <p:nvPr/>
        </p:nvCxnSpPr>
        <p:spPr>
          <a:xfrm flipH="1">
            <a:off x="1627372" y="2004640"/>
            <a:ext cx="1145470" cy="6459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36" idx="3"/>
            <a:endCxn id="38" idx="0"/>
          </p:cNvCxnSpPr>
          <p:nvPr/>
        </p:nvCxnSpPr>
        <p:spPr>
          <a:xfrm flipH="1">
            <a:off x="2590005" y="2150693"/>
            <a:ext cx="243334" cy="4998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6" idx="5"/>
            <a:endCxn id="39" idx="0"/>
          </p:cNvCxnSpPr>
          <p:nvPr/>
        </p:nvCxnSpPr>
        <p:spPr>
          <a:xfrm>
            <a:off x="3125445" y="2150693"/>
            <a:ext cx="437070" cy="4970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36" idx="6"/>
            <a:endCxn id="40" idx="0"/>
          </p:cNvCxnSpPr>
          <p:nvPr/>
        </p:nvCxnSpPr>
        <p:spPr>
          <a:xfrm>
            <a:off x="3185942" y="2004640"/>
            <a:ext cx="1522314" cy="6459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37" idx="4"/>
            <a:endCxn id="41" idx="0"/>
          </p:cNvCxnSpPr>
          <p:nvPr/>
        </p:nvCxnSpPr>
        <p:spPr>
          <a:xfrm flipH="1">
            <a:off x="1622370" y="3063668"/>
            <a:ext cx="5002" cy="4008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38" idx="4"/>
            <a:endCxn id="42" idx="0"/>
          </p:cNvCxnSpPr>
          <p:nvPr/>
        </p:nvCxnSpPr>
        <p:spPr>
          <a:xfrm flipH="1">
            <a:off x="2585003" y="3063668"/>
            <a:ext cx="5002" cy="4008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39" idx="4"/>
            <a:endCxn id="43" idx="0"/>
          </p:cNvCxnSpPr>
          <p:nvPr/>
        </p:nvCxnSpPr>
        <p:spPr>
          <a:xfrm flipH="1">
            <a:off x="3557513" y="3060851"/>
            <a:ext cx="5002" cy="4008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40" idx="4"/>
            <a:endCxn id="44" idx="0"/>
          </p:cNvCxnSpPr>
          <p:nvPr/>
        </p:nvCxnSpPr>
        <p:spPr>
          <a:xfrm flipH="1">
            <a:off x="4703254" y="3063668"/>
            <a:ext cx="5002" cy="4008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1" idx="3"/>
            <a:endCxn id="45" idx="0"/>
          </p:cNvCxnSpPr>
          <p:nvPr/>
        </p:nvCxnSpPr>
        <p:spPr>
          <a:xfrm flipH="1">
            <a:off x="1209270" y="3817102"/>
            <a:ext cx="267047" cy="4639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2" idx="3"/>
            <a:endCxn id="46" idx="0"/>
          </p:cNvCxnSpPr>
          <p:nvPr/>
        </p:nvCxnSpPr>
        <p:spPr>
          <a:xfrm flipH="1">
            <a:off x="2205931" y="3817102"/>
            <a:ext cx="233019" cy="4639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43" idx="5"/>
            <a:endCxn id="48" idx="0"/>
          </p:cNvCxnSpPr>
          <p:nvPr/>
        </p:nvCxnSpPr>
        <p:spPr>
          <a:xfrm>
            <a:off x="3703566" y="3814285"/>
            <a:ext cx="369224" cy="4639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4" idx="5"/>
            <a:endCxn id="49" idx="0"/>
          </p:cNvCxnSpPr>
          <p:nvPr/>
        </p:nvCxnSpPr>
        <p:spPr>
          <a:xfrm>
            <a:off x="4849307" y="3817102"/>
            <a:ext cx="406819" cy="4639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5" idx="4"/>
            <a:endCxn id="52" idx="0"/>
          </p:cNvCxnSpPr>
          <p:nvPr/>
        </p:nvCxnSpPr>
        <p:spPr>
          <a:xfrm>
            <a:off x="1209270" y="4694165"/>
            <a:ext cx="0" cy="3431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8" idx="4"/>
            <a:endCxn id="51" idx="0"/>
          </p:cNvCxnSpPr>
          <p:nvPr/>
        </p:nvCxnSpPr>
        <p:spPr>
          <a:xfrm>
            <a:off x="4072790" y="4691348"/>
            <a:ext cx="0" cy="3431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2" idx="4"/>
            <a:endCxn id="53" idx="0"/>
          </p:cNvCxnSpPr>
          <p:nvPr/>
        </p:nvCxnSpPr>
        <p:spPr>
          <a:xfrm>
            <a:off x="1209270" y="5450416"/>
            <a:ext cx="0" cy="3431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1936947" y="200464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285619" y="3045226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R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123714" y="3725188"/>
            <a:ext cx="245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808987" y="4642010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M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803630" y="54174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447118" y="2183636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D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2267421" y="3071053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O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2045912" y="373543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G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3287736" y="21638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3524194" y="3068236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3829615" y="3768320"/>
            <a:ext cx="245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4072790" y="467825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3897512" y="1999783"/>
            <a:ext cx="245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4689834" y="306642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R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5006967" y="3756065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O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1048809" y="5815451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2039646" y="4300132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3912329" y="5060680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5593125" y="1820128"/>
            <a:ext cx="441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The word is not a prefix of other words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892822" y="2157613"/>
            <a:ext cx="53196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Remove all the nodes from leaf node to the first junction node associated with the string along with the edges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5892822" y="3270157"/>
            <a:ext cx="2046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delete(“EXAM”)</a:t>
            </a:r>
          </a:p>
        </p:txBody>
      </p:sp>
      <p:sp>
        <p:nvSpPr>
          <p:cNvPr id="95" name="Oval 94"/>
          <p:cNvSpPr/>
          <p:nvPr/>
        </p:nvSpPr>
        <p:spPr>
          <a:xfrm>
            <a:off x="3345097" y="3456770"/>
            <a:ext cx="413100" cy="4131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>
            <a:off x="5892822" y="3613788"/>
            <a:ext cx="2046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delete(“IRON”)</a:t>
            </a:r>
          </a:p>
        </p:txBody>
      </p:sp>
      <p:sp>
        <p:nvSpPr>
          <p:cNvPr id="99" name="Oval 98"/>
          <p:cNvSpPr/>
          <p:nvPr/>
        </p:nvSpPr>
        <p:spPr>
          <a:xfrm>
            <a:off x="4496704" y="3464052"/>
            <a:ext cx="413100" cy="4131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36" idx="6"/>
            <a:endCxn id="40" idx="0"/>
          </p:cNvCxnSpPr>
          <p:nvPr/>
        </p:nvCxnSpPr>
        <p:spPr>
          <a:xfrm>
            <a:off x="3185942" y="2004640"/>
            <a:ext cx="1522314" cy="64592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2772842" y="1797960"/>
            <a:ext cx="413100" cy="4131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4497723" y="2650670"/>
            <a:ext cx="413100" cy="4131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stCxn id="79" idx="4"/>
            <a:endCxn id="99" idx="0"/>
          </p:cNvCxnSpPr>
          <p:nvPr/>
        </p:nvCxnSpPr>
        <p:spPr>
          <a:xfrm flipH="1">
            <a:off x="4703254" y="3063770"/>
            <a:ext cx="1019" cy="40028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4496704" y="3461803"/>
            <a:ext cx="413100" cy="4131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TextBox 143"/>
          <p:cNvSpPr txBox="1"/>
          <p:nvPr/>
        </p:nvSpPr>
        <p:spPr>
          <a:xfrm>
            <a:off x="4542793" y="3479747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</a:p>
        </p:txBody>
      </p:sp>
      <p:cxnSp>
        <p:nvCxnSpPr>
          <p:cNvPr id="21" name="Straight Arrow Connector 20"/>
          <p:cNvCxnSpPr>
            <a:stCxn id="44" idx="5"/>
            <a:endCxn id="49" idx="0"/>
          </p:cNvCxnSpPr>
          <p:nvPr/>
        </p:nvCxnSpPr>
        <p:spPr>
          <a:xfrm>
            <a:off x="4849307" y="3817102"/>
            <a:ext cx="406819" cy="46396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5049576" y="4281065"/>
            <a:ext cx="413100" cy="4131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4509608" y="417009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cxnSp>
        <p:nvCxnSpPr>
          <p:cNvPr id="5" name="Curved Connector 4"/>
          <p:cNvCxnSpPr>
            <a:stCxn id="49" idx="2"/>
            <a:endCxn id="44" idx="4"/>
          </p:cNvCxnSpPr>
          <p:nvPr/>
        </p:nvCxnSpPr>
        <p:spPr>
          <a:xfrm rot="10800000">
            <a:off x="4703254" y="3877599"/>
            <a:ext cx="346322" cy="610016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891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urved Connector 10"/>
          <p:cNvCxnSpPr>
            <a:stCxn id="82" idx="2"/>
            <a:endCxn id="40" idx="2"/>
          </p:cNvCxnSpPr>
          <p:nvPr/>
        </p:nvCxnSpPr>
        <p:spPr>
          <a:xfrm rot="10800000" flipH="1">
            <a:off x="4496704" y="2857119"/>
            <a:ext cx="5002" cy="811235"/>
          </a:xfrm>
          <a:prstGeom prst="curvedConnector3">
            <a:avLst>
              <a:gd name="adj1" fmla="val -457017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 FROM  TRIE (CASE-2)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8F9D7-0795-4765-AEB5-0DA27E8068F7}" type="datetime2">
              <a:rPr lang="en-US" smtClean="0"/>
              <a:t>Monday, October 13, 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Lecturer, Dept of CSE, KiU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37</a:t>
            </a:fld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772842" y="1798090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420822" y="2650568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383455" y="2650568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355965" y="2647751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501706" y="2650568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1415820" y="3464499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378453" y="3464499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350963" y="3461682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496704" y="3464499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1002720" y="4281065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1999381" y="4281065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866240" y="4278248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3866240" y="5034499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1002720" y="5037316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1002720" y="5793567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36" idx="2"/>
            <a:endCxn id="37" idx="0"/>
          </p:cNvCxnSpPr>
          <p:nvPr/>
        </p:nvCxnSpPr>
        <p:spPr>
          <a:xfrm flipH="1">
            <a:off x="1627372" y="2004640"/>
            <a:ext cx="1145470" cy="6459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36" idx="3"/>
            <a:endCxn id="38" idx="0"/>
          </p:cNvCxnSpPr>
          <p:nvPr/>
        </p:nvCxnSpPr>
        <p:spPr>
          <a:xfrm flipH="1">
            <a:off x="2590005" y="2150693"/>
            <a:ext cx="243334" cy="4998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6" idx="5"/>
            <a:endCxn id="39" idx="0"/>
          </p:cNvCxnSpPr>
          <p:nvPr/>
        </p:nvCxnSpPr>
        <p:spPr>
          <a:xfrm>
            <a:off x="3125445" y="2150693"/>
            <a:ext cx="437070" cy="4970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36" idx="6"/>
            <a:endCxn id="40" idx="0"/>
          </p:cNvCxnSpPr>
          <p:nvPr/>
        </p:nvCxnSpPr>
        <p:spPr>
          <a:xfrm>
            <a:off x="3185942" y="2004640"/>
            <a:ext cx="1522314" cy="6459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37" idx="4"/>
            <a:endCxn id="41" idx="0"/>
          </p:cNvCxnSpPr>
          <p:nvPr/>
        </p:nvCxnSpPr>
        <p:spPr>
          <a:xfrm flipH="1">
            <a:off x="1622370" y="3063668"/>
            <a:ext cx="5002" cy="4008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38" idx="4"/>
            <a:endCxn id="42" idx="0"/>
          </p:cNvCxnSpPr>
          <p:nvPr/>
        </p:nvCxnSpPr>
        <p:spPr>
          <a:xfrm flipH="1">
            <a:off x="2585003" y="3063668"/>
            <a:ext cx="5002" cy="4008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39" idx="4"/>
            <a:endCxn id="43" idx="0"/>
          </p:cNvCxnSpPr>
          <p:nvPr/>
        </p:nvCxnSpPr>
        <p:spPr>
          <a:xfrm flipH="1">
            <a:off x="3557513" y="3060851"/>
            <a:ext cx="5002" cy="4008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40" idx="4"/>
            <a:endCxn id="44" idx="0"/>
          </p:cNvCxnSpPr>
          <p:nvPr/>
        </p:nvCxnSpPr>
        <p:spPr>
          <a:xfrm flipH="1">
            <a:off x="4703254" y="3063668"/>
            <a:ext cx="5002" cy="4008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1" idx="3"/>
            <a:endCxn id="45" idx="0"/>
          </p:cNvCxnSpPr>
          <p:nvPr/>
        </p:nvCxnSpPr>
        <p:spPr>
          <a:xfrm flipH="1">
            <a:off x="1209270" y="3817102"/>
            <a:ext cx="267047" cy="4639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2" idx="3"/>
            <a:endCxn id="46" idx="0"/>
          </p:cNvCxnSpPr>
          <p:nvPr/>
        </p:nvCxnSpPr>
        <p:spPr>
          <a:xfrm flipH="1">
            <a:off x="2205931" y="3817102"/>
            <a:ext cx="233019" cy="4639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43" idx="5"/>
            <a:endCxn id="48" idx="0"/>
          </p:cNvCxnSpPr>
          <p:nvPr/>
        </p:nvCxnSpPr>
        <p:spPr>
          <a:xfrm>
            <a:off x="3703566" y="3814285"/>
            <a:ext cx="369224" cy="4639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5" idx="4"/>
            <a:endCxn id="52" idx="0"/>
          </p:cNvCxnSpPr>
          <p:nvPr/>
        </p:nvCxnSpPr>
        <p:spPr>
          <a:xfrm>
            <a:off x="1209270" y="4694165"/>
            <a:ext cx="0" cy="3431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8" idx="4"/>
            <a:endCxn id="51" idx="0"/>
          </p:cNvCxnSpPr>
          <p:nvPr/>
        </p:nvCxnSpPr>
        <p:spPr>
          <a:xfrm>
            <a:off x="4072790" y="4691348"/>
            <a:ext cx="0" cy="3431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2" idx="4"/>
            <a:endCxn id="53" idx="0"/>
          </p:cNvCxnSpPr>
          <p:nvPr/>
        </p:nvCxnSpPr>
        <p:spPr>
          <a:xfrm>
            <a:off x="1209270" y="5450416"/>
            <a:ext cx="0" cy="3431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1936947" y="200464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285619" y="3045226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R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123714" y="3725188"/>
            <a:ext cx="245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808987" y="4642010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M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803630" y="54174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447118" y="2183636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D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2267421" y="3071053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O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2045912" y="373543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G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3287736" y="21638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3524194" y="3068236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3829615" y="3768320"/>
            <a:ext cx="245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4072790" y="467825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3897512" y="1999783"/>
            <a:ext cx="245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4689834" y="306642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R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1048809" y="5815451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2039646" y="4300132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3912329" y="5060680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5593125" y="1820128"/>
            <a:ext cx="441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The word is not a prefix of other words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892822" y="2157613"/>
            <a:ext cx="53196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Remove all the nodes from leaf node to the first junction node associated with the string along with the edges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5892822" y="3270157"/>
            <a:ext cx="2046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delete(“EXAM”)</a:t>
            </a:r>
          </a:p>
        </p:txBody>
      </p:sp>
      <p:sp>
        <p:nvSpPr>
          <p:cNvPr id="95" name="Oval 94"/>
          <p:cNvSpPr/>
          <p:nvPr/>
        </p:nvSpPr>
        <p:spPr>
          <a:xfrm>
            <a:off x="3345097" y="3456770"/>
            <a:ext cx="413100" cy="4131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>
            <a:off x="5892822" y="3613788"/>
            <a:ext cx="2046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delete(“IRON”)</a:t>
            </a:r>
          </a:p>
        </p:txBody>
      </p:sp>
      <p:sp>
        <p:nvSpPr>
          <p:cNvPr id="99" name="Oval 98"/>
          <p:cNvSpPr/>
          <p:nvPr/>
        </p:nvSpPr>
        <p:spPr>
          <a:xfrm>
            <a:off x="4496704" y="3464052"/>
            <a:ext cx="413100" cy="4131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36" idx="6"/>
            <a:endCxn id="40" idx="0"/>
          </p:cNvCxnSpPr>
          <p:nvPr/>
        </p:nvCxnSpPr>
        <p:spPr>
          <a:xfrm>
            <a:off x="3185942" y="2004640"/>
            <a:ext cx="1522314" cy="64592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2772842" y="1797960"/>
            <a:ext cx="413100" cy="4131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4497723" y="2650670"/>
            <a:ext cx="413100" cy="4131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stCxn id="79" idx="4"/>
            <a:endCxn id="99" idx="0"/>
          </p:cNvCxnSpPr>
          <p:nvPr/>
        </p:nvCxnSpPr>
        <p:spPr>
          <a:xfrm flipH="1">
            <a:off x="4703254" y="3063770"/>
            <a:ext cx="1019" cy="40028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4496704" y="3461803"/>
            <a:ext cx="413100" cy="4131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TextBox 143"/>
          <p:cNvSpPr txBox="1"/>
          <p:nvPr/>
        </p:nvSpPr>
        <p:spPr>
          <a:xfrm>
            <a:off x="4542793" y="3479747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953322" y="308368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0</a:t>
            </a:r>
          </a:p>
        </p:txBody>
      </p:sp>
      <p:cxnSp>
        <p:nvCxnSpPr>
          <p:cNvPr id="23" name="Curved Connector 22"/>
          <p:cNvCxnSpPr>
            <a:stCxn id="79" idx="7"/>
            <a:endCxn id="36" idx="7"/>
          </p:cNvCxnSpPr>
          <p:nvPr/>
        </p:nvCxnSpPr>
        <p:spPr>
          <a:xfrm rot="16200000" flipV="1">
            <a:off x="3561596" y="1422436"/>
            <a:ext cx="852580" cy="1724881"/>
          </a:xfrm>
          <a:prstGeom prst="curvedConnector3">
            <a:avLst>
              <a:gd name="adj1" fmla="val 10283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4461818" y="175774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927680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  <p:bldP spid="8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DELETION  OF  AN  EDGE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ED1C6-4AE1-4FCF-92A4-690154FE255A}" type="datetime2">
              <a:rPr lang="en-US" smtClean="0"/>
              <a:t>Monday, October 13, 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Lecturer, Dept of CSE, KiU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38</a:t>
            </a:fld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1213903" y="2023447"/>
            <a:ext cx="6802452" cy="172708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1405208" y="2958215"/>
            <a:ext cx="470018" cy="4618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1875226" y="2958215"/>
            <a:ext cx="470018" cy="4618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2345244" y="2958214"/>
            <a:ext cx="470018" cy="4618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2815262" y="2958215"/>
            <a:ext cx="470018" cy="4618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3285280" y="2958215"/>
            <a:ext cx="470018" cy="4618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3755298" y="2958214"/>
            <a:ext cx="470018" cy="4618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4856280" y="2958214"/>
            <a:ext cx="470018" cy="4618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5326298" y="2958214"/>
            <a:ext cx="470018" cy="4618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5796316" y="2958213"/>
            <a:ext cx="470018" cy="4618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6266334" y="2958214"/>
            <a:ext cx="470018" cy="4618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6736352" y="2958214"/>
            <a:ext cx="470018" cy="4618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7206370" y="2958213"/>
            <a:ext cx="470018" cy="4618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>
            <a:off x="4254501" y="2896770"/>
            <a:ext cx="5725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….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485367" y="338449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0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2015838" y="338528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2427327" y="338119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2897494" y="338119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3363366" y="338119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3911470" y="338119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4938362" y="338449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20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5357492" y="338119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21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5880322" y="338119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22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6350489" y="338119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23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6816361" y="338119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24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7286528" y="338119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25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1493381" y="2645555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1963548" y="264555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2435341" y="264225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2905508" y="2642256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D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3371380" y="26422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3841547" y="264225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F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4938362" y="262806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U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5408529" y="2628065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V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5880322" y="2624766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W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6350489" y="2624766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6816361" y="262476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Y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7286528" y="2624766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Z</a:t>
            </a:r>
          </a:p>
        </p:txBody>
      </p:sp>
      <p:sp>
        <p:nvSpPr>
          <p:cNvPr id="142" name="Rectangle 141"/>
          <p:cNvSpPr/>
          <p:nvPr/>
        </p:nvSpPr>
        <p:spPr>
          <a:xfrm>
            <a:off x="1213903" y="2014062"/>
            <a:ext cx="6802452" cy="34481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TextBox 144"/>
          <p:cNvSpPr txBox="1"/>
          <p:nvPr/>
        </p:nvSpPr>
        <p:spPr>
          <a:xfrm>
            <a:off x="1405208" y="199315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Segoe UI Semilight" panose="020B0402040204020203" pitchFamily="34" charset="0"/>
                <a:ea typeface="Segoe UI Symbol" panose="020B0502040204020203" pitchFamily="34" charset="0"/>
                <a:cs typeface="Segoe UI Semilight" panose="020B0402040204020203" pitchFamily="34" charset="0"/>
              </a:rPr>
              <a:t>EoW</a:t>
            </a:r>
            <a:endParaRPr lang="en-US" b="1" dirty="0">
              <a:latin typeface="Segoe UI Semilight" panose="020B0402040204020203" pitchFamily="34" charset="0"/>
              <a:ea typeface="Segoe UI Symbol" panose="020B05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1405208" y="2375240"/>
            <a:ext cx="997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children</a:t>
            </a:r>
          </a:p>
        </p:txBody>
      </p:sp>
      <p:sp>
        <p:nvSpPr>
          <p:cNvPr id="148" name="Oval 147"/>
          <p:cNvSpPr/>
          <p:nvPr/>
        </p:nvSpPr>
        <p:spPr>
          <a:xfrm>
            <a:off x="1471832" y="4999122"/>
            <a:ext cx="586119" cy="58611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/>
          <p:cNvSpPr/>
          <p:nvPr/>
        </p:nvSpPr>
        <p:spPr>
          <a:xfrm>
            <a:off x="2878817" y="4999121"/>
            <a:ext cx="586119" cy="58611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/>
          <p:cNvSpPr/>
          <p:nvPr/>
        </p:nvSpPr>
        <p:spPr>
          <a:xfrm>
            <a:off x="5210197" y="4999120"/>
            <a:ext cx="586119" cy="58611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>
            <a:endCxn id="148" idx="0"/>
          </p:cNvCxnSpPr>
          <p:nvPr/>
        </p:nvCxnSpPr>
        <p:spPr>
          <a:xfrm flipH="1">
            <a:off x="1764892" y="3189157"/>
            <a:ext cx="373218" cy="180996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1619847" y="404367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cxnSp>
        <p:nvCxnSpPr>
          <p:cNvPr id="29" name="Straight Arrow Connector 28"/>
          <p:cNvCxnSpPr>
            <a:endCxn id="149" idx="0"/>
          </p:cNvCxnSpPr>
          <p:nvPr/>
        </p:nvCxnSpPr>
        <p:spPr>
          <a:xfrm flipH="1">
            <a:off x="3171877" y="3189157"/>
            <a:ext cx="812702" cy="180996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3147220" y="412013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F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5260533" y="4140925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W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625863" y="2597393"/>
            <a:ext cx="5036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1247434" y="5797708"/>
            <a:ext cx="370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DELETE  THE  RED  MARKED  EDGE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8324044" y="2412727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r</a:t>
            </a:r>
            <a:r>
              <a:rPr lang="en-US" b="1" dirty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← </a:t>
            </a:r>
            <a:r>
              <a:rPr lang="en-US" b="1" dirty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22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8324044" y="2744572"/>
            <a:ext cx="3631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Node *</a:t>
            </a:r>
            <a:r>
              <a:rPr lang="en-US" b="1" i="1" dirty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v</a:t>
            </a:r>
            <a:r>
              <a:rPr lang="en-US" b="1" dirty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←</a:t>
            </a:r>
            <a:r>
              <a:rPr lang="en-US" b="1" dirty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b="1" i="1" dirty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u</a:t>
            </a:r>
            <a:r>
              <a:rPr lang="en-US" b="1" dirty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-&gt;</a:t>
            </a:r>
            <a:r>
              <a:rPr lang="en-US" b="1" i="1" dirty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children</a:t>
            </a:r>
            <a:r>
              <a:rPr lang="en-US" b="1" dirty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[</a:t>
            </a:r>
            <a:r>
              <a:rPr lang="en-US" b="1" i="1" dirty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r</a:t>
            </a:r>
            <a:r>
              <a:rPr lang="en-US" b="1" dirty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159" name="Rectangle 158"/>
          <p:cNvSpPr/>
          <p:nvPr/>
        </p:nvSpPr>
        <p:spPr>
          <a:xfrm>
            <a:off x="5796316" y="2958213"/>
            <a:ext cx="470018" cy="46189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>
            <a:endCxn id="150" idx="0"/>
          </p:cNvCxnSpPr>
          <p:nvPr/>
        </p:nvCxnSpPr>
        <p:spPr>
          <a:xfrm flipH="1">
            <a:off x="5503257" y="3210330"/>
            <a:ext cx="510277" cy="178879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Oval 159"/>
          <p:cNvSpPr/>
          <p:nvPr/>
        </p:nvSpPr>
        <p:spPr>
          <a:xfrm>
            <a:off x="5210197" y="5002418"/>
            <a:ext cx="586119" cy="58611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TextBox 160"/>
          <p:cNvSpPr txBox="1"/>
          <p:nvPr/>
        </p:nvSpPr>
        <p:spPr>
          <a:xfrm>
            <a:off x="4914923" y="5093866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v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8324044" y="3112213"/>
            <a:ext cx="3079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u</a:t>
            </a:r>
            <a:r>
              <a:rPr lang="en-US" b="1" dirty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-&gt;</a:t>
            </a:r>
            <a:r>
              <a:rPr lang="en-US" b="1" i="1" dirty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children</a:t>
            </a:r>
            <a:r>
              <a:rPr lang="en-US" b="1" dirty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[</a:t>
            </a:r>
            <a:r>
              <a:rPr lang="en-US" b="1" i="1" dirty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r</a:t>
            </a:r>
            <a:r>
              <a:rPr lang="en-US" b="1" dirty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] = NULL</a:t>
            </a:r>
          </a:p>
        </p:txBody>
      </p:sp>
      <p:sp>
        <p:nvSpPr>
          <p:cNvPr id="163" name="TextBox 162"/>
          <p:cNvSpPr txBox="1"/>
          <p:nvPr/>
        </p:nvSpPr>
        <p:spPr>
          <a:xfrm>
            <a:off x="1473630" y="3004491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N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2403812" y="3004491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N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2880692" y="3004491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N</a:t>
            </a:r>
          </a:p>
        </p:txBody>
      </p:sp>
      <p:sp>
        <p:nvSpPr>
          <p:cNvPr id="166" name="TextBox 165"/>
          <p:cNvSpPr txBox="1"/>
          <p:nvPr/>
        </p:nvSpPr>
        <p:spPr>
          <a:xfrm>
            <a:off x="3342315" y="3011588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N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4913519" y="3010555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N</a:t>
            </a:r>
          </a:p>
        </p:txBody>
      </p:sp>
      <p:sp>
        <p:nvSpPr>
          <p:cNvPr id="168" name="TextBox 167"/>
          <p:cNvSpPr txBox="1"/>
          <p:nvPr/>
        </p:nvSpPr>
        <p:spPr>
          <a:xfrm>
            <a:off x="5382412" y="3025779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N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6322448" y="3011588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N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6799709" y="3009467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N</a:t>
            </a:r>
          </a:p>
        </p:txBody>
      </p:sp>
      <p:sp>
        <p:nvSpPr>
          <p:cNvPr id="171" name="TextBox 170"/>
          <p:cNvSpPr txBox="1"/>
          <p:nvPr/>
        </p:nvSpPr>
        <p:spPr>
          <a:xfrm>
            <a:off x="7251095" y="3018013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58819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" grpId="0"/>
      <p:bldP spid="158" grpId="0"/>
      <p:bldP spid="159" grpId="0" animBg="1"/>
      <p:bldP spid="160" grpId="0" animBg="1"/>
      <p:bldP spid="161" grpId="0"/>
      <p:bldP spid="16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DELETION  OF  AN  EDGE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A953B-EEFC-4143-8FD4-F5E670F780B6}" type="datetime2">
              <a:rPr lang="en-US" smtClean="0"/>
              <a:t>Monday, October 13, 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Lecturer, Dept of CSE, KiU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39</a:t>
            </a:fld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1213903" y="2023447"/>
            <a:ext cx="6802452" cy="172708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1405208" y="2958215"/>
            <a:ext cx="470018" cy="4618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1875226" y="2958215"/>
            <a:ext cx="470018" cy="4618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2345244" y="2958214"/>
            <a:ext cx="470018" cy="4618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2815262" y="2958215"/>
            <a:ext cx="470018" cy="4618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3285280" y="2958215"/>
            <a:ext cx="470018" cy="4618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3755298" y="2958214"/>
            <a:ext cx="470018" cy="4618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4856280" y="2958214"/>
            <a:ext cx="470018" cy="4618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5326298" y="2958214"/>
            <a:ext cx="470018" cy="4618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5796316" y="2958213"/>
            <a:ext cx="470018" cy="4618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6266334" y="2958214"/>
            <a:ext cx="470018" cy="4618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6736352" y="2958214"/>
            <a:ext cx="470018" cy="4618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7206370" y="2958213"/>
            <a:ext cx="470018" cy="4618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>
            <a:off x="4254501" y="2896770"/>
            <a:ext cx="5725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….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485367" y="338449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0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2015838" y="338528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2427327" y="338119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2897494" y="338119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3363366" y="338119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3911470" y="338119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4938362" y="338449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20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5357492" y="338119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21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5880322" y="338119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22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6350489" y="338119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23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6816361" y="338119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24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7286528" y="338119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25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1493381" y="2645555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1963548" y="264555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2435341" y="264225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2905508" y="2642256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D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3371380" y="26422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3841547" y="264225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F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4938362" y="262806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U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5408529" y="2628065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V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5880322" y="2624766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W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6350489" y="2624766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6816361" y="262476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Y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7286528" y="2624766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Z</a:t>
            </a:r>
          </a:p>
        </p:txBody>
      </p:sp>
      <p:sp>
        <p:nvSpPr>
          <p:cNvPr id="142" name="Rectangle 141"/>
          <p:cNvSpPr/>
          <p:nvPr/>
        </p:nvSpPr>
        <p:spPr>
          <a:xfrm>
            <a:off x="1213903" y="2014062"/>
            <a:ext cx="6802452" cy="34481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TextBox 144"/>
          <p:cNvSpPr txBox="1"/>
          <p:nvPr/>
        </p:nvSpPr>
        <p:spPr>
          <a:xfrm>
            <a:off x="1405208" y="199315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Segoe UI Semilight" panose="020B0402040204020203" pitchFamily="34" charset="0"/>
                <a:ea typeface="Segoe UI Symbol" panose="020B0502040204020203" pitchFamily="34" charset="0"/>
                <a:cs typeface="Segoe UI Semilight" panose="020B0402040204020203" pitchFamily="34" charset="0"/>
              </a:rPr>
              <a:t>EoW</a:t>
            </a:r>
            <a:endParaRPr lang="en-US" b="1" dirty="0">
              <a:latin typeface="Segoe UI Semilight" panose="020B0402040204020203" pitchFamily="34" charset="0"/>
              <a:ea typeface="Segoe UI Symbol" panose="020B05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1405208" y="2375240"/>
            <a:ext cx="997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children</a:t>
            </a:r>
          </a:p>
        </p:txBody>
      </p:sp>
      <p:sp>
        <p:nvSpPr>
          <p:cNvPr id="148" name="Oval 147"/>
          <p:cNvSpPr/>
          <p:nvPr/>
        </p:nvSpPr>
        <p:spPr>
          <a:xfrm>
            <a:off x="1471832" y="4999122"/>
            <a:ext cx="586119" cy="58611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/>
          <p:cNvSpPr/>
          <p:nvPr/>
        </p:nvSpPr>
        <p:spPr>
          <a:xfrm>
            <a:off x="2878817" y="4999121"/>
            <a:ext cx="586119" cy="58611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/>
          <p:cNvSpPr/>
          <p:nvPr/>
        </p:nvSpPr>
        <p:spPr>
          <a:xfrm>
            <a:off x="5210197" y="4999120"/>
            <a:ext cx="586119" cy="58611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>
            <a:endCxn id="148" idx="0"/>
          </p:cNvCxnSpPr>
          <p:nvPr/>
        </p:nvCxnSpPr>
        <p:spPr>
          <a:xfrm flipH="1">
            <a:off x="1764892" y="3189157"/>
            <a:ext cx="373218" cy="180996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1619847" y="404367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cxnSp>
        <p:nvCxnSpPr>
          <p:cNvPr id="29" name="Straight Arrow Connector 28"/>
          <p:cNvCxnSpPr>
            <a:endCxn id="149" idx="0"/>
          </p:cNvCxnSpPr>
          <p:nvPr/>
        </p:nvCxnSpPr>
        <p:spPr>
          <a:xfrm flipH="1">
            <a:off x="3171877" y="3189157"/>
            <a:ext cx="812702" cy="180996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3147220" y="412013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F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625863" y="2597393"/>
            <a:ext cx="5036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1247434" y="5797708"/>
            <a:ext cx="370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DELETE  THE  RED  MARKED  EDGE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8324044" y="2412727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r</a:t>
            </a:r>
            <a:r>
              <a:rPr lang="en-US" b="1" dirty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← </a:t>
            </a:r>
            <a:r>
              <a:rPr lang="en-US" b="1" dirty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22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8324044" y="2744572"/>
            <a:ext cx="3493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Node *</a:t>
            </a:r>
            <a:r>
              <a:rPr lang="en-US" b="1" i="1" dirty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v</a:t>
            </a:r>
            <a:r>
              <a:rPr lang="en-US" b="1" dirty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←</a:t>
            </a:r>
            <a:r>
              <a:rPr lang="en-US" b="1" dirty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b="1" i="1" dirty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u</a:t>
            </a:r>
            <a:r>
              <a:rPr lang="en-US" b="1" dirty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-&gt;</a:t>
            </a:r>
            <a:r>
              <a:rPr lang="en-US" b="1" i="1" dirty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children</a:t>
            </a:r>
            <a:r>
              <a:rPr lang="en-US" b="1" dirty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[</a:t>
            </a:r>
            <a:r>
              <a:rPr lang="en-US" b="1" i="1" dirty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r</a:t>
            </a:r>
            <a:r>
              <a:rPr lang="en-US" b="1" dirty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160" name="Oval 159"/>
          <p:cNvSpPr/>
          <p:nvPr/>
        </p:nvSpPr>
        <p:spPr>
          <a:xfrm>
            <a:off x="5210197" y="5002418"/>
            <a:ext cx="586119" cy="58611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TextBox 160"/>
          <p:cNvSpPr txBox="1"/>
          <p:nvPr/>
        </p:nvSpPr>
        <p:spPr>
          <a:xfrm>
            <a:off x="4914923" y="5093866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v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8324044" y="3112213"/>
            <a:ext cx="3079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u</a:t>
            </a:r>
            <a:r>
              <a:rPr lang="en-US" b="1" dirty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-&gt;</a:t>
            </a:r>
            <a:r>
              <a:rPr lang="en-US" b="1" i="1" dirty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children</a:t>
            </a:r>
            <a:r>
              <a:rPr lang="en-US" b="1" dirty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[</a:t>
            </a:r>
            <a:r>
              <a:rPr lang="en-US" b="1" i="1" dirty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r</a:t>
            </a:r>
            <a:r>
              <a:rPr lang="en-US" b="1" dirty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] = NULL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1473630" y="3004491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N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2403812" y="3004491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N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2880692" y="3004491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N</a:t>
            </a:r>
          </a:p>
        </p:txBody>
      </p:sp>
      <p:sp>
        <p:nvSpPr>
          <p:cNvPr id="166" name="TextBox 165"/>
          <p:cNvSpPr txBox="1"/>
          <p:nvPr/>
        </p:nvSpPr>
        <p:spPr>
          <a:xfrm>
            <a:off x="3342315" y="3011588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N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4913519" y="3010555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N</a:t>
            </a:r>
          </a:p>
        </p:txBody>
      </p:sp>
      <p:sp>
        <p:nvSpPr>
          <p:cNvPr id="168" name="TextBox 167"/>
          <p:cNvSpPr txBox="1"/>
          <p:nvPr/>
        </p:nvSpPr>
        <p:spPr>
          <a:xfrm>
            <a:off x="5382412" y="3025779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N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6322448" y="3011588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N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6799709" y="3009467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N</a:t>
            </a:r>
          </a:p>
        </p:txBody>
      </p:sp>
      <p:sp>
        <p:nvSpPr>
          <p:cNvPr id="171" name="TextBox 170"/>
          <p:cNvSpPr txBox="1"/>
          <p:nvPr/>
        </p:nvSpPr>
        <p:spPr>
          <a:xfrm>
            <a:off x="7251095" y="3018013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N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859673" y="3018013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N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8324044" y="3504886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delete </a:t>
            </a:r>
            <a:r>
              <a:rPr lang="en-US" b="1" i="1" dirty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3266960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5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8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" grpId="0" animBg="1"/>
      <p:bldP spid="160" grpId="0" animBg="1"/>
      <p:bldP spid="161" grpId="0"/>
      <p:bldP spid="7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Box 178"/>
          <p:cNvSpPr txBox="1"/>
          <p:nvPr/>
        </p:nvSpPr>
        <p:spPr>
          <a:xfrm>
            <a:off x="7038928" y="440195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194" name="TextBox 193"/>
          <p:cNvSpPr txBox="1"/>
          <p:nvPr/>
        </p:nvSpPr>
        <p:spPr>
          <a:xfrm>
            <a:off x="7022087" y="4430254"/>
            <a:ext cx="30970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174" name="TextBox 173"/>
          <p:cNvSpPr txBox="1"/>
          <p:nvPr/>
        </p:nvSpPr>
        <p:spPr>
          <a:xfrm>
            <a:off x="9685115" y="388658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9695717" y="3915338"/>
            <a:ext cx="30970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600" dirty="0"/>
              <a:t>INSERT IN TRIE (WITH COUNTER)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47C23-A5BA-4EC0-A583-DF1C5EB7F83F}" type="datetime2">
              <a:rPr lang="en-US" smtClean="0"/>
              <a:t>Monday, October 13, 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Lecturer, Dept of CSE, KiU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4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097280" y="1732102"/>
            <a:ext cx="1745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insert(“MIT”)</a:t>
            </a:r>
          </a:p>
        </p:txBody>
      </p:sp>
      <p:sp>
        <p:nvSpPr>
          <p:cNvPr id="10" name="Oval 9"/>
          <p:cNvSpPr/>
          <p:nvPr/>
        </p:nvSpPr>
        <p:spPr>
          <a:xfrm>
            <a:off x="7074726" y="2496017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982771" y="1854470"/>
            <a:ext cx="663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Root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096372" y="2517901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M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7281276" y="2208181"/>
            <a:ext cx="0" cy="30244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8266128" y="2820702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10" idx="6"/>
            <a:endCxn id="13" idx="1"/>
          </p:cNvCxnSpPr>
          <p:nvPr/>
        </p:nvCxnSpPr>
        <p:spPr>
          <a:xfrm>
            <a:off x="7487826" y="2702567"/>
            <a:ext cx="838799" cy="1786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711498" y="2457946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M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152733" y="2575805"/>
            <a:ext cx="260116" cy="249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8349888" y="2856552"/>
            <a:ext cx="245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</a:p>
        </p:txBody>
      </p:sp>
      <p:sp>
        <p:nvSpPr>
          <p:cNvPr id="23" name="Oval 22"/>
          <p:cNvSpPr/>
          <p:nvPr/>
        </p:nvSpPr>
        <p:spPr>
          <a:xfrm>
            <a:off x="9457530" y="3106813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stCxn id="13" idx="6"/>
            <a:endCxn id="23" idx="1"/>
          </p:cNvCxnSpPr>
          <p:nvPr/>
        </p:nvCxnSpPr>
        <p:spPr>
          <a:xfrm>
            <a:off x="8679228" y="3027252"/>
            <a:ext cx="838799" cy="1400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965988" y="2755613"/>
            <a:ext cx="245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</a:p>
        </p:txBody>
      </p:sp>
      <p:sp>
        <p:nvSpPr>
          <p:cNvPr id="30" name="Rectangle 29"/>
          <p:cNvSpPr/>
          <p:nvPr/>
        </p:nvSpPr>
        <p:spPr>
          <a:xfrm>
            <a:off x="8349888" y="2902465"/>
            <a:ext cx="260116" cy="249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10449183" y="3671361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>
            <a:stCxn id="23" idx="6"/>
            <a:endCxn id="31" idx="1"/>
          </p:cNvCxnSpPr>
          <p:nvPr/>
        </p:nvCxnSpPr>
        <p:spPr>
          <a:xfrm>
            <a:off x="9870630" y="3313363"/>
            <a:ext cx="639050" cy="4184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9510833" y="312869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0129059" y="322588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</a:p>
        </p:txBody>
      </p:sp>
      <p:sp>
        <p:nvSpPr>
          <p:cNvPr id="35" name="Rectangle 34"/>
          <p:cNvSpPr/>
          <p:nvPr/>
        </p:nvSpPr>
        <p:spPr>
          <a:xfrm>
            <a:off x="9536656" y="3203420"/>
            <a:ext cx="260116" cy="249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10449183" y="3671361"/>
            <a:ext cx="413100" cy="4131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1097280" y="2078964"/>
            <a:ext cx="1874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insert(“MIST”)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096372" y="2517901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M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357064" y="2842510"/>
            <a:ext cx="245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</a:p>
        </p:txBody>
      </p:sp>
      <p:sp>
        <p:nvSpPr>
          <p:cNvPr id="40" name="Rectangle 39"/>
          <p:cNvSpPr/>
          <p:nvPr/>
        </p:nvSpPr>
        <p:spPr>
          <a:xfrm>
            <a:off x="7158284" y="2575804"/>
            <a:ext cx="260116" cy="249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9489068" y="312494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S</a:t>
            </a:r>
          </a:p>
        </p:txBody>
      </p:sp>
      <p:sp>
        <p:nvSpPr>
          <p:cNvPr id="42" name="Rectangle 41"/>
          <p:cNvSpPr/>
          <p:nvPr/>
        </p:nvSpPr>
        <p:spPr>
          <a:xfrm>
            <a:off x="8349045" y="2898066"/>
            <a:ext cx="260116" cy="249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8604354" y="3671361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>
            <a:stCxn id="23" idx="2"/>
            <a:endCxn id="43" idx="0"/>
          </p:cNvCxnSpPr>
          <p:nvPr/>
        </p:nvCxnSpPr>
        <p:spPr>
          <a:xfrm flipH="1">
            <a:off x="8810904" y="3313363"/>
            <a:ext cx="646626" cy="3579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9535813" y="3190034"/>
            <a:ext cx="260116" cy="249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8907516" y="321191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S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657657" y="371512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</a:p>
        </p:txBody>
      </p:sp>
      <p:sp>
        <p:nvSpPr>
          <p:cNvPr id="50" name="Oval 49"/>
          <p:cNvSpPr/>
          <p:nvPr/>
        </p:nvSpPr>
        <p:spPr>
          <a:xfrm>
            <a:off x="9460164" y="4204711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/>
          <p:cNvCxnSpPr>
            <a:stCxn id="43" idx="6"/>
            <a:endCxn id="50" idx="1"/>
          </p:cNvCxnSpPr>
          <p:nvPr/>
        </p:nvCxnSpPr>
        <p:spPr>
          <a:xfrm>
            <a:off x="9017454" y="3877911"/>
            <a:ext cx="503207" cy="3872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9200876" y="375458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</a:p>
        </p:txBody>
      </p:sp>
      <p:sp>
        <p:nvSpPr>
          <p:cNvPr id="62" name="Rectangle 61"/>
          <p:cNvSpPr/>
          <p:nvPr/>
        </p:nvSpPr>
        <p:spPr>
          <a:xfrm>
            <a:off x="8679228" y="3752941"/>
            <a:ext cx="260116" cy="249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9460164" y="4200285"/>
            <a:ext cx="413100" cy="4131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1097280" y="2420293"/>
            <a:ext cx="1887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insert(“BUET”)</a:t>
            </a:r>
          </a:p>
        </p:txBody>
      </p:sp>
      <p:sp>
        <p:nvSpPr>
          <p:cNvPr id="65" name="Oval 64"/>
          <p:cNvSpPr/>
          <p:nvPr/>
        </p:nvSpPr>
        <p:spPr>
          <a:xfrm>
            <a:off x="6139989" y="2826837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7129484" y="250927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cxnSp>
        <p:nvCxnSpPr>
          <p:cNvPr id="68" name="Straight Arrow Connector 67"/>
          <p:cNvCxnSpPr>
            <a:stCxn id="10" idx="2"/>
            <a:endCxn id="65" idx="7"/>
          </p:cNvCxnSpPr>
          <p:nvPr/>
        </p:nvCxnSpPr>
        <p:spPr>
          <a:xfrm flipH="1">
            <a:off x="6492592" y="2702567"/>
            <a:ext cx="582134" cy="1847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645845" y="245794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70" name="Rectangle 69"/>
          <p:cNvSpPr/>
          <p:nvPr/>
        </p:nvSpPr>
        <p:spPr>
          <a:xfrm>
            <a:off x="7158284" y="2575803"/>
            <a:ext cx="260116" cy="249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5803906" y="3740507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Arrow Connector 72"/>
          <p:cNvCxnSpPr>
            <a:stCxn id="65" idx="3"/>
            <a:endCxn id="71" idx="0"/>
          </p:cNvCxnSpPr>
          <p:nvPr/>
        </p:nvCxnSpPr>
        <p:spPr>
          <a:xfrm flipH="1">
            <a:off x="6010456" y="3179440"/>
            <a:ext cx="190030" cy="5610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164920" y="285565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U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5779462" y="319294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U</a:t>
            </a:r>
          </a:p>
        </p:txBody>
      </p:sp>
      <p:sp>
        <p:nvSpPr>
          <p:cNvPr id="76" name="Rectangle 75"/>
          <p:cNvSpPr/>
          <p:nvPr/>
        </p:nvSpPr>
        <p:spPr>
          <a:xfrm>
            <a:off x="6221563" y="2908675"/>
            <a:ext cx="260116" cy="249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5854429" y="37623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</p:txBody>
      </p:sp>
      <p:sp>
        <p:nvSpPr>
          <p:cNvPr id="78" name="Oval 77"/>
          <p:cNvSpPr/>
          <p:nvPr/>
        </p:nvSpPr>
        <p:spPr>
          <a:xfrm>
            <a:off x="5803906" y="4705205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Arrow Connector 79"/>
          <p:cNvCxnSpPr>
            <a:stCxn id="71" idx="4"/>
            <a:endCxn id="78" idx="0"/>
          </p:cNvCxnSpPr>
          <p:nvPr/>
        </p:nvCxnSpPr>
        <p:spPr>
          <a:xfrm>
            <a:off x="6010456" y="4153607"/>
            <a:ext cx="0" cy="5515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5695479" y="41916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</p:txBody>
      </p:sp>
      <p:sp>
        <p:nvSpPr>
          <p:cNvPr id="83" name="Rectangle 82"/>
          <p:cNvSpPr/>
          <p:nvPr/>
        </p:nvSpPr>
        <p:spPr>
          <a:xfrm>
            <a:off x="5875214" y="3822345"/>
            <a:ext cx="260116" cy="249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5808273" y="5638814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5854429" y="474897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</a:p>
        </p:txBody>
      </p:sp>
      <p:cxnSp>
        <p:nvCxnSpPr>
          <p:cNvPr id="87" name="Straight Arrow Connector 86"/>
          <p:cNvCxnSpPr>
            <a:stCxn id="78" idx="4"/>
            <a:endCxn id="84" idx="0"/>
          </p:cNvCxnSpPr>
          <p:nvPr/>
        </p:nvCxnSpPr>
        <p:spPr>
          <a:xfrm>
            <a:off x="6010456" y="5118305"/>
            <a:ext cx="4367" cy="5205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5679437" y="517597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</a:p>
        </p:txBody>
      </p:sp>
      <p:sp>
        <p:nvSpPr>
          <p:cNvPr id="89" name="Rectangle 88"/>
          <p:cNvSpPr/>
          <p:nvPr/>
        </p:nvSpPr>
        <p:spPr>
          <a:xfrm>
            <a:off x="5878907" y="4793653"/>
            <a:ext cx="260116" cy="249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5806089" y="5635301"/>
            <a:ext cx="413100" cy="4131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1095881" y="2753844"/>
            <a:ext cx="2114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insert(“MISTCE”)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7092615" y="2517901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M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8364763" y="2842510"/>
            <a:ext cx="245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</a:p>
        </p:txBody>
      </p:sp>
      <p:sp>
        <p:nvSpPr>
          <p:cNvPr id="94" name="Rectangle 93"/>
          <p:cNvSpPr/>
          <p:nvPr/>
        </p:nvSpPr>
        <p:spPr>
          <a:xfrm>
            <a:off x="7158284" y="2583111"/>
            <a:ext cx="260116" cy="249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9509130" y="314198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S</a:t>
            </a:r>
          </a:p>
        </p:txBody>
      </p:sp>
      <p:sp>
        <p:nvSpPr>
          <p:cNvPr id="79" name="Rectangle 78"/>
          <p:cNvSpPr/>
          <p:nvPr/>
        </p:nvSpPr>
        <p:spPr>
          <a:xfrm>
            <a:off x="8343977" y="2890968"/>
            <a:ext cx="260116" cy="249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8651064" y="371203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</a:p>
        </p:txBody>
      </p:sp>
      <p:sp>
        <p:nvSpPr>
          <p:cNvPr id="86" name="Rectangle 85"/>
          <p:cNvSpPr/>
          <p:nvPr/>
        </p:nvSpPr>
        <p:spPr>
          <a:xfrm>
            <a:off x="9540212" y="3191203"/>
            <a:ext cx="260116" cy="249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/>
          <p:cNvSpPr txBox="1"/>
          <p:nvPr/>
        </p:nvSpPr>
        <p:spPr>
          <a:xfrm>
            <a:off x="9498680" y="4226602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96" name="Rectangle 95"/>
          <p:cNvSpPr/>
          <p:nvPr/>
        </p:nvSpPr>
        <p:spPr>
          <a:xfrm>
            <a:off x="8685821" y="3762391"/>
            <a:ext cx="260116" cy="249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8597761" y="4833839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50" idx="2"/>
            <a:endCxn id="98" idx="0"/>
          </p:cNvCxnSpPr>
          <p:nvPr/>
        </p:nvCxnSpPr>
        <p:spPr>
          <a:xfrm flipH="1">
            <a:off x="8804311" y="4411261"/>
            <a:ext cx="655853" cy="4225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8915397" y="4304225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9539796" y="4297787"/>
            <a:ext cx="260116" cy="2494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>
            <a:off x="8649273" y="48557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</p:txBody>
      </p:sp>
      <p:sp>
        <p:nvSpPr>
          <p:cNvPr id="102" name="Oval 101"/>
          <p:cNvSpPr/>
          <p:nvPr/>
        </p:nvSpPr>
        <p:spPr>
          <a:xfrm>
            <a:off x="8597761" y="5681403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stCxn id="98" idx="4"/>
            <a:endCxn id="102" idx="0"/>
          </p:cNvCxnSpPr>
          <p:nvPr/>
        </p:nvCxnSpPr>
        <p:spPr>
          <a:xfrm>
            <a:off x="8804311" y="5246939"/>
            <a:ext cx="0" cy="4344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8449611" y="52233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8685637" y="4915677"/>
            <a:ext cx="260116" cy="249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8593566" y="5681403"/>
            <a:ext cx="413100" cy="4131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/>
          <p:cNvSpPr txBox="1"/>
          <p:nvPr/>
        </p:nvSpPr>
        <p:spPr>
          <a:xfrm>
            <a:off x="1094683" y="3083158"/>
            <a:ext cx="1892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insert(“BUBT”)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7126728" y="251790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6186133" y="284872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U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5859642" y="376239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7140062" y="2573564"/>
            <a:ext cx="260116" cy="249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6216481" y="2916440"/>
            <a:ext cx="260116" cy="249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>
            <a:off x="4792275" y="4727089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/>
          <p:cNvCxnSpPr>
            <a:stCxn id="71" idx="2"/>
            <a:endCxn id="112" idx="0"/>
          </p:cNvCxnSpPr>
          <p:nvPr/>
        </p:nvCxnSpPr>
        <p:spPr>
          <a:xfrm flipH="1">
            <a:off x="4998825" y="3947057"/>
            <a:ext cx="805081" cy="7800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5101402" y="401952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5888442" y="3822345"/>
            <a:ext cx="260116" cy="249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/>
          <p:cNvSpPr txBox="1"/>
          <p:nvPr/>
        </p:nvSpPr>
        <p:spPr>
          <a:xfrm>
            <a:off x="4842516" y="476112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</a:p>
        </p:txBody>
      </p:sp>
      <p:sp>
        <p:nvSpPr>
          <p:cNvPr id="116" name="Oval 115"/>
          <p:cNvSpPr/>
          <p:nvPr/>
        </p:nvSpPr>
        <p:spPr>
          <a:xfrm>
            <a:off x="4792275" y="5638814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4995763" y="5153109"/>
            <a:ext cx="0" cy="4986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4689269" y="515967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4867327" y="4815678"/>
            <a:ext cx="260116" cy="249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/>
          <p:nvPr/>
        </p:nvSpPr>
        <p:spPr>
          <a:xfrm>
            <a:off x="4792275" y="5640971"/>
            <a:ext cx="413100" cy="4131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119"/>
          <p:cNvSpPr txBox="1"/>
          <p:nvPr/>
        </p:nvSpPr>
        <p:spPr>
          <a:xfrm>
            <a:off x="1094683" y="3427844"/>
            <a:ext cx="2188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insert(“MISTME”)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7089422" y="2515848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M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8359399" y="2848269"/>
            <a:ext cx="245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9497518" y="312494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S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8644366" y="369871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7163073" y="2578609"/>
            <a:ext cx="260116" cy="249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8342620" y="2901920"/>
            <a:ext cx="260116" cy="249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9548268" y="3184899"/>
            <a:ext cx="260116" cy="249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/>
          <p:cNvSpPr txBox="1"/>
          <p:nvPr/>
        </p:nvSpPr>
        <p:spPr>
          <a:xfrm>
            <a:off x="9474127" y="4235328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M</a:t>
            </a:r>
          </a:p>
        </p:txBody>
      </p:sp>
      <p:sp>
        <p:nvSpPr>
          <p:cNvPr id="129" name="Oval 128"/>
          <p:cNvSpPr/>
          <p:nvPr/>
        </p:nvSpPr>
        <p:spPr>
          <a:xfrm>
            <a:off x="10449183" y="4818485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/>
          <p:cNvCxnSpPr>
            <a:stCxn id="50" idx="6"/>
            <a:endCxn id="129" idx="1"/>
          </p:cNvCxnSpPr>
          <p:nvPr/>
        </p:nvCxnSpPr>
        <p:spPr>
          <a:xfrm>
            <a:off x="9873264" y="4411261"/>
            <a:ext cx="636416" cy="4677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10057729" y="4304225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M</a:t>
            </a:r>
          </a:p>
        </p:txBody>
      </p:sp>
      <p:sp>
        <p:nvSpPr>
          <p:cNvPr id="131" name="Rectangle 130"/>
          <p:cNvSpPr/>
          <p:nvPr/>
        </p:nvSpPr>
        <p:spPr>
          <a:xfrm>
            <a:off x="9529462" y="4287512"/>
            <a:ext cx="260116" cy="2494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/>
          <p:cNvSpPr txBox="1"/>
          <p:nvPr/>
        </p:nvSpPr>
        <p:spPr>
          <a:xfrm>
            <a:off x="10489754" y="48392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</p:txBody>
      </p:sp>
      <p:sp>
        <p:nvSpPr>
          <p:cNvPr id="133" name="Oval 132"/>
          <p:cNvSpPr/>
          <p:nvPr/>
        </p:nvSpPr>
        <p:spPr>
          <a:xfrm>
            <a:off x="10449183" y="5678016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/>
          <p:cNvCxnSpPr>
            <a:stCxn id="129" idx="4"/>
            <a:endCxn id="133" idx="0"/>
          </p:cNvCxnSpPr>
          <p:nvPr/>
        </p:nvCxnSpPr>
        <p:spPr>
          <a:xfrm>
            <a:off x="10655733" y="5231585"/>
            <a:ext cx="0" cy="4464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10663872" y="52302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10523747" y="4909779"/>
            <a:ext cx="260116" cy="249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/>
          <p:cNvSpPr/>
          <p:nvPr/>
        </p:nvSpPr>
        <p:spPr>
          <a:xfrm>
            <a:off x="10444988" y="5678869"/>
            <a:ext cx="413100" cy="4131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TextBox 138"/>
          <p:cNvSpPr txBox="1"/>
          <p:nvPr/>
        </p:nvSpPr>
        <p:spPr>
          <a:xfrm>
            <a:off x="1093838" y="3777508"/>
            <a:ext cx="1775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insert(“BUP”)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7122418" y="250927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6164920" y="286700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U</a:t>
            </a:r>
          </a:p>
        </p:txBody>
      </p:sp>
      <p:sp>
        <p:nvSpPr>
          <p:cNvPr id="143" name="Rectangle 142"/>
          <p:cNvSpPr/>
          <p:nvPr/>
        </p:nvSpPr>
        <p:spPr>
          <a:xfrm>
            <a:off x="7145613" y="2577855"/>
            <a:ext cx="260116" cy="249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TextBox 144"/>
          <p:cNvSpPr txBox="1"/>
          <p:nvPr/>
        </p:nvSpPr>
        <p:spPr>
          <a:xfrm>
            <a:off x="5865310" y="3762902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P</a:t>
            </a:r>
          </a:p>
        </p:txBody>
      </p:sp>
      <p:sp>
        <p:nvSpPr>
          <p:cNvPr id="146" name="Rectangle 145"/>
          <p:cNvSpPr/>
          <p:nvPr/>
        </p:nvSpPr>
        <p:spPr>
          <a:xfrm>
            <a:off x="6214486" y="2912633"/>
            <a:ext cx="260116" cy="249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/>
          <p:cNvSpPr/>
          <p:nvPr/>
        </p:nvSpPr>
        <p:spPr>
          <a:xfrm>
            <a:off x="6820123" y="4701274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9" name="Straight Arrow Connector 148"/>
          <p:cNvCxnSpPr>
            <a:stCxn id="71" idx="6"/>
            <a:endCxn id="147" idx="0"/>
          </p:cNvCxnSpPr>
          <p:nvPr/>
        </p:nvCxnSpPr>
        <p:spPr>
          <a:xfrm>
            <a:off x="6217006" y="3947057"/>
            <a:ext cx="809667" cy="7542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6598825" y="4050662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P</a:t>
            </a:r>
          </a:p>
        </p:txBody>
      </p:sp>
      <p:sp>
        <p:nvSpPr>
          <p:cNvPr id="151" name="Rectangle 150"/>
          <p:cNvSpPr/>
          <p:nvPr/>
        </p:nvSpPr>
        <p:spPr>
          <a:xfrm>
            <a:off x="5873198" y="3825633"/>
            <a:ext cx="260116" cy="249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/>
          <p:cNvSpPr txBox="1"/>
          <p:nvPr/>
        </p:nvSpPr>
        <p:spPr>
          <a:xfrm>
            <a:off x="1099620" y="4119118"/>
            <a:ext cx="1654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insert(“CU”)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7107076" y="2513609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144" name="Oval 143"/>
          <p:cNvSpPr/>
          <p:nvPr/>
        </p:nvSpPr>
        <p:spPr>
          <a:xfrm>
            <a:off x="7081792" y="3326648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>
            <a:stCxn id="10" idx="4"/>
            <a:endCxn id="144" idx="0"/>
          </p:cNvCxnSpPr>
          <p:nvPr/>
        </p:nvCxnSpPr>
        <p:spPr>
          <a:xfrm>
            <a:off x="7281276" y="2909117"/>
            <a:ext cx="7066" cy="4175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7257104" y="2895487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7153911" y="2577773"/>
            <a:ext cx="260116" cy="249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TextBox 152"/>
          <p:cNvSpPr txBox="1"/>
          <p:nvPr/>
        </p:nvSpPr>
        <p:spPr>
          <a:xfrm>
            <a:off x="7116660" y="334167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U</a:t>
            </a:r>
          </a:p>
        </p:txBody>
      </p:sp>
      <p:sp>
        <p:nvSpPr>
          <p:cNvPr id="154" name="Oval 153"/>
          <p:cNvSpPr/>
          <p:nvPr/>
        </p:nvSpPr>
        <p:spPr>
          <a:xfrm>
            <a:off x="7568777" y="4075056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>
            <a:stCxn id="144" idx="5"/>
            <a:endCxn id="154" idx="0"/>
          </p:cNvCxnSpPr>
          <p:nvPr/>
        </p:nvCxnSpPr>
        <p:spPr>
          <a:xfrm>
            <a:off x="7434395" y="3679251"/>
            <a:ext cx="340932" cy="3958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7523056" y="357602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U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7161279" y="3413911"/>
            <a:ext cx="260116" cy="249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/>
          <p:cNvSpPr/>
          <p:nvPr/>
        </p:nvSpPr>
        <p:spPr>
          <a:xfrm>
            <a:off x="7568253" y="4075056"/>
            <a:ext cx="413100" cy="4131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TextBox 158"/>
          <p:cNvSpPr txBox="1"/>
          <p:nvPr/>
        </p:nvSpPr>
        <p:spPr>
          <a:xfrm>
            <a:off x="1093838" y="4434214"/>
            <a:ext cx="1869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insert(“MIST”)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7080068" y="2511096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M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8358704" y="2860511"/>
            <a:ext cx="245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9502947" y="311905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S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689320" y="3764711"/>
            <a:ext cx="260116" cy="249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TextBox 164"/>
          <p:cNvSpPr txBox="1"/>
          <p:nvPr/>
        </p:nvSpPr>
        <p:spPr>
          <a:xfrm>
            <a:off x="8643521" y="370247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</a:p>
        </p:txBody>
      </p:sp>
      <p:sp>
        <p:nvSpPr>
          <p:cNvPr id="167" name="Rectangle 166"/>
          <p:cNvSpPr/>
          <p:nvPr/>
        </p:nvSpPr>
        <p:spPr>
          <a:xfrm>
            <a:off x="7147210" y="2586820"/>
            <a:ext cx="260116" cy="249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/>
          <p:cNvSpPr/>
          <p:nvPr/>
        </p:nvSpPr>
        <p:spPr>
          <a:xfrm>
            <a:off x="8351882" y="2912766"/>
            <a:ext cx="260116" cy="249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/>
          <p:cNvSpPr/>
          <p:nvPr/>
        </p:nvSpPr>
        <p:spPr>
          <a:xfrm>
            <a:off x="9530055" y="3192941"/>
            <a:ext cx="260116" cy="249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tangle 171"/>
          <p:cNvSpPr/>
          <p:nvPr/>
        </p:nvSpPr>
        <p:spPr>
          <a:xfrm>
            <a:off x="8676637" y="3766258"/>
            <a:ext cx="260116" cy="249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Oval 180"/>
          <p:cNvSpPr/>
          <p:nvPr/>
        </p:nvSpPr>
        <p:spPr>
          <a:xfrm>
            <a:off x="6822726" y="4702936"/>
            <a:ext cx="413100" cy="4131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TextBox 172"/>
          <p:cNvSpPr txBox="1"/>
          <p:nvPr/>
        </p:nvSpPr>
        <p:spPr>
          <a:xfrm>
            <a:off x="10679938" y="341408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6164902" y="545349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176" name="TextBox 175"/>
          <p:cNvSpPr txBox="1"/>
          <p:nvPr/>
        </p:nvSpPr>
        <p:spPr>
          <a:xfrm>
            <a:off x="8891953" y="547251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177" name="TextBox 176"/>
          <p:cNvSpPr txBox="1"/>
          <p:nvPr/>
        </p:nvSpPr>
        <p:spPr>
          <a:xfrm>
            <a:off x="5091665" y="547081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178" name="TextBox 177"/>
          <p:cNvSpPr txBox="1"/>
          <p:nvPr/>
        </p:nvSpPr>
        <p:spPr>
          <a:xfrm>
            <a:off x="10771306" y="553450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180" name="TextBox 179"/>
          <p:cNvSpPr txBox="1"/>
          <p:nvPr/>
        </p:nvSpPr>
        <p:spPr>
          <a:xfrm>
            <a:off x="7865283" y="380169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7126033" y="250366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187" name="TextBox 186"/>
          <p:cNvSpPr txBox="1"/>
          <p:nvPr/>
        </p:nvSpPr>
        <p:spPr>
          <a:xfrm>
            <a:off x="1093838" y="4778436"/>
            <a:ext cx="1775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insert(“BUP”)</a:t>
            </a:r>
          </a:p>
        </p:txBody>
      </p:sp>
      <p:sp>
        <p:nvSpPr>
          <p:cNvPr id="4" name="Rectangle 3"/>
          <p:cNvSpPr/>
          <p:nvPr/>
        </p:nvSpPr>
        <p:spPr>
          <a:xfrm>
            <a:off x="7173697" y="2598582"/>
            <a:ext cx="230864" cy="2038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TextBox 189"/>
          <p:cNvSpPr txBox="1"/>
          <p:nvPr/>
        </p:nvSpPr>
        <p:spPr>
          <a:xfrm>
            <a:off x="6176882" y="285859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U</a:t>
            </a:r>
          </a:p>
        </p:txBody>
      </p:sp>
      <p:sp>
        <p:nvSpPr>
          <p:cNvPr id="191" name="Rectangle 190"/>
          <p:cNvSpPr/>
          <p:nvPr/>
        </p:nvSpPr>
        <p:spPr>
          <a:xfrm>
            <a:off x="6229579" y="2920845"/>
            <a:ext cx="230864" cy="2266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TextBox 191"/>
          <p:cNvSpPr txBox="1"/>
          <p:nvPr/>
        </p:nvSpPr>
        <p:spPr>
          <a:xfrm>
            <a:off x="5878907" y="3759703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P</a:t>
            </a:r>
          </a:p>
        </p:txBody>
      </p:sp>
      <p:sp>
        <p:nvSpPr>
          <p:cNvPr id="193" name="Rectangle 192"/>
          <p:cNvSpPr/>
          <p:nvPr/>
        </p:nvSpPr>
        <p:spPr>
          <a:xfrm>
            <a:off x="5876229" y="3818446"/>
            <a:ext cx="230864" cy="2290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Oval 194"/>
          <p:cNvSpPr/>
          <p:nvPr/>
        </p:nvSpPr>
        <p:spPr>
          <a:xfrm>
            <a:off x="9460164" y="4196768"/>
            <a:ext cx="413100" cy="4131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Oval 195"/>
          <p:cNvSpPr/>
          <p:nvPr/>
        </p:nvSpPr>
        <p:spPr>
          <a:xfrm>
            <a:off x="6818598" y="4699612"/>
            <a:ext cx="413100" cy="4131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333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1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2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9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0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0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0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>
                      <p:stCondLst>
                        <p:cond delay="indefinite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0" fill="hold">
                      <p:stCondLst>
                        <p:cond delay="indefinite"/>
                      </p:stCondLst>
                      <p:childTnLst>
                        <p:par>
                          <p:cTn id="351" fill="hold">
                            <p:stCondLst>
                              <p:cond delay="0"/>
                            </p:stCondLst>
                            <p:childTnLst>
                              <p:par>
                                <p:cTn id="3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4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5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6" fill="hold">
                      <p:stCondLst>
                        <p:cond delay="indefinite"/>
                      </p:stCondLst>
                      <p:childTnLst>
                        <p:par>
                          <p:cTn id="357" fill="hold">
                            <p:stCondLst>
                              <p:cond delay="0"/>
                            </p:stCondLst>
                            <p:childTnLst>
                              <p:par>
                                <p:cTn id="3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0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1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2" fill="hold">
                      <p:stCondLst>
                        <p:cond delay="indefinite"/>
                      </p:stCondLst>
                      <p:childTnLst>
                        <p:par>
                          <p:cTn id="363" fill="hold">
                            <p:stCondLst>
                              <p:cond delay="0"/>
                            </p:stCondLst>
                            <p:childTnLst>
                              <p:par>
                                <p:cTn id="3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6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7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>
                      <p:stCondLst>
                        <p:cond delay="indefinite"/>
                      </p:stCondLst>
                      <p:childTnLst>
                        <p:par>
                          <p:cTn id="369" fill="hold">
                            <p:stCondLst>
                              <p:cond delay="0"/>
                            </p:stCondLst>
                            <p:childTnLst>
                              <p:par>
                                <p:cTn id="37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2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3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" fill="hold">
                      <p:stCondLst>
                        <p:cond delay="indefinite"/>
                      </p:stCondLst>
                      <p:childTnLst>
                        <p:par>
                          <p:cTn id="378" fill="hold">
                            <p:stCondLst>
                              <p:cond delay="0"/>
                            </p:stCondLst>
                            <p:childTnLst>
                              <p:par>
                                <p:cTn id="3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1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2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6" fill="hold">
                      <p:stCondLst>
                        <p:cond delay="indefinite"/>
                      </p:stCondLst>
                      <p:childTnLst>
                        <p:par>
                          <p:cTn id="387" fill="hold">
                            <p:stCondLst>
                              <p:cond delay="0"/>
                            </p:stCondLst>
                            <p:childTnLst>
                              <p:par>
                                <p:cTn id="38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0" fill="hold">
                      <p:stCondLst>
                        <p:cond delay="indefinite"/>
                      </p:stCondLst>
                      <p:childTnLst>
                        <p:par>
                          <p:cTn id="401" fill="hold">
                            <p:stCondLst>
                              <p:cond delay="0"/>
                            </p:stCondLst>
                            <p:childTnLst>
                              <p:par>
                                <p:cTn id="40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4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5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6" fill="hold">
                      <p:stCondLst>
                        <p:cond delay="indefinite"/>
                      </p:stCondLst>
                      <p:childTnLst>
                        <p:par>
                          <p:cTn id="407" fill="hold">
                            <p:stCondLst>
                              <p:cond delay="0"/>
                            </p:stCondLst>
                            <p:childTnLst>
                              <p:par>
                                <p:cTn id="40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0" fill="hold">
                      <p:stCondLst>
                        <p:cond delay="indefinite"/>
                      </p:stCondLst>
                      <p:childTnLst>
                        <p:par>
                          <p:cTn id="421" fill="hold">
                            <p:stCondLst>
                              <p:cond delay="0"/>
                            </p:stCondLst>
                            <p:childTnLst>
                              <p:par>
                                <p:cTn id="4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5" fill="hold">
                      <p:stCondLst>
                        <p:cond delay="indefinite"/>
                      </p:stCondLst>
                      <p:childTnLst>
                        <p:par>
                          <p:cTn id="426" fill="hold">
                            <p:stCondLst>
                              <p:cond delay="0"/>
                            </p:stCondLst>
                            <p:childTnLst>
                              <p:par>
                                <p:cTn id="4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9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0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1" fill="hold">
                      <p:stCondLst>
                        <p:cond delay="indefinite"/>
                      </p:stCondLst>
                      <p:childTnLst>
                        <p:par>
                          <p:cTn id="432" fill="hold">
                            <p:stCondLst>
                              <p:cond delay="0"/>
                            </p:stCondLst>
                            <p:childTnLst>
                              <p:par>
                                <p:cTn id="4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5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6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7" fill="hold">
                      <p:stCondLst>
                        <p:cond delay="indefinite"/>
                      </p:stCondLst>
                      <p:childTnLst>
                        <p:par>
                          <p:cTn id="438" fill="hold">
                            <p:stCondLst>
                              <p:cond delay="0"/>
                            </p:stCondLst>
                            <p:childTnLst>
                              <p:par>
                                <p:cTn id="4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1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2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3" fill="hold">
                      <p:stCondLst>
                        <p:cond delay="indefinite"/>
                      </p:stCondLst>
                      <p:childTnLst>
                        <p:par>
                          <p:cTn id="444" fill="hold">
                            <p:stCondLst>
                              <p:cond delay="0"/>
                            </p:stCondLst>
                            <p:childTnLst>
                              <p:par>
                                <p:cTn id="4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0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1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2" fill="hold">
                      <p:stCondLst>
                        <p:cond delay="indefinite"/>
                      </p:stCondLst>
                      <p:childTnLst>
                        <p:par>
                          <p:cTn id="453" fill="hold">
                            <p:stCondLst>
                              <p:cond delay="0"/>
                            </p:stCondLst>
                            <p:childTnLst>
                              <p:par>
                                <p:cTn id="4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9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0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1" fill="hold">
                      <p:stCondLst>
                        <p:cond delay="indefinite"/>
                      </p:stCondLst>
                      <p:childTnLst>
                        <p:par>
                          <p:cTn id="462" fill="hold">
                            <p:stCondLst>
                              <p:cond delay="0"/>
                            </p:stCondLst>
                            <p:childTnLst>
                              <p:par>
                                <p:cTn id="4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5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6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0" fill="hold">
                      <p:stCondLst>
                        <p:cond delay="indefinite"/>
                      </p:stCondLst>
                      <p:childTnLst>
                        <p:par>
                          <p:cTn id="471" fill="hold">
                            <p:stCondLst>
                              <p:cond delay="0"/>
                            </p:stCondLst>
                            <p:childTnLst>
                              <p:par>
                                <p:cTn id="47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4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5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8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9" fill="hold">
                      <p:stCondLst>
                        <p:cond delay="indefinite"/>
                      </p:stCondLst>
                      <p:childTnLst>
                        <p:par>
                          <p:cTn id="480" fill="hold">
                            <p:stCondLst>
                              <p:cond delay="0"/>
                            </p:stCondLst>
                            <p:childTnLst>
                              <p:par>
                                <p:cTn id="4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3" fill="hold">
                      <p:stCondLst>
                        <p:cond delay="indefinite"/>
                      </p:stCondLst>
                      <p:childTnLst>
                        <p:par>
                          <p:cTn id="494" fill="hold">
                            <p:stCondLst>
                              <p:cond delay="0"/>
                            </p:stCondLst>
                            <p:childTnLst>
                              <p:par>
                                <p:cTn id="4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7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8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9" fill="hold">
                      <p:stCondLst>
                        <p:cond delay="indefinite"/>
                      </p:stCondLst>
                      <p:childTnLst>
                        <p:par>
                          <p:cTn id="500" fill="hold">
                            <p:stCondLst>
                              <p:cond delay="0"/>
                            </p:stCondLst>
                            <p:childTnLst>
                              <p:par>
                                <p:cTn id="50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6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3" fill="hold">
                      <p:stCondLst>
                        <p:cond delay="indefinite"/>
                      </p:stCondLst>
                      <p:childTnLst>
                        <p:par>
                          <p:cTn id="514" fill="hold">
                            <p:stCondLst>
                              <p:cond delay="0"/>
                            </p:stCondLst>
                            <p:childTnLst>
                              <p:par>
                                <p:cTn id="5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8" fill="hold">
                      <p:stCondLst>
                        <p:cond delay="indefinite"/>
                      </p:stCondLst>
                      <p:childTnLst>
                        <p:par>
                          <p:cTn id="519" fill="hold">
                            <p:stCondLst>
                              <p:cond delay="0"/>
                            </p:stCondLst>
                            <p:childTnLst>
                              <p:par>
                                <p:cTn id="5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2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3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4" fill="hold">
                      <p:stCondLst>
                        <p:cond delay="indefinite"/>
                      </p:stCondLst>
                      <p:childTnLst>
                        <p:par>
                          <p:cTn id="525" fill="hold">
                            <p:stCondLst>
                              <p:cond delay="0"/>
                            </p:stCondLst>
                            <p:childTnLst>
                              <p:par>
                                <p:cTn id="5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8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9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0" fill="hold">
                      <p:stCondLst>
                        <p:cond delay="indefinite"/>
                      </p:stCondLst>
                      <p:childTnLst>
                        <p:par>
                          <p:cTn id="531" fill="hold">
                            <p:stCondLst>
                              <p:cond delay="0"/>
                            </p:stCondLst>
                            <p:childTnLst>
                              <p:par>
                                <p:cTn id="5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4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5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6" fill="hold">
                      <p:stCondLst>
                        <p:cond delay="indefinite"/>
                      </p:stCondLst>
                      <p:childTnLst>
                        <p:par>
                          <p:cTn id="537" fill="hold">
                            <p:stCondLst>
                              <p:cond delay="0"/>
                            </p:stCondLst>
                            <p:childTnLst>
                              <p:par>
                                <p:cTn id="5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0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3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4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5" fill="hold">
                      <p:stCondLst>
                        <p:cond delay="indefinite"/>
                      </p:stCondLst>
                      <p:childTnLst>
                        <p:par>
                          <p:cTn id="546" fill="hold">
                            <p:stCondLst>
                              <p:cond delay="0"/>
                            </p:stCondLst>
                            <p:childTnLst>
                              <p:par>
                                <p:cTn id="5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9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2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3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4" fill="hold">
                      <p:stCondLst>
                        <p:cond delay="indefinite"/>
                      </p:stCondLst>
                      <p:childTnLst>
                        <p:par>
                          <p:cTn id="555" fill="hold">
                            <p:stCondLst>
                              <p:cond delay="0"/>
                            </p:stCondLst>
                            <p:childTnLst>
                              <p:par>
                                <p:cTn id="5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8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1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4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8" fill="hold">
                      <p:stCondLst>
                        <p:cond delay="indefinite"/>
                      </p:stCondLst>
                      <p:childTnLst>
                        <p:par>
                          <p:cTn id="569" fill="hold">
                            <p:stCondLst>
                              <p:cond delay="0"/>
                            </p:stCondLst>
                            <p:childTnLst>
                              <p:par>
                                <p:cTn id="5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2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3" fill="hold">
                      <p:stCondLst>
                        <p:cond delay="indefinite"/>
                      </p:stCondLst>
                      <p:childTnLst>
                        <p:par>
                          <p:cTn id="574" fill="hold">
                            <p:stCondLst>
                              <p:cond delay="0"/>
                            </p:stCondLst>
                            <p:childTnLst>
                              <p:par>
                                <p:cTn id="5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7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8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9" fill="hold">
                      <p:stCondLst>
                        <p:cond delay="indefinite"/>
                      </p:stCondLst>
                      <p:childTnLst>
                        <p:par>
                          <p:cTn id="580" fill="hold">
                            <p:stCondLst>
                              <p:cond delay="0"/>
                            </p:stCondLst>
                            <p:childTnLst>
                              <p:par>
                                <p:cTn id="5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3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4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5" fill="hold">
                      <p:stCondLst>
                        <p:cond delay="indefinite"/>
                      </p:stCondLst>
                      <p:childTnLst>
                        <p:par>
                          <p:cTn id="586" fill="hold">
                            <p:stCondLst>
                              <p:cond delay="0"/>
                            </p:stCondLst>
                            <p:childTnLst>
                              <p:par>
                                <p:cTn id="5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9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0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1" fill="hold">
                      <p:stCondLst>
                        <p:cond delay="indefinite"/>
                      </p:stCondLst>
                      <p:childTnLst>
                        <p:par>
                          <p:cTn id="592" fill="hold">
                            <p:stCondLst>
                              <p:cond delay="0"/>
                            </p:stCondLst>
                            <p:childTnLst>
                              <p:par>
                                <p:cTn id="59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5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4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5" fill="hold">
                      <p:stCondLst>
                        <p:cond delay="indefinite"/>
                      </p:stCondLst>
                      <p:childTnLst>
                        <p:par>
                          <p:cTn id="606" fill="hold">
                            <p:stCondLst>
                              <p:cond delay="0"/>
                            </p:stCondLst>
                            <p:childTnLst>
                              <p:par>
                                <p:cTn id="6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9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0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1" fill="hold">
                      <p:stCondLst>
                        <p:cond delay="indefinite"/>
                      </p:stCondLst>
                      <p:childTnLst>
                        <p:par>
                          <p:cTn id="612" fill="hold">
                            <p:stCondLst>
                              <p:cond delay="0"/>
                            </p:stCondLst>
                            <p:childTnLst>
                              <p:par>
                                <p:cTn id="6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5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1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4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5" fill="hold">
                      <p:stCondLst>
                        <p:cond delay="indefinite"/>
                      </p:stCondLst>
                      <p:childTnLst>
                        <p:par>
                          <p:cTn id="626" fill="hold">
                            <p:stCondLst>
                              <p:cond delay="0"/>
                            </p:stCondLst>
                            <p:childTnLst>
                              <p:par>
                                <p:cTn id="6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9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0" fill="hold">
                      <p:stCondLst>
                        <p:cond delay="indefinite"/>
                      </p:stCondLst>
                      <p:childTnLst>
                        <p:par>
                          <p:cTn id="631" fill="hold">
                            <p:stCondLst>
                              <p:cond delay="0"/>
                            </p:stCondLst>
                            <p:childTnLst>
                              <p:par>
                                <p:cTn id="6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4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5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6" fill="hold">
                      <p:stCondLst>
                        <p:cond delay="indefinite"/>
                      </p:stCondLst>
                      <p:childTnLst>
                        <p:par>
                          <p:cTn id="637" fill="hold">
                            <p:stCondLst>
                              <p:cond delay="0"/>
                            </p:stCondLst>
                            <p:childTnLst>
                              <p:par>
                                <p:cTn id="6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0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1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2" fill="hold">
                      <p:stCondLst>
                        <p:cond delay="indefinite"/>
                      </p:stCondLst>
                      <p:childTnLst>
                        <p:par>
                          <p:cTn id="643" fill="hold">
                            <p:stCondLst>
                              <p:cond delay="0"/>
                            </p:stCondLst>
                            <p:childTnLst>
                              <p:par>
                                <p:cTn id="6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6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7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8" fill="hold">
                      <p:stCondLst>
                        <p:cond delay="indefinite"/>
                      </p:stCondLst>
                      <p:childTnLst>
                        <p:par>
                          <p:cTn id="649" fill="hold">
                            <p:stCondLst>
                              <p:cond delay="0"/>
                            </p:stCondLst>
                            <p:childTnLst>
                              <p:par>
                                <p:cTn id="6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2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5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6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7" fill="hold">
                      <p:stCondLst>
                        <p:cond delay="indefinite"/>
                      </p:stCondLst>
                      <p:childTnLst>
                        <p:par>
                          <p:cTn id="658" fill="hold">
                            <p:stCondLst>
                              <p:cond delay="0"/>
                            </p:stCondLst>
                            <p:childTnLst>
                              <p:par>
                                <p:cTn id="6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1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4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5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6" fill="hold">
                      <p:stCondLst>
                        <p:cond delay="indefinite"/>
                      </p:stCondLst>
                      <p:childTnLst>
                        <p:par>
                          <p:cTn id="667" fill="hold">
                            <p:stCondLst>
                              <p:cond delay="0"/>
                            </p:stCondLst>
                            <p:childTnLst>
                              <p:par>
                                <p:cTn id="6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0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3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4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5" fill="hold">
                      <p:stCondLst>
                        <p:cond delay="indefinite"/>
                      </p:stCondLst>
                      <p:childTnLst>
                        <p:par>
                          <p:cTn id="676" fill="hold">
                            <p:stCondLst>
                              <p:cond delay="0"/>
                            </p:stCondLst>
                            <p:childTnLst>
                              <p:par>
                                <p:cTn id="67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9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2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3" fill="hold">
                      <p:stCondLst>
                        <p:cond delay="indefinite"/>
                      </p:stCondLst>
                      <p:childTnLst>
                        <p:par>
                          <p:cTn id="684" fill="hold">
                            <p:stCondLst>
                              <p:cond delay="0"/>
                            </p:stCondLst>
                            <p:childTnLst>
                              <p:par>
                                <p:cTn id="6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7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8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9" fill="hold">
                      <p:stCondLst>
                        <p:cond delay="indefinite"/>
                      </p:stCondLst>
                      <p:childTnLst>
                        <p:par>
                          <p:cTn id="690" fill="hold">
                            <p:stCondLst>
                              <p:cond delay="0"/>
                            </p:stCondLst>
                            <p:childTnLst>
                              <p:par>
                                <p:cTn id="69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3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4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5" fill="hold">
                      <p:stCondLst>
                        <p:cond delay="indefinite"/>
                      </p:stCondLst>
                      <p:childTnLst>
                        <p:par>
                          <p:cTn id="696" fill="hold">
                            <p:stCondLst>
                              <p:cond delay="0"/>
                            </p:stCondLst>
                            <p:childTnLst>
                              <p:par>
                                <p:cTn id="69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9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0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1" fill="hold">
                      <p:stCondLst>
                        <p:cond delay="indefinite"/>
                      </p:stCondLst>
                      <p:childTnLst>
                        <p:par>
                          <p:cTn id="702" fill="hold">
                            <p:stCondLst>
                              <p:cond delay="0"/>
                            </p:stCondLst>
                            <p:childTnLst>
                              <p:par>
                                <p:cTn id="7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8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9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0" fill="hold">
                      <p:stCondLst>
                        <p:cond delay="indefinite"/>
                      </p:stCondLst>
                      <p:childTnLst>
                        <p:par>
                          <p:cTn id="711" fill="hold">
                            <p:stCondLst>
                              <p:cond delay="0"/>
                            </p:stCondLst>
                            <p:childTnLst>
                              <p:par>
                                <p:cTn id="7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4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7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8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9" fill="hold">
                      <p:stCondLst>
                        <p:cond delay="indefinite"/>
                      </p:stCondLst>
                      <p:childTnLst>
                        <p:par>
                          <p:cTn id="720" fill="hold">
                            <p:stCondLst>
                              <p:cond delay="0"/>
                            </p:stCondLst>
                            <p:childTnLst>
                              <p:par>
                                <p:cTn id="7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3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6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7" fill="hold">
                      <p:stCondLst>
                        <p:cond delay="indefinite"/>
                      </p:stCondLst>
                      <p:childTnLst>
                        <p:par>
                          <p:cTn id="728" fill="hold">
                            <p:stCondLst>
                              <p:cond delay="0"/>
                            </p:stCondLst>
                            <p:childTnLst>
                              <p:par>
                                <p:cTn id="7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1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2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" grpId="0"/>
      <p:bldP spid="194" grpId="0" animBg="1"/>
      <p:bldP spid="174" grpId="0"/>
      <p:bldP spid="185" grpId="0" animBg="1"/>
      <p:bldP spid="11" grpId="0"/>
      <p:bldP spid="10" grpId="0" animBg="1"/>
      <p:bldP spid="17" grpId="0"/>
      <p:bldP spid="18" grpId="0"/>
      <p:bldP spid="13" grpId="0" animBg="1"/>
      <p:bldP spid="19" grpId="0"/>
      <p:bldP spid="20" grpId="0" animBg="1"/>
      <p:bldP spid="22" grpId="0"/>
      <p:bldP spid="23" grpId="0" animBg="1"/>
      <p:bldP spid="28" grpId="0"/>
      <p:bldP spid="30" grpId="0" animBg="1"/>
      <p:bldP spid="31" grpId="0" animBg="1"/>
      <p:bldP spid="33" grpId="0"/>
      <p:bldP spid="34" grpId="0"/>
      <p:bldP spid="35" grpId="0" animBg="1"/>
      <p:bldP spid="36" grpId="0" animBg="1"/>
      <p:bldP spid="37" grpId="0"/>
      <p:bldP spid="38" grpId="0"/>
      <p:bldP spid="39" grpId="0"/>
      <p:bldP spid="40" grpId="0" animBg="1"/>
      <p:bldP spid="41" grpId="0"/>
      <p:bldP spid="42" grpId="0" animBg="1"/>
      <p:bldP spid="43" grpId="0" animBg="1"/>
      <p:bldP spid="46" grpId="0" animBg="1"/>
      <p:bldP spid="47" grpId="0"/>
      <p:bldP spid="49" grpId="0"/>
      <p:bldP spid="50" grpId="0" animBg="1"/>
      <p:bldP spid="61" grpId="0"/>
      <p:bldP spid="62" grpId="0" animBg="1"/>
      <p:bldP spid="63" grpId="0" animBg="1"/>
      <p:bldP spid="64" grpId="0"/>
      <p:bldP spid="65" grpId="0" animBg="1"/>
      <p:bldP spid="66" grpId="0"/>
      <p:bldP spid="69" grpId="0"/>
      <p:bldP spid="70" grpId="0" animBg="1"/>
      <p:bldP spid="71" grpId="0" animBg="1"/>
      <p:bldP spid="74" grpId="0"/>
      <p:bldP spid="75" grpId="0"/>
      <p:bldP spid="76" grpId="0" animBg="1"/>
      <p:bldP spid="77" grpId="0"/>
      <p:bldP spid="78" grpId="0" animBg="1"/>
      <p:bldP spid="82" grpId="0"/>
      <p:bldP spid="83" grpId="0" animBg="1"/>
      <p:bldP spid="84" grpId="0" animBg="1"/>
      <p:bldP spid="85" grpId="0"/>
      <p:bldP spid="88" grpId="0"/>
      <p:bldP spid="89" grpId="0" animBg="1"/>
      <p:bldP spid="90" grpId="0" animBg="1"/>
      <p:bldP spid="91" grpId="0"/>
      <p:bldP spid="92" grpId="0"/>
      <p:bldP spid="93" grpId="0"/>
      <p:bldP spid="94" grpId="0" animBg="1"/>
      <p:bldP spid="72" grpId="0"/>
      <p:bldP spid="79" grpId="0" animBg="1"/>
      <p:bldP spid="81" grpId="0"/>
      <p:bldP spid="86" grpId="0" animBg="1"/>
      <p:bldP spid="95" grpId="0"/>
      <p:bldP spid="96" grpId="0" animBg="1"/>
      <p:bldP spid="98" grpId="0" animBg="1"/>
      <p:bldP spid="99" grpId="0"/>
      <p:bldP spid="100" grpId="0" animBg="1"/>
      <p:bldP spid="101" grpId="0"/>
      <p:bldP spid="102" grpId="0" animBg="1"/>
      <p:bldP spid="103" grpId="0"/>
      <p:bldP spid="104" grpId="0" animBg="1"/>
      <p:bldP spid="105" grpId="0" animBg="1"/>
      <p:bldP spid="106" grpId="0"/>
      <p:bldP spid="107" grpId="0"/>
      <p:bldP spid="108" grpId="0"/>
      <p:bldP spid="109" grpId="0"/>
      <p:bldP spid="110" grpId="0" animBg="1"/>
      <p:bldP spid="111" grpId="0" animBg="1"/>
      <p:bldP spid="112" grpId="0" animBg="1"/>
      <p:bldP spid="113" grpId="0"/>
      <p:bldP spid="114" grpId="0" animBg="1"/>
      <p:bldP spid="115" grpId="0"/>
      <p:bldP spid="116" grpId="0" animBg="1"/>
      <p:bldP spid="117" grpId="0"/>
      <p:bldP spid="118" grpId="0" animBg="1"/>
      <p:bldP spid="119" grpId="0" animBg="1"/>
      <p:bldP spid="120" grpId="0"/>
      <p:bldP spid="121" grpId="0"/>
      <p:bldP spid="122" grpId="0"/>
      <p:bldP spid="123" grpId="0"/>
      <p:bldP spid="124" grpId="0"/>
      <p:bldP spid="125" grpId="0" animBg="1"/>
      <p:bldP spid="126" grpId="0" animBg="1"/>
      <p:bldP spid="127" grpId="0" animBg="1"/>
      <p:bldP spid="128" grpId="0"/>
      <p:bldP spid="129" grpId="0" animBg="1"/>
      <p:bldP spid="130" grpId="0"/>
      <p:bldP spid="131" grpId="0" animBg="1"/>
      <p:bldP spid="132" grpId="0"/>
      <p:bldP spid="133" grpId="0" animBg="1"/>
      <p:bldP spid="134" grpId="0"/>
      <p:bldP spid="135" grpId="0" animBg="1"/>
      <p:bldP spid="136" grpId="0" animBg="1"/>
      <p:bldP spid="139" grpId="0"/>
      <p:bldP spid="140" grpId="0"/>
      <p:bldP spid="141" grpId="0"/>
      <p:bldP spid="143" grpId="0" animBg="1"/>
      <p:bldP spid="145" grpId="0"/>
      <p:bldP spid="146" grpId="0" animBg="1"/>
      <p:bldP spid="147" grpId="0" animBg="1"/>
      <p:bldP spid="150" grpId="0"/>
      <p:bldP spid="151" grpId="0" animBg="1"/>
      <p:bldP spid="137" grpId="0"/>
      <p:bldP spid="138" grpId="0"/>
      <p:bldP spid="144" grpId="0" animBg="1"/>
      <p:bldP spid="148" grpId="0"/>
      <p:bldP spid="152" grpId="0" animBg="1"/>
      <p:bldP spid="153" grpId="0"/>
      <p:bldP spid="154" grpId="0" animBg="1"/>
      <p:bldP spid="155" grpId="0"/>
      <p:bldP spid="157" grpId="0" animBg="1"/>
      <p:bldP spid="158" grpId="0" animBg="1"/>
      <p:bldP spid="159" grpId="0"/>
      <p:bldP spid="160" grpId="0"/>
      <p:bldP spid="161" grpId="0"/>
      <p:bldP spid="162" grpId="0"/>
      <p:bldP spid="164" grpId="0" animBg="1"/>
      <p:bldP spid="165" grpId="0"/>
      <p:bldP spid="167" grpId="0" animBg="1"/>
      <p:bldP spid="168" grpId="0" animBg="1"/>
      <p:bldP spid="169" grpId="0" animBg="1"/>
      <p:bldP spid="172" grpId="0" animBg="1"/>
      <p:bldP spid="181" grpId="0" animBg="1"/>
      <p:bldP spid="173" grpId="0"/>
      <p:bldP spid="175" grpId="0"/>
      <p:bldP spid="176" grpId="0"/>
      <p:bldP spid="177" grpId="0"/>
      <p:bldP spid="178" grpId="0"/>
      <p:bldP spid="180" grpId="0"/>
      <p:bldP spid="186" grpId="0"/>
      <p:bldP spid="187" grpId="0"/>
      <p:bldP spid="4" grpId="0" animBg="1"/>
      <p:bldP spid="190" grpId="0"/>
      <p:bldP spid="191" grpId="0" animBg="1"/>
      <p:bldP spid="192" grpId="0"/>
      <p:bldP spid="193" grpId="0" animBg="1"/>
      <p:bldP spid="195" grpId="0" animBg="1"/>
      <p:bldP spid="19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DELETION  OF  AN  EDGE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C835F-38A8-4444-AC73-F6C6B2D3A98D}" type="datetime2">
              <a:rPr lang="en-US" smtClean="0"/>
              <a:t>Monday, October 13, 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Lecturer, Dept of CSE, KiU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40</a:t>
            </a:fld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1213903" y="2023447"/>
            <a:ext cx="6129289" cy="172708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1405208" y="2958215"/>
            <a:ext cx="470018" cy="4618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1875226" y="2958215"/>
            <a:ext cx="470018" cy="4618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2345244" y="2958214"/>
            <a:ext cx="470018" cy="4618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2815262" y="2958215"/>
            <a:ext cx="470018" cy="4618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3285280" y="2958215"/>
            <a:ext cx="470018" cy="4618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3755298" y="2958214"/>
            <a:ext cx="470018" cy="4618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4821856" y="2958214"/>
            <a:ext cx="470018" cy="4618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5291874" y="2958213"/>
            <a:ext cx="470018" cy="4618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5761892" y="2958214"/>
            <a:ext cx="470018" cy="4618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6231910" y="2958214"/>
            <a:ext cx="470018" cy="4618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6701928" y="2958213"/>
            <a:ext cx="470018" cy="4618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>
            <a:off x="4254501" y="2896770"/>
            <a:ext cx="5725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….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485367" y="338449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0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2015838" y="338528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2427327" y="338119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2897494" y="338119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3363366" y="338119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3911470" y="338119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4853050" y="338119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21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5375880" y="338119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22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5846047" y="338119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23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6311919" y="338119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24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6782086" y="338119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25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1493381" y="2645555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1963548" y="264555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2435341" y="264225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2905508" y="2642256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D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3371380" y="26422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3841547" y="264225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F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4904087" y="2628065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V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5375880" y="2624766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W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5846047" y="2624766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6311919" y="262476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Y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6782086" y="2624766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Z</a:t>
            </a:r>
          </a:p>
        </p:txBody>
      </p:sp>
      <p:sp>
        <p:nvSpPr>
          <p:cNvPr id="142" name="Rectangle 141"/>
          <p:cNvSpPr/>
          <p:nvPr/>
        </p:nvSpPr>
        <p:spPr>
          <a:xfrm>
            <a:off x="1213903" y="2014062"/>
            <a:ext cx="6129289" cy="34481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TextBox 144"/>
          <p:cNvSpPr txBox="1"/>
          <p:nvPr/>
        </p:nvSpPr>
        <p:spPr>
          <a:xfrm>
            <a:off x="1405208" y="199315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Segoe UI Semilight" panose="020B0402040204020203" pitchFamily="34" charset="0"/>
                <a:ea typeface="Segoe UI Symbol" panose="020B0502040204020203" pitchFamily="34" charset="0"/>
                <a:cs typeface="Segoe UI Semilight" panose="020B0402040204020203" pitchFamily="34" charset="0"/>
              </a:rPr>
              <a:t>EoW</a:t>
            </a:r>
            <a:endParaRPr lang="en-US" b="1" dirty="0">
              <a:latin typeface="Segoe UI Semilight" panose="020B0402040204020203" pitchFamily="34" charset="0"/>
              <a:ea typeface="Segoe UI Symbol" panose="020B05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1405208" y="2375240"/>
            <a:ext cx="997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children</a:t>
            </a:r>
          </a:p>
        </p:txBody>
      </p:sp>
      <p:sp>
        <p:nvSpPr>
          <p:cNvPr id="148" name="Oval 147"/>
          <p:cNvSpPr/>
          <p:nvPr/>
        </p:nvSpPr>
        <p:spPr>
          <a:xfrm>
            <a:off x="1471832" y="4999122"/>
            <a:ext cx="586119" cy="58611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/>
          <p:cNvSpPr/>
          <p:nvPr/>
        </p:nvSpPr>
        <p:spPr>
          <a:xfrm>
            <a:off x="2878817" y="4999121"/>
            <a:ext cx="586119" cy="58611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/>
          <p:cNvSpPr/>
          <p:nvPr/>
        </p:nvSpPr>
        <p:spPr>
          <a:xfrm>
            <a:off x="4705755" y="4999120"/>
            <a:ext cx="586119" cy="58611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>
            <a:endCxn id="148" idx="0"/>
          </p:cNvCxnSpPr>
          <p:nvPr/>
        </p:nvCxnSpPr>
        <p:spPr>
          <a:xfrm flipH="1">
            <a:off x="1764892" y="3189157"/>
            <a:ext cx="373218" cy="180996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1619847" y="404367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cxnSp>
        <p:nvCxnSpPr>
          <p:cNvPr id="29" name="Straight Arrow Connector 28"/>
          <p:cNvCxnSpPr>
            <a:endCxn id="149" idx="0"/>
          </p:cNvCxnSpPr>
          <p:nvPr/>
        </p:nvCxnSpPr>
        <p:spPr>
          <a:xfrm flipH="1">
            <a:off x="3171877" y="3189157"/>
            <a:ext cx="812702" cy="180996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150" idx="0"/>
          </p:cNvCxnSpPr>
          <p:nvPr/>
        </p:nvCxnSpPr>
        <p:spPr>
          <a:xfrm flipH="1">
            <a:off x="4998815" y="3210330"/>
            <a:ext cx="510277" cy="178879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3147220" y="412013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F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4756091" y="4140925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W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629180" y="2419716"/>
            <a:ext cx="5036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7377470" y="2219024"/>
            <a:ext cx="4871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deleteEdge</a:t>
            </a:r>
            <a:r>
              <a:rPr lang="en-US" b="1" dirty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(Node *</a:t>
            </a:r>
            <a:r>
              <a:rPr lang="en-US" b="1" i="1" dirty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u</a:t>
            </a:r>
            <a:r>
              <a:rPr lang="en-US" b="1" dirty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, char </a:t>
            </a:r>
            <a:r>
              <a:rPr lang="en-US" b="1" i="1" dirty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c</a:t>
            </a:r>
            <a:r>
              <a:rPr lang="en-US" b="1" dirty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b="1" i="1" dirty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d</a:t>
            </a:r>
            <a:r>
              <a:rPr lang="en-US" b="1" dirty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7748292" y="2644708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if </a:t>
            </a:r>
            <a:r>
              <a:rPr lang="en-US" b="1" i="1" dirty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d</a:t>
            </a:r>
            <a:r>
              <a:rPr lang="en-US" b="1" dirty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is 0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748292" y="3622214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r</a:t>
            </a:r>
            <a:r>
              <a:rPr lang="en-US" b="1" dirty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←</a:t>
            </a:r>
            <a:r>
              <a:rPr lang="en-US" b="1" dirty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b="1" i="1" dirty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c</a:t>
            </a:r>
            <a:r>
              <a:rPr lang="en-US" b="1" dirty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-65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748292" y="3991546"/>
            <a:ext cx="3493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Node *</a:t>
            </a:r>
            <a:r>
              <a:rPr lang="en-US" b="1" i="1" dirty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v</a:t>
            </a:r>
            <a:r>
              <a:rPr lang="en-US" b="1" dirty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←</a:t>
            </a:r>
            <a:r>
              <a:rPr lang="en-US" b="1" dirty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b="1" i="1" dirty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u</a:t>
            </a:r>
            <a:r>
              <a:rPr lang="en-US" b="1" dirty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-&gt;</a:t>
            </a:r>
            <a:r>
              <a:rPr lang="en-US" b="1" i="1" dirty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children</a:t>
            </a:r>
            <a:r>
              <a:rPr lang="en-US" b="1" dirty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[</a:t>
            </a:r>
            <a:r>
              <a:rPr lang="en-US" b="1" i="1" dirty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r</a:t>
            </a:r>
            <a:r>
              <a:rPr lang="en-US" b="1" dirty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748292" y="4394464"/>
            <a:ext cx="3079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u</a:t>
            </a:r>
            <a:r>
              <a:rPr lang="en-US" b="1" dirty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-&gt;</a:t>
            </a:r>
            <a:r>
              <a:rPr lang="en-US" b="1" i="1" dirty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children</a:t>
            </a:r>
            <a:r>
              <a:rPr lang="en-US" b="1" dirty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[</a:t>
            </a:r>
            <a:r>
              <a:rPr lang="en-US" b="1" i="1" dirty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r</a:t>
            </a:r>
            <a:r>
              <a:rPr lang="en-US" b="1" dirty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] </a:t>
            </a:r>
            <a:r>
              <a:rPr lang="en-US" b="1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←</a:t>
            </a:r>
            <a:r>
              <a:rPr lang="en-US" b="1" dirty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NULL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7748292" y="4785508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delete </a:t>
            </a:r>
            <a:r>
              <a:rPr lang="en-US" b="1" i="1" dirty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v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8108856" y="2955512"/>
            <a:ext cx="4182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return without doing anything</a:t>
            </a:r>
          </a:p>
        </p:txBody>
      </p:sp>
    </p:spTree>
    <p:extLst>
      <p:ext uri="{BB962C8B-B14F-4D97-AF65-F5344CB8AC3E}">
        <p14:creationId xmlns:p14="http://schemas.microsoft.com/office/powerpoint/2010/main" val="1993652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JUNCTION  POINT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52DA-D8EB-45D5-AF49-ED9BAF07F127}" type="datetime2">
              <a:rPr lang="en-US" smtClean="0"/>
              <a:t>Monday, October 13, 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Lecturer, Dept of CSE, KiU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41</a:t>
            </a:fld>
            <a:endParaRPr lang="en-US"/>
          </a:p>
        </p:txBody>
      </p:sp>
      <p:sp>
        <p:nvSpPr>
          <p:cNvPr id="155" name="TextBox 154"/>
          <p:cNvSpPr txBox="1"/>
          <p:nvPr/>
        </p:nvSpPr>
        <p:spPr>
          <a:xfrm>
            <a:off x="1097279" y="3581231"/>
            <a:ext cx="270138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bool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isJunction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(Node *u)</a:t>
            </a:r>
          </a:p>
          <a:p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1320592" y="4004416"/>
            <a:ext cx="3129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if(u-&gt;</a:t>
            </a:r>
            <a:r>
              <a:rPr lang="en-US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EoW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==1)    return true;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322884" y="4389136"/>
            <a:ext cx="2731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if(</a:t>
            </a:r>
            <a:r>
              <a:rPr lang="en-US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isLeaf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(u))    return false;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322884" y="4814820"/>
            <a:ext cx="1320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return true;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097280" y="1996945"/>
            <a:ext cx="4372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A node containing an </a:t>
            </a:r>
            <a:r>
              <a:rPr lang="en-US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EoW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=1 mark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097280" y="2431786"/>
            <a:ext cx="4372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A node having at least 2 child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097279" y="2858163"/>
            <a:ext cx="11012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But if we consider a node after deleting one of its child/edge then the node is a junction if it is not a leaf</a:t>
            </a:r>
          </a:p>
        </p:txBody>
      </p:sp>
    </p:spTree>
    <p:extLst>
      <p:ext uri="{BB962C8B-B14F-4D97-AF65-F5344CB8AC3E}">
        <p14:creationId xmlns:p14="http://schemas.microsoft.com/office/powerpoint/2010/main" val="256794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" grpId="0"/>
      <p:bldP spid="60" grpId="0"/>
      <p:bldP spid="61" grpId="0"/>
      <p:bldP spid="64" grpId="0"/>
      <p:bldP spid="65" grpId="0"/>
      <p:bldP spid="6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IN TRIE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82C91-3933-4743-AE56-10105659A1B1}" type="datetime2">
              <a:rPr lang="en-US" smtClean="0"/>
              <a:t>Monday, October 13, 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Lecturer, Dept of CSE, KiU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42</a:t>
            </a:fld>
            <a:endParaRPr lang="en-US"/>
          </a:p>
        </p:txBody>
      </p:sp>
      <p:sp>
        <p:nvSpPr>
          <p:cNvPr id="155" name="TextBox 154"/>
          <p:cNvSpPr txBox="1"/>
          <p:nvPr/>
        </p:nvSpPr>
        <p:spPr>
          <a:xfrm>
            <a:off x="1204561" y="1744739"/>
            <a:ext cx="5561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delete(string x, Node *u </a:t>
            </a:r>
            <a:r>
              <a:rPr lang="en-US" b="1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← </a:t>
            </a:r>
            <a:r>
              <a:rPr lang="en-US" b="1" dirty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root, k</a:t>
            </a:r>
            <a:r>
              <a:rPr lang="en-US" b="1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 ← </a:t>
            </a:r>
            <a:r>
              <a:rPr lang="en-US" b="1" dirty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0)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1773570" y="2114071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if </a:t>
            </a:r>
            <a:r>
              <a:rPr lang="en-US" b="1" i="1" dirty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u</a:t>
            </a:r>
            <a:r>
              <a:rPr lang="en-US" b="1" dirty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is NULL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771502" y="4592479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r</a:t>
            </a:r>
            <a:r>
              <a:rPr lang="en-US" b="1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 ← </a:t>
            </a:r>
            <a:r>
              <a:rPr lang="en-US" b="1" dirty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x[k]-65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773570" y="537173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>
              <a:latin typeface="Courier New" panose="02070309020205020404" pitchFamily="49" charset="0"/>
              <a:ea typeface="Segoe UI Symbol" panose="020B0502040204020203" pitchFamily="34" charset="0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398653" y="2936629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if u-&gt;</a:t>
            </a:r>
            <a:r>
              <a:rPr lang="en-US" b="1" dirty="0" err="1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EoW</a:t>
            </a:r>
            <a:r>
              <a:rPr lang="en-US" b="1" dirty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is 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042075" y="3718208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u-&gt;</a:t>
            </a:r>
            <a:r>
              <a:rPr lang="en-US" b="1" dirty="0" err="1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EoW</a:t>
            </a:r>
            <a:r>
              <a:rPr lang="en-US" b="1" dirty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= 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042075" y="3995640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return 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398653" y="3456657"/>
            <a:ext cx="3079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if </a:t>
            </a:r>
            <a:r>
              <a:rPr lang="en-US" b="1" dirty="0" err="1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isLeaf</a:t>
            </a:r>
            <a:r>
              <a:rPr lang="en-US" b="1" dirty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(u) is false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801350" y="2659876"/>
            <a:ext cx="2803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if </a:t>
            </a:r>
            <a:r>
              <a:rPr lang="en-US" b="1" i="1" dirty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k</a:t>
            </a:r>
            <a:r>
              <a:rPr lang="en-US" b="1" dirty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equals size(</a:t>
            </a:r>
            <a:r>
              <a:rPr lang="en-US" b="1" i="1" dirty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x</a:t>
            </a:r>
            <a:r>
              <a:rPr lang="en-US" b="1" dirty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770421" y="5219871"/>
            <a:ext cx="3217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removeEdge</a:t>
            </a:r>
            <a:r>
              <a:rPr lang="en-US" b="1" dirty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(u, x[k], d)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770421" y="5508260"/>
            <a:ext cx="3493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if </a:t>
            </a:r>
            <a:r>
              <a:rPr lang="en-US" b="1" dirty="0" err="1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isJunction</a:t>
            </a:r>
            <a:r>
              <a:rPr lang="en-US" b="1" dirty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(u) is true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770421" y="4903955"/>
            <a:ext cx="4871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d </a:t>
            </a:r>
            <a:r>
              <a:rPr lang="en-US" b="1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←</a:t>
            </a:r>
            <a:r>
              <a:rPr lang="en-US" b="1" dirty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delete(x, u-&gt;children[r],k+1)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761386" y="6024380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return d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398653" y="4276787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return 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104707" y="3187166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return 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333415" y="5789407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d </a:t>
            </a:r>
            <a:r>
              <a:rPr lang="en-US" b="1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←</a:t>
            </a:r>
            <a:r>
              <a:rPr lang="en-US" b="1" dirty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971260" y="2362269"/>
            <a:ext cx="2746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x is not found in the TRIE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420936" y="2361457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return 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971260" y="2711645"/>
            <a:ext cx="2862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Means u is not removable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971260" y="3052077"/>
            <a:ext cx="2835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That’s why u is returning 0</a:t>
            </a:r>
          </a:p>
        </p:txBody>
      </p:sp>
      <p:sp>
        <p:nvSpPr>
          <p:cNvPr id="6" name="Rectangle 5"/>
          <p:cNvSpPr/>
          <p:nvPr/>
        </p:nvSpPr>
        <p:spPr>
          <a:xfrm>
            <a:off x="6944136" y="2161190"/>
            <a:ext cx="2956321" cy="1372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7096536" y="2313590"/>
            <a:ext cx="2956321" cy="1372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7024477" y="2738397"/>
            <a:ext cx="2875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Traversing of x is complete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096536" y="3098855"/>
            <a:ext cx="4774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x is a prefix of a string not a complete string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096536" y="3518989"/>
            <a:ext cx="2605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So u can not be deleted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096536" y="3902874"/>
            <a:ext cx="2835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That’s why u is returning 0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971260" y="2633525"/>
            <a:ext cx="4766471" cy="16344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7077694" y="2791211"/>
            <a:ext cx="2875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Traversing of x is complete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096536" y="3216246"/>
            <a:ext cx="5054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EoW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is also 1 (Or </a:t>
            </a:r>
            <a:r>
              <a:rPr lang="en-US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EoW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&gt;0 for counter technique)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091293" y="3624717"/>
            <a:ext cx="2730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But the node is not a leaf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091292" y="3990100"/>
            <a:ext cx="4622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Means x is a prefix as well a complete string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7077694" y="4379848"/>
            <a:ext cx="4396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So in this case, the node is not removable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091292" y="4745233"/>
            <a:ext cx="3185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Simply remove the </a:t>
            </a:r>
            <a:r>
              <a:rPr lang="en-US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EoW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mark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091292" y="5111517"/>
            <a:ext cx="4579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Or for counter technique decrease the </a:t>
            </a:r>
            <a:r>
              <a:rPr lang="en-US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EoW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6806254" y="2508055"/>
            <a:ext cx="5344486" cy="30811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7121781" y="2704451"/>
            <a:ext cx="2875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Traversing of x is complete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121890" y="3091990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EoW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is 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099557" y="3497088"/>
            <a:ext cx="1876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u is a leaf as well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093625" y="3846459"/>
            <a:ext cx="2661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So x is a complete string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105731" y="4193324"/>
            <a:ext cx="2394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Means u </a:t>
            </a:r>
            <a:r>
              <a:rPr lang="en-US">
                <a:latin typeface="Segoe UI Symbol" panose="020B0502040204020203" pitchFamily="34" charset="0"/>
                <a:ea typeface="Segoe UI Symbol" panose="020B0502040204020203" pitchFamily="34" charset="0"/>
              </a:rPr>
              <a:t>is removable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099557" y="4559254"/>
            <a:ext cx="2835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That’s why u is returning 1</a:t>
            </a:r>
          </a:p>
        </p:txBody>
      </p:sp>
      <p:sp>
        <p:nvSpPr>
          <p:cNvPr id="64" name="Rectangle 63"/>
          <p:cNvSpPr/>
          <p:nvPr/>
        </p:nvSpPr>
        <p:spPr>
          <a:xfrm>
            <a:off x="6888705" y="2469176"/>
            <a:ext cx="3537163" cy="26423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6552236" y="2507781"/>
            <a:ext cx="3281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Traversing of x is not complete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577026" y="2900619"/>
            <a:ext cx="5519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r becomes the relative position of k-</a:t>
            </a:r>
            <a:r>
              <a:rPr lang="en-US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th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character in x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571125" y="3328573"/>
            <a:ext cx="4520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d becomes 1 if the next node is removable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6571125" y="3712121"/>
            <a:ext cx="258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Otherwise d becomes 0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6577345" y="4061004"/>
            <a:ext cx="4204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Removes the k-</a:t>
            </a:r>
            <a:r>
              <a:rPr lang="en-US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th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edge of u if d permits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577345" y="4453949"/>
            <a:ext cx="5423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If u remains a junction after removing the k-</a:t>
            </a:r>
            <a:r>
              <a:rPr lang="en-US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th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edge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6577345" y="4855752"/>
            <a:ext cx="3167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Then sets the permission as 0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577345" y="5275574"/>
            <a:ext cx="4217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Then sends the permission to it’s parent</a:t>
            </a:r>
          </a:p>
        </p:txBody>
      </p:sp>
    </p:spTree>
    <p:extLst>
      <p:ext uri="{BB962C8B-B14F-4D97-AF65-F5344CB8AC3E}">
        <p14:creationId xmlns:p14="http://schemas.microsoft.com/office/powerpoint/2010/main" val="416446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" grpId="0"/>
      <p:bldP spid="60" grpId="0"/>
      <p:bldP spid="15" grpId="0"/>
      <p:bldP spid="19" grpId="0"/>
      <p:bldP spid="21" grpId="0"/>
      <p:bldP spid="18" grpId="0"/>
      <p:bldP spid="14" grpId="0"/>
      <p:bldP spid="24" grpId="0"/>
      <p:bldP spid="28" grpId="0"/>
      <p:bldP spid="29" grpId="0"/>
      <p:bldP spid="30" grpId="0"/>
      <p:bldP spid="35" grpId="0"/>
      <p:bldP spid="36" grpId="0"/>
      <p:bldP spid="38" grpId="0"/>
      <p:bldP spid="40" grpId="0"/>
      <p:bldP spid="41" grpId="0"/>
      <p:bldP spid="42" grpId="0"/>
      <p:bldP spid="43" grpId="0"/>
      <p:bldP spid="6" grpId="0" animBg="1"/>
      <p:bldP spid="45" grpId="0" animBg="1"/>
      <p:bldP spid="31" grpId="0"/>
      <p:bldP spid="33" grpId="0"/>
      <p:bldP spid="34" grpId="0"/>
      <p:bldP spid="37" grpId="0"/>
      <p:bldP spid="39" grpId="0" animBg="1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 animBg="1"/>
      <p:bldP spid="56" grpId="0"/>
      <p:bldP spid="57" grpId="0"/>
      <p:bldP spid="58" grpId="0"/>
      <p:bldP spid="59" grpId="0"/>
      <p:bldP spid="62" grpId="0"/>
      <p:bldP spid="63" grpId="0"/>
      <p:bldP spid="64" grpId="0" animBg="1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AFFE5-F5CD-44DE-89DF-7F9AAD44C01C}" type="datetime2">
              <a:rPr lang="en-US" smtClean="0"/>
              <a:t>Monday, October 13,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Lecturer, Dept of CSE, KiU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164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600" dirty="0"/>
              <a:t>INSERT IN TRIE (WITH COUNTER)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F2ABE-F41C-456A-99C5-1525C10AE110}" type="datetime2">
              <a:rPr lang="en-US" smtClean="0"/>
              <a:t>Monday, October 13, 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Lecturer, Dept of CSE, KiU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97280" y="1732102"/>
            <a:ext cx="1745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insert(“MIT”)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097280" y="2078964"/>
            <a:ext cx="1874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insert(“MIST”)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097280" y="2420293"/>
            <a:ext cx="1887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insert(“BUET”)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095881" y="2753844"/>
            <a:ext cx="2114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insert(“MISTCE”)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1094683" y="3083158"/>
            <a:ext cx="1892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insert(“BUBT”)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1094683" y="3427844"/>
            <a:ext cx="2188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insert(“MISTME”)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1093838" y="3777508"/>
            <a:ext cx="1775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insert(“BUP”)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1099620" y="4119118"/>
            <a:ext cx="1654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insert(“CU”)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1093838" y="4434214"/>
            <a:ext cx="1869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insert(“MIST”)</a:t>
            </a:r>
          </a:p>
        </p:txBody>
      </p:sp>
      <p:sp>
        <p:nvSpPr>
          <p:cNvPr id="187" name="TextBox 186"/>
          <p:cNvSpPr txBox="1"/>
          <p:nvPr/>
        </p:nvSpPr>
        <p:spPr>
          <a:xfrm>
            <a:off x="1093838" y="4778436"/>
            <a:ext cx="1775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insert(“BUP”)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C5A7BC-C4BD-E6FB-C0EA-8E5AEA113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704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 IN  TRIE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F13CF-9F8F-4BDA-A61E-42EABFBB66FD}" type="datetime2">
              <a:rPr lang="en-US" smtClean="0"/>
              <a:t>Monday, October 13, 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Lecturer, Dept of CSE, KiU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6</a:t>
            </a:fld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642881" y="2449945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550926" y="1808398"/>
            <a:ext cx="663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Root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7849431" y="2162109"/>
            <a:ext cx="0" cy="30244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8834283" y="2774630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10" idx="6"/>
            <a:endCxn id="13" idx="1"/>
          </p:cNvCxnSpPr>
          <p:nvPr/>
        </p:nvCxnSpPr>
        <p:spPr>
          <a:xfrm>
            <a:off x="8055981" y="2656495"/>
            <a:ext cx="838799" cy="1786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279653" y="2411874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M</a:t>
            </a:r>
          </a:p>
        </p:txBody>
      </p:sp>
      <p:sp>
        <p:nvSpPr>
          <p:cNvPr id="23" name="Oval 22"/>
          <p:cNvSpPr/>
          <p:nvPr/>
        </p:nvSpPr>
        <p:spPr>
          <a:xfrm>
            <a:off x="10025685" y="3060741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stCxn id="13" idx="6"/>
            <a:endCxn id="23" idx="1"/>
          </p:cNvCxnSpPr>
          <p:nvPr/>
        </p:nvCxnSpPr>
        <p:spPr>
          <a:xfrm>
            <a:off x="9247383" y="2981180"/>
            <a:ext cx="838799" cy="1400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534143" y="2709541"/>
            <a:ext cx="245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</a:p>
        </p:txBody>
      </p:sp>
      <p:sp>
        <p:nvSpPr>
          <p:cNvPr id="31" name="Oval 30"/>
          <p:cNvSpPr/>
          <p:nvPr/>
        </p:nvSpPr>
        <p:spPr>
          <a:xfrm>
            <a:off x="11017338" y="3625289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>
            <a:stCxn id="23" idx="6"/>
            <a:endCxn id="31" idx="1"/>
          </p:cNvCxnSpPr>
          <p:nvPr/>
        </p:nvCxnSpPr>
        <p:spPr>
          <a:xfrm>
            <a:off x="10438785" y="3267291"/>
            <a:ext cx="639050" cy="4184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0697214" y="317981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</a:p>
        </p:txBody>
      </p:sp>
      <p:sp>
        <p:nvSpPr>
          <p:cNvPr id="43" name="Oval 42"/>
          <p:cNvSpPr/>
          <p:nvPr/>
        </p:nvSpPr>
        <p:spPr>
          <a:xfrm>
            <a:off x="9172509" y="3625289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>
            <a:stCxn id="23" idx="2"/>
            <a:endCxn id="43" idx="0"/>
          </p:cNvCxnSpPr>
          <p:nvPr/>
        </p:nvCxnSpPr>
        <p:spPr>
          <a:xfrm flipH="1">
            <a:off x="9379059" y="3267291"/>
            <a:ext cx="646626" cy="3579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9475671" y="316584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S</a:t>
            </a:r>
          </a:p>
        </p:txBody>
      </p:sp>
      <p:sp>
        <p:nvSpPr>
          <p:cNvPr id="50" name="Oval 49"/>
          <p:cNvSpPr/>
          <p:nvPr/>
        </p:nvSpPr>
        <p:spPr>
          <a:xfrm>
            <a:off x="10028319" y="4158639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/>
          <p:cNvCxnSpPr>
            <a:stCxn id="43" idx="6"/>
            <a:endCxn id="50" idx="1"/>
          </p:cNvCxnSpPr>
          <p:nvPr/>
        </p:nvCxnSpPr>
        <p:spPr>
          <a:xfrm>
            <a:off x="9585609" y="3831839"/>
            <a:ext cx="503207" cy="3872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9769031" y="370851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</a:p>
        </p:txBody>
      </p:sp>
      <p:sp>
        <p:nvSpPr>
          <p:cNvPr id="65" name="Oval 64"/>
          <p:cNvSpPr/>
          <p:nvPr/>
        </p:nvSpPr>
        <p:spPr>
          <a:xfrm>
            <a:off x="6708144" y="2780765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/>
          <p:cNvCxnSpPr>
            <a:stCxn id="10" idx="2"/>
            <a:endCxn id="65" idx="7"/>
          </p:cNvCxnSpPr>
          <p:nvPr/>
        </p:nvCxnSpPr>
        <p:spPr>
          <a:xfrm flipH="1">
            <a:off x="7060747" y="2656495"/>
            <a:ext cx="582134" cy="1847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7214000" y="241187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71" name="Oval 70"/>
          <p:cNvSpPr/>
          <p:nvPr/>
        </p:nvSpPr>
        <p:spPr>
          <a:xfrm>
            <a:off x="6372061" y="3694435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Arrow Connector 72"/>
          <p:cNvCxnSpPr>
            <a:stCxn id="65" idx="3"/>
            <a:endCxn id="71" idx="0"/>
          </p:cNvCxnSpPr>
          <p:nvPr/>
        </p:nvCxnSpPr>
        <p:spPr>
          <a:xfrm flipH="1">
            <a:off x="6578611" y="3133368"/>
            <a:ext cx="190030" cy="5610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6347617" y="314686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U</a:t>
            </a:r>
          </a:p>
        </p:txBody>
      </p:sp>
      <p:sp>
        <p:nvSpPr>
          <p:cNvPr id="78" name="Oval 77"/>
          <p:cNvSpPr/>
          <p:nvPr/>
        </p:nvSpPr>
        <p:spPr>
          <a:xfrm>
            <a:off x="6372061" y="4659133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Arrow Connector 79"/>
          <p:cNvCxnSpPr>
            <a:stCxn id="71" idx="4"/>
            <a:endCxn id="78" idx="0"/>
          </p:cNvCxnSpPr>
          <p:nvPr/>
        </p:nvCxnSpPr>
        <p:spPr>
          <a:xfrm>
            <a:off x="6578611" y="4107535"/>
            <a:ext cx="0" cy="5515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6263634" y="41456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</p:txBody>
      </p:sp>
      <p:sp>
        <p:nvSpPr>
          <p:cNvPr id="84" name="Oval 83"/>
          <p:cNvSpPr/>
          <p:nvPr/>
        </p:nvSpPr>
        <p:spPr>
          <a:xfrm>
            <a:off x="6376428" y="5592742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Arrow Connector 86"/>
          <p:cNvCxnSpPr>
            <a:stCxn id="78" idx="4"/>
            <a:endCxn id="84" idx="0"/>
          </p:cNvCxnSpPr>
          <p:nvPr/>
        </p:nvCxnSpPr>
        <p:spPr>
          <a:xfrm>
            <a:off x="6578611" y="5072233"/>
            <a:ext cx="4367" cy="5205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6247592" y="512990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</a:p>
        </p:txBody>
      </p:sp>
      <p:sp>
        <p:nvSpPr>
          <p:cNvPr id="98" name="Oval 97"/>
          <p:cNvSpPr/>
          <p:nvPr/>
        </p:nvSpPr>
        <p:spPr>
          <a:xfrm>
            <a:off x="9165916" y="4787767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50" idx="2"/>
            <a:endCxn id="98" idx="0"/>
          </p:cNvCxnSpPr>
          <p:nvPr/>
        </p:nvCxnSpPr>
        <p:spPr>
          <a:xfrm flipH="1">
            <a:off x="9372466" y="4365189"/>
            <a:ext cx="655853" cy="4225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9483552" y="425815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102" name="Oval 101"/>
          <p:cNvSpPr/>
          <p:nvPr/>
        </p:nvSpPr>
        <p:spPr>
          <a:xfrm>
            <a:off x="9165916" y="5635331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stCxn id="98" idx="4"/>
            <a:endCxn id="102" idx="0"/>
          </p:cNvCxnSpPr>
          <p:nvPr/>
        </p:nvCxnSpPr>
        <p:spPr>
          <a:xfrm>
            <a:off x="9372466" y="5200867"/>
            <a:ext cx="0" cy="4344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9017766" y="51772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</p:txBody>
      </p:sp>
      <p:sp>
        <p:nvSpPr>
          <p:cNvPr id="112" name="Oval 111"/>
          <p:cNvSpPr/>
          <p:nvPr/>
        </p:nvSpPr>
        <p:spPr>
          <a:xfrm>
            <a:off x="5360430" y="4681017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/>
          <p:cNvCxnSpPr>
            <a:stCxn id="71" idx="2"/>
            <a:endCxn id="112" idx="0"/>
          </p:cNvCxnSpPr>
          <p:nvPr/>
        </p:nvCxnSpPr>
        <p:spPr>
          <a:xfrm flipH="1">
            <a:off x="5566980" y="3900985"/>
            <a:ext cx="805081" cy="7800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5669557" y="397345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116" name="Oval 115"/>
          <p:cNvSpPr/>
          <p:nvPr/>
        </p:nvSpPr>
        <p:spPr>
          <a:xfrm>
            <a:off x="5360430" y="5592742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5563918" y="5107037"/>
            <a:ext cx="0" cy="4986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5257424" y="511360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</a:p>
        </p:txBody>
      </p:sp>
      <p:sp>
        <p:nvSpPr>
          <p:cNvPr id="129" name="Oval 128"/>
          <p:cNvSpPr/>
          <p:nvPr/>
        </p:nvSpPr>
        <p:spPr>
          <a:xfrm>
            <a:off x="11017338" y="4772413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/>
          <p:cNvCxnSpPr>
            <a:stCxn id="50" idx="6"/>
            <a:endCxn id="129" idx="1"/>
          </p:cNvCxnSpPr>
          <p:nvPr/>
        </p:nvCxnSpPr>
        <p:spPr>
          <a:xfrm>
            <a:off x="10441419" y="4365189"/>
            <a:ext cx="636416" cy="4677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10625884" y="4258153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M</a:t>
            </a:r>
          </a:p>
        </p:txBody>
      </p:sp>
      <p:sp>
        <p:nvSpPr>
          <p:cNvPr id="133" name="Oval 132"/>
          <p:cNvSpPr/>
          <p:nvPr/>
        </p:nvSpPr>
        <p:spPr>
          <a:xfrm>
            <a:off x="11017338" y="5631944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/>
          <p:cNvCxnSpPr>
            <a:stCxn id="129" idx="4"/>
            <a:endCxn id="133" idx="0"/>
          </p:cNvCxnSpPr>
          <p:nvPr/>
        </p:nvCxnSpPr>
        <p:spPr>
          <a:xfrm>
            <a:off x="11223888" y="5185513"/>
            <a:ext cx="0" cy="4464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11232027" y="51842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</p:txBody>
      </p:sp>
      <p:sp>
        <p:nvSpPr>
          <p:cNvPr id="147" name="Oval 146"/>
          <p:cNvSpPr/>
          <p:nvPr/>
        </p:nvSpPr>
        <p:spPr>
          <a:xfrm>
            <a:off x="7388278" y="4655202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9" name="Straight Arrow Connector 148"/>
          <p:cNvCxnSpPr>
            <a:stCxn id="71" idx="6"/>
            <a:endCxn id="147" idx="0"/>
          </p:cNvCxnSpPr>
          <p:nvPr/>
        </p:nvCxnSpPr>
        <p:spPr>
          <a:xfrm>
            <a:off x="6785161" y="3900985"/>
            <a:ext cx="809667" cy="7542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7166980" y="400459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P</a:t>
            </a:r>
          </a:p>
        </p:txBody>
      </p:sp>
      <p:sp>
        <p:nvSpPr>
          <p:cNvPr id="144" name="Oval 143"/>
          <p:cNvSpPr/>
          <p:nvPr/>
        </p:nvSpPr>
        <p:spPr>
          <a:xfrm>
            <a:off x="7649947" y="3280576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>
            <a:stCxn id="10" idx="4"/>
            <a:endCxn id="144" idx="0"/>
          </p:cNvCxnSpPr>
          <p:nvPr/>
        </p:nvCxnSpPr>
        <p:spPr>
          <a:xfrm>
            <a:off x="7849431" y="2863045"/>
            <a:ext cx="7066" cy="4175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7825259" y="2849415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154" name="Oval 153"/>
          <p:cNvSpPr/>
          <p:nvPr/>
        </p:nvSpPr>
        <p:spPr>
          <a:xfrm>
            <a:off x="8136932" y="4028984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>
            <a:stCxn id="144" idx="5"/>
            <a:endCxn id="154" idx="0"/>
          </p:cNvCxnSpPr>
          <p:nvPr/>
        </p:nvCxnSpPr>
        <p:spPr>
          <a:xfrm>
            <a:off x="8002550" y="3633179"/>
            <a:ext cx="340932" cy="3958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8091211" y="352994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U</a:t>
            </a:r>
          </a:p>
        </p:txBody>
      </p:sp>
      <p:sp>
        <p:nvSpPr>
          <p:cNvPr id="181" name="TextBox 180"/>
          <p:cNvSpPr txBox="1"/>
          <p:nvPr/>
        </p:nvSpPr>
        <p:spPr>
          <a:xfrm>
            <a:off x="3800874" y="1840620"/>
            <a:ext cx="1972656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search(“BUBT”)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6708144" y="545261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7707234" y="443421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8398548" y="379717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11275588" y="341282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10234589" y="388706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9482691" y="550417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11335427" y="553693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128" name="Oval 127"/>
          <p:cNvSpPr/>
          <p:nvPr/>
        </p:nvSpPr>
        <p:spPr>
          <a:xfrm>
            <a:off x="7649947" y="2449945"/>
            <a:ext cx="413100" cy="4131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/>
          <p:cNvSpPr txBox="1"/>
          <p:nvPr/>
        </p:nvSpPr>
        <p:spPr>
          <a:xfrm>
            <a:off x="7692539" y="247305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132" name="Oval 131"/>
          <p:cNvSpPr/>
          <p:nvPr/>
        </p:nvSpPr>
        <p:spPr>
          <a:xfrm>
            <a:off x="6708144" y="2785175"/>
            <a:ext cx="413100" cy="4131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/>
          <p:cNvSpPr txBox="1"/>
          <p:nvPr/>
        </p:nvSpPr>
        <p:spPr>
          <a:xfrm>
            <a:off x="6742217" y="281402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U</a:t>
            </a:r>
          </a:p>
        </p:txBody>
      </p:sp>
      <p:cxnSp>
        <p:nvCxnSpPr>
          <p:cNvPr id="21" name="Straight Arrow Connector 20"/>
          <p:cNvCxnSpPr>
            <a:stCxn id="10" idx="2"/>
          </p:cNvCxnSpPr>
          <p:nvPr/>
        </p:nvCxnSpPr>
        <p:spPr>
          <a:xfrm flipH="1">
            <a:off x="7053176" y="2656495"/>
            <a:ext cx="589705" cy="18589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32" idx="3"/>
            <a:endCxn id="71" idx="0"/>
          </p:cNvCxnSpPr>
          <p:nvPr/>
        </p:nvCxnSpPr>
        <p:spPr>
          <a:xfrm flipH="1">
            <a:off x="6578611" y="3137778"/>
            <a:ext cx="190030" cy="55665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Oval 145"/>
          <p:cNvSpPr/>
          <p:nvPr/>
        </p:nvSpPr>
        <p:spPr>
          <a:xfrm>
            <a:off x="6376428" y="3694435"/>
            <a:ext cx="413100" cy="4131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TextBox 150"/>
          <p:cNvSpPr txBox="1"/>
          <p:nvPr/>
        </p:nvSpPr>
        <p:spPr>
          <a:xfrm>
            <a:off x="6414626" y="373516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cxnSp>
        <p:nvCxnSpPr>
          <p:cNvPr id="35" name="Straight Arrow Connector 34"/>
          <p:cNvCxnSpPr>
            <a:stCxn id="146" idx="2"/>
            <a:endCxn id="112" idx="0"/>
          </p:cNvCxnSpPr>
          <p:nvPr/>
        </p:nvCxnSpPr>
        <p:spPr>
          <a:xfrm flipH="1">
            <a:off x="5566980" y="3900985"/>
            <a:ext cx="809448" cy="78003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Oval 152"/>
          <p:cNvSpPr/>
          <p:nvPr/>
        </p:nvSpPr>
        <p:spPr>
          <a:xfrm>
            <a:off x="5362558" y="4680450"/>
            <a:ext cx="413100" cy="4131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TextBox 156"/>
          <p:cNvSpPr txBox="1"/>
          <p:nvPr/>
        </p:nvSpPr>
        <p:spPr>
          <a:xfrm>
            <a:off x="5400115" y="471349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</a:p>
        </p:txBody>
      </p:sp>
      <p:cxnSp>
        <p:nvCxnSpPr>
          <p:cNvPr id="38" name="Straight Arrow Connector 37"/>
          <p:cNvCxnSpPr>
            <a:stCxn id="112" idx="4"/>
            <a:endCxn id="116" idx="0"/>
          </p:cNvCxnSpPr>
          <p:nvPr/>
        </p:nvCxnSpPr>
        <p:spPr>
          <a:xfrm>
            <a:off x="5566980" y="5094117"/>
            <a:ext cx="0" cy="49862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Oval 158"/>
          <p:cNvSpPr/>
          <p:nvPr/>
        </p:nvSpPr>
        <p:spPr>
          <a:xfrm>
            <a:off x="5360430" y="5597797"/>
            <a:ext cx="413100" cy="4131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119"/>
          <p:cNvSpPr txBox="1"/>
          <p:nvPr/>
        </p:nvSpPr>
        <p:spPr>
          <a:xfrm>
            <a:off x="5689084" y="545689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1097280" y="5177276"/>
            <a:ext cx="368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We reach a vertex with counter &gt;0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1094974" y="5529408"/>
            <a:ext cx="2256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Means “BUBT” exists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097280" y="1732102"/>
            <a:ext cx="1745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insert(“MIT”)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097280" y="2078964"/>
            <a:ext cx="1874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insert(“MIST”)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097280" y="2420293"/>
            <a:ext cx="1887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insert(“BUET”)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095881" y="2753844"/>
            <a:ext cx="2114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insert(“MISTCE”)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094683" y="3083158"/>
            <a:ext cx="1892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insert(“BUBT”)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1094683" y="3427844"/>
            <a:ext cx="2188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insert(“MISTME”)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093838" y="3777508"/>
            <a:ext cx="1775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insert(“BUP”)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099620" y="4119118"/>
            <a:ext cx="1654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insert(“CU”)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093838" y="4434214"/>
            <a:ext cx="1869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insert(“MIST”)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093838" y="4778436"/>
            <a:ext cx="1775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insert(“BUP”)</a:t>
            </a:r>
          </a:p>
        </p:txBody>
      </p:sp>
    </p:spTree>
    <p:extLst>
      <p:ext uri="{BB962C8B-B14F-4D97-AF65-F5344CB8AC3E}">
        <p14:creationId xmlns:p14="http://schemas.microsoft.com/office/powerpoint/2010/main" val="1592973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" grpId="0" animBg="1"/>
      <p:bldP spid="128" grpId="0" animBg="1"/>
      <p:bldP spid="131" grpId="0"/>
      <p:bldP spid="132" grpId="0" animBg="1"/>
      <p:bldP spid="138" grpId="0"/>
      <p:bldP spid="146" grpId="0" animBg="1"/>
      <p:bldP spid="151" grpId="0"/>
      <p:bldP spid="153" grpId="0" animBg="1"/>
      <p:bldP spid="157" grpId="0"/>
      <p:bldP spid="159" grpId="0" animBg="1"/>
      <p:bldP spid="160" grpId="0"/>
      <p:bldP spid="16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 IN  TRIE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F24EC-CBD7-4E0E-8F69-60F2058EAC04}" type="datetime2">
              <a:rPr lang="en-US" smtClean="0"/>
              <a:t>Monday, October 13, 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Lecturer, Dept of CSE, KiU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7</a:t>
            </a:fld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642881" y="2449945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550926" y="1808398"/>
            <a:ext cx="663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Root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7849431" y="2162109"/>
            <a:ext cx="0" cy="30244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8834283" y="2774630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10" idx="6"/>
            <a:endCxn id="13" idx="1"/>
          </p:cNvCxnSpPr>
          <p:nvPr/>
        </p:nvCxnSpPr>
        <p:spPr>
          <a:xfrm>
            <a:off x="8055981" y="2656495"/>
            <a:ext cx="838799" cy="1786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279653" y="2411874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M</a:t>
            </a:r>
          </a:p>
        </p:txBody>
      </p:sp>
      <p:sp>
        <p:nvSpPr>
          <p:cNvPr id="23" name="Oval 22"/>
          <p:cNvSpPr/>
          <p:nvPr/>
        </p:nvSpPr>
        <p:spPr>
          <a:xfrm>
            <a:off x="10025685" y="3060741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stCxn id="13" idx="6"/>
            <a:endCxn id="23" idx="1"/>
          </p:cNvCxnSpPr>
          <p:nvPr/>
        </p:nvCxnSpPr>
        <p:spPr>
          <a:xfrm>
            <a:off x="9247383" y="2981180"/>
            <a:ext cx="838799" cy="1400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534143" y="2709541"/>
            <a:ext cx="245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</a:p>
        </p:txBody>
      </p:sp>
      <p:sp>
        <p:nvSpPr>
          <p:cNvPr id="31" name="Oval 30"/>
          <p:cNvSpPr/>
          <p:nvPr/>
        </p:nvSpPr>
        <p:spPr>
          <a:xfrm>
            <a:off x="11017338" y="3625289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>
            <a:stCxn id="23" idx="6"/>
            <a:endCxn id="31" idx="1"/>
          </p:cNvCxnSpPr>
          <p:nvPr/>
        </p:nvCxnSpPr>
        <p:spPr>
          <a:xfrm>
            <a:off x="10438785" y="3267291"/>
            <a:ext cx="639050" cy="4184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0697214" y="317981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</a:p>
        </p:txBody>
      </p:sp>
      <p:sp>
        <p:nvSpPr>
          <p:cNvPr id="43" name="Oval 42"/>
          <p:cNvSpPr/>
          <p:nvPr/>
        </p:nvSpPr>
        <p:spPr>
          <a:xfrm>
            <a:off x="9172509" y="3625289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>
            <a:stCxn id="23" idx="2"/>
            <a:endCxn id="43" idx="0"/>
          </p:cNvCxnSpPr>
          <p:nvPr/>
        </p:nvCxnSpPr>
        <p:spPr>
          <a:xfrm flipH="1">
            <a:off x="9379059" y="3267291"/>
            <a:ext cx="646626" cy="3579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9475671" y="316584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S</a:t>
            </a:r>
          </a:p>
        </p:txBody>
      </p:sp>
      <p:sp>
        <p:nvSpPr>
          <p:cNvPr id="50" name="Oval 49"/>
          <p:cNvSpPr/>
          <p:nvPr/>
        </p:nvSpPr>
        <p:spPr>
          <a:xfrm>
            <a:off x="10028319" y="4158639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/>
          <p:cNvCxnSpPr>
            <a:stCxn id="43" idx="6"/>
            <a:endCxn id="50" idx="1"/>
          </p:cNvCxnSpPr>
          <p:nvPr/>
        </p:nvCxnSpPr>
        <p:spPr>
          <a:xfrm>
            <a:off x="9585609" y="3831839"/>
            <a:ext cx="503207" cy="3872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9769031" y="370851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</a:p>
        </p:txBody>
      </p:sp>
      <p:sp>
        <p:nvSpPr>
          <p:cNvPr id="65" name="Oval 64"/>
          <p:cNvSpPr/>
          <p:nvPr/>
        </p:nvSpPr>
        <p:spPr>
          <a:xfrm>
            <a:off x="6708144" y="2780765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/>
          <p:cNvCxnSpPr>
            <a:stCxn id="10" idx="2"/>
            <a:endCxn id="65" idx="7"/>
          </p:cNvCxnSpPr>
          <p:nvPr/>
        </p:nvCxnSpPr>
        <p:spPr>
          <a:xfrm flipH="1">
            <a:off x="7060747" y="2656495"/>
            <a:ext cx="582134" cy="1847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7214000" y="241187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71" name="Oval 70"/>
          <p:cNvSpPr/>
          <p:nvPr/>
        </p:nvSpPr>
        <p:spPr>
          <a:xfrm>
            <a:off x="6372061" y="3694435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Arrow Connector 72"/>
          <p:cNvCxnSpPr>
            <a:stCxn id="65" idx="3"/>
            <a:endCxn id="71" idx="0"/>
          </p:cNvCxnSpPr>
          <p:nvPr/>
        </p:nvCxnSpPr>
        <p:spPr>
          <a:xfrm flipH="1">
            <a:off x="6578611" y="3133368"/>
            <a:ext cx="190030" cy="5610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6347617" y="314686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U</a:t>
            </a:r>
          </a:p>
        </p:txBody>
      </p:sp>
      <p:sp>
        <p:nvSpPr>
          <p:cNvPr id="78" name="Oval 77"/>
          <p:cNvSpPr/>
          <p:nvPr/>
        </p:nvSpPr>
        <p:spPr>
          <a:xfrm>
            <a:off x="6372061" y="4659133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Arrow Connector 79"/>
          <p:cNvCxnSpPr>
            <a:stCxn id="71" idx="4"/>
            <a:endCxn id="78" idx="0"/>
          </p:cNvCxnSpPr>
          <p:nvPr/>
        </p:nvCxnSpPr>
        <p:spPr>
          <a:xfrm>
            <a:off x="6578611" y="4107535"/>
            <a:ext cx="0" cy="5515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6263634" y="41456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</p:txBody>
      </p:sp>
      <p:sp>
        <p:nvSpPr>
          <p:cNvPr id="84" name="Oval 83"/>
          <p:cNvSpPr/>
          <p:nvPr/>
        </p:nvSpPr>
        <p:spPr>
          <a:xfrm>
            <a:off x="6376428" y="5592742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Arrow Connector 86"/>
          <p:cNvCxnSpPr>
            <a:stCxn id="78" idx="4"/>
            <a:endCxn id="84" idx="0"/>
          </p:cNvCxnSpPr>
          <p:nvPr/>
        </p:nvCxnSpPr>
        <p:spPr>
          <a:xfrm>
            <a:off x="6578611" y="5072233"/>
            <a:ext cx="4367" cy="5205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6247592" y="512990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</a:p>
        </p:txBody>
      </p:sp>
      <p:sp>
        <p:nvSpPr>
          <p:cNvPr id="98" name="Oval 97"/>
          <p:cNvSpPr/>
          <p:nvPr/>
        </p:nvSpPr>
        <p:spPr>
          <a:xfrm>
            <a:off x="9165916" y="4787767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50" idx="2"/>
            <a:endCxn id="98" idx="0"/>
          </p:cNvCxnSpPr>
          <p:nvPr/>
        </p:nvCxnSpPr>
        <p:spPr>
          <a:xfrm flipH="1">
            <a:off x="9372466" y="4365189"/>
            <a:ext cx="655853" cy="4225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9483552" y="425815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102" name="Oval 101"/>
          <p:cNvSpPr/>
          <p:nvPr/>
        </p:nvSpPr>
        <p:spPr>
          <a:xfrm>
            <a:off x="9165916" y="5635331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stCxn id="98" idx="4"/>
            <a:endCxn id="102" idx="0"/>
          </p:cNvCxnSpPr>
          <p:nvPr/>
        </p:nvCxnSpPr>
        <p:spPr>
          <a:xfrm>
            <a:off x="9372466" y="5200867"/>
            <a:ext cx="0" cy="4344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9017766" y="51772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</p:txBody>
      </p:sp>
      <p:sp>
        <p:nvSpPr>
          <p:cNvPr id="112" name="Oval 111"/>
          <p:cNvSpPr/>
          <p:nvPr/>
        </p:nvSpPr>
        <p:spPr>
          <a:xfrm>
            <a:off x="5360430" y="4681017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/>
          <p:cNvCxnSpPr>
            <a:stCxn id="71" idx="2"/>
            <a:endCxn id="112" idx="0"/>
          </p:cNvCxnSpPr>
          <p:nvPr/>
        </p:nvCxnSpPr>
        <p:spPr>
          <a:xfrm flipH="1">
            <a:off x="5566980" y="3900985"/>
            <a:ext cx="805081" cy="7800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5669557" y="397345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116" name="Oval 115"/>
          <p:cNvSpPr/>
          <p:nvPr/>
        </p:nvSpPr>
        <p:spPr>
          <a:xfrm>
            <a:off x="5360430" y="5592742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5563918" y="5107037"/>
            <a:ext cx="0" cy="4986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5257424" y="511360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</a:p>
        </p:txBody>
      </p:sp>
      <p:sp>
        <p:nvSpPr>
          <p:cNvPr id="129" name="Oval 128"/>
          <p:cNvSpPr/>
          <p:nvPr/>
        </p:nvSpPr>
        <p:spPr>
          <a:xfrm>
            <a:off x="11017338" y="4772413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/>
          <p:cNvCxnSpPr>
            <a:stCxn id="50" idx="6"/>
            <a:endCxn id="129" idx="1"/>
          </p:cNvCxnSpPr>
          <p:nvPr/>
        </p:nvCxnSpPr>
        <p:spPr>
          <a:xfrm>
            <a:off x="10441419" y="4365189"/>
            <a:ext cx="636416" cy="4677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10625884" y="4258153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M</a:t>
            </a:r>
          </a:p>
        </p:txBody>
      </p:sp>
      <p:sp>
        <p:nvSpPr>
          <p:cNvPr id="133" name="Oval 132"/>
          <p:cNvSpPr/>
          <p:nvPr/>
        </p:nvSpPr>
        <p:spPr>
          <a:xfrm>
            <a:off x="11017338" y="5631944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/>
          <p:cNvCxnSpPr>
            <a:stCxn id="129" idx="4"/>
            <a:endCxn id="133" idx="0"/>
          </p:cNvCxnSpPr>
          <p:nvPr/>
        </p:nvCxnSpPr>
        <p:spPr>
          <a:xfrm>
            <a:off x="11223888" y="5185513"/>
            <a:ext cx="0" cy="4464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11232027" y="51842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</p:txBody>
      </p:sp>
      <p:sp>
        <p:nvSpPr>
          <p:cNvPr id="147" name="Oval 146"/>
          <p:cNvSpPr/>
          <p:nvPr/>
        </p:nvSpPr>
        <p:spPr>
          <a:xfrm>
            <a:off x="7388278" y="4655202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9" name="Straight Arrow Connector 148"/>
          <p:cNvCxnSpPr>
            <a:stCxn id="71" idx="6"/>
            <a:endCxn id="147" idx="0"/>
          </p:cNvCxnSpPr>
          <p:nvPr/>
        </p:nvCxnSpPr>
        <p:spPr>
          <a:xfrm>
            <a:off x="6785161" y="3900985"/>
            <a:ext cx="809667" cy="7542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7166980" y="400459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P</a:t>
            </a:r>
          </a:p>
        </p:txBody>
      </p:sp>
      <p:sp>
        <p:nvSpPr>
          <p:cNvPr id="144" name="Oval 143"/>
          <p:cNvSpPr/>
          <p:nvPr/>
        </p:nvSpPr>
        <p:spPr>
          <a:xfrm>
            <a:off x="7649947" y="3280576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>
            <a:stCxn id="10" idx="4"/>
            <a:endCxn id="144" idx="0"/>
          </p:cNvCxnSpPr>
          <p:nvPr/>
        </p:nvCxnSpPr>
        <p:spPr>
          <a:xfrm>
            <a:off x="7849431" y="2863045"/>
            <a:ext cx="7066" cy="4175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7825259" y="2849415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154" name="Oval 153"/>
          <p:cNvSpPr/>
          <p:nvPr/>
        </p:nvSpPr>
        <p:spPr>
          <a:xfrm>
            <a:off x="8136932" y="4028984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>
            <a:stCxn id="144" idx="5"/>
            <a:endCxn id="154" idx="0"/>
          </p:cNvCxnSpPr>
          <p:nvPr/>
        </p:nvCxnSpPr>
        <p:spPr>
          <a:xfrm>
            <a:off x="8002550" y="3633179"/>
            <a:ext cx="340932" cy="3958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8091211" y="352994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U</a:t>
            </a:r>
          </a:p>
        </p:txBody>
      </p:sp>
      <p:sp>
        <p:nvSpPr>
          <p:cNvPr id="128" name="Oval 127"/>
          <p:cNvSpPr/>
          <p:nvPr/>
        </p:nvSpPr>
        <p:spPr>
          <a:xfrm>
            <a:off x="7649947" y="2449945"/>
            <a:ext cx="413100" cy="4131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/>
          <p:cNvSpPr txBox="1"/>
          <p:nvPr/>
        </p:nvSpPr>
        <p:spPr>
          <a:xfrm>
            <a:off x="7692539" y="247305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132" name="Oval 131"/>
          <p:cNvSpPr/>
          <p:nvPr/>
        </p:nvSpPr>
        <p:spPr>
          <a:xfrm>
            <a:off x="6708144" y="2785175"/>
            <a:ext cx="413100" cy="4131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/>
          <p:cNvSpPr txBox="1"/>
          <p:nvPr/>
        </p:nvSpPr>
        <p:spPr>
          <a:xfrm>
            <a:off x="1093838" y="5288584"/>
            <a:ext cx="2022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We reach to NULL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6742217" y="281402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R</a:t>
            </a:r>
          </a:p>
        </p:txBody>
      </p:sp>
      <p:cxnSp>
        <p:nvCxnSpPr>
          <p:cNvPr id="21" name="Straight Arrow Connector 20"/>
          <p:cNvCxnSpPr>
            <a:stCxn id="10" idx="2"/>
          </p:cNvCxnSpPr>
          <p:nvPr/>
        </p:nvCxnSpPr>
        <p:spPr>
          <a:xfrm flipH="1">
            <a:off x="7053176" y="2656495"/>
            <a:ext cx="589705" cy="18589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1093838" y="5653828"/>
            <a:ext cx="2993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Means “BRAC” doesn’t exist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6708144" y="545261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707234" y="443421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8398548" y="379717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1275588" y="341282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0234589" y="388706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9482691" y="550417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1335427" y="553693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5689084" y="545689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3800874" y="1840620"/>
            <a:ext cx="1972656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search(“BUBT”)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097280" y="1732102"/>
            <a:ext cx="1745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insert(“MIT”)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097280" y="2078964"/>
            <a:ext cx="1874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insert(“MIST”)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097280" y="2420293"/>
            <a:ext cx="1887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insert(“BUET”)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095881" y="2753844"/>
            <a:ext cx="2114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insert(“MISTCE”)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094683" y="3083158"/>
            <a:ext cx="1892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insert(“BUBT”)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094683" y="3427844"/>
            <a:ext cx="2188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insert(“MISTME”)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1093838" y="3777508"/>
            <a:ext cx="1775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insert(“BUP”)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1099620" y="4119118"/>
            <a:ext cx="1654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insert(“CU”)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093838" y="4434214"/>
            <a:ext cx="1869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insert(“MIST”)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093838" y="4778436"/>
            <a:ext cx="1775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insert(“BUP”)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3800874" y="2329043"/>
            <a:ext cx="1993238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search(“BRAC”)</a:t>
            </a:r>
          </a:p>
        </p:txBody>
      </p:sp>
      <p:sp>
        <p:nvSpPr>
          <p:cNvPr id="4" name="Isosceles Triangle 3"/>
          <p:cNvSpPr/>
          <p:nvPr/>
        </p:nvSpPr>
        <p:spPr>
          <a:xfrm>
            <a:off x="5223199" y="3304904"/>
            <a:ext cx="446358" cy="384791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132" idx="2"/>
            <a:endCxn id="4" idx="0"/>
          </p:cNvCxnSpPr>
          <p:nvPr/>
        </p:nvCxnSpPr>
        <p:spPr>
          <a:xfrm flipH="1">
            <a:off x="5446378" y="2991725"/>
            <a:ext cx="1261766" cy="313179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5915422" y="278813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R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5074389" y="3656373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2064757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 animBg="1"/>
      <p:bldP spid="131" grpId="0"/>
      <p:bldP spid="132" grpId="0" animBg="1"/>
      <p:bldP spid="137" grpId="0"/>
      <p:bldP spid="138" grpId="0"/>
      <p:bldP spid="90" grpId="0"/>
      <p:bldP spid="110" grpId="0" animBg="1"/>
      <p:bldP spid="4" grpId="0" animBg="1"/>
      <p:bldP spid="114" grpId="0"/>
      <p:bldP spid="1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 IN  TRIE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A39B1-E33E-474D-AE58-289D39F37F50}" type="datetime2">
              <a:rPr lang="en-US" smtClean="0"/>
              <a:t>Monday, October 13, 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Lecturer, Dept of CSE, KiU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8</a:t>
            </a:fld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642881" y="2449945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550926" y="1808398"/>
            <a:ext cx="663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Root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7849431" y="2162109"/>
            <a:ext cx="0" cy="30244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8834283" y="2774630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10" idx="6"/>
            <a:endCxn id="13" idx="1"/>
          </p:cNvCxnSpPr>
          <p:nvPr/>
        </p:nvCxnSpPr>
        <p:spPr>
          <a:xfrm>
            <a:off x="8055981" y="2656495"/>
            <a:ext cx="838799" cy="1786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279653" y="2411874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M</a:t>
            </a:r>
          </a:p>
        </p:txBody>
      </p:sp>
      <p:sp>
        <p:nvSpPr>
          <p:cNvPr id="23" name="Oval 22"/>
          <p:cNvSpPr/>
          <p:nvPr/>
        </p:nvSpPr>
        <p:spPr>
          <a:xfrm>
            <a:off x="10025685" y="3060741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stCxn id="13" idx="6"/>
            <a:endCxn id="23" idx="1"/>
          </p:cNvCxnSpPr>
          <p:nvPr/>
        </p:nvCxnSpPr>
        <p:spPr>
          <a:xfrm>
            <a:off x="9247383" y="2981180"/>
            <a:ext cx="838799" cy="1400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534143" y="2709541"/>
            <a:ext cx="245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</a:p>
        </p:txBody>
      </p:sp>
      <p:sp>
        <p:nvSpPr>
          <p:cNvPr id="31" name="Oval 30"/>
          <p:cNvSpPr/>
          <p:nvPr/>
        </p:nvSpPr>
        <p:spPr>
          <a:xfrm>
            <a:off x="11017338" y="3625289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>
            <a:stCxn id="23" idx="6"/>
            <a:endCxn id="31" idx="1"/>
          </p:cNvCxnSpPr>
          <p:nvPr/>
        </p:nvCxnSpPr>
        <p:spPr>
          <a:xfrm>
            <a:off x="10438785" y="3267291"/>
            <a:ext cx="639050" cy="4184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0697214" y="317981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</a:p>
        </p:txBody>
      </p:sp>
      <p:sp>
        <p:nvSpPr>
          <p:cNvPr id="43" name="Oval 42"/>
          <p:cNvSpPr/>
          <p:nvPr/>
        </p:nvSpPr>
        <p:spPr>
          <a:xfrm>
            <a:off x="9172509" y="3625289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>
            <a:stCxn id="23" idx="2"/>
            <a:endCxn id="43" idx="0"/>
          </p:cNvCxnSpPr>
          <p:nvPr/>
        </p:nvCxnSpPr>
        <p:spPr>
          <a:xfrm flipH="1">
            <a:off x="9379059" y="3267291"/>
            <a:ext cx="646626" cy="3579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9475671" y="316584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S</a:t>
            </a:r>
          </a:p>
        </p:txBody>
      </p:sp>
      <p:sp>
        <p:nvSpPr>
          <p:cNvPr id="50" name="Oval 49"/>
          <p:cNvSpPr/>
          <p:nvPr/>
        </p:nvSpPr>
        <p:spPr>
          <a:xfrm>
            <a:off x="10028319" y="4158639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/>
          <p:cNvCxnSpPr>
            <a:stCxn id="43" idx="6"/>
            <a:endCxn id="50" idx="1"/>
          </p:cNvCxnSpPr>
          <p:nvPr/>
        </p:nvCxnSpPr>
        <p:spPr>
          <a:xfrm>
            <a:off x="9585609" y="3831839"/>
            <a:ext cx="503207" cy="3872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9769031" y="370851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</a:p>
        </p:txBody>
      </p:sp>
      <p:sp>
        <p:nvSpPr>
          <p:cNvPr id="65" name="Oval 64"/>
          <p:cNvSpPr/>
          <p:nvPr/>
        </p:nvSpPr>
        <p:spPr>
          <a:xfrm>
            <a:off x="6708144" y="2780765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/>
          <p:cNvCxnSpPr>
            <a:stCxn id="10" idx="2"/>
            <a:endCxn id="65" idx="7"/>
          </p:cNvCxnSpPr>
          <p:nvPr/>
        </p:nvCxnSpPr>
        <p:spPr>
          <a:xfrm flipH="1">
            <a:off x="7060747" y="2656495"/>
            <a:ext cx="582134" cy="1847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7214000" y="241187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71" name="Oval 70"/>
          <p:cNvSpPr/>
          <p:nvPr/>
        </p:nvSpPr>
        <p:spPr>
          <a:xfrm>
            <a:off x="6372061" y="3694435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Arrow Connector 72"/>
          <p:cNvCxnSpPr>
            <a:stCxn id="65" idx="3"/>
            <a:endCxn id="71" idx="0"/>
          </p:cNvCxnSpPr>
          <p:nvPr/>
        </p:nvCxnSpPr>
        <p:spPr>
          <a:xfrm flipH="1">
            <a:off x="6578611" y="3133368"/>
            <a:ext cx="190030" cy="5610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6347617" y="314686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U</a:t>
            </a:r>
          </a:p>
        </p:txBody>
      </p:sp>
      <p:sp>
        <p:nvSpPr>
          <p:cNvPr id="78" name="Oval 77"/>
          <p:cNvSpPr/>
          <p:nvPr/>
        </p:nvSpPr>
        <p:spPr>
          <a:xfrm>
            <a:off x="6372061" y="4659133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Arrow Connector 79"/>
          <p:cNvCxnSpPr>
            <a:stCxn id="71" idx="4"/>
            <a:endCxn id="78" idx="0"/>
          </p:cNvCxnSpPr>
          <p:nvPr/>
        </p:nvCxnSpPr>
        <p:spPr>
          <a:xfrm>
            <a:off x="6578611" y="4107535"/>
            <a:ext cx="0" cy="5515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6263634" y="41456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</p:txBody>
      </p:sp>
      <p:sp>
        <p:nvSpPr>
          <p:cNvPr id="84" name="Oval 83"/>
          <p:cNvSpPr/>
          <p:nvPr/>
        </p:nvSpPr>
        <p:spPr>
          <a:xfrm>
            <a:off x="6376428" y="5592742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Arrow Connector 86"/>
          <p:cNvCxnSpPr>
            <a:stCxn id="78" idx="4"/>
            <a:endCxn id="84" idx="0"/>
          </p:cNvCxnSpPr>
          <p:nvPr/>
        </p:nvCxnSpPr>
        <p:spPr>
          <a:xfrm>
            <a:off x="6578611" y="5072233"/>
            <a:ext cx="4367" cy="5205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6247592" y="512990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</a:p>
        </p:txBody>
      </p:sp>
      <p:sp>
        <p:nvSpPr>
          <p:cNvPr id="98" name="Oval 97"/>
          <p:cNvSpPr/>
          <p:nvPr/>
        </p:nvSpPr>
        <p:spPr>
          <a:xfrm>
            <a:off x="9165916" y="4787767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50" idx="2"/>
            <a:endCxn id="98" idx="0"/>
          </p:cNvCxnSpPr>
          <p:nvPr/>
        </p:nvCxnSpPr>
        <p:spPr>
          <a:xfrm flipH="1">
            <a:off x="9372466" y="4365189"/>
            <a:ext cx="655853" cy="4225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9483552" y="425815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102" name="Oval 101"/>
          <p:cNvSpPr/>
          <p:nvPr/>
        </p:nvSpPr>
        <p:spPr>
          <a:xfrm>
            <a:off x="9165916" y="5635331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stCxn id="98" idx="4"/>
            <a:endCxn id="102" idx="0"/>
          </p:cNvCxnSpPr>
          <p:nvPr/>
        </p:nvCxnSpPr>
        <p:spPr>
          <a:xfrm>
            <a:off x="9372466" y="5200867"/>
            <a:ext cx="0" cy="4344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9017766" y="51772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</p:txBody>
      </p:sp>
      <p:sp>
        <p:nvSpPr>
          <p:cNvPr id="112" name="Oval 111"/>
          <p:cNvSpPr/>
          <p:nvPr/>
        </p:nvSpPr>
        <p:spPr>
          <a:xfrm>
            <a:off x="5360430" y="4681017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/>
          <p:cNvCxnSpPr>
            <a:stCxn id="71" idx="2"/>
            <a:endCxn id="112" idx="0"/>
          </p:cNvCxnSpPr>
          <p:nvPr/>
        </p:nvCxnSpPr>
        <p:spPr>
          <a:xfrm flipH="1">
            <a:off x="5566980" y="3900985"/>
            <a:ext cx="805081" cy="7800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5669557" y="397345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116" name="Oval 115"/>
          <p:cNvSpPr/>
          <p:nvPr/>
        </p:nvSpPr>
        <p:spPr>
          <a:xfrm>
            <a:off x="5360430" y="5592742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5563918" y="5107037"/>
            <a:ext cx="0" cy="4986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5257424" y="511360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</a:p>
        </p:txBody>
      </p:sp>
      <p:sp>
        <p:nvSpPr>
          <p:cNvPr id="129" name="Oval 128"/>
          <p:cNvSpPr/>
          <p:nvPr/>
        </p:nvSpPr>
        <p:spPr>
          <a:xfrm>
            <a:off x="11017338" y="4772413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/>
          <p:cNvCxnSpPr>
            <a:stCxn id="50" idx="6"/>
            <a:endCxn id="129" idx="1"/>
          </p:cNvCxnSpPr>
          <p:nvPr/>
        </p:nvCxnSpPr>
        <p:spPr>
          <a:xfrm>
            <a:off x="10441419" y="4365189"/>
            <a:ext cx="636416" cy="4677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10625884" y="4258153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M</a:t>
            </a:r>
          </a:p>
        </p:txBody>
      </p:sp>
      <p:sp>
        <p:nvSpPr>
          <p:cNvPr id="133" name="Oval 132"/>
          <p:cNvSpPr/>
          <p:nvPr/>
        </p:nvSpPr>
        <p:spPr>
          <a:xfrm>
            <a:off x="11017338" y="5631944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/>
          <p:cNvCxnSpPr>
            <a:stCxn id="129" idx="4"/>
            <a:endCxn id="133" idx="0"/>
          </p:cNvCxnSpPr>
          <p:nvPr/>
        </p:nvCxnSpPr>
        <p:spPr>
          <a:xfrm>
            <a:off x="11223888" y="5185513"/>
            <a:ext cx="0" cy="4464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11232027" y="51842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</p:txBody>
      </p:sp>
      <p:sp>
        <p:nvSpPr>
          <p:cNvPr id="147" name="Oval 146"/>
          <p:cNvSpPr/>
          <p:nvPr/>
        </p:nvSpPr>
        <p:spPr>
          <a:xfrm>
            <a:off x="7388278" y="4655202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9" name="Straight Arrow Connector 148"/>
          <p:cNvCxnSpPr>
            <a:stCxn id="71" idx="6"/>
            <a:endCxn id="147" idx="0"/>
          </p:cNvCxnSpPr>
          <p:nvPr/>
        </p:nvCxnSpPr>
        <p:spPr>
          <a:xfrm>
            <a:off x="6785161" y="3900985"/>
            <a:ext cx="809667" cy="7542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7166980" y="400459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P</a:t>
            </a:r>
          </a:p>
        </p:txBody>
      </p:sp>
      <p:sp>
        <p:nvSpPr>
          <p:cNvPr id="144" name="Oval 143"/>
          <p:cNvSpPr/>
          <p:nvPr/>
        </p:nvSpPr>
        <p:spPr>
          <a:xfrm>
            <a:off x="7649947" y="3280576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>
            <a:stCxn id="10" idx="4"/>
            <a:endCxn id="144" idx="0"/>
          </p:cNvCxnSpPr>
          <p:nvPr/>
        </p:nvCxnSpPr>
        <p:spPr>
          <a:xfrm>
            <a:off x="7849431" y="2863045"/>
            <a:ext cx="7066" cy="4175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7825259" y="2849415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154" name="Oval 153"/>
          <p:cNvSpPr/>
          <p:nvPr/>
        </p:nvSpPr>
        <p:spPr>
          <a:xfrm>
            <a:off x="8136932" y="4028984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>
            <a:stCxn id="144" idx="5"/>
            <a:endCxn id="154" idx="0"/>
          </p:cNvCxnSpPr>
          <p:nvPr/>
        </p:nvCxnSpPr>
        <p:spPr>
          <a:xfrm>
            <a:off x="8002550" y="3633179"/>
            <a:ext cx="340932" cy="3958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8091211" y="352994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U</a:t>
            </a:r>
          </a:p>
        </p:txBody>
      </p:sp>
      <p:sp>
        <p:nvSpPr>
          <p:cNvPr id="128" name="Oval 127"/>
          <p:cNvSpPr/>
          <p:nvPr/>
        </p:nvSpPr>
        <p:spPr>
          <a:xfrm>
            <a:off x="7649947" y="2449945"/>
            <a:ext cx="413100" cy="4131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/>
          <p:cNvSpPr txBox="1"/>
          <p:nvPr/>
        </p:nvSpPr>
        <p:spPr>
          <a:xfrm>
            <a:off x="7668060" y="2471930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M</a:t>
            </a:r>
          </a:p>
        </p:txBody>
      </p:sp>
      <p:sp>
        <p:nvSpPr>
          <p:cNvPr id="132" name="Oval 131"/>
          <p:cNvSpPr/>
          <p:nvPr/>
        </p:nvSpPr>
        <p:spPr>
          <a:xfrm>
            <a:off x="8834283" y="2774630"/>
            <a:ext cx="413100" cy="4131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128" idx="6"/>
            <a:endCxn id="13" idx="1"/>
          </p:cNvCxnSpPr>
          <p:nvPr/>
        </p:nvCxnSpPr>
        <p:spPr>
          <a:xfrm>
            <a:off x="8063047" y="2656495"/>
            <a:ext cx="831733" cy="17863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8915370" y="2796514"/>
            <a:ext cx="245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</a:p>
        </p:txBody>
      </p:sp>
      <p:sp>
        <p:nvSpPr>
          <p:cNvPr id="92" name="Oval 91"/>
          <p:cNvSpPr/>
          <p:nvPr/>
        </p:nvSpPr>
        <p:spPr>
          <a:xfrm>
            <a:off x="10025685" y="3058984"/>
            <a:ext cx="413100" cy="4131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>
            <a:stCxn id="13" idx="6"/>
            <a:endCxn id="23" idx="1"/>
          </p:cNvCxnSpPr>
          <p:nvPr/>
        </p:nvCxnSpPr>
        <p:spPr>
          <a:xfrm>
            <a:off x="9247383" y="2981180"/>
            <a:ext cx="838799" cy="14005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823374" y="5452610"/>
            <a:ext cx="4079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We can’t reach a node with counter=0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830643" y="5828512"/>
            <a:ext cx="2799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Means “MI” doesn’t exist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6708144" y="545261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7707234" y="443421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8398548" y="379717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1275588" y="341282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0234589" y="388706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9482691" y="550417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1335427" y="553693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5689084" y="545689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097280" y="1732102"/>
            <a:ext cx="1745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insert(“MIT”)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097280" y="2078964"/>
            <a:ext cx="1874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insert(“MIST”)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1097280" y="2420293"/>
            <a:ext cx="1887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insert(“BUET”)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1095881" y="2753844"/>
            <a:ext cx="2114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insert(“MISTCE”)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094683" y="3083158"/>
            <a:ext cx="1892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insert(“BUBT”)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094683" y="3427844"/>
            <a:ext cx="2188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insert(“MISTME”)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1093838" y="3777508"/>
            <a:ext cx="1775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insert(“BUP”)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1099620" y="4119118"/>
            <a:ext cx="1654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insert(“CU”)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1093838" y="4434214"/>
            <a:ext cx="1869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insert(“MIST”)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1093838" y="4778436"/>
            <a:ext cx="1775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insert(“BUP”)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3800874" y="1840620"/>
            <a:ext cx="1972656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search(“BUBT”)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3800874" y="2329043"/>
            <a:ext cx="1993238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search(“BRAC”)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3800873" y="2847724"/>
            <a:ext cx="2006501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search(“MI”)</a:t>
            </a:r>
          </a:p>
        </p:txBody>
      </p:sp>
    </p:spTree>
    <p:extLst>
      <p:ext uri="{BB962C8B-B14F-4D97-AF65-F5344CB8AC3E}">
        <p14:creationId xmlns:p14="http://schemas.microsoft.com/office/powerpoint/2010/main" val="2019517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 animBg="1"/>
      <p:bldP spid="131" grpId="0"/>
      <p:bldP spid="132" grpId="0" animBg="1"/>
      <p:bldP spid="91" grpId="0"/>
      <p:bldP spid="92" grpId="0" animBg="1"/>
      <p:bldP spid="93" grpId="0"/>
      <p:bldP spid="94" grpId="0"/>
      <p:bldP spid="13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 IN  TRIE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89548-394A-456B-89D1-3765EDA738AD}" type="datetime2">
              <a:rPr lang="en-US" smtClean="0"/>
              <a:t>Monday, October 13, 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Lecturer, Dept of CSE, KiU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9</a:t>
            </a:fld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642881" y="2449945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550926" y="1808398"/>
            <a:ext cx="663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Root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7849431" y="2162109"/>
            <a:ext cx="0" cy="30244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8834283" y="2774630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10" idx="6"/>
            <a:endCxn id="13" idx="1"/>
          </p:cNvCxnSpPr>
          <p:nvPr/>
        </p:nvCxnSpPr>
        <p:spPr>
          <a:xfrm>
            <a:off x="8055981" y="2656495"/>
            <a:ext cx="838799" cy="1786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279653" y="2411874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M</a:t>
            </a:r>
          </a:p>
        </p:txBody>
      </p:sp>
      <p:sp>
        <p:nvSpPr>
          <p:cNvPr id="23" name="Oval 22"/>
          <p:cNvSpPr/>
          <p:nvPr/>
        </p:nvSpPr>
        <p:spPr>
          <a:xfrm>
            <a:off x="10025685" y="3060741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stCxn id="13" idx="6"/>
            <a:endCxn id="23" idx="1"/>
          </p:cNvCxnSpPr>
          <p:nvPr/>
        </p:nvCxnSpPr>
        <p:spPr>
          <a:xfrm>
            <a:off x="9247383" y="2981180"/>
            <a:ext cx="838799" cy="1400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534143" y="2709541"/>
            <a:ext cx="245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</a:p>
        </p:txBody>
      </p:sp>
      <p:sp>
        <p:nvSpPr>
          <p:cNvPr id="31" name="Oval 30"/>
          <p:cNvSpPr/>
          <p:nvPr/>
        </p:nvSpPr>
        <p:spPr>
          <a:xfrm>
            <a:off x="11017338" y="3625289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>
            <a:stCxn id="23" idx="6"/>
            <a:endCxn id="31" idx="1"/>
          </p:cNvCxnSpPr>
          <p:nvPr/>
        </p:nvCxnSpPr>
        <p:spPr>
          <a:xfrm>
            <a:off x="10438785" y="3267291"/>
            <a:ext cx="639050" cy="4184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0697214" y="317981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</a:p>
        </p:txBody>
      </p:sp>
      <p:sp>
        <p:nvSpPr>
          <p:cNvPr id="43" name="Oval 42"/>
          <p:cNvSpPr/>
          <p:nvPr/>
        </p:nvSpPr>
        <p:spPr>
          <a:xfrm>
            <a:off x="9172509" y="3625289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>
            <a:stCxn id="23" idx="2"/>
            <a:endCxn id="43" idx="0"/>
          </p:cNvCxnSpPr>
          <p:nvPr/>
        </p:nvCxnSpPr>
        <p:spPr>
          <a:xfrm flipH="1">
            <a:off x="9379059" y="3267291"/>
            <a:ext cx="646626" cy="3579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9475671" y="316584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S</a:t>
            </a:r>
          </a:p>
        </p:txBody>
      </p:sp>
      <p:sp>
        <p:nvSpPr>
          <p:cNvPr id="50" name="Oval 49"/>
          <p:cNvSpPr/>
          <p:nvPr/>
        </p:nvSpPr>
        <p:spPr>
          <a:xfrm>
            <a:off x="10028319" y="4158639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/>
          <p:cNvCxnSpPr>
            <a:stCxn id="43" idx="6"/>
            <a:endCxn id="50" idx="1"/>
          </p:cNvCxnSpPr>
          <p:nvPr/>
        </p:nvCxnSpPr>
        <p:spPr>
          <a:xfrm>
            <a:off x="9585609" y="3831839"/>
            <a:ext cx="503207" cy="3872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9769031" y="370851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</a:p>
        </p:txBody>
      </p:sp>
      <p:sp>
        <p:nvSpPr>
          <p:cNvPr id="65" name="Oval 64"/>
          <p:cNvSpPr/>
          <p:nvPr/>
        </p:nvSpPr>
        <p:spPr>
          <a:xfrm>
            <a:off x="6708144" y="2780765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/>
          <p:cNvCxnSpPr>
            <a:stCxn id="10" idx="2"/>
            <a:endCxn id="65" idx="7"/>
          </p:cNvCxnSpPr>
          <p:nvPr/>
        </p:nvCxnSpPr>
        <p:spPr>
          <a:xfrm flipH="1">
            <a:off x="7060747" y="2656495"/>
            <a:ext cx="582134" cy="1847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7214000" y="241187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71" name="Oval 70"/>
          <p:cNvSpPr/>
          <p:nvPr/>
        </p:nvSpPr>
        <p:spPr>
          <a:xfrm>
            <a:off x="6372061" y="3694435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Arrow Connector 72"/>
          <p:cNvCxnSpPr>
            <a:stCxn id="65" idx="3"/>
            <a:endCxn id="71" idx="0"/>
          </p:cNvCxnSpPr>
          <p:nvPr/>
        </p:nvCxnSpPr>
        <p:spPr>
          <a:xfrm flipH="1">
            <a:off x="6578611" y="3133368"/>
            <a:ext cx="190030" cy="5610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6347617" y="314686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U</a:t>
            </a:r>
          </a:p>
        </p:txBody>
      </p:sp>
      <p:sp>
        <p:nvSpPr>
          <p:cNvPr id="78" name="Oval 77"/>
          <p:cNvSpPr/>
          <p:nvPr/>
        </p:nvSpPr>
        <p:spPr>
          <a:xfrm>
            <a:off x="6372061" y="4659133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Arrow Connector 79"/>
          <p:cNvCxnSpPr>
            <a:stCxn id="71" idx="4"/>
            <a:endCxn id="78" idx="0"/>
          </p:cNvCxnSpPr>
          <p:nvPr/>
        </p:nvCxnSpPr>
        <p:spPr>
          <a:xfrm>
            <a:off x="6578611" y="4107535"/>
            <a:ext cx="0" cy="5515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6263634" y="41456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</p:txBody>
      </p:sp>
      <p:sp>
        <p:nvSpPr>
          <p:cNvPr id="84" name="Oval 83"/>
          <p:cNvSpPr/>
          <p:nvPr/>
        </p:nvSpPr>
        <p:spPr>
          <a:xfrm>
            <a:off x="6376428" y="5592742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Arrow Connector 86"/>
          <p:cNvCxnSpPr>
            <a:stCxn id="78" idx="4"/>
            <a:endCxn id="84" idx="0"/>
          </p:cNvCxnSpPr>
          <p:nvPr/>
        </p:nvCxnSpPr>
        <p:spPr>
          <a:xfrm>
            <a:off x="6578611" y="5072233"/>
            <a:ext cx="4367" cy="5205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6247592" y="512990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</a:p>
        </p:txBody>
      </p:sp>
      <p:sp>
        <p:nvSpPr>
          <p:cNvPr id="98" name="Oval 97"/>
          <p:cNvSpPr/>
          <p:nvPr/>
        </p:nvSpPr>
        <p:spPr>
          <a:xfrm>
            <a:off x="9165916" y="4787767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50" idx="2"/>
            <a:endCxn id="98" idx="0"/>
          </p:cNvCxnSpPr>
          <p:nvPr/>
        </p:nvCxnSpPr>
        <p:spPr>
          <a:xfrm flipH="1">
            <a:off x="9372466" y="4365189"/>
            <a:ext cx="655853" cy="4225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9483552" y="425815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102" name="Oval 101"/>
          <p:cNvSpPr/>
          <p:nvPr/>
        </p:nvSpPr>
        <p:spPr>
          <a:xfrm>
            <a:off x="9165916" y="5635331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stCxn id="98" idx="4"/>
            <a:endCxn id="102" idx="0"/>
          </p:cNvCxnSpPr>
          <p:nvPr/>
        </p:nvCxnSpPr>
        <p:spPr>
          <a:xfrm>
            <a:off x="9372466" y="5200867"/>
            <a:ext cx="0" cy="4344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9017766" y="51772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</p:txBody>
      </p:sp>
      <p:sp>
        <p:nvSpPr>
          <p:cNvPr id="112" name="Oval 111"/>
          <p:cNvSpPr/>
          <p:nvPr/>
        </p:nvSpPr>
        <p:spPr>
          <a:xfrm>
            <a:off x="5360430" y="4681017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/>
          <p:cNvCxnSpPr>
            <a:stCxn id="71" idx="2"/>
            <a:endCxn id="112" idx="0"/>
          </p:cNvCxnSpPr>
          <p:nvPr/>
        </p:nvCxnSpPr>
        <p:spPr>
          <a:xfrm flipH="1">
            <a:off x="5566980" y="3900985"/>
            <a:ext cx="805081" cy="7800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5669557" y="397345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116" name="Oval 115"/>
          <p:cNvSpPr/>
          <p:nvPr/>
        </p:nvSpPr>
        <p:spPr>
          <a:xfrm>
            <a:off x="5360430" y="5592742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5563918" y="5107037"/>
            <a:ext cx="0" cy="4986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5257424" y="511360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</a:p>
        </p:txBody>
      </p:sp>
      <p:sp>
        <p:nvSpPr>
          <p:cNvPr id="129" name="Oval 128"/>
          <p:cNvSpPr/>
          <p:nvPr/>
        </p:nvSpPr>
        <p:spPr>
          <a:xfrm>
            <a:off x="11017338" y="4772413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/>
          <p:cNvCxnSpPr>
            <a:stCxn id="50" idx="6"/>
            <a:endCxn id="129" idx="1"/>
          </p:cNvCxnSpPr>
          <p:nvPr/>
        </p:nvCxnSpPr>
        <p:spPr>
          <a:xfrm>
            <a:off x="10441419" y="4365189"/>
            <a:ext cx="636416" cy="4677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10625884" y="4258153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M</a:t>
            </a:r>
          </a:p>
        </p:txBody>
      </p:sp>
      <p:sp>
        <p:nvSpPr>
          <p:cNvPr id="133" name="Oval 132"/>
          <p:cNvSpPr/>
          <p:nvPr/>
        </p:nvSpPr>
        <p:spPr>
          <a:xfrm>
            <a:off x="11017338" y="5631944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/>
          <p:cNvCxnSpPr>
            <a:stCxn id="129" idx="4"/>
            <a:endCxn id="133" idx="0"/>
          </p:cNvCxnSpPr>
          <p:nvPr/>
        </p:nvCxnSpPr>
        <p:spPr>
          <a:xfrm>
            <a:off x="11223888" y="5185513"/>
            <a:ext cx="0" cy="4464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11232027" y="51842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</p:txBody>
      </p:sp>
      <p:sp>
        <p:nvSpPr>
          <p:cNvPr id="147" name="Oval 146"/>
          <p:cNvSpPr/>
          <p:nvPr/>
        </p:nvSpPr>
        <p:spPr>
          <a:xfrm>
            <a:off x="7388278" y="4655202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9" name="Straight Arrow Connector 148"/>
          <p:cNvCxnSpPr>
            <a:stCxn id="71" idx="6"/>
            <a:endCxn id="147" idx="0"/>
          </p:cNvCxnSpPr>
          <p:nvPr/>
        </p:nvCxnSpPr>
        <p:spPr>
          <a:xfrm>
            <a:off x="6785161" y="3900985"/>
            <a:ext cx="809667" cy="7542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7166980" y="400459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P</a:t>
            </a:r>
          </a:p>
        </p:txBody>
      </p:sp>
      <p:sp>
        <p:nvSpPr>
          <p:cNvPr id="144" name="Oval 143"/>
          <p:cNvSpPr/>
          <p:nvPr/>
        </p:nvSpPr>
        <p:spPr>
          <a:xfrm>
            <a:off x="7649947" y="3280576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>
            <a:stCxn id="10" idx="4"/>
            <a:endCxn id="144" idx="0"/>
          </p:cNvCxnSpPr>
          <p:nvPr/>
        </p:nvCxnSpPr>
        <p:spPr>
          <a:xfrm>
            <a:off x="7849431" y="2863045"/>
            <a:ext cx="7066" cy="4175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7825259" y="2849415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154" name="Oval 153"/>
          <p:cNvSpPr/>
          <p:nvPr/>
        </p:nvSpPr>
        <p:spPr>
          <a:xfrm>
            <a:off x="8136932" y="4028984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>
            <a:stCxn id="144" idx="5"/>
            <a:endCxn id="154" idx="0"/>
          </p:cNvCxnSpPr>
          <p:nvPr/>
        </p:nvCxnSpPr>
        <p:spPr>
          <a:xfrm>
            <a:off x="8002550" y="3633179"/>
            <a:ext cx="340932" cy="3958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8091211" y="352994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U</a:t>
            </a:r>
          </a:p>
        </p:txBody>
      </p:sp>
      <p:sp>
        <p:nvSpPr>
          <p:cNvPr id="128" name="Oval 127"/>
          <p:cNvSpPr/>
          <p:nvPr/>
        </p:nvSpPr>
        <p:spPr>
          <a:xfrm>
            <a:off x="7649947" y="2449945"/>
            <a:ext cx="413100" cy="4131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7685764" y="247116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cxnSp>
        <p:nvCxnSpPr>
          <p:cNvPr id="6" name="Straight Arrow Connector 5"/>
          <p:cNvCxnSpPr>
            <a:stCxn id="128" idx="4"/>
            <a:endCxn id="144" idx="0"/>
          </p:cNvCxnSpPr>
          <p:nvPr/>
        </p:nvCxnSpPr>
        <p:spPr>
          <a:xfrm>
            <a:off x="7856497" y="2863045"/>
            <a:ext cx="0" cy="41753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/>
          <p:cNvSpPr/>
          <p:nvPr/>
        </p:nvSpPr>
        <p:spPr>
          <a:xfrm>
            <a:off x="7651371" y="3280576"/>
            <a:ext cx="413100" cy="4131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>
            <a:off x="7692264" y="330981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U</a:t>
            </a:r>
          </a:p>
        </p:txBody>
      </p:sp>
      <p:cxnSp>
        <p:nvCxnSpPr>
          <p:cNvPr id="18" name="Straight Arrow Connector 17"/>
          <p:cNvCxnSpPr>
            <a:stCxn id="95" idx="5"/>
            <a:endCxn id="154" idx="0"/>
          </p:cNvCxnSpPr>
          <p:nvPr/>
        </p:nvCxnSpPr>
        <p:spPr>
          <a:xfrm>
            <a:off x="8003974" y="3633179"/>
            <a:ext cx="339508" cy="39580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/>
          <p:cNvSpPr/>
          <p:nvPr/>
        </p:nvSpPr>
        <p:spPr>
          <a:xfrm>
            <a:off x="8136408" y="4035121"/>
            <a:ext cx="413100" cy="4131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/>
          <p:cNvSpPr txBox="1"/>
          <p:nvPr/>
        </p:nvSpPr>
        <p:spPr>
          <a:xfrm>
            <a:off x="886493" y="5420996"/>
            <a:ext cx="2022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We reach to NULL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893762" y="5796898"/>
            <a:ext cx="2978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Means “CUET” doesn’t exist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8189212" y="40672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708144" y="545261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7707234" y="443421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8398548" y="379717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1275588" y="341282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10234589" y="388706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9482691" y="550417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11335427" y="553693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5689084" y="545689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097280" y="1732102"/>
            <a:ext cx="1745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insert(“MIT”)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097280" y="2078964"/>
            <a:ext cx="1874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insert(“MIST”)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1097280" y="2420293"/>
            <a:ext cx="1887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insert(“BUET”)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1095881" y="2753844"/>
            <a:ext cx="2114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insert(“MISTCE”)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1094683" y="3083158"/>
            <a:ext cx="1892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insert(“BUBT”)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1094683" y="3427844"/>
            <a:ext cx="2188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insert(“MISTME”)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1093838" y="3777508"/>
            <a:ext cx="1775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insert(“BUP”)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1099620" y="4119118"/>
            <a:ext cx="1654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insert(“CU”)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1093838" y="4434214"/>
            <a:ext cx="1869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insert(“MIST”)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93838" y="4778436"/>
            <a:ext cx="1775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insert(“BUP”)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3800874" y="1840620"/>
            <a:ext cx="1972656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search(“BUBT”)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3800874" y="2329043"/>
            <a:ext cx="1993238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search(“BRAC”)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3800873" y="2847724"/>
            <a:ext cx="2006501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search(“MI”)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3802943" y="3364551"/>
            <a:ext cx="2006501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search(“CUET”)</a:t>
            </a:r>
          </a:p>
        </p:txBody>
      </p:sp>
      <p:sp>
        <p:nvSpPr>
          <p:cNvPr id="139" name="Isosceles Triangle 138"/>
          <p:cNvSpPr/>
          <p:nvPr/>
        </p:nvSpPr>
        <p:spPr>
          <a:xfrm>
            <a:off x="8048957" y="5204702"/>
            <a:ext cx="446358" cy="384791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0" name="Straight Arrow Connector 139"/>
          <p:cNvCxnSpPr>
            <a:stCxn id="97" idx="4"/>
            <a:endCxn id="139" idx="0"/>
          </p:cNvCxnSpPr>
          <p:nvPr/>
        </p:nvCxnSpPr>
        <p:spPr>
          <a:xfrm flipH="1">
            <a:off x="8272136" y="4448221"/>
            <a:ext cx="70822" cy="75648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8306654" y="47025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7890496" y="5586866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2290605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 animBg="1"/>
      <p:bldP spid="90" grpId="0"/>
      <p:bldP spid="95" grpId="0" animBg="1"/>
      <p:bldP spid="96" grpId="0"/>
      <p:bldP spid="97" grpId="0" animBg="1"/>
      <p:bldP spid="100" grpId="0"/>
      <p:bldP spid="101" grpId="0"/>
      <p:bldP spid="105" grpId="0"/>
      <p:bldP spid="138" grpId="0" animBg="1"/>
      <p:bldP spid="139" grpId="0" animBg="1"/>
      <p:bldP spid="141" grpId="0"/>
      <p:bldP spid="142" grpId="0"/>
    </p:bldLst>
  </p:timing>
</p:sld>
</file>

<file path=ppt/theme/theme1.xml><?xml version="1.0" encoding="utf-8"?>
<a:theme xmlns:a="http://schemas.openxmlformats.org/drawingml/2006/main" name="Swapnil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apnil" id="{5D784A22-E3FE-414C-A0F8-91ADBFB46EC2}" vid="{872D0E90-6D7F-4EF3-AD0B-6E7EBD1D98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Swapnil</Template>
  <TotalTime>8279</TotalTime>
  <Words>4337</Words>
  <Application>Microsoft Office PowerPoint</Application>
  <PresentationFormat>Widescreen</PresentationFormat>
  <Paragraphs>1665</Paragraphs>
  <Slides>43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2" baseType="lpstr">
      <vt:lpstr>Arial</vt:lpstr>
      <vt:lpstr>Calibri</vt:lpstr>
      <vt:lpstr>Courier New</vt:lpstr>
      <vt:lpstr>Georgia</vt:lpstr>
      <vt:lpstr>Segoe UI Semilight</vt:lpstr>
      <vt:lpstr>Segoe UI Symbol</vt:lpstr>
      <vt:lpstr>Times New Roman</vt:lpstr>
      <vt:lpstr>Wingdings</vt:lpstr>
      <vt:lpstr>Swapnil</vt:lpstr>
      <vt:lpstr>TRIE</vt:lpstr>
      <vt:lpstr>WHY  TRIE?</vt:lpstr>
      <vt:lpstr>INSERT IN TRIE</vt:lpstr>
      <vt:lpstr>INSERT IN TRIE (WITH COUNTER)</vt:lpstr>
      <vt:lpstr>INSERT IN TRIE (WITH COUNTER)</vt:lpstr>
      <vt:lpstr>SEARCH  IN  TRIE</vt:lpstr>
      <vt:lpstr>SEARCH  IN  TRIE</vt:lpstr>
      <vt:lpstr>SEARCH  IN  TRIE</vt:lpstr>
      <vt:lpstr>SEARCH  IN  TRIE</vt:lpstr>
      <vt:lpstr>SEARCH  IN  TRIE</vt:lpstr>
      <vt:lpstr>SEARCH  IN  TRIE</vt:lpstr>
      <vt:lpstr>SEARCH  IN  TRIE</vt:lpstr>
      <vt:lpstr>SEARCH  IN  TRIE</vt:lpstr>
      <vt:lpstr>SEARCH  IN  TRIE</vt:lpstr>
      <vt:lpstr>SEARCH  IN  TRIE</vt:lpstr>
      <vt:lpstr>TRIE  CHARACTERISTICS</vt:lpstr>
      <vt:lpstr>METHODS</vt:lpstr>
      <vt:lpstr>RELATIVE  POSITION OF A CHARACTER</vt:lpstr>
      <vt:lpstr>RELATIVE  POSITION OF A CHARACTER</vt:lpstr>
      <vt:lpstr>NODE  REPRESENTATION</vt:lpstr>
      <vt:lpstr>NODE  REPRESENTATION</vt:lpstr>
      <vt:lpstr>INSERT IN TRIE</vt:lpstr>
      <vt:lpstr>SEARCH  IN  TRIE</vt:lpstr>
      <vt:lpstr>SEARCH  IN  TRIE</vt:lpstr>
      <vt:lpstr>SEARCH  IN  TRIE</vt:lpstr>
      <vt:lpstr>SEARCH  IN  TRIE (COMPLEXITY)</vt:lpstr>
      <vt:lpstr>LEXICOGRAPHICAL  ORDER</vt:lpstr>
      <vt:lpstr>LEXICOGRAPHICAL  ORDER</vt:lpstr>
      <vt:lpstr>DELETE  FROM  TRIE</vt:lpstr>
      <vt:lpstr>DELETE  FROM  TRIE (CASE-1)</vt:lpstr>
      <vt:lpstr>DELETE  FROM  TRIE (CASE-2)</vt:lpstr>
      <vt:lpstr>DELETE  FROM  TRIE (CASE-2)</vt:lpstr>
      <vt:lpstr>DELETE  FROM  TRIE (CASE-2)</vt:lpstr>
      <vt:lpstr>DELETE  FROM  TRIE (CASE-2)</vt:lpstr>
      <vt:lpstr>DELETE  FROM  TRIE (CASE-2)</vt:lpstr>
      <vt:lpstr>DELETE  FROM  TRIE (CASE-2)</vt:lpstr>
      <vt:lpstr>DELETE  FROM  TRIE (CASE-2)</vt:lpstr>
      <vt:lpstr>DELETION  OF  AN  EDGE</vt:lpstr>
      <vt:lpstr>DELETION  OF  AN  EDGE</vt:lpstr>
      <vt:lpstr>DELETION  OF  AN  EDGE</vt:lpstr>
      <vt:lpstr>JUNCTION  POINT</vt:lpstr>
      <vt:lpstr>DELETE IN TRIE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MINIMUM SPANNING TREE</dc:title>
  <dc:creator>ACER</dc:creator>
  <cp:lastModifiedBy>User</cp:lastModifiedBy>
  <cp:revision>1676</cp:revision>
  <dcterms:created xsi:type="dcterms:W3CDTF">2021-09-27T14:31:20Z</dcterms:created>
  <dcterms:modified xsi:type="dcterms:W3CDTF">2025-10-13T08:21:41Z</dcterms:modified>
</cp:coreProperties>
</file>