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84" r:id="rId26"/>
    <p:sldId id="278" r:id="rId27"/>
    <p:sldId id="279" r:id="rId28"/>
    <p:sldId id="286" r:id="rId29"/>
    <p:sldId id="287" r:id="rId30"/>
    <p:sldId id="288" r:id="rId31"/>
    <p:sldId id="280" r:id="rId32"/>
    <p:sldId id="289" r:id="rId33"/>
    <p:sldId id="290" r:id="rId34"/>
    <p:sldId id="281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2969D-7FDE-4C3C-AE5E-93D17D1FF4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2CDDA-B06F-4A7E-8F16-EC9632E0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CDDA-B06F-4A7E-8F16-EC9632E01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CDDA-B06F-4A7E-8F16-EC9632E01C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CDDA-B06F-4A7E-8F16-EC9632E01C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841005E-2A53-48A5-89D7-1A5FD76F2A0A}" type="datetime4">
              <a:rPr lang="en-US" smtClean="0"/>
              <a:t>April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07067" y="4478867"/>
            <a:ext cx="917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236A35AD-34B5-FE00-4608-4C9BE983E1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95" y="1272407"/>
            <a:ext cx="1408810" cy="13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E998-8548-494F-BF71-EAF3B9010D82}" type="datetime4">
              <a:rPr lang="en-US" smtClean="0"/>
              <a:t>April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D90D-88FD-406E-BCCE-F183C69D5A32}" type="datetime4">
              <a:rPr lang="en-US" smtClean="0"/>
              <a:t>April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4"/>
            <a:ext cx="2743200" cy="365125"/>
          </a:xfrm>
        </p:spPr>
        <p:txBody>
          <a:bodyPr/>
          <a:lstStyle/>
          <a:p>
            <a:fld id="{EADFED4A-846C-4952-BE25-F0209DC79D5C}" type="datetime4">
              <a:rPr lang="en-US" smtClean="0"/>
              <a:t>April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 u="none">
                <a:solidFill>
                  <a:srgbClr val="0070C0"/>
                </a:solidFill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291"/>
            <a:ext cx="2743200" cy="365125"/>
          </a:xfrm>
        </p:spPr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B9A62700-E5E0-CFC7-E72D-50B5437BF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27" y="230188"/>
            <a:ext cx="1333746" cy="12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6668-A54C-4E04-8A69-46DEE213D5B6}" type="datetime4">
              <a:rPr lang="en-US" smtClean="0"/>
              <a:t>April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A8CE-2405-416E-81B4-DD434E5E33FF}" type="datetime4">
              <a:rPr lang="en-US" smtClean="0"/>
              <a:t>April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37BE-1DC5-4E1F-9ECF-27770ECA17F2}" type="datetime4">
              <a:rPr lang="en-US" smtClean="0"/>
              <a:t>April 28,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5B3A-971D-4E81-9008-ACA7999FFA8F}" type="datetime4">
              <a:rPr lang="en-US" smtClean="0"/>
              <a:t>April 28,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3D57-7654-465A-8045-82E9EF71E497}" type="datetime4">
              <a:rPr lang="en-US" smtClean="0"/>
              <a:t>April 28,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7580-5A77-4A1E-AB3F-2DE9F80C91AD}" type="datetime4">
              <a:rPr lang="en-US" smtClean="0"/>
              <a:t>April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B49-39E2-4214-9D50-71F492FE4AD2}" type="datetime4">
              <a:rPr lang="en-US" smtClean="0"/>
              <a:t>April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E279330-50B9-4F46-8B9D-1D1EC5B1B516}" type="datetime4">
              <a:rPr lang="en-US" smtClean="0"/>
              <a:t>April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379291" y="2993466"/>
            <a:ext cx="10058400" cy="10569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Georgia" panose="02040502050405020303" pitchFamily="18" charset="0"/>
              </a:rPr>
              <a:t>Tree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7964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97</a:t>
            </a:r>
            <a:r>
              <a:rPr lang="en-US" dirty="0">
                <a:latin typeface="Calisto MT" panose="02040603050505030304" pitchFamily="18" charset="0"/>
              </a:rPr>
              <a:t>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68" idx="6"/>
            <a:endCxn id="60" idx="0"/>
          </p:cNvCxnSpPr>
          <p:nvPr/>
        </p:nvCxnSpPr>
        <p:spPr>
          <a:xfrm>
            <a:off x="8697669" y="3896884"/>
            <a:ext cx="1593715" cy="42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9D34-4A30-481C-94B6-D64973BDF8B3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28</a:t>
            </a:r>
            <a:r>
              <a:rPr lang="en-US" dirty="0">
                <a:latin typeface="Calisto MT" panose="02040603050505030304" pitchFamily="18" charset="0"/>
              </a:rPr>
              <a:t>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81" name="Oval 8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97" name="Oval 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" name="Straight Arrow Connector 5"/>
          <p:cNvCxnSpPr>
            <a:stCxn id="55" idx="2"/>
            <a:endCxn id="51" idx="0"/>
          </p:cNvCxnSpPr>
          <p:nvPr/>
        </p:nvCxnSpPr>
        <p:spPr>
          <a:xfrm flipH="1">
            <a:off x="2876110" y="4550142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AF29-B0DA-4419-AB0E-2EE398BA8CD5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99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54 </a:t>
            </a:r>
            <a:r>
              <a:rPr lang="en-US" dirty="0">
                <a:latin typeface="Calisto MT" panose="02040603050505030304" pitchFamily="18" charset="0"/>
              </a:rPr>
              <a:t>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78" idx="2"/>
            <a:endCxn id="74" idx="0"/>
          </p:cNvCxnSpPr>
          <p:nvPr/>
        </p:nvCxnSpPr>
        <p:spPr>
          <a:xfrm flipH="1">
            <a:off x="6133367" y="455986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75C-8237-4F51-9463-AB6433932CAC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110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82    </a:t>
            </a:r>
            <a:r>
              <a:rPr lang="en-US" dirty="0">
                <a:latin typeface="Calisto MT" panose="02040603050505030304" pitchFamily="18" charset="0"/>
              </a:rPr>
              <a:t>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113" idx="6"/>
            <a:endCxn id="75" idx="0"/>
          </p:cNvCxnSpPr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A680-F532-439B-B5A8-412D1119C34B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0" grpId="0"/>
      <p:bldP spid="115" grpId="0"/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82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   29 </a:t>
            </a:r>
            <a:r>
              <a:rPr lang="en-US" dirty="0">
                <a:latin typeface="Calisto MT" panose="02040603050505030304" pitchFamily="18" charset="0"/>
              </a:rPr>
              <a:t>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135" name="Oval 1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140" name="Oval 13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49" idx="0"/>
          </p:cNvCxnSpPr>
          <p:nvPr/>
        </p:nvCxnSpPr>
        <p:spPr>
          <a:xfrm>
            <a:off x="3088724" y="5206321"/>
            <a:ext cx="413025" cy="411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31A-218D-45E8-B89B-E2E8EC613D70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6" grpId="0"/>
      <p:bldP spid="132" grpId="0"/>
      <p:bldP spid="137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82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n-US" dirty="0">
                <a:latin typeface="Calisto MT" panose="02040603050505030304" pitchFamily="18" charset="0"/>
              </a:rPr>
              <a:t>29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76</a:t>
            </a:r>
            <a:r>
              <a:rPr lang="en-US" dirty="0">
                <a:latin typeface="Calisto MT" panose="02040603050505030304" pitchFamily="18" charset="0"/>
              </a:rPr>
              <a:t>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CE23-8E05-413D-BAEF-F07F97DC29F9}" type="datetime4">
              <a:rPr lang="en-US" smtClean="0"/>
              <a:t>April 28, 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82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n-US" dirty="0">
                <a:latin typeface="Calisto MT" panose="02040603050505030304" pitchFamily="18" charset="0"/>
              </a:rPr>
              <a:t>29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76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33" name="Isosceles Triangle 132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7" idx="2"/>
              <a:endCxn id="133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3"/>
              <a:endCxn id="134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" name="Straight Arrow Connector 5"/>
          <p:cNvCxnSpPr>
            <a:stCxn id="130" idx="3"/>
            <a:endCxn id="137" idx="0"/>
          </p:cNvCxnSpPr>
          <p:nvPr/>
        </p:nvCxnSpPr>
        <p:spPr>
          <a:xfrm>
            <a:off x="7719525" y="5833307"/>
            <a:ext cx="301360" cy="29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C9B-9155-486A-A8AE-48B38F64F146}" type="datetime4">
              <a:rPr lang="en-US" smtClean="0"/>
              <a:t>April 28, 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83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What if a sorted input sequence is inserted sequentially in a BST?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48" y="2305784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The Binary Search Tree will turn into a linear list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2814-2DAB-4BED-B0C1-53192CA3BE6B}" type="datetime4">
              <a:rPr lang="en-US" smtClean="0"/>
              <a:t>April 28,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0948" y="2774223"/>
            <a:ext cx="509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Height of the BST will be n [n=no of elements]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0948" y="3279788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Searching complexity will be 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948" y="3785353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This is the worst case scenario for a BST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534442"/>
            <a:ext cx="885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Insert the following sorted sequence into a BST and prove the statements stated above.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948" y="505355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1 4 9 17 20 28 35</a:t>
            </a:r>
          </a:p>
        </p:txBody>
      </p:sp>
    </p:spTree>
    <p:extLst>
      <p:ext uri="{BB962C8B-B14F-4D97-AF65-F5344CB8AC3E}">
        <p14:creationId xmlns:p14="http://schemas.microsoft.com/office/powerpoint/2010/main" val="18820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6" name="Oval 19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9F5C-19B4-401F-98C0-DDF98DA7BAA4}" type="datetime4">
              <a:rPr lang="en-US" smtClean="0"/>
              <a:t>April 28,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D11D-8FDF-4A9C-863F-CF315B9B2CC7}" type="datetime4">
              <a:rPr lang="en-US" smtClean="0"/>
              <a:t>April 28,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6" name="Group 5"/>
            <p:cNvGrpSpPr/>
            <p:nvPr/>
          </p:nvGrpSpPr>
          <p:grpSpPr>
            <a:xfrm>
              <a:off x="1841256" y="2441293"/>
              <a:ext cx="1716059" cy="822999"/>
              <a:chOff x="1784268" y="3675868"/>
              <a:chExt cx="1716059" cy="8229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10</a:t>
                  </a:r>
                </a:p>
              </p:txBody>
            </p:sp>
          </p:grpSp>
          <p:sp>
            <p:nvSpPr>
              <p:cNvPr id="32" name="Isosceles Triangle 31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5" idx="2"/>
                <a:endCxn id="32" idx="0"/>
              </p:cNvCxnSpPr>
              <p:nvPr/>
            </p:nvCxnSpPr>
            <p:spPr>
              <a:xfrm flipH="1">
                <a:off x="1888356" y="3906605"/>
                <a:ext cx="762371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6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Isosceles Triangle 107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Representation of Binary Tree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12</a:t>
                </a:r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9" idx="2"/>
              <a:endCxn id="2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0" idx="3"/>
              <a:endCxn id="2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417000" y="3729669"/>
            <a:ext cx="1037934" cy="823000"/>
            <a:chOff x="7944976" y="3675867"/>
            <a:chExt cx="1037934" cy="82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22" idx="2"/>
              <a:endCxn id="18" idx="0"/>
            </p:cNvCxnSpPr>
            <p:nvPr/>
          </p:nvCxnSpPr>
          <p:spPr>
            <a:xfrm flipH="1">
              <a:off x="8049064" y="3906604"/>
              <a:ext cx="18065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3"/>
              <a:endCxn id="19" idx="0"/>
            </p:cNvCxnSpPr>
            <p:nvPr/>
          </p:nvCxnSpPr>
          <p:spPr>
            <a:xfrm>
              <a:off x="8671266" y="3906603"/>
              <a:ext cx="207556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58768" y="3732246"/>
            <a:ext cx="1037934" cy="823000"/>
            <a:chOff x="7937294" y="3675867"/>
            <a:chExt cx="1037934" cy="823000"/>
          </a:xfrm>
        </p:grpSpPr>
        <p:grpSp>
          <p:nvGrpSpPr>
            <p:cNvPr id="10" name="Group 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5" idx="2"/>
              <a:endCxn id="11" idx="0"/>
            </p:cNvCxnSpPr>
            <p:nvPr/>
          </p:nvCxnSpPr>
          <p:spPr>
            <a:xfrm flipH="1">
              <a:off x="8041382" y="3906604"/>
              <a:ext cx="188334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3"/>
              <a:endCxn id="12" idx="0"/>
            </p:cNvCxnSpPr>
            <p:nvPr/>
          </p:nvCxnSpPr>
          <p:spPr>
            <a:xfrm>
              <a:off x="8671266" y="3906603"/>
              <a:ext cx="199874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38" name="Group 3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11</a:t>
                </a:r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3" idx="2"/>
              <a:endCxn id="39" idx="0"/>
            </p:cNvCxnSpPr>
            <p:nvPr/>
          </p:nvCxnSpPr>
          <p:spPr>
            <a:xfrm flipH="1">
              <a:off x="8012954" y="3906604"/>
              <a:ext cx="21676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4" idx="3"/>
              <a:endCxn id="40" idx="0"/>
            </p:cNvCxnSpPr>
            <p:nvPr/>
          </p:nvCxnSpPr>
          <p:spPr>
            <a:xfrm>
              <a:off x="8671266" y="390660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52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90"/>
          <p:cNvGrpSpPr>
            <a:grpSpLocks/>
          </p:cNvGrpSpPr>
          <p:nvPr/>
        </p:nvGrpSpPr>
        <p:grpSpPr bwMode="auto"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Freeform 124"/>
          <p:cNvSpPr>
            <a:spLocks/>
          </p:cNvSpPr>
          <p:nvPr/>
        </p:nvSpPr>
        <p:spPr bwMode="auto">
          <a:xfrm>
            <a:off x="650551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25"/>
          <p:cNvSpPr>
            <a:spLocks/>
          </p:cNvSpPr>
          <p:nvPr/>
        </p:nvSpPr>
        <p:spPr bwMode="auto">
          <a:xfrm flipH="1">
            <a:off x="792156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12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63" name="Group 97"/>
            <p:cNvGrpSpPr>
              <a:grpSpLocks/>
            </p:cNvGrpSpPr>
            <p:nvPr/>
          </p:nvGrpSpPr>
          <p:grpSpPr bwMode="auto"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64" name="AutoShape 9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67" name="Group 104"/>
            <p:cNvGrpSpPr>
              <a:grpSpLocks/>
            </p:cNvGrpSpPr>
            <p:nvPr/>
          </p:nvGrpSpPr>
          <p:grpSpPr bwMode="auto"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68" name="AutoShape 10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9" name="Rectangle 10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86" name="Group 78"/>
          <p:cNvGrpSpPr>
            <a:grpSpLocks/>
          </p:cNvGrpSpPr>
          <p:nvPr/>
        </p:nvGrpSpPr>
        <p:grpSpPr bwMode="auto"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87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3496" y="2743200"/>
            <a:ext cx="490840" cy="749326"/>
            <a:chOff x="10413496" y="2743200"/>
            <a:chExt cx="490840" cy="7493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413496" y="31231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02524" y="2750906"/>
            <a:ext cx="639919" cy="749326"/>
            <a:chOff x="10362220" y="2743200"/>
            <a:chExt cx="639919" cy="7493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62220" y="31231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74109" y="2739987"/>
            <a:ext cx="702180" cy="1348533"/>
            <a:chOff x="10313177" y="2734656"/>
            <a:chExt cx="702180" cy="1348533"/>
          </a:xfrm>
        </p:grpSpPr>
        <p:cxnSp>
          <p:nvCxnSpPr>
            <p:cNvPr id="95" name="Straight Arrow Connector 94"/>
            <p:cNvCxnSpPr>
              <a:stCxn id="96" idx="0"/>
            </p:cNvCxnSpPr>
            <p:nvPr/>
          </p:nvCxnSpPr>
          <p:spPr>
            <a:xfrm flipH="1" flipV="1">
              <a:off x="10658917" y="2734656"/>
              <a:ext cx="5350" cy="979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13177" y="3713857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value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728472" y="1701686"/>
            <a:ext cx="803425" cy="662693"/>
            <a:chOff x="10728472" y="1701686"/>
            <a:chExt cx="803425" cy="66269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130185" y="1999714"/>
              <a:ext cx="0" cy="364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728472" y="170168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parent</a:t>
              </a:r>
            </a:p>
          </p:txBody>
        </p:sp>
      </p:grpSp>
      <p:sp>
        <p:nvSpPr>
          <p:cNvPr id="100" name="Text Box 132"/>
          <p:cNvSpPr txBox="1">
            <a:spLocks noChangeArrowheads="1"/>
          </p:cNvSpPr>
          <p:nvPr/>
        </p:nvSpPr>
        <p:spPr bwMode="auto"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1" name="Text Box 132"/>
          <p:cNvSpPr txBox="1">
            <a:spLocks noChangeArrowheads="1"/>
          </p:cNvSpPr>
          <p:nvPr/>
        </p:nvSpPr>
        <p:spPr bwMode="auto"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2" name="Text Box 132"/>
          <p:cNvSpPr txBox="1">
            <a:spLocks noChangeArrowheads="1"/>
          </p:cNvSpPr>
          <p:nvPr/>
        </p:nvSpPr>
        <p:spPr bwMode="auto"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05" name="Text Box 132"/>
          <p:cNvSpPr txBox="1">
            <a:spLocks noChangeArrowheads="1"/>
          </p:cNvSpPr>
          <p:nvPr/>
        </p:nvSpPr>
        <p:spPr bwMode="auto"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6" name="Text Box 132"/>
          <p:cNvSpPr txBox="1">
            <a:spLocks noChangeArrowheads="1"/>
          </p:cNvSpPr>
          <p:nvPr/>
        </p:nvSpPr>
        <p:spPr bwMode="auto"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13650" y="5285570"/>
            <a:ext cx="3040429" cy="1163936"/>
            <a:chOff x="838200" y="5122510"/>
            <a:chExt cx="3040429" cy="1163936"/>
          </a:xfrm>
        </p:grpSpPr>
        <p:sp>
          <p:nvSpPr>
            <p:cNvPr id="110" name="TextBox 109"/>
            <p:cNvSpPr txBox="1"/>
            <p:nvPr/>
          </p:nvSpPr>
          <p:spPr>
            <a:xfrm>
              <a:off x="838200" y="5122510"/>
              <a:ext cx="1502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struct</a:t>
              </a:r>
              <a:r>
                <a:rPr lang="en-US" dirty="0">
                  <a:latin typeface="Calisto MT" panose="02040603050505030304" pitchFamily="18" charset="0"/>
                </a:rPr>
                <a:t>  Node{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053" y="5424095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value;</a:t>
              </a:r>
            </a:p>
            <a:p>
              <a:r>
                <a:rPr lang="en-US" dirty="0">
                  <a:latin typeface="Calisto MT" panose="02040603050505030304" pitchFamily="18" charset="0"/>
                </a:rPr>
                <a:t>Node *left, *right, *parent;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204" y="59171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51291" y="1671408"/>
            <a:ext cx="585417" cy="764140"/>
            <a:chOff x="5140991" y="2234009"/>
            <a:chExt cx="585417" cy="764140"/>
          </a:xfrm>
        </p:grpSpPr>
        <p:cxnSp>
          <p:nvCxnSpPr>
            <p:cNvPr id="114" name="Straight Arrow Connector 113"/>
            <p:cNvCxnSpPr>
              <a:stCxn id="115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76454" y="1431526"/>
            <a:ext cx="585417" cy="764140"/>
            <a:chOff x="5140991" y="2234009"/>
            <a:chExt cx="585417" cy="764140"/>
          </a:xfrm>
        </p:grpSpPr>
        <p:cxnSp>
          <p:nvCxnSpPr>
            <p:cNvPr id="118" name="Straight Arrow Connector 117"/>
            <p:cNvCxnSpPr>
              <a:stCxn id="119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sp>
        <p:nvSpPr>
          <p:cNvPr id="120" name="Text Box 132"/>
          <p:cNvSpPr txBox="1">
            <a:spLocks noChangeArrowheads="1"/>
          </p:cNvSpPr>
          <p:nvPr/>
        </p:nvSpPr>
        <p:spPr bwMode="auto"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174" y="244703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130" name="Rectangle 129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6183251" y="2608990"/>
              <a:ext cx="1046635" cy="1143055"/>
            </a:xfrm>
            <a:custGeom>
              <a:avLst/>
              <a:gdLst>
                <a:gd name="T0" fmla="*/ 1761587810 w 699"/>
                <a:gd name="T1" fmla="*/ 0 h 762"/>
                <a:gd name="T2" fmla="*/ 219252724 w 699"/>
                <a:gd name="T3" fmla="*/ 619958437 h 762"/>
                <a:gd name="T4" fmla="*/ 44606670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139" name="Rectangle 138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129"/>
            <p:cNvSpPr>
              <a:spLocks/>
            </p:cNvSpPr>
            <p:nvPr/>
          </p:nvSpPr>
          <p:spPr bwMode="auto">
            <a:xfrm flipH="1">
              <a:off x="8302563" y="2608990"/>
              <a:ext cx="1162050" cy="1152580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132"/>
          <p:cNvSpPr txBox="1">
            <a:spLocks noChangeArrowheads="1"/>
          </p:cNvSpPr>
          <p:nvPr/>
        </p:nvSpPr>
        <p:spPr bwMode="auto"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148" name="Rectangle 147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131"/>
            <p:cNvSpPr>
              <a:spLocks/>
            </p:cNvSpPr>
            <p:nvPr/>
          </p:nvSpPr>
          <p:spPr bwMode="auto">
            <a:xfrm>
              <a:off x="7331013" y="4075895"/>
              <a:ext cx="1109663" cy="1209675"/>
            </a:xfrm>
            <a:custGeom>
              <a:avLst/>
              <a:gdLst>
                <a:gd name="T0" fmla="*/ 1761590985 w 699"/>
                <a:gd name="T1" fmla="*/ 0 h 762"/>
                <a:gd name="T2" fmla="*/ 219254509 w 699"/>
                <a:gd name="T3" fmla="*/ 619958437 h 762"/>
                <a:gd name="T4" fmla="*/ 44606869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Freeform 127"/>
          <p:cNvSpPr>
            <a:spLocks/>
          </p:cNvSpPr>
          <p:nvPr/>
        </p:nvSpPr>
        <p:spPr bwMode="auto">
          <a:xfrm>
            <a:off x="76358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154" name="Rectangle 153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130"/>
            <p:cNvSpPr>
              <a:spLocks/>
            </p:cNvSpPr>
            <p:nvPr/>
          </p:nvSpPr>
          <p:spPr bwMode="auto">
            <a:xfrm flipH="1">
              <a:off x="9388413" y="4075895"/>
              <a:ext cx="1219200" cy="1209675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Freeform 126"/>
          <p:cNvSpPr>
            <a:spLocks/>
          </p:cNvSpPr>
          <p:nvPr/>
        </p:nvSpPr>
        <p:spPr bwMode="auto">
          <a:xfrm flipH="1">
            <a:off x="90836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SWAPNIL BISWAS, DEPT OF CSE, BSMRU</a:t>
            </a: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53B9-EA0A-4882-9236-50FC8A744E9F}" type="datetime4">
              <a:rPr lang="en-US" smtClean="0"/>
              <a:t>April 28, 2024</a:t>
            </a:fld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0" grpId="0"/>
      <p:bldP spid="81" grpId="0"/>
      <p:bldP spid="82" grpId="0"/>
      <p:bldP spid="100" grpId="0"/>
      <p:bldP spid="101" grpId="0"/>
      <p:bldP spid="102" grpId="0"/>
      <p:bldP spid="105" grpId="0"/>
      <p:bldP spid="106" grpId="0"/>
      <p:bldP spid="120" grpId="0"/>
      <p:bldP spid="124" grpId="0"/>
      <p:bldP spid="141" grpId="0"/>
      <p:bldP spid="142" grpId="0"/>
      <p:bldP spid="74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27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5" name="Straight Arrow Connector 4"/>
          <p:cNvCxnSpPr>
            <a:stCxn id="132" idx="1"/>
            <a:endCxn id="51" idx="0"/>
          </p:cNvCxnSpPr>
          <p:nvPr/>
        </p:nvCxnSpPr>
        <p:spPr>
          <a:xfrm flipH="1">
            <a:off x="3169200" y="3964060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Not Found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49F8-20C6-4D4D-A90A-2ECCB5986D81}" type="datetime4">
              <a:rPr lang="en-US" smtClean="0"/>
              <a:t>April 28, 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  <p:bldP spid="112" grpId="0"/>
      <p:bldP spid="136" grpId="0"/>
      <p:bldP spid="138" grpId="0"/>
      <p:bldP spid="1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85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" name="Straight Arrow Connector 3"/>
          <p:cNvCxnSpPr>
            <a:stCxn id="128" idx="3"/>
            <a:endCxn id="98" idx="0"/>
          </p:cNvCxnSpPr>
          <p:nvPr/>
        </p:nvCxnSpPr>
        <p:spPr>
          <a:xfrm>
            <a:off x="8115841" y="4615446"/>
            <a:ext cx="408051" cy="408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Not Found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F069-CB7B-4DC7-96CD-539564F6B4CF}" type="datetime4">
              <a:rPr lang="en-US" smtClean="0"/>
              <a:t>April 28, 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  <p:bldP spid="129" grpId="0"/>
      <p:bldP spid="130" grpId="0"/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Maximum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cxnSp>
        <p:nvCxnSpPr>
          <p:cNvPr id="5" name="Straight Arrow Connector 4"/>
          <p:cNvCxnSpPr>
            <a:stCxn id="189" idx="3"/>
            <a:endCxn id="92" idx="0"/>
          </p:cNvCxnSpPr>
          <p:nvPr/>
        </p:nvCxnSpPr>
        <p:spPr>
          <a:xfrm>
            <a:off x="8277853" y="3317644"/>
            <a:ext cx="1372541" cy="420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E826-8291-4857-8FD5-81ACE01E59B3}" type="datetime4">
              <a:rPr lang="en-US" smtClean="0"/>
              <a:t>April 28, 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Minimum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C12-86B5-4FCA-9633-DA313E2761CF}" type="datetime4">
              <a:rPr lang="en-US" smtClean="0"/>
              <a:t>April 28, 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Traversal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cxnSp>
        <p:nvCxnSpPr>
          <p:cNvPr id="5" name="Straight Arrow Connector 4"/>
          <p:cNvCxnSpPr>
            <a:endCxn id="133" idx="0"/>
          </p:cNvCxnSpPr>
          <p:nvPr/>
        </p:nvCxnSpPr>
        <p:spPr>
          <a:xfrm flipH="1">
            <a:off x="3168578" y="2571806"/>
            <a:ext cx="2007961" cy="52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cxnSp>
        <p:nvCxnSpPr>
          <p:cNvPr id="14" name="Straight Arrow Connector 13"/>
          <p:cNvCxnSpPr>
            <a:stCxn id="113" idx="1"/>
            <a:endCxn id="28" idx="0"/>
          </p:cNvCxnSpPr>
          <p:nvPr/>
        </p:nvCxnSpPr>
        <p:spPr>
          <a:xfrm flipH="1">
            <a:off x="2548915" y="3325660"/>
            <a:ext cx="411772" cy="412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112" idx="2"/>
          </p:cNvCxnSpPr>
          <p:nvPr/>
        </p:nvCxnSpPr>
        <p:spPr>
          <a:xfrm flipV="1">
            <a:off x="2548915" y="3325661"/>
            <a:ext cx="388926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17</a:t>
            </a:r>
          </a:p>
        </p:txBody>
      </p:sp>
      <p:cxnSp>
        <p:nvCxnSpPr>
          <p:cNvPr id="29" name="Straight Arrow Connector 28"/>
          <p:cNvCxnSpPr>
            <a:stCxn id="26" idx="6"/>
            <a:endCxn id="55" idx="0"/>
          </p:cNvCxnSpPr>
          <p:nvPr/>
        </p:nvCxnSpPr>
        <p:spPr>
          <a:xfrm>
            <a:off x="3405290" y="3325661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cxnSp>
        <p:nvCxnSpPr>
          <p:cNvPr id="39" name="Straight Arrow Connector 38"/>
          <p:cNvCxnSpPr>
            <a:stCxn id="55" idx="2"/>
            <a:endCxn id="107" idx="0"/>
          </p:cNvCxnSpPr>
          <p:nvPr/>
        </p:nvCxnSpPr>
        <p:spPr>
          <a:xfrm flipH="1">
            <a:off x="3168579" y="3969198"/>
            <a:ext cx="395523" cy="41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cxnSp>
        <p:nvCxnSpPr>
          <p:cNvPr id="42" name="Straight Arrow Connector 41"/>
          <p:cNvCxnSpPr>
            <a:stCxn id="136" idx="2"/>
            <a:endCxn id="103" idx="0"/>
          </p:cNvCxnSpPr>
          <p:nvPr/>
        </p:nvCxnSpPr>
        <p:spPr>
          <a:xfrm flipH="1">
            <a:off x="2542940" y="4611436"/>
            <a:ext cx="408265" cy="41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3" idx="0"/>
            <a:endCxn id="107" idx="2"/>
          </p:cNvCxnSpPr>
          <p:nvPr/>
        </p:nvCxnSpPr>
        <p:spPr>
          <a:xfrm flipV="1">
            <a:off x="2542940" y="46140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2" name="Oval 14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28</a:t>
            </a:r>
          </a:p>
        </p:txBody>
      </p:sp>
      <p:cxnSp>
        <p:nvCxnSpPr>
          <p:cNvPr id="47" name="Straight Arrow Connector 46"/>
          <p:cNvCxnSpPr>
            <a:stCxn id="151" idx="3"/>
            <a:endCxn id="104" idx="0"/>
          </p:cNvCxnSpPr>
          <p:nvPr/>
        </p:nvCxnSpPr>
        <p:spPr>
          <a:xfrm>
            <a:off x="3392755" y="4610622"/>
            <a:ext cx="394687" cy="41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4" name="Oval 15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</a:p>
          </p:txBody>
        </p:sp>
      </p:grpSp>
      <p:cxnSp>
        <p:nvCxnSpPr>
          <p:cNvPr id="65" name="Straight Arrow Connector 64"/>
          <p:cNvCxnSpPr>
            <a:stCxn id="149" idx="2"/>
            <a:endCxn id="145" idx="0"/>
          </p:cNvCxnSpPr>
          <p:nvPr/>
        </p:nvCxnSpPr>
        <p:spPr>
          <a:xfrm flipH="1">
            <a:off x="3169200" y="5267849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5" idx="0"/>
            <a:endCxn id="149" idx="2"/>
          </p:cNvCxnSpPr>
          <p:nvPr/>
        </p:nvCxnSpPr>
        <p:spPr>
          <a:xfrm flipV="1">
            <a:off x="3169200" y="5267849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7" name="Oval 15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29</a:t>
            </a:r>
          </a:p>
        </p:txBody>
      </p:sp>
      <p:cxnSp>
        <p:nvCxnSpPr>
          <p:cNvPr id="71" name="Straight Arrow Connector 70"/>
          <p:cNvCxnSpPr>
            <a:stCxn id="149" idx="6"/>
            <a:endCxn id="146" idx="0"/>
          </p:cNvCxnSpPr>
          <p:nvPr/>
        </p:nvCxnSpPr>
        <p:spPr>
          <a:xfrm>
            <a:off x="4025575" y="5267849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6" idx="0"/>
            <a:endCxn id="149" idx="6"/>
          </p:cNvCxnSpPr>
          <p:nvPr/>
        </p:nvCxnSpPr>
        <p:spPr>
          <a:xfrm flipH="1" flipV="1">
            <a:off x="4025575" y="5267849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7" idx="0"/>
            <a:endCxn id="137" idx="3"/>
          </p:cNvCxnSpPr>
          <p:nvPr/>
        </p:nvCxnSpPr>
        <p:spPr>
          <a:xfrm flipH="1" flipV="1">
            <a:off x="3392755" y="4611435"/>
            <a:ext cx="408049" cy="425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30" idx="2"/>
          </p:cNvCxnSpPr>
          <p:nvPr/>
        </p:nvCxnSpPr>
        <p:spPr>
          <a:xfrm flipV="1">
            <a:off x="3169200" y="3960111"/>
            <a:ext cx="396266" cy="421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32</a:t>
            </a:r>
          </a:p>
        </p:txBody>
      </p:sp>
      <p:cxnSp>
        <p:nvCxnSpPr>
          <p:cNvPr id="4" name="Straight Arrow Connector 3"/>
          <p:cNvCxnSpPr>
            <a:stCxn id="163" idx="3"/>
            <a:endCxn id="52" idx="0"/>
          </p:cNvCxnSpPr>
          <p:nvPr/>
        </p:nvCxnSpPr>
        <p:spPr>
          <a:xfrm>
            <a:off x="4011617" y="3958809"/>
            <a:ext cx="402085" cy="423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0"/>
            <a:endCxn id="55" idx="6"/>
          </p:cNvCxnSpPr>
          <p:nvPr/>
        </p:nvCxnSpPr>
        <p:spPr>
          <a:xfrm flipH="1" flipV="1">
            <a:off x="4025575" y="3969198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5" idx="0"/>
            <a:endCxn id="127" idx="6"/>
          </p:cNvCxnSpPr>
          <p:nvPr/>
        </p:nvCxnSpPr>
        <p:spPr>
          <a:xfrm flipH="1" flipV="1">
            <a:off x="3406259" y="3323223"/>
            <a:ext cx="388580" cy="415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9" idx="3"/>
          </p:cNvCxnSpPr>
          <p:nvPr/>
        </p:nvCxnSpPr>
        <p:spPr>
          <a:xfrm flipV="1">
            <a:off x="3174554" y="2571806"/>
            <a:ext cx="2001985" cy="523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6" name="Oval 16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44</a:t>
            </a:r>
          </a:p>
        </p:txBody>
      </p:sp>
      <p:cxnSp>
        <p:nvCxnSpPr>
          <p:cNvPr id="6" name="Straight Arrow Connector 5"/>
          <p:cNvCxnSpPr>
            <a:endCxn id="63" idx="0"/>
          </p:cNvCxnSpPr>
          <p:nvPr/>
        </p:nvCxnSpPr>
        <p:spPr>
          <a:xfrm>
            <a:off x="5502850" y="2587485"/>
            <a:ext cx="2564191" cy="50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7" name="Oval 18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cxnSp>
        <p:nvCxnSpPr>
          <p:cNvPr id="12" name="Straight Arrow Connector 11"/>
          <p:cNvCxnSpPr>
            <a:stCxn id="63" idx="2"/>
            <a:endCxn id="78" idx="0"/>
          </p:cNvCxnSpPr>
          <p:nvPr/>
        </p:nvCxnSpPr>
        <p:spPr>
          <a:xfrm flipH="1">
            <a:off x="6819612" y="3325661"/>
            <a:ext cx="101669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cxnSp>
        <p:nvCxnSpPr>
          <p:cNvPr id="24" name="Straight Arrow Connector 23"/>
          <p:cNvCxnSpPr>
            <a:stCxn id="78" idx="2"/>
            <a:endCxn id="74" idx="0"/>
          </p:cNvCxnSpPr>
          <p:nvPr/>
        </p:nvCxnSpPr>
        <p:spPr>
          <a:xfrm flipH="1">
            <a:off x="5897040" y="3969198"/>
            <a:ext cx="691835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cxnSp>
        <p:nvCxnSpPr>
          <p:cNvPr id="36" name="Straight Arrow Connector 35"/>
          <p:cNvCxnSpPr>
            <a:stCxn id="122" idx="2"/>
            <a:endCxn id="118" idx="0"/>
          </p:cNvCxnSpPr>
          <p:nvPr/>
        </p:nvCxnSpPr>
        <p:spPr>
          <a:xfrm flipH="1">
            <a:off x="5296633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8" idx="0"/>
            <a:endCxn id="122" idx="2"/>
          </p:cNvCxnSpPr>
          <p:nvPr/>
        </p:nvCxnSpPr>
        <p:spPr>
          <a:xfrm flipV="1">
            <a:off x="5296633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54</a:t>
            </a:r>
          </a:p>
        </p:txBody>
      </p:sp>
      <p:cxnSp>
        <p:nvCxnSpPr>
          <p:cNvPr id="41" name="Straight Arrow Connector 40"/>
          <p:cNvCxnSpPr>
            <a:stCxn id="74" idx="0"/>
            <a:endCxn id="78" idx="2"/>
          </p:cNvCxnSpPr>
          <p:nvPr/>
        </p:nvCxnSpPr>
        <p:spPr>
          <a:xfrm flipV="1">
            <a:off x="5897040" y="3969198"/>
            <a:ext cx="691835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65</a:t>
            </a:r>
          </a:p>
        </p:txBody>
      </p:sp>
      <p:cxnSp>
        <p:nvCxnSpPr>
          <p:cNvPr id="45" name="Straight Arrow Connector 44"/>
          <p:cNvCxnSpPr>
            <a:stCxn id="201" idx="6"/>
            <a:endCxn id="124" idx="0"/>
          </p:cNvCxnSpPr>
          <p:nvPr/>
        </p:nvCxnSpPr>
        <p:spPr>
          <a:xfrm>
            <a:off x="7039782" y="3976042"/>
            <a:ext cx="865247" cy="40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5" name="Oval 20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cxnSp>
        <p:nvCxnSpPr>
          <p:cNvPr id="59" name="Straight Arrow Connector 58"/>
          <p:cNvCxnSpPr>
            <a:stCxn id="124" idx="2"/>
            <a:endCxn id="97" idx="0"/>
          </p:cNvCxnSpPr>
          <p:nvPr/>
        </p:nvCxnSpPr>
        <p:spPr>
          <a:xfrm flipH="1">
            <a:off x="7279390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8" name="Oval 20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cxnSp>
        <p:nvCxnSpPr>
          <p:cNvPr id="66" name="Straight Arrow Connector 65"/>
          <p:cNvCxnSpPr>
            <a:stCxn id="172" idx="2"/>
            <a:endCxn id="168" idx="0"/>
          </p:cNvCxnSpPr>
          <p:nvPr/>
        </p:nvCxnSpPr>
        <p:spPr>
          <a:xfrm flipH="1">
            <a:off x="6664041" y="5267297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8" idx="0"/>
            <a:endCxn id="172" idx="2"/>
          </p:cNvCxnSpPr>
          <p:nvPr/>
        </p:nvCxnSpPr>
        <p:spPr>
          <a:xfrm flipV="1">
            <a:off x="6664041" y="526729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4" name="Oval 2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76</a:t>
            </a:r>
          </a:p>
        </p:txBody>
      </p:sp>
      <p:cxnSp>
        <p:nvCxnSpPr>
          <p:cNvPr id="60" name="Straight Arrow Connector 59"/>
          <p:cNvCxnSpPr>
            <a:stCxn id="198" idx="3"/>
            <a:endCxn id="119" idx="0"/>
          </p:cNvCxnSpPr>
          <p:nvPr/>
        </p:nvCxnSpPr>
        <p:spPr>
          <a:xfrm>
            <a:off x="6143046" y="4610668"/>
            <a:ext cx="398089" cy="41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9" idx="0"/>
            <a:endCxn id="122" idx="6"/>
          </p:cNvCxnSpPr>
          <p:nvPr/>
        </p:nvCxnSpPr>
        <p:spPr>
          <a:xfrm flipH="1" flipV="1">
            <a:off x="6153008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2" idx="6"/>
            <a:endCxn id="180" idx="0"/>
          </p:cNvCxnSpPr>
          <p:nvPr/>
        </p:nvCxnSpPr>
        <p:spPr>
          <a:xfrm>
            <a:off x="7520416" y="5267297"/>
            <a:ext cx="388000" cy="414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2" name="Oval 2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cxnSp>
        <p:nvCxnSpPr>
          <p:cNvPr id="110" name="Straight Arrow Connector 109"/>
          <p:cNvCxnSpPr>
            <a:stCxn id="212" idx="2"/>
            <a:endCxn id="176" idx="0"/>
          </p:cNvCxnSpPr>
          <p:nvPr/>
        </p:nvCxnSpPr>
        <p:spPr>
          <a:xfrm flipH="1">
            <a:off x="7282777" y="5914824"/>
            <a:ext cx="391525" cy="4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6" idx="0"/>
            <a:endCxn id="180" idx="2"/>
          </p:cNvCxnSpPr>
          <p:nvPr/>
        </p:nvCxnSpPr>
        <p:spPr>
          <a:xfrm flipV="1">
            <a:off x="7282777" y="59121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22" name="Oval 2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80</a:t>
            </a:r>
          </a:p>
        </p:txBody>
      </p:sp>
      <p:cxnSp>
        <p:nvCxnSpPr>
          <p:cNvPr id="133" name="Straight Arrow Connector 132"/>
          <p:cNvCxnSpPr>
            <a:stCxn id="180" idx="6"/>
            <a:endCxn id="177" idx="0"/>
          </p:cNvCxnSpPr>
          <p:nvPr/>
        </p:nvCxnSpPr>
        <p:spPr>
          <a:xfrm>
            <a:off x="8139152" y="5912137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177" idx="0"/>
            <a:endCxn id="222" idx="6"/>
          </p:cNvCxnSpPr>
          <p:nvPr/>
        </p:nvCxnSpPr>
        <p:spPr>
          <a:xfrm flipH="1" flipV="1">
            <a:off x="8139152" y="5912874"/>
            <a:ext cx="388127" cy="412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222" idx="0"/>
            <a:endCxn id="172" idx="6"/>
          </p:cNvCxnSpPr>
          <p:nvPr/>
        </p:nvCxnSpPr>
        <p:spPr>
          <a:xfrm flipH="1" flipV="1">
            <a:off x="7520416" y="5267297"/>
            <a:ext cx="388000" cy="414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97" idx="0"/>
            <a:endCxn id="124" idx="2"/>
          </p:cNvCxnSpPr>
          <p:nvPr/>
        </p:nvCxnSpPr>
        <p:spPr>
          <a:xfrm flipV="1">
            <a:off x="7279390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62" name="Oval 4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82</a:t>
            </a:r>
          </a:p>
        </p:txBody>
      </p:sp>
      <p:cxnSp>
        <p:nvCxnSpPr>
          <p:cNvPr id="466" name="Straight Arrow Connector 465"/>
          <p:cNvCxnSpPr>
            <a:stCxn id="463" idx="3"/>
            <a:endCxn id="98" idx="0"/>
          </p:cNvCxnSpPr>
          <p:nvPr/>
        </p:nvCxnSpPr>
        <p:spPr>
          <a:xfrm>
            <a:off x="8126514" y="4603013"/>
            <a:ext cx="397378" cy="42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98" idx="0"/>
            <a:endCxn id="124" idx="6"/>
          </p:cNvCxnSpPr>
          <p:nvPr/>
        </p:nvCxnSpPr>
        <p:spPr>
          <a:xfrm flipH="1" flipV="1">
            <a:off x="8135765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2" idx="0"/>
            <a:endCxn id="201" idx="6"/>
          </p:cNvCxnSpPr>
          <p:nvPr/>
        </p:nvCxnSpPr>
        <p:spPr>
          <a:xfrm flipH="1" flipV="1">
            <a:off x="7039782" y="3976042"/>
            <a:ext cx="875919" cy="396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191" idx="0"/>
            <a:endCxn id="63" idx="2"/>
          </p:cNvCxnSpPr>
          <p:nvPr/>
        </p:nvCxnSpPr>
        <p:spPr>
          <a:xfrm flipV="1">
            <a:off x="6815011" y="3325661"/>
            <a:ext cx="1021293" cy="41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76" name="Oval 47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88</a:t>
            </a:r>
          </a:p>
        </p:txBody>
      </p:sp>
      <p:cxnSp>
        <p:nvCxnSpPr>
          <p:cNvPr id="480" name="Straight Arrow Connector 479"/>
          <p:cNvCxnSpPr>
            <a:stCxn id="476" idx="6"/>
            <a:endCxn id="92" idx="0"/>
          </p:cNvCxnSpPr>
          <p:nvPr/>
        </p:nvCxnSpPr>
        <p:spPr>
          <a:xfrm>
            <a:off x="8302058" y="3329082"/>
            <a:ext cx="1348336" cy="40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83" name="Oval 48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cxnSp>
        <p:nvCxnSpPr>
          <p:cNvPr id="486" name="Straight Arrow Connector 485"/>
          <p:cNvCxnSpPr>
            <a:stCxn id="92" idx="2"/>
            <a:endCxn id="88" idx="0"/>
          </p:cNvCxnSpPr>
          <p:nvPr/>
        </p:nvCxnSpPr>
        <p:spPr>
          <a:xfrm flipH="1">
            <a:off x="9024755" y="3969198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88" idx="0"/>
            <a:endCxn id="92" idx="2"/>
          </p:cNvCxnSpPr>
          <p:nvPr/>
        </p:nvCxnSpPr>
        <p:spPr>
          <a:xfrm flipV="1">
            <a:off x="9024755" y="3969198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90" name="Oval 48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cxnSp>
        <p:nvCxnSpPr>
          <p:cNvPr id="493" name="Straight Arrow Connector 492"/>
          <p:cNvCxnSpPr>
            <a:stCxn id="490" idx="6"/>
            <a:endCxn id="89" idx="0"/>
          </p:cNvCxnSpPr>
          <p:nvPr/>
        </p:nvCxnSpPr>
        <p:spPr>
          <a:xfrm>
            <a:off x="9883294" y="3974203"/>
            <a:ext cx="385963" cy="40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97</a:t>
            </a:r>
          </a:p>
        </p:txBody>
      </p:sp>
      <p:cxnSp>
        <p:nvCxnSpPr>
          <p:cNvPr id="496" name="Straight Arrow Connector 495"/>
          <p:cNvCxnSpPr>
            <a:stCxn id="89" idx="0"/>
            <a:endCxn id="490" idx="6"/>
          </p:cNvCxnSpPr>
          <p:nvPr/>
        </p:nvCxnSpPr>
        <p:spPr>
          <a:xfrm flipH="1" flipV="1">
            <a:off x="9883294" y="3974203"/>
            <a:ext cx="385963" cy="407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92" idx="0"/>
            <a:endCxn id="477" idx="3"/>
          </p:cNvCxnSpPr>
          <p:nvPr/>
        </p:nvCxnSpPr>
        <p:spPr>
          <a:xfrm flipH="1" flipV="1">
            <a:off x="8282135" y="3329081"/>
            <a:ext cx="1368259" cy="409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63" idx="0"/>
          </p:cNvCxnSpPr>
          <p:nvPr/>
        </p:nvCxnSpPr>
        <p:spPr>
          <a:xfrm flipH="1" flipV="1">
            <a:off x="5502851" y="2571807"/>
            <a:ext cx="2564190" cy="5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SORTED!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B393-5A56-4509-807C-07F10EF168B6}" type="datetime4">
              <a:rPr lang="en-US" smtClean="0"/>
              <a:t>April 28, 2024</a:t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2" grpId="0"/>
      <p:bldP spid="160" grpId="0"/>
      <p:bldP spid="164" grpId="0"/>
      <p:bldP spid="182" grpId="0"/>
      <p:bldP spid="199" grpId="0"/>
      <p:bldP spid="203" grpId="0"/>
      <p:bldP spid="216" grpId="0"/>
      <p:bldP spid="224" grpId="0"/>
      <p:bldP spid="464" grpId="0"/>
      <p:bldP spid="478" grpId="0"/>
      <p:bldP spid="494" grpId="0"/>
      <p:bldP spid="5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/>
          <p:cNvSpPr/>
          <p:nvPr/>
        </p:nvSpPr>
        <p:spPr>
          <a:xfrm>
            <a:off x="3806571" y="1825155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Recursive Simulation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90906" y="1466128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505" y="2160971"/>
            <a:ext cx="2585303" cy="939646"/>
            <a:chOff x="3885360" y="3006694"/>
            <a:chExt cx="2585303" cy="939646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885360" y="3400586"/>
              <a:ext cx="1385183" cy="5457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873809" cy="471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3548" y="3100617"/>
            <a:ext cx="1607854" cy="2119082"/>
            <a:chOff x="2232503" y="2847088"/>
            <a:chExt cx="1607854" cy="2119082"/>
          </a:xfrm>
        </p:grpSpPr>
        <p:grpSp>
          <p:nvGrpSpPr>
            <p:cNvPr id="11" name="Group 10"/>
            <p:cNvGrpSpPr/>
            <p:nvPr/>
          </p:nvGrpSpPr>
          <p:grpSpPr>
            <a:xfrm>
              <a:off x="2232503" y="2847088"/>
              <a:ext cx="1173820" cy="822999"/>
              <a:chOff x="2326507" y="3675868"/>
              <a:chExt cx="1173820" cy="8229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326507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430595" y="3906605"/>
                <a:ext cx="220132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837625" y="3490625"/>
              <a:ext cx="1002732" cy="849926"/>
              <a:chOff x="7890333" y="3675867"/>
              <a:chExt cx="1002732" cy="84992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890333" y="434633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684889" y="4311232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994421" y="3906604"/>
                <a:ext cx="235295" cy="439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117711" cy="404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435932" y="4134955"/>
              <a:ext cx="1068504" cy="831215"/>
              <a:chOff x="8114900" y="3675358"/>
              <a:chExt cx="1068504" cy="83121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375067" y="3675358"/>
                <a:ext cx="461473" cy="461473"/>
                <a:chOff x="5348313" y="3006185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348313" y="3006185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61975" y="306098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8114900" y="432711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8218988" y="3906095"/>
                <a:ext cx="156079" cy="421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807433" y="3914819"/>
                <a:ext cx="271883" cy="404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2537771" y="3025916"/>
            <a:ext cx="1139651" cy="662722"/>
            <a:chOff x="7774417" y="3675867"/>
            <a:chExt cx="1139652" cy="662723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774417" y="3906603"/>
              <a:ext cx="455299" cy="431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298" idx="0"/>
            </p:cNvCxnSpPr>
            <p:nvPr/>
          </p:nvCxnSpPr>
          <p:spPr>
            <a:xfrm>
              <a:off x="8671267" y="3906603"/>
              <a:ext cx="242802" cy="431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56107" y="3687843"/>
            <a:ext cx="1313738" cy="884185"/>
            <a:chOff x="6925100" y="5052674"/>
            <a:chExt cx="1313738" cy="884185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925100" y="5714758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030662" y="575739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7029188" y="5283411"/>
              <a:ext cx="246840" cy="431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417172" cy="473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628978" y="4336949"/>
            <a:ext cx="954661" cy="835298"/>
            <a:chOff x="7996628" y="3675867"/>
            <a:chExt cx="954661" cy="835298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996628" y="4331703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743113" y="432138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8100716" y="3906604"/>
              <a:ext cx="129000" cy="425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175935" cy="414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959715" y="21566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9736" y="310061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3752" y="31001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20656" y="3734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5747" y="438710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307033" y="36896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861336" y="433515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863073" y="433311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01747" y="369167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B8CFFC7D-F47A-413F-822E-99C7465ACFBA}" type="datetime4">
              <a:rPr lang="en-US" smtClean="0"/>
              <a:t>April 28, 2024</a:t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1959714" y="215614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7" name="Oval 26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993070" y="302775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0" name="Oval 26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81437" y="30286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3" name="Oval 27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3974989" y="192337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A1: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(17):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990900" y="226003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A2: print(44);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974989" y="261655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A3: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(88);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3806571" y="1608821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3789399" y="157498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A: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(44):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3948946" y="2630578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48946" y="2280049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954239" y="193955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Arrow Connector 503"/>
          <p:cNvCxnSpPr>
            <a:endCxn id="26" idx="0"/>
          </p:cNvCxnSpPr>
          <p:nvPr/>
        </p:nvCxnSpPr>
        <p:spPr>
          <a:xfrm flipH="1">
            <a:off x="638505" y="2572026"/>
            <a:ext cx="1385183" cy="528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5811709" y="182668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5980127" y="192490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B1: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(N):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996038" y="226156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B2: print(17);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980127" y="261808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B3: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(32);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811709" y="161034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5794537" y="157651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B: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(17):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954084" y="263210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954084" y="228157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5959377" y="194108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Isosceles Triangle 297"/>
          <p:cNvSpPr/>
          <p:nvPr/>
        </p:nvSpPr>
        <p:spPr>
          <a:xfrm>
            <a:off x="3573335" y="3688638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7482387" y="1959088"/>
            <a:ext cx="26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Simple return from </a:t>
            </a:r>
            <a:r>
              <a:rPr lang="en-US" sz="1400" b="1" dirty="0" err="1">
                <a:latin typeface="Calisto MT" panose="02040603050505030304" pitchFamily="18" charset="0"/>
              </a:rPr>
              <a:t>inOrder</a:t>
            </a:r>
            <a:r>
              <a:rPr lang="en-US" sz="1400" b="1" dirty="0">
                <a:latin typeface="Calisto MT" panose="02040603050505030304" pitchFamily="18" charset="0"/>
              </a:rPr>
              <a:t>(N)</a:t>
            </a:r>
          </a:p>
        </p:txBody>
      </p:sp>
      <p:cxnSp>
        <p:nvCxnSpPr>
          <p:cNvPr id="509" name="Straight Arrow Connector 508"/>
          <p:cNvCxnSpPr>
            <a:stCxn id="26" idx="2"/>
            <a:endCxn id="28" idx="0"/>
          </p:cNvCxnSpPr>
          <p:nvPr/>
        </p:nvCxnSpPr>
        <p:spPr>
          <a:xfrm flipH="1">
            <a:off x="187636" y="3331354"/>
            <a:ext cx="22013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3548" y="3331354"/>
            <a:ext cx="324220" cy="412800"/>
            <a:chOff x="83548" y="3331354"/>
            <a:chExt cx="324220" cy="412800"/>
          </a:xfrm>
        </p:grpSpPr>
        <p:sp>
          <p:nvSpPr>
            <p:cNvPr id="68" name="Rectangle 67"/>
            <p:cNvSpPr/>
            <p:nvPr/>
          </p:nvSpPr>
          <p:spPr>
            <a:xfrm>
              <a:off x="83548" y="3623059"/>
              <a:ext cx="307517" cy="110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Straight Arrow Connector 510"/>
            <p:cNvCxnSpPr>
              <a:stCxn id="28" idx="0"/>
              <a:endCxn id="26" idx="2"/>
            </p:cNvCxnSpPr>
            <p:nvPr/>
          </p:nvCxnSpPr>
          <p:spPr>
            <a:xfrm flipV="1">
              <a:off x="187636" y="3331354"/>
              <a:ext cx="220132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7552592" y="1992115"/>
            <a:ext cx="2551603" cy="23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7783880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7952298" y="196108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C1: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(28):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7968209" y="229774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C2: print(32);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952298" y="265426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C3: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(N);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7783880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7766708" y="161269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C: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(32):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7926255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926255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931548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26" idx="6"/>
            <a:endCxn id="55" idx="0"/>
          </p:cNvCxnSpPr>
          <p:nvPr/>
        </p:nvCxnSpPr>
        <p:spPr>
          <a:xfrm>
            <a:off x="869241" y="3331354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771178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9939596" y="196108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D1: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(N):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9955507" y="229774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D2: print(28);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9939596" y="265426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D3: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(N);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771178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9754006" y="161269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D: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(28):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9913553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9913553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9918846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131" idx="1"/>
            <a:endCxn id="137" idx="0"/>
          </p:cNvCxnSpPr>
          <p:nvPr/>
        </p:nvCxnSpPr>
        <p:spPr>
          <a:xfrm flipH="1">
            <a:off x="777945" y="3964791"/>
            <a:ext cx="265557" cy="468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421751" y="189753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return</a:t>
            </a:r>
          </a:p>
        </p:txBody>
      </p:sp>
      <p:cxnSp>
        <p:nvCxnSpPr>
          <p:cNvPr id="210" name="Straight Arrow Connector 209"/>
          <p:cNvCxnSpPr>
            <a:stCxn id="107" idx="2"/>
            <a:endCxn id="103" idx="0"/>
          </p:cNvCxnSpPr>
          <p:nvPr/>
        </p:nvCxnSpPr>
        <p:spPr>
          <a:xfrm flipH="1">
            <a:off x="391065" y="4619221"/>
            <a:ext cx="156079" cy="421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273315" y="4619221"/>
            <a:ext cx="332538" cy="421016"/>
            <a:chOff x="273315" y="4619221"/>
            <a:chExt cx="332538" cy="421016"/>
          </a:xfrm>
        </p:grpSpPr>
        <p:sp>
          <p:nvSpPr>
            <p:cNvPr id="219" name="Rectangle 218"/>
            <p:cNvSpPr/>
            <p:nvPr/>
          </p:nvSpPr>
          <p:spPr>
            <a:xfrm>
              <a:off x="273315" y="4916612"/>
              <a:ext cx="332538" cy="115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/>
            <p:cNvCxnSpPr>
              <a:stCxn id="103" idx="0"/>
              <a:endCxn id="107" idx="2"/>
            </p:cNvCxnSpPr>
            <p:nvPr/>
          </p:nvCxnSpPr>
          <p:spPr>
            <a:xfrm flipV="1">
              <a:off x="391065" y="4619221"/>
              <a:ext cx="156079" cy="4210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Arrow Connector 229"/>
          <p:cNvCxnSpPr>
            <a:stCxn id="262" idx="3"/>
            <a:endCxn id="104" idx="5"/>
          </p:cNvCxnSpPr>
          <p:nvPr/>
        </p:nvCxnSpPr>
        <p:spPr>
          <a:xfrm>
            <a:off x="986271" y="4621170"/>
            <a:ext cx="317166" cy="50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1417259" y="258362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986271" y="4621170"/>
            <a:ext cx="475935" cy="501092"/>
            <a:chOff x="986271" y="4621170"/>
            <a:chExt cx="475935" cy="501092"/>
          </a:xfrm>
        </p:grpSpPr>
        <p:sp>
          <p:nvSpPr>
            <p:cNvPr id="237" name="Rectangle 236"/>
            <p:cNvSpPr/>
            <p:nvPr/>
          </p:nvSpPr>
          <p:spPr>
            <a:xfrm>
              <a:off x="1115451" y="4916612"/>
              <a:ext cx="346755" cy="16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>
              <a:stCxn id="104" idx="5"/>
              <a:endCxn id="262" idx="3"/>
            </p:cNvCxnSpPr>
            <p:nvPr/>
          </p:nvCxnSpPr>
          <p:spPr>
            <a:xfrm flipH="1" flipV="1">
              <a:off x="986271" y="4621170"/>
              <a:ext cx="317166" cy="501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/>
          <p:cNvSpPr/>
          <p:nvPr/>
        </p:nvSpPr>
        <p:spPr>
          <a:xfrm>
            <a:off x="11469242" y="1992115"/>
            <a:ext cx="701435" cy="96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/>
          <p:cNvCxnSpPr>
            <a:stCxn id="261" idx="0"/>
          </p:cNvCxnSpPr>
          <p:nvPr/>
        </p:nvCxnSpPr>
        <p:spPr>
          <a:xfrm flipV="1">
            <a:off x="775458" y="3991766"/>
            <a:ext cx="242491" cy="398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544721" y="43904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1" name="Oval 26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17949" y="37357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4" name="Oval 26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8204848" y="298820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return</a:t>
            </a:r>
          </a:p>
        </p:txBody>
      </p:sp>
      <p:cxnSp>
        <p:nvCxnSpPr>
          <p:cNvPr id="245" name="Straight Arrow Connector 244"/>
          <p:cNvCxnSpPr>
            <a:stCxn id="55" idx="6"/>
            <a:endCxn id="52" idx="0"/>
          </p:cNvCxnSpPr>
          <p:nvPr/>
        </p:nvCxnSpPr>
        <p:spPr>
          <a:xfrm>
            <a:off x="1489526" y="3974891"/>
            <a:ext cx="97788" cy="404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459499" y="3974891"/>
            <a:ext cx="273567" cy="412218"/>
            <a:chOff x="1459499" y="3974891"/>
            <a:chExt cx="273567" cy="412218"/>
          </a:xfrm>
        </p:grpSpPr>
        <p:sp>
          <p:nvSpPr>
            <p:cNvPr id="248" name="Rectangle 247"/>
            <p:cNvSpPr/>
            <p:nvPr/>
          </p:nvSpPr>
          <p:spPr>
            <a:xfrm>
              <a:off x="1459499" y="4231498"/>
              <a:ext cx="273567" cy="15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Arrow Connector 246"/>
            <p:cNvCxnSpPr>
              <a:stCxn id="52" idx="0"/>
              <a:endCxn id="55" idx="6"/>
            </p:cNvCxnSpPr>
            <p:nvPr/>
          </p:nvCxnSpPr>
          <p:spPr>
            <a:xfrm flipH="1" flipV="1">
              <a:off x="1489526" y="3974891"/>
              <a:ext cx="97788" cy="4046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750918" y="298973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Back to end of B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869241" y="3331354"/>
            <a:ext cx="613985" cy="412800"/>
            <a:chOff x="869241" y="3331354"/>
            <a:chExt cx="613985" cy="412800"/>
          </a:xfrm>
        </p:grpSpPr>
        <p:sp>
          <p:nvSpPr>
            <p:cNvPr id="252" name="Rectangle 251"/>
            <p:cNvSpPr/>
            <p:nvPr/>
          </p:nvSpPr>
          <p:spPr>
            <a:xfrm>
              <a:off x="1012624" y="3593832"/>
              <a:ext cx="470602" cy="130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>
              <a:stCxn id="55" idx="0"/>
              <a:endCxn id="26" idx="6"/>
            </p:cNvCxnSpPr>
            <p:nvPr/>
          </p:nvCxnSpPr>
          <p:spPr>
            <a:xfrm flipH="1" flipV="1">
              <a:off x="869241" y="3331354"/>
              <a:ext cx="389549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8204848" y="3071986"/>
            <a:ext cx="811504" cy="2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495153" y="2554863"/>
            <a:ext cx="1528535" cy="545272"/>
            <a:chOff x="495153" y="2554863"/>
            <a:chExt cx="1528535" cy="545272"/>
          </a:xfrm>
        </p:grpSpPr>
        <p:sp>
          <p:nvSpPr>
            <p:cNvPr id="257" name="Rectangle 256"/>
            <p:cNvSpPr/>
            <p:nvPr/>
          </p:nvSpPr>
          <p:spPr>
            <a:xfrm>
              <a:off x="495153" y="2907522"/>
              <a:ext cx="484357" cy="19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Arrow Connector 255"/>
            <p:cNvCxnSpPr>
              <a:stCxn id="127" idx="0"/>
              <a:endCxn id="9" idx="3"/>
            </p:cNvCxnSpPr>
            <p:nvPr/>
          </p:nvCxnSpPr>
          <p:spPr>
            <a:xfrm flipV="1">
              <a:off x="634489" y="2554863"/>
              <a:ext cx="1389199" cy="5452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Rectangle 258"/>
          <p:cNvSpPr/>
          <p:nvPr/>
        </p:nvSpPr>
        <p:spPr>
          <a:xfrm>
            <a:off x="5750918" y="3063194"/>
            <a:ext cx="1860125" cy="28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9" idx="5"/>
            <a:endCxn id="63" idx="0"/>
          </p:cNvCxnSpPr>
          <p:nvPr/>
        </p:nvCxnSpPr>
        <p:spPr>
          <a:xfrm>
            <a:off x="2349999" y="2554863"/>
            <a:ext cx="873808" cy="471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4449599" y="3695921"/>
            <a:ext cx="1687850" cy="1413221"/>
            <a:chOff x="6645066" y="5134169"/>
            <a:chExt cx="1687850" cy="1413221"/>
          </a:xfrm>
        </p:grpSpPr>
        <p:sp>
          <p:nvSpPr>
            <p:cNvPr id="229" name="Rectangle 228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830656" y="548255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E1: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(65):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846567" y="5819217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E2: print(88);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830656" y="6175734"/>
              <a:ext cx="140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E3: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(N);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45066" y="5134169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E: </a:t>
              </a:r>
              <a:r>
                <a:rPr 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(88):</a:t>
              </a:r>
            </a:p>
          </p:txBody>
        </p:sp>
      </p:grpSp>
      <p:sp>
        <p:nvSpPr>
          <p:cNvPr id="240" name="Rectangle 239"/>
          <p:cNvSpPr/>
          <p:nvPr/>
        </p:nvSpPr>
        <p:spPr>
          <a:xfrm>
            <a:off x="4609146" y="475151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4609146" y="4400983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614439" y="4060490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63" idx="2"/>
            <a:endCxn id="78" idx="0"/>
          </p:cNvCxnSpPr>
          <p:nvPr/>
        </p:nvCxnSpPr>
        <p:spPr>
          <a:xfrm flipH="1">
            <a:off x="2537772" y="3256652"/>
            <a:ext cx="455298" cy="431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6443762" y="3694403"/>
            <a:ext cx="1687850" cy="1413221"/>
            <a:chOff x="6645066" y="5134169"/>
            <a:chExt cx="1687850" cy="1413221"/>
          </a:xfrm>
        </p:grpSpPr>
        <p:sp>
          <p:nvSpPr>
            <p:cNvPr id="286" name="Rectangle 28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30656" y="548255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F1: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(54):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846567" y="5819217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F2: print(65);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830656" y="6175734"/>
              <a:ext cx="1394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F3: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(N);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645066" y="5134169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F: </a:t>
              </a:r>
              <a:r>
                <a:rPr 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(65):</a:t>
              </a: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6603309" y="474999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6603309" y="4399465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608602" y="405897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8447713" y="3713835"/>
            <a:ext cx="1687850" cy="1413221"/>
            <a:chOff x="6645066" y="5134169"/>
            <a:chExt cx="1687850" cy="1413221"/>
          </a:xfrm>
        </p:grpSpPr>
        <p:sp>
          <p:nvSpPr>
            <p:cNvPr id="306" name="Rectangle 30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830656" y="548255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G1: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(N):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846567" y="5819217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G2: print(54);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30656" y="6175734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G3: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(N);</a:t>
              </a: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645066" y="5134169"/>
              <a:ext cx="1375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G: </a:t>
              </a:r>
              <a:r>
                <a:rPr 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(54):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8607260" y="476942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8607260" y="441889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8612553" y="407840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8" idx="2"/>
            <a:endCxn id="74" idx="0"/>
          </p:cNvCxnSpPr>
          <p:nvPr/>
        </p:nvCxnSpPr>
        <p:spPr>
          <a:xfrm flipH="1">
            <a:off x="2060195" y="3918580"/>
            <a:ext cx="246840" cy="43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2" idx="2"/>
            <a:endCxn id="118" idx="0"/>
          </p:cNvCxnSpPr>
          <p:nvPr/>
        </p:nvCxnSpPr>
        <p:spPr>
          <a:xfrm flipH="1">
            <a:off x="1733066" y="4567686"/>
            <a:ext cx="129000" cy="42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0198855" y="4024246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28978" y="4567686"/>
            <a:ext cx="261928" cy="431878"/>
            <a:chOff x="1628978" y="4567686"/>
            <a:chExt cx="261928" cy="431878"/>
          </a:xfrm>
        </p:grpSpPr>
        <p:sp>
          <p:nvSpPr>
            <p:cNvPr id="19" name="Rectangle 18"/>
            <p:cNvSpPr/>
            <p:nvPr/>
          </p:nvSpPr>
          <p:spPr>
            <a:xfrm>
              <a:off x="1628978" y="4848582"/>
              <a:ext cx="261928" cy="15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18" idx="0"/>
              <a:endCxn id="122" idx="2"/>
            </p:cNvCxnSpPr>
            <p:nvPr/>
          </p:nvCxnSpPr>
          <p:spPr>
            <a:xfrm flipV="1">
              <a:off x="1733066" y="4567686"/>
              <a:ext cx="129000" cy="425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205677" y="4128376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2" idx="6"/>
            <a:endCxn id="119" idx="0"/>
          </p:cNvCxnSpPr>
          <p:nvPr/>
        </p:nvCxnSpPr>
        <p:spPr>
          <a:xfrm>
            <a:off x="2323539" y="4567686"/>
            <a:ext cx="156012" cy="414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0155151" y="469077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95189" y="4563852"/>
            <a:ext cx="368494" cy="424408"/>
            <a:chOff x="2295189" y="4563852"/>
            <a:chExt cx="368494" cy="424408"/>
          </a:xfrm>
        </p:grpSpPr>
        <p:sp>
          <p:nvSpPr>
            <p:cNvPr id="39" name="Rectangle 38"/>
            <p:cNvSpPr/>
            <p:nvPr/>
          </p:nvSpPr>
          <p:spPr>
            <a:xfrm>
              <a:off x="2295189" y="4848582"/>
              <a:ext cx="368494" cy="13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119" idx="0"/>
              <a:endCxn id="197" idx="6"/>
            </p:cNvCxnSpPr>
            <p:nvPr/>
          </p:nvCxnSpPr>
          <p:spPr>
            <a:xfrm flipH="1" flipV="1">
              <a:off x="2324546" y="4563852"/>
              <a:ext cx="155005" cy="418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47235" y="3920372"/>
            <a:ext cx="417091" cy="412743"/>
            <a:chOff x="1947235" y="3920372"/>
            <a:chExt cx="417091" cy="412743"/>
          </a:xfrm>
        </p:grpSpPr>
        <p:sp>
          <p:nvSpPr>
            <p:cNvPr id="45" name="Rectangle 44"/>
            <p:cNvSpPr/>
            <p:nvPr/>
          </p:nvSpPr>
          <p:spPr>
            <a:xfrm>
              <a:off x="1947235" y="4158255"/>
              <a:ext cx="417091" cy="17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197" idx="0"/>
              <a:endCxn id="191" idx="2"/>
            </p:cNvCxnSpPr>
            <p:nvPr/>
          </p:nvCxnSpPr>
          <p:spPr>
            <a:xfrm flipV="1">
              <a:off x="2093810" y="3920372"/>
              <a:ext cx="213223" cy="412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ectangle 350"/>
          <p:cNvSpPr/>
          <p:nvPr/>
        </p:nvSpPr>
        <p:spPr>
          <a:xfrm>
            <a:off x="10187131" y="4767344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91" idx="6"/>
            <a:endCxn id="75" idx="0"/>
          </p:cNvCxnSpPr>
          <p:nvPr/>
        </p:nvCxnSpPr>
        <p:spPr>
          <a:xfrm>
            <a:off x="2768506" y="3920372"/>
            <a:ext cx="397251" cy="472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819201" y="512990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450" name="Group 449"/>
          <p:cNvGrpSpPr/>
          <p:nvPr/>
        </p:nvGrpSpPr>
        <p:grpSpPr>
          <a:xfrm>
            <a:off x="2763220" y="3922413"/>
            <a:ext cx="583353" cy="482849"/>
            <a:chOff x="2763220" y="3922413"/>
            <a:chExt cx="583353" cy="482849"/>
          </a:xfrm>
        </p:grpSpPr>
        <p:sp>
          <p:nvSpPr>
            <p:cNvPr id="449" name="Rectangle 448"/>
            <p:cNvSpPr/>
            <p:nvPr/>
          </p:nvSpPr>
          <p:spPr>
            <a:xfrm>
              <a:off x="2929586" y="4271990"/>
              <a:ext cx="416987" cy="133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Arrow Connector 447"/>
            <p:cNvCxnSpPr>
              <a:stCxn id="75" idx="0"/>
              <a:endCxn id="201" idx="6"/>
            </p:cNvCxnSpPr>
            <p:nvPr/>
          </p:nvCxnSpPr>
          <p:spPr>
            <a:xfrm flipH="1" flipV="1">
              <a:off x="2763220" y="3922413"/>
              <a:ext cx="402537" cy="4701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Rectangle 352"/>
          <p:cNvSpPr/>
          <p:nvPr/>
        </p:nvSpPr>
        <p:spPr>
          <a:xfrm>
            <a:off x="6816451" y="5215253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/>
          <p:cNvGrpSpPr/>
          <p:nvPr/>
        </p:nvGrpSpPr>
        <p:grpSpPr>
          <a:xfrm>
            <a:off x="2417580" y="3256652"/>
            <a:ext cx="575490" cy="435024"/>
            <a:chOff x="2417580" y="3256652"/>
            <a:chExt cx="575490" cy="435024"/>
          </a:xfrm>
        </p:grpSpPr>
        <p:sp>
          <p:nvSpPr>
            <p:cNvPr id="455" name="Rectangle 454"/>
            <p:cNvSpPr/>
            <p:nvPr/>
          </p:nvSpPr>
          <p:spPr>
            <a:xfrm>
              <a:off x="2417580" y="3537754"/>
              <a:ext cx="325717" cy="150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4" name="Straight Arrow Connector 453"/>
            <p:cNvCxnSpPr>
              <a:stCxn id="201" idx="0"/>
              <a:endCxn id="63" idx="2"/>
            </p:cNvCxnSpPr>
            <p:nvPr/>
          </p:nvCxnSpPr>
          <p:spPr>
            <a:xfrm flipV="1">
              <a:off x="2532484" y="3256652"/>
              <a:ext cx="460586" cy="4350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Arrow Connector 457"/>
          <p:cNvCxnSpPr>
            <a:stCxn id="63" idx="6"/>
            <a:endCxn id="298" idx="0"/>
          </p:cNvCxnSpPr>
          <p:nvPr/>
        </p:nvCxnSpPr>
        <p:spPr>
          <a:xfrm>
            <a:off x="3454543" y="3256652"/>
            <a:ext cx="222880" cy="431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4907206" y="510914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465" name="Group 464"/>
          <p:cNvGrpSpPr/>
          <p:nvPr/>
        </p:nvGrpSpPr>
        <p:grpSpPr>
          <a:xfrm>
            <a:off x="3454543" y="3256652"/>
            <a:ext cx="422865" cy="437751"/>
            <a:chOff x="3454543" y="3256652"/>
            <a:chExt cx="422865" cy="437751"/>
          </a:xfrm>
        </p:grpSpPr>
        <p:sp>
          <p:nvSpPr>
            <p:cNvPr id="464" name="Rectangle 463"/>
            <p:cNvSpPr/>
            <p:nvPr/>
          </p:nvSpPr>
          <p:spPr>
            <a:xfrm>
              <a:off x="3504208" y="3561608"/>
              <a:ext cx="373200" cy="132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Arrow Connector 459"/>
            <p:cNvCxnSpPr>
              <a:stCxn id="298" idx="0"/>
              <a:endCxn id="63" idx="6"/>
            </p:cNvCxnSpPr>
            <p:nvPr/>
          </p:nvCxnSpPr>
          <p:spPr>
            <a:xfrm flipH="1" flipV="1">
              <a:off x="3454543" y="3256652"/>
              <a:ext cx="222880" cy="431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/>
          <p:cNvSpPr txBox="1"/>
          <p:nvPr/>
        </p:nvSpPr>
        <p:spPr>
          <a:xfrm>
            <a:off x="3873572" y="3010484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Back to end of A</a:t>
            </a:r>
          </a:p>
        </p:txBody>
      </p:sp>
      <p:grpSp>
        <p:nvGrpSpPr>
          <p:cNvPr id="470" name="Group 469"/>
          <p:cNvGrpSpPr/>
          <p:nvPr/>
        </p:nvGrpSpPr>
        <p:grpSpPr>
          <a:xfrm>
            <a:off x="2375463" y="2554863"/>
            <a:ext cx="1039055" cy="473784"/>
            <a:chOff x="2375463" y="2554863"/>
            <a:chExt cx="1039055" cy="473784"/>
          </a:xfrm>
        </p:grpSpPr>
        <p:sp>
          <p:nvSpPr>
            <p:cNvPr id="469" name="Rectangle 468"/>
            <p:cNvSpPr/>
            <p:nvPr/>
          </p:nvSpPr>
          <p:spPr>
            <a:xfrm>
              <a:off x="2964379" y="2859666"/>
              <a:ext cx="450139" cy="164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Arrow Connector 467"/>
            <p:cNvCxnSpPr>
              <a:stCxn id="273" idx="0"/>
            </p:cNvCxnSpPr>
            <p:nvPr/>
          </p:nvCxnSpPr>
          <p:spPr>
            <a:xfrm flipH="1" flipV="1">
              <a:off x="2375463" y="2554863"/>
              <a:ext cx="836711" cy="473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4824650" y="5197542"/>
            <a:ext cx="960540" cy="20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3841691" y="3063570"/>
            <a:ext cx="1998162" cy="294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5818072" y="5316109"/>
            <a:ext cx="2778910" cy="37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581807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17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234410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28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6628895" y="5321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32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005760" y="5316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44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388879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54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777001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65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151145" y="5320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88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8619219" y="5376847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Sorted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807090" y="6007866"/>
            <a:ext cx="1107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Statement Execution Sequence: </a:t>
            </a:r>
            <a:r>
              <a:rPr lang="en-US" dirty="0">
                <a:solidFill>
                  <a:srgbClr val="C00000"/>
                </a:solidFill>
                <a:latin typeface="Adobe Caslon Pro Bold" panose="0205070206050A020403" pitchFamily="18" charset="0"/>
              </a:rPr>
              <a:t>A1  B1  B2  B3  C1  D1  D2  D3  C2  C3  A2  A3  E1  F1  G1  G2  G3  F2  F3  E2  E3</a:t>
            </a:r>
          </a:p>
        </p:txBody>
      </p:sp>
    </p:spTree>
    <p:extLst>
      <p:ext uri="{BB962C8B-B14F-4D97-AF65-F5344CB8AC3E}">
        <p14:creationId xmlns:p14="http://schemas.microsoft.com/office/powerpoint/2010/main" val="27709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/>
      <p:bldP spid="277" grpId="0"/>
      <p:bldP spid="278" grpId="0"/>
      <p:bldP spid="279" grpId="0"/>
      <p:bldP spid="282" grpId="0" animBg="1"/>
      <p:bldP spid="276" grpId="0"/>
      <p:bldP spid="501" grpId="0" animBg="1"/>
      <p:bldP spid="284" grpId="0" animBg="1"/>
      <p:bldP spid="285" grpId="0" animBg="1"/>
      <p:bldP spid="288" grpId="0" animBg="1"/>
      <p:bldP spid="289" grpId="0"/>
      <p:bldP spid="290" grpId="0"/>
      <p:bldP spid="291" grpId="0"/>
      <p:bldP spid="292" grpId="0" animBg="1"/>
      <p:bldP spid="293" grpId="0"/>
      <p:bldP spid="294" grpId="0" animBg="1"/>
      <p:bldP spid="295" grpId="0" animBg="1"/>
      <p:bldP spid="296" grpId="0" animBg="1"/>
      <p:bldP spid="310" grpId="0"/>
      <p:bldP spid="72" grpId="0" animBg="1"/>
      <p:bldP spid="319" grpId="0" animBg="1"/>
      <p:bldP spid="320" grpId="0"/>
      <p:bldP spid="321" grpId="0"/>
      <p:bldP spid="322" grpId="0"/>
      <p:bldP spid="323" grpId="0" animBg="1"/>
      <p:bldP spid="324" grpId="0"/>
      <p:bldP spid="325" grpId="0" animBg="1"/>
      <p:bldP spid="326" grpId="0" animBg="1"/>
      <p:bldP spid="327" grpId="0" animBg="1"/>
      <p:bldP spid="339" grpId="0" animBg="1"/>
      <p:bldP spid="340" grpId="0"/>
      <p:bldP spid="341" grpId="0"/>
      <p:bldP spid="342" grpId="0"/>
      <p:bldP spid="343" grpId="0" animBg="1"/>
      <p:bldP spid="344" grpId="0"/>
      <p:bldP spid="345" grpId="0" animBg="1"/>
      <p:bldP spid="346" grpId="0" animBg="1"/>
      <p:bldP spid="347" grpId="0" animBg="1"/>
      <p:bldP spid="354" grpId="0"/>
      <p:bldP spid="369" grpId="0"/>
      <p:bldP spid="239" grpId="0" animBg="1"/>
      <p:bldP spid="382" grpId="0"/>
      <p:bldP spid="389" grpId="0"/>
      <p:bldP spid="254" grpId="0" animBg="1"/>
      <p:bldP spid="259" grpId="0" animBg="1"/>
      <p:bldP spid="240" grpId="0" animBg="1"/>
      <p:bldP spid="242" grpId="0" animBg="1"/>
      <p:bldP spid="243" grpId="0" animBg="1"/>
      <p:bldP spid="302" grpId="0" animBg="1"/>
      <p:bldP spid="303" grpId="0" animBg="1"/>
      <p:bldP spid="304" grpId="0" animBg="1"/>
      <p:bldP spid="313" grpId="0" animBg="1"/>
      <p:bldP spid="314" grpId="0" animBg="1"/>
      <p:bldP spid="315" grpId="0" animBg="1"/>
      <p:bldP spid="317" grpId="0"/>
      <p:bldP spid="21" grpId="0" animBg="1"/>
      <p:bldP spid="348" grpId="0"/>
      <p:bldP spid="351" grpId="0" animBg="1"/>
      <p:bldP spid="352" grpId="0"/>
      <p:bldP spid="353" grpId="0" animBg="1"/>
      <p:bldP spid="356" grpId="0"/>
      <p:bldP spid="357" grpId="0"/>
      <p:bldP spid="471" grpId="0" animBg="1"/>
      <p:bldP spid="472" grpId="0" animBg="1"/>
      <p:bldP spid="473" grpId="0" animBg="1"/>
      <p:bldP spid="318" grpId="0"/>
      <p:bldP spid="361" grpId="0"/>
      <p:bldP spid="381" grpId="0"/>
      <p:bldP spid="399" grpId="0"/>
      <p:bldP spid="328" grpId="0"/>
      <p:bldP spid="350" grpId="0"/>
      <p:bldP spid="355" grpId="0"/>
      <p:bldP spid="474" grpId="0"/>
      <p:bldP spid="3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48011" y="3043649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3 Cases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Nodes with 0 child (Leaf Nodes)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Nodes with 1 child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Nodes with 2 children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9E2-3D44-4D6F-8104-13937934BD19}" type="datetime4">
              <a:rPr lang="en-US" smtClean="0"/>
              <a:t>April 28, 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36" grpId="0"/>
      <p:bldP spid="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4148011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5392513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252099" y="4562762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5088551" y="4562761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Nodes with 0 child (Leaf Nodes)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Simply remove the node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648769" y="43312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94E-4579-43AF-AB3F-BA1F3BFCEC92}" type="datetime4">
              <a:rPr lang="en-US" smtClean="0"/>
              <a:t>April 28,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65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/>
      <p:bldP spid="110" grpId="0"/>
      <p:bldP spid="1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36174" y="1454603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3743" y="2166388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4016" y="3083398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54301" y="372693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27031" y="4371774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328041" y="5015312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1572543" y="5015312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32129" y="4602511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1268581" y="4602510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08801" y="3083398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809856" y="3726935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682141" y="3726935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081734" y="4369173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064491" y="4369173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4449142" y="5025034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067878" y="5669874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941672" y="5025034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5563481" y="5668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578177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308846" y="37269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27030" y="308339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98147" y="216342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453337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27915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948132" y="50211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560934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476597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736917" y="308209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28799" y="43709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D238-7C5C-4DC9-A8C0-4E10426FEDDE}" type="datetime4">
              <a:rPr lang="en-US" smtClean="0"/>
              <a:t>April 28,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28</a:t>
            </a:fld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054358" y="197875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delete0Child(Node *node){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62534" y="5668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0600" y="350114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388615" y="5529977"/>
            <a:ext cx="667170" cy="720935"/>
            <a:chOff x="8454014" y="1365723"/>
            <a:chExt cx="810764" cy="720935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8814663" y="1365723"/>
              <a:ext cx="2485" cy="4254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8454014" y="1717326"/>
              <a:ext cx="81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79668" y="4863892"/>
            <a:ext cx="502061" cy="640908"/>
            <a:chOff x="8629789" y="1401571"/>
            <a:chExt cx="610120" cy="640908"/>
          </a:xfrm>
        </p:grpSpPr>
        <p:cxnSp>
          <p:nvCxnSpPr>
            <p:cNvPr id="195" name="Straight Arrow Connector 194"/>
            <p:cNvCxnSpPr/>
            <p:nvPr/>
          </p:nvCxnSpPr>
          <p:spPr>
            <a:xfrm flipV="1">
              <a:off x="8917184" y="1401571"/>
              <a:ext cx="14086" cy="356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629789" y="1673147"/>
              <a:ext cx="61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par</a:t>
              </a: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8645494" y="3991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98" name="Isosceles Triangle 197"/>
          <p:cNvSpPr/>
          <p:nvPr/>
        </p:nvSpPr>
        <p:spPr>
          <a:xfrm>
            <a:off x="1489806" y="5011687"/>
            <a:ext cx="371046" cy="31986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9298860" y="42849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NULL;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93909" y="46191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8860" y="47749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NULL;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93909" y="52084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</p:spTree>
    <p:extLst>
      <p:ext uri="{BB962C8B-B14F-4D97-AF65-F5344CB8AC3E}">
        <p14:creationId xmlns:p14="http://schemas.microsoft.com/office/powerpoint/2010/main" val="1426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7" grpId="0"/>
      <p:bldP spid="198" grpId="0" animBg="1"/>
      <p:bldP spid="199" grpId="0"/>
      <p:bldP spid="200" grpId="0"/>
      <p:bldP spid="201" grpId="0"/>
      <p:bldP spid="2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03785" y="2966702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2067" y="3678487"/>
            <a:ext cx="1922804" cy="917010"/>
            <a:chOff x="4529271" y="3006694"/>
            <a:chExt cx="1922804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</p:cNvCxnSpPr>
            <p:nvPr/>
          </p:nvCxnSpPr>
          <p:spPr>
            <a:xfrm flipH="1">
              <a:off x="4529271" y="3400586"/>
              <a:ext cx="741272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</p:cNvCxnSpPr>
            <p:nvPr/>
          </p:nvCxnSpPr>
          <p:spPr>
            <a:xfrm>
              <a:off x="5596854" y="3400586"/>
              <a:ext cx="85522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365758" y="367551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3F6C-361A-4B12-96E9-C49CA42DF4F4}" type="datetime4">
              <a:rPr lang="en-US" smtClean="0"/>
              <a:t>April 28,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29</a:t>
            </a:fld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054358" y="197875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delete0Child(Node *node){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62534" y="5668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0600" y="350114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645494" y="3991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298860" y="42849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NULL;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93909" y="46191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8860" y="47749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NULL;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93909" y="52084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183" name="Isosceles Triangle 182"/>
          <p:cNvSpPr/>
          <p:nvPr/>
        </p:nvSpPr>
        <p:spPr>
          <a:xfrm>
            <a:off x="1587979" y="459549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/>
        </p:nvSpPr>
        <p:spPr>
          <a:xfrm>
            <a:off x="3510783" y="459407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838200" y="2026923"/>
            <a:ext cx="361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What if the root to be deleted?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291827" y="3572035"/>
            <a:ext cx="341831" cy="26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3946807" y="2980677"/>
            <a:ext cx="502061" cy="694842"/>
            <a:chOff x="9620715" y="1331980"/>
            <a:chExt cx="502061" cy="694842"/>
          </a:xfrm>
        </p:grpSpPr>
        <p:cxnSp>
          <p:nvCxnSpPr>
            <p:cNvPr id="206" name="Straight Arrow Connector 205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9620715" y="133198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par</a:t>
              </a:r>
            </a:p>
          </p:txBody>
        </p:sp>
      </p:grpSp>
      <p:sp>
        <p:nvSpPr>
          <p:cNvPr id="208" name="Isosceles Triangle 207"/>
          <p:cNvSpPr/>
          <p:nvPr/>
        </p:nvSpPr>
        <p:spPr>
          <a:xfrm>
            <a:off x="4078320" y="3687130"/>
            <a:ext cx="322391" cy="27792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10600" y="3965053"/>
            <a:ext cx="3258853" cy="39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7558896" y="393206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</a:p>
        </p:txBody>
      </p:sp>
      <p:grpSp>
        <p:nvGrpSpPr>
          <p:cNvPr id="210" name="Group 209"/>
          <p:cNvGrpSpPr/>
          <p:nvPr/>
        </p:nvGrpSpPr>
        <p:grpSpPr>
          <a:xfrm rot="19050841">
            <a:off x="1800825" y="3220163"/>
            <a:ext cx="667170" cy="694843"/>
            <a:chOff x="9538161" y="1331979"/>
            <a:chExt cx="667170" cy="694843"/>
          </a:xfrm>
        </p:grpSpPr>
        <p:cxnSp>
          <p:nvCxnSpPr>
            <p:cNvPr id="211" name="Straight Arrow Connector 21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9538161" y="1331979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1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03" grpId="0" animBg="1"/>
      <p:bldP spid="7" grpId="0" animBg="1"/>
      <p:bldP spid="208" grpId="0" animBg="1"/>
      <p:bldP spid="14" grpId="0" animBg="1"/>
      <p:bldP spid="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51691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03785" y="2966702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2067" y="3678487"/>
            <a:ext cx="1922804" cy="917010"/>
            <a:chOff x="4529271" y="3006694"/>
            <a:chExt cx="1922804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</p:cNvCxnSpPr>
            <p:nvPr/>
          </p:nvCxnSpPr>
          <p:spPr>
            <a:xfrm flipH="1">
              <a:off x="4529271" y="3400586"/>
              <a:ext cx="741272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</p:cNvCxnSpPr>
            <p:nvPr/>
          </p:nvCxnSpPr>
          <p:spPr>
            <a:xfrm>
              <a:off x="5596854" y="3400586"/>
              <a:ext cx="85522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365758" y="367551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4C-E7EF-4540-A0FB-4D1BB9F7746F}" type="datetime4">
              <a:rPr lang="en-US" smtClean="0"/>
              <a:t>April 28,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30</a:t>
            </a:fld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054358" y="197875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delete0Child(Node *node){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62534" y="5668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0600" y="350114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645494" y="3991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298860" y="42849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NULL;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93909" y="46191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8860" y="47749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NULL;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93909" y="52084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183" name="Isosceles Triangle 182"/>
          <p:cNvSpPr/>
          <p:nvPr/>
        </p:nvSpPr>
        <p:spPr>
          <a:xfrm>
            <a:off x="1587979" y="459549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/>
        </p:nvSpPr>
        <p:spPr>
          <a:xfrm>
            <a:off x="3510783" y="459407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838200" y="2026923"/>
            <a:ext cx="361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What if the root to be deleted?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10600" y="235393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if(node==root){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0600" y="31907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 rot="19050841">
            <a:off x="1800825" y="3220163"/>
            <a:ext cx="667170" cy="694843"/>
            <a:chOff x="9538161" y="1331979"/>
            <a:chExt cx="667170" cy="694843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538161" y="1331979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21904" y="265935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21903" y="29749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 = NULL;</a:t>
            </a:r>
          </a:p>
        </p:txBody>
      </p:sp>
      <p:sp>
        <p:nvSpPr>
          <p:cNvPr id="43" name="Isosceles Triangle 42"/>
          <p:cNvSpPr/>
          <p:nvPr/>
        </p:nvSpPr>
        <p:spPr>
          <a:xfrm>
            <a:off x="2380556" y="3628724"/>
            <a:ext cx="431874" cy="3723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819810" y="296373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990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03" grpId="0" animBg="1"/>
      <p:bldP spid="41" grpId="0"/>
      <p:bldP spid="42" grpId="0"/>
      <p:bldP spid="43" grpId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Nodes with 1 child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8359" y="3682325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Splice out the node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2A5A-ABA0-4117-AE30-4BE700B06BE5}" type="datetime4">
              <a:rPr lang="en-US" smtClean="0"/>
              <a:t>April 28, 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0.4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5469 -0.0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827040" y="1454603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54609" y="2166388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4882" y="3083398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599667" y="3083398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700722" y="3726935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73007" y="3726935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972600" y="4369173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955357" y="4369173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4340008" y="5025034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8744" y="5669874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4347" y="5668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69043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199712" y="37269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17896" y="308339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889013" y="216342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255" y="3722074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4838998" y="50211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451800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367463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627783" y="308209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0277" y="4362662"/>
            <a:ext cx="1452678" cy="823691"/>
            <a:chOff x="2945239" y="4657983"/>
            <a:chExt cx="1452678" cy="82369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702143"/>
              <a:ext cx="1452678" cy="779531"/>
              <a:chOff x="4148011" y="4375494"/>
              <a:chExt cx="1452678" cy="77953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670731" y="4375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0B2C-B94A-4BEF-A1CD-8238A8F6B9E1}" type="datetime4">
              <a:rPr lang="en-US" smtClean="0"/>
              <a:t>April 28, 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32</a:t>
            </a:fld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53400" y="1560552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delete1Child(Node *node){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256821" y="64031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610600" y="349104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645494" y="485945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298860" y="515299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child;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693909" y="54872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298860" y="564299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child;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693909" y="59402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379959" y="4205603"/>
            <a:ext cx="667170" cy="720935"/>
            <a:chOff x="8454014" y="1365723"/>
            <a:chExt cx="810764" cy="720935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8814663" y="1365723"/>
              <a:ext cx="2485" cy="4254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8454014" y="1717326"/>
              <a:ext cx="81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12449" y="2353534"/>
            <a:ext cx="502061" cy="717635"/>
            <a:chOff x="8734433" y="1378874"/>
            <a:chExt cx="610117" cy="717635"/>
          </a:xfrm>
        </p:grpSpPr>
        <p:cxnSp>
          <p:nvCxnSpPr>
            <p:cNvPr id="194" name="Straight Arrow Connector 193"/>
            <p:cNvCxnSpPr/>
            <p:nvPr/>
          </p:nvCxnSpPr>
          <p:spPr>
            <a:xfrm flipH="1">
              <a:off x="9030509" y="1708167"/>
              <a:ext cx="12076" cy="3883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8734433" y="1378874"/>
              <a:ext cx="610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par</a:t>
              </a: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8610600" y="380492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*child = node-&gt;left;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622485" y="4860484"/>
            <a:ext cx="667170" cy="721767"/>
            <a:chOff x="8401093" y="1365723"/>
            <a:chExt cx="810761" cy="721767"/>
          </a:xfrm>
        </p:grpSpPr>
        <p:cxnSp>
          <p:nvCxnSpPr>
            <p:cNvPr id="198" name="Straight Arrow Connector 197"/>
            <p:cNvCxnSpPr/>
            <p:nvPr/>
          </p:nvCxnSpPr>
          <p:spPr>
            <a:xfrm flipV="1">
              <a:off x="8814663" y="1365723"/>
              <a:ext cx="2485" cy="4254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8401093" y="1718158"/>
              <a:ext cx="810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child</a:t>
              </a: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8610451" y="41332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if(child==NULL)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1402" y="445018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 = node-&gt;right;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566198" y="3021493"/>
            <a:ext cx="667170" cy="799311"/>
            <a:chOff x="8419608" y="1488194"/>
            <a:chExt cx="810761" cy="799311"/>
          </a:xfrm>
        </p:grpSpPr>
        <p:cxnSp>
          <p:nvCxnSpPr>
            <p:cNvPr id="203" name="Straight Arrow Connector 202"/>
            <p:cNvCxnSpPr/>
            <p:nvPr/>
          </p:nvCxnSpPr>
          <p:spPr>
            <a:xfrm flipH="1">
              <a:off x="8643083" y="1791155"/>
              <a:ext cx="171579" cy="4963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419608" y="1488194"/>
              <a:ext cx="810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child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712449" y="4859458"/>
            <a:ext cx="502061" cy="66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8678864" y="621732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child-&gt;parent = par;</a:t>
            </a:r>
          </a:p>
        </p:txBody>
      </p:sp>
    </p:spTree>
    <p:extLst>
      <p:ext uri="{BB962C8B-B14F-4D97-AF65-F5344CB8AC3E}">
        <p14:creationId xmlns:p14="http://schemas.microsoft.com/office/powerpoint/2010/main" val="14497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5065 -0.0935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7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6" grpId="0"/>
      <p:bldP spid="143" grpId="0"/>
      <p:bldP spid="144" grpId="0"/>
      <p:bldP spid="145" grpId="0"/>
      <p:bldP spid="146" grpId="0"/>
      <p:bldP spid="196" grpId="0"/>
      <p:bldP spid="200" grpId="0"/>
      <p:bldP spid="201" grpId="0"/>
      <p:bldP spid="4" grpId="0" animBg="1"/>
      <p:bldP spid="2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163D-BB57-4270-A334-0A5E717D2D13}" type="datetime4">
              <a:rPr lang="en-US" smtClean="0"/>
              <a:t>April 28, 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33</a:t>
            </a:fld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956377" y="1492916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delete1Child(Node *node){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67224" y="6245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413577" y="342340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448471" y="479182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01837" y="508536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child;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496886" y="54195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101837" y="557536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child;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496886" y="582137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413428" y="18067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if(node==root){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413576" y="314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13577" y="373728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*child = node-&gt;left;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413428" y="40656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if(child==NULL)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8094379" y="438255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 = node-&gt;right;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517861" y="2574033"/>
            <a:ext cx="3967756" cy="917010"/>
            <a:chOff x="4193289" y="3006694"/>
            <a:chExt cx="3967756" cy="917010"/>
          </a:xfrm>
        </p:grpSpPr>
        <p:grpSp>
          <p:nvGrpSpPr>
            <p:cNvPr id="207" name="Group 206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208" name="Straight Connector 207"/>
            <p:cNvCxnSpPr>
              <a:stCxn id="210" idx="3"/>
            </p:cNvCxnSpPr>
            <p:nvPr/>
          </p:nvCxnSpPr>
          <p:spPr>
            <a:xfrm flipH="1">
              <a:off x="4193289" y="3400586"/>
              <a:ext cx="1077254" cy="485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0" idx="5"/>
              <a:endCxn id="22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238188" y="3491043"/>
            <a:ext cx="2830782" cy="643537"/>
            <a:chOff x="7213024" y="3675867"/>
            <a:chExt cx="2830782" cy="643537"/>
          </a:xfrm>
        </p:grpSpPr>
        <p:grpSp>
          <p:nvGrpSpPr>
            <p:cNvPr id="220" name="Group 2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221" name="Straight Connector 220"/>
            <p:cNvCxnSpPr>
              <a:stCxn id="223" idx="2"/>
              <a:endCxn id="239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24" idx="3"/>
              <a:endCxn id="231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339243" y="4134580"/>
            <a:ext cx="1452678" cy="823000"/>
            <a:chOff x="7730726" y="3675867"/>
            <a:chExt cx="1452678" cy="823000"/>
          </a:xfrm>
        </p:grpSpPr>
        <p:grpSp>
          <p:nvGrpSpPr>
            <p:cNvPr id="226" name="Group 22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227" name="Isosceles Triangle 2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/>
            <p:cNvCxnSpPr>
              <a:stCxn id="231" idx="2"/>
              <a:endCxn id="22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32" idx="3"/>
              <a:endCxn id="22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2211528" y="4134580"/>
            <a:ext cx="2206917" cy="823000"/>
            <a:chOff x="6480105" y="5052674"/>
            <a:chExt cx="2206917" cy="823000"/>
          </a:xfrm>
        </p:grpSpPr>
        <p:grpSp>
          <p:nvGrpSpPr>
            <p:cNvPr id="234" name="Group 233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235" name="Isosceles Triangle 234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/>
            <p:cNvCxnSpPr>
              <a:stCxn id="239" idx="2"/>
              <a:endCxn id="235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40" idx="3"/>
              <a:endCxn id="236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1611121" y="4776818"/>
            <a:ext cx="1452678" cy="823000"/>
            <a:chOff x="7730726" y="3675867"/>
            <a:chExt cx="1452678" cy="8230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7" name="Oval 24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243" name="Isosceles Triangle 24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>
              <a:stCxn id="247" idx="2"/>
              <a:endCxn id="24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48" idx="3"/>
              <a:endCxn id="24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3593878" y="4776818"/>
            <a:ext cx="1452678" cy="823000"/>
            <a:chOff x="7730726" y="3675867"/>
            <a:chExt cx="1452678" cy="823000"/>
          </a:xfrm>
        </p:grpSpPr>
        <p:grpSp>
          <p:nvGrpSpPr>
            <p:cNvPr id="250" name="Group 2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251" name="Isosceles Triangle 2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Connector 252"/>
            <p:cNvCxnSpPr>
              <a:stCxn id="255" idx="2"/>
              <a:endCxn id="2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256" idx="3"/>
              <a:endCxn id="2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2978529" y="5432679"/>
            <a:ext cx="1452678" cy="823000"/>
            <a:chOff x="7730726" y="3675867"/>
            <a:chExt cx="1452678" cy="823000"/>
          </a:xfrm>
        </p:grpSpPr>
        <p:grpSp>
          <p:nvGrpSpPr>
            <p:cNvPr id="258" name="Group 2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259" name="Isosceles Triangle 25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stCxn id="263" idx="2"/>
              <a:endCxn id="259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64" idx="3"/>
              <a:endCxn id="260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2107564" y="477681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7" name="Oval 27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838233" y="413457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80" name="Oval 27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3477519" y="54287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0" name="Oval 29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090321" y="477681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3" name="Oval 30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005984" y="412971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6" name="Oval 30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334" name="Isosceles Triangle 333"/>
          <p:cNvSpPr/>
          <p:nvPr/>
        </p:nvSpPr>
        <p:spPr>
          <a:xfrm>
            <a:off x="402350" y="345311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838200" y="1587351"/>
            <a:ext cx="361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What if the root to be deleted?</a:t>
            </a:r>
          </a:p>
        </p:txBody>
      </p:sp>
      <p:grpSp>
        <p:nvGrpSpPr>
          <p:cNvPr id="336" name="Group 335"/>
          <p:cNvGrpSpPr/>
          <p:nvPr/>
        </p:nvGrpSpPr>
        <p:grpSpPr>
          <a:xfrm rot="19050841">
            <a:off x="944034" y="2154345"/>
            <a:ext cx="667170" cy="694843"/>
            <a:chOff x="9538161" y="1331979"/>
            <a:chExt cx="667170" cy="694843"/>
          </a:xfrm>
        </p:grpSpPr>
        <p:cxnSp>
          <p:nvCxnSpPr>
            <p:cNvPr id="337" name="Straight Arrow Connector 336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9538161" y="1331979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7644164" y="2135155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*child = node-&gt;right;</a:t>
            </a:r>
          </a:p>
        </p:txBody>
      </p:sp>
      <p:grpSp>
        <p:nvGrpSpPr>
          <p:cNvPr id="340" name="Group 339"/>
          <p:cNvGrpSpPr/>
          <p:nvPr/>
        </p:nvGrpSpPr>
        <p:grpSpPr>
          <a:xfrm rot="2705543">
            <a:off x="4431366" y="2907872"/>
            <a:ext cx="667170" cy="695389"/>
            <a:chOff x="9551050" y="1331433"/>
            <a:chExt cx="667170" cy="695389"/>
          </a:xfrm>
        </p:grpSpPr>
        <p:cxnSp>
          <p:nvCxnSpPr>
            <p:cNvPr id="341" name="Straight Arrow Connector 34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9551050" y="1331433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child</a:t>
              </a:r>
            </a:p>
          </p:txBody>
        </p:sp>
      </p:grpSp>
      <p:sp>
        <p:nvSpPr>
          <p:cNvPr id="343" name="TextBox 342"/>
          <p:cNvSpPr txBox="1"/>
          <p:nvPr/>
        </p:nvSpPr>
        <p:spPr>
          <a:xfrm>
            <a:off x="7624241" y="243767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if(child==NULL)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782616" y="24504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child=node-</a:t>
            </a:r>
            <a:r>
              <a:rPr lang="en-US">
                <a:latin typeface="Consolas" panose="020B0609020204030204" pitchFamily="49" charset="0"/>
              </a:rPr>
              <a:t>&gt;left;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629523" y="273179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9782616" y="27317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 = child;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7624241" y="30047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7584" y="2162282"/>
            <a:ext cx="897531" cy="58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4485169" y="2814567"/>
            <a:ext cx="897531" cy="72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/>
          <p:cNvGrpSpPr/>
          <p:nvPr/>
        </p:nvGrpSpPr>
        <p:grpSpPr>
          <a:xfrm>
            <a:off x="4266304" y="348973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9" name="Oval 30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527534" y="257106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86" name="Oval 2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65561" y="1862248"/>
            <a:ext cx="585417" cy="694842"/>
            <a:chOff x="9620715" y="1331980"/>
            <a:chExt cx="585417" cy="694842"/>
          </a:xfrm>
        </p:grpSpPr>
        <p:cxnSp>
          <p:nvCxnSpPr>
            <p:cNvPr id="183" name="Straight Arrow Connector 18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7496885" y="611295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child-&gt;parent = par;</a:t>
            </a:r>
          </a:p>
        </p:txBody>
      </p:sp>
    </p:spTree>
    <p:extLst>
      <p:ext uri="{BB962C8B-B14F-4D97-AF65-F5344CB8AC3E}">
        <p14:creationId xmlns:p14="http://schemas.microsoft.com/office/powerpoint/2010/main" val="34231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2207 0.1379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9" grpId="0"/>
      <p:bldP spid="343" grpId="0"/>
      <p:bldP spid="344" grpId="0"/>
      <p:bldP spid="345" grpId="0"/>
      <p:bldP spid="346" grpId="0"/>
      <p:bldP spid="347" grpId="0"/>
      <p:bldP spid="19" grpId="0" animBg="1"/>
      <p:bldP spid="3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7502111" y="4330724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9500852" y="432100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8739584" y="3917922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Nodes with 2 children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44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Find the in order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cxnSp>
        <p:nvCxnSpPr>
          <p:cNvPr id="4" name="Straight Arrow Connector 3"/>
          <p:cNvCxnSpPr>
            <a:endCxn id="63" idx="0"/>
          </p:cNvCxnSpPr>
          <p:nvPr/>
        </p:nvCxnSpPr>
        <p:spPr>
          <a:xfrm>
            <a:off x="7200585" y="2505737"/>
            <a:ext cx="2575615" cy="53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Right Sub tree</a:t>
              </a:r>
            </a:p>
          </p:txBody>
        </p:sp>
      </p:grpSp>
      <p:cxnSp>
        <p:nvCxnSpPr>
          <p:cNvPr id="13" name="Straight Arrow Connector 12"/>
          <p:cNvCxnSpPr>
            <a:stCxn id="63" idx="2"/>
            <a:endCxn id="165" idx="0"/>
          </p:cNvCxnSpPr>
          <p:nvPr/>
        </p:nvCxnSpPr>
        <p:spPr>
          <a:xfrm flipH="1">
            <a:off x="8527304" y="3274386"/>
            <a:ext cx="1018159" cy="40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(Minimum node of right sub tree)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Replace the key of the node by the key of it’s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 the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D175-6C2C-4F42-A778-86045BF0DE35}" type="datetime4">
              <a:rPr lang="en-US" smtClean="0"/>
              <a:t>April 28, 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4779 -0.32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104 0.38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9" grpId="0"/>
      <p:bldP spid="110" grpId="0"/>
      <p:bldP spid="183" grpId="0"/>
      <p:bldP spid="147" grpId="0"/>
      <p:bldP spid="148" grpId="0"/>
      <p:bldP spid="1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sosceles Triangle 96"/>
          <p:cNvSpPr/>
          <p:nvPr/>
        </p:nvSpPr>
        <p:spPr>
          <a:xfrm>
            <a:off x="4849789" y="5012711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21472" y="1454603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9041" y="2166388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9314" y="3083398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494099" y="3083398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595154" y="3726935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63362" y="3726935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3467439" y="437047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5466180" y="4360752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3571527" y="3957672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4704912" y="3957671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34313" y="5015763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7094144" y="37269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12328" y="308339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783445" y="216342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346232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261895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522215" y="308209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7616" y="3721900"/>
            <a:ext cx="1452678" cy="823691"/>
            <a:chOff x="2945239" y="4657983"/>
            <a:chExt cx="1452678" cy="82369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702143"/>
              <a:ext cx="1452678" cy="779531"/>
              <a:chOff x="4148011" y="4375494"/>
              <a:chExt cx="1452678" cy="77953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670731" y="4375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4109031" y="2966911"/>
            <a:ext cx="667170" cy="738940"/>
            <a:chOff x="9591063" y="1287882"/>
            <a:chExt cx="667170" cy="738940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591063" y="1287882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40790" y="436917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39202" y="4370473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EAFD-5C19-4278-A327-E2F685FB01C5}" type="datetime4">
              <a:rPr lang="en-US" smtClean="0"/>
              <a:t>April 28, 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35</a:t>
            </a:fld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555617" y="194081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delete2Child(Node *node){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643916" y="3778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4612597" y="4262102"/>
            <a:ext cx="461986" cy="738936"/>
            <a:chOff x="9657748" y="1287886"/>
            <a:chExt cx="461986" cy="738936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657748" y="12878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sto MT" panose="02040603050505030304" pitchFamily="18" charset="0"/>
                </a:rPr>
                <a:t>ios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8047832" y="235431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findSuccessor</a:t>
            </a:r>
            <a:r>
              <a:rPr lang="en-US" dirty="0">
                <a:latin typeface="Consolas" panose="020B0609020204030204" pitchFamily="49" charset="0"/>
              </a:rPr>
              <a:t>(node);</a:t>
            </a:r>
          </a:p>
        </p:txBody>
      </p:sp>
      <p:sp>
        <p:nvSpPr>
          <p:cNvPr id="191" name="Oval 190"/>
          <p:cNvSpPr/>
          <p:nvPr/>
        </p:nvSpPr>
        <p:spPr>
          <a:xfrm>
            <a:off x="4320445" y="3792602"/>
            <a:ext cx="373044" cy="3730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4756276" y="5061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76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047832" y="272295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node-&gt;key = 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-&gt;key;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070599" y="308209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-&gt;right==NULL)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8333" y="4326776"/>
            <a:ext cx="643191" cy="70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6094291" y="5012711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162" idx="6"/>
            <a:endCxn id="98" idx="0"/>
          </p:cNvCxnSpPr>
          <p:nvPr/>
        </p:nvCxnSpPr>
        <p:spPr>
          <a:xfrm>
            <a:off x="5807705" y="4599910"/>
            <a:ext cx="390674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0"/>
          </p:cNvCxnSpPr>
          <p:nvPr/>
        </p:nvCxnSpPr>
        <p:spPr>
          <a:xfrm flipH="1">
            <a:off x="4953877" y="4599910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754687" y="5063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76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4849789" y="5646528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8536986" y="335256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delete0Child(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153400" y="367780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 delete1Child(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31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3906 -0.187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93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013 0.2715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6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05 -0.118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4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91" grpId="0" animBg="1"/>
      <p:bldP spid="189" grpId="0"/>
      <p:bldP spid="193" grpId="0"/>
      <p:bldP spid="194" grpId="0"/>
      <p:bldP spid="3" grpId="0" animBg="1"/>
      <p:bldP spid="196" grpId="0"/>
      <p:bldP spid="1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Characteristic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Left &lt; Parent &lt;=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Each sub tree is a Binary Search Tree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16C-0A7C-41E7-8030-E9F0289C4273}" type="datetime4">
              <a:rPr lang="en-US" smtClean="0"/>
              <a:t>April 28,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44</a:t>
            </a:r>
            <a:r>
              <a:rPr lang="en-US" dirty="0">
                <a:latin typeface="Calisto MT" panose="02040603050505030304" pitchFamily="18" charset="0"/>
              </a:rPr>
              <a:t>     17     88     32     65     97     28     54     82    29     76     80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0EFC-431E-4BAE-B8FB-C5369E9400BC}" type="datetime4">
              <a:rPr lang="en-US" smtClean="0"/>
              <a:t>April 28, 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17</a:t>
            </a:r>
            <a:r>
              <a:rPr lang="en-US" dirty="0">
                <a:latin typeface="Calisto MT" panose="02040603050505030304" pitchFamily="18" charset="0"/>
              </a:rPr>
              <a:t>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" name="Oval 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2881464" y="3400586"/>
            <a:ext cx="2376836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E329-F113-4917-9227-CD2A19783680}" type="datetime4">
              <a:rPr lang="en-US" smtClean="0"/>
              <a:t>April 28, 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88</a:t>
            </a:r>
            <a:r>
              <a:rPr lang="en-US" dirty="0">
                <a:latin typeface="Calisto MT" panose="02040603050505030304" pitchFamily="18" charset="0"/>
              </a:rPr>
              <a:t>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1" name="Group 3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41" name="Isosceles Triangle 4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3" idx="2"/>
              <a:endCxn id="41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3" idx="0"/>
          </p:cNvCxnSpPr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06A-62B3-4273-A305-83755220E95A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46" name="Oval 4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46" idx="6"/>
            <a:endCxn id="55" idx="0"/>
          </p:cNvCxnSpPr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63E-2144-4DE6-802B-064172965F4D}" type="datetime4">
              <a:rPr lang="en-US" smtClean="0"/>
              <a:t>April 28, 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65</a:t>
            </a:r>
            <a:r>
              <a:rPr lang="en-US" dirty="0">
                <a:latin typeface="Calisto MT" panose="02040603050505030304" pitchFamily="18" charset="0"/>
              </a:rPr>
              <a:t>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" name="Straight Arrow Connector 5"/>
          <p:cNvCxnSpPr>
            <a:stCxn id="63" idx="2"/>
            <a:endCxn id="59" idx="0"/>
          </p:cNvCxnSpPr>
          <p:nvPr/>
        </p:nvCxnSpPr>
        <p:spPr>
          <a:xfrm flipH="1">
            <a:off x="7034127" y="3906604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F4F4-6E35-49C4-9C25-74FAF095D9AC}" type="datetime4">
              <a:rPr lang="en-US" smtClean="0"/>
              <a:t>April 28, 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1983</Words>
  <Application>Microsoft Office PowerPoint</Application>
  <PresentationFormat>Widescreen</PresentationFormat>
  <Paragraphs>883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Adobe Caslon Pro Bold</vt:lpstr>
      <vt:lpstr>Adobe Fangsong Std R</vt:lpstr>
      <vt:lpstr>Arial</vt:lpstr>
      <vt:lpstr>Calibri</vt:lpstr>
      <vt:lpstr>Calisto MT</vt:lpstr>
      <vt:lpstr>Consolas</vt:lpstr>
      <vt:lpstr>Georgia</vt:lpstr>
      <vt:lpstr>Symbol</vt:lpstr>
      <vt:lpstr>Times New Roman</vt:lpstr>
      <vt:lpstr>Wingdings</vt:lpstr>
      <vt:lpstr>Office Theme</vt:lpstr>
      <vt:lpstr>PowerPoint Presentation</vt:lpstr>
      <vt:lpstr>Representation of Binary Tree</vt:lpstr>
      <vt:lpstr>Binary Search Tree</vt:lpstr>
      <vt:lpstr>Characteristic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 Sequence</vt:lpstr>
      <vt:lpstr>Searching in BST</vt:lpstr>
      <vt:lpstr>Searching in BST</vt:lpstr>
      <vt:lpstr>Searching in BST</vt:lpstr>
      <vt:lpstr>Searching in BST</vt:lpstr>
      <vt:lpstr>Maximum in BST</vt:lpstr>
      <vt:lpstr>Minimum in BST</vt:lpstr>
      <vt:lpstr>In Order Traversal in BST</vt:lpstr>
      <vt:lpstr>In Order Recursive Simulation</vt:lpstr>
      <vt:lpstr>Delete in BST</vt:lpstr>
      <vt:lpstr>Delete in BST (Case 1)</vt:lpstr>
      <vt:lpstr>Delete in BST (Case 1)</vt:lpstr>
      <vt:lpstr>Delete in BST (Case 1)</vt:lpstr>
      <vt:lpstr>Delete in BST (Case 1)</vt:lpstr>
      <vt:lpstr>Delete in BST (Case 2)</vt:lpstr>
      <vt:lpstr>Delete in BST (Case 2)</vt:lpstr>
      <vt:lpstr>Delete in BST (Case 2)</vt:lpstr>
      <vt:lpstr>Delete in BST (Case 3)</vt:lpstr>
      <vt:lpstr>Delete in BST (Case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ACER</dc:creator>
  <cp:lastModifiedBy>Swapnil</cp:lastModifiedBy>
  <cp:revision>318</cp:revision>
  <dcterms:created xsi:type="dcterms:W3CDTF">2020-07-09T07:23:28Z</dcterms:created>
  <dcterms:modified xsi:type="dcterms:W3CDTF">2024-04-28T04:18:42Z</dcterms:modified>
</cp:coreProperties>
</file>