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28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7" r:id="rId18"/>
    <p:sldId id="258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4233-533A-43CA-BF6B-BD4562E8E7A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8B3F-B946-4EF1-937A-55BDC37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B6CD356-0478-4303-A40E-DA3991FFCF1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999DA-AE45-FD10-1EFF-DD56533FD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8" y="1329351"/>
            <a:ext cx="1388897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A8F-828C-49BC-AED4-471E0C147585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08B5-6D41-4779-A14C-E79B16B5C6A4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76-FF34-47C7-B4E0-E844E204350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7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EE2C-D808-4FDB-ADE2-97A6FF283FC8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A6352D3F-8123-140E-C919-9CF65209E1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47" y="316758"/>
            <a:ext cx="1259869" cy="11884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91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1B2-A290-47F8-A877-51FB7BE753D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220BC8-62B0-2DC7-6B68-A6DB3DBBD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8" y="1329351"/>
            <a:ext cx="1388897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02E4-24B6-4521-866F-44FD5AEE2597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05DE-B44C-4181-963D-B890ED59307C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78-DB7E-4552-918D-0ADF82DCF7D3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6FDF-9AC5-4604-810F-571EC2989994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8A9FE1-9792-4234-A308-18DF5869D0D4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0D6F-D95A-49B3-B9EE-C341D29D158A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3CC9CC-B73A-446B-98B1-E928ED8C5D7D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BREADTH  FIRST  SEARCH</a:t>
            </a:r>
          </a:p>
        </p:txBody>
      </p:sp>
    </p:spTree>
    <p:extLst>
      <p:ext uri="{BB962C8B-B14F-4D97-AF65-F5344CB8AC3E}">
        <p14:creationId xmlns:p14="http://schemas.microsoft.com/office/powerpoint/2010/main" val="34877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83824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Determine whether the adjacency matrix represents a directed or undirected graph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319232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746616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174837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602221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029605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456989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319326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746710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174931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602315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029699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457083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319138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6522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74743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02127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029511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456895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319232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746616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174837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02221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29605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456989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319044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46428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4649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602033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029417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456801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319138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746522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174743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02127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029511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456895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384180" y="250803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232004" y="2508035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808092" y="250803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655916" y="2505823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503740" y="2505821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079828" y="2505822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68426" y="2885279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68426" y="3311577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54268" y="3737875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954268" y="4206151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57769" y="458012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57769" y="5024461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337389" y="2212874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611" y="2876388"/>
            <a:ext cx="2445681" cy="2528694"/>
            <a:chOff x="6064252" y="3573225"/>
            <a:chExt cx="2445681" cy="2528694"/>
          </a:xfrm>
        </p:grpSpPr>
        <p:sp>
          <p:nvSpPr>
            <p:cNvPr id="183" name="TextBox 182"/>
            <p:cNvSpPr txBox="1"/>
            <p:nvPr/>
          </p:nvSpPr>
          <p:spPr>
            <a:xfrm>
              <a:off x="6085298" y="357544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33122" y="357543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09210" y="357544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57034" y="357322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04858" y="357322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80946" y="357322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75821" y="400841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23645" y="400841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99733" y="400841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47557" y="400620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95381" y="400619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71469" y="400619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73729" y="445380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921553" y="445380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97641" y="4453808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345465" y="445159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93289" y="4451593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69377" y="4451594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064252" y="48867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2076" y="488678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88164" y="48867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35988" y="488456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183812" y="488456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759900" y="488456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85481" y="531500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3305" y="531500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9393" y="531500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57217" y="531278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205041" y="531278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781129" y="531278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076004" y="574797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23828" y="574797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499916" y="5747975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347740" y="5745762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195564" y="574576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771652" y="5745761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63491" y="3700738"/>
            <a:ext cx="428221" cy="428221"/>
            <a:chOff x="883125" y="5015247"/>
            <a:chExt cx="428221" cy="428221"/>
          </a:xfrm>
        </p:grpSpPr>
        <p:sp>
          <p:nvSpPr>
            <p:cNvPr id="119" name="Rectangle 1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183342" y="3277748"/>
            <a:ext cx="428221" cy="428221"/>
            <a:chOff x="883125" y="5015247"/>
            <a:chExt cx="428221" cy="428221"/>
          </a:xfrm>
        </p:grpSpPr>
        <p:sp>
          <p:nvSpPr>
            <p:cNvPr id="219" name="Rectangle 2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036295" y="3274439"/>
            <a:ext cx="428221" cy="428221"/>
            <a:chOff x="883125" y="5015247"/>
            <a:chExt cx="428221" cy="428221"/>
          </a:xfrm>
        </p:grpSpPr>
        <p:sp>
          <p:nvSpPr>
            <p:cNvPr id="222" name="Rectangle 22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317536" y="3274439"/>
            <a:ext cx="428221" cy="428221"/>
            <a:chOff x="883125" y="5015247"/>
            <a:chExt cx="428221" cy="428221"/>
          </a:xfrm>
        </p:grpSpPr>
        <p:sp>
          <p:nvSpPr>
            <p:cNvPr id="225" name="Rectangle 224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325354" y="4554009"/>
            <a:ext cx="428221" cy="428221"/>
            <a:chOff x="883125" y="5015247"/>
            <a:chExt cx="428221" cy="428221"/>
          </a:xfrm>
        </p:grpSpPr>
        <p:sp>
          <p:nvSpPr>
            <p:cNvPr id="228" name="Rectangle 227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743895" y="3704706"/>
            <a:ext cx="428221" cy="428221"/>
            <a:chOff x="883125" y="5015247"/>
            <a:chExt cx="428221" cy="428221"/>
          </a:xfrm>
        </p:grpSpPr>
        <p:sp>
          <p:nvSpPr>
            <p:cNvPr id="242" name="Rectangle 24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179934" y="4982191"/>
            <a:ext cx="428221" cy="428221"/>
            <a:chOff x="883125" y="5015247"/>
            <a:chExt cx="428221" cy="428221"/>
          </a:xfrm>
        </p:grpSpPr>
        <p:sp>
          <p:nvSpPr>
            <p:cNvPr id="247" name="Rectangle 246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743894" y="4555793"/>
            <a:ext cx="428221" cy="428221"/>
            <a:chOff x="883125" y="5015247"/>
            <a:chExt cx="428221" cy="428221"/>
          </a:xfrm>
        </p:grpSpPr>
        <p:sp>
          <p:nvSpPr>
            <p:cNvPr id="250" name="Rectangle 249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742119" y="2854840"/>
            <a:ext cx="428221" cy="428221"/>
            <a:chOff x="883125" y="5015247"/>
            <a:chExt cx="428221" cy="428221"/>
          </a:xfrm>
        </p:grpSpPr>
        <p:sp>
          <p:nvSpPr>
            <p:cNvPr id="253" name="Rectangle 252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033077" y="2854840"/>
            <a:ext cx="428221" cy="428221"/>
            <a:chOff x="883125" y="5015247"/>
            <a:chExt cx="428221" cy="428221"/>
          </a:xfrm>
        </p:grpSpPr>
        <p:sp>
          <p:nvSpPr>
            <p:cNvPr id="256" name="Rectangle 255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1593367" y="5663484"/>
            <a:ext cx="18710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Undirected Graph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1559182" y="5693607"/>
            <a:ext cx="1917107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4269436" y="2406757"/>
            <a:ext cx="61510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For every pair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if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 =1 then there is also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[v][u] =1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305904" y="2845462"/>
            <a:ext cx="2375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Construct the graph</a:t>
            </a:r>
          </a:p>
        </p:txBody>
      </p:sp>
      <p:sp>
        <p:nvSpPr>
          <p:cNvPr id="261" name="Oval 260"/>
          <p:cNvSpPr/>
          <p:nvPr/>
        </p:nvSpPr>
        <p:spPr>
          <a:xfrm>
            <a:off x="9551039" y="33093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9063929" y="398305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754572" y="33093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0154942" y="422660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9667832" y="508428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1144830" y="459717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/>
          <p:cNvCxnSpPr>
            <a:stCxn id="261" idx="6"/>
            <a:endCxn id="263" idx="2"/>
          </p:cNvCxnSpPr>
          <p:nvPr/>
        </p:nvCxnSpPr>
        <p:spPr>
          <a:xfrm>
            <a:off x="10038149" y="3552916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61" idx="3"/>
            <a:endCxn id="262" idx="0"/>
          </p:cNvCxnSpPr>
          <p:nvPr/>
        </p:nvCxnSpPr>
        <p:spPr>
          <a:xfrm flipH="1">
            <a:off x="9307484" y="3725135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62" idx="5"/>
            <a:endCxn id="265" idx="1"/>
          </p:cNvCxnSpPr>
          <p:nvPr/>
        </p:nvCxnSpPr>
        <p:spPr>
          <a:xfrm>
            <a:off x="9479703" y="4398828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64" idx="7"/>
            <a:endCxn id="263" idx="4"/>
          </p:cNvCxnSpPr>
          <p:nvPr/>
        </p:nvCxnSpPr>
        <p:spPr>
          <a:xfrm flipV="1">
            <a:off x="10570716" y="3796471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1" idx="5"/>
            <a:endCxn id="264" idx="1"/>
          </p:cNvCxnSpPr>
          <p:nvPr/>
        </p:nvCxnSpPr>
        <p:spPr>
          <a:xfrm>
            <a:off x="9966813" y="3725135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0842475" y="3355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9638942" y="335580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9158953" y="40419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1223166" y="46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0241946" y="428549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756537" y="514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525055" y="3230331"/>
            <a:ext cx="47355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As the matrix size is 6x6 so total vertices, n=6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2938" y="3067672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4519935" y="3548163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(0) = {1,4}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82937" y="3486332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520029" y="3896118"/>
            <a:ext cx="17940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(1) = {0,2,4}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782936" y="3931727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4520028" y="4262007"/>
            <a:ext cx="16193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(2) = {1,5}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782935" y="4383122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4528459" y="4653560"/>
            <a:ext cx="13821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(3) = {}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790530" y="4757278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4528459" y="5019329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(4) = {0,1}</a:t>
            </a:r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782934" y="5225894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528459" y="5373272"/>
            <a:ext cx="149752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(5) = {2}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B6DF-10E5-4691-A626-F864BBCEE884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5" grpId="0"/>
      <p:bldP spid="174" grpId="0"/>
      <p:bldP spid="258" grpId="0" animBg="1"/>
      <p:bldP spid="259" grpId="0"/>
      <p:bldP spid="260" grpId="0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1" grpId="0"/>
      <p:bldP spid="283" grpId="0"/>
      <p:bldP spid="285" grpId="0"/>
      <p:bldP spid="287" grpId="0"/>
      <p:bldP spid="2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List: 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70246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Each of the vertex need a separate list to store their adjacent vertices</a:t>
            </a:r>
          </a:p>
        </p:txBody>
      </p:sp>
      <p:sp>
        <p:nvSpPr>
          <p:cNvPr id="63" name="Oval 62"/>
          <p:cNvSpPr/>
          <p:nvPr/>
        </p:nvSpPr>
        <p:spPr>
          <a:xfrm>
            <a:off x="9240125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753015" y="271006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43658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844028" y="295362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356918" y="38113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833916" y="332419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31561" y="2082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28028" y="20828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48039" y="27689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12252" y="3383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31032" y="30125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5623" y="38701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cxnSp>
        <p:nvCxnSpPr>
          <p:cNvPr id="80" name="Straight Arrow Connector 79"/>
          <p:cNvCxnSpPr>
            <a:stCxn id="63" idx="3"/>
            <a:endCxn id="64" idx="0"/>
          </p:cNvCxnSpPr>
          <p:nvPr/>
        </p:nvCxnSpPr>
        <p:spPr>
          <a:xfrm flipH="1">
            <a:off x="8996570" y="2452150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5"/>
            <a:endCxn id="71" idx="1"/>
          </p:cNvCxnSpPr>
          <p:nvPr/>
        </p:nvCxnSpPr>
        <p:spPr>
          <a:xfrm>
            <a:off x="9655899" y="2452150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7"/>
            <a:endCxn id="70" idx="4"/>
          </p:cNvCxnSpPr>
          <p:nvPr/>
        </p:nvCxnSpPr>
        <p:spPr>
          <a:xfrm flipV="1">
            <a:off x="10259802" y="2523486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5"/>
            <a:endCxn id="72" idx="1"/>
          </p:cNvCxnSpPr>
          <p:nvPr/>
        </p:nvCxnSpPr>
        <p:spPr>
          <a:xfrm>
            <a:off x="9168789" y="3125843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097280" y="2202497"/>
            <a:ext cx="35141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 how many lists are required?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611384" y="2206673"/>
            <a:ext cx="5950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n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272680" y="2192584"/>
            <a:ext cx="14045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Here, n =6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391330" y="2560833"/>
            <a:ext cx="51090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list_0 contains the adjacent vertices of vertex-0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91329" y="2869075"/>
            <a:ext cx="49503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list_1 contains the adjacent vertices of vertex-1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391329" y="3575441"/>
            <a:ext cx="49760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Bahnschrift" panose="020B0502040204020203" pitchFamily="34" charset="0"/>
              </a:rPr>
              <a:t>list_i</a:t>
            </a:r>
            <a:r>
              <a:rPr lang="en-US" sz="1700" dirty="0">
                <a:latin typeface="Bahnschrift" panose="020B0502040204020203" pitchFamily="34" charset="0"/>
              </a:rPr>
              <a:t> contains the adjacent vertices of vertex-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74987" y="2869075"/>
            <a:ext cx="277640" cy="855393"/>
            <a:chOff x="1450813" y="4503109"/>
            <a:chExt cx="277640" cy="855393"/>
          </a:xfrm>
        </p:grpSpPr>
        <p:sp>
          <p:nvSpPr>
            <p:cNvPr id="232" name="TextBox 231"/>
            <p:cNvSpPr txBox="1"/>
            <p:nvPr/>
          </p:nvSpPr>
          <p:spPr>
            <a:xfrm>
              <a:off x="1450813" y="4503109"/>
              <a:ext cx="27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Bahnschrift" panose="020B0502040204020203" pitchFamily="34" charset="0"/>
                </a:rPr>
                <a:t>.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450813" y="4638418"/>
              <a:ext cx="27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Bahnschrift" panose="020B0502040204020203" pitchFamily="34" charset="0"/>
                </a:rPr>
                <a:t>.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50813" y="4773727"/>
              <a:ext cx="27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Bahnschrift" panose="020B0502040204020203" pitchFamily="34" charset="0"/>
                </a:rPr>
                <a:t>.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055331" y="3944469"/>
            <a:ext cx="69156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This concept can be generalized by declaring an array of list of size n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391329" y="4418767"/>
            <a:ext cx="10230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list[0]</a:t>
            </a:r>
          </a:p>
        </p:txBody>
      </p:sp>
      <p:cxnSp>
        <p:nvCxnSpPr>
          <p:cNvPr id="8" name="Straight Arrow Connector 7"/>
          <p:cNvCxnSpPr>
            <a:stCxn id="70" idx="2"/>
            <a:endCxn id="63" idx="6"/>
          </p:cNvCxnSpPr>
          <p:nvPr/>
        </p:nvCxnSpPr>
        <p:spPr>
          <a:xfrm flipH="1">
            <a:off x="9727235" y="2279931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14366" y="4621376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924693" y="4443450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989963" y="4460149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391329" y="4882571"/>
            <a:ext cx="9749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list[1]</a:t>
            </a: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366" y="508518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2924693" y="490725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2972871" y="4923953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12035" y="490725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60213" y="4923953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91329" y="5371058"/>
            <a:ext cx="1015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list[2]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4366" y="5573667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24693" y="5395741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72871" y="5412440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57659" y="4400151"/>
            <a:ext cx="10182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list[3]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280696" y="460276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27626" y="4414378"/>
            <a:ext cx="729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NULL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57659" y="4805691"/>
            <a:ext cx="10262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list[4]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280696" y="500830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791023" y="483037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839201" y="484707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69234" y="5277568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list[5]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292271" y="5480177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9201" y="5291795"/>
            <a:ext cx="729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NULL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761-4F1C-4E3D-A477-06D73945D2C2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77" grpId="0"/>
      <p:bldP spid="178" grpId="0"/>
      <p:bldP spid="179" grpId="0"/>
      <p:bldP spid="181" grpId="0"/>
      <p:bldP spid="182" grpId="0"/>
      <p:bldP spid="231" grpId="0"/>
      <p:bldP spid="235" grpId="0"/>
      <p:bldP spid="236" grpId="0"/>
      <p:bldP spid="237" grpId="0" animBg="1"/>
      <p:bldP spid="238" grpId="0"/>
      <p:bldP spid="243" grpId="0"/>
      <p:bldP spid="245" grpId="0" animBg="1"/>
      <p:bldP spid="246" grpId="0"/>
      <p:bldP spid="41" grpId="0" animBg="1"/>
      <p:bldP spid="42" grpId="0"/>
      <p:bldP spid="43" grpId="0"/>
      <p:bldP spid="45" grpId="0" animBg="1"/>
      <p:bldP spid="46" grpId="0"/>
      <p:bldP spid="49" grpId="0"/>
      <p:bldP spid="52" grpId="0"/>
      <p:bldP spid="53" grpId="0"/>
      <p:bldP spid="55" grpId="0" animBg="1"/>
      <p:bldP spid="56" grpId="0"/>
      <p:bldP spid="57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List: Undirected Graph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79295" y="2026356"/>
            <a:ext cx="10230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list[0]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2332" y="2228965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812659" y="2051039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877929" y="2067738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279295" y="2598754"/>
            <a:ext cx="9749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list[1]</a:t>
            </a: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302332" y="2801363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3196104" y="2624267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3244282" y="2640966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83446" y="2624267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31624" y="2640966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79295" y="3181221"/>
            <a:ext cx="1015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list[2]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02332" y="338383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12659" y="320590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60837" y="322260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76089" y="3779132"/>
            <a:ext cx="10182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list[3]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99126" y="3981741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57165" y="3792612"/>
            <a:ext cx="729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NULL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6089" y="4233470"/>
            <a:ext cx="10262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list[4]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99126" y="4436079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09453" y="4258153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57631" y="4274852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80899" y="4808176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list[5]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303936" y="5010785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012654" y="207930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25544" y="2753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216187" y="207930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616557" y="299655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129447" y="385423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606445" y="336712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1" idx="6"/>
            <a:endCxn id="65" idx="2"/>
          </p:cNvCxnSpPr>
          <p:nvPr/>
        </p:nvCxnSpPr>
        <p:spPr>
          <a:xfrm>
            <a:off x="9499764" y="2322862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1" idx="3"/>
            <a:endCxn id="62" idx="0"/>
          </p:cNvCxnSpPr>
          <p:nvPr/>
        </p:nvCxnSpPr>
        <p:spPr>
          <a:xfrm flipH="1">
            <a:off x="8769099" y="2495081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5"/>
            <a:endCxn id="67" idx="1"/>
          </p:cNvCxnSpPr>
          <p:nvPr/>
        </p:nvCxnSpPr>
        <p:spPr>
          <a:xfrm>
            <a:off x="8941318" y="3168774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6" idx="7"/>
            <a:endCxn id="65" idx="4"/>
          </p:cNvCxnSpPr>
          <p:nvPr/>
        </p:nvCxnSpPr>
        <p:spPr>
          <a:xfrm flipV="1">
            <a:off x="10032331" y="2566417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5"/>
            <a:endCxn id="66" idx="1"/>
          </p:cNvCxnSpPr>
          <p:nvPr/>
        </p:nvCxnSpPr>
        <p:spPr>
          <a:xfrm>
            <a:off x="9428428" y="2495081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4090" y="2125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00557" y="21257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620568" y="28118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84781" y="34260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03561" y="305544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218152" y="39131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199976" y="2048836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265246" y="2065535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17249" y="2624267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865427" y="26409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96104" y="3204275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244282" y="3220974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91253" y="4258153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239431" y="427485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825604" y="4831939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873782" y="484863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80F-B1A7-4032-B619-C97E7191C205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animBg="1"/>
      <p:bldP spid="238" grpId="0"/>
      <p:bldP spid="243" grpId="0"/>
      <p:bldP spid="245" grpId="0" animBg="1"/>
      <p:bldP spid="246" grpId="0"/>
      <p:bldP spid="41" grpId="0" animBg="1"/>
      <p:bldP spid="42" grpId="0"/>
      <p:bldP spid="43" grpId="0"/>
      <p:bldP spid="45" grpId="0" animBg="1"/>
      <p:bldP spid="46" grpId="0"/>
      <p:bldP spid="49" grpId="0"/>
      <p:bldP spid="52" grpId="0"/>
      <p:bldP spid="53" grpId="0"/>
      <p:bldP spid="55" grpId="0" animBg="1"/>
      <p:bldP spid="56" grpId="0"/>
      <p:bldP spid="57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 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730565"/>
            <a:ext cx="357982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First input: Number of vertices, 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20661" y="1730565"/>
            <a:ext cx="14478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Here, n = 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94503" y="2815969"/>
            <a:ext cx="21194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28926" y="2815969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87130" y="2815969"/>
            <a:ext cx="9388" cy="3468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94503" y="3245426"/>
            <a:ext cx="7337419" cy="1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94503" y="1994164"/>
            <a:ext cx="36423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Second input: Number of edges, 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17884" y="1994164"/>
            <a:ext cx="14366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Here, e = 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7280" y="2236695"/>
            <a:ext cx="51956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Now take e number of edges as input in form of u v</a:t>
            </a:r>
          </a:p>
        </p:txBody>
      </p:sp>
      <p:sp>
        <p:nvSpPr>
          <p:cNvPr id="73" name="Oval 72"/>
          <p:cNvSpPr/>
          <p:nvPr/>
        </p:nvSpPr>
        <p:spPr>
          <a:xfrm>
            <a:off x="9537728" y="201989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0618" y="269358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741261" y="201989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41631" y="293714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654521" y="379481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29164" y="20663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625631" y="20663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5642" y="27524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8635" y="2996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43226" y="38537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cxnSp>
        <p:nvCxnSpPr>
          <p:cNvPr id="105" name="Straight Arrow Connector 104"/>
          <p:cNvCxnSpPr>
            <a:stCxn id="73" idx="3"/>
            <a:endCxn id="74" idx="0"/>
          </p:cNvCxnSpPr>
          <p:nvPr/>
        </p:nvCxnSpPr>
        <p:spPr>
          <a:xfrm flipH="1">
            <a:off x="9294173" y="2435667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5"/>
            <a:endCxn id="76" idx="1"/>
          </p:cNvCxnSpPr>
          <p:nvPr/>
        </p:nvCxnSpPr>
        <p:spPr>
          <a:xfrm>
            <a:off x="9953502" y="2435667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6" idx="7"/>
            <a:endCxn id="75" idx="4"/>
          </p:cNvCxnSpPr>
          <p:nvPr/>
        </p:nvCxnSpPr>
        <p:spPr>
          <a:xfrm flipV="1">
            <a:off x="10557405" y="2507003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4" idx="5"/>
            <a:endCxn id="77" idx="1"/>
          </p:cNvCxnSpPr>
          <p:nvPr/>
        </p:nvCxnSpPr>
        <p:spPr>
          <a:xfrm>
            <a:off x="9466392" y="3109360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5" idx="2"/>
            <a:endCxn id="73" idx="6"/>
          </p:cNvCxnSpPr>
          <p:nvPr/>
        </p:nvCxnSpPr>
        <p:spPr>
          <a:xfrm flipH="1">
            <a:off x="10024838" y="2263448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85390" y="3290577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90707" y="329057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82336" y="3290577"/>
            <a:ext cx="1308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[n][n];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4135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91067" y="3562890"/>
            <a:ext cx="173957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57849" y="3824434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26213" y="3833466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[u][v]=1;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98798" y="3251296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11571" y="3251295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795744" y="3251296"/>
            <a:ext cx="1824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vector&lt;</a:t>
            </a:r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&gt;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04475" y="3523609"/>
            <a:ext cx="173957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71257" y="3785153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39621" y="3794185"/>
            <a:ext cx="21098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[u].</a:t>
            </a:r>
            <a:r>
              <a:rPr lang="en-US" sz="1700" dirty="0" err="1">
                <a:latin typeface="Bahnschrift" panose="020B0502040204020203" pitchFamily="34" charset="0"/>
              </a:rPr>
              <a:t>push_back</a:t>
            </a:r>
            <a:r>
              <a:rPr lang="en-US" sz="1700" dirty="0">
                <a:latin typeface="Bahnschrift" panose="020B0502040204020203" pitchFamily="34" charset="0"/>
              </a:rPr>
              <a:t>(v);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380199" y="2479226"/>
            <a:ext cx="8418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1     2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883887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54135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883887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854135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883887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854135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1883887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854135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883887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cxnSp>
        <p:nvCxnSpPr>
          <p:cNvPr id="13" name="Straight Arrow Connector 12"/>
          <p:cNvCxnSpPr>
            <a:stCxn id="76" idx="2"/>
            <a:endCxn id="74" idx="6"/>
          </p:cNvCxnSpPr>
          <p:nvPr/>
        </p:nvCxnSpPr>
        <p:spPr>
          <a:xfrm flipH="1" flipV="1">
            <a:off x="9537728" y="2937141"/>
            <a:ext cx="603903" cy="24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209865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239617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209865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239617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09865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239617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209865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2239617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209865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2239617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555611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2585363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555611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585363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555611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2585363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555611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2585363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555611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2585363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911341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2941093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911341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941093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911341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2941093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911341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2941093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2911341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2941093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260063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3289815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260063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289815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260063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289815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260063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289815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260063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289815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530949" y="450975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530949" y="4858318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530949" y="5207211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530949" y="5561154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30949" y="5915097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867187" y="418856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222917" y="4188567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568663" y="418856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924393" y="4188567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273115" y="4188567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258339" y="5201675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305183" y="519662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309360" y="2467782"/>
            <a:ext cx="8499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0     1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237099" y="2484294"/>
            <a:ext cx="845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1     3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155055" y="2486094"/>
            <a:ext cx="8851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3     2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084216" y="2474650"/>
            <a:ext cx="893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3     0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955" y="2491162"/>
            <a:ext cx="893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2     4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576661" y="4187409"/>
            <a:ext cx="7232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[0]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576944" y="4595252"/>
            <a:ext cx="675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567843" y="5003095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565473" y="5431294"/>
            <a:ext cx="7184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565440" y="5839137"/>
            <a:ext cx="72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[4]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291531" y="4621791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6328196" y="4616741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6640424" y="4621791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6677089" y="4616741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6281190" y="4227434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6317855" y="4222384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85877" y="5028501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322542" y="5023451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6294423" y="5436344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331088" y="5431294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643316" y="5436344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6679981" y="543129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cxnSp>
        <p:nvCxnSpPr>
          <p:cNvPr id="15" name="Straight Arrow Connector 14"/>
          <p:cNvCxnSpPr>
            <a:stCxn id="73" idx="3"/>
            <a:endCxn id="74" idx="0"/>
          </p:cNvCxnSpPr>
          <p:nvPr/>
        </p:nvCxnSpPr>
        <p:spPr>
          <a:xfrm flipH="1">
            <a:off x="9294173" y="2435667"/>
            <a:ext cx="314891" cy="257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556878" y="485278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2603722" y="484773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17" name="Straight Arrow Connector 16"/>
          <p:cNvCxnSpPr>
            <a:stCxn id="75" idx="2"/>
            <a:endCxn id="73" idx="6"/>
          </p:cNvCxnSpPr>
          <p:nvPr/>
        </p:nvCxnSpPr>
        <p:spPr>
          <a:xfrm flipH="1">
            <a:off x="10024838" y="2263448"/>
            <a:ext cx="7164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214447" y="4501530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261291" y="4496480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73" idx="5"/>
            <a:endCxn id="76" idx="1"/>
          </p:cNvCxnSpPr>
          <p:nvPr/>
        </p:nvCxnSpPr>
        <p:spPr>
          <a:xfrm>
            <a:off x="9953502" y="2435667"/>
            <a:ext cx="259465" cy="57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2915839" y="485278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2962683" y="484773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1" name="Straight Arrow Connector 20"/>
          <p:cNvCxnSpPr>
            <a:stCxn id="76" idx="2"/>
            <a:endCxn id="74" idx="6"/>
          </p:cNvCxnSpPr>
          <p:nvPr/>
        </p:nvCxnSpPr>
        <p:spPr>
          <a:xfrm flipH="1" flipV="1">
            <a:off x="9537728" y="2937141"/>
            <a:ext cx="603903" cy="243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555678" y="555276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2602522" y="554771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3" name="Straight Arrow Connector 22"/>
          <p:cNvCxnSpPr>
            <a:stCxn id="76" idx="7"/>
            <a:endCxn id="75" idx="4"/>
          </p:cNvCxnSpPr>
          <p:nvPr/>
        </p:nvCxnSpPr>
        <p:spPr>
          <a:xfrm flipV="1">
            <a:off x="10557405" y="2507003"/>
            <a:ext cx="427411" cy="501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854861" y="555276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1901705" y="554771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5" name="Straight Arrow Connector 24"/>
          <p:cNvCxnSpPr>
            <a:stCxn id="74" idx="5"/>
            <a:endCxn id="77" idx="1"/>
          </p:cNvCxnSpPr>
          <p:nvPr/>
        </p:nvCxnSpPr>
        <p:spPr>
          <a:xfrm>
            <a:off x="9466392" y="3109360"/>
            <a:ext cx="259465" cy="7567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546A-13EB-4B4E-A782-DE280B3CC4D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70" grpId="0"/>
      <p:bldP spid="71" grpId="0"/>
      <p:bldP spid="72" grpId="0"/>
      <p:bldP spid="110" grpId="0"/>
      <p:bldP spid="111" grpId="0"/>
      <p:bldP spid="112" grpId="0"/>
      <p:bldP spid="8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3" grpId="0"/>
      <p:bldP spid="134" grpId="0"/>
      <p:bldP spid="140" grpId="0" animBg="1"/>
      <p:bldP spid="141" grpId="0"/>
      <p:bldP spid="146" grpId="0" animBg="1"/>
      <p:bldP spid="147" grpId="0"/>
      <p:bldP spid="148" grpId="0" animBg="1"/>
      <p:bldP spid="149" grpId="0"/>
      <p:bldP spid="150" grpId="0" animBg="1"/>
      <p:bldP spid="151" grpId="0"/>
      <p:bldP spid="152" grpId="0" animBg="1"/>
      <p:bldP spid="153" grpId="0"/>
      <p:bldP spid="154" grpId="0" animBg="1"/>
      <p:bldP spid="155" grpId="0"/>
      <p:bldP spid="156" grpId="0" animBg="1"/>
      <p:bldP spid="157" grpId="0"/>
      <p:bldP spid="158" grpId="0" animBg="1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 animBg="1"/>
      <p:bldP spid="171" grpId="0"/>
      <p:bldP spid="172" grpId="0" animBg="1"/>
      <p:bldP spid="173" grpId="0"/>
      <p:bldP spid="174" grpId="0" animBg="1"/>
      <p:bldP spid="175" grpId="0"/>
      <p:bldP spid="176" grpId="0" animBg="1"/>
      <p:bldP spid="177" grpId="0"/>
      <p:bldP spid="178" grpId="0" animBg="1"/>
      <p:bldP spid="179" grpId="0"/>
      <p:bldP spid="180" grpId="0" animBg="1"/>
      <p:bldP spid="181" grpId="0"/>
      <p:bldP spid="182" grpId="0" animBg="1"/>
      <p:bldP spid="183" grpId="0"/>
      <p:bldP spid="184" grpId="0" animBg="1"/>
      <p:bldP spid="185" grpId="0"/>
      <p:bldP spid="186" grpId="0" animBg="1"/>
      <p:bldP spid="187" grpId="0"/>
      <p:bldP spid="188" grpId="0" animBg="1"/>
      <p:bldP spid="189" grpId="0"/>
      <p:bldP spid="190" grpId="0" animBg="1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6" grpId="0" animBg="1"/>
      <p:bldP spid="217" grpId="0"/>
      <p:bldP spid="218" grpId="0" animBg="1"/>
      <p:bldP spid="219" grpId="0"/>
      <p:bldP spid="220" grpId="0" animBg="1"/>
      <p:bldP spid="221" grpId="0"/>
      <p:bldP spid="224" grpId="0" animBg="1"/>
      <p:bldP spid="225" grpId="0"/>
      <p:bldP spid="228" grpId="0" animBg="1"/>
      <p:bldP spid="229" grpId="0"/>
      <p:bldP spid="230" grpId="0" animBg="1"/>
      <p:bldP spid="231" grpId="0"/>
      <p:bldP spid="232" grpId="0" animBg="1"/>
      <p:bldP spid="233" grpId="0"/>
      <p:bldP spid="234" grpId="0" animBg="1"/>
      <p:bldP spid="235" grpId="0"/>
      <p:bldP spid="239" grpId="0" animBg="1"/>
      <p:bldP spid="240" grpId="0"/>
      <p:bldP spid="241" grpId="0" animBg="1"/>
      <p:bldP spid="242" grpId="0"/>
      <p:bldP spid="247" grpId="0" animBg="1"/>
      <p:bldP spid="2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 Undirected Graph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9270" y="1934218"/>
            <a:ext cx="21194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53693" y="1934218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11897" y="1934218"/>
            <a:ext cx="9388" cy="3468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19270" y="2363675"/>
            <a:ext cx="7337419" cy="1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10157" y="2408826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15474" y="2408825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07103" y="2408826"/>
            <a:ext cx="1308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[n][n];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5834" y="2681139"/>
            <a:ext cx="17395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82616" y="2942683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50980" y="2951715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[u][v]=1;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923565" y="2369545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36338" y="2369544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20511" y="2369545"/>
            <a:ext cx="1824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vector&lt;</a:t>
            </a:r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&gt;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29242" y="2641858"/>
            <a:ext cx="17395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96024" y="2903402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64388" y="2912434"/>
            <a:ext cx="21098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[u].</a:t>
            </a:r>
            <a:r>
              <a:rPr lang="en-US" sz="1700" dirty="0" err="1">
                <a:latin typeface="Bahnschrift" panose="020B0502040204020203" pitchFamily="34" charset="0"/>
              </a:rPr>
              <a:t>push_back</a:t>
            </a:r>
            <a:r>
              <a:rPr lang="en-US" sz="1700" dirty="0">
                <a:latin typeface="Bahnschrift" panose="020B0502040204020203" pitchFamily="34" charset="0"/>
              </a:rPr>
              <a:t>(v);</a:t>
            </a:r>
          </a:p>
        </p:txBody>
      </p:sp>
      <p:sp>
        <p:nvSpPr>
          <p:cNvPr id="142" name="Oval 141"/>
          <p:cNvSpPr/>
          <p:nvPr/>
        </p:nvSpPr>
        <p:spPr>
          <a:xfrm>
            <a:off x="9382714" y="240882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895604" y="308251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586247" y="240882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986617" y="332607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9499507" y="418375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0976505" y="369664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>
            <a:stCxn id="142" idx="6"/>
            <a:endCxn id="144" idx="2"/>
          </p:cNvCxnSpPr>
          <p:nvPr/>
        </p:nvCxnSpPr>
        <p:spPr>
          <a:xfrm>
            <a:off x="9869824" y="2652380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42" idx="3"/>
            <a:endCxn id="143" idx="0"/>
          </p:cNvCxnSpPr>
          <p:nvPr/>
        </p:nvCxnSpPr>
        <p:spPr>
          <a:xfrm flipH="1">
            <a:off x="9139159" y="2824599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43" idx="5"/>
            <a:endCxn id="214" idx="1"/>
          </p:cNvCxnSpPr>
          <p:nvPr/>
        </p:nvCxnSpPr>
        <p:spPr>
          <a:xfrm>
            <a:off x="9311378" y="3498292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45" idx="7"/>
            <a:endCxn id="144" idx="4"/>
          </p:cNvCxnSpPr>
          <p:nvPr/>
        </p:nvCxnSpPr>
        <p:spPr>
          <a:xfrm flipV="1">
            <a:off x="10402391" y="2895935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42" idx="5"/>
            <a:endCxn id="145" idx="1"/>
          </p:cNvCxnSpPr>
          <p:nvPr/>
        </p:nvCxnSpPr>
        <p:spPr>
          <a:xfrm>
            <a:off x="9798488" y="2824599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0674150" y="2455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9470617" y="24552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990628" y="31414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1054841" y="37555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0073621" y="33849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9588212" y="42426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308988" y="3220031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adj</a:t>
            </a:r>
            <a:r>
              <a:rPr lang="en-US" sz="1700" b="1" dirty="0">
                <a:solidFill>
                  <a:srgbClr val="FF0000"/>
                </a:solidFill>
                <a:latin typeface="Bahnschrift" panose="020B0502040204020203" pitchFamily="34" charset="0"/>
              </a:rPr>
              <a:t>[v][u]=1;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123875" y="3187734"/>
            <a:ext cx="21098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adj</a:t>
            </a:r>
            <a:r>
              <a:rPr lang="en-US" sz="1700" b="1" dirty="0">
                <a:solidFill>
                  <a:srgbClr val="FF0000"/>
                </a:solidFill>
                <a:latin typeface="Bahnschrift" panose="020B0502040204020203" pitchFamily="34" charset="0"/>
              </a:rPr>
              <a:t>[v].</a:t>
            </a:r>
            <a:r>
              <a:rPr lang="en-US" sz="1700" b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push_back</a:t>
            </a:r>
            <a:r>
              <a:rPr lang="en-US" sz="1700" b="1" dirty="0">
                <a:solidFill>
                  <a:srgbClr val="FF0000"/>
                </a:solidFill>
                <a:latin typeface="Bahnschrift" panose="020B0502040204020203" pitchFamily="34" charset="0"/>
              </a:rPr>
              <a:t>(u);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94A5-7C72-4FEE-A6C1-1CD921E39814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8930" y="2259175"/>
            <a:ext cx="21194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3353" y="2259175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770586" y="2259175"/>
            <a:ext cx="20972" cy="3757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98930" y="2688632"/>
            <a:ext cx="7337419" cy="1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93188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22940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93188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922940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93188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922940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93188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22940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93188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922940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48918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278670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48918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78670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48918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278670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48918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78670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48918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78670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94664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624416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94664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624416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94664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24416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94664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624416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94664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624416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50394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980146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50394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980146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50394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980146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950394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980146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50394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980146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99116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328868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299116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328868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99116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328868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299116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328868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99116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28868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70002" y="313227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70002" y="3480839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70002" y="382973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70002" y="4183675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70002" y="453761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06240" y="281108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61970" y="2811088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07716" y="281108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63446" y="2811088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12168" y="281108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97392" y="3824196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344236" y="381914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567163" y="2953564"/>
            <a:ext cx="7232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[0]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67446" y="3361407"/>
            <a:ext cx="675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558345" y="3769250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555975" y="4197449"/>
            <a:ext cx="7184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55942" y="4605292"/>
            <a:ext cx="72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[4]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82033" y="3387946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318698" y="3382896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630926" y="3387946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67591" y="3382896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271692" y="2993589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308357" y="2988539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276379" y="3794656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313044" y="3789606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284925" y="4202499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21590" y="4197449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633818" y="4202499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6670483" y="4197449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595931" y="347530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642775" y="347025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253500" y="3124051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300344" y="3119001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954892" y="347530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3001736" y="347025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594731" y="417528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41575" y="417023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893914" y="417528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940758" y="417023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1" name="Oval 160"/>
          <p:cNvSpPr/>
          <p:nvPr/>
        </p:nvSpPr>
        <p:spPr>
          <a:xfrm>
            <a:off x="9212988" y="227549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725878" y="294918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0416521" y="227549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816891" y="319273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9329781" y="405041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10504424" y="23219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300891" y="23219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820902" y="300807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903895" y="325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418486" y="410930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cxnSp>
        <p:nvCxnSpPr>
          <p:cNvPr id="171" name="Straight Arrow Connector 170"/>
          <p:cNvCxnSpPr>
            <a:stCxn id="161" idx="3"/>
            <a:endCxn id="162" idx="0"/>
          </p:cNvCxnSpPr>
          <p:nvPr/>
        </p:nvCxnSpPr>
        <p:spPr>
          <a:xfrm flipH="1">
            <a:off x="8969433" y="2691265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1" idx="5"/>
            <a:endCxn id="164" idx="1"/>
          </p:cNvCxnSpPr>
          <p:nvPr/>
        </p:nvCxnSpPr>
        <p:spPr>
          <a:xfrm>
            <a:off x="9628762" y="2691265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4" idx="7"/>
            <a:endCxn id="163" idx="4"/>
          </p:cNvCxnSpPr>
          <p:nvPr/>
        </p:nvCxnSpPr>
        <p:spPr>
          <a:xfrm flipV="1">
            <a:off x="10232665" y="2762601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2" idx="5"/>
            <a:endCxn id="165" idx="1"/>
          </p:cNvCxnSpPr>
          <p:nvPr/>
        </p:nvCxnSpPr>
        <p:spPr>
          <a:xfrm>
            <a:off x="9141652" y="3364958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3" idx="2"/>
            <a:endCxn id="161" idx="6"/>
          </p:cNvCxnSpPr>
          <p:nvPr/>
        </p:nvCxnSpPr>
        <p:spPr>
          <a:xfrm flipH="1">
            <a:off x="9700098" y="2519046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4" idx="2"/>
            <a:endCxn id="162" idx="6"/>
          </p:cNvCxnSpPr>
          <p:nvPr/>
        </p:nvCxnSpPr>
        <p:spPr>
          <a:xfrm flipH="1" flipV="1">
            <a:off x="9212988" y="3192739"/>
            <a:ext cx="603903" cy="24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097279" y="1877382"/>
            <a:ext cx="40158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adjacent vertices of vertex-3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97332" y="4352100"/>
            <a:ext cx="2606467" cy="17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84555" y="5137241"/>
            <a:ext cx="290335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=0;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&lt;n;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      //n=5 here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415374" y="5465275"/>
            <a:ext cx="28696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if(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[3][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]==1) {</a:t>
            </a:r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(“%d “,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);</a:t>
            </a: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5283172" y="4393562"/>
            <a:ext cx="2606467" cy="17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280238" y="5139076"/>
            <a:ext cx="27318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=0;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[3].size();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 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611057" y="5467110"/>
            <a:ext cx="21531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(“%d “,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[3][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]);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BE47-5375-47AD-9497-4312D2902892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5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  <p:bldP spid="106" grpId="0"/>
      <p:bldP spid="107" grpId="0"/>
      <p:bldP spid="108" grpId="0"/>
      <p:bldP spid="109" grpId="0"/>
      <p:bldP spid="113" grpId="0"/>
      <p:bldP spid="114" grpId="0"/>
      <p:bldP spid="115" grpId="0"/>
      <p:bldP spid="116" grpId="0"/>
      <p:bldP spid="117" grpId="0"/>
      <p:bldP spid="118" grpId="0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 animBg="1"/>
      <p:bldP spid="136" grpId="0"/>
      <p:bldP spid="137" grpId="0" animBg="1"/>
      <p:bldP spid="138" grpId="0"/>
      <p:bldP spid="139" grpId="0" animBg="1"/>
      <p:bldP spid="140" grpId="0"/>
      <p:bldP spid="141" grpId="0" animBg="1"/>
      <p:bldP spid="146" grpId="0"/>
      <p:bldP spid="147" grpId="0" animBg="1"/>
      <p:bldP spid="148" grpId="0"/>
      <p:bldP spid="149" grpId="0" animBg="1"/>
      <p:bldP spid="150" grpId="0"/>
      <p:bldP spid="151" grpId="0" animBg="1"/>
      <p:bldP spid="152" grpId="0"/>
      <p:bldP spid="153" grpId="0" animBg="1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  <p:bldP spid="183" grpId="0"/>
      <p:bldP spid="186" grpId="0"/>
      <p:bldP spid="187" grpId="0"/>
      <p:bldP spid="189" grpId="0"/>
      <p:bldP spid="1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81772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Is the adjacency sequence same for Adjacency matrix and Adjacency list method?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384242" y="2183229"/>
            <a:ext cx="20537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May not be same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92076" y="2463692"/>
            <a:ext cx="65950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matrix provides sorted sequence of adjacent vertices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403461" y="2786904"/>
            <a:ext cx="65822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list preserves the input sequence of adjacent vertices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97279" y="3287087"/>
            <a:ext cx="61350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How to check whether an edge (u  v) exists in a graph or not?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403462" y="3696425"/>
            <a:ext cx="22220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matrix: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75503" y="4105763"/>
            <a:ext cx="15039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if(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[u][v]==1)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84249" y="4105763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675503" y="4459706"/>
            <a:ext cx="5950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else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184249" y="4459706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365216" y="3696425"/>
            <a:ext cx="18549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list: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637257" y="4105763"/>
            <a:ext cx="27013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=0;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[u].size();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19345" y="4375097"/>
            <a:ext cx="14863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if(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]==v)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505649" y="4375096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19345" y="4642651"/>
            <a:ext cx="5950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else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528091" y="4642651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97278" y="5264148"/>
            <a:ext cx="96824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Which one is better approach to represent a graph between Adjacency Matrix and Adjacency List?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751639" y="5737427"/>
            <a:ext cx="7024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Think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520903" y="5767550"/>
            <a:ext cx="1145386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2D3D-9DEA-44BC-BDF7-B783124BAAC0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42" grpId="0"/>
      <p:bldP spid="143" grpId="0"/>
      <p:bldP spid="144" grpId="0"/>
      <p:bldP spid="145" grpId="0"/>
      <p:bldP spid="179" grpId="0"/>
      <p:bldP spid="180" grpId="0"/>
      <p:bldP spid="181" grpId="0"/>
      <p:bldP spid="182" grpId="0"/>
      <p:bldP spid="184" grpId="0"/>
      <p:bldP spid="1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 SEARCHING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6348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2005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7662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3319" y="2644366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7280" y="178429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Searching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403375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8524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4181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9838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5495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14176" y="219144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09833" y="219144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88013" y="2188683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3670" y="2188683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0351" y="2118751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6154" y="2117559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1440" y="2117559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25010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0667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16324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11981" y="2644366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17186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2843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8500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4157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3952" y="2114126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59808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69624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8495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72837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07812" y="2117560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44511" y="2093149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31765" y="2131757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3176" y="3520923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 to backward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0437" y="3562055"/>
            <a:ext cx="22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Backward to 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0121" y="5253075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76724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33328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60480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22930" y="5914051"/>
            <a:ext cx="133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to tail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24415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44072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3"/>
            <a:endCxn id="44" idx="1"/>
          </p:cNvCxnSpPr>
          <p:nvPr/>
        </p:nvCxnSpPr>
        <p:spPr>
          <a:xfrm flipV="1">
            <a:off x="2015778" y="5500903"/>
            <a:ext cx="3609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3"/>
            <a:endCxn id="45" idx="1"/>
          </p:cNvCxnSpPr>
          <p:nvPr/>
        </p:nvCxnSpPr>
        <p:spPr>
          <a:xfrm>
            <a:off x="2872381" y="5500903"/>
            <a:ext cx="3609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5" idx="3"/>
            <a:endCxn id="46" idx="1"/>
          </p:cNvCxnSpPr>
          <p:nvPr/>
        </p:nvCxnSpPr>
        <p:spPr>
          <a:xfrm>
            <a:off x="3728985" y="5500903"/>
            <a:ext cx="3314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94774" y="4805097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624552" y="4785988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02749" y="480587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71577" y="480418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99956" y="5253075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56559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213163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040315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2765" y="5914051"/>
            <a:ext cx="133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 to head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604250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423907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3"/>
            <a:endCxn id="76" idx="1"/>
          </p:cNvCxnSpPr>
          <p:nvPr/>
        </p:nvCxnSpPr>
        <p:spPr>
          <a:xfrm flipV="1">
            <a:off x="5995613" y="5500903"/>
            <a:ext cx="3609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1"/>
          </p:cNvCxnSpPr>
          <p:nvPr/>
        </p:nvCxnSpPr>
        <p:spPr>
          <a:xfrm>
            <a:off x="6852216" y="5500903"/>
            <a:ext cx="3609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3"/>
            <a:endCxn id="78" idx="1"/>
          </p:cNvCxnSpPr>
          <p:nvPr/>
        </p:nvCxnSpPr>
        <p:spPr>
          <a:xfrm>
            <a:off x="7708820" y="5500903"/>
            <a:ext cx="3314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74609" y="4805097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604387" y="4785988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482584" y="480587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51412" y="480418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97280" y="44636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11390" y="4438860"/>
            <a:ext cx="4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62981" y="44636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46737" y="4463680"/>
            <a:ext cx="4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86962" y="4750426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445670" y="4715833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02510" y="4746254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033307" y="4733066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980011" y="4733065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355525" y="4728871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490553" y="4716465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33729" y="2102814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80285" y="1908483"/>
            <a:ext cx="31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 is direction-wise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31765" y="4728870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080285" y="2328412"/>
            <a:ext cx="32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 can be defined as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44509" y="2719739"/>
            <a:ext cx="261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 to backward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44509" y="3081978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Backward to forward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44509" y="3450538"/>
            <a:ext cx="16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to tail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44509" y="3831797"/>
            <a:ext cx="165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 to head</a:t>
            </a:r>
          </a:p>
        </p:txBody>
      </p:sp>
      <p:sp>
        <p:nvSpPr>
          <p:cNvPr id="108" name="Date Placeholder 10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6EE8-FD38-4D3A-90A4-0E869676C7A6}" type="datetime1">
              <a:rPr lang="en-US" smtClean="0"/>
              <a:t>5/13/2024</a:t>
            </a:fld>
            <a:endParaRPr lang="en-US"/>
          </a:p>
        </p:txBody>
      </p: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51" grpId="0"/>
      <p:bldP spid="75" grpId="0" animBg="1"/>
      <p:bldP spid="76" grpId="0" animBg="1"/>
      <p:bldP spid="77" grpId="0" animBg="1"/>
      <p:bldP spid="78" grpId="0" animBg="1"/>
      <p:bldP spid="79" grpId="0"/>
      <p:bldP spid="89" grpId="0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 animBg="1"/>
      <p:bldP spid="103" grpId="0"/>
      <p:bldP spid="104" grpId="0"/>
      <p:bldP spid="105" grpId="0"/>
      <p:bldP spid="106" grpId="0"/>
      <p:bldP spid="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 SEARCHING</a:t>
            </a:r>
          </a:p>
        </p:txBody>
      </p:sp>
      <p:sp>
        <p:nvSpPr>
          <p:cNvPr id="4" name="Oval 3"/>
          <p:cNvSpPr/>
          <p:nvPr/>
        </p:nvSpPr>
        <p:spPr>
          <a:xfrm>
            <a:off x="1657884" y="321321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7035" y="24170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3319" y="361512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0751" y="47562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44481" y="284445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4481" y="443874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146601" y="2905753"/>
            <a:ext cx="354285" cy="39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2"/>
          </p:cNvCxnSpPr>
          <p:nvPr/>
        </p:nvCxnSpPr>
        <p:spPr>
          <a:xfrm>
            <a:off x="2146601" y="3701936"/>
            <a:ext cx="556718" cy="199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8" idx="2"/>
          </p:cNvCxnSpPr>
          <p:nvPr/>
        </p:nvCxnSpPr>
        <p:spPr>
          <a:xfrm flipV="1">
            <a:off x="2230452" y="3130735"/>
            <a:ext cx="1514029" cy="368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2"/>
          </p:cNvCxnSpPr>
          <p:nvPr/>
        </p:nvCxnSpPr>
        <p:spPr>
          <a:xfrm flipV="1">
            <a:off x="2703319" y="4725027"/>
            <a:ext cx="1041162" cy="31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4030765" y="3417019"/>
            <a:ext cx="0" cy="102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7550" y="1948652"/>
            <a:ext cx="487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forward to backward searching possible?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99411" y="233398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9410" y="2703320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there is no unique first element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9073" y="3072652"/>
            <a:ext cx="35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well no unique last element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9410" y="3466785"/>
            <a:ext cx="277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no linear ordering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67550" y="4045584"/>
            <a:ext cx="467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searching is not possible in graphs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67550" y="4450207"/>
            <a:ext cx="335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searching methods: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09073" y="4800252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wise searching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9073" y="5163617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 wise searching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B20C-0A88-43EE-A40B-E85673BFA9EB}" type="datetime1">
              <a:rPr lang="en-US" smtClean="0"/>
              <a:t>5/13/2024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OF  A  VERTEX</a:t>
            </a:r>
          </a:p>
        </p:txBody>
      </p:sp>
      <p:sp>
        <p:nvSpPr>
          <p:cNvPr id="4" name="Oval 3"/>
          <p:cNvSpPr/>
          <p:nvPr/>
        </p:nvSpPr>
        <p:spPr>
          <a:xfrm>
            <a:off x="1686940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0411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3882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2041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53882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 flipH="1">
            <a:off x="1973224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>
            <a:off x="3006695" y="3030909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8" idx="0"/>
          </p:cNvCxnSpPr>
          <p:nvPr/>
        </p:nvCxnSpPr>
        <p:spPr>
          <a:xfrm>
            <a:off x="3292979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4"/>
            <a:endCxn id="26" idx="0"/>
          </p:cNvCxnSpPr>
          <p:nvPr/>
        </p:nvCxnSpPr>
        <p:spPr>
          <a:xfrm flipH="1">
            <a:off x="1971515" y="3921221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27" idx="0"/>
          </p:cNvCxnSpPr>
          <p:nvPr/>
        </p:nvCxnSpPr>
        <p:spPr>
          <a:xfrm>
            <a:off x="3006695" y="3921221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5"/>
            <a:endCxn id="28" idx="0"/>
          </p:cNvCxnSpPr>
          <p:nvPr/>
        </p:nvCxnSpPr>
        <p:spPr>
          <a:xfrm>
            <a:off x="3209128" y="3837370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81514" y="2042759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42" name="Oval 41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993187" y="2089009"/>
            <a:ext cx="407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indicates the starting vertex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60347" y="2458341"/>
            <a:ext cx="29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chosen randomly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0347" y="2790875"/>
            <a:ext cx="514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fixed based on the problem statement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60347" y="3160207"/>
            <a:ext cx="449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source has been chosen randomly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93186" y="3598139"/>
            <a:ext cx="22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level(source)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0734" y="25731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3186" y="3994847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level(vertex) = 1 + level of it’s predecessors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60347" y="4391555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vertex has a unique predecessor</a:t>
            </a:r>
          </a:p>
        </p:txBody>
      </p:sp>
      <p:sp>
        <p:nvSpPr>
          <p:cNvPr id="51" name="Oval 50"/>
          <p:cNvSpPr/>
          <p:nvPr/>
        </p:nvSpPr>
        <p:spPr>
          <a:xfrm>
            <a:off x="1685231" y="3348904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05444" y="34502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2718702" y="3348653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38915" y="34623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3750464" y="3345931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77513" y="34643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05444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2718702" y="4364179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38915" y="44692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3750464" y="4363548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77513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603A-BCE1-499E-9FC5-825BC89D6F74}" type="datetime1">
              <a:rPr lang="en-US" smtClean="0"/>
              <a:t>5/13/2024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2" grpId="0" animBg="1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VERTEX 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1657884" y="321321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7035" y="24170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3319" y="361512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0751" y="47562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44481" y="284445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4481" y="443874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7"/>
            <a:endCxn id="5" idx="3"/>
          </p:cNvCxnSpPr>
          <p:nvPr/>
        </p:nvCxnSpPr>
        <p:spPr>
          <a:xfrm flipV="1">
            <a:off x="2146601" y="2905753"/>
            <a:ext cx="354285" cy="39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2"/>
          </p:cNvCxnSpPr>
          <p:nvPr/>
        </p:nvCxnSpPr>
        <p:spPr>
          <a:xfrm>
            <a:off x="2146601" y="3701936"/>
            <a:ext cx="556718" cy="199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2"/>
          </p:cNvCxnSpPr>
          <p:nvPr/>
        </p:nvCxnSpPr>
        <p:spPr>
          <a:xfrm flipV="1">
            <a:off x="2230452" y="3130735"/>
            <a:ext cx="1514029" cy="368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9" idx="2"/>
          </p:cNvCxnSpPr>
          <p:nvPr/>
        </p:nvCxnSpPr>
        <p:spPr>
          <a:xfrm flipV="1">
            <a:off x="2703319" y="4725027"/>
            <a:ext cx="1041162" cy="31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9" idx="0"/>
          </p:cNvCxnSpPr>
          <p:nvPr/>
        </p:nvCxnSpPr>
        <p:spPr>
          <a:xfrm>
            <a:off x="4030765" y="3417019"/>
            <a:ext cx="0" cy="102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0891" y="2018253"/>
            <a:ext cx="552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vertices are named uniquely for identification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0890" y="2403589"/>
            <a:ext cx="43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conventions for vertex naming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8210" y="2820071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Marked from 0 to n-1 uniquely (Here n = 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37248" y="25302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9674" y="333260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1395" y="372448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4694" y="29632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4694" y="454036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0964" y="48837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8210" y="3217539"/>
            <a:ext cx="336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Marked from 1 to n uniquely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762305" y="2526203"/>
            <a:ext cx="2463630" cy="2700788"/>
            <a:chOff x="1762305" y="2526203"/>
            <a:chExt cx="2463630" cy="2700788"/>
          </a:xfrm>
        </p:grpSpPr>
        <p:sp>
          <p:nvSpPr>
            <p:cNvPr id="31" name="Rectangle 30"/>
            <p:cNvSpPr/>
            <p:nvPr/>
          </p:nvSpPr>
          <p:spPr>
            <a:xfrm>
              <a:off x="2509879" y="252620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39056" y="2946277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2305" y="3304971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68" y="372306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4936" y="4556354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26729" y="4858048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81749" y="2530239"/>
            <a:ext cx="2407162" cy="2722866"/>
            <a:chOff x="7922765" y="4003024"/>
            <a:chExt cx="2407162" cy="2722866"/>
          </a:xfrm>
        </p:grpSpPr>
        <p:sp>
          <p:nvSpPr>
            <p:cNvPr id="40" name="TextBox 39"/>
            <p:cNvSpPr txBox="1"/>
            <p:nvPr/>
          </p:nvSpPr>
          <p:spPr>
            <a:xfrm>
              <a:off x="8670339" y="4003024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22765" y="480538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54486" y="519727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97785" y="443605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97785" y="601314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84055" y="635655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488210" y="3628150"/>
            <a:ext cx="446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Marked with alphabets starting from ‘A’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47692" y="2532708"/>
            <a:ext cx="2463630" cy="2700788"/>
            <a:chOff x="1762305" y="2526203"/>
            <a:chExt cx="2463630" cy="2700788"/>
          </a:xfrm>
        </p:grpSpPr>
        <p:sp>
          <p:nvSpPr>
            <p:cNvPr id="48" name="Rectangle 47"/>
            <p:cNvSpPr/>
            <p:nvPr/>
          </p:nvSpPr>
          <p:spPr>
            <a:xfrm>
              <a:off x="2509879" y="252620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39056" y="2946277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62305" y="3304971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86068" y="372306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34936" y="4556354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26729" y="4858048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89674" y="2535256"/>
            <a:ext cx="2434414" cy="2722866"/>
            <a:chOff x="7922765" y="4003024"/>
            <a:chExt cx="2434414" cy="2722866"/>
          </a:xfrm>
        </p:grpSpPr>
        <p:sp>
          <p:nvSpPr>
            <p:cNvPr id="24" name="TextBox 23"/>
            <p:cNvSpPr txBox="1"/>
            <p:nvPr/>
          </p:nvSpPr>
          <p:spPr>
            <a:xfrm>
              <a:off x="8670339" y="400302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22765" y="480538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54486" y="519727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97785" y="44360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97785" y="60131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4055" y="63565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70889" y="4066897"/>
            <a:ext cx="456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conventions are inter-changeable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312730" y="284795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5C5-1289-488C-A132-6D605AB3109A}" type="datetime1">
              <a:rPr lang="en-US" smtClean="0"/>
              <a:t>5/13/2024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/>
      <p:bldP spid="46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OF  A  VERTEX</a:t>
            </a:r>
          </a:p>
        </p:txBody>
      </p:sp>
      <p:sp>
        <p:nvSpPr>
          <p:cNvPr id="4" name="Oval 3"/>
          <p:cNvSpPr/>
          <p:nvPr/>
        </p:nvSpPr>
        <p:spPr>
          <a:xfrm>
            <a:off x="1686940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0411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53882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2041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53882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973224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06695" y="3030909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0"/>
          </p:cNvCxnSpPr>
          <p:nvPr/>
        </p:nvCxnSpPr>
        <p:spPr>
          <a:xfrm>
            <a:off x="3292979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971515" y="3921221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3006695" y="3921221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3209128" y="3837370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1514" y="2042759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8" name="Oval 17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40734" y="25731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0" name="Oval 19"/>
          <p:cNvSpPr/>
          <p:nvPr/>
        </p:nvSpPr>
        <p:spPr>
          <a:xfrm>
            <a:off x="1685231" y="3348904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05444" y="34502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718702" y="3348653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8915" y="34623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750464" y="3345931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77513" y="34643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05444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2718702" y="4364179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50464" y="4363548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8" idx="3"/>
            <a:endCxn id="26" idx="7"/>
          </p:cNvCxnSpPr>
          <p:nvPr/>
        </p:nvCxnSpPr>
        <p:spPr>
          <a:xfrm flipH="1">
            <a:off x="2173948" y="2947058"/>
            <a:ext cx="630314" cy="1500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7715" y="2089009"/>
            <a:ext cx="22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level(source) =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7715" y="2458341"/>
            <a:ext cx="613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level(vertex) = 1 +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 of it’s predecessors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84876" y="2855049"/>
            <a:ext cx="466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vertex has multiple predecessors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19986" y="5189350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predecessors = {0, 1}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22265" y="5525664"/>
            <a:ext cx="347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level of predecessors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33113" y="586558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= 1 + 0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79912" y="5185748"/>
            <a:ext cx="3637790" cy="104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38915" y="44692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7513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83F1-5C46-4111-B924-5B6CBC4EDFBE}" type="datetime1">
              <a:rPr lang="en-US" smtClean="0"/>
              <a:t>5/13/2024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4" name="Oval 3"/>
          <p:cNvSpPr/>
          <p:nvPr/>
        </p:nvSpPr>
        <p:spPr>
          <a:xfrm>
            <a:off x="3241704" y="261216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6418" y="3388408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0022" y="414471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6265" y="346959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5158" y="4643466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9211" y="281584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19828" y="3858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5" idx="5"/>
          </p:cNvCxnSpPr>
          <p:nvPr/>
        </p:nvCxnSpPr>
        <p:spPr>
          <a:xfrm flipH="1" flipV="1">
            <a:off x="2635135" y="3877125"/>
            <a:ext cx="298738" cy="35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7" idx="7"/>
          </p:cNvCxnSpPr>
          <p:nvPr/>
        </p:nvCxnSpPr>
        <p:spPr>
          <a:xfrm flipH="1">
            <a:off x="2062567" y="4430995"/>
            <a:ext cx="787455" cy="226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9" idx="0"/>
          </p:cNvCxnSpPr>
          <p:nvPr/>
        </p:nvCxnSpPr>
        <p:spPr>
          <a:xfrm>
            <a:off x="3730421" y="3100882"/>
            <a:ext cx="182128" cy="36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2" idx="2"/>
          </p:cNvCxnSpPr>
          <p:nvPr/>
        </p:nvCxnSpPr>
        <p:spPr>
          <a:xfrm flipV="1">
            <a:off x="3422590" y="4144711"/>
            <a:ext cx="1397238" cy="28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7"/>
            <a:endCxn id="11" idx="3"/>
          </p:cNvCxnSpPr>
          <p:nvPr/>
        </p:nvCxnSpPr>
        <p:spPr>
          <a:xfrm flipV="1">
            <a:off x="4114982" y="3304557"/>
            <a:ext cx="518080" cy="248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3"/>
          </p:cNvCxnSpPr>
          <p:nvPr/>
        </p:nvCxnSpPr>
        <p:spPr>
          <a:xfrm flipV="1">
            <a:off x="3291554" y="5132183"/>
            <a:ext cx="787455" cy="370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0" idx="7"/>
          </p:cNvCxnSpPr>
          <p:nvPr/>
        </p:nvCxnSpPr>
        <p:spPr>
          <a:xfrm flipH="1">
            <a:off x="4483875" y="4347144"/>
            <a:ext cx="419804" cy="38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5"/>
            <a:endCxn id="6" idx="2"/>
          </p:cNvCxnSpPr>
          <p:nvPr/>
        </p:nvCxnSpPr>
        <p:spPr>
          <a:xfrm>
            <a:off x="2062567" y="5062142"/>
            <a:ext cx="656419" cy="440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7" idx="0"/>
          </p:cNvCxnSpPr>
          <p:nvPr/>
        </p:nvCxnSpPr>
        <p:spPr>
          <a:xfrm flipH="1">
            <a:off x="1860134" y="3877125"/>
            <a:ext cx="370135" cy="69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7"/>
            <a:endCxn id="4" idx="2"/>
          </p:cNvCxnSpPr>
          <p:nvPr/>
        </p:nvCxnSpPr>
        <p:spPr>
          <a:xfrm flipV="1">
            <a:off x="2635135" y="2898449"/>
            <a:ext cx="606569" cy="57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5"/>
            <a:endCxn id="12" idx="0"/>
          </p:cNvCxnSpPr>
          <p:nvPr/>
        </p:nvCxnSpPr>
        <p:spPr>
          <a:xfrm>
            <a:off x="5037928" y="3304557"/>
            <a:ext cx="68184" cy="553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1504" y="2011228"/>
            <a:ext cx="409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the level of the vertices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84289" y="201122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Level-0</a:t>
            </a:r>
          </a:p>
        </p:txBody>
      </p:sp>
      <p:sp>
        <p:nvSpPr>
          <p:cNvPr id="50" name="Oval 49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44509" y="53176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2026" y="5757828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48972" y="2384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84289" y="281540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Level-1</a:t>
            </a:r>
          </a:p>
        </p:txBody>
      </p:sp>
      <p:sp>
        <p:nvSpPr>
          <p:cNvPr id="54" name="Oval 53"/>
          <p:cNvSpPr/>
          <p:nvPr/>
        </p:nvSpPr>
        <p:spPr>
          <a:xfrm>
            <a:off x="3995158" y="4641296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27570" y="47574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7373" y="4687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8972" y="32227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2, 3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4289" y="36728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Level-2</a:t>
            </a:r>
          </a:p>
        </p:txBody>
      </p:sp>
      <p:sp>
        <p:nvSpPr>
          <p:cNvPr id="58" name="Oval 57"/>
          <p:cNvSpPr/>
          <p:nvPr/>
        </p:nvSpPr>
        <p:spPr>
          <a:xfrm>
            <a:off x="4819684" y="38646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49878" y="4144711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6418" y="33891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66631" y="35029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6303" y="42706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40041" y="39778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8971" y="404216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0, 1, 5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84289" y="446374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Level-3</a:t>
            </a:r>
          </a:p>
        </p:txBody>
      </p:sp>
      <p:sp>
        <p:nvSpPr>
          <p:cNvPr id="63" name="Oval 62"/>
          <p:cNvSpPr/>
          <p:nvPr/>
        </p:nvSpPr>
        <p:spPr>
          <a:xfrm>
            <a:off x="4543546" y="2818010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36039" y="2612165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65198" y="27312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5091" y="29352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48971" y="4836904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7, 8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4289" y="52591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8970" y="55882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3626121" y="3467423"/>
            <a:ext cx="572568" cy="57256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47342" y="357121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BE6A-AC43-4F28-977F-3118FE51D9E6}" type="datetime1">
              <a:rPr lang="en-US" smtClean="0"/>
              <a:t>5/13/2024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5" grpId="0"/>
      <p:bldP spid="66" grpId="0"/>
      <p:bldP spid="67" grpId="0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PARENT  CHILD  RELATION</a:t>
            </a:r>
          </a:p>
        </p:txBody>
      </p:sp>
      <p:sp>
        <p:nvSpPr>
          <p:cNvPr id="4" name="Oval 3"/>
          <p:cNvSpPr/>
          <p:nvPr/>
        </p:nvSpPr>
        <p:spPr>
          <a:xfrm>
            <a:off x="3241704" y="261216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6418" y="3388408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0022" y="414471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6265" y="346959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5158" y="4643466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9211" y="281584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19828" y="3858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5" idx="5"/>
          </p:cNvCxnSpPr>
          <p:nvPr/>
        </p:nvCxnSpPr>
        <p:spPr>
          <a:xfrm flipH="1" flipV="1">
            <a:off x="2635135" y="3877125"/>
            <a:ext cx="298738" cy="35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7" idx="7"/>
          </p:cNvCxnSpPr>
          <p:nvPr/>
        </p:nvCxnSpPr>
        <p:spPr>
          <a:xfrm flipH="1">
            <a:off x="2062567" y="4430995"/>
            <a:ext cx="787455" cy="226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9" idx="0"/>
          </p:cNvCxnSpPr>
          <p:nvPr/>
        </p:nvCxnSpPr>
        <p:spPr>
          <a:xfrm>
            <a:off x="3730421" y="3100882"/>
            <a:ext cx="182128" cy="36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2" idx="2"/>
          </p:cNvCxnSpPr>
          <p:nvPr/>
        </p:nvCxnSpPr>
        <p:spPr>
          <a:xfrm flipV="1">
            <a:off x="3422590" y="4144711"/>
            <a:ext cx="1397238" cy="28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7"/>
            <a:endCxn id="11" idx="3"/>
          </p:cNvCxnSpPr>
          <p:nvPr/>
        </p:nvCxnSpPr>
        <p:spPr>
          <a:xfrm flipV="1">
            <a:off x="4114982" y="3304557"/>
            <a:ext cx="518080" cy="248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3"/>
          </p:cNvCxnSpPr>
          <p:nvPr/>
        </p:nvCxnSpPr>
        <p:spPr>
          <a:xfrm flipV="1">
            <a:off x="3291554" y="5132183"/>
            <a:ext cx="787455" cy="370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0" idx="7"/>
          </p:cNvCxnSpPr>
          <p:nvPr/>
        </p:nvCxnSpPr>
        <p:spPr>
          <a:xfrm flipH="1">
            <a:off x="4483875" y="4347144"/>
            <a:ext cx="419804" cy="38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5"/>
            <a:endCxn id="6" idx="2"/>
          </p:cNvCxnSpPr>
          <p:nvPr/>
        </p:nvCxnSpPr>
        <p:spPr>
          <a:xfrm>
            <a:off x="2062567" y="5062142"/>
            <a:ext cx="656419" cy="440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7" idx="0"/>
          </p:cNvCxnSpPr>
          <p:nvPr/>
        </p:nvCxnSpPr>
        <p:spPr>
          <a:xfrm flipH="1">
            <a:off x="1860134" y="3877125"/>
            <a:ext cx="370135" cy="69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7"/>
            <a:endCxn id="4" idx="2"/>
          </p:cNvCxnSpPr>
          <p:nvPr/>
        </p:nvCxnSpPr>
        <p:spPr>
          <a:xfrm flipV="1">
            <a:off x="2635135" y="2898449"/>
            <a:ext cx="606569" cy="57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5"/>
            <a:endCxn id="12" idx="0"/>
          </p:cNvCxnSpPr>
          <p:nvPr/>
        </p:nvCxnSpPr>
        <p:spPr>
          <a:xfrm>
            <a:off x="5037928" y="3304557"/>
            <a:ext cx="68184" cy="553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1504" y="2011228"/>
            <a:ext cx="491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if the level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set by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84289" y="201122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Level-0</a:t>
            </a:r>
          </a:p>
        </p:txBody>
      </p:sp>
      <p:sp>
        <p:nvSpPr>
          <p:cNvPr id="50" name="Oval 49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44509" y="53176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2026" y="5757828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48972" y="2384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84289" y="281540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Level-1</a:t>
            </a:r>
          </a:p>
        </p:txBody>
      </p:sp>
      <p:sp>
        <p:nvSpPr>
          <p:cNvPr id="54" name="Oval 53"/>
          <p:cNvSpPr/>
          <p:nvPr/>
        </p:nvSpPr>
        <p:spPr>
          <a:xfrm>
            <a:off x="3995158" y="4641296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27570" y="47574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7373" y="4687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8972" y="32227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2, 3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4289" y="36728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Level-2</a:t>
            </a:r>
          </a:p>
        </p:txBody>
      </p:sp>
      <p:sp>
        <p:nvSpPr>
          <p:cNvPr id="58" name="Oval 57"/>
          <p:cNvSpPr/>
          <p:nvPr/>
        </p:nvSpPr>
        <p:spPr>
          <a:xfrm>
            <a:off x="4819684" y="38646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49878" y="4144711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6418" y="33891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66631" y="35029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6303" y="42706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40041" y="39778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8971" y="404216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84289" y="446374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Level-3</a:t>
            </a:r>
          </a:p>
        </p:txBody>
      </p:sp>
      <p:sp>
        <p:nvSpPr>
          <p:cNvPr id="63" name="Oval 62"/>
          <p:cNvSpPr/>
          <p:nvPr/>
        </p:nvSpPr>
        <p:spPr>
          <a:xfrm>
            <a:off x="4543546" y="2818010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36039" y="2612165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65198" y="27312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5091" y="29352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48971" y="483690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4289" y="52591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8970" y="55882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3626121" y="3467423"/>
            <a:ext cx="572568" cy="57256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47342" y="357121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3" name="Straight Arrow Connector 12"/>
          <p:cNvCxnSpPr>
            <a:stCxn id="50" idx="2"/>
            <a:endCxn id="7" idx="5"/>
          </p:cNvCxnSpPr>
          <p:nvPr/>
        </p:nvCxnSpPr>
        <p:spPr>
          <a:xfrm flipH="1" flipV="1">
            <a:off x="2062567" y="5062142"/>
            <a:ext cx="656419" cy="44017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6"/>
            <a:endCxn id="54" idx="3"/>
          </p:cNvCxnSpPr>
          <p:nvPr/>
        </p:nvCxnSpPr>
        <p:spPr>
          <a:xfrm flipV="1">
            <a:off x="3291554" y="5130013"/>
            <a:ext cx="787455" cy="3723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5" idx="0"/>
            <a:endCxn id="60" idx="3"/>
          </p:cNvCxnSpPr>
          <p:nvPr/>
        </p:nvCxnSpPr>
        <p:spPr>
          <a:xfrm flipV="1">
            <a:off x="1860134" y="3877837"/>
            <a:ext cx="370135" cy="69558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5" idx="7"/>
            <a:endCxn id="59" idx="2"/>
          </p:cNvCxnSpPr>
          <p:nvPr/>
        </p:nvCxnSpPr>
        <p:spPr>
          <a:xfrm flipV="1">
            <a:off x="2062567" y="4430995"/>
            <a:ext cx="787311" cy="2262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33454" y="40376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5</a:t>
            </a:r>
          </a:p>
        </p:txBody>
      </p:sp>
      <p:cxnSp>
        <p:nvCxnSpPr>
          <p:cNvPr id="26" name="Straight Arrow Connector 25"/>
          <p:cNvCxnSpPr>
            <a:stCxn id="10" idx="7"/>
            <a:endCxn id="58" idx="3"/>
          </p:cNvCxnSpPr>
          <p:nvPr/>
        </p:nvCxnSpPr>
        <p:spPr>
          <a:xfrm flipV="1">
            <a:off x="4483875" y="4353337"/>
            <a:ext cx="419660" cy="37398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0" idx="7"/>
            <a:endCxn id="64" idx="2"/>
          </p:cNvCxnSpPr>
          <p:nvPr/>
        </p:nvCxnSpPr>
        <p:spPr>
          <a:xfrm flipV="1">
            <a:off x="2635135" y="2898449"/>
            <a:ext cx="600904" cy="57452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47222" y="48285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8</a:t>
            </a:r>
          </a:p>
        </p:txBody>
      </p:sp>
      <p:cxnSp>
        <p:nvCxnSpPr>
          <p:cNvPr id="33" name="Straight Arrow Connector 32"/>
          <p:cNvCxnSpPr>
            <a:stCxn id="58" idx="0"/>
            <a:endCxn id="11" idx="5"/>
          </p:cNvCxnSpPr>
          <p:nvPr/>
        </p:nvCxnSpPr>
        <p:spPr>
          <a:xfrm flipH="1" flipV="1">
            <a:off x="5037928" y="3304557"/>
            <a:ext cx="68040" cy="5600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4" idx="5"/>
            <a:endCxn id="68" idx="0"/>
          </p:cNvCxnSpPr>
          <p:nvPr/>
        </p:nvCxnSpPr>
        <p:spPr>
          <a:xfrm>
            <a:off x="3724756" y="3100882"/>
            <a:ext cx="187649" cy="366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169779" y="2935225"/>
            <a:ext cx="2985901" cy="2124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265158" y="3073546"/>
            <a:ext cx="271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vertex can have multiple child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65157" y="3913131"/>
            <a:ext cx="271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one vertex can not have multiple parent</a:t>
            </a:r>
          </a:p>
        </p:txBody>
      </p: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4A8-BFA0-4A49-84C7-57C82932B326}" type="datetime1">
              <a:rPr lang="en-US" smtClean="0"/>
              <a:t>5/13/2024</a:t>
            </a:fld>
            <a:endParaRPr lang="en-US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5" grpId="0"/>
      <p:bldP spid="66" grpId="0"/>
      <p:bldP spid="67" grpId="0"/>
      <p:bldP spid="68" grpId="0" animBg="1"/>
      <p:bldP spid="69" grpId="0"/>
      <p:bldP spid="70" grpId="0"/>
      <p:bldP spid="72" grpId="0" animBg="1"/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413475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6946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694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0417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699759" y="3137731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733230" y="3424015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698050" y="4314327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2733230" y="4314327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2935663" y="4230476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8049" y="2435865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8" name="Oval 17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67269" y="296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411766" y="3742010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1979" y="38433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445237" y="3741759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450" y="3855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1979" y="48589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8" name="Oval 27"/>
          <p:cNvSpPr/>
          <p:nvPr/>
        </p:nvSpPr>
        <p:spPr>
          <a:xfrm>
            <a:off x="2445237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65450" y="4862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3476999" y="4756654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04048" y="4858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4023" y="1837768"/>
            <a:ext cx="100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 a method to find the level of each vertex </a:t>
            </a:r>
            <a:r>
              <a:rPr lang="en-US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source is given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(Here source =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1596" y="2482115"/>
            <a:ext cx="332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passes 2 phases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7821" y="2907134"/>
            <a:ext cx="450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set by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7821" y="3290709"/>
            <a:ext cx="446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sets the level of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1596" y="3836395"/>
            <a:ext cx="42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phase-1: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child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01596" y="4245656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phase-2: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parent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0B8-8A4F-40B1-ACF9-581189EF24EA}" type="datetime1">
              <a:rPr lang="en-US" smtClean="0"/>
              <a:t>5/13/2024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413475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6946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694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0417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699759" y="3137731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733230" y="3424015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698050" y="4314327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2733230" y="4314327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2935663" y="4230476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8049" y="2435865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7269" y="296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1979" y="38433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5450" y="3855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1979" y="48589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5450" y="4862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4048" y="4858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4023" y="1837768"/>
            <a:ext cx="100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 a method to find the level of each vertex </a:t>
            </a:r>
            <a:r>
              <a:rPr lang="en-US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source is given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(Here source =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1596" y="2482115"/>
            <a:ext cx="332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passes 2 phases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7821" y="2907134"/>
            <a:ext cx="450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set by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7821" y="3290709"/>
            <a:ext cx="446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sets the level of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1596" y="3836395"/>
            <a:ext cx="42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phase-1: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child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01596" y="4245656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phase-2: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parent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6A0-C204-41E7-A86A-A5100004F749}" type="datetime1">
              <a:rPr lang="en-US" smtClean="0"/>
              <a:t>5/13/2024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413475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6946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694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0417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699759" y="3137731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733230" y="3424015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698050" y="4314327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2733230" y="4314327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2935663" y="4230476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8049" y="2435865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8" name="Oval 17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67269" y="296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411766" y="3742010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1979" y="38433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445237" y="3741759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450" y="3855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1979" y="48589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8" name="Oval 27"/>
          <p:cNvSpPr/>
          <p:nvPr/>
        </p:nvSpPr>
        <p:spPr>
          <a:xfrm>
            <a:off x="2445237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65450" y="4862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3476999" y="4756654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04048" y="4858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4023" y="1837768"/>
            <a:ext cx="100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 a method to find the level of each vertex </a:t>
            </a:r>
            <a:r>
              <a:rPr lang="en-US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source is given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(Here source = 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5597" y="2482115"/>
            <a:ext cx="20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story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6004" y="3630200"/>
            <a:ext cx="74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junior exits from the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line, s/he becomes senior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6004" y="2843920"/>
            <a:ext cx="513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 for juniors (FIFO)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6004" y="3237060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students must be played by their senior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197808" y="5178375"/>
            <a:ext cx="3461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97807" y="5860614"/>
            <a:ext cx="3461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46003" y="4023340"/>
            <a:ext cx="767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that senior pushes his/her juniors in the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 for fun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46002" y="4435610"/>
            <a:ext cx="609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is the first person to enter the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17377" y="497239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7590" y="49845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7376" y="5331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590" y="53539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376" y="572323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Junior: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27590" y="57354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7192" y="28409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97807" y="53178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78890" y="4984575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93734" y="49723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44682" y="5291706"/>
            <a:ext cx="296489" cy="42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581931" y="533318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89521" y="572323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5350" y="5342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89028" y="5341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97260" y="38613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51164" y="378761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434" y="5012886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00151" y="5312459"/>
            <a:ext cx="753434" cy="50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465304" y="4998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2617" y="53417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53593" y="53599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77522" y="57171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74494" y="485890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88708" y="53452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03361" y="4954125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493045" y="50058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44682" y="5360643"/>
            <a:ext cx="877162" cy="33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37446" y="53616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7522" y="539739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18855" y="56937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F, 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16147" y="53694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94016" y="53694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68639" y="48282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91105" y="4827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40904" y="4894944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480384" y="49909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218372" y="5350246"/>
            <a:ext cx="1135037" cy="34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11421" y="535284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  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81518" y="540353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33893" y="572722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464833" y="4950387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488260" y="499707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6340" y="5331899"/>
            <a:ext cx="877162" cy="38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189924" y="53651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87752" y="53822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98110" y="576175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01832" y="4915857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497010" y="5001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54891" y="5404576"/>
            <a:ext cx="877162" cy="400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511586" y="541348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05708" y="57612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20276" y="4976957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9256232">
            <a:off x="5606815" y="540467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45821" y="5907494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the seniority sequence</a:t>
            </a: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C132-37A2-4258-8736-3775DA58CDF6}" type="datetime1">
              <a:rPr lang="en-US" smtClean="0"/>
              <a:t>5/13/2024</a:t>
            </a:fld>
            <a:endParaRPr lang="en-US"/>
          </a:p>
        </p:txBody>
      </p:sp>
      <p:sp>
        <p:nvSpPr>
          <p:cNvPr id="106" name="Footer Placeholder 10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6" grpId="0" animBg="1"/>
      <p:bldP spid="28" grpId="0" animBg="1"/>
      <p:bldP spid="30" grpId="0" animBg="1"/>
      <p:bldP spid="34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6" grpId="0" animBg="1"/>
      <p:bldP spid="67" grpId="0"/>
      <p:bldP spid="65" grpId="0"/>
      <p:bldP spid="69" grpId="0"/>
      <p:bldP spid="70" grpId="0"/>
      <p:bldP spid="71" grpId="0"/>
      <p:bldP spid="72" grpId="0"/>
      <p:bldP spid="73" grpId="0" animBg="1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/>
      <p:bldP spid="86" grpId="0" animBg="1"/>
      <p:bldP spid="87" grpId="0"/>
      <p:bldP spid="88" grpId="0"/>
      <p:bldP spid="89" grpId="0"/>
      <p:bldP spid="90" grpId="0" animBg="1"/>
      <p:bldP spid="91" grpId="0"/>
      <p:bldP spid="92" grpId="0" animBg="1"/>
      <p:bldP spid="93" grpId="0"/>
      <p:bldP spid="94" grpId="0"/>
      <p:bldP spid="95" grpId="0"/>
      <p:bldP spid="96" grpId="0" animBg="1"/>
      <p:bldP spid="97" grpId="0"/>
      <p:bldP spid="98" grpId="0" animBg="1"/>
      <p:bldP spid="99" grpId="0"/>
      <p:bldP spid="101" grpId="0"/>
      <p:bldP spid="102" grpId="0" animBg="1"/>
      <p:bldP spid="103" grpId="0"/>
      <p:bldP spid="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685079" y="354258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8550" y="2652270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8550" y="354258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3370" y="4558108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18550" y="4558108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52021" y="4558108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971363" y="2938554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04834" y="3224838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969654" y="4115150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3004834" y="4115150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3207267" y="4031299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9653" y="2236688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8873" y="27671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3583" y="3644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7054" y="36562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3583" y="46597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37054" y="46631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5652" y="46597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cxnSp>
        <p:nvCxnSpPr>
          <p:cNvPr id="7" name="Curved Connector 6"/>
          <p:cNvCxnSpPr>
            <a:stCxn id="10" idx="6"/>
            <a:endCxn id="5" idx="6"/>
          </p:cNvCxnSpPr>
          <p:nvPr/>
        </p:nvCxnSpPr>
        <p:spPr>
          <a:xfrm flipH="1" flipV="1">
            <a:off x="3291118" y="2938554"/>
            <a:ext cx="1033471" cy="1905838"/>
          </a:xfrm>
          <a:prstGeom prst="curvedConnector3">
            <a:avLst>
              <a:gd name="adj1" fmla="val -221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77725" y="2154576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seniority sequence of this graph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69D8-74B9-4A4E-ABBF-1EFC04305B5F}" type="datetime1">
              <a:rPr lang="en-US" smtClean="0"/>
              <a:t>5/13/2024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5BEC-6DD5-21F9-27D2-E518FA0F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Breadth First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64EB-9474-60E4-C018-6FD94E20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EE2C-D808-4FDB-ADE2-97A6FF283FC8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B8BF-1984-E42C-8453-6D657F73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D720-FD6A-9332-7072-1064CF3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11BAF-2563-1491-2C9C-6EEAE578A9C8}"/>
                  </a:ext>
                </a:extLst>
              </p:cNvPr>
              <p:cNvSpPr txBox="1"/>
              <p:nvPr/>
            </p:nvSpPr>
            <p:spPr>
              <a:xfrm>
                <a:off x="4574338" y="1934721"/>
                <a:ext cx="3470565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Calisto MT" panose="02040603050505030304" pitchFamily="18" charset="0"/>
                  </a:rPr>
                  <a:t>bfsVisit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(s)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color[s] = GREY;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dis[s] = 0;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parent[s]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Q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enqueue(Q, u);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</a:t>
                </a:r>
                <a:r>
                  <a:rPr lang="en-US" dirty="0">
                    <a:latin typeface="Calisto MT" panose="02040603050505030304" pitchFamily="18" charset="0"/>
                  </a:rPr>
                  <a:t>while Q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u</a:t>
                </a:r>
                <a:endParaRPr lang="en-US" sz="1800" dirty="0">
                  <a:latin typeface="Calisto MT" panose="02040603050505030304" pitchFamily="18" charset="0"/>
                </a:endParaRP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u = dequeue(Q);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for each vertex 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s-&gt;adj[ ]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if(color[v] == WHITE)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          color[v] = GREY;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          dis[v] = dis[u] + 1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     parent[v] = u;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          enqueue(Q, v);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color[u] = BLACK;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11BAF-2563-1491-2C9C-6EEAE578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338" y="1934721"/>
                <a:ext cx="3470565" cy="4247317"/>
              </a:xfrm>
              <a:prstGeom prst="rect">
                <a:avLst/>
              </a:prstGeom>
              <a:blipFill>
                <a:blip r:embed="rId2"/>
                <a:stretch>
                  <a:fillRect l="-1404" t="-717" r="-351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015E6C-06A4-00AF-0CA0-029BAE9BC46C}"/>
                  </a:ext>
                </a:extLst>
              </p:cNvPr>
              <p:cNvSpPr txBox="1"/>
              <p:nvPr/>
            </p:nvSpPr>
            <p:spPr>
              <a:xfrm>
                <a:off x="1300961" y="1934721"/>
                <a:ext cx="307808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Calisto MT" panose="02040603050505030304" pitchFamily="18" charset="0"/>
                  </a:rPr>
                  <a:t>bfs</a:t>
                </a:r>
                <a:r>
                  <a:rPr lang="en-US" sz="1800" dirty="0">
                    <a:latin typeface="Calisto MT" panose="02040603050505030304" pitchFamily="18" charset="0"/>
                  </a:rPr>
                  <a:t>(G)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u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G-&gt;V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color[u] = WHITE;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u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G-&gt;V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if(color[u] == WHITE)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 </a:t>
                </a:r>
                <a:r>
                  <a:rPr lang="en-US" dirty="0" err="1">
                    <a:latin typeface="Calisto MT" panose="02040603050505030304" pitchFamily="18" charset="0"/>
                  </a:rPr>
                  <a:t>b</a:t>
                </a:r>
                <a:r>
                  <a:rPr lang="en-US" sz="1800" dirty="0" err="1">
                    <a:latin typeface="Calisto MT" panose="02040603050505030304" pitchFamily="18" charset="0"/>
                  </a:rPr>
                  <a:t>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(u);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015E6C-06A4-00AF-0CA0-029BAE9B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61" y="1934721"/>
                <a:ext cx="3078087" cy="1754326"/>
              </a:xfrm>
              <a:prstGeom prst="rect">
                <a:avLst/>
              </a:prstGeom>
              <a:blipFill>
                <a:blip r:embed="rId3"/>
                <a:stretch>
                  <a:fillRect l="-1584" t="-1736" r="-118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627F319-AB98-6B2C-3142-114683D34FE2}"/>
              </a:ext>
            </a:extLst>
          </p:cNvPr>
          <p:cNvSpPr/>
          <p:nvPr/>
        </p:nvSpPr>
        <p:spPr>
          <a:xfrm>
            <a:off x="9001359" y="2101010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B05069-B00F-DAAD-3233-FB41B2C94CB6}"/>
              </a:ext>
            </a:extLst>
          </p:cNvPr>
          <p:cNvSpPr/>
          <p:nvPr/>
        </p:nvSpPr>
        <p:spPr>
          <a:xfrm>
            <a:off x="8508989" y="2832539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327B12-E727-273D-6AF2-1B38F49074CE}"/>
              </a:ext>
            </a:extLst>
          </p:cNvPr>
          <p:cNvSpPr/>
          <p:nvPr/>
        </p:nvSpPr>
        <p:spPr>
          <a:xfrm>
            <a:off x="9001359" y="3668448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905E09-761B-8430-0B93-DF0615877E63}"/>
              </a:ext>
            </a:extLst>
          </p:cNvPr>
          <p:cNvSpPr/>
          <p:nvPr/>
        </p:nvSpPr>
        <p:spPr>
          <a:xfrm>
            <a:off x="10269390" y="2101010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0C382B-3C38-7ACE-6F7A-1639EA0682A2}"/>
              </a:ext>
            </a:extLst>
          </p:cNvPr>
          <p:cNvSpPr/>
          <p:nvPr/>
        </p:nvSpPr>
        <p:spPr>
          <a:xfrm>
            <a:off x="10269390" y="3668448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A29AA-2B40-5B66-533E-4235B4F18151}"/>
              </a:ext>
            </a:extLst>
          </p:cNvPr>
          <p:cNvCxnSpPr>
            <a:stCxn id="3" idx="3"/>
            <a:endCxn id="9" idx="0"/>
          </p:cNvCxnSpPr>
          <p:nvPr/>
        </p:nvCxnSpPr>
        <p:spPr>
          <a:xfrm flipH="1">
            <a:off x="8755174" y="2521274"/>
            <a:ext cx="318291" cy="311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5DFC1-3535-6D94-AD87-DE3CC717B4BC}"/>
              </a:ext>
            </a:extLst>
          </p:cNvPr>
          <p:cNvCxnSpPr>
            <a:stCxn id="9" idx="4"/>
            <a:endCxn id="10" idx="1"/>
          </p:cNvCxnSpPr>
          <p:nvPr/>
        </p:nvCxnSpPr>
        <p:spPr>
          <a:xfrm>
            <a:off x="8755174" y="3324909"/>
            <a:ext cx="318291" cy="415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5D34E-6FF7-57A6-8956-6C193C749926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515575" y="2593380"/>
            <a:ext cx="0" cy="1075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AF3DC-3C4E-B3D1-B8DD-3EE81F3279DD}"/>
              </a:ext>
            </a:extLst>
          </p:cNvPr>
          <p:cNvGrpSpPr/>
          <p:nvPr/>
        </p:nvGrpSpPr>
        <p:grpSpPr>
          <a:xfrm>
            <a:off x="8174803" y="4695362"/>
            <a:ext cx="3461048" cy="682239"/>
            <a:chOff x="7197807" y="5178375"/>
            <a:chExt cx="3461048" cy="68223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818607-F8A0-A26B-960E-CCBCBFD24527}"/>
                </a:ext>
              </a:extLst>
            </p:cNvPr>
            <p:cNvCxnSpPr/>
            <p:nvPr/>
          </p:nvCxnSpPr>
          <p:spPr>
            <a:xfrm>
              <a:off x="7197808" y="5178375"/>
              <a:ext cx="3461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0A6718-7BAD-7AED-0754-AB3413999855}"/>
                </a:ext>
              </a:extLst>
            </p:cNvPr>
            <p:cNvCxnSpPr/>
            <p:nvPr/>
          </p:nvCxnSpPr>
          <p:spPr>
            <a:xfrm>
              <a:off x="7197807" y="5860614"/>
              <a:ext cx="3461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30664B2-A344-B47D-A178-E82FFE4C4702}"/>
              </a:ext>
            </a:extLst>
          </p:cNvPr>
          <p:cNvSpPr txBox="1"/>
          <p:nvPr/>
        </p:nvSpPr>
        <p:spPr>
          <a:xfrm>
            <a:off x="8327689" y="48192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46E6B-44FD-5719-9D5B-063A21CA3037}"/>
              </a:ext>
            </a:extLst>
          </p:cNvPr>
          <p:cNvSpPr/>
          <p:nvPr/>
        </p:nvSpPr>
        <p:spPr>
          <a:xfrm>
            <a:off x="9001359" y="2096024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CE99F-5D97-6F41-8384-56090ED4A353}"/>
              </a:ext>
            </a:extLst>
          </p:cNvPr>
          <p:cNvSpPr txBox="1"/>
          <p:nvPr/>
        </p:nvSpPr>
        <p:spPr>
          <a:xfrm>
            <a:off x="8146471" y="559648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King =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1CAE-88B0-F20F-753F-49FE57B70A15}"/>
              </a:ext>
            </a:extLst>
          </p:cNvPr>
          <p:cNvSpPr txBox="1"/>
          <p:nvPr/>
        </p:nvSpPr>
        <p:spPr>
          <a:xfrm>
            <a:off x="9066244" y="55938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7FFE5-9FDF-80C2-B00C-757D77937882}"/>
              </a:ext>
            </a:extLst>
          </p:cNvPr>
          <p:cNvSpPr/>
          <p:nvPr/>
        </p:nvSpPr>
        <p:spPr>
          <a:xfrm>
            <a:off x="8329924" y="4823953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219C8-18A6-0465-A202-6D146FCF0C4B}"/>
              </a:ext>
            </a:extLst>
          </p:cNvPr>
          <p:cNvSpPr txBox="1"/>
          <p:nvPr/>
        </p:nvSpPr>
        <p:spPr>
          <a:xfrm>
            <a:off x="8262804" y="48605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14BE49-A803-BB82-628D-9810335DF432}"/>
              </a:ext>
            </a:extLst>
          </p:cNvPr>
          <p:cNvSpPr/>
          <p:nvPr/>
        </p:nvSpPr>
        <p:spPr>
          <a:xfrm>
            <a:off x="8508989" y="2830941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FF3152-0179-6B0B-4123-322FE6CDC13F}"/>
              </a:ext>
            </a:extLst>
          </p:cNvPr>
          <p:cNvSpPr/>
          <p:nvPr/>
        </p:nvSpPr>
        <p:spPr>
          <a:xfrm>
            <a:off x="9008780" y="2098381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80092-ECC5-F28D-E6A8-C421530E07F0}"/>
              </a:ext>
            </a:extLst>
          </p:cNvPr>
          <p:cNvSpPr/>
          <p:nvPr/>
        </p:nvSpPr>
        <p:spPr>
          <a:xfrm>
            <a:off x="9001359" y="5629911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14A52-F561-FF6F-42FE-55F81452756E}"/>
              </a:ext>
            </a:extLst>
          </p:cNvPr>
          <p:cNvSpPr txBox="1"/>
          <p:nvPr/>
        </p:nvSpPr>
        <p:spPr>
          <a:xfrm>
            <a:off x="8984164" y="55912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0436FE-297D-76E5-18F7-7C8595FB9B54}"/>
              </a:ext>
            </a:extLst>
          </p:cNvPr>
          <p:cNvSpPr/>
          <p:nvPr/>
        </p:nvSpPr>
        <p:spPr>
          <a:xfrm>
            <a:off x="8265039" y="4777671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9C734C-E560-60E0-0464-69ED6E945C88}"/>
              </a:ext>
            </a:extLst>
          </p:cNvPr>
          <p:cNvSpPr txBox="1"/>
          <p:nvPr/>
        </p:nvSpPr>
        <p:spPr>
          <a:xfrm>
            <a:off x="8307822" y="48827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9F29907-34BD-14F0-258A-5E899B65B983}"/>
              </a:ext>
            </a:extLst>
          </p:cNvPr>
          <p:cNvSpPr/>
          <p:nvPr/>
        </p:nvSpPr>
        <p:spPr>
          <a:xfrm>
            <a:off x="9001359" y="3667960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92656D-ABE1-E149-651B-A4BD46D2FC0B}"/>
              </a:ext>
            </a:extLst>
          </p:cNvPr>
          <p:cNvSpPr/>
          <p:nvPr/>
        </p:nvSpPr>
        <p:spPr>
          <a:xfrm>
            <a:off x="8508989" y="2808734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8F245-95DF-72A7-9E1D-8E9BE3734947}"/>
              </a:ext>
            </a:extLst>
          </p:cNvPr>
          <p:cNvSpPr/>
          <p:nvPr/>
        </p:nvSpPr>
        <p:spPr>
          <a:xfrm>
            <a:off x="9001359" y="5585969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ED02A6-4918-C44A-DB15-44EC3E297D71}"/>
              </a:ext>
            </a:extLst>
          </p:cNvPr>
          <p:cNvSpPr txBox="1"/>
          <p:nvPr/>
        </p:nvSpPr>
        <p:spPr>
          <a:xfrm>
            <a:off x="8937375" y="55988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329A58-282D-04E7-149F-8BC5740BC78F}"/>
              </a:ext>
            </a:extLst>
          </p:cNvPr>
          <p:cNvSpPr/>
          <p:nvPr/>
        </p:nvSpPr>
        <p:spPr>
          <a:xfrm>
            <a:off x="8339177" y="4922187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8DD6FC-ED33-AA16-F87A-88C173BB3BE9}"/>
              </a:ext>
            </a:extLst>
          </p:cNvPr>
          <p:cNvSpPr/>
          <p:nvPr/>
        </p:nvSpPr>
        <p:spPr>
          <a:xfrm>
            <a:off x="9008780" y="3689047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71372A-D610-4DA3-1281-75119B6DC64B}"/>
              </a:ext>
            </a:extLst>
          </p:cNvPr>
          <p:cNvSpPr/>
          <p:nvPr/>
        </p:nvSpPr>
        <p:spPr>
          <a:xfrm>
            <a:off x="8959800" y="5532381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9A8425-5B39-5B8D-BFD8-71DD8DC334EE}"/>
              </a:ext>
            </a:extLst>
          </p:cNvPr>
          <p:cNvSpPr/>
          <p:nvPr/>
        </p:nvSpPr>
        <p:spPr>
          <a:xfrm>
            <a:off x="10269390" y="2098381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0D1718-7F03-A6BB-4333-2212CECC4D21}"/>
              </a:ext>
            </a:extLst>
          </p:cNvPr>
          <p:cNvSpPr txBox="1"/>
          <p:nvPr/>
        </p:nvSpPr>
        <p:spPr>
          <a:xfrm>
            <a:off x="8244333" y="48601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8054EC-A930-5C1E-30B7-8CF6BDBAB3B0}"/>
              </a:ext>
            </a:extLst>
          </p:cNvPr>
          <p:cNvSpPr txBox="1"/>
          <p:nvPr/>
        </p:nvSpPr>
        <p:spPr>
          <a:xfrm>
            <a:off x="8967542" y="55756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9B039-BB80-1F82-C343-D2F4514CE4CE}"/>
              </a:ext>
            </a:extLst>
          </p:cNvPr>
          <p:cNvSpPr/>
          <p:nvPr/>
        </p:nvSpPr>
        <p:spPr>
          <a:xfrm>
            <a:off x="8283330" y="4909690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A14C20-00B3-C79F-A40E-C012DA9C3959}"/>
              </a:ext>
            </a:extLst>
          </p:cNvPr>
          <p:cNvSpPr txBox="1"/>
          <p:nvPr/>
        </p:nvSpPr>
        <p:spPr>
          <a:xfrm>
            <a:off x="8262804" y="48683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BC1A2E-A498-C4C5-F809-47701C88C901}"/>
              </a:ext>
            </a:extLst>
          </p:cNvPr>
          <p:cNvSpPr/>
          <p:nvPr/>
        </p:nvSpPr>
        <p:spPr>
          <a:xfrm>
            <a:off x="10269390" y="3672873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93F0C3-A126-E477-420C-A417A3F2D318}"/>
              </a:ext>
            </a:extLst>
          </p:cNvPr>
          <p:cNvSpPr/>
          <p:nvPr/>
        </p:nvSpPr>
        <p:spPr>
          <a:xfrm>
            <a:off x="10261969" y="2096585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2FCFD0-3A04-09C1-4894-9E24559CE5CF}"/>
              </a:ext>
            </a:extLst>
          </p:cNvPr>
          <p:cNvSpPr/>
          <p:nvPr/>
        </p:nvSpPr>
        <p:spPr>
          <a:xfrm>
            <a:off x="8989406" y="5625806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C03593-55B3-6BD4-FFA9-C5337B1A1143}"/>
              </a:ext>
            </a:extLst>
          </p:cNvPr>
          <p:cNvSpPr txBox="1"/>
          <p:nvPr/>
        </p:nvSpPr>
        <p:spPr>
          <a:xfrm>
            <a:off x="8960532" y="55835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8DE952-41ED-F457-3571-295A841C363D}"/>
              </a:ext>
            </a:extLst>
          </p:cNvPr>
          <p:cNvSpPr/>
          <p:nvPr/>
        </p:nvSpPr>
        <p:spPr>
          <a:xfrm>
            <a:off x="8188587" y="4835717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12F22C-F41E-B9BE-B5CF-1114BAF1AF4F}"/>
              </a:ext>
            </a:extLst>
          </p:cNvPr>
          <p:cNvSpPr/>
          <p:nvPr/>
        </p:nvSpPr>
        <p:spPr>
          <a:xfrm>
            <a:off x="10269390" y="3667960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97D9EE-A812-0139-7595-B05313DE48C2}"/>
              </a:ext>
            </a:extLst>
          </p:cNvPr>
          <p:cNvSpPr/>
          <p:nvPr/>
        </p:nvSpPr>
        <p:spPr>
          <a:xfrm>
            <a:off x="9001359" y="5625806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 animBg="1"/>
      <p:bldP spid="25" grpId="0"/>
      <p:bldP spid="26" grpId="0"/>
      <p:bldP spid="28" grpId="0" animBg="1"/>
      <p:bldP spid="29" grpId="0"/>
      <p:bldP spid="30" grpId="0" animBg="1"/>
      <p:bldP spid="31" grpId="0" animBg="1"/>
      <p:bldP spid="33" grpId="0" animBg="1"/>
      <p:bldP spid="35" grpId="0"/>
      <p:bldP spid="36" grpId="0" animBg="1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9" grpId="0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Edge Representation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6808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An edge is represented by the 2 end vertices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280" y="244694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e1 = (0,1) or (1,0)</a:t>
            </a:r>
          </a:p>
        </p:txBody>
      </p:sp>
      <p:sp>
        <p:nvSpPr>
          <p:cNvPr id="20" name="Oval 19"/>
          <p:cNvSpPr/>
          <p:nvPr/>
        </p:nvSpPr>
        <p:spPr>
          <a:xfrm>
            <a:off x="8639798" y="214258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2688" y="28162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43331" y="214258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243701" y="305983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56591" y="391751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33589" y="343040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6"/>
            <a:endCxn id="24" idx="2"/>
          </p:cNvCxnSpPr>
          <p:nvPr/>
        </p:nvCxnSpPr>
        <p:spPr>
          <a:xfrm>
            <a:off x="9126908" y="2386140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2" idx="0"/>
          </p:cNvCxnSpPr>
          <p:nvPr/>
        </p:nvCxnSpPr>
        <p:spPr>
          <a:xfrm flipH="1">
            <a:off x="8396243" y="2558359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6" idx="1"/>
          </p:cNvCxnSpPr>
          <p:nvPr/>
        </p:nvCxnSpPr>
        <p:spPr>
          <a:xfrm>
            <a:off x="8568462" y="3232052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4"/>
          </p:cNvCxnSpPr>
          <p:nvPr/>
        </p:nvCxnSpPr>
        <p:spPr>
          <a:xfrm flipV="1">
            <a:off x="9659475" y="2629695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5"/>
            <a:endCxn id="25" idx="1"/>
          </p:cNvCxnSpPr>
          <p:nvPr/>
        </p:nvCxnSpPr>
        <p:spPr>
          <a:xfrm>
            <a:off x="9055572" y="2558359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1234" y="2189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27701" y="2189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47712" y="28751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11925" y="3489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30705" y="311872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45296" y="3976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25084" y="205380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03800" y="27664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10518" y="25273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61176" y="236831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05377" y="346189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97280" y="289663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e2 = (4,1) or (1,4)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7279" y="334986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e3 = (4,0) or (0,4)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79" y="3799553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e4 = (2,5) or (5,2)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97278" y="424924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e5 = (2,1) or (1,2)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777-3963-4768-AB5B-60004ED40AC1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Classification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273181" y="242323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86071" y="309693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76714" y="242323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77084" y="334048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89974" y="419816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66972" y="371105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6"/>
            <a:endCxn id="24" idx="2"/>
          </p:cNvCxnSpPr>
          <p:nvPr/>
        </p:nvCxnSpPr>
        <p:spPr>
          <a:xfrm>
            <a:off x="2760291" y="2666794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2" idx="0"/>
          </p:cNvCxnSpPr>
          <p:nvPr/>
        </p:nvCxnSpPr>
        <p:spPr>
          <a:xfrm flipH="1">
            <a:off x="2029626" y="2839013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6" idx="1"/>
          </p:cNvCxnSpPr>
          <p:nvPr/>
        </p:nvCxnSpPr>
        <p:spPr>
          <a:xfrm>
            <a:off x="2201845" y="3512706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4"/>
          </p:cNvCxnSpPr>
          <p:nvPr/>
        </p:nvCxnSpPr>
        <p:spPr>
          <a:xfrm flipV="1">
            <a:off x="3292858" y="2910349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5"/>
            <a:endCxn id="25" idx="1"/>
          </p:cNvCxnSpPr>
          <p:nvPr/>
        </p:nvCxnSpPr>
        <p:spPr>
          <a:xfrm>
            <a:off x="2688955" y="2839013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4617" y="2469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1084" y="246968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81095" y="315582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45308" y="3769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4088" y="33993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78679" y="4257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6644" y="4943775"/>
            <a:ext cx="3105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The edges have no direction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3488" y="1774373"/>
            <a:ext cx="538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Classification based on the direction of edge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6644" y="5294356"/>
            <a:ext cx="5301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An edge can be represented as either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or (</a:t>
            </a:r>
            <a:r>
              <a:rPr lang="en-US" sz="1700" dirty="0" err="1">
                <a:latin typeface="Bahnschrift" panose="020B0502040204020203" pitchFamily="34" charset="0"/>
              </a:rPr>
              <a:t>v,u</a:t>
            </a:r>
            <a:r>
              <a:rPr lang="en-US" sz="17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44971" y="232673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3687" y="30394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0405" y="280023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81063" y="26412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25264" y="37348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6643" y="5634707"/>
            <a:ext cx="42146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Eg</a:t>
            </a:r>
            <a:r>
              <a:rPr lang="en-US" sz="1700" dirty="0">
                <a:latin typeface="Bahnschrift" panose="020B0502040204020203" pitchFamily="34" charset="0"/>
              </a:rPr>
              <a:t>: e1 can be represented as (0,1) or (1,0)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9796" y="4511376"/>
            <a:ext cx="18710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Undirected Graph</a:t>
            </a:r>
          </a:p>
        </p:txBody>
      </p:sp>
      <p:sp>
        <p:nvSpPr>
          <p:cNvPr id="2" name="Rectangle 1"/>
          <p:cNvSpPr/>
          <p:nvPr/>
        </p:nvSpPr>
        <p:spPr>
          <a:xfrm>
            <a:off x="3185611" y="4541499"/>
            <a:ext cx="1917107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84918" y="248086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97808" y="315455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988451" y="248086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88821" y="339811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01711" y="425578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78709" y="37686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076354" y="2527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72821" y="25273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92832" y="32134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57045" y="3827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75825" y="34569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0416" y="43146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08381" y="5001398"/>
            <a:ext cx="57294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All the edges have a direction from vertex-</a:t>
            </a:r>
            <a:r>
              <a:rPr lang="en-US" sz="1700" b="1" i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to vertex-</a:t>
            </a:r>
            <a:r>
              <a:rPr lang="en-US" sz="1700" b="1" i="1" dirty="0">
                <a:latin typeface="Bahnschrift" panose="020B0502040204020203" pitchFamily="34" charset="0"/>
              </a:rPr>
              <a:t>v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08381" y="5351979"/>
            <a:ext cx="33938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Edges are represented as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56708" y="2384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35424" y="309704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42142" y="28578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92800" y="26988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37001" y="379244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08380" y="5692330"/>
            <a:ext cx="46249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Eg</a:t>
            </a:r>
            <a:r>
              <a:rPr lang="en-US" sz="1700" dirty="0">
                <a:latin typeface="Bahnschrift" panose="020B0502040204020203" pitchFamily="34" charset="0"/>
              </a:rPr>
              <a:t>: e1 must be represented as (1,0). </a:t>
            </a:r>
            <a:r>
              <a:rPr lang="en-US" sz="1700" strike="sngStrike" dirty="0">
                <a:latin typeface="Bahnschrift" panose="020B0502040204020203" pitchFamily="34" charset="0"/>
              </a:rPr>
              <a:t>Not (0,1)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76813" y="4568999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Directed Graph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697348" y="4599122"/>
            <a:ext cx="1917107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9" idx="3"/>
            <a:endCxn id="50" idx="0"/>
          </p:cNvCxnSpPr>
          <p:nvPr/>
        </p:nvCxnSpPr>
        <p:spPr>
          <a:xfrm flipH="1">
            <a:off x="7541363" y="2896636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9" idx="6"/>
            <a:endCxn id="60" idx="2"/>
          </p:cNvCxnSpPr>
          <p:nvPr/>
        </p:nvCxnSpPr>
        <p:spPr>
          <a:xfrm>
            <a:off x="8272028" y="2724417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9" idx="5"/>
            <a:endCxn id="61" idx="1"/>
          </p:cNvCxnSpPr>
          <p:nvPr/>
        </p:nvCxnSpPr>
        <p:spPr>
          <a:xfrm>
            <a:off x="8200692" y="2896636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1" idx="7"/>
            <a:endCxn id="60" idx="4"/>
          </p:cNvCxnSpPr>
          <p:nvPr/>
        </p:nvCxnSpPr>
        <p:spPr>
          <a:xfrm flipV="1">
            <a:off x="8804595" y="2967972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5"/>
            <a:endCxn id="62" idx="1"/>
          </p:cNvCxnSpPr>
          <p:nvPr/>
        </p:nvCxnSpPr>
        <p:spPr>
          <a:xfrm>
            <a:off x="7713582" y="3570329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65CC-E912-4307-9D6F-C1FCDAFF2CBF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3" grpId="0"/>
      <p:bldP spid="34" grpId="0"/>
      <p:bldP spid="35" grpId="0"/>
      <p:bldP spid="36" grpId="0"/>
      <p:bldP spid="37" grpId="0"/>
      <p:bldP spid="38" grpId="0"/>
      <p:bldP spid="5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2" grpId="0" animBg="1"/>
      <p:bldP spid="49" grpId="0" animBg="1"/>
      <p:bldP spid="50" grpId="0" animBg="1"/>
      <p:bldP spid="60" grpId="0" animBg="1"/>
      <p:bldP spid="61" grpId="0" animBg="1"/>
      <p:bldP spid="62" grpId="0" animBg="1"/>
      <p:bldP spid="63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Adjacent Vertex (Undirected Graph)</a:t>
            </a:r>
          </a:p>
        </p:txBody>
      </p:sp>
      <p:sp>
        <p:nvSpPr>
          <p:cNvPr id="20" name="Oval 19"/>
          <p:cNvSpPr/>
          <p:nvPr/>
        </p:nvSpPr>
        <p:spPr>
          <a:xfrm>
            <a:off x="8622706" y="20128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35596" y="26865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26239" y="20128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226609" y="29301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39499" y="378780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16497" y="330069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6"/>
            <a:endCxn id="24" idx="2"/>
          </p:cNvCxnSpPr>
          <p:nvPr/>
        </p:nvCxnSpPr>
        <p:spPr>
          <a:xfrm>
            <a:off x="9109816" y="2256433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2" idx="0"/>
          </p:cNvCxnSpPr>
          <p:nvPr/>
        </p:nvCxnSpPr>
        <p:spPr>
          <a:xfrm flipH="1">
            <a:off x="8379151" y="2428652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6" idx="1"/>
          </p:cNvCxnSpPr>
          <p:nvPr/>
        </p:nvCxnSpPr>
        <p:spPr>
          <a:xfrm>
            <a:off x="8551370" y="3102345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4"/>
          </p:cNvCxnSpPr>
          <p:nvPr/>
        </p:nvCxnSpPr>
        <p:spPr>
          <a:xfrm flipV="1">
            <a:off x="9642383" y="2499988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5"/>
            <a:endCxn id="25" idx="1"/>
          </p:cNvCxnSpPr>
          <p:nvPr/>
        </p:nvCxnSpPr>
        <p:spPr>
          <a:xfrm>
            <a:off x="9038480" y="2428652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14142" y="2059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10609" y="20593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30620" y="2745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94833" y="33595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13613" y="29890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28204" y="38466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0412" y="2405267"/>
            <a:ext cx="21659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Adjacent(0) = {1,4}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0412" y="2755848"/>
            <a:ext cx="23278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Adjacent(1) = {0,2,4}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0411" y="3096199"/>
            <a:ext cx="21531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Adjacent(2) = {1,5}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62151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>
                <a:latin typeface="Bahnschrift" panose="020B0502040204020203" pitchFamily="34" charset="0"/>
              </a:rPr>
              <a:t>v</a:t>
            </a:r>
            <a:r>
              <a:rPr lang="en-US" sz="1700" dirty="0">
                <a:latin typeface="Bahnschrift" panose="020B0502040204020203" pitchFamily="34" charset="0"/>
              </a:rPr>
              <a:t> is an adjacent vertex of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if an edges exists between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and </a:t>
            </a:r>
            <a:r>
              <a:rPr lang="en-US" sz="1700" b="1" dirty="0">
                <a:latin typeface="Bahnschrift" panose="020B0502040204020203" pitchFamily="34" charset="0"/>
              </a:rPr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0411" y="3433188"/>
            <a:ext cx="19159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Adjacent(3) = {}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30411" y="3801544"/>
            <a:ext cx="21659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Adjacent(4) = {0,1}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0411" y="4138533"/>
            <a:ext cx="20313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Adjacent(5) = {2}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7FA5-D2C5-4B70-87D4-09B005668E5A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0" grpId="0"/>
      <p:bldP spid="46" grpId="0"/>
      <p:bldP spid="58" grpId="0"/>
      <p:bldP spid="39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Adjacent Vertex (Directed Graph)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0412" y="2405267"/>
            <a:ext cx="19207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Adjacent(0) = {}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0412" y="2755848"/>
            <a:ext cx="23278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Adjacent(1) = {0,2,4}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0411" y="3096199"/>
            <a:ext cx="20313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Adjacent(2) = {5}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56669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>
                <a:latin typeface="Bahnschrift" panose="020B0502040204020203" pitchFamily="34" charset="0"/>
              </a:rPr>
              <a:t>v</a:t>
            </a:r>
            <a:r>
              <a:rPr lang="en-US" sz="1700" dirty="0">
                <a:latin typeface="Bahnschrift" panose="020B0502040204020203" pitchFamily="34" charset="0"/>
              </a:rPr>
              <a:t> is an adjacent vertex of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if an edges exists from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to </a:t>
            </a:r>
            <a:r>
              <a:rPr lang="en-US" sz="1700" b="1" dirty="0">
                <a:latin typeface="Bahnschrift" panose="020B0502040204020203" pitchFamily="34" charset="0"/>
              </a:rPr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0411" y="3433188"/>
            <a:ext cx="19159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Adjacent(3) = {}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30411" y="3801544"/>
            <a:ext cx="20441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Adjacent(4) = {0}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0411" y="4138533"/>
            <a:ext cx="19191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Adjacent(5) = {}</a:t>
            </a:r>
          </a:p>
        </p:txBody>
      </p:sp>
      <p:sp>
        <p:nvSpPr>
          <p:cNvPr id="43" name="Oval 42"/>
          <p:cNvSpPr/>
          <p:nvPr/>
        </p:nvSpPr>
        <p:spPr>
          <a:xfrm>
            <a:off x="8818960" y="2309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31850" y="298306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2493" y="2309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422863" y="322662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935753" y="40843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412751" y="359719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10396" y="2355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06863" y="23558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26874" y="30419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91087" y="3656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09867" y="32855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24458" y="41431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cxnSp>
        <p:nvCxnSpPr>
          <p:cNvPr id="65" name="Straight Arrow Connector 64"/>
          <p:cNvCxnSpPr>
            <a:stCxn id="43" idx="3"/>
            <a:endCxn id="44" idx="0"/>
          </p:cNvCxnSpPr>
          <p:nvPr/>
        </p:nvCxnSpPr>
        <p:spPr>
          <a:xfrm flipH="1">
            <a:off x="8575405" y="2725150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6"/>
            <a:endCxn id="45" idx="2"/>
          </p:cNvCxnSpPr>
          <p:nvPr/>
        </p:nvCxnSpPr>
        <p:spPr>
          <a:xfrm>
            <a:off x="9306070" y="2552931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5"/>
            <a:endCxn id="47" idx="1"/>
          </p:cNvCxnSpPr>
          <p:nvPr/>
        </p:nvCxnSpPr>
        <p:spPr>
          <a:xfrm>
            <a:off x="9234734" y="2725150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7"/>
            <a:endCxn id="45" idx="4"/>
          </p:cNvCxnSpPr>
          <p:nvPr/>
        </p:nvCxnSpPr>
        <p:spPr>
          <a:xfrm flipV="1">
            <a:off x="9838637" y="2796486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5"/>
            <a:endCxn id="48" idx="1"/>
          </p:cNvCxnSpPr>
          <p:nvPr/>
        </p:nvCxnSpPr>
        <p:spPr>
          <a:xfrm>
            <a:off x="8747624" y="3398843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3AE8-507D-4158-8C91-CE62E7A8032A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0" grpId="0"/>
      <p:bldP spid="46" grpId="0"/>
      <p:bldP spid="58" grpId="0"/>
      <p:bldP spid="39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Graph Representation in Computer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29899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2 common representation: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0596" y="2284797"/>
            <a:ext cx="2169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9780" y="2284796"/>
            <a:ext cx="11528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[2D Array]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0596" y="2710661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9780" y="2710661"/>
            <a:ext cx="13644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[Linked List]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4256" y="2710660"/>
            <a:ext cx="9300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[vector]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61F-8DB7-4FF6-BD1E-565EE9D07F35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Adjacency Matrix: 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49872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is represented by a 2-D array/matrix</a:t>
            </a:r>
          </a:p>
        </p:txBody>
      </p:sp>
      <p:sp>
        <p:nvSpPr>
          <p:cNvPr id="63" name="Oval 62"/>
          <p:cNvSpPr/>
          <p:nvPr/>
        </p:nvSpPr>
        <p:spPr>
          <a:xfrm>
            <a:off x="9240125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753015" y="271006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43658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844028" y="295362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356918" y="38113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833916" y="332419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31561" y="2082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28028" y="20828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48039" y="27689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12252" y="3383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31032" y="30125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5623" y="38701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cxnSp>
        <p:nvCxnSpPr>
          <p:cNvPr id="80" name="Straight Arrow Connector 79"/>
          <p:cNvCxnSpPr>
            <a:stCxn id="63" idx="3"/>
            <a:endCxn id="64" idx="0"/>
          </p:cNvCxnSpPr>
          <p:nvPr/>
        </p:nvCxnSpPr>
        <p:spPr>
          <a:xfrm flipH="1">
            <a:off x="8996570" y="2452150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6"/>
            <a:endCxn id="70" idx="2"/>
          </p:cNvCxnSpPr>
          <p:nvPr/>
        </p:nvCxnSpPr>
        <p:spPr>
          <a:xfrm>
            <a:off x="9727235" y="2279931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5"/>
            <a:endCxn id="71" idx="1"/>
          </p:cNvCxnSpPr>
          <p:nvPr/>
        </p:nvCxnSpPr>
        <p:spPr>
          <a:xfrm>
            <a:off x="9655899" y="2452150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7"/>
            <a:endCxn id="70" idx="4"/>
          </p:cNvCxnSpPr>
          <p:nvPr/>
        </p:nvCxnSpPr>
        <p:spPr>
          <a:xfrm flipV="1">
            <a:off x="10259802" y="2523486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5"/>
            <a:endCxn id="72" idx="1"/>
          </p:cNvCxnSpPr>
          <p:nvPr/>
        </p:nvCxnSpPr>
        <p:spPr>
          <a:xfrm>
            <a:off x="9168789" y="3125843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97279" y="2212874"/>
            <a:ext cx="34147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Dimension of the matrix is n x 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97279" y="2566571"/>
            <a:ext cx="37289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Vertices are represented by index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68645" y="2222831"/>
            <a:ext cx="12314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[Here n = 6]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10873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438257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866478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93862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21246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148630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10967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8351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866572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93956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721340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148724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010779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438163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66384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293768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721152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148536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10873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38257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866478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293862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721246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148630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010685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38069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866290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293674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721058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148442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010779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438163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866384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293768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721152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148536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075821" y="320487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923645" y="320487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499733" y="320487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347557" y="3202660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95381" y="3202658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771469" y="3202659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60067" y="358211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660067" y="4008414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645909" y="443471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645909" y="4902988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49410" y="5276965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49410" y="5721298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97279" y="2961318"/>
            <a:ext cx="48029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Initially all the values of the matrix are set to 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029030" y="2909711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4252" y="3573225"/>
            <a:ext cx="2445681" cy="2528694"/>
            <a:chOff x="6064252" y="3573225"/>
            <a:chExt cx="2445681" cy="2528694"/>
          </a:xfrm>
        </p:grpSpPr>
        <p:sp>
          <p:nvSpPr>
            <p:cNvPr id="183" name="TextBox 182"/>
            <p:cNvSpPr txBox="1"/>
            <p:nvPr/>
          </p:nvSpPr>
          <p:spPr>
            <a:xfrm>
              <a:off x="6085298" y="357544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33122" y="357543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09210" y="357544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57034" y="357322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04858" y="357322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80946" y="357322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75821" y="400841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23645" y="400841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99733" y="400841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47557" y="400620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95381" y="400619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71469" y="400619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73729" y="445380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921553" y="445380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97641" y="4453808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345465" y="445159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93289" y="4451593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69377" y="4451594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064252" y="48867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2076" y="488678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88164" y="48867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35988" y="488456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183812" y="488456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759900" y="488456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85481" y="531500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3305" y="531500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9393" y="531500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57217" y="531278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205041" y="531278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781129" y="531278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076004" y="574797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23828" y="574797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499916" y="5747975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347740" y="5745762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195564" y="574576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771652" y="5745761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097279" y="3358214"/>
            <a:ext cx="38090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Now consider the edges one by one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36" y="3730075"/>
            <a:ext cx="33826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For an edge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do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 =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5132" y="4397575"/>
            <a:ext cx="428221" cy="428221"/>
            <a:chOff x="883125" y="5015247"/>
            <a:chExt cx="428221" cy="428221"/>
          </a:xfrm>
        </p:grpSpPr>
        <p:sp>
          <p:nvSpPr>
            <p:cNvPr id="119" name="Rectangle 1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5" name="Straight Arrow Connector 4"/>
          <p:cNvCxnSpPr>
            <a:stCxn id="63" idx="3"/>
            <a:endCxn id="64" idx="0"/>
          </p:cNvCxnSpPr>
          <p:nvPr/>
        </p:nvCxnSpPr>
        <p:spPr>
          <a:xfrm flipH="1">
            <a:off x="8996570" y="2452150"/>
            <a:ext cx="314891" cy="257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6874983" y="3974585"/>
            <a:ext cx="428221" cy="428221"/>
            <a:chOff x="883125" y="5015247"/>
            <a:chExt cx="428221" cy="428221"/>
          </a:xfrm>
        </p:grpSpPr>
        <p:sp>
          <p:nvSpPr>
            <p:cNvPr id="219" name="Rectangle 2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Arrow Connector 8"/>
          <p:cNvCxnSpPr>
            <a:stCxn id="63" idx="5"/>
            <a:endCxn id="71" idx="1"/>
          </p:cNvCxnSpPr>
          <p:nvPr/>
        </p:nvCxnSpPr>
        <p:spPr>
          <a:xfrm>
            <a:off x="9655899" y="2452150"/>
            <a:ext cx="259465" cy="57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727936" y="3971276"/>
            <a:ext cx="428221" cy="428221"/>
            <a:chOff x="883125" y="5015247"/>
            <a:chExt cx="428221" cy="428221"/>
          </a:xfrm>
        </p:grpSpPr>
        <p:sp>
          <p:nvSpPr>
            <p:cNvPr id="222" name="Rectangle 22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63" idx="6"/>
            <a:endCxn id="70" idx="2"/>
          </p:cNvCxnSpPr>
          <p:nvPr/>
        </p:nvCxnSpPr>
        <p:spPr>
          <a:xfrm>
            <a:off x="9727235" y="2279931"/>
            <a:ext cx="7164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6009177" y="3971276"/>
            <a:ext cx="428221" cy="428221"/>
            <a:chOff x="883125" y="5015247"/>
            <a:chExt cx="428221" cy="428221"/>
          </a:xfrm>
        </p:grpSpPr>
        <p:sp>
          <p:nvSpPr>
            <p:cNvPr id="225" name="Rectangle 224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3" name="Straight Arrow Connector 12"/>
          <p:cNvCxnSpPr>
            <a:stCxn id="71" idx="7"/>
            <a:endCxn id="70" idx="4"/>
          </p:cNvCxnSpPr>
          <p:nvPr/>
        </p:nvCxnSpPr>
        <p:spPr>
          <a:xfrm flipV="1">
            <a:off x="10259802" y="2523486"/>
            <a:ext cx="427411" cy="501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016995" y="5250846"/>
            <a:ext cx="428221" cy="428221"/>
            <a:chOff x="883125" y="5015247"/>
            <a:chExt cx="428221" cy="428221"/>
          </a:xfrm>
        </p:grpSpPr>
        <p:sp>
          <p:nvSpPr>
            <p:cNvPr id="228" name="Rectangle 227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5" name="Straight Arrow Connector 14"/>
          <p:cNvCxnSpPr>
            <a:stCxn id="64" idx="5"/>
            <a:endCxn id="72" idx="1"/>
          </p:cNvCxnSpPr>
          <p:nvPr/>
        </p:nvCxnSpPr>
        <p:spPr>
          <a:xfrm>
            <a:off x="9168789" y="3125843"/>
            <a:ext cx="259465" cy="7567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BCE1-166C-45C8-92E5-D1A05550BC24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5" grpId="0"/>
      <p:bldP spid="86" grpId="0"/>
      <p:bldP spid="87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044" y="54200"/>
            <a:ext cx="10058400" cy="1450757"/>
          </a:xfrm>
        </p:spPr>
        <p:txBody>
          <a:bodyPr/>
          <a:lstStyle/>
          <a:p>
            <a:r>
              <a:rPr lang="en-US" dirty="0"/>
              <a:t>Adjacency Matrix: Undirected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4051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The process is almost same as before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97279" y="2212874"/>
            <a:ext cx="39869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Difference is that for an edge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do: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47656" y="2585920"/>
            <a:ext cx="1422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10873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438257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866478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93862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21246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148630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10967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8351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866572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93956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721340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148724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010779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438163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66384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293768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721152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148536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10873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38257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866478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293862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721246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148630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010685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38069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866290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293674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721058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148442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010779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438163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866384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293768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721152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148536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075821" y="320487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923645" y="320487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499733" y="320487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347557" y="3202660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95381" y="3202658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771469" y="3202659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60067" y="358211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660067" y="4008414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645909" y="443471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645909" y="4902988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49410" y="5276965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49410" y="5721298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029030" y="2909711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4252" y="3573225"/>
            <a:ext cx="2445681" cy="2528694"/>
            <a:chOff x="6064252" y="3573225"/>
            <a:chExt cx="2445681" cy="2528694"/>
          </a:xfrm>
        </p:grpSpPr>
        <p:sp>
          <p:nvSpPr>
            <p:cNvPr id="183" name="TextBox 182"/>
            <p:cNvSpPr txBox="1"/>
            <p:nvPr/>
          </p:nvSpPr>
          <p:spPr>
            <a:xfrm>
              <a:off x="6085298" y="357544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33122" y="357543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09210" y="357544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57034" y="357322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04858" y="357322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80946" y="357322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75821" y="400841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23645" y="400841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99733" y="400841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47557" y="400620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95381" y="400619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71469" y="400619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73729" y="445380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921553" y="445380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97641" y="4453808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345465" y="445159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93289" y="4451593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69377" y="4451594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064252" y="48867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2076" y="488678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88164" y="48867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35988" y="488456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183812" y="488456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759900" y="488456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85481" y="531500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3305" y="531500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9393" y="531500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57217" y="531278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205041" y="531278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781129" y="531278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076004" y="574797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23828" y="574797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499916" y="5747975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347740" y="5745762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195564" y="574576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771652" y="5745761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447656" y="2972742"/>
            <a:ext cx="1422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[v][u]=1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5132" y="4397575"/>
            <a:ext cx="428221" cy="428221"/>
            <a:chOff x="883125" y="5015247"/>
            <a:chExt cx="428221" cy="428221"/>
          </a:xfrm>
        </p:grpSpPr>
        <p:sp>
          <p:nvSpPr>
            <p:cNvPr id="119" name="Rectangle 1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874983" y="3974585"/>
            <a:ext cx="428221" cy="428221"/>
            <a:chOff x="883125" y="5015247"/>
            <a:chExt cx="428221" cy="428221"/>
          </a:xfrm>
        </p:grpSpPr>
        <p:sp>
          <p:nvSpPr>
            <p:cNvPr id="219" name="Rectangle 2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727936" y="3971276"/>
            <a:ext cx="428221" cy="428221"/>
            <a:chOff x="883125" y="5015247"/>
            <a:chExt cx="428221" cy="428221"/>
          </a:xfrm>
        </p:grpSpPr>
        <p:sp>
          <p:nvSpPr>
            <p:cNvPr id="222" name="Rectangle 22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009177" y="3971276"/>
            <a:ext cx="428221" cy="428221"/>
            <a:chOff x="883125" y="5015247"/>
            <a:chExt cx="428221" cy="428221"/>
          </a:xfrm>
        </p:grpSpPr>
        <p:sp>
          <p:nvSpPr>
            <p:cNvPr id="225" name="Rectangle 224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6995" y="5250846"/>
            <a:ext cx="428221" cy="428221"/>
            <a:chOff x="883125" y="5015247"/>
            <a:chExt cx="428221" cy="428221"/>
          </a:xfrm>
        </p:grpSpPr>
        <p:sp>
          <p:nvSpPr>
            <p:cNvPr id="228" name="Rectangle 227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sp>
        <p:nvSpPr>
          <p:cNvPr id="177" name="Oval 176"/>
          <p:cNvSpPr/>
          <p:nvPr/>
        </p:nvSpPr>
        <p:spPr>
          <a:xfrm>
            <a:off x="9249098" y="204185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761988" y="271554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0452631" y="204185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9853001" y="29591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365891" y="381678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0842889" y="332967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>
            <a:stCxn id="177" idx="6"/>
            <a:endCxn id="179" idx="2"/>
          </p:cNvCxnSpPr>
          <p:nvPr/>
        </p:nvCxnSpPr>
        <p:spPr>
          <a:xfrm>
            <a:off x="9736208" y="2285409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77" idx="3"/>
            <a:endCxn id="178" idx="0"/>
          </p:cNvCxnSpPr>
          <p:nvPr/>
        </p:nvCxnSpPr>
        <p:spPr>
          <a:xfrm flipH="1">
            <a:off x="9005543" y="2457628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78" idx="5"/>
            <a:endCxn id="181" idx="1"/>
          </p:cNvCxnSpPr>
          <p:nvPr/>
        </p:nvCxnSpPr>
        <p:spPr>
          <a:xfrm>
            <a:off x="9177762" y="3131321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80" idx="7"/>
            <a:endCxn id="179" idx="4"/>
          </p:cNvCxnSpPr>
          <p:nvPr/>
        </p:nvCxnSpPr>
        <p:spPr>
          <a:xfrm flipV="1">
            <a:off x="10268775" y="2528964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7" idx="5"/>
            <a:endCxn id="180" idx="1"/>
          </p:cNvCxnSpPr>
          <p:nvPr/>
        </p:nvCxnSpPr>
        <p:spPr>
          <a:xfrm>
            <a:off x="9664872" y="2457628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540534" y="2088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337001" y="208829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857012" y="27744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0921225" y="3388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9940005" y="30179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9454596" y="38756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435536" y="4401543"/>
            <a:ext cx="428221" cy="428221"/>
            <a:chOff x="883125" y="5015247"/>
            <a:chExt cx="428221" cy="428221"/>
          </a:xfrm>
        </p:grpSpPr>
        <p:sp>
          <p:nvSpPr>
            <p:cNvPr id="242" name="Rectangle 24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6" name="Straight Connector 5"/>
          <p:cNvCxnSpPr>
            <a:stCxn id="177" idx="3"/>
            <a:endCxn id="178" idx="0"/>
          </p:cNvCxnSpPr>
          <p:nvPr/>
        </p:nvCxnSpPr>
        <p:spPr>
          <a:xfrm flipH="1">
            <a:off x="9005543" y="2457628"/>
            <a:ext cx="314891" cy="2579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085008" y="3382228"/>
            <a:ext cx="27446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Means u is adjacent to v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102377" y="3706172"/>
            <a:ext cx="2505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Also v is adjacent to u</a:t>
            </a:r>
          </a:p>
        </p:txBody>
      </p:sp>
      <p:cxnSp>
        <p:nvCxnSpPr>
          <p:cNvPr id="10" name="Straight Connector 9"/>
          <p:cNvCxnSpPr>
            <a:stCxn id="177" idx="5"/>
            <a:endCxn id="180" idx="1"/>
          </p:cNvCxnSpPr>
          <p:nvPr/>
        </p:nvCxnSpPr>
        <p:spPr>
          <a:xfrm>
            <a:off x="9664872" y="2457628"/>
            <a:ext cx="259465" cy="572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871575" y="5679028"/>
            <a:ext cx="428221" cy="428221"/>
            <a:chOff x="883125" y="5015247"/>
            <a:chExt cx="428221" cy="428221"/>
          </a:xfrm>
        </p:grpSpPr>
        <p:sp>
          <p:nvSpPr>
            <p:cNvPr id="247" name="Rectangle 246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435535" y="5252630"/>
            <a:ext cx="428221" cy="428221"/>
            <a:chOff x="883125" y="5015247"/>
            <a:chExt cx="428221" cy="428221"/>
          </a:xfrm>
        </p:grpSpPr>
        <p:sp>
          <p:nvSpPr>
            <p:cNvPr id="250" name="Rectangle 249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4" name="Straight Connector 13"/>
          <p:cNvCxnSpPr>
            <a:stCxn id="177" idx="6"/>
            <a:endCxn id="179" idx="2"/>
          </p:cNvCxnSpPr>
          <p:nvPr/>
        </p:nvCxnSpPr>
        <p:spPr>
          <a:xfrm>
            <a:off x="9736208" y="2285409"/>
            <a:ext cx="7164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/>
          <p:cNvGrpSpPr/>
          <p:nvPr/>
        </p:nvGrpSpPr>
        <p:grpSpPr>
          <a:xfrm>
            <a:off x="6433760" y="3551677"/>
            <a:ext cx="428221" cy="428221"/>
            <a:chOff x="883125" y="5015247"/>
            <a:chExt cx="428221" cy="428221"/>
          </a:xfrm>
        </p:grpSpPr>
        <p:sp>
          <p:nvSpPr>
            <p:cNvPr id="253" name="Rectangle 252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7" name="Straight Connector 16"/>
          <p:cNvCxnSpPr>
            <a:stCxn id="178" idx="5"/>
            <a:endCxn id="181" idx="1"/>
          </p:cNvCxnSpPr>
          <p:nvPr/>
        </p:nvCxnSpPr>
        <p:spPr>
          <a:xfrm>
            <a:off x="9177762" y="3131321"/>
            <a:ext cx="259465" cy="7567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7724718" y="3551677"/>
            <a:ext cx="428221" cy="428221"/>
            <a:chOff x="883125" y="5015247"/>
            <a:chExt cx="428221" cy="428221"/>
          </a:xfrm>
        </p:grpSpPr>
        <p:sp>
          <p:nvSpPr>
            <p:cNvPr id="256" name="Rectangle 255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21" name="Straight Connector 20"/>
          <p:cNvCxnSpPr>
            <a:stCxn id="179" idx="4"/>
            <a:endCxn id="180" idx="7"/>
          </p:cNvCxnSpPr>
          <p:nvPr/>
        </p:nvCxnSpPr>
        <p:spPr>
          <a:xfrm flipH="1">
            <a:off x="10268775" y="2528964"/>
            <a:ext cx="427411" cy="5014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322D-1033-403A-A4FE-C5DD7B62083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5" grpId="0"/>
      <p:bldP spid="86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5" grpId="0"/>
      <p:bldP spid="117" grpId="0"/>
      <p:bldP spid="244" grpId="0"/>
      <p:bldP spid="245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1240</TotalTime>
  <Words>2516</Words>
  <Application>Microsoft Office PowerPoint</Application>
  <PresentationFormat>Widescreen</PresentationFormat>
  <Paragraphs>925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Bahnschrift</vt:lpstr>
      <vt:lpstr>Calibri</vt:lpstr>
      <vt:lpstr>Calisto MT</vt:lpstr>
      <vt:lpstr>Cambria Math</vt:lpstr>
      <vt:lpstr>Georgia</vt:lpstr>
      <vt:lpstr>Tahoma</vt:lpstr>
      <vt:lpstr>Times New Roman</vt:lpstr>
      <vt:lpstr>Wingdings</vt:lpstr>
      <vt:lpstr>Swapnil</vt:lpstr>
      <vt:lpstr>BREADTH  FIRST  SEARCH</vt:lpstr>
      <vt:lpstr>VERTEX  REPRESENTATION</vt:lpstr>
      <vt:lpstr>Edge Representation</vt:lpstr>
      <vt:lpstr>Graph Classification</vt:lpstr>
      <vt:lpstr>Adjacent Vertex (Undirected Graph)</vt:lpstr>
      <vt:lpstr>Adjacent Vertex (Directed Graph)</vt:lpstr>
      <vt:lpstr>Graph Representation in Computer</vt:lpstr>
      <vt:lpstr>Adjacency Matrix: Directed Graph</vt:lpstr>
      <vt:lpstr>Adjacency Matrix: Undirected Graph</vt:lpstr>
      <vt:lpstr>Task</vt:lpstr>
      <vt:lpstr>Adjacency List: Directed Graph</vt:lpstr>
      <vt:lpstr>Adjacency List: Undirected Graph</vt:lpstr>
      <vt:lpstr>Input of Directed Graph</vt:lpstr>
      <vt:lpstr>Input of Undirected Graph</vt:lpstr>
      <vt:lpstr>Task</vt:lpstr>
      <vt:lpstr>Questions and Answers</vt:lpstr>
      <vt:lpstr>LINEAR  SEARCHING</vt:lpstr>
      <vt:lpstr>GRAPH  SEARCHING</vt:lpstr>
      <vt:lpstr>LEVEL  OF  A  VERTEX</vt:lpstr>
      <vt:lpstr>LEVEL  OF  A  VERTEX</vt:lpstr>
      <vt:lpstr>EXERCISE</vt:lpstr>
      <vt:lpstr>PARENT  CHILD  RELATION</vt:lpstr>
      <vt:lpstr>LEVEL  FINDING</vt:lpstr>
      <vt:lpstr>LEVEL  FINDING</vt:lpstr>
      <vt:lpstr>LEVEL  FINDING</vt:lpstr>
      <vt:lpstr>LEVEL  FINDING</vt:lpstr>
      <vt:lpstr>Breadth 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User</cp:lastModifiedBy>
  <cp:revision>267</cp:revision>
  <dcterms:created xsi:type="dcterms:W3CDTF">2022-05-28T09:40:38Z</dcterms:created>
  <dcterms:modified xsi:type="dcterms:W3CDTF">2024-05-13T05:37:22Z</dcterms:modified>
</cp:coreProperties>
</file>