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73" r:id="rId3"/>
    <p:sldId id="275" r:id="rId4"/>
    <p:sldId id="274" r:id="rId5"/>
    <p:sldId id="27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SWAPNIL  BISWAS, CSE, MIST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88791-0D44-40F0-AD41-105323495E56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CC7F1-917B-491F-94AD-E9765E4B0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0032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SWAPNIL  BISWAS, CSE, MIST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D732B3-A49F-4630-8DDD-BDC87C07660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BABEE-E388-4173-B67C-88C54255E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5460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SWAPNIL  BISWAS, CSE, MIST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5BABEE-E388-4173-B67C-88C54255EA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06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sto MT" panose="02040603050505030304" pitchFamily="18" charset="0"/>
              </a:defRPr>
            </a:lvl1pPr>
          </a:lstStyle>
          <a:p>
            <a:fld id="{7F53A056-D7E2-4083-87AF-D3A4E226ABA0}" type="datetime1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sto MT" panose="02040603050505030304" pitchFamily="18" charset="0"/>
              </a:defRPr>
            </a:lvl1pPr>
          </a:lstStyle>
          <a:p>
            <a:r>
              <a:rPr lang="en-US" smtClean="0"/>
              <a:t>SWAPNIL BISWAS, MIST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sto MT" panose="02040603050505030304" pitchFamily="18" charset="0"/>
              </a:defRPr>
            </a:lvl1pPr>
          </a:lstStyle>
          <a:p>
            <a:fld id="{97BEF2F1-C158-4BD5-A297-9C1D5AE97D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05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E2FE5-5E6B-481D-B535-619E3D62BC27}" type="datetime1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F2F1-C158-4BD5-A297-9C1D5AE97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01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E6113-A3B0-484A-896E-9912C9386997}" type="datetime1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F2F1-C158-4BD5-A297-9C1D5AE97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48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sto MT" panose="02040603050505030304" pitchFamily="18" charset="0"/>
              </a:defRPr>
            </a:lvl1pPr>
          </a:lstStyle>
          <a:p>
            <a:fld id="{C67F2BA2-D184-4575-AA39-49DAE2305EFF}" type="datetime1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sto MT" panose="02040603050505030304" pitchFamily="18" charset="0"/>
              </a:defRPr>
            </a:lvl1pPr>
          </a:lstStyle>
          <a:p>
            <a:r>
              <a:rPr lang="en-US" smtClean="0"/>
              <a:t>SWAPNIL BISWAS, MIST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sto MT" panose="02040603050505030304" pitchFamily="18" charset="0"/>
              </a:defRPr>
            </a:lvl1pPr>
          </a:lstStyle>
          <a:p>
            <a:fld id="{97BEF2F1-C158-4BD5-A297-9C1D5AE97D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39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dobe Fangsong Std R" panose="02020400000000000000" pitchFamily="18" charset="-128"/>
                <a:ea typeface="Adobe Fangsong Std R" panose="02020400000000000000" pitchFamily="18" charset="-128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sto MT" panose="02040603050505030304" pitchFamily="18" charset="0"/>
              </a:defRPr>
            </a:lvl1pPr>
            <a:lvl2pPr>
              <a:defRPr>
                <a:latin typeface="Calisto MT" panose="02040603050505030304" pitchFamily="18" charset="0"/>
              </a:defRPr>
            </a:lvl2pPr>
            <a:lvl3pPr>
              <a:defRPr>
                <a:latin typeface="Calisto MT" panose="02040603050505030304" pitchFamily="18" charset="0"/>
              </a:defRPr>
            </a:lvl3pPr>
            <a:lvl4pPr>
              <a:defRPr>
                <a:latin typeface="Calisto MT" panose="02040603050505030304" pitchFamily="18" charset="0"/>
              </a:defRPr>
            </a:lvl4pPr>
            <a:lvl5pPr>
              <a:defRPr>
                <a:latin typeface="Calisto MT" panose="020406030505050303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E8A8E-8BB7-4E6E-90D9-2047EAA9CB4B}" type="datetime1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F2F1-C158-4BD5-A297-9C1D5AE97DD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384" y="365125"/>
            <a:ext cx="1369483" cy="12736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384" y="365125"/>
            <a:ext cx="1369483" cy="127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479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 b="1">
                <a:latin typeface="Adobe Fangsong Std R" panose="02020400000000000000" pitchFamily="18" charset="-128"/>
                <a:ea typeface="Adobe Fangsong Std R" panose="02020400000000000000" pitchFamily="18" charset="-128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tx1">
                    <a:tint val="75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57C7-0564-4B89-8025-06688B88BAFF}" type="datetime1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F2F1-C158-4BD5-A297-9C1D5AE97DD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183" y="1443038"/>
            <a:ext cx="1283087" cy="11932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183" y="1443038"/>
            <a:ext cx="1283087" cy="119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32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7DEE2-C0FE-48ED-B43E-2F2D9113EF1F}" type="datetime1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MIST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F2F1-C158-4BD5-A297-9C1D5AE97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33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3DB4-F6C7-443C-902A-D5DDAE150549}" type="datetime1">
              <a:rPr lang="en-US" smtClean="0"/>
              <a:t>11/12/2022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F2F1-C158-4BD5-A297-9C1D5AE97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30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662F-9942-46DC-AE20-154CC61A2FD8}" type="datetime1">
              <a:rPr lang="en-US" smtClean="0"/>
              <a:t>11/12/2022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MIST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F2F1-C158-4BD5-A297-9C1D5AE97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09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45037-FC67-467B-8BA9-4AB818C3CBAB}" type="datetime1">
              <a:rPr lang="en-US" smtClean="0"/>
              <a:t>11/12/2022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MIST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F2F1-C158-4BD5-A297-9C1D5AE97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52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0D04-1CE2-45C2-A104-54A8B24CA71F}" type="datetime1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MIST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F2F1-C158-4BD5-A297-9C1D5AE97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330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6601B-1E48-4D36-83BC-CC6FA633C3BB}" type="datetime1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MIST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F2F1-C158-4BD5-A297-9C1D5AE97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5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576FD-0BA6-4C18-8ADA-823BCC74C1C4}" type="datetime1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SWAPNIL BISWAS,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EF2F1-C158-4BD5-A297-9C1D5AE97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08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1501508"/>
            <a:ext cx="10515600" cy="2852737"/>
          </a:xfrm>
        </p:spPr>
        <p:txBody>
          <a:bodyPr>
            <a:normAutofit/>
          </a:bodyPr>
          <a:lstStyle/>
          <a:p>
            <a:r>
              <a:rPr lang="en-US" sz="4600" dirty="0" smtClean="0"/>
              <a:t>PRIME  GENERATOR</a:t>
            </a:r>
            <a:endParaRPr lang="en-US" sz="4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F2F1-C158-4BD5-A297-9C1D5AE97D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8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SIEVE  OF  ERATOSTHENES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F2F1-C158-4BD5-A297-9C1D5AE97DD9}" type="slidenum">
              <a:rPr lang="en-US" smtClean="0"/>
              <a:t>2</a:t>
            </a:fld>
            <a:endParaRPr lang="en-US"/>
          </a:p>
        </p:txBody>
      </p:sp>
      <p:sp>
        <p:nvSpPr>
          <p:cNvPr id="321" name="TextBox 320"/>
          <p:cNvSpPr txBox="1"/>
          <p:nvPr/>
        </p:nvSpPr>
        <p:spPr>
          <a:xfrm>
            <a:off x="831979" y="1536780"/>
            <a:ext cx="7114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Calisto MT" panose="02040603050505030304" pitchFamily="18" charset="0"/>
              </a:rPr>
              <a:t>Generate all the prime numbers from 1 to n (Let’s say </a:t>
            </a:r>
            <a:r>
              <a:rPr lang="en-US" sz="2000" b="1" i="1" dirty="0" smtClean="0">
                <a:latin typeface="Calisto MT" panose="02040603050505030304" pitchFamily="18" charset="0"/>
              </a:rPr>
              <a:t>n</a:t>
            </a:r>
            <a:r>
              <a:rPr lang="en-US" sz="2000" dirty="0" smtClean="0">
                <a:latin typeface="Calisto MT" panose="02040603050505030304" pitchFamily="18" charset="0"/>
              </a:rPr>
              <a:t> = 81)</a:t>
            </a:r>
            <a:endParaRPr lang="en-US" sz="2000" dirty="0">
              <a:latin typeface="Calisto MT" panose="02040603050505030304" pitchFamily="18" charset="0"/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854078" y="1887998"/>
            <a:ext cx="35942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Calisto MT" panose="02040603050505030304" pitchFamily="18" charset="0"/>
              </a:rPr>
              <a:t>Declare 0 and 1 as not prime</a:t>
            </a:r>
            <a:endParaRPr lang="en-US" sz="2000" dirty="0">
              <a:latin typeface="Calisto MT" panose="02040603050505030304" pitchFamily="18" charset="0"/>
            </a:endParaRPr>
          </a:p>
        </p:txBody>
      </p:sp>
      <p:grpSp>
        <p:nvGrpSpPr>
          <p:cNvPr id="330" name="Group 329"/>
          <p:cNvGrpSpPr/>
          <p:nvPr/>
        </p:nvGrpSpPr>
        <p:grpSpPr>
          <a:xfrm>
            <a:off x="720505" y="4133245"/>
            <a:ext cx="11283139" cy="2469307"/>
            <a:chOff x="838200" y="3379746"/>
            <a:chExt cx="11283139" cy="2469307"/>
          </a:xfrm>
        </p:grpSpPr>
        <p:grpSp>
          <p:nvGrpSpPr>
            <p:cNvPr id="322" name="Group 321"/>
            <p:cNvGrpSpPr/>
            <p:nvPr/>
          </p:nvGrpSpPr>
          <p:grpSpPr>
            <a:xfrm>
              <a:off x="838200" y="3379746"/>
              <a:ext cx="10884788" cy="2469307"/>
              <a:chOff x="838200" y="3379746"/>
              <a:chExt cx="10884788" cy="2469307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896709" y="3379746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295061" y="3379746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693413" y="3379746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091765" y="3379746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490117" y="3379746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888469" y="3379746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286821" y="3379746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685173" y="3379746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083525" y="3379746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481877" y="3379746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880229" y="3379746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278581" y="3379746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5676933" y="3379746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075285" y="3379746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473637" y="3379746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871989" y="3379746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270341" y="3379746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7668693" y="3379746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8067045" y="3379746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8465397" y="3379746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8863749" y="3379746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9262101" y="3379746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9660453" y="3379746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0058805" y="3379746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0457157" y="3379746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0855509" y="3379746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1253861" y="3379746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896709" y="377809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334339" y="377809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750801" y="377809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2188431" y="377809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538450" y="377809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976080" y="377809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3392542" y="377809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6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3830172" y="377809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7</a:t>
                </a:r>
                <a:endParaRPr lang="en-US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4116959" y="377809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4554589" y="377809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9</a:t>
                </a:r>
                <a:endParaRPr lang="en-US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4912542" y="377809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10</a:t>
                </a:r>
                <a:endParaRPr lang="en-US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5350172" y="377809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11</a:t>
                </a:r>
                <a:endParaRPr lang="en-US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5700191" y="377809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12</a:t>
                </a:r>
                <a:endParaRPr lang="en-US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6101877" y="377809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13</a:t>
                </a:r>
                <a:endParaRPr lang="en-US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6509008" y="377809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14</a:t>
                </a:r>
                <a:endParaRPr lang="en-US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6911258" y="377809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15</a:t>
                </a:r>
                <a:endParaRPr lang="en-US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7257381" y="377809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16</a:t>
                </a:r>
                <a:endParaRPr lang="en-US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7667572" y="377809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17</a:t>
                </a:r>
                <a:endParaRPr lang="en-US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8084034" y="377809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18</a:t>
                </a:r>
                <a:endParaRPr lang="en-US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8521664" y="377809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19</a:t>
                </a:r>
                <a:endParaRPr lang="en-US" dirty="0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8871683" y="377809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20</a:t>
                </a:r>
                <a:endParaRPr lang="en-US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9309313" y="377809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21</a:t>
                </a:r>
                <a:endParaRPr lang="en-US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9707665" y="377809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22</a:t>
                </a:r>
                <a:endParaRPr lang="en-US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10097096" y="377809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23</a:t>
                </a:r>
                <a:endParaRPr lang="en-US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10450192" y="377809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24</a:t>
                </a:r>
                <a:endParaRPr lang="en-US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0887822" y="377809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25</a:t>
                </a:r>
                <a:endParaRPr lang="en-US" dirty="0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11304284" y="377809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26</a:t>
                </a:r>
                <a:endParaRPr lang="en-US" dirty="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896709" y="4208947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295061" y="4208947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1693413" y="4208947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2091765" y="4208947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2490117" y="4208947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2888469" y="4208947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286821" y="4208947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3685173" y="4208947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4083525" y="4208947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4481877" y="4208947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4880229" y="4208947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5278581" y="4208947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5676933" y="4208947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6075285" y="4208947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6473637" y="4208947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6871989" y="4208947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7270341" y="4208947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7668693" y="4208947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8067045" y="4208947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8465397" y="4208947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8863749" y="4208947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9262101" y="4208947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9660453" y="4208947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10058805" y="4208947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10457157" y="4208947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10855509" y="4208947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11253861" y="4208947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838200" y="460729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27</a:t>
                </a:r>
                <a:endParaRPr lang="en-US" dirty="0"/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1275830" y="460729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28</a:t>
                </a:r>
                <a:endParaRPr lang="en-US" dirty="0"/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1692292" y="460729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29</a:t>
                </a:r>
                <a:endParaRPr lang="en-US" dirty="0"/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2129922" y="460729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30</a:t>
                </a:r>
                <a:endParaRPr lang="en-US" dirty="0"/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2479941" y="460729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31</a:t>
                </a:r>
                <a:endParaRPr lang="en-US" dirty="0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2917571" y="460729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32</a:t>
                </a:r>
                <a:endParaRPr lang="en-US" dirty="0"/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3334033" y="460729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33</a:t>
                </a:r>
                <a:endParaRPr lang="en-US" dirty="0"/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3715396" y="460729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34</a:t>
                </a:r>
                <a:endParaRPr lang="en-US" dirty="0"/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4058450" y="460729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35</a:t>
                </a:r>
                <a:endParaRPr lang="en-US" dirty="0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4496080" y="460729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36</a:t>
                </a:r>
                <a:endParaRPr lang="en-US" dirty="0"/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4912541" y="460729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37</a:t>
                </a:r>
                <a:endParaRPr lang="en-US" dirty="0"/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5350171" y="460729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38</a:t>
                </a:r>
                <a:endParaRPr lang="en-US" dirty="0"/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5700190" y="460729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39</a:t>
                </a:r>
                <a:endParaRPr lang="en-US" dirty="0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6101876" y="460729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40</a:t>
                </a:r>
                <a:endParaRPr lang="en-US" dirty="0"/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6509007" y="460729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41</a:t>
                </a:r>
                <a:endParaRPr lang="en-US" dirty="0"/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6911257" y="460729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42</a:t>
                </a:r>
                <a:endParaRPr lang="en-US" dirty="0"/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7257380" y="460729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43</a:t>
                </a:r>
                <a:endParaRPr lang="en-US" dirty="0"/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7667571" y="460729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44</a:t>
                </a:r>
                <a:endParaRPr lang="en-US" dirty="0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8084033" y="460729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45</a:t>
                </a:r>
                <a:endParaRPr lang="en-US" dirty="0"/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8521663" y="460729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46</a:t>
                </a:r>
                <a:endParaRPr lang="en-US" dirty="0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8871682" y="460729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47</a:t>
                </a:r>
                <a:endParaRPr lang="en-US" dirty="0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9309312" y="460729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48</a:t>
                </a:r>
                <a:endParaRPr lang="en-US" dirty="0"/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9707664" y="460729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49</a:t>
                </a:r>
                <a:endParaRPr lang="en-US" dirty="0"/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10097095" y="460729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50</a:t>
                </a:r>
                <a:endParaRPr lang="en-US" dirty="0"/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10450191" y="460729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51</a:t>
                </a:r>
                <a:endParaRPr lang="en-US" dirty="0"/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10887821" y="460729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52</a:t>
                </a:r>
                <a:endParaRPr lang="en-US" dirty="0"/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11304283" y="460729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53</a:t>
                </a:r>
                <a:endParaRPr lang="en-US" dirty="0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896709" y="5081369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1295061" y="5081369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1693413" y="5081369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2091765" y="5081369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2490117" y="5081369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2888469" y="5081369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3286821" y="5081369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3685173" y="5081369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4083525" y="5081369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4481877" y="5081369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880229" y="5081369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5278581" y="5081369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5676933" y="5081369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6075285" y="5081369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6473637" y="5081369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6871989" y="5081369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7270341" y="5081369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7668693" y="5081369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8067045" y="5081369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8465397" y="5081369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8863749" y="5081369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9262101" y="5081369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9660453" y="5081369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10058805" y="5081369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10457157" y="5081369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10855509" y="5081369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11253861" y="5081369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>
                <a:off x="838200" y="547972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54</a:t>
                </a:r>
                <a:endParaRPr lang="en-US" dirty="0"/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1275830" y="547972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55</a:t>
                </a:r>
                <a:endParaRPr lang="en-US" dirty="0"/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1692292" y="547972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56</a:t>
                </a:r>
                <a:endParaRPr lang="en-US" dirty="0"/>
              </a:p>
            </p:txBody>
          </p:sp>
          <p:sp>
            <p:nvSpPr>
              <p:cNvPr id="189" name="TextBox 188"/>
              <p:cNvSpPr txBox="1"/>
              <p:nvPr/>
            </p:nvSpPr>
            <p:spPr>
              <a:xfrm>
                <a:off x="2129922" y="547972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57</a:t>
                </a:r>
                <a:endParaRPr lang="en-US" dirty="0"/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2479941" y="547972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58</a:t>
                </a:r>
                <a:endParaRPr lang="en-US" dirty="0"/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2917571" y="547972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59</a:t>
                </a:r>
                <a:endParaRPr lang="en-US" dirty="0"/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3334033" y="547972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60</a:t>
                </a:r>
                <a:endParaRPr lang="en-US" dirty="0"/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3698958" y="547972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61</a:t>
                </a:r>
                <a:endParaRPr lang="en-US" dirty="0"/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4086282" y="547972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62</a:t>
                </a:r>
                <a:endParaRPr lang="en-US" dirty="0"/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4496080" y="547972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63</a:t>
                </a:r>
                <a:endParaRPr lang="en-US" dirty="0"/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4912541" y="547972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64</a:t>
                </a:r>
                <a:endParaRPr lang="en-US" dirty="0"/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5350171" y="547972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65</a:t>
                </a:r>
                <a:endParaRPr lang="en-US" dirty="0"/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5700190" y="547972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66</a:t>
                </a:r>
                <a:endParaRPr lang="en-US" dirty="0"/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6101876" y="547972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67</a:t>
                </a:r>
                <a:endParaRPr lang="en-US" dirty="0"/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6509007" y="547972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68</a:t>
                </a:r>
                <a:endParaRPr lang="en-US" dirty="0"/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6911257" y="547972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69</a:t>
                </a:r>
                <a:endParaRPr lang="en-US" dirty="0"/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7257380" y="547972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70</a:t>
                </a:r>
                <a:endParaRPr lang="en-US" dirty="0"/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7667572" y="547972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71</a:t>
                </a:r>
                <a:endParaRPr lang="en-US" dirty="0"/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8084033" y="547972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72</a:t>
                </a:r>
                <a:endParaRPr lang="en-US" dirty="0"/>
              </a:p>
            </p:txBody>
          </p:sp>
          <p:sp>
            <p:nvSpPr>
              <p:cNvPr id="205" name="TextBox 204"/>
              <p:cNvSpPr txBox="1"/>
              <p:nvPr/>
            </p:nvSpPr>
            <p:spPr>
              <a:xfrm>
                <a:off x="8521663" y="547972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73</a:t>
                </a:r>
                <a:endParaRPr lang="en-US" dirty="0"/>
              </a:p>
            </p:txBody>
          </p:sp>
          <p:sp>
            <p:nvSpPr>
              <p:cNvPr id="206" name="TextBox 205"/>
              <p:cNvSpPr txBox="1"/>
              <p:nvPr/>
            </p:nvSpPr>
            <p:spPr>
              <a:xfrm>
                <a:off x="8871682" y="547972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74</a:t>
                </a:r>
                <a:endParaRPr lang="en-US" dirty="0"/>
              </a:p>
            </p:txBody>
          </p:sp>
          <p:sp>
            <p:nvSpPr>
              <p:cNvPr id="207" name="TextBox 206"/>
              <p:cNvSpPr txBox="1"/>
              <p:nvPr/>
            </p:nvSpPr>
            <p:spPr>
              <a:xfrm>
                <a:off x="9309312" y="547972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75</a:t>
                </a:r>
                <a:endParaRPr lang="en-US" dirty="0"/>
              </a:p>
            </p:txBody>
          </p:sp>
          <p:sp>
            <p:nvSpPr>
              <p:cNvPr id="208" name="TextBox 207"/>
              <p:cNvSpPr txBox="1"/>
              <p:nvPr/>
            </p:nvSpPr>
            <p:spPr>
              <a:xfrm>
                <a:off x="9707664" y="547972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76</a:t>
                </a:r>
                <a:endParaRPr lang="en-US" dirty="0"/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10097095" y="547972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77</a:t>
                </a:r>
                <a:endParaRPr lang="en-US" dirty="0"/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10450191" y="547972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78</a:t>
                </a:r>
                <a:endParaRPr lang="en-US" dirty="0"/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10887821" y="547972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79</a:t>
                </a:r>
                <a:endParaRPr lang="en-US" dirty="0"/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11304283" y="547972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80</a:t>
                </a:r>
                <a:endParaRPr lang="en-US" dirty="0"/>
              </a:p>
            </p:txBody>
          </p:sp>
        </p:grpSp>
        <p:sp>
          <p:nvSpPr>
            <p:cNvPr id="328" name="Rectangle 327"/>
            <p:cNvSpPr/>
            <p:nvPr/>
          </p:nvSpPr>
          <p:spPr>
            <a:xfrm>
              <a:off x="11652213" y="5081369"/>
              <a:ext cx="398352" cy="39835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TextBox 328"/>
            <p:cNvSpPr txBox="1"/>
            <p:nvPr/>
          </p:nvSpPr>
          <p:spPr>
            <a:xfrm>
              <a:off x="11702635" y="54797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81</a:t>
              </a:r>
              <a:endParaRPr lang="en-US" dirty="0"/>
            </a:p>
          </p:txBody>
        </p:sp>
      </p:grpSp>
      <p:sp>
        <p:nvSpPr>
          <p:cNvPr id="331" name="TextBox 330"/>
          <p:cNvSpPr txBox="1"/>
          <p:nvPr/>
        </p:nvSpPr>
        <p:spPr>
          <a:xfrm>
            <a:off x="829232" y="414775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32" name="TextBox 331"/>
          <p:cNvSpPr txBox="1"/>
          <p:nvPr/>
        </p:nvSpPr>
        <p:spPr>
          <a:xfrm>
            <a:off x="1227584" y="414235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33" name="TextBox 332"/>
          <p:cNvSpPr txBox="1"/>
          <p:nvPr/>
        </p:nvSpPr>
        <p:spPr>
          <a:xfrm>
            <a:off x="4507059" y="1888985"/>
            <a:ext cx="6974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Calisto MT" panose="02040603050505030304" pitchFamily="18" charset="0"/>
              </a:rPr>
              <a:t>Declare all the multiples of 2 up to </a:t>
            </a:r>
            <a:r>
              <a:rPr lang="en-US" sz="2000" b="1" i="1" dirty="0" smtClean="0">
                <a:latin typeface="Calisto MT" panose="02040603050505030304" pitchFamily="18" charset="0"/>
              </a:rPr>
              <a:t>n</a:t>
            </a:r>
            <a:r>
              <a:rPr lang="en-US" sz="2000" dirty="0" smtClean="0">
                <a:latin typeface="Calisto MT" panose="02040603050505030304" pitchFamily="18" charset="0"/>
              </a:rPr>
              <a:t> as not prime (except 2)</a:t>
            </a:r>
            <a:endParaRPr lang="en-US" sz="2000" dirty="0">
              <a:latin typeface="Calisto MT" panose="02040603050505030304" pitchFamily="18" charset="0"/>
            </a:endParaRPr>
          </a:p>
        </p:txBody>
      </p:sp>
      <p:sp>
        <p:nvSpPr>
          <p:cNvPr id="334" name="TextBox 333"/>
          <p:cNvSpPr txBox="1"/>
          <p:nvPr/>
        </p:nvSpPr>
        <p:spPr>
          <a:xfrm>
            <a:off x="2422640" y="414235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35" name="TextBox 334"/>
          <p:cNvSpPr txBox="1"/>
          <p:nvPr/>
        </p:nvSpPr>
        <p:spPr>
          <a:xfrm>
            <a:off x="3219344" y="41514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36" name="TextBox 335"/>
          <p:cNvSpPr txBox="1"/>
          <p:nvPr/>
        </p:nvSpPr>
        <p:spPr>
          <a:xfrm>
            <a:off x="4024745" y="415621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37" name="TextBox 336"/>
          <p:cNvSpPr txBox="1"/>
          <p:nvPr/>
        </p:nvSpPr>
        <p:spPr>
          <a:xfrm>
            <a:off x="4821449" y="416527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38" name="TextBox 337"/>
          <p:cNvSpPr txBox="1"/>
          <p:nvPr/>
        </p:nvSpPr>
        <p:spPr>
          <a:xfrm>
            <a:off x="5637624" y="41508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39" name="TextBox 338"/>
          <p:cNvSpPr txBox="1"/>
          <p:nvPr/>
        </p:nvSpPr>
        <p:spPr>
          <a:xfrm>
            <a:off x="6434328" y="415986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40" name="TextBox 339"/>
          <p:cNvSpPr txBox="1"/>
          <p:nvPr/>
        </p:nvSpPr>
        <p:spPr>
          <a:xfrm>
            <a:off x="7239729" y="416466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41" name="TextBox 340"/>
          <p:cNvSpPr txBox="1"/>
          <p:nvPr/>
        </p:nvSpPr>
        <p:spPr>
          <a:xfrm>
            <a:off x="8036433" y="417372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42" name="TextBox 341"/>
          <p:cNvSpPr txBox="1"/>
          <p:nvPr/>
        </p:nvSpPr>
        <p:spPr>
          <a:xfrm>
            <a:off x="8795761" y="41404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43" name="TextBox 342"/>
          <p:cNvSpPr txBox="1"/>
          <p:nvPr/>
        </p:nvSpPr>
        <p:spPr>
          <a:xfrm>
            <a:off x="9592465" y="414955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44" name="TextBox 343"/>
          <p:cNvSpPr txBox="1"/>
          <p:nvPr/>
        </p:nvSpPr>
        <p:spPr>
          <a:xfrm>
            <a:off x="10397866" y="41543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45" name="TextBox 344"/>
          <p:cNvSpPr txBox="1"/>
          <p:nvPr/>
        </p:nvSpPr>
        <p:spPr>
          <a:xfrm>
            <a:off x="11194570" y="416341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1244367" y="49739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47" name="TextBox 346"/>
          <p:cNvSpPr txBox="1"/>
          <p:nvPr/>
        </p:nvSpPr>
        <p:spPr>
          <a:xfrm>
            <a:off x="2041071" y="498295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2846472" y="498776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49" name="TextBox 348"/>
          <p:cNvSpPr txBox="1"/>
          <p:nvPr/>
        </p:nvSpPr>
        <p:spPr>
          <a:xfrm>
            <a:off x="3643176" y="499681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50" name="TextBox 349"/>
          <p:cNvSpPr txBox="1"/>
          <p:nvPr/>
        </p:nvSpPr>
        <p:spPr>
          <a:xfrm>
            <a:off x="4459351" y="498235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51" name="TextBox 350"/>
          <p:cNvSpPr txBox="1"/>
          <p:nvPr/>
        </p:nvSpPr>
        <p:spPr>
          <a:xfrm>
            <a:off x="5256055" y="49914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52" name="TextBox 351"/>
          <p:cNvSpPr txBox="1"/>
          <p:nvPr/>
        </p:nvSpPr>
        <p:spPr>
          <a:xfrm>
            <a:off x="6061456" y="49962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53" name="TextBox 352"/>
          <p:cNvSpPr txBox="1"/>
          <p:nvPr/>
        </p:nvSpPr>
        <p:spPr>
          <a:xfrm>
            <a:off x="6858160" y="500526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54" name="TextBox 353"/>
          <p:cNvSpPr txBox="1"/>
          <p:nvPr/>
        </p:nvSpPr>
        <p:spPr>
          <a:xfrm>
            <a:off x="7617488" y="497204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55" name="TextBox 354"/>
          <p:cNvSpPr txBox="1"/>
          <p:nvPr/>
        </p:nvSpPr>
        <p:spPr>
          <a:xfrm>
            <a:off x="8414192" y="49810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56" name="TextBox 355"/>
          <p:cNvSpPr txBox="1"/>
          <p:nvPr/>
        </p:nvSpPr>
        <p:spPr>
          <a:xfrm>
            <a:off x="9219593" y="498590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57" name="TextBox 356"/>
          <p:cNvSpPr txBox="1"/>
          <p:nvPr/>
        </p:nvSpPr>
        <p:spPr>
          <a:xfrm>
            <a:off x="10016297" y="49949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58" name="TextBox 357"/>
          <p:cNvSpPr txBox="1"/>
          <p:nvPr/>
        </p:nvSpPr>
        <p:spPr>
          <a:xfrm>
            <a:off x="10802143" y="496244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59" name="TextBox 358"/>
          <p:cNvSpPr txBox="1"/>
          <p:nvPr/>
        </p:nvSpPr>
        <p:spPr>
          <a:xfrm>
            <a:off x="854078" y="584131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60" name="TextBox 359"/>
          <p:cNvSpPr txBox="1"/>
          <p:nvPr/>
        </p:nvSpPr>
        <p:spPr>
          <a:xfrm>
            <a:off x="1650782" y="585036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61" name="TextBox 360"/>
          <p:cNvSpPr txBox="1"/>
          <p:nvPr/>
        </p:nvSpPr>
        <p:spPr>
          <a:xfrm>
            <a:off x="2456183" y="585517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62" name="TextBox 361"/>
          <p:cNvSpPr txBox="1"/>
          <p:nvPr/>
        </p:nvSpPr>
        <p:spPr>
          <a:xfrm>
            <a:off x="3252887" y="586422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63" name="TextBox 362"/>
          <p:cNvSpPr txBox="1"/>
          <p:nvPr/>
        </p:nvSpPr>
        <p:spPr>
          <a:xfrm>
            <a:off x="4069062" y="584976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64" name="TextBox 363"/>
          <p:cNvSpPr txBox="1"/>
          <p:nvPr/>
        </p:nvSpPr>
        <p:spPr>
          <a:xfrm>
            <a:off x="4865766" y="58588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65" name="TextBox 364"/>
          <p:cNvSpPr txBox="1"/>
          <p:nvPr/>
        </p:nvSpPr>
        <p:spPr>
          <a:xfrm>
            <a:off x="5671167" y="586362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66" name="TextBox 365"/>
          <p:cNvSpPr txBox="1"/>
          <p:nvPr/>
        </p:nvSpPr>
        <p:spPr>
          <a:xfrm>
            <a:off x="6467871" y="58726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67" name="TextBox 366"/>
          <p:cNvSpPr txBox="1"/>
          <p:nvPr/>
        </p:nvSpPr>
        <p:spPr>
          <a:xfrm>
            <a:off x="7227199" y="583945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68" name="TextBox 367"/>
          <p:cNvSpPr txBox="1"/>
          <p:nvPr/>
        </p:nvSpPr>
        <p:spPr>
          <a:xfrm>
            <a:off x="8023903" y="584850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69" name="TextBox 368"/>
          <p:cNvSpPr txBox="1"/>
          <p:nvPr/>
        </p:nvSpPr>
        <p:spPr>
          <a:xfrm>
            <a:off x="8829304" y="585331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70" name="TextBox 369"/>
          <p:cNvSpPr txBox="1"/>
          <p:nvPr/>
        </p:nvSpPr>
        <p:spPr>
          <a:xfrm>
            <a:off x="9626008" y="58623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71" name="TextBox 370"/>
          <p:cNvSpPr txBox="1"/>
          <p:nvPr/>
        </p:nvSpPr>
        <p:spPr>
          <a:xfrm>
            <a:off x="10411854" y="582985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72" name="TextBox 371"/>
          <p:cNvSpPr txBox="1"/>
          <p:nvPr/>
        </p:nvSpPr>
        <p:spPr>
          <a:xfrm>
            <a:off x="11164572" y="583945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73" name="TextBox 372"/>
          <p:cNvSpPr txBox="1"/>
          <p:nvPr/>
        </p:nvSpPr>
        <p:spPr>
          <a:xfrm>
            <a:off x="854078" y="2302618"/>
            <a:ext cx="2007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Calisto MT" panose="02040603050505030304" pitchFamily="18" charset="0"/>
              </a:rPr>
              <a:t>Initialize </a:t>
            </a:r>
            <a:r>
              <a:rPr lang="en-US" sz="2000" b="1" i="1" dirty="0" err="1" smtClean="0">
                <a:latin typeface="Calisto MT" panose="02040603050505030304" pitchFamily="18" charset="0"/>
              </a:rPr>
              <a:t>i</a:t>
            </a:r>
            <a:r>
              <a:rPr lang="en-US" sz="2000" dirty="0" smtClean="0">
                <a:latin typeface="Calisto MT" panose="02040603050505030304" pitchFamily="18" charset="0"/>
              </a:rPr>
              <a:t> = 3</a:t>
            </a:r>
            <a:endParaRPr lang="en-US" sz="2000" dirty="0">
              <a:latin typeface="Calisto MT" panose="02040603050505030304" pitchFamily="18" charset="0"/>
            </a:endParaRPr>
          </a:p>
        </p:txBody>
      </p:sp>
      <p:grpSp>
        <p:nvGrpSpPr>
          <p:cNvPr id="379" name="Group 378"/>
          <p:cNvGrpSpPr/>
          <p:nvPr/>
        </p:nvGrpSpPr>
        <p:grpSpPr>
          <a:xfrm>
            <a:off x="1912670" y="3563858"/>
            <a:ext cx="264816" cy="503251"/>
            <a:chOff x="1912670" y="3563858"/>
            <a:chExt cx="264816" cy="503251"/>
          </a:xfrm>
        </p:grpSpPr>
        <p:cxnSp>
          <p:nvCxnSpPr>
            <p:cNvPr id="377" name="Straight Arrow Connector 376"/>
            <p:cNvCxnSpPr/>
            <p:nvPr/>
          </p:nvCxnSpPr>
          <p:spPr>
            <a:xfrm flipH="1">
              <a:off x="2169472" y="3697777"/>
              <a:ext cx="961" cy="36933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8" name="TextBox 377"/>
            <p:cNvSpPr txBox="1"/>
            <p:nvPr/>
          </p:nvSpPr>
          <p:spPr>
            <a:xfrm>
              <a:off x="1912670" y="3563858"/>
              <a:ext cx="2648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 err="1" smtClean="0">
                  <a:latin typeface="Calisto MT" panose="02040603050505030304" pitchFamily="18" charset="0"/>
                </a:rPr>
                <a:t>i</a:t>
              </a:r>
              <a:endParaRPr lang="en-US" sz="2000" b="1" i="1" dirty="0">
                <a:latin typeface="Calisto MT" panose="02040603050505030304" pitchFamily="18" charset="0"/>
              </a:endParaRPr>
            </a:p>
          </p:txBody>
        </p:sp>
      </p:grpSp>
      <p:sp>
        <p:nvSpPr>
          <p:cNvPr id="383" name="TextBox 382"/>
          <p:cNvSpPr txBox="1"/>
          <p:nvPr/>
        </p:nvSpPr>
        <p:spPr>
          <a:xfrm>
            <a:off x="1279005" y="2872005"/>
            <a:ext cx="7707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sto MT" panose="02040603050505030304" pitchFamily="18" charset="0"/>
              </a:rPr>
              <a:t>Declare all the multiples of </a:t>
            </a:r>
            <a:r>
              <a:rPr lang="en-US" sz="2000" b="1" i="1" dirty="0" err="1" smtClean="0">
                <a:latin typeface="Calisto MT" panose="02040603050505030304" pitchFamily="18" charset="0"/>
              </a:rPr>
              <a:t>i</a:t>
            </a:r>
            <a:r>
              <a:rPr lang="en-US" sz="2000" dirty="0" smtClean="0">
                <a:latin typeface="Calisto MT" panose="02040603050505030304" pitchFamily="18" charset="0"/>
              </a:rPr>
              <a:t> </a:t>
            </a:r>
            <a:r>
              <a:rPr lang="en-US" sz="2000" dirty="0">
                <a:latin typeface="Calisto MT" panose="02040603050505030304" pitchFamily="18" charset="0"/>
              </a:rPr>
              <a:t>up to </a:t>
            </a:r>
            <a:r>
              <a:rPr lang="en-US" sz="2000" b="1" i="1" dirty="0">
                <a:latin typeface="Calisto MT" panose="02040603050505030304" pitchFamily="18" charset="0"/>
              </a:rPr>
              <a:t>n</a:t>
            </a:r>
            <a:r>
              <a:rPr lang="en-US" sz="2000" dirty="0">
                <a:latin typeface="Calisto MT" panose="02040603050505030304" pitchFamily="18" charset="0"/>
              </a:rPr>
              <a:t> as not prime </a:t>
            </a:r>
            <a:r>
              <a:rPr lang="en-US" sz="2000" dirty="0" smtClean="0">
                <a:latin typeface="Calisto MT" panose="02040603050505030304" pitchFamily="18" charset="0"/>
              </a:rPr>
              <a:t>(starting from </a:t>
            </a:r>
            <a:r>
              <a:rPr lang="en-US" sz="2000" b="1" i="1" dirty="0" smtClean="0">
                <a:latin typeface="Calisto MT" panose="02040603050505030304" pitchFamily="18" charset="0"/>
              </a:rPr>
              <a:t>i</a:t>
            </a:r>
            <a:r>
              <a:rPr lang="en-US" sz="2000" b="1" i="1" baseline="30000" dirty="0" smtClean="0">
                <a:latin typeface="Calisto MT" panose="02040603050505030304" pitchFamily="18" charset="0"/>
              </a:rPr>
              <a:t>2</a:t>
            </a:r>
            <a:r>
              <a:rPr lang="en-US" sz="2000" dirty="0" smtClean="0">
                <a:latin typeface="Calisto MT" panose="02040603050505030304" pitchFamily="18" charset="0"/>
              </a:rPr>
              <a:t>)</a:t>
            </a:r>
            <a:endParaRPr lang="en-US" sz="2000" dirty="0">
              <a:latin typeface="Calisto MT" panose="02040603050505030304" pitchFamily="18" charset="0"/>
            </a:endParaRPr>
          </a:p>
        </p:txBody>
      </p:sp>
      <p:sp>
        <p:nvSpPr>
          <p:cNvPr id="384" name="TextBox 383"/>
          <p:cNvSpPr txBox="1"/>
          <p:nvPr/>
        </p:nvSpPr>
        <p:spPr>
          <a:xfrm>
            <a:off x="850733" y="2634957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Calisto MT" panose="02040603050505030304" pitchFamily="18" charset="0"/>
              </a:rPr>
              <a:t>x</a:t>
            </a:r>
            <a:r>
              <a:rPr lang="en-US" sz="2000" dirty="0" smtClean="0">
                <a:latin typeface="Calisto MT" panose="02040603050505030304" pitchFamily="18" charset="0"/>
              </a:rPr>
              <a:t>:</a:t>
            </a:r>
            <a:endParaRPr lang="en-US" sz="2000" dirty="0">
              <a:latin typeface="Calisto MT" panose="02040603050505030304" pitchFamily="18" charset="0"/>
            </a:endParaRPr>
          </a:p>
        </p:txBody>
      </p:sp>
      <p:sp>
        <p:nvSpPr>
          <p:cNvPr id="385" name="TextBox 384"/>
          <p:cNvSpPr txBox="1"/>
          <p:nvPr/>
        </p:nvSpPr>
        <p:spPr>
          <a:xfrm>
            <a:off x="4398588" y="416455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86" name="TextBox 385"/>
          <p:cNvSpPr txBox="1"/>
          <p:nvPr/>
        </p:nvSpPr>
        <p:spPr>
          <a:xfrm>
            <a:off x="6795339" y="41543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87" name="TextBox 386"/>
          <p:cNvSpPr txBox="1"/>
          <p:nvPr/>
        </p:nvSpPr>
        <p:spPr>
          <a:xfrm>
            <a:off x="9187930" y="41555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88" name="TextBox 387"/>
          <p:cNvSpPr txBox="1"/>
          <p:nvPr/>
        </p:nvSpPr>
        <p:spPr>
          <a:xfrm>
            <a:off x="829232" y="497204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90" name="TextBox 389"/>
          <p:cNvSpPr txBox="1"/>
          <p:nvPr/>
        </p:nvSpPr>
        <p:spPr>
          <a:xfrm>
            <a:off x="3229868" y="49798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91" name="TextBox 390"/>
          <p:cNvSpPr txBox="1"/>
          <p:nvPr/>
        </p:nvSpPr>
        <p:spPr>
          <a:xfrm>
            <a:off x="5607544" y="49798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92" name="TextBox 391"/>
          <p:cNvSpPr txBox="1"/>
          <p:nvPr/>
        </p:nvSpPr>
        <p:spPr>
          <a:xfrm>
            <a:off x="7992874" y="497204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93" name="TextBox 392"/>
          <p:cNvSpPr txBox="1"/>
          <p:nvPr/>
        </p:nvSpPr>
        <p:spPr>
          <a:xfrm>
            <a:off x="10379113" y="49976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94" name="TextBox 393"/>
          <p:cNvSpPr txBox="1"/>
          <p:nvPr/>
        </p:nvSpPr>
        <p:spPr>
          <a:xfrm>
            <a:off x="2024287" y="586114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95" name="TextBox 394"/>
          <p:cNvSpPr txBox="1"/>
          <p:nvPr/>
        </p:nvSpPr>
        <p:spPr>
          <a:xfrm>
            <a:off x="4422875" y="585570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96" name="TextBox 395"/>
          <p:cNvSpPr txBox="1"/>
          <p:nvPr/>
        </p:nvSpPr>
        <p:spPr>
          <a:xfrm>
            <a:off x="6804066" y="58563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97" name="TextBox 396"/>
          <p:cNvSpPr txBox="1"/>
          <p:nvPr/>
        </p:nvSpPr>
        <p:spPr>
          <a:xfrm>
            <a:off x="9195258" y="584964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98" name="TextBox 397"/>
          <p:cNvSpPr txBox="1"/>
          <p:nvPr/>
        </p:nvSpPr>
        <p:spPr>
          <a:xfrm>
            <a:off x="11575771" y="58396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99" name="TextBox 398"/>
          <p:cNvSpPr txBox="1"/>
          <p:nvPr/>
        </p:nvSpPr>
        <p:spPr>
          <a:xfrm>
            <a:off x="1279004" y="3194672"/>
            <a:ext cx="4155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sto MT" panose="02040603050505030304" pitchFamily="18" charset="0"/>
              </a:rPr>
              <a:t>Increment </a:t>
            </a:r>
            <a:r>
              <a:rPr lang="en-US" sz="2000" b="1" i="1" dirty="0" err="1" smtClean="0">
                <a:latin typeface="Calisto MT" panose="02040603050505030304" pitchFamily="18" charset="0"/>
              </a:rPr>
              <a:t>i</a:t>
            </a:r>
            <a:r>
              <a:rPr lang="en-US" sz="2000" dirty="0" smtClean="0">
                <a:latin typeface="Calisto MT" panose="02040603050505030304" pitchFamily="18" charset="0"/>
              </a:rPr>
              <a:t> by 2 and go back to x</a:t>
            </a:r>
            <a:endParaRPr lang="en-US" sz="2000" dirty="0">
              <a:latin typeface="Calisto MT" panose="02040603050505030304" pitchFamily="18" charset="0"/>
            </a:endParaRPr>
          </a:p>
        </p:txBody>
      </p:sp>
      <p:grpSp>
        <p:nvGrpSpPr>
          <p:cNvPr id="400" name="Group 399"/>
          <p:cNvGrpSpPr/>
          <p:nvPr/>
        </p:nvGrpSpPr>
        <p:grpSpPr>
          <a:xfrm>
            <a:off x="2703883" y="3561679"/>
            <a:ext cx="264816" cy="503251"/>
            <a:chOff x="1912670" y="3563858"/>
            <a:chExt cx="264816" cy="503251"/>
          </a:xfrm>
        </p:grpSpPr>
        <p:cxnSp>
          <p:nvCxnSpPr>
            <p:cNvPr id="401" name="Straight Arrow Connector 400"/>
            <p:cNvCxnSpPr/>
            <p:nvPr/>
          </p:nvCxnSpPr>
          <p:spPr>
            <a:xfrm flipH="1">
              <a:off x="2169472" y="3697777"/>
              <a:ext cx="961" cy="36933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2" name="TextBox 401"/>
            <p:cNvSpPr txBox="1"/>
            <p:nvPr/>
          </p:nvSpPr>
          <p:spPr>
            <a:xfrm>
              <a:off x="1912670" y="3563858"/>
              <a:ext cx="2648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 err="1" smtClean="0">
                  <a:latin typeface="Calisto MT" panose="02040603050505030304" pitchFamily="18" charset="0"/>
                </a:rPr>
                <a:t>i</a:t>
              </a:r>
              <a:endParaRPr lang="en-US" sz="2000" b="1" i="1" dirty="0">
                <a:latin typeface="Calisto MT" panose="02040603050505030304" pitchFamily="18" charset="0"/>
              </a:endParaRPr>
            </a:p>
          </p:txBody>
        </p:sp>
      </p:grpSp>
      <p:sp>
        <p:nvSpPr>
          <p:cNvPr id="404" name="Rectangle 403"/>
          <p:cNvSpPr/>
          <p:nvPr/>
        </p:nvSpPr>
        <p:spPr>
          <a:xfrm>
            <a:off x="1991886" y="3631105"/>
            <a:ext cx="316871" cy="469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TextBox 404"/>
          <p:cNvSpPr txBox="1"/>
          <p:nvPr/>
        </p:nvSpPr>
        <p:spPr>
          <a:xfrm>
            <a:off x="10781338" y="414775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06" name="TextBox 405"/>
          <p:cNvSpPr txBox="1"/>
          <p:nvPr/>
        </p:nvSpPr>
        <p:spPr>
          <a:xfrm>
            <a:off x="4023472" y="498776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07" name="TextBox 406"/>
          <p:cNvSpPr txBox="1"/>
          <p:nvPr/>
        </p:nvSpPr>
        <p:spPr>
          <a:xfrm>
            <a:off x="7998748" y="497789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08" name="TextBox 407"/>
          <p:cNvSpPr txBox="1"/>
          <p:nvPr/>
        </p:nvSpPr>
        <p:spPr>
          <a:xfrm>
            <a:off x="1214697" y="586432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09" name="TextBox 408"/>
          <p:cNvSpPr txBox="1"/>
          <p:nvPr/>
        </p:nvSpPr>
        <p:spPr>
          <a:xfrm>
            <a:off x="5218613" y="58623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10" name="TextBox 409"/>
          <p:cNvSpPr txBox="1"/>
          <p:nvPr/>
        </p:nvSpPr>
        <p:spPr>
          <a:xfrm>
            <a:off x="9193164" y="585517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411" name="Group 410"/>
          <p:cNvGrpSpPr/>
          <p:nvPr/>
        </p:nvGrpSpPr>
        <p:grpSpPr>
          <a:xfrm>
            <a:off x="3491524" y="3571980"/>
            <a:ext cx="264816" cy="503251"/>
            <a:chOff x="1912670" y="3563858"/>
            <a:chExt cx="264816" cy="503251"/>
          </a:xfrm>
        </p:grpSpPr>
        <p:cxnSp>
          <p:nvCxnSpPr>
            <p:cNvPr id="412" name="Straight Arrow Connector 411"/>
            <p:cNvCxnSpPr/>
            <p:nvPr/>
          </p:nvCxnSpPr>
          <p:spPr>
            <a:xfrm flipH="1">
              <a:off x="2169472" y="3697777"/>
              <a:ext cx="961" cy="36933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3" name="TextBox 412"/>
            <p:cNvSpPr txBox="1"/>
            <p:nvPr/>
          </p:nvSpPr>
          <p:spPr>
            <a:xfrm>
              <a:off x="1912670" y="3563858"/>
              <a:ext cx="2648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 err="1" smtClean="0">
                  <a:latin typeface="Calisto MT" panose="02040603050505030304" pitchFamily="18" charset="0"/>
                </a:rPr>
                <a:t>i</a:t>
              </a:r>
              <a:endParaRPr lang="en-US" sz="2000" b="1" i="1" dirty="0">
                <a:latin typeface="Calisto MT" panose="02040603050505030304" pitchFamily="18" charset="0"/>
              </a:endParaRPr>
            </a:p>
          </p:txBody>
        </p:sp>
      </p:grpSp>
      <p:sp>
        <p:nvSpPr>
          <p:cNvPr id="417" name="Rectangle 416"/>
          <p:cNvSpPr/>
          <p:nvPr/>
        </p:nvSpPr>
        <p:spPr>
          <a:xfrm>
            <a:off x="2778566" y="3595858"/>
            <a:ext cx="316871" cy="469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TextBox 417"/>
          <p:cNvSpPr txBox="1"/>
          <p:nvPr/>
        </p:nvSpPr>
        <p:spPr>
          <a:xfrm>
            <a:off x="9602438" y="49871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19" name="TextBox 418"/>
          <p:cNvSpPr txBox="1"/>
          <p:nvPr/>
        </p:nvSpPr>
        <p:spPr>
          <a:xfrm>
            <a:off x="4423805" y="585363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20" name="TextBox 419"/>
          <p:cNvSpPr txBox="1"/>
          <p:nvPr/>
        </p:nvSpPr>
        <p:spPr>
          <a:xfrm>
            <a:off x="9984634" y="58546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421" name="Group 420"/>
          <p:cNvGrpSpPr/>
          <p:nvPr/>
        </p:nvGrpSpPr>
        <p:grpSpPr>
          <a:xfrm>
            <a:off x="4286500" y="3580192"/>
            <a:ext cx="264816" cy="503251"/>
            <a:chOff x="1912670" y="3563858"/>
            <a:chExt cx="264816" cy="503251"/>
          </a:xfrm>
        </p:grpSpPr>
        <p:cxnSp>
          <p:nvCxnSpPr>
            <p:cNvPr id="422" name="Straight Arrow Connector 421"/>
            <p:cNvCxnSpPr/>
            <p:nvPr/>
          </p:nvCxnSpPr>
          <p:spPr>
            <a:xfrm flipH="1">
              <a:off x="2169472" y="3697777"/>
              <a:ext cx="961" cy="36933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3" name="TextBox 422"/>
            <p:cNvSpPr txBox="1"/>
            <p:nvPr/>
          </p:nvSpPr>
          <p:spPr>
            <a:xfrm>
              <a:off x="1912670" y="3563858"/>
              <a:ext cx="2648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 err="1" smtClean="0">
                  <a:latin typeface="Calisto MT" panose="02040603050505030304" pitchFamily="18" charset="0"/>
                </a:rPr>
                <a:t>i</a:t>
              </a:r>
              <a:endParaRPr lang="en-US" sz="2000" b="1" i="1" dirty="0">
                <a:latin typeface="Calisto MT" panose="02040603050505030304" pitchFamily="18" charset="0"/>
              </a:endParaRPr>
            </a:p>
          </p:txBody>
        </p:sp>
      </p:grpSp>
      <p:sp>
        <p:nvSpPr>
          <p:cNvPr id="424" name="Rectangle 423"/>
          <p:cNvSpPr/>
          <p:nvPr/>
        </p:nvSpPr>
        <p:spPr>
          <a:xfrm>
            <a:off x="3530416" y="3607816"/>
            <a:ext cx="316871" cy="469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6" name="Group 425"/>
          <p:cNvGrpSpPr/>
          <p:nvPr/>
        </p:nvGrpSpPr>
        <p:grpSpPr>
          <a:xfrm>
            <a:off x="5081947" y="3593559"/>
            <a:ext cx="264816" cy="503251"/>
            <a:chOff x="1912670" y="3563858"/>
            <a:chExt cx="264816" cy="503251"/>
          </a:xfrm>
        </p:grpSpPr>
        <p:cxnSp>
          <p:nvCxnSpPr>
            <p:cNvPr id="427" name="Straight Arrow Connector 426"/>
            <p:cNvCxnSpPr/>
            <p:nvPr/>
          </p:nvCxnSpPr>
          <p:spPr>
            <a:xfrm flipH="1">
              <a:off x="2169472" y="3697777"/>
              <a:ext cx="961" cy="36933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8" name="TextBox 427"/>
            <p:cNvSpPr txBox="1"/>
            <p:nvPr/>
          </p:nvSpPr>
          <p:spPr>
            <a:xfrm>
              <a:off x="1912670" y="3563858"/>
              <a:ext cx="2648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 err="1" smtClean="0">
                  <a:latin typeface="Calisto MT" panose="02040603050505030304" pitchFamily="18" charset="0"/>
                </a:rPr>
                <a:t>i</a:t>
              </a:r>
              <a:endParaRPr lang="en-US" sz="2000" b="1" i="1" dirty="0">
                <a:latin typeface="Calisto MT" panose="02040603050505030304" pitchFamily="18" charset="0"/>
              </a:endParaRPr>
            </a:p>
          </p:txBody>
        </p:sp>
      </p:grpSp>
      <p:sp>
        <p:nvSpPr>
          <p:cNvPr id="429" name="Rectangle 428"/>
          <p:cNvSpPr/>
          <p:nvPr/>
        </p:nvSpPr>
        <p:spPr>
          <a:xfrm>
            <a:off x="4348623" y="3622550"/>
            <a:ext cx="316871" cy="469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TextBox 429"/>
          <p:cNvSpPr txBox="1"/>
          <p:nvPr/>
        </p:nvSpPr>
        <p:spPr>
          <a:xfrm>
            <a:off x="8846775" y="2315767"/>
            <a:ext cx="3361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1" dirty="0" err="1" smtClean="0">
                <a:latin typeface="Calisto MT" panose="02040603050505030304" pitchFamily="18" charset="0"/>
              </a:rPr>
              <a:t>i</a:t>
            </a:r>
            <a:r>
              <a:rPr lang="en-US" sz="2000" dirty="0" smtClean="0">
                <a:latin typeface="Calisto MT" panose="02040603050505030304" pitchFamily="18" charset="0"/>
              </a:rPr>
              <a:t>=11 or more acceptable?</a:t>
            </a:r>
            <a:endParaRPr lang="en-US" sz="2000" dirty="0">
              <a:latin typeface="Calisto MT" panose="02040603050505030304" pitchFamily="18" charset="0"/>
            </a:endParaRPr>
          </a:p>
        </p:txBody>
      </p:sp>
      <p:sp>
        <p:nvSpPr>
          <p:cNvPr id="431" name="TextBox 430"/>
          <p:cNvSpPr txBox="1"/>
          <p:nvPr/>
        </p:nvSpPr>
        <p:spPr>
          <a:xfrm>
            <a:off x="8846775" y="2637092"/>
            <a:ext cx="2492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Calisto MT" panose="02040603050505030304" pitchFamily="18" charset="0"/>
              </a:rPr>
              <a:t>NO</a:t>
            </a:r>
            <a:endParaRPr lang="en-US" sz="2000" b="1" dirty="0">
              <a:latin typeface="Calisto MT" panose="02040603050505030304" pitchFamily="18" charset="0"/>
            </a:endParaRPr>
          </a:p>
        </p:txBody>
      </p:sp>
      <p:sp>
        <p:nvSpPr>
          <p:cNvPr id="432" name="TextBox 431"/>
          <p:cNvSpPr txBox="1"/>
          <p:nvPr/>
        </p:nvSpPr>
        <p:spPr>
          <a:xfrm>
            <a:off x="8846775" y="2985532"/>
            <a:ext cx="30202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sto MT" panose="02040603050505030304" pitchFamily="18" charset="0"/>
              </a:rPr>
              <a:t>Because the first multiple cut is </a:t>
            </a:r>
            <a:r>
              <a:rPr lang="en-US" sz="2000" b="1" i="1" dirty="0">
                <a:latin typeface="Calisto MT" panose="02040603050505030304" pitchFamily="18" charset="0"/>
              </a:rPr>
              <a:t>i</a:t>
            </a:r>
            <a:r>
              <a:rPr lang="en-US" sz="2000" b="1" i="1" baseline="30000" dirty="0">
                <a:latin typeface="Calisto MT" panose="02040603050505030304" pitchFamily="18" charset="0"/>
              </a:rPr>
              <a:t>2</a:t>
            </a:r>
            <a:r>
              <a:rPr lang="en-US" sz="2000" dirty="0" smtClean="0">
                <a:latin typeface="Calisto MT" panose="02040603050505030304" pitchFamily="18" charset="0"/>
              </a:rPr>
              <a:t>.As </a:t>
            </a:r>
            <a:r>
              <a:rPr lang="en-US" sz="2000" b="1" i="1" dirty="0">
                <a:latin typeface="Calisto MT" panose="02040603050505030304" pitchFamily="18" charset="0"/>
              </a:rPr>
              <a:t>i</a:t>
            </a:r>
            <a:r>
              <a:rPr lang="en-US" sz="2000" b="1" i="1" baseline="30000" dirty="0" smtClean="0">
                <a:latin typeface="Calisto MT" panose="02040603050505030304" pitchFamily="18" charset="0"/>
              </a:rPr>
              <a:t>2</a:t>
            </a:r>
            <a:r>
              <a:rPr lang="en-US" sz="2000" b="1" i="1" dirty="0" smtClean="0">
                <a:latin typeface="Calisto MT" panose="02040603050505030304" pitchFamily="18" charset="0"/>
              </a:rPr>
              <a:t> </a:t>
            </a:r>
            <a:r>
              <a:rPr lang="en-US" sz="2000" dirty="0" smtClean="0">
                <a:latin typeface="Calisto MT" panose="02040603050505030304" pitchFamily="18" charset="0"/>
              </a:rPr>
              <a:t> exceeds </a:t>
            </a:r>
            <a:r>
              <a:rPr lang="en-US" sz="2000" dirty="0" err="1" smtClean="0">
                <a:latin typeface="Calisto MT" panose="02040603050505030304" pitchFamily="18" charset="0"/>
              </a:rPr>
              <a:t>sqrt</a:t>
            </a:r>
            <a:r>
              <a:rPr lang="en-US" sz="2000" dirty="0" smtClean="0">
                <a:latin typeface="Calisto MT" panose="02040603050505030304" pitchFamily="18" charset="0"/>
              </a:rPr>
              <a:t>(</a:t>
            </a:r>
            <a:r>
              <a:rPr lang="en-US" sz="2000" b="1" i="1" dirty="0" smtClean="0">
                <a:latin typeface="Calisto MT" panose="02040603050505030304" pitchFamily="18" charset="0"/>
              </a:rPr>
              <a:t>n</a:t>
            </a:r>
            <a:r>
              <a:rPr lang="en-US" sz="2000" dirty="0" smtClean="0">
                <a:latin typeface="Calisto MT" panose="02040603050505030304" pitchFamily="18" charset="0"/>
              </a:rPr>
              <a:t>) so stop</a:t>
            </a:r>
            <a:r>
              <a:rPr lang="en-US" sz="2000" b="1" dirty="0" smtClean="0">
                <a:latin typeface="Calisto MT" panose="02040603050505030304" pitchFamily="18" charset="0"/>
              </a:rPr>
              <a:t> </a:t>
            </a:r>
            <a:endParaRPr lang="en-US" sz="2000" b="1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27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2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3" dur="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0" dur="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5" dur="5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1" dur="5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2" dur="5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7" dur="5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8" dur="5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3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4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9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0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5" dur="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6" dur="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1" dur="5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2" dur="5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7" dur="5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8" dur="5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3" dur="5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4" dur="5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9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0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5" dur="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6" dur="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1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2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7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8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3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1" dur="5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2" dur="5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7" dur="5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8" dur="5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3" dur="5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4" dur="5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9" dur="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0" dur="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5" dur="5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6" dur="5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1" dur="5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2" dur="5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7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0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5" dur="5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6" dur="5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1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2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7" dur="5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8" dur="5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3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1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4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9" dur="5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0" dur="5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5" dur="5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6" dur="5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>
                      <p:stCondLst>
                        <p:cond delay="indefinite"/>
                      </p:stCondLst>
                      <p:childTnLst>
                        <p:par>
                          <p:cTn id="478" fill="hold">
                            <p:stCondLst>
                              <p:cond delay="0"/>
                            </p:stCondLst>
                            <p:childTnLst>
                              <p:par>
                                <p:cTn id="4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1" dur="5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2" dur="5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" grpId="0"/>
      <p:bldP spid="323" grpId="0"/>
      <p:bldP spid="331" grpId="0"/>
      <p:bldP spid="332" grpId="0"/>
      <p:bldP spid="333" grpId="0"/>
      <p:bldP spid="334" grpId="0"/>
      <p:bldP spid="335" grpId="0"/>
      <p:bldP spid="336" grpId="0"/>
      <p:bldP spid="337" grpId="0"/>
      <p:bldP spid="338" grpId="0"/>
      <p:bldP spid="339" grpId="0"/>
      <p:bldP spid="340" grpId="0"/>
      <p:bldP spid="341" grpId="0"/>
      <p:bldP spid="342" grpId="0"/>
      <p:bldP spid="343" grpId="0"/>
      <p:bldP spid="344" grpId="0"/>
      <p:bldP spid="345" grpId="0"/>
      <p:bldP spid="346" grpId="0"/>
      <p:bldP spid="347" grpId="0"/>
      <p:bldP spid="348" grpId="0"/>
      <p:bldP spid="349" grpId="0"/>
      <p:bldP spid="350" grpId="0"/>
      <p:bldP spid="351" grpId="0"/>
      <p:bldP spid="352" grpId="0"/>
      <p:bldP spid="353" grpId="0"/>
      <p:bldP spid="354" grpId="0"/>
      <p:bldP spid="355" grpId="0"/>
      <p:bldP spid="356" grpId="0"/>
      <p:bldP spid="357" grpId="0"/>
      <p:bldP spid="358" grpId="0"/>
      <p:bldP spid="359" grpId="0"/>
      <p:bldP spid="360" grpId="0"/>
      <p:bldP spid="361" grpId="0"/>
      <p:bldP spid="362" grpId="0"/>
      <p:bldP spid="363" grpId="0"/>
      <p:bldP spid="364" grpId="0"/>
      <p:bldP spid="365" grpId="0"/>
      <p:bldP spid="366" grpId="0"/>
      <p:bldP spid="367" grpId="0"/>
      <p:bldP spid="368" grpId="0"/>
      <p:bldP spid="369" grpId="0"/>
      <p:bldP spid="370" grpId="0"/>
      <p:bldP spid="371" grpId="0"/>
      <p:bldP spid="372" grpId="0"/>
      <p:bldP spid="373" grpId="0"/>
      <p:bldP spid="383" grpId="0"/>
      <p:bldP spid="384" grpId="0"/>
      <p:bldP spid="385" grpId="0"/>
      <p:bldP spid="386" grpId="0"/>
      <p:bldP spid="387" grpId="0"/>
      <p:bldP spid="388" grpId="0"/>
      <p:bldP spid="390" grpId="0"/>
      <p:bldP spid="391" grpId="0"/>
      <p:bldP spid="392" grpId="0"/>
      <p:bldP spid="393" grpId="0"/>
      <p:bldP spid="394" grpId="0"/>
      <p:bldP spid="395" grpId="0"/>
      <p:bldP spid="396" grpId="0"/>
      <p:bldP spid="397" grpId="0"/>
      <p:bldP spid="398" grpId="0"/>
      <p:bldP spid="399" grpId="0"/>
      <p:bldP spid="404" grpId="0" animBg="1"/>
      <p:bldP spid="405" grpId="0"/>
      <p:bldP spid="406" grpId="0"/>
      <p:bldP spid="407" grpId="0"/>
      <p:bldP spid="408" grpId="0"/>
      <p:bldP spid="409" grpId="0"/>
      <p:bldP spid="410" grpId="0"/>
      <p:bldP spid="417" grpId="0" animBg="1"/>
      <p:bldP spid="418" grpId="0"/>
      <p:bldP spid="419" grpId="0"/>
      <p:bldP spid="420" grpId="0"/>
      <p:bldP spid="424" grpId="0" animBg="1"/>
      <p:bldP spid="429" grpId="0" animBg="1"/>
      <p:bldP spid="430" grpId="0"/>
      <p:bldP spid="431" grpId="0"/>
      <p:bldP spid="4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SIEVE  OF  ERATOSTHENES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F2F1-C158-4BD5-A297-9C1D5AE97DD9}" type="slidenum">
              <a:rPr lang="en-US" smtClean="0"/>
              <a:t>3</a:t>
            </a:fld>
            <a:endParaRPr lang="en-US"/>
          </a:p>
        </p:txBody>
      </p:sp>
      <p:sp>
        <p:nvSpPr>
          <p:cNvPr id="321" name="TextBox 320"/>
          <p:cNvSpPr txBox="1"/>
          <p:nvPr/>
        </p:nvSpPr>
        <p:spPr>
          <a:xfrm>
            <a:off x="831979" y="1536780"/>
            <a:ext cx="5258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Calisto MT" panose="02040603050505030304" pitchFamily="18" charset="0"/>
              </a:rPr>
              <a:t>Now if a number </a:t>
            </a:r>
            <a:r>
              <a:rPr lang="en-US" sz="2000" b="1" i="1" dirty="0" smtClean="0">
                <a:latin typeface="Calisto MT" panose="02040603050505030304" pitchFamily="18" charset="0"/>
              </a:rPr>
              <a:t>x</a:t>
            </a:r>
            <a:r>
              <a:rPr lang="en-US" sz="2000" dirty="0" smtClean="0">
                <a:latin typeface="Calisto MT" panose="02040603050505030304" pitchFamily="18" charset="0"/>
              </a:rPr>
              <a:t> is given where 0 </a:t>
            </a:r>
            <a:r>
              <a:rPr lang="en-US" sz="2000" dirty="0" smtClean="0"/>
              <a:t>≤ </a:t>
            </a:r>
            <a:r>
              <a:rPr lang="en-US" sz="2000" b="1" i="1" dirty="0" smtClean="0">
                <a:latin typeface="Calisto MT" panose="02040603050505030304" pitchFamily="18" charset="0"/>
              </a:rPr>
              <a:t>x</a:t>
            </a:r>
            <a:r>
              <a:rPr lang="en-US" sz="2000" dirty="0" smtClean="0">
                <a:latin typeface="Calisto MT" panose="02040603050505030304" pitchFamily="18" charset="0"/>
              </a:rPr>
              <a:t> </a:t>
            </a:r>
            <a:r>
              <a:rPr lang="en-US" sz="2000" dirty="0"/>
              <a:t>≤</a:t>
            </a:r>
            <a:r>
              <a:rPr lang="en-US" sz="2000" dirty="0" smtClean="0">
                <a:latin typeface="Calisto MT" panose="02040603050505030304" pitchFamily="18" charset="0"/>
              </a:rPr>
              <a:t> </a:t>
            </a:r>
            <a:r>
              <a:rPr lang="en-US" sz="2000" b="1" i="1" dirty="0" smtClean="0">
                <a:latin typeface="Calisto MT" panose="02040603050505030304" pitchFamily="18" charset="0"/>
              </a:rPr>
              <a:t>n</a:t>
            </a:r>
            <a:r>
              <a:rPr lang="en-US" sz="2000" dirty="0" smtClean="0">
                <a:latin typeface="Calisto MT" panose="02040603050505030304" pitchFamily="18" charset="0"/>
              </a:rPr>
              <a:t> </a:t>
            </a:r>
            <a:endParaRPr lang="en-US" sz="2000" dirty="0">
              <a:latin typeface="Calisto MT" panose="02040603050505030304" pitchFamily="18" charset="0"/>
            </a:endParaRPr>
          </a:p>
        </p:txBody>
      </p:sp>
      <p:grpSp>
        <p:nvGrpSpPr>
          <p:cNvPr id="330" name="Group 329"/>
          <p:cNvGrpSpPr/>
          <p:nvPr/>
        </p:nvGrpSpPr>
        <p:grpSpPr>
          <a:xfrm>
            <a:off x="720505" y="4133245"/>
            <a:ext cx="11283139" cy="2469307"/>
            <a:chOff x="838200" y="3379746"/>
            <a:chExt cx="11283139" cy="2469307"/>
          </a:xfrm>
        </p:grpSpPr>
        <p:grpSp>
          <p:nvGrpSpPr>
            <p:cNvPr id="322" name="Group 321"/>
            <p:cNvGrpSpPr/>
            <p:nvPr/>
          </p:nvGrpSpPr>
          <p:grpSpPr>
            <a:xfrm>
              <a:off x="838200" y="3379746"/>
              <a:ext cx="10884788" cy="2469307"/>
              <a:chOff x="838200" y="3379746"/>
              <a:chExt cx="10884788" cy="2469307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896709" y="3379746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295061" y="3379746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693413" y="3379746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091765" y="3379746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490117" y="3379746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888469" y="3379746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286821" y="3379746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685173" y="3379746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083525" y="3379746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481877" y="3379746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880229" y="3379746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278581" y="3379746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5676933" y="3379746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075285" y="3379746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473637" y="3379746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871989" y="3379746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270341" y="3379746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7668693" y="3379746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8067045" y="3379746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8465397" y="3379746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8863749" y="3379746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9262101" y="3379746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9660453" y="3379746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0058805" y="3379746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0457157" y="3379746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0855509" y="3379746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1253861" y="3379746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896709" y="377809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334339" y="377809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750801" y="377809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2188431" y="377809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538450" y="377809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976080" y="377809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5</a:t>
                </a:r>
                <a:endParaRPr lang="en-US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3392542" y="377809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6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3830172" y="377809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7</a:t>
                </a:r>
                <a:endParaRPr lang="en-US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4116959" y="377809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4554589" y="377809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9</a:t>
                </a:r>
                <a:endParaRPr lang="en-US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4912542" y="377809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10</a:t>
                </a:r>
                <a:endParaRPr lang="en-US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5350172" y="377809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11</a:t>
                </a:r>
                <a:endParaRPr lang="en-US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5700191" y="377809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12</a:t>
                </a:r>
                <a:endParaRPr lang="en-US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6101877" y="377809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13</a:t>
                </a:r>
                <a:endParaRPr lang="en-US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6509008" y="377809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14</a:t>
                </a:r>
                <a:endParaRPr lang="en-US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6911258" y="377809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15</a:t>
                </a:r>
                <a:endParaRPr lang="en-US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7257381" y="377809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16</a:t>
                </a:r>
                <a:endParaRPr lang="en-US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7667572" y="377809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17</a:t>
                </a:r>
                <a:endParaRPr lang="en-US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8084034" y="377809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18</a:t>
                </a:r>
                <a:endParaRPr lang="en-US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8521664" y="377809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19</a:t>
                </a:r>
                <a:endParaRPr lang="en-US" dirty="0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8871683" y="377809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20</a:t>
                </a:r>
                <a:endParaRPr lang="en-US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9309313" y="377809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21</a:t>
                </a:r>
                <a:endParaRPr lang="en-US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9707665" y="377809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22</a:t>
                </a:r>
                <a:endParaRPr lang="en-US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10097096" y="377809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23</a:t>
                </a:r>
                <a:endParaRPr lang="en-US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10450192" y="377809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24</a:t>
                </a:r>
                <a:endParaRPr lang="en-US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10887822" y="377809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25</a:t>
                </a:r>
                <a:endParaRPr lang="en-US" dirty="0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11304284" y="377809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26</a:t>
                </a:r>
                <a:endParaRPr lang="en-US" dirty="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896709" y="4208947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295061" y="4208947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1693413" y="4208947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2091765" y="4208947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2490117" y="4208947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2888469" y="4208947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286821" y="4208947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3685173" y="4208947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4083525" y="4208947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4481877" y="4208947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4880229" y="4208947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5278581" y="4208947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5676933" y="4208947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6075285" y="4208947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6473637" y="4208947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6871989" y="4208947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7270341" y="4208947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7668693" y="4208947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8067045" y="4208947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8465397" y="4208947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8863749" y="4208947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9262101" y="4208947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9660453" y="4208947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10058805" y="4208947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10457157" y="4208947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10855509" y="4208947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11253861" y="4208947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838200" y="460729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27</a:t>
                </a:r>
                <a:endParaRPr lang="en-US" dirty="0"/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1275830" y="460729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28</a:t>
                </a:r>
                <a:endParaRPr lang="en-US" dirty="0"/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1692292" y="460729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29</a:t>
                </a:r>
                <a:endParaRPr lang="en-US" dirty="0"/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2129922" y="460729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30</a:t>
                </a:r>
                <a:endParaRPr lang="en-US" dirty="0"/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2479941" y="460729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31</a:t>
                </a:r>
                <a:endParaRPr lang="en-US" dirty="0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2917571" y="460729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32</a:t>
                </a:r>
                <a:endParaRPr lang="en-US" dirty="0"/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3334033" y="460729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33</a:t>
                </a:r>
                <a:endParaRPr lang="en-US" dirty="0"/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3715396" y="460729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34</a:t>
                </a:r>
                <a:endParaRPr lang="en-US" dirty="0"/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4058450" y="460729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35</a:t>
                </a:r>
                <a:endParaRPr lang="en-US" dirty="0"/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4496080" y="460729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36</a:t>
                </a:r>
                <a:endParaRPr lang="en-US" dirty="0"/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4912541" y="460729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37</a:t>
                </a:r>
                <a:endParaRPr lang="en-US" dirty="0"/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5350171" y="460729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38</a:t>
                </a:r>
                <a:endParaRPr lang="en-US" dirty="0"/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5700190" y="460729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39</a:t>
                </a:r>
                <a:endParaRPr lang="en-US" dirty="0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6101876" y="460729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40</a:t>
                </a:r>
                <a:endParaRPr lang="en-US" dirty="0"/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6509007" y="460729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41</a:t>
                </a:r>
                <a:endParaRPr lang="en-US" dirty="0"/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6911257" y="460729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42</a:t>
                </a:r>
                <a:endParaRPr lang="en-US" dirty="0"/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7257380" y="460729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43</a:t>
                </a:r>
                <a:endParaRPr lang="en-US" dirty="0"/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7667571" y="460729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44</a:t>
                </a:r>
                <a:endParaRPr lang="en-US" dirty="0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8084033" y="460729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45</a:t>
                </a:r>
                <a:endParaRPr lang="en-US" dirty="0"/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8521663" y="460729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46</a:t>
                </a:r>
                <a:endParaRPr lang="en-US" dirty="0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8871682" y="460729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47</a:t>
                </a:r>
                <a:endParaRPr lang="en-US" dirty="0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9309312" y="460729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48</a:t>
                </a:r>
                <a:endParaRPr lang="en-US" dirty="0"/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9707664" y="460729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49</a:t>
                </a:r>
                <a:endParaRPr lang="en-US" dirty="0"/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10097095" y="460729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50</a:t>
                </a:r>
                <a:endParaRPr lang="en-US" dirty="0"/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10450191" y="460729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51</a:t>
                </a:r>
                <a:endParaRPr lang="en-US" dirty="0"/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10887821" y="460729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52</a:t>
                </a:r>
                <a:endParaRPr lang="en-US" dirty="0"/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11304283" y="460729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53</a:t>
                </a:r>
                <a:endParaRPr lang="en-US" dirty="0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896709" y="5081369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1295061" y="5081369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1693413" y="5081369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2091765" y="5081369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2490117" y="5081369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2888469" y="5081369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3286821" y="5081369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3685173" y="5081369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4083525" y="5081369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4481877" y="5081369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880229" y="5081369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5278581" y="5081369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5676933" y="5081369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6075285" y="5081369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6473637" y="5081369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6871989" y="5081369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7270341" y="5081369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7668693" y="5081369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8067045" y="5081369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8465397" y="5081369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8863749" y="5081369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9262101" y="5081369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9660453" y="5081369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10058805" y="5081369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10457157" y="5081369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10855509" y="5081369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11253861" y="5081369"/>
                <a:ext cx="398352" cy="39835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>
                <a:off x="838200" y="547972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54</a:t>
                </a:r>
                <a:endParaRPr lang="en-US" dirty="0"/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1275830" y="547972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55</a:t>
                </a:r>
                <a:endParaRPr lang="en-US" dirty="0"/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1692292" y="547972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56</a:t>
                </a:r>
                <a:endParaRPr lang="en-US" dirty="0"/>
              </a:p>
            </p:txBody>
          </p:sp>
          <p:sp>
            <p:nvSpPr>
              <p:cNvPr id="189" name="TextBox 188"/>
              <p:cNvSpPr txBox="1"/>
              <p:nvPr/>
            </p:nvSpPr>
            <p:spPr>
              <a:xfrm>
                <a:off x="2129922" y="547972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57</a:t>
                </a:r>
                <a:endParaRPr lang="en-US" dirty="0"/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2479941" y="547972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58</a:t>
                </a:r>
                <a:endParaRPr lang="en-US" dirty="0"/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2917571" y="547972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59</a:t>
                </a:r>
                <a:endParaRPr lang="en-US" dirty="0"/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3334033" y="547972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60</a:t>
                </a:r>
                <a:endParaRPr lang="en-US" dirty="0"/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3698958" y="547972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61</a:t>
                </a:r>
                <a:endParaRPr lang="en-US" dirty="0"/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4086282" y="547972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62</a:t>
                </a:r>
                <a:endParaRPr lang="en-US" dirty="0"/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4496080" y="547972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63</a:t>
                </a:r>
                <a:endParaRPr lang="en-US" dirty="0"/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4912541" y="547972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64</a:t>
                </a:r>
                <a:endParaRPr lang="en-US" dirty="0"/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5350171" y="547972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65</a:t>
                </a:r>
                <a:endParaRPr lang="en-US" dirty="0"/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5700190" y="547972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66</a:t>
                </a:r>
                <a:endParaRPr lang="en-US" dirty="0"/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6101876" y="547972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67</a:t>
                </a:r>
                <a:endParaRPr lang="en-US" dirty="0"/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6509007" y="547972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68</a:t>
                </a:r>
                <a:endParaRPr lang="en-US" dirty="0"/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6911257" y="547972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69</a:t>
                </a:r>
                <a:endParaRPr lang="en-US" dirty="0"/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7257380" y="547972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70</a:t>
                </a:r>
                <a:endParaRPr lang="en-US" dirty="0"/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7667572" y="547972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71</a:t>
                </a:r>
                <a:endParaRPr lang="en-US" dirty="0"/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8084033" y="547972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72</a:t>
                </a:r>
                <a:endParaRPr lang="en-US" dirty="0"/>
              </a:p>
            </p:txBody>
          </p:sp>
          <p:sp>
            <p:nvSpPr>
              <p:cNvPr id="205" name="TextBox 204"/>
              <p:cNvSpPr txBox="1"/>
              <p:nvPr/>
            </p:nvSpPr>
            <p:spPr>
              <a:xfrm>
                <a:off x="8521663" y="547972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73</a:t>
                </a:r>
                <a:endParaRPr lang="en-US" dirty="0"/>
              </a:p>
            </p:txBody>
          </p:sp>
          <p:sp>
            <p:nvSpPr>
              <p:cNvPr id="206" name="TextBox 205"/>
              <p:cNvSpPr txBox="1"/>
              <p:nvPr/>
            </p:nvSpPr>
            <p:spPr>
              <a:xfrm>
                <a:off x="8871682" y="547972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74</a:t>
                </a:r>
                <a:endParaRPr lang="en-US" dirty="0"/>
              </a:p>
            </p:txBody>
          </p:sp>
          <p:sp>
            <p:nvSpPr>
              <p:cNvPr id="207" name="TextBox 206"/>
              <p:cNvSpPr txBox="1"/>
              <p:nvPr/>
            </p:nvSpPr>
            <p:spPr>
              <a:xfrm>
                <a:off x="9309312" y="547972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75</a:t>
                </a:r>
                <a:endParaRPr lang="en-US" dirty="0"/>
              </a:p>
            </p:txBody>
          </p:sp>
          <p:sp>
            <p:nvSpPr>
              <p:cNvPr id="208" name="TextBox 207"/>
              <p:cNvSpPr txBox="1"/>
              <p:nvPr/>
            </p:nvSpPr>
            <p:spPr>
              <a:xfrm>
                <a:off x="9707664" y="547972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76</a:t>
                </a:r>
                <a:endParaRPr lang="en-US" dirty="0"/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10097095" y="547972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77</a:t>
                </a:r>
                <a:endParaRPr lang="en-US" dirty="0"/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10450191" y="547972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78</a:t>
                </a:r>
                <a:endParaRPr lang="en-US" dirty="0"/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10887821" y="547972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79</a:t>
                </a:r>
                <a:endParaRPr lang="en-US" dirty="0"/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11304283" y="547972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80</a:t>
                </a:r>
                <a:endParaRPr lang="en-US" dirty="0"/>
              </a:p>
            </p:txBody>
          </p:sp>
        </p:grpSp>
        <p:sp>
          <p:nvSpPr>
            <p:cNvPr id="328" name="Rectangle 327"/>
            <p:cNvSpPr/>
            <p:nvPr/>
          </p:nvSpPr>
          <p:spPr>
            <a:xfrm>
              <a:off x="11652213" y="5081369"/>
              <a:ext cx="398352" cy="39835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TextBox 328"/>
            <p:cNvSpPr txBox="1"/>
            <p:nvPr/>
          </p:nvSpPr>
          <p:spPr>
            <a:xfrm>
              <a:off x="11702635" y="54797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81</a:t>
              </a:r>
              <a:endParaRPr lang="en-US" dirty="0"/>
            </a:p>
          </p:txBody>
        </p:sp>
      </p:grpSp>
      <p:sp>
        <p:nvSpPr>
          <p:cNvPr id="331" name="TextBox 330"/>
          <p:cNvSpPr txBox="1"/>
          <p:nvPr/>
        </p:nvSpPr>
        <p:spPr>
          <a:xfrm>
            <a:off x="829232" y="414775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32" name="TextBox 331"/>
          <p:cNvSpPr txBox="1"/>
          <p:nvPr/>
        </p:nvSpPr>
        <p:spPr>
          <a:xfrm>
            <a:off x="1227584" y="414235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34" name="TextBox 333"/>
          <p:cNvSpPr txBox="1"/>
          <p:nvPr/>
        </p:nvSpPr>
        <p:spPr>
          <a:xfrm>
            <a:off x="2422640" y="414235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35" name="TextBox 334"/>
          <p:cNvSpPr txBox="1"/>
          <p:nvPr/>
        </p:nvSpPr>
        <p:spPr>
          <a:xfrm>
            <a:off x="3219344" y="41514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36" name="TextBox 335"/>
          <p:cNvSpPr txBox="1"/>
          <p:nvPr/>
        </p:nvSpPr>
        <p:spPr>
          <a:xfrm>
            <a:off x="4024745" y="415621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37" name="TextBox 336"/>
          <p:cNvSpPr txBox="1"/>
          <p:nvPr/>
        </p:nvSpPr>
        <p:spPr>
          <a:xfrm>
            <a:off x="4821449" y="416527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38" name="TextBox 337"/>
          <p:cNvSpPr txBox="1"/>
          <p:nvPr/>
        </p:nvSpPr>
        <p:spPr>
          <a:xfrm>
            <a:off x="5637624" y="41508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39" name="TextBox 338"/>
          <p:cNvSpPr txBox="1"/>
          <p:nvPr/>
        </p:nvSpPr>
        <p:spPr>
          <a:xfrm>
            <a:off x="6434328" y="415986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40" name="TextBox 339"/>
          <p:cNvSpPr txBox="1"/>
          <p:nvPr/>
        </p:nvSpPr>
        <p:spPr>
          <a:xfrm>
            <a:off x="7239729" y="416466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41" name="TextBox 340"/>
          <p:cNvSpPr txBox="1"/>
          <p:nvPr/>
        </p:nvSpPr>
        <p:spPr>
          <a:xfrm>
            <a:off x="8036433" y="417372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42" name="TextBox 341"/>
          <p:cNvSpPr txBox="1"/>
          <p:nvPr/>
        </p:nvSpPr>
        <p:spPr>
          <a:xfrm>
            <a:off x="8795761" y="41404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43" name="TextBox 342"/>
          <p:cNvSpPr txBox="1"/>
          <p:nvPr/>
        </p:nvSpPr>
        <p:spPr>
          <a:xfrm>
            <a:off x="9592465" y="414955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44" name="TextBox 343"/>
          <p:cNvSpPr txBox="1"/>
          <p:nvPr/>
        </p:nvSpPr>
        <p:spPr>
          <a:xfrm>
            <a:off x="10397866" y="41543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45" name="TextBox 344"/>
          <p:cNvSpPr txBox="1"/>
          <p:nvPr/>
        </p:nvSpPr>
        <p:spPr>
          <a:xfrm>
            <a:off x="11194570" y="416341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1244367" y="49739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47" name="TextBox 346"/>
          <p:cNvSpPr txBox="1"/>
          <p:nvPr/>
        </p:nvSpPr>
        <p:spPr>
          <a:xfrm>
            <a:off x="2041071" y="498295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2846472" y="498776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49" name="TextBox 348"/>
          <p:cNvSpPr txBox="1"/>
          <p:nvPr/>
        </p:nvSpPr>
        <p:spPr>
          <a:xfrm>
            <a:off x="3643176" y="499681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50" name="TextBox 349"/>
          <p:cNvSpPr txBox="1"/>
          <p:nvPr/>
        </p:nvSpPr>
        <p:spPr>
          <a:xfrm>
            <a:off x="4459351" y="498235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51" name="TextBox 350"/>
          <p:cNvSpPr txBox="1"/>
          <p:nvPr/>
        </p:nvSpPr>
        <p:spPr>
          <a:xfrm>
            <a:off x="5256055" y="49914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52" name="TextBox 351"/>
          <p:cNvSpPr txBox="1"/>
          <p:nvPr/>
        </p:nvSpPr>
        <p:spPr>
          <a:xfrm>
            <a:off x="6061456" y="49962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53" name="TextBox 352"/>
          <p:cNvSpPr txBox="1"/>
          <p:nvPr/>
        </p:nvSpPr>
        <p:spPr>
          <a:xfrm>
            <a:off x="6858160" y="500526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54" name="TextBox 353"/>
          <p:cNvSpPr txBox="1"/>
          <p:nvPr/>
        </p:nvSpPr>
        <p:spPr>
          <a:xfrm>
            <a:off x="7617488" y="497204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55" name="TextBox 354"/>
          <p:cNvSpPr txBox="1"/>
          <p:nvPr/>
        </p:nvSpPr>
        <p:spPr>
          <a:xfrm>
            <a:off x="8414192" y="49810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56" name="TextBox 355"/>
          <p:cNvSpPr txBox="1"/>
          <p:nvPr/>
        </p:nvSpPr>
        <p:spPr>
          <a:xfrm>
            <a:off x="9219593" y="498590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57" name="TextBox 356"/>
          <p:cNvSpPr txBox="1"/>
          <p:nvPr/>
        </p:nvSpPr>
        <p:spPr>
          <a:xfrm>
            <a:off x="10016297" y="49949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58" name="TextBox 357"/>
          <p:cNvSpPr txBox="1"/>
          <p:nvPr/>
        </p:nvSpPr>
        <p:spPr>
          <a:xfrm>
            <a:off x="10802143" y="496244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59" name="TextBox 358"/>
          <p:cNvSpPr txBox="1"/>
          <p:nvPr/>
        </p:nvSpPr>
        <p:spPr>
          <a:xfrm>
            <a:off x="854078" y="584131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60" name="TextBox 359"/>
          <p:cNvSpPr txBox="1"/>
          <p:nvPr/>
        </p:nvSpPr>
        <p:spPr>
          <a:xfrm>
            <a:off x="1650782" y="585036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61" name="TextBox 360"/>
          <p:cNvSpPr txBox="1"/>
          <p:nvPr/>
        </p:nvSpPr>
        <p:spPr>
          <a:xfrm>
            <a:off x="2456183" y="585517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62" name="TextBox 361"/>
          <p:cNvSpPr txBox="1"/>
          <p:nvPr/>
        </p:nvSpPr>
        <p:spPr>
          <a:xfrm>
            <a:off x="3252887" y="586422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63" name="TextBox 362"/>
          <p:cNvSpPr txBox="1"/>
          <p:nvPr/>
        </p:nvSpPr>
        <p:spPr>
          <a:xfrm>
            <a:off x="4069062" y="584976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64" name="TextBox 363"/>
          <p:cNvSpPr txBox="1"/>
          <p:nvPr/>
        </p:nvSpPr>
        <p:spPr>
          <a:xfrm>
            <a:off x="4865766" y="58588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65" name="TextBox 364"/>
          <p:cNvSpPr txBox="1"/>
          <p:nvPr/>
        </p:nvSpPr>
        <p:spPr>
          <a:xfrm>
            <a:off x="5671167" y="586362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66" name="TextBox 365"/>
          <p:cNvSpPr txBox="1"/>
          <p:nvPr/>
        </p:nvSpPr>
        <p:spPr>
          <a:xfrm>
            <a:off x="6467871" y="58726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67" name="TextBox 366"/>
          <p:cNvSpPr txBox="1"/>
          <p:nvPr/>
        </p:nvSpPr>
        <p:spPr>
          <a:xfrm>
            <a:off x="7227199" y="583945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68" name="TextBox 367"/>
          <p:cNvSpPr txBox="1"/>
          <p:nvPr/>
        </p:nvSpPr>
        <p:spPr>
          <a:xfrm>
            <a:off x="8023903" y="584850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69" name="TextBox 368"/>
          <p:cNvSpPr txBox="1"/>
          <p:nvPr/>
        </p:nvSpPr>
        <p:spPr>
          <a:xfrm>
            <a:off x="8829304" y="585331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70" name="TextBox 369"/>
          <p:cNvSpPr txBox="1"/>
          <p:nvPr/>
        </p:nvSpPr>
        <p:spPr>
          <a:xfrm>
            <a:off x="9626008" y="58623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71" name="TextBox 370"/>
          <p:cNvSpPr txBox="1"/>
          <p:nvPr/>
        </p:nvSpPr>
        <p:spPr>
          <a:xfrm>
            <a:off x="10411854" y="582985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72" name="TextBox 371"/>
          <p:cNvSpPr txBox="1"/>
          <p:nvPr/>
        </p:nvSpPr>
        <p:spPr>
          <a:xfrm>
            <a:off x="11164572" y="583945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85" name="TextBox 384"/>
          <p:cNvSpPr txBox="1"/>
          <p:nvPr/>
        </p:nvSpPr>
        <p:spPr>
          <a:xfrm>
            <a:off x="4398588" y="416455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86" name="TextBox 385"/>
          <p:cNvSpPr txBox="1"/>
          <p:nvPr/>
        </p:nvSpPr>
        <p:spPr>
          <a:xfrm>
            <a:off x="6795339" y="41543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87" name="TextBox 386"/>
          <p:cNvSpPr txBox="1"/>
          <p:nvPr/>
        </p:nvSpPr>
        <p:spPr>
          <a:xfrm>
            <a:off x="9187930" y="41555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88" name="TextBox 387"/>
          <p:cNvSpPr txBox="1"/>
          <p:nvPr/>
        </p:nvSpPr>
        <p:spPr>
          <a:xfrm>
            <a:off x="829232" y="497204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90" name="TextBox 389"/>
          <p:cNvSpPr txBox="1"/>
          <p:nvPr/>
        </p:nvSpPr>
        <p:spPr>
          <a:xfrm>
            <a:off x="3229868" y="49798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91" name="TextBox 390"/>
          <p:cNvSpPr txBox="1"/>
          <p:nvPr/>
        </p:nvSpPr>
        <p:spPr>
          <a:xfrm>
            <a:off x="5607544" y="49798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92" name="TextBox 391"/>
          <p:cNvSpPr txBox="1"/>
          <p:nvPr/>
        </p:nvSpPr>
        <p:spPr>
          <a:xfrm>
            <a:off x="7992874" y="497204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93" name="TextBox 392"/>
          <p:cNvSpPr txBox="1"/>
          <p:nvPr/>
        </p:nvSpPr>
        <p:spPr>
          <a:xfrm>
            <a:off x="10379113" y="49976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94" name="TextBox 393"/>
          <p:cNvSpPr txBox="1"/>
          <p:nvPr/>
        </p:nvSpPr>
        <p:spPr>
          <a:xfrm>
            <a:off x="2024287" y="586114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95" name="TextBox 394"/>
          <p:cNvSpPr txBox="1"/>
          <p:nvPr/>
        </p:nvSpPr>
        <p:spPr>
          <a:xfrm>
            <a:off x="4422875" y="585570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96" name="TextBox 395"/>
          <p:cNvSpPr txBox="1"/>
          <p:nvPr/>
        </p:nvSpPr>
        <p:spPr>
          <a:xfrm>
            <a:off x="6804066" y="58563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97" name="TextBox 396"/>
          <p:cNvSpPr txBox="1"/>
          <p:nvPr/>
        </p:nvSpPr>
        <p:spPr>
          <a:xfrm>
            <a:off x="9195258" y="584964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98" name="TextBox 397"/>
          <p:cNvSpPr txBox="1"/>
          <p:nvPr/>
        </p:nvSpPr>
        <p:spPr>
          <a:xfrm>
            <a:off x="11575771" y="58396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05" name="TextBox 404"/>
          <p:cNvSpPr txBox="1"/>
          <p:nvPr/>
        </p:nvSpPr>
        <p:spPr>
          <a:xfrm>
            <a:off x="10781338" y="414775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06" name="TextBox 405"/>
          <p:cNvSpPr txBox="1"/>
          <p:nvPr/>
        </p:nvSpPr>
        <p:spPr>
          <a:xfrm>
            <a:off x="4023472" y="498776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07" name="TextBox 406"/>
          <p:cNvSpPr txBox="1"/>
          <p:nvPr/>
        </p:nvSpPr>
        <p:spPr>
          <a:xfrm>
            <a:off x="7998748" y="497789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08" name="TextBox 407"/>
          <p:cNvSpPr txBox="1"/>
          <p:nvPr/>
        </p:nvSpPr>
        <p:spPr>
          <a:xfrm>
            <a:off x="1214697" y="586432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09" name="TextBox 408"/>
          <p:cNvSpPr txBox="1"/>
          <p:nvPr/>
        </p:nvSpPr>
        <p:spPr>
          <a:xfrm>
            <a:off x="5218613" y="58623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10" name="TextBox 409"/>
          <p:cNvSpPr txBox="1"/>
          <p:nvPr/>
        </p:nvSpPr>
        <p:spPr>
          <a:xfrm>
            <a:off x="9193164" y="585517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18" name="TextBox 417"/>
          <p:cNvSpPr txBox="1"/>
          <p:nvPr/>
        </p:nvSpPr>
        <p:spPr>
          <a:xfrm>
            <a:off x="9602438" y="49871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19" name="TextBox 418"/>
          <p:cNvSpPr txBox="1"/>
          <p:nvPr/>
        </p:nvSpPr>
        <p:spPr>
          <a:xfrm>
            <a:off x="4423805" y="585363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20" name="TextBox 419"/>
          <p:cNvSpPr txBox="1"/>
          <p:nvPr/>
        </p:nvSpPr>
        <p:spPr>
          <a:xfrm>
            <a:off x="9984634" y="58546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25" name="TextBox 424"/>
          <p:cNvSpPr txBox="1"/>
          <p:nvPr/>
        </p:nvSpPr>
        <p:spPr>
          <a:xfrm>
            <a:off x="11582427" y="584502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838200" y="1950413"/>
            <a:ext cx="8335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Calisto MT" panose="02040603050505030304" pitchFamily="18" charset="0"/>
              </a:rPr>
              <a:t>What is the required time to answer whether </a:t>
            </a:r>
            <a:r>
              <a:rPr lang="en-US" sz="2000" b="1" i="1" dirty="0" smtClean="0">
                <a:latin typeface="Calisto MT" panose="02040603050505030304" pitchFamily="18" charset="0"/>
              </a:rPr>
              <a:t>x</a:t>
            </a:r>
            <a:r>
              <a:rPr lang="en-US" sz="2000" dirty="0" smtClean="0">
                <a:latin typeface="Calisto MT" panose="02040603050505030304" pitchFamily="18" charset="0"/>
              </a:rPr>
              <a:t> is a prime number or not?</a:t>
            </a:r>
            <a:endParaRPr lang="en-US" sz="2000" dirty="0">
              <a:latin typeface="Calisto MT" panose="02040603050505030304" pitchFamily="18" charset="0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9241762" y="1936890"/>
            <a:ext cx="1032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sto MT" panose="02040603050505030304" pitchFamily="18" charset="0"/>
              </a:rPr>
              <a:t>O(1)</a:t>
            </a:r>
            <a:endParaRPr lang="en-US" sz="2000" dirty="0">
              <a:latin typeface="Calisto MT" panose="02040603050505030304" pitchFamily="18" charset="0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854078" y="2348457"/>
            <a:ext cx="51142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Calisto MT" panose="02040603050505030304" pitchFamily="18" charset="0"/>
              </a:rPr>
              <a:t>Just check whether </a:t>
            </a:r>
            <a:r>
              <a:rPr lang="en-US" sz="2000" b="1" i="1" dirty="0" smtClean="0">
                <a:latin typeface="Calisto MT" panose="02040603050505030304" pitchFamily="18" charset="0"/>
              </a:rPr>
              <a:t>prime</a:t>
            </a:r>
            <a:r>
              <a:rPr lang="en-US" sz="2000" dirty="0" smtClean="0">
                <a:latin typeface="Calisto MT" panose="02040603050505030304" pitchFamily="18" charset="0"/>
              </a:rPr>
              <a:t>[</a:t>
            </a:r>
            <a:r>
              <a:rPr lang="en-US" sz="2000" b="1" i="1" dirty="0" smtClean="0">
                <a:latin typeface="Calisto MT" panose="02040603050505030304" pitchFamily="18" charset="0"/>
              </a:rPr>
              <a:t>x</a:t>
            </a:r>
            <a:r>
              <a:rPr lang="en-US" sz="2000" dirty="0" smtClean="0">
                <a:latin typeface="Calisto MT" panose="02040603050505030304" pitchFamily="18" charset="0"/>
              </a:rPr>
              <a:t>] is true or false</a:t>
            </a:r>
            <a:endParaRPr lang="en-US" sz="2000" dirty="0">
              <a:latin typeface="Calisto MT" panose="02040603050505030304" pitchFamily="18" charset="0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856704" y="2781771"/>
            <a:ext cx="9333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Calisto MT" panose="02040603050505030304" pitchFamily="18" charset="0"/>
              </a:rPr>
              <a:t>Now if </a:t>
            </a:r>
            <a:r>
              <a:rPr lang="en-US" sz="2000" b="1" i="1" dirty="0" smtClean="0">
                <a:latin typeface="Calisto MT" panose="02040603050505030304" pitchFamily="18" charset="0"/>
              </a:rPr>
              <a:t>q</a:t>
            </a:r>
            <a:r>
              <a:rPr lang="en-US" sz="2000" dirty="0" smtClean="0">
                <a:latin typeface="Calisto MT" panose="02040603050505030304" pitchFamily="18" charset="0"/>
              </a:rPr>
              <a:t> number of queries are given to answer whether a number is prime or not</a:t>
            </a:r>
            <a:endParaRPr lang="en-US" sz="2000" dirty="0">
              <a:latin typeface="Calisto MT" panose="02040603050505030304" pitchFamily="18" charset="0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858162" y="3183952"/>
            <a:ext cx="8015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Calisto MT" panose="02040603050505030304" pitchFamily="18" charset="0"/>
              </a:rPr>
              <a:t>Then each query will require constant amount of time to be answered</a:t>
            </a:r>
            <a:endParaRPr lang="en-US" sz="2000" dirty="0">
              <a:latin typeface="Calisto MT" panose="02040603050505030304" pitchFamily="18" charset="0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694215" y="3734014"/>
            <a:ext cx="772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latin typeface="Calisto MT" panose="02040603050505030304" pitchFamily="18" charset="0"/>
              </a:rPr>
              <a:t>prime</a:t>
            </a:r>
            <a:endParaRPr lang="en-US" sz="2000" b="1" i="1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368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" grpId="0"/>
      <p:bldP spid="263" grpId="0"/>
      <p:bldP spid="264" grpId="0"/>
      <p:bldP spid="265" grpId="0"/>
      <p:bldP spid="266" grpId="0"/>
      <p:bldP spid="26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SIEVE  OF  ERATOSTHENES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F2F1-C158-4BD5-A297-9C1D5AE97DD9}" type="slidenum">
              <a:rPr lang="en-US" smtClean="0"/>
              <a:t>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8200" y="1810512"/>
            <a:ext cx="3602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 (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/>
              <a:t>≤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n;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1402080" y="221062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rime[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true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838200" y="2730556"/>
            <a:ext cx="4339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prime[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prime[1] = false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838200" y="3250490"/>
            <a:ext cx="3756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/>
              <a:t>≤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+=2)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1402080" y="3650600"/>
            <a:ext cx="2646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rime[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←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838200" y="4170534"/>
            <a:ext cx="4063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3;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/>
              <a:t>≤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+=2)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1331924" y="4570644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if(prime[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is true)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1915418" y="4970754"/>
            <a:ext cx="43717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(j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j </a:t>
            </a:r>
            <a:r>
              <a:rPr lang="en-US" sz="2000" dirty="0"/>
              <a:t>≤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n;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j+=2*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2639334" y="5359090"/>
            <a:ext cx="2646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prime[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false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4968971" y="4097205"/>
            <a:ext cx="62164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0070C0"/>
                </a:solidFill>
                <a:latin typeface="Calisto MT" panose="02040603050505030304" pitchFamily="18" charset="0"/>
                <a:cs typeface="Courier New" panose="02070309020205020404" pitchFamily="49" charset="0"/>
              </a:rPr>
              <a:t>“</a:t>
            </a:r>
            <a:r>
              <a:rPr lang="en-US" sz="2200" dirty="0" err="1" smtClean="0">
                <a:solidFill>
                  <a:srgbClr val="0070C0"/>
                </a:solidFill>
                <a:latin typeface="Calisto MT" panose="02040603050505030304" pitchFamily="18" charset="0"/>
                <a:cs typeface="Courier New" panose="02070309020205020404" pitchFamily="49" charset="0"/>
              </a:rPr>
              <a:t>i</a:t>
            </a:r>
            <a:r>
              <a:rPr lang="en-US" sz="2200" dirty="0" smtClean="0">
                <a:solidFill>
                  <a:srgbClr val="0070C0"/>
                </a:solidFill>
                <a:latin typeface="Calisto MT" panose="02040603050505030304" pitchFamily="18" charset="0"/>
                <a:cs typeface="Courier New" panose="02070309020205020404" pitchFamily="49" charset="0"/>
              </a:rPr>
              <a:t> &lt; </a:t>
            </a:r>
            <a:r>
              <a:rPr lang="en-US" sz="2200" dirty="0" err="1" smtClean="0">
                <a:solidFill>
                  <a:srgbClr val="0070C0"/>
                </a:solidFill>
                <a:latin typeface="Calisto MT" panose="02040603050505030304" pitchFamily="18" charset="0"/>
                <a:cs typeface="Courier New" panose="02070309020205020404" pitchFamily="49" charset="0"/>
              </a:rPr>
              <a:t>sqrt</a:t>
            </a:r>
            <a:r>
              <a:rPr lang="en-US" sz="2200" dirty="0" smtClean="0">
                <a:solidFill>
                  <a:srgbClr val="0070C0"/>
                </a:solidFill>
                <a:latin typeface="Calisto MT" panose="02040603050505030304" pitchFamily="18" charset="0"/>
                <a:cs typeface="Courier New" panose="02070309020205020404" pitchFamily="49" charset="0"/>
              </a:rPr>
              <a:t>(n)” must not be used as it has hidden cost</a:t>
            </a:r>
            <a:endParaRPr lang="en-US" sz="2200" dirty="0">
              <a:solidFill>
                <a:srgbClr val="0070C0"/>
              </a:solidFill>
              <a:latin typeface="Calisto MT" panose="02040603050505030304" pitchFamily="18" charset="0"/>
              <a:cs typeface="Courier New" panose="02070309020205020404" pitchFamily="49" charset="0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4701780" y="3277982"/>
            <a:ext cx="58191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0070C0"/>
                </a:solidFill>
                <a:latin typeface="Calisto MT" panose="02040603050505030304" pitchFamily="18" charset="0"/>
                <a:cs typeface="Courier New" panose="02070309020205020404" pitchFamily="49" charset="0"/>
              </a:rPr>
              <a:t>Cutting all the multiples of </a:t>
            </a:r>
            <a:r>
              <a:rPr lang="en-US" sz="2200" dirty="0" smtClean="0">
                <a:solidFill>
                  <a:srgbClr val="0070C0"/>
                </a:solidFill>
                <a:latin typeface="Calisto MT" panose="02040603050505030304" pitchFamily="18" charset="0"/>
                <a:cs typeface="Courier New" panose="02070309020205020404" pitchFamily="49" charset="0"/>
              </a:rPr>
              <a:t>two starting from 4 </a:t>
            </a:r>
            <a:endParaRPr lang="en-US" sz="2200" dirty="0">
              <a:solidFill>
                <a:srgbClr val="0070C0"/>
              </a:solidFill>
              <a:latin typeface="Calisto MT" panose="0204060305050503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165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13" grpId="0"/>
      <p:bldP spid="235" grpId="0"/>
      <p:bldP spid="236" grpId="0"/>
      <p:bldP spid="237" grpId="0"/>
      <p:bldP spid="238" grpId="0"/>
      <p:bldP spid="240" grpId="0"/>
      <p:bldP spid="261" grpId="0"/>
      <p:bldP spid="262" grpId="0"/>
      <p:bldP spid="263" grpId="0"/>
      <p:bldP spid="26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F2F1-C158-4BD5-A297-9C1D5AE97D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6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wapnil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apnil2" id="{0636A017-16AD-4B95-A7C5-76BA5D6D5131}" vid="{B3F43138-E523-4ADC-BAD7-51E4D55D44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Swapnil2</Template>
  <TotalTime>1068</TotalTime>
  <Words>586</Words>
  <Application>Microsoft Office PowerPoint</Application>
  <PresentationFormat>Widescreen</PresentationFormat>
  <Paragraphs>337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Adobe Fangsong Std R</vt:lpstr>
      <vt:lpstr>Arial</vt:lpstr>
      <vt:lpstr>Calibri</vt:lpstr>
      <vt:lpstr>Calibri Light</vt:lpstr>
      <vt:lpstr>Calisto MT</vt:lpstr>
      <vt:lpstr>Courier New</vt:lpstr>
      <vt:lpstr>Wingdings</vt:lpstr>
      <vt:lpstr>Swapnil2</vt:lpstr>
      <vt:lpstr>PRIME  GENERATOR</vt:lpstr>
      <vt:lpstr>SIEVE  OF  ERATOSTHENES</vt:lpstr>
      <vt:lpstr>SIEVE  OF  ERATOSTHENES</vt:lpstr>
      <vt:lpstr>SIEVE  OF  ERATOSTHENES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325</cp:revision>
  <dcterms:created xsi:type="dcterms:W3CDTF">2022-11-07T22:55:08Z</dcterms:created>
  <dcterms:modified xsi:type="dcterms:W3CDTF">2022-11-12T14:35:59Z</dcterms:modified>
</cp:coreProperties>
</file>