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ustria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6wa/URjkK7Lumc9YkDB2RY78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ustria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9" name="Google Shape;819;p7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820" name="Google Shape;820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b="1"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8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8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8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/>
              <a:t>POINTERS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510" name="Google Shape;51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511" name="Google Shape;51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512" name="Google Shape;51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10"/>
          <p:cNvSpPr txBox="1"/>
          <p:nvPr/>
        </p:nvSpPr>
        <p:spPr>
          <a:xfrm>
            <a:off x="744796" y="1892505"/>
            <a:ext cx="5758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Do the following tasks and answer the question</a:t>
            </a:r>
            <a:endParaRPr/>
          </a:p>
        </p:txBody>
      </p:sp>
      <p:sp>
        <p:nvSpPr>
          <p:cNvPr id="514" name="Google Shape;514;p10"/>
          <p:cNvSpPr txBox="1"/>
          <p:nvPr/>
        </p:nvSpPr>
        <p:spPr>
          <a:xfrm>
            <a:off x="744796" y="2432516"/>
            <a:ext cx="3647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*a = (int*)malloc(sizeof(int));</a:t>
            </a:r>
            <a:endParaRPr/>
          </a:p>
        </p:txBody>
      </p:sp>
      <p:sp>
        <p:nvSpPr>
          <p:cNvPr id="515" name="Google Shape;515;p10"/>
          <p:cNvSpPr txBox="1"/>
          <p:nvPr/>
        </p:nvSpPr>
        <p:spPr>
          <a:xfrm>
            <a:off x="744796" y="5007833"/>
            <a:ext cx="3898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What’s the value of *a, *b, *c now?</a:t>
            </a:r>
            <a:endParaRPr/>
          </a:p>
        </p:txBody>
      </p:sp>
      <p:grpSp>
        <p:nvGrpSpPr>
          <p:cNvPr id="516" name="Google Shape;516;p10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517" name="Google Shape;517;p10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10"/>
          <p:cNvSpPr txBox="1"/>
          <p:nvPr/>
        </p:nvSpPr>
        <p:spPr>
          <a:xfrm>
            <a:off x="752356" y="2948549"/>
            <a:ext cx="3647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*b = (int*)malloc(sizeof(int));</a:t>
            </a:r>
            <a:endParaRPr/>
          </a:p>
        </p:txBody>
      </p:sp>
      <p:sp>
        <p:nvSpPr>
          <p:cNvPr id="543" name="Google Shape;543;p10"/>
          <p:cNvSpPr txBox="1"/>
          <p:nvPr/>
        </p:nvSpPr>
        <p:spPr>
          <a:xfrm>
            <a:off x="4667022" y="2436995"/>
            <a:ext cx="12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*a = 10;</a:t>
            </a:r>
            <a:endParaRPr/>
          </a:p>
        </p:txBody>
      </p:sp>
      <p:sp>
        <p:nvSpPr>
          <p:cNvPr id="544" name="Google Shape;544;p10"/>
          <p:cNvSpPr txBox="1"/>
          <p:nvPr/>
        </p:nvSpPr>
        <p:spPr>
          <a:xfrm>
            <a:off x="4667427" y="2951602"/>
            <a:ext cx="12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*b = 20;</a:t>
            </a:r>
            <a:endParaRPr/>
          </a:p>
        </p:txBody>
      </p:sp>
      <p:sp>
        <p:nvSpPr>
          <p:cNvPr id="545" name="Google Shape;545;p10"/>
          <p:cNvSpPr txBox="1"/>
          <p:nvPr/>
        </p:nvSpPr>
        <p:spPr>
          <a:xfrm>
            <a:off x="744796" y="3449988"/>
            <a:ext cx="3647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*c = (int*)malloc(sizeof(int));</a:t>
            </a:r>
            <a:endParaRPr/>
          </a:p>
        </p:txBody>
      </p:sp>
      <p:sp>
        <p:nvSpPr>
          <p:cNvPr id="546" name="Google Shape;546;p10"/>
          <p:cNvSpPr txBox="1"/>
          <p:nvPr/>
        </p:nvSpPr>
        <p:spPr>
          <a:xfrm>
            <a:off x="4679509" y="3449988"/>
            <a:ext cx="12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*c = 30;</a:t>
            </a:r>
            <a:endParaRPr/>
          </a:p>
        </p:txBody>
      </p:sp>
      <p:sp>
        <p:nvSpPr>
          <p:cNvPr id="547" name="Google Shape;547;p10"/>
          <p:cNvSpPr txBox="1"/>
          <p:nvPr/>
        </p:nvSpPr>
        <p:spPr>
          <a:xfrm>
            <a:off x="776995" y="4026057"/>
            <a:ext cx="1254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*a = *c;</a:t>
            </a:r>
            <a:endParaRPr/>
          </a:p>
        </p:txBody>
      </p:sp>
      <p:sp>
        <p:nvSpPr>
          <p:cNvPr id="548" name="Google Shape;548;p10"/>
          <p:cNvSpPr txBox="1"/>
          <p:nvPr/>
        </p:nvSpPr>
        <p:spPr>
          <a:xfrm>
            <a:off x="2213414" y="4023408"/>
            <a:ext cx="16409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*c = *c + 5;</a:t>
            </a:r>
            <a:endParaRPr/>
          </a:p>
        </p:txBody>
      </p:sp>
      <p:sp>
        <p:nvSpPr>
          <p:cNvPr id="549" name="Google Shape;549;p10"/>
          <p:cNvSpPr txBox="1"/>
          <p:nvPr/>
        </p:nvSpPr>
        <p:spPr>
          <a:xfrm>
            <a:off x="4160779" y="4021137"/>
            <a:ext cx="1076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 = a;</a:t>
            </a:r>
            <a:endParaRPr/>
          </a:p>
        </p:txBody>
      </p:sp>
      <p:sp>
        <p:nvSpPr>
          <p:cNvPr id="550" name="Google Shape;550;p10"/>
          <p:cNvSpPr txBox="1"/>
          <p:nvPr/>
        </p:nvSpPr>
        <p:spPr>
          <a:xfrm>
            <a:off x="5578225" y="4021137"/>
            <a:ext cx="10768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 = c;</a:t>
            </a:r>
            <a:endParaRPr/>
          </a:p>
        </p:txBody>
      </p:sp>
      <p:sp>
        <p:nvSpPr>
          <p:cNvPr id="551" name="Google Shape;551;p10"/>
          <p:cNvSpPr txBox="1"/>
          <p:nvPr/>
        </p:nvSpPr>
        <p:spPr>
          <a:xfrm>
            <a:off x="744796" y="4482055"/>
            <a:ext cx="1887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*b = *a + *c;</a:t>
            </a:r>
            <a:endParaRPr/>
          </a:p>
        </p:txBody>
      </p:sp>
      <p:sp>
        <p:nvSpPr>
          <p:cNvPr id="552" name="Google Shape;552;p10"/>
          <p:cNvSpPr txBox="1"/>
          <p:nvPr/>
        </p:nvSpPr>
        <p:spPr>
          <a:xfrm>
            <a:off x="2693926" y="4482055"/>
            <a:ext cx="1037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 = b</a:t>
            </a:r>
            <a:endParaRPr/>
          </a:p>
        </p:txBody>
      </p:sp>
      <p:sp>
        <p:nvSpPr>
          <p:cNvPr id="553" name="Google Shape;553;p10"/>
          <p:cNvSpPr/>
          <p:nvPr/>
        </p:nvSpPr>
        <p:spPr>
          <a:xfrm>
            <a:off x="744796" y="2442876"/>
            <a:ext cx="3647742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0"/>
          <p:cNvSpPr/>
          <p:nvPr/>
        </p:nvSpPr>
        <p:spPr>
          <a:xfrm>
            <a:off x="4643054" y="2442875"/>
            <a:ext cx="1441551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5" name="Google Shape;555;p10"/>
          <p:cNvGrpSpPr/>
          <p:nvPr/>
        </p:nvGrpSpPr>
        <p:grpSpPr>
          <a:xfrm>
            <a:off x="8534818" y="1919082"/>
            <a:ext cx="298480" cy="1120710"/>
            <a:chOff x="8534818" y="1919082"/>
            <a:chExt cx="298480" cy="1120710"/>
          </a:xfrm>
        </p:grpSpPr>
        <p:cxnSp>
          <p:nvCxnSpPr>
            <p:cNvPr id="556" name="Google Shape;556;p10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57" name="Google Shape;557;p10"/>
            <p:cNvSpPr txBox="1"/>
            <p:nvPr/>
          </p:nvSpPr>
          <p:spPr>
            <a:xfrm>
              <a:off x="8534818" y="1919082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</p:grpSp>
      <p:sp>
        <p:nvSpPr>
          <p:cNvPr id="558" name="Google Shape;558;p10"/>
          <p:cNvSpPr/>
          <p:nvPr/>
        </p:nvSpPr>
        <p:spPr>
          <a:xfrm>
            <a:off x="8411215" y="3061613"/>
            <a:ext cx="548893" cy="548893"/>
          </a:xfrm>
          <a:prstGeom prst="rect">
            <a:avLst/>
          </a:prstGeom>
          <a:solidFill>
            <a:srgbClr val="A8D08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0"/>
          <p:cNvSpPr txBox="1"/>
          <p:nvPr/>
        </p:nvSpPr>
        <p:spPr>
          <a:xfrm>
            <a:off x="8477720" y="3151393"/>
            <a:ext cx="415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10           </a:t>
            </a:r>
            <a:endParaRPr/>
          </a:p>
        </p:txBody>
      </p:sp>
      <p:sp>
        <p:nvSpPr>
          <p:cNvPr id="560" name="Google Shape;560;p10"/>
          <p:cNvSpPr/>
          <p:nvPr/>
        </p:nvSpPr>
        <p:spPr>
          <a:xfrm>
            <a:off x="744796" y="2955109"/>
            <a:ext cx="3647742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0"/>
          <p:cNvGrpSpPr/>
          <p:nvPr/>
        </p:nvGrpSpPr>
        <p:grpSpPr>
          <a:xfrm>
            <a:off x="9634207" y="1929438"/>
            <a:ext cx="301686" cy="1120710"/>
            <a:chOff x="8534818" y="1919082"/>
            <a:chExt cx="301686" cy="1120710"/>
          </a:xfrm>
        </p:grpSpPr>
        <p:cxnSp>
          <p:nvCxnSpPr>
            <p:cNvPr id="562" name="Google Shape;562;p10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63" name="Google Shape;563;p10"/>
            <p:cNvSpPr txBox="1"/>
            <p:nvPr/>
          </p:nvSpPr>
          <p:spPr>
            <a:xfrm>
              <a:off x="8534818" y="1919082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</p:grpSp>
      <p:sp>
        <p:nvSpPr>
          <p:cNvPr id="564" name="Google Shape;564;p10"/>
          <p:cNvSpPr/>
          <p:nvPr/>
        </p:nvSpPr>
        <p:spPr>
          <a:xfrm>
            <a:off x="9509001" y="3061609"/>
            <a:ext cx="548893" cy="548893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0"/>
          <p:cNvSpPr txBox="1"/>
          <p:nvPr/>
        </p:nvSpPr>
        <p:spPr>
          <a:xfrm>
            <a:off x="9575507" y="3133215"/>
            <a:ext cx="415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20           </a:t>
            </a:r>
            <a:endParaRPr/>
          </a:p>
        </p:txBody>
      </p:sp>
      <p:sp>
        <p:nvSpPr>
          <p:cNvPr id="566" name="Google Shape;566;p10"/>
          <p:cNvSpPr/>
          <p:nvPr/>
        </p:nvSpPr>
        <p:spPr>
          <a:xfrm>
            <a:off x="4643053" y="2962040"/>
            <a:ext cx="1441551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0"/>
          <p:cNvSpPr/>
          <p:nvPr/>
        </p:nvSpPr>
        <p:spPr>
          <a:xfrm>
            <a:off x="744796" y="3448853"/>
            <a:ext cx="3647742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10"/>
          <p:cNvGrpSpPr/>
          <p:nvPr/>
        </p:nvGrpSpPr>
        <p:grpSpPr>
          <a:xfrm>
            <a:off x="10749645" y="1929438"/>
            <a:ext cx="288862" cy="1120710"/>
            <a:chOff x="8534818" y="1919082"/>
            <a:chExt cx="288862" cy="1120710"/>
          </a:xfrm>
        </p:grpSpPr>
        <p:cxnSp>
          <p:nvCxnSpPr>
            <p:cNvPr id="569" name="Google Shape;569;p10"/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70" name="Google Shape;570;p10"/>
            <p:cNvSpPr txBox="1"/>
            <p:nvPr/>
          </p:nvSpPr>
          <p:spPr>
            <a:xfrm>
              <a:off x="8534818" y="1919082"/>
              <a:ext cx="2888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</p:grpSp>
      <p:sp>
        <p:nvSpPr>
          <p:cNvPr id="571" name="Google Shape;571;p10"/>
          <p:cNvSpPr/>
          <p:nvPr/>
        </p:nvSpPr>
        <p:spPr>
          <a:xfrm>
            <a:off x="10606786" y="3059988"/>
            <a:ext cx="548893" cy="548893"/>
          </a:xfrm>
          <a:prstGeom prst="rect">
            <a:avLst/>
          </a:prstGeom>
          <a:solidFill>
            <a:srgbClr val="DBDBDB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0"/>
          <p:cNvSpPr txBox="1"/>
          <p:nvPr/>
        </p:nvSpPr>
        <p:spPr>
          <a:xfrm>
            <a:off x="10687036" y="3133215"/>
            <a:ext cx="415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30           </a:t>
            </a:r>
            <a:endParaRPr/>
          </a:p>
        </p:txBody>
      </p:sp>
      <p:sp>
        <p:nvSpPr>
          <p:cNvPr id="573" name="Google Shape;573;p10"/>
          <p:cNvSpPr/>
          <p:nvPr/>
        </p:nvSpPr>
        <p:spPr>
          <a:xfrm>
            <a:off x="4643053" y="3448456"/>
            <a:ext cx="1441551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0"/>
          <p:cNvSpPr/>
          <p:nvPr/>
        </p:nvSpPr>
        <p:spPr>
          <a:xfrm>
            <a:off x="744796" y="4031437"/>
            <a:ext cx="1287119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5" name="Google Shape;575;p10"/>
          <p:cNvGrpSpPr/>
          <p:nvPr/>
        </p:nvGrpSpPr>
        <p:grpSpPr>
          <a:xfrm>
            <a:off x="8411214" y="3059988"/>
            <a:ext cx="548893" cy="548893"/>
            <a:chOff x="11643107" y="2158069"/>
            <a:chExt cx="548893" cy="548893"/>
          </a:xfrm>
        </p:grpSpPr>
        <p:sp>
          <p:nvSpPr>
            <p:cNvPr id="576" name="Google Shape;576;p1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DBDBD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0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30           </a:t>
              </a:r>
              <a:endParaRPr/>
            </a:p>
          </p:txBody>
        </p:sp>
      </p:grpSp>
      <p:sp>
        <p:nvSpPr>
          <p:cNvPr id="578" name="Google Shape;578;p10"/>
          <p:cNvSpPr/>
          <p:nvPr/>
        </p:nvSpPr>
        <p:spPr>
          <a:xfrm>
            <a:off x="2198087" y="4031436"/>
            <a:ext cx="1656232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10"/>
          <p:cNvGrpSpPr/>
          <p:nvPr/>
        </p:nvGrpSpPr>
        <p:grpSpPr>
          <a:xfrm>
            <a:off x="10606786" y="3058362"/>
            <a:ext cx="548893" cy="548893"/>
            <a:chOff x="11643107" y="2158069"/>
            <a:chExt cx="548893" cy="548893"/>
          </a:xfrm>
        </p:grpSpPr>
        <p:sp>
          <p:nvSpPr>
            <p:cNvPr id="580" name="Google Shape;580;p1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323F4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0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solidFill>
              <a:srgbClr val="323F4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35           </a:t>
              </a:r>
              <a:endParaRPr/>
            </a:p>
          </p:txBody>
        </p:sp>
      </p:grpSp>
      <p:sp>
        <p:nvSpPr>
          <p:cNvPr id="582" name="Google Shape;582;p10"/>
          <p:cNvSpPr/>
          <p:nvPr/>
        </p:nvSpPr>
        <p:spPr>
          <a:xfrm>
            <a:off x="4170177" y="4029258"/>
            <a:ext cx="1124388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10"/>
          <p:cNvGrpSpPr/>
          <p:nvPr/>
        </p:nvGrpSpPr>
        <p:grpSpPr>
          <a:xfrm>
            <a:off x="8833298" y="2248917"/>
            <a:ext cx="1102595" cy="799422"/>
            <a:chOff x="8833298" y="2248917"/>
            <a:chExt cx="1102595" cy="799422"/>
          </a:xfrm>
        </p:grpSpPr>
        <p:sp>
          <p:nvSpPr>
            <p:cNvPr id="584" name="Google Shape;584;p10"/>
            <p:cNvSpPr/>
            <p:nvPr/>
          </p:nvSpPr>
          <p:spPr>
            <a:xfrm>
              <a:off x="9634207" y="2248917"/>
              <a:ext cx="301686" cy="7994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5" name="Google Shape;585;p10"/>
            <p:cNvCxnSpPr/>
            <p:nvPr/>
          </p:nvCxnSpPr>
          <p:spPr>
            <a:xfrm flipH="1">
              <a:off x="8833298" y="2248917"/>
              <a:ext cx="933377" cy="7908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86" name="Google Shape;586;p10"/>
          <p:cNvSpPr/>
          <p:nvPr/>
        </p:nvSpPr>
        <p:spPr>
          <a:xfrm>
            <a:off x="5508951" y="4029248"/>
            <a:ext cx="1124388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7" name="Google Shape;587;p10"/>
          <p:cNvGrpSpPr/>
          <p:nvPr/>
        </p:nvGrpSpPr>
        <p:grpSpPr>
          <a:xfrm>
            <a:off x="8477719" y="2248917"/>
            <a:ext cx="2259083" cy="790875"/>
            <a:chOff x="8477719" y="2248917"/>
            <a:chExt cx="2259083" cy="790875"/>
          </a:xfrm>
        </p:grpSpPr>
        <p:sp>
          <p:nvSpPr>
            <p:cNvPr id="588" name="Google Shape;588;p10"/>
            <p:cNvSpPr/>
            <p:nvPr/>
          </p:nvSpPr>
          <p:spPr>
            <a:xfrm>
              <a:off x="8477719" y="2248917"/>
              <a:ext cx="290266" cy="7908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10"/>
            <p:cNvCxnSpPr/>
            <p:nvPr/>
          </p:nvCxnSpPr>
          <p:spPr>
            <a:xfrm>
              <a:off x="8662050" y="2255464"/>
              <a:ext cx="2074752" cy="78432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90" name="Google Shape;590;p10"/>
          <p:cNvSpPr/>
          <p:nvPr/>
        </p:nvSpPr>
        <p:spPr>
          <a:xfrm>
            <a:off x="744168" y="4473612"/>
            <a:ext cx="1742657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10"/>
          <p:cNvGrpSpPr/>
          <p:nvPr/>
        </p:nvGrpSpPr>
        <p:grpSpPr>
          <a:xfrm>
            <a:off x="8405235" y="3061747"/>
            <a:ext cx="548893" cy="548893"/>
            <a:chOff x="11643107" y="2158069"/>
            <a:chExt cx="548893" cy="548893"/>
          </a:xfrm>
        </p:grpSpPr>
        <p:sp>
          <p:nvSpPr>
            <p:cNvPr id="592" name="Google Shape;592;p10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0"/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70           </a:t>
              </a:r>
              <a:endParaRPr/>
            </a:p>
          </p:txBody>
        </p:sp>
      </p:grpSp>
      <p:sp>
        <p:nvSpPr>
          <p:cNvPr id="594" name="Google Shape;594;p10"/>
          <p:cNvSpPr/>
          <p:nvPr/>
        </p:nvSpPr>
        <p:spPr>
          <a:xfrm>
            <a:off x="2688105" y="4480523"/>
            <a:ext cx="1124388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5" name="Google Shape;595;p10"/>
          <p:cNvGrpSpPr/>
          <p:nvPr/>
        </p:nvGrpSpPr>
        <p:grpSpPr>
          <a:xfrm>
            <a:off x="8622852" y="2248917"/>
            <a:ext cx="2474142" cy="799422"/>
            <a:chOff x="8622852" y="2248917"/>
            <a:chExt cx="2474142" cy="799422"/>
          </a:xfrm>
        </p:grpSpPr>
        <p:sp>
          <p:nvSpPr>
            <p:cNvPr id="596" name="Google Shape;596;p10"/>
            <p:cNvSpPr/>
            <p:nvPr/>
          </p:nvSpPr>
          <p:spPr>
            <a:xfrm>
              <a:off x="10757467" y="2248917"/>
              <a:ext cx="339527" cy="7994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7" name="Google Shape;597;p10"/>
            <p:cNvCxnSpPr>
              <a:endCxn id="588" idx="2"/>
            </p:cNvCxnSpPr>
            <p:nvPr/>
          </p:nvCxnSpPr>
          <p:spPr>
            <a:xfrm flipH="1">
              <a:off x="8622852" y="2261892"/>
              <a:ext cx="2267700" cy="7779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98" name="Google Shape;598;p10"/>
          <p:cNvSpPr/>
          <p:nvPr/>
        </p:nvSpPr>
        <p:spPr>
          <a:xfrm>
            <a:off x="748605" y="5010205"/>
            <a:ext cx="3930903" cy="37239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0"/>
          <p:cNvSpPr txBox="1"/>
          <p:nvPr/>
        </p:nvSpPr>
        <p:spPr>
          <a:xfrm>
            <a:off x="744168" y="5436733"/>
            <a:ext cx="3898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*a = 35,  *b = 70,  *c = 70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605" name="Google Shape;60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606" name="Google Shape;60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607" name="Google Shape;60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11"/>
          <p:cNvSpPr txBox="1"/>
          <p:nvPr/>
        </p:nvSpPr>
        <p:spPr>
          <a:xfrm>
            <a:off x="1097280" y="1845735"/>
            <a:ext cx="1905757" cy="21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struct node{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};</a:t>
            </a:r>
            <a:endParaRPr b="0" i="0" sz="1800" u="none" cap="none" strike="noStrik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609" name="Google Shape;609;p11"/>
          <p:cNvSpPr txBox="1"/>
          <p:nvPr/>
        </p:nvSpPr>
        <p:spPr>
          <a:xfrm>
            <a:off x="1535716" y="2277829"/>
            <a:ext cx="631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i;</a:t>
            </a:r>
            <a:endParaRPr/>
          </a:p>
        </p:txBody>
      </p:sp>
      <p:sp>
        <p:nvSpPr>
          <p:cNvPr id="610" name="Google Shape;610;p11"/>
          <p:cNvSpPr txBox="1"/>
          <p:nvPr/>
        </p:nvSpPr>
        <p:spPr>
          <a:xfrm>
            <a:off x="1502834" y="2712325"/>
            <a:ext cx="1095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double d;</a:t>
            </a:r>
            <a:endParaRPr/>
          </a:p>
        </p:txBody>
      </p:sp>
      <p:sp>
        <p:nvSpPr>
          <p:cNvPr id="611" name="Google Shape;611;p11"/>
          <p:cNvSpPr txBox="1"/>
          <p:nvPr/>
        </p:nvSpPr>
        <p:spPr>
          <a:xfrm>
            <a:off x="1502834" y="3140906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char c;</a:t>
            </a:r>
            <a:endParaRPr/>
          </a:p>
        </p:txBody>
      </p:sp>
      <p:sp>
        <p:nvSpPr>
          <p:cNvPr id="612" name="Google Shape;612;p11"/>
          <p:cNvSpPr txBox="1"/>
          <p:nvPr/>
        </p:nvSpPr>
        <p:spPr>
          <a:xfrm>
            <a:off x="826472" y="3930634"/>
            <a:ext cx="7497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When we define a structure it does not take any space in the memory</a:t>
            </a:r>
            <a:endParaRPr/>
          </a:p>
        </p:txBody>
      </p:sp>
      <p:sp>
        <p:nvSpPr>
          <p:cNvPr id="613" name="Google Shape;613;p11"/>
          <p:cNvSpPr txBox="1"/>
          <p:nvPr/>
        </p:nvSpPr>
        <p:spPr>
          <a:xfrm>
            <a:off x="826472" y="4299966"/>
            <a:ext cx="74971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When we declare a variable of node type, then it takes space in memory</a:t>
            </a:r>
            <a:endParaRPr/>
          </a:p>
        </p:txBody>
      </p:sp>
      <p:sp>
        <p:nvSpPr>
          <p:cNvPr id="614" name="Google Shape;614;p11"/>
          <p:cNvSpPr txBox="1"/>
          <p:nvPr/>
        </p:nvSpPr>
        <p:spPr>
          <a:xfrm>
            <a:off x="826472" y="4661086"/>
            <a:ext cx="56085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So, now we will take a variable of node                       node  x;</a:t>
            </a:r>
            <a:endParaRPr/>
          </a:p>
        </p:txBody>
      </p:sp>
      <p:grpSp>
        <p:nvGrpSpPr>
          <p:cNvPr id="615" name="Google Shape;615;p11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616" name="Google Shape;616;p11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1" name="Google Shape;641;p11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</p:grpSpPr>
        <p:sp>
          <p:nvSpPr>
            <p:cNvPr id="642" name="Google Shape;642;p1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i           </a:t>
              </a:r>
              <a:endParaRPr/>
            </a:p>
          </p:txBody>
        </p:sp>
      </p:grpSp>
      <p:grpSp>
        <p:nvGrpSpPr>
          <p:cNvPr id="644" name="Google Shape;644;p11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</p:grpSpPr>
        <p:sp>
          <p:nvSpPr>
            <p:cNvPr id="645" name="Google Shape;645;p1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d           </a:t>
              </a:r>
              <a:endParaRPr/>
            </a:p>
          </p:txBody>
        </p:sp>
      </p:grpSp>
      <p:grpSp>
        <p:nvGrpSpPr>
          <p:cNvPr id="647" name="Google Shape;647;p11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</p:grpSpPr>
        <p:sp>
          <p:nvSpPr>
            <p:cNvPr id="648" name="Google Shape;648;p11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1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           </a:t>
              </a:r>
              <a:endParaRPr/>
            </a:p>
          </p:txBody>
        </p:sp>
      </p:grpSp>
      <p:grpSp>
        <p:nvGrpSpPr>
          <p:cNvPr id="650" name="Google Shape;650;p11"/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651" name="Google Shape;651;p11"/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2" name="Google Shape;652;p11"/>
            <p:cNvCxnSpPr/>
            <p:nvPr/>
          </p:nvCxnSpPr>
          <p:spPr>
            <a:xfrm>
              <a:off x="6717765" y="1616100"/>
              <a:ext cx="27507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3" name="Google Shape;653;p11"/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54" name="Google Shape;654;p11"/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655" name="Google Shape;655;p11"/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/>
          </a:p>
        </p:txBody>
      </p:sp>
      <p:sp>
        <p:nvSpPr>
          <p:cNvPr id="656" name="Google Shape;656;p11"/>
          <p:cNvSpPr txBox="1"/>
          <p:nvPr/>
        </p:nvSpPr>
        <p:spPr>
          <a:xfrm>
            <a:off x="826472" y="5268947"/>
            <a:ext cx="5608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 it will take space in memory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Accessing Structure Elements</a:t>
            </a:r>
            <a:endParaRPr/>
          </a:p>
        </p:txBody>
      </p:sp>
      <p:sp>
        <p:nvSpPr>
          <p:cNvPr id="662" name="Google Shape;6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663" name="Google Shape;6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664" name="Google Shape;6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5" name="Google Shape;665;p12"/>
          <p:cNvSpPr txBox="1"/>
          <p:nvPr/>
        </p:nvSpPr>
        <p:spPr>
          <a:xfrm>
            <a:off x="840731" y="1834827"/>
            <a:ext cx="3167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x.i = 5</a:t>
            </a:r>
            <a:endParaRPr/>
          </a:p>
        </p:txBody>
      </p:sp>
      <p:sp>
        <p:nvSpPr>
          <p:cNvPr id="666" name="Google Shape;666;p12"/>
          <p:cNvSpPr txBox="1"/>
          <p:nvPr/>
        </p:nvSpPr>
        <p:spPr>
          <a:xfrm>
            <a:off x="840731" y="2298956"/>
            <a:ext cx="5608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x.d = 10.0</a:t>
            </a:r>
            <a:endParaRPr/>
          </a:p>
        </p:txBody>
      </p:sp>
      <p:sp>
        <p:nvSpPr>
          <p:cNvPr id="667" name="Google Shape;667;p12"/>
          <p:cNvSpPr txBox="1"/>
          <p:nvPr/>
        </p:nvSpPr>
        <p:spPr>
          <a:xfrm>
            <a:off x="840731" y="2833260"/>
            <a:ext cx="5608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x.c = ‘s’</a:t>
            </a:r>
            <a:endParaRPr/>
          </a:p>
        </p:txBody>
      </p:sp>
      <p:grpSp>
        <p:nvGrpSpPr>
          <p:cNvPr id="668" name="Google Shape;668;p12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669" name="Google Shape;669;p12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2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2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2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2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4" name="Google Shape;694;p12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</p:grpSpPr>
        <p:sp>
          <p:nvSpPr>
            <p:cNvPr id="695" name="Google Shape;695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i           </a:t>
              </a:r>
              <a:endParaRPr/>
            </a:p>
          </p:txBody>
        </p:sp>
      </p:grpSp>
      <p:grpSp>
        <p:nvGrpSpPr>
          <p:cNvPr id="697" name="Google Shape;697;p12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</p:grpSpPr>
        <p:sp>
          <p:nvSpPr>
            <p:cNvPr id="698" name="Google Shape;698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d           </a:t>
              </a:r>
              <a:endParaRPr/>
            </a:p>
          </p:txBody>
        </p:sp>
      </p:grpSp>
      <p:grpSp>
        <p:nvGrpSpPr>
          <p:cNvPr id="700" name="Google Shape;700;p12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</p:grpSpPr>
        <p:sp>
          <p:nvSpPr>
            <p:cNvPr id="701" name="Google Shape;701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           </a:t>
              </a:r>
              <a:endParaRPr/>
            </a:p>
          </p:txBody>
        </p:sp>
      </p:grpSp>
      <p:grpSp>
        <p:nvGrpSpPr>
          <p:cNvPr id="703" name="Google Shape;703;p12"/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704" name="Google Shape;704;p12"/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5" name="Google Shape;705;p12"/>
            <p:cNvCxnSpPr/>
            <p:nvPr/>
          </p:nvCxnSpPr>
          <p:spPr>
            <a:xfrm>
              <a:off x="6717765" y="1616100"/>
              <a:ext cx="275076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6" name="Google Shape;706;p12"/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07" name="Google Shape;707;p12"/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08" name="Google Shape;708;p12"/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x</a:t>
            </a:r>
            <a:endParaRPr/>
          </a:p>
        </p:txBody>
      </p:sp>
      <p:grpSp>
        <p:nvGrpSpPr>
          <p:cNvPr id="709" name="Google Shape;709;p12"/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</p:grpSpPr>
        <p:sp>
          <p:nvSpPr>
            <p:cNvPr id="710" name="Google Shape;710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2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5           </a:t>
              </a: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</p:grpSpPr>
        <p:sp>
          <p:nvSpPr>
            <p:cNvPr id="713" name="Google Shape;713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2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10.0           </a:t>
              </a: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</p:grpSpPr>
        <p:sp>
          <p:nvSpPr>
            <p:cNvPr id="716" name="Google Shape;716;p12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2"/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‘s’          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 of Structure</a:t>
            </a:r>
            <a:endParaRPr/>
          </a:p>
        </p:txBody>
      </p:sp>
      <p:sp>
        <p:nvSpPr>
          <p:cNvPr id="723" name="Google Shape;72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724" name="Google Shape;72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725" name="Google Shape;72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6" name="Google Shape;726;p13"/>
          <p:cNvSpPr txBox="1"/>
          <p:nvPr/>
        </p:nvSpPr>
        <p:spPr>
          <a:xfrm>
            <a:off x="840731" y="1834827"/>
            <a:ext cx="56085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node  *p;</a:t>
            </a:r>
            <a:endParaRPr/>
          </a:p>
        </p:txBody>
      </p:sp>
      <p:grpSp>
        <p:nvGrpSpPr>
          <p:cNvPr id="727" name="Google Shape;727;p13"/>
          <p:cNvGrpSpPr/>
          <p:nvPr/>
        </p:nvGrpSpPr>
        <p:grpSpPr>
          <a:xfrm>
            <a:off x="9063100" y="1876651"/>
            <a:ext cx="306494" cy="902819"/>
            <a:chOff x="9033482" y="1876651"/>
            <a:chExt cx="306494" cy="902819"/>
          </a:xfrm>
        </p:grpSpPr>
        <p:cxnSp>
          <p:nvCxnSpPr>
            <p:cNvPr id="728" name="Google Shape;728;p13"/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9" name="Google Shape;729;p13"/>
            <p:cNvSpPr txBox="1"/>
            <p:nvPr/>
          </p:nvSpPr>
          <p:spPr>
            <a:xfrm>
              <a:off x="9033482" y="1876651"/>
              <a:ext cx="3064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p</a:t>
              </a:r>
              <a:endParaRPr/>
            </a:p>
          </p:txBody>
        </p:sp>
      </p:grpSp>
      <p:sp>
        <p:nvSpPr>
          <p:cNvPr id="730" name="Google Shape;730;p13"/>
          <p:cNvSpPr txBox="1"/>
          <p:nvPr/>
        </p:nvSpPr>
        <p:spPr>
          <a:xfrm>
            <a:off x="840731" y="2234028"/>
            <a:ext cx="3722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 = (node*)malloc(sizeof(node));</a:t>
            </a:r>
            <a:endParaRPr/>
          </a:p>
        </p:txBody>
      </p:sp>
      <p:grpSp>
        <p:nvGrpSpPr>
          <p:cNvPr id="731" name="Google Shape;731;p13"/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</p:grpSpPr>
        <p:sp>
          <p:nvSpPr>
            <p:cNvPr id="732" name="Google Shape;732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i           </a:t>
              </a:r>
              <a:endParaRPr/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</p:grpSpPr>
        <p:sp>
          <p:nvSpPr>
            <p:cNvPr id="735" name="Google Shape;735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d           </a:t>
              </a:r>
              <a:endParaRPr/>
            </a:p>
          </p:txBody>
        </p:sp>
      </p:grpSp>
      <p:grpSp>
        <p:nvGrpSpPr>
          <p:cNvPr id="737" name="Google Shape;737;p13"/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</p:grpSpPr>
        <p:sp>
          <p:nvSpPr>
            <p:cNvPr id="738" name="Google Shape;738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           </a:t>
              </a:r>
              <a:endParaRPr/>
            </a:p>
          </p:txBody>
        </p:sp>
      </p:grpSp>
      <p:sp>
        <p:nvSpPr>
          <p:cNvPr id="740" name="Google Shape;740;p13"/>
          <p:cNvSpPr txBox="1"/>
          <p:nvPr/>
        </p:nvSpPr>
        <p:spPr>
          <a:xfrm>
            <a:off x="838200" y="2665153"/>
            <a:ext cx="132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p-&gt;i = 5</a:t>
            </a:r>
            <a:endParaRPr/>
          </a:p>
        </p:txBody>
      </p:sp>
      <p:sp>
        <p:nvSpPr>
          <p:cNvPr id="741" name="Google Shape;741;p13"/>
          <p:cNvSpPr txBox="1"/>
          <p:nvPr/>
        </p:nvSpPr>
        <p:spPr>
          <a:xfrm>
            <a:off x="2315333" y="2665153"/>
            <a:ext cx="1708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p-&gt;d = 10.0</a:t>
            </a:r>
            <a:endParaRPr/>
          </a:p>
        </p:txBody>
      </p:sp>
      <p:sp>
        <p:nvSpPr>
          <p:cNvPr id="742" name="Google Shape;742;p13"/>
          <p:cNvSpPr txBox="1"/>
          <p:nvPr/>
        </p:nvSpPr>
        <p:spPr>
          <a:xfrm>
            <a:off x="4177028" y="2665153"/>
            <a:ext cx="144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p-&gt;c = ‘s’</a:t>
            </a:r>
            <a:endParaRPr/>
          </a:p>
        </p:txBody>
      </p:sp>
      <p:sp>
        <p:nvSpPr>
          <p:cNvPr id="743" name="Google Shape;743;p13"/>
          <p:cNvSpPr txBox="1"/>
          <p:nvPr/>
        </p:nvSpPr>
        <p:spPr>
          <a:xfrm>
            <a:off x="840732" y="3115456"/>
            <a:ext cx="1474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node  *q;</a:t>
            </a:r>
            <a:endParaRPr/>
          </a:p>
        </p:txBody>
      </p:sp>
      <p:sp>
        <p:nvSpPr>
          <p:cNvPr id="744" name="Google Shape;744;p13"/>
          <p:cNvSpPr txBox="1"/>
          <p:nvPr/>
        </p:nvSpPr>
        <p:spPr>
          <a:xfrm>
            <a:off x="840731" y="3514657"/>
            <a:ext cx="3722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q = (node*)malloc(sizeof(node));</a:t>
            </a:r>
            <a:endParaRPr/>
          </a:p>
        </p:txBody>
      </p:sp>
      <p:grpSp>
        <p:nvGrpSpPr>
          <p:cNvPr id="745" name="Google Shape;745;p13"/>
          <p:cNvGrpSpPr/>
          <p:nvPr/>
        </p:nvGrpSpPr>
        <p:grpSpPr>
          <a:xfrm>
            <a:off x="9508999" y="4155590"/>
            <a:ext cx="548893" cy="548893"/>
            <a:chOff x="11643107" y="2158069"/>
            <a:chExt cx="548893" cy="548893"/>
          </a:xfrm>
        </p:grpSpPr>
        <p:sp>
          <p:nvSpPr>
            <p:cNvPr id="746" name="Google Shape;746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i           </a:t>
              </a:r>
              <a:endParaRPr/>
            </a:p>
          </p:txBody>
        </p:sp>
      </p:grpSp>
      <p:grpSp>
        <p:nvGrpSpPr>
          <p:cNvPr id="748" name="Google Shape;748;p13"/>
          <p:cNvGrpSpPr/>
          <p:nvPr/>
        </p:nvGrpSpPr>
        <p:grpSpPr>
          <a:xfrm>
            <a:off x="10057893" y="4155590"/>
            <a:ext cx="548893" cy="548893"/>
            <a:chOff x="11643107" y="2158069"/>
            <a:chExt cx="548893" cy="548893"/>
          </a:xfrm>
        </p:grpSpPr>
        <p:sp>
          <p:nvSpPr>
            <p:cNvPr id="749" name="Google Shape;749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d           </a:t>
              </a:r>
              <a:endParaRPr/>
            </a:p>
          </p:txBody>
        </p:sp>
      </p:grpSp>
      <p:grpSp>
        <p:nvGrpSpPr>
          <p:cNvPr id="751" name="Google Shape;751;p13"/>
          <p:cNvGrpSpPr/>
          <p:nvPr/>
        </p:nvGrpSpPr>
        <p:grpSpPr>
          <a:xfrm>
            <a:off x="10606787" y="4155590"/>
            <a:ext cx="548893" cy="548893"/>
            <a:chOff x="11643107" y="2158069"/>
            <a:chExt cx="548893" cy="548893"/>
          </a:xfrm>
        </p:grpSpPr>
        <p:sp>
          <p:nvSpPr>
            <p:cNvPr id="752" name="Google Shape;752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           </a:t>
              </a:r>
              <a:endParaRPr/>
            </a:p>
          </p:txBody>
        </p:sp>
      </p:grpSp>
      <p:grpSp>
        <p:nvGrpSpPr>
          <p:cNvPr id="754" name="Google Shape;754;p13"/>
          <p:cNvGrpSpPr/>
          <p:nvPr/>
        </p:nvGrpSpPr>
        <p:grpSpPr>
          <a:xfrm>
            <a:off x="10154695" y="1876651"/>
            <a:ext cx="304892" cy="902819"/>
            <a:chOff x="9033482" y="1876651"/>
            <a:chExt cx="304892" cy="902819"/>
          </a:xfrm>
        </p:grpSpPr>
        <p:cxnSp>
          <p:nvCxnSpPr>
            <p:cNvPr id="755" name="Google Shape;755;p13"/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56" name="Google Shape;756;p13"/>
            <p:cNvSpPr txBox="1"/>
            <p:nvPr/>
          </p:nvSpPr>
          <p:spPr>
            <a:xfrm>
              <a:off x="9033482" y="1876651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q</a:t>
              </a:r>
              <a:endParaRPr/>
            </a:p>
          </p:txBody>
        </p:sp>
      </p:grpSp>
      <p:sp>
        <p:nvSpPr>
          <p:cNvPr id="757" name="Google Shape;757;p13"/>
          <p:cNvSpPr txBox="1"/>
          <p:nvPr/>
        </p:nvSpPr>
        <p:spPr>
          <a:xfrm>
            <a:off x="838200" y="3918645"/>
            <a:ext cx="1323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q-&gt;i = 8</a:t>
            </a:r>
            <a:endParaRPr/>
          </a:p>
        </p:txBody>
      </p:sp>
      <p:sp>
        <p:nvSpPr>
          <p:cNvPr id="758" name="Google Shape;758;p13"/>
          <p:cNvSpPr txBox="1"/>
          <p:nvPr/>
        </p:nvSpPr>
        <p:spPr>
          <a:xfrm>
            <a:off x="2315333" y="3918645"/>
            <a:ext cx="1708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q-&gt;d = 15.0</a:t>
            </a:r>
            <a:endParaRPr/>
          </a:p>
        </p:txBody>
      </p:sp>
      <p:sp>
        <p:nvSpPr>
          <p:cNvPr id="759" name="Google Shape;759;p13"/>
          <p:cNvSpPr txBox="1"/>
          <p:nvPr/>
        </p:nvSpPr>
        <p:spPr>
          <a:xfrm>
            <a:off x="4177028" y="3918645"/>
            <a:ext cx="1446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q-&gt;c = ‘q’</a:t>
            </a:r>
            <a:endParaRPr/>
          </a:p>
        </p:txBody>
      </p:sp>
      <p:sp>
        <p:nvSpPr>
          <p:cNvPr id="760" name="Google Shape;760;p13"/>
          <p:cNvSpPr txBox="1"/>
          <p:nvPr/>
        </p:nvSpPr>
        <p:spPr>
          <a:xfrm>
            <a:off x="840731" y="4317846"/>
            <a:ext cx="10820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q = p</a:t>
            </a:r>
            <a:endParaRPr/>
          </a:p>
        </p:txBody>
      </p:sp>
      <p:sp>
        <p:nvSpPr>
          <p:cNvPr id="761" name="Google Shape;761;p13"/>
          <p:cNvSpPr txBox="1"/>
          <p:nvPr/>
        </p:nvSpPr>
        <p:spPr>
          <a:xfrm>
            <a:off x="838200" y="4704483"/>
            <a:ext cx="478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What’s the value of q-&gt;i,  q-&gt;d,  q-&gt;c?</a:t>
            </a:r>
            <a:endParaRPr/>
          </a:p>
        </p:txBody>
      </p:sp>
      <p:sp>
        <p:nvSpPr>
          <p:cNvPr id="762" name="Google Shape;762;p13"/>
          <p:cNvSpPr txBox="1"/>
          <p:nvPr/>
        </p:nvSpPr>
        <p:spPr>
          <a:xfrm>
            <a:off x="838200" y="5105406"/>
            <a:ext cx="47849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Answer: 5, 10.0, ‘s’</a:t>
            </a:r>
            <a:endParaRPr/>
          </a:p>
        </p:txBody>
      </p:sp>
      <p:grpSp>
        <p:nvGrpSpPr>
          <p:cNvPr id="763" name="Google Shape;763;p13"/>
          <p:cNvGrpSpPr/>
          <p:nvPr/>
        </p:nvGrpSpPr>
        <p:grpSpPr>
          <a:xfrm>
            <a:off x="9081645" y="2211300"/>
            <a:ext cx="464874" cy="846514"/>
            <a:chOff x="9081645" y="2211300"/>
            <a:chExt cx="464874" cy="846514"/>
          </a:xfrm>
        </p:grpSpPr>
        <p:sp>
          <p:nvSpPr>
            <p:cNvPr id="764" name="Google Shape;764;p13"/>
            <p:cNvSpPr/>
            <p:nvPr/>
          </p:nvSpPr>
          <p:spPr>
            <a:xfrm>
              <a:off x="9081645" y="2211300"/>
              <a:ext cx="464874" cy="6869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5" name="Google Shape;765;p13"/>
            <p:cNvCxnSpPr>
              <a:endCxn id="735" idx="0"/>
            </p:cNvCxnSpPr>
            <p:nvPr/>
          </p:nvCxnSpPr>
          <p:spPr>
            <a:xfrm>
              <a:off x="9216553" y="2257714"/>
              <a:ext cx="18000" cy="80010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6" name="Google Shape;766;p13"/>
          <p:cNvGrpSpPr/>
          <p:nvPr/>
        </p:nvGrpSpPr>
        <p:grpSpPr>
          <a:xfrm>
            <a:off x="10141325" y="2240987"/>
            <a:ext cx="853241" cy="1905718"/>
            <a:chOff x="10141325" y="2240987"/>
            <a:chExt cx="853241" cy="1905718"/>
          </a:xfrm>
        </p:grpSpPr>
        <p:sp>
          <p:nvSpPr>
            <p:cNvPr id="767" name="Google Shape;767;p13"/>
            <p:cNvSpPr/>
            <p:nvPr/>
          </p:nvSpPr>
          <p:spPr>
            <a:xfrm>
              <a:off x="10141325" y="2256445"/>
              <a:ext cx="853241" cy="7498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8" name="Google Shape;768;p13"/>
            <p:cNvCxnSpPr/>
            <p:nvPr/>
          </p:nvCxnSpPr>
          <p:spPr>
            <a:xfrm>
              <a:off x="10313520" y="2240987"/>
              <a:ext cx="24961" cy="190571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9" name="Google Shape;769;p13"/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</p:grpSpPr>
        <p:sp>
          <p:nvSpPr>
            <p:cNvPr id="770" name="Google Shape;770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5           </a:t>
              </a:r>
              <a:endParaRPr/>
            </a:p>
          </p:txBody>
        </p:sp>
      </p:grpSp>
      <p:grpSp>
        <p:nvGrpSpPr>
          <p:cNvPr id="772" name="Google Shape;772;p13"/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</p:grpSpPr>
        <p:sp>
          <p:nvSpPr>
            <p:cNvPr id="773" name="Google Shape;773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3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10.0           </a:t>
              </a:r>
              <a:endParaRPr/>
            </a:p>
          </p:txBody>
        </p:sp>
      </p:grpSp>
      <p:grpSp>
        <p:nvGrpSpPr>
          <p:cNvPr id="775" name="Google Shape;775;p13"/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</p:grpSpPr>
        <p:sp>
          <p:nvSpPr>
            <p:cNvPr id="776" name="Google Shape;776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9CC2E5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3"/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solidFill>
              <a:srgbClr val="9CC2E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‘s’           </a:t>
              </a:r>
              <a:endParaRPr/>
            </a:p>
          </p:txBody>
        </p:sp>
      </p:grpSp>
      <p:grpSp>
        <p:nvGrpSpPr>
          <p:cNvPr id="778" name="Google Shape;778;p13"/>
          <p:cNvGrpSpPr/>
          <p:nvPr/>
        </p:nvGrpSpPr>
        <p:grpSpPr>
          <a:xfrm>
            <a:off x="9512071" y="4155589"/>
            <a:ext cx="548893" cy="548893"/>
            <a:chOff x="11643107" y="2158069"/>
            <a:chExt cx="548893" cy="548893"/>
          </a:xfrm>
        </p:grpSpPr>
        <p:sp>
          <p:nvSpPr>
            <p:cNvPr id="779" name="Google Shape;779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FFD96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3"/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8           </a:t>
              </a:r>
              <a:endParaRPr/>
            </a:p>
          </p:txBody>
        </p:sp>
      </p:grpSp>
      <p:grpSp>
        <p:nvGrpSpPr>
          <p:cNvPr id="781" name="Google Shape;781;p13"/>
          <p:cNvGrpSpPr/>
          <p:nvPr/>
        </p:nvGrpSpPr>
        <p:grpSpPr>
          <a:xfrm>
            <a:off x="10012772" y="4157142"/>
            <a:ext cx="639133" cy="548893"/>
            <a:chOff x="11597986" y="2158069"/>
            <a:chExt cx="639133" cy="548893"/>
          </a:xfrm>
        </p:grpSpPr>
        <p:sp>
          <p:nvSpPr>
            <p:cNvPr id="782" name="Google Shape;782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FFD96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3"/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15.0           </a:t>
              </a:r>
              <a:endParaRPr/>
            </a:p>
          </p:txBody>
        </p:sp>
      </p:grpSp>
      <p:grpSp>
        <p:nvGrpSpPr>
          <p:cNvPr id="784" name="Google Shape;784;p13"/>
          <p:cNvGrpSpPr/>
          <p:nvPr/>
        </p:nvGrpSpPr>
        <p:grpSpPr>
          <a:xfrm>
            <a:off x="10600645" y="4153335"/>
            <a:ext cx="548893" cy="548893"/>
            <a:chOff x="11643107" y="2158069"/>
            <a:chExt cx="548893" cy="548893"/>
          </a:xfrm>
        </p:grpSpPr>
        <p:sp>
          <p:nvSpPr>
            <p:cNvPr id="785" name="Google Shape;785;p13"/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rgbClr val="FFD966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3"/>
            <p:cNvSpPr txBox="1"/>
            <p:nvPr/>
          </p:nvSpPr>
          <p:spPr>
            <a:xfrm>
              <a:off x="11692520" y="2247849"/>
              <a:ext cx="482388" cy="369332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‘q’           </a:t>
              </a:r>
              <a:endParaRPr/>
            </a:p>
          </p:txBody>
        </p:sp>
      </p:grpSp>
      <p:grpSp>
        <p:nvGrpSpPr>
          <p:cNvPr id="787" name="Google Shape;787;p13"/>
          <p:cNvGrpSpPr/>
          <p:nvPr/>
        </p:nvGrpSpPr>
        <p:grpSpPr>
          <a:xfrm>
            <a:off x="9367141" y="2212515"/>
            <a:ext cx="2185341" cy="1935405"/>
            <a:chOff x="9367141" y="2212515"/>
            <a:chExt cx="2185341" cy="1935405"/>
          </a:xfrm>
        </p:grpSpPr>
        <p:sp>
          <p:nvSpPr>
            <p:cNvPr id="788" name="Google Shape;788;p13"/>
            <p:cNvSpPr/>
            <p:nvPr/>
          </p:nvSpPr>
          <p:spPr>
            <a:xfrm>
              <a:off x="10089271" y="2212515"/>
              <a:ext cx="1463211" cy="19354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9" name="Google Shape;789;p13"/>
            <p:cNvCxnSpPr/>
            <p:nvPr/>
          </p:nvCxnSpPr>
          <p:spPr>
            <a:xfrm flipH="1">
              <a:off x="9367141" y="2245983"/>
              <a:ext cx="949851" cy="813376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90" name="Google Shape;790;p1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791" name="Google Shape;791;p13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823" name="Google Shape;823;p7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98" name="Google Shape;9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931492" y="1959459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The picture is the basic scenario of a memory (RAM)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931492" y="2510536"/>
            <a:ext cx="66552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When we declare a variable, it occupies a block in the memory.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31492" y="3061613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For example: Let we declared a variable of int.            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31492" y="3658666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a = 5;            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931492" y="4214478"/>
            <a:ext cx="7204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Summary is: When we declare a variable, it locks a random location in the memory.          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31492" y="5047289"/>
            <a:ext cx="7204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It means, variable is a way by which we can communicate with the memory.</a:t>
            </a: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06" name="Google Shape;106;p2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8960107" y="3610503"/>
            <a:ext cx="548893" cy="548893"/>
            <a:chOff x="7037811" y="4753432"/>
            <a:chExt cx="548893" cy="548893"/>
          </a:xfrm>
        </p:grpSpPr>
        <p:sp>
          <p:nvSpPr>
            <p:cNvPr id="132" name="Google Shape;132;p2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 txBox="1"/>
            <p:nvPr/>
          </p:nvSpPr>
          <p:spPr>
            <a:xfrm>
              <a:off x="7170824" y="4843204"/>
              <a:ext cx="2828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5          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39" name="Google Shape;13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931492" y="1889692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Pointer is Big Brother of Variable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931492" y="2389869"/>
            <a:ext cx="71186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Because, we can do all the tasks of a variable through a pointer, and also we can do some other tasks also that can’t be done by a variable. 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931492" y="3331805"/>
            <a:ext cx="71186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So, now you can imagine a pointer like this when you declare a pointer in your program: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  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;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931491" y="4385980"/>
            <a:ext cx="72468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We can consider that initially it has no relationship with the memory!</a:t>
            </a:r>
            <a:endParaRPr/>
          </a:p>
        </p:txBody>
      </p:sp>
      <p:cxnSp>
        <p:nvCxnSpPr>
          <p:cNvPr id="146" name="Google Shape;146;p3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" name="Google Shape;147;p3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931492" y="4930636"/>
            <a:ext cx="7246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But when the pointer is in a relationship with the memory, then it works like a variable and also more than a variable.</a:t>
            </a:r>
            <a:endParaRPr/>
          </a:p>
        </p:txBody>
      </p:sp>
      <p:grpSp>
        <p:nvGrpSpPr>
          <p:cNvPr id="149" name="Google Shape;149;p3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0" name="Google Shape;150;p3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180" name="Google Shape;18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181" name="Google Shape;18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182" name="Google Shape;18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"/>
          <p:cNvSpPr txBox="1"/>
          <p:nvPr/>
        </p:nvSpPr>
        <p:spPr>
          <a:xfrm>
            <a:off x="914400" y="2033899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So, how can you build a relationship between pointer and memory?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914400" y="2561776"/>
            <a:ext cx="6503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You are searching for 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MALLOC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☺ (Memory Allocation)</a:t>
            </a:r>
            <a:endParaRPr b="0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914400" y="3061613"/>
            <a:ext cx="71528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When a pointer is malloced then it posts a  relationship status with the memory ☺</a:t>
            </a:r>
            <a:endParaRPr b="0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914400" y="3790063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Lets malloc our pointer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cxnSp>
        <p:nvCxnSpPr>
          <p:cNvPr id="187" name="Google Shape;187;p4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4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grpSp>
        <p:nvGrpSpPr>
          <p:cNvPr id="189" name="Google Shape;189;p4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90" name="Google Shape;190;p4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POINTERS</a:t>
            </a:r>
            <a:endParaRPr/>
          </a:p>
        </p:txBody>
      </p:sp>
      <p:sp>
        <p:nvSpPr>
          <p:cNvPr id="220" name="Google Shape;2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221" name="Google Shape;2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222" name="Google Shape;2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5"/>
          <p:cNvSpPr txBox="1"/>
          <p:nvPr/>
        </p:nvSpPr>
        <p:spPr>
          <a:xfrm>
            <a:off x="931492" y="2033899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 = (int*) malloc(sizeof(int));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931491" y="2534580"/>
            <a:ext cx="7131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Syntax: 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pointerName = (DataType*) malloc(sizeof(DataType));</a:t>
            </a:r>
            <a:endParaRPr/>
          </a:p>
        </p:txBody>
      </p:sp>
      <p:sp>
        <p:nvSpPr>
          <p:cNvPr id="225" name="Google Shape;225;p5"/>
          <p:cNvSpPr txBox="1"/>
          <p:nvPr/>
        </p:nvSpPr>
        <p:spPr>
          <a:xfrm>
            <a:off x="931492" y="3563237"/>
            <a:ext cx="6281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Now,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will act as a variable and also more than a variable.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931492" y="4091114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So, lets try to assign a value by our pointer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7" name="Google Shape;227;p5"/>
          <p:cNvSpPr txBox="1"/>
          <p:nvPr/>
        </p:nvSpPr>
        <p:spPr>
          <a:xfrm>
            <a:off x="931492" y="4666378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As our pointer is of primitive data type, so: *p = 10;</a:t>
            </a:r>
            <a:endParaRPr/>
          </a:p>
        </p:txBody>
      </p:sp>
      <p:cxnSp>
        <p:nvCxnSpPr>
          <p:cNvPr id="228" name="Google Shape;228;p5"/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5"/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</a:t>
            </a:r>
            <a:endParaRPr/>
          </a:p>
        </p:txBody>
      </p:sp>
      <p:grpSp>
        <p:nvGrpSpPr>
          <p:cNvPr id="230" name="Google Shape;230;p5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231" name="Google Shape;231;p5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5"/>
          <p:cNvSpPr/>
          <p:nvPr/>
        </p:nvSpPr>
        <p:spPr>
          <a:xfrm>
            <a:off x="9033482" y="2245983"/>
            <a:ext cx="306494" cy="533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5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258" name="Google Shape;258;p5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10           </a:t>
              </a:r>
              <a:endParaRPr/>
            </a:p>
          </p:txBody>
        </p:sp>
      </p:grpSp>
      <p:cxnSp>
        <p:nvCxnSpPr>
          <p:cNvPr id="260" name="Google Shape;260;p5"/>
          <p:cNvCxnSpPr/>
          <p:nvPr/>
        </p:nvCxnSpPr>
        <p:spPr>
          <a:xfrm>
            <a:off x="9186729" y="2249170"/>
            <a:ext cx="9970" cy="915961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Variable Equality</a:t>
            </a:r>
            <a:endParaRPr/>
          </a:p>
        </p:txBody>
      </p:sp>
      <p:sp>
        <p:nvSpPr>
          <p:cNvPr id="266" name="Google Shape;26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267" name="Google Shape;26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268" name="Google Shape;26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Let, we have two simple integer variables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in our program. </a:t>
            </a:r>
            <a:endParaRPr/>
          </a:p>
        </p:txBody>
      </p:sp>
      <p:sp>
        <p:nvSpPr>
          <p:cNvPr id="270" name="Google Shape;270;p6"/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a = 10;</a:t>
            </a:r>
            <a:endParaRPr/>
          </a:p>
        </p:txBody>
      </p:sp>
      <p:sp>
        <p:nvSpPr>
          <p:cNvPr id="271" name="Google Shape;271;p6"/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b = 25;</a:t>
            </a:r>
            <a:endParaRPr/>
          </a:p>
        </p:txBody>
      </p:sp>
      <p:grpSp>
        <p:nvGrpSpPr>
          <p:cNvPr id="272" name="Google Shape;272;p6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273" name="Google Shape;273;p6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6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299" name="Google Shape;299;p6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10           </a:t>
              </a:r>
              <a:endParaRPr/>
            </a:p>
          </p:txBody>
        </p:sp>
      </p:grpSp>
      <p:grpSp>
        <p:nvGrpSpPr>
          <p:cNvPr id="301" name="Google Shape;301;p6"/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</p:grpSpPr>
        <p:sp>
          <p:nvSpPr>
            <p:cNvPr id="302" name="Google Shape;302;p6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25           </a:t>
              </a:r>
              <a:endParaRPr/>
            </a:p>
          </p:txBody>
        </p:sp>
      </p:grpSp>
      <p:sp>
        <p:nvSpPr>
          <p:cNvPr id="304" name="Google Shape;304;p6"/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05" name="Google Shape;305;p6"/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Variable Equality</a:t>
            </a:r>
            <a:endParaRPr/>
          </a:p>
        </p:txBody>
      </p:sp>
      <p:sp>
        <p:nvSpPr>
          <p:cNvPr id="311" name="Google Shape;31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312" name="Google Shape;31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313" name="Google Shape;31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Let, we have two simple integer variables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in our program. 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a = 10;</a:t>
            </a:r>
            <a:endParaRPr/>
          </a:p>
        </p:txBody>
      </p:sp>
      <p:sp>
        <p:nvSpPr>
          <p:cNvPr id="316" name="Google Shape;316;p7"/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b = 25;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931492" y="3438939"/>
            <a:ext cx="57342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 happens when we equal these two variable?        a = b;</a:t>
            </a:r>
            <a:endParaRPr/>
          </a:p>
        </p:txBody>
      </p:sp>
      <p:grpSp>
        <p:nvGrpSpPr>
          <p:cNvPr id="318" name="Google Shape;318;p7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319" name="Google Shape;319;p7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345" name="Google Shape;345;p7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A8D08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10           </a:t>
              </a:r>
              <a:endParaRPr/>
            </a:p>
          </p:txBody>
        </p:sp>
      </p:grpSp>
      <p:grpSp>
        <p:nvGrpSpPr>
          <p:cNvPr id="347" name="Google Shape;347;p7"/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</p:grpSpPr>
        <p:sp>
          <p:nvSpPr>
            <p:cNvPr id="348" name="Google Shape;348;p7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25           </a:t>
              </a:r>
              <a:endParaRPr/>
            </a:p>
          </p:txBody>
        </p:sp>
      </p:grpSp>
      <p:sp>
        <p:nvSpPr>
          <p:cNvPr id="350" name="Google Shape;350;p7"/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351" name="Google Shape;351;p7"/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352" name="Google Shape;352;p7"/>
          <p:cNvSpPr txBox="1"/>
          <p:nvPr/>
        </p:nvSpPr>
        <p:spPr>
          <a:xfrm>
            <a:off x="931492" y="4085270"/>
            <a:ext cx="4221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Simply, the value of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is copied to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grpSp>
        <p:nvGrpSpPr>
          <p:cNvPr id="353" name="Google Shape;353;p7"/>
          <p:cNvGrpSpPr/>
          <p:nvPr/>
        </p:nvGrpSpPr>
        <p:grpSpPr>
          <a:xfrm>
            <a:off x="10606784" y="3061607"/>
            <a:ext cx="548893" cy="548893"/>
            <a:chOff x="7037811" y="4753432"/>
            <a:chExt cx="548893" cy="548893"/>
          </a:xfrm>
        </p:grpSpPr>
        <p:sp>
          <p:nvSpPr>
            <p:cNvPr id="354" name="Google Shape;354;p7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92D05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25           </a:t>
              </a:r>
              <a:endParaRPr/>
            </a:p>
          </p:txBody>
        </p:sp>
      </p:grpSp>
      <p:sp>
        <p:nvSpPr>
          <p:cNvPr id="356" name="Google Shape;356;p7"/>
          <p:cNvSpPr txBox="1"/>
          <p:nvPr/>
        </p:nvSpPr>
        <p:spPr>
          <a:xfrm>
            <a:off x="931492" y="4454602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So, after this operation, value of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will be 25</a:t>
            </a:r>
            <a:endParaRPr/>
          </a:p>
        </p:txBody>
      </p:sp>
      <p:sp>
        <p:nvSpPr>
          <p:cNvPr id="357" name="Google Shape;357;p7"/>
          <p:cNvSpPr txBox="1"/>
          <p:nvPr/>
        </p:nvSpPr>
        <p:spPr>
          <a:xfrm>
            <a:off x="931492" y="4823934"/>
            <a:ext cx="7229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Now, after this equality operation, if I bring any change into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, Let we made b = 40. Will it bring any change in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?</a:t>
            </a:r>
            <a:endParaRPr/>
          </a:p>
        </p:txBody>
      </p:sp>
      <p:sp>
        <p:nvSpPr>
          <p:cNvPr id="358" name="Google Shape;358;p7"/>
          <p:cNvSpPr txBox="1"/>
          <p:nvPr/>
        </p:nvSpPr>
        <p:spPr>
          <a:xfrm>
            <a:off x="931490" y="5482933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Ans is NO. Because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is totally a separate unit from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grpSp>
        <p:nvGrpSpPr>
          <p:cNvPr id="359" name="Google Shape;359;p7"/>
          <p:cNvGrpSpPr/>
          <p:nvPr/>
        </p:nvGrpSpPr>
        <p:grpSpPr>
          <a:xfrm>
            <a:off x="10606781" y="3061600"/>
            <a:ext cx="548893" cy="548893"/>
            <a:chOff x="7037811" y="4753432"/>
            <a:chExt cx="548893" cy="548893"/>
          </a:xfrm>
        </p:grpSpPr>
        <p:sp>
          <p:nvSpPr>
            <p:cNvPr id="360" name="Google Shape;360;p7"/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rgbClr val="FFFF00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40          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 Equality</a:t>
            </a:r>
            <a:endParaRPr/>
          </a:p>
        </p:txBody>
      </p:sp>
      <p:sp>
        <p:nvSpPr>
          <p:cNvPr id="367" name="Google Shape;36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368" name="Google Shape;36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369" name="Google Shape;36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8"/>
          <p:cNvSpPr txBox="1"/>
          <p:nvPr/>
        </p:nvSpPr>
        <p:spPr>
          <a:xfrm>
            <a:off x="931491" y="1819926"/>
            <a:ext cx="6819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Let, we have two simple integer pointers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in our program. </a:t>
            </a:r>
            <a:endParaRPr/>
          </a:p>
        </p:txBody>
      </p:sp>
      <p:sp>
        <p:nvSpPr>
          <p:cNvPr id="371" name="Google Shape;371;p8"/>
          <p:cNvSpPr txBox="1"/>
          <p:nvPr/>
        </p:nvSpPr>
        <p:spPr>
          <a:xfrm>
            <a:off x="931492" y="2154231"/>
            <a:ext cx="1111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*a;</a:t>
            </a:r>
            <a:endParaRPr/>
          </a:p>
        </p:txBody>
      </p:sp>
      <p:sp>
        <p:nvSpPr>
          <p:cNvPr id="372" name="Google Shape;372;p8"/>
          <p:cNvSpPr txBox="1"/>
          <p:nvPr/>
        </p:nvSpPr>
        <p:spPr>
          <a:xfrm>
            <a:off x="2828849" y="2146277"/>
            <a:ext cx="1127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*b;</a:t>
            </a:r>
            <a:endParaRPr/>
          </a:p>
        </p:txBody>
      </p:sp>
      <p:sp>
        <p:nvSpPr>
          <p:cNvPr id="373" name="Google Shape;373;p8"/>
          <p:cNvSpPr txBox="1"/>
          <p:nvPr/>
        </p:nvSpPr>
        <p:spPr>
          <a:xfrm>
            <a:off x="931492" y="2515609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First build their relationship with the memory</a:t>
            </a:r>
            <a:endParaRPr/>
          </a:p>
        </p:txBody>
      </p:sp>
      <p:grpSp>
        <p:nvGrpSpPr>
          <p:cNvPr id="374" name="Google Shape;374;p8"/>
          <p:cNvGrpSpPr/>
          <p:nvPr/>
        </p:nvGrpSpPr>
        <p:grpSpPr>
          <a:xfrm>
            <a:off x="8536421" y="1942238"/>
            <a:ext cx="298480" cy="863677"/>
            <a:chOff x="8311096" y="570965"/>
            <a:chExt cx="298480" cy="1291329"/>
          </a:xfrm>
        </p:grpSpPr>
        <p:sp>
          <p:nvSpPr>
            <p:cNvPr id="375" name="Google Shape;375;p8"/>
            <p:cNvSpPr txBox="1"/>
            <p:nvPr/>
          </p:nvSpPr>
          <p:spPr>
            <a:xfrm>
              <a:off x="8311096" y="570965"/>
              <a:ext cx="298480" cy="552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cxnSp>
          <p:nvCxnSpPr>
            <p:cNvPr id="376" name="Google Shape;376;p8"/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77" name="Google Shape;377;p8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378" name="Google Shape;378;p8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8"/>
          <p:cNvSpPr txBox="1"/>
          <p:nvPr/>
        </p:nvSpPr>
        <p:spPr>
          <a:xfrm>
            <a:off x="931491" y="2858165"/>
            <a:ext cx="32101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 = (int*)malloc(sizeof(int));</a:t>
            </a:r>
            <a:endParaRPr/>
          </a:p>
        </p:txBody>
      </p:sp>
      <p:sp>
        <p:nvSpPr>
          <p:cNvPr id="404" name="Google Shape;404;p8"/>
          <p:cNvSpPr txBox="1"/>
          <p:nvPr/>
        </p:nvSpPr>
        <p:spPr>
          <a:xfrm>
            <a:off x="4690484" y="2884287"/>
            <a:ext cx="3232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 = (int*)malloc(sizeof(int));</a:t>
            </a:r>
            <a:endParaRPr/>
          </a:p>
        </p:txBody>
      </p:sp>
      <p:sp>
        <p:nvSpPr>
          <p:cNvPr id="405" name="Google Shape;405;p8"/>
          <p:cNvSpPr txBox="1"/>
          <p:nvPr/>
        </p:nvSpPr>
        <p:spPr>
          <a:xfrm>
            <a:off x="931491" y="3245678"/>
            <a:ext cx="1384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*a = 10;</a:t>
            </a:r>
            <a:endParaRPr/>
          </a:p>
        </p:txBody>
      </p:sp>
      <p:sp>
        <p:nvSpPr>
          <p:cNvPr id="406" name="Google Shape;406;p8"/>
          <p:cNvSpPr txBox="1"/>
          <p:nvPr/>
        </p:nvSpPr>
        <p:spPr>
          <a:xfrm>
            <a:off x="3100672" y="3247541"/>
            <a:ext cx="13345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*b = 25;</a:t>
            </a:r>
            <a:endParaRPr/>
          </a:p>
        </p:txBody>
      </p:sp>
      <p:sp>
        <p:nvSpPr>
          <p:cNvPr id="407" name="Google Shape;407;p8"/>
          <p:cNvSpPr txBox="1"/>
          <p:nvPr/>
        </p:nvSpPr>
        <p:spPr>
          <a:xfrm>
            <a:off x="931491" y="3641691"/>
            <a:ext cx="59222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 happens when we equal these two pointer:  a = b</a:t>
            </a:r>
            <a:endParaRPr/>
          </a:p>
        </p:txBody>
      </p:sp>
      <p:sp>
        <p:nvSpPr>
          <p:cNvPr id="408" name="Google Shape;408;p8"/>
          <p:cNvSpPr txBox="1"/>
          <p:nvPr/>
        </p:nvSpPr>
        <p:spPr>
          <a:xfrm>
            <a:off x="931491" y="4011023"/>
            <a:ext cx="72724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The memory location of pointer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will assigned to pointer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endParaRPr/>
          </a:p>
        </p:txBody>
      </p:sp>
      <p:sp>
        <p:nvSpPr>
          <p:cNvPr id="409" name="Google Shape;409;p8"/>
          <p:cNvSpPr txBox="1"/>
          <p:nvPr/>
        </p:nvSpPr>
        <p:spPr>
          <a:xfrm>
            <a:off x="931491" y="4417103"/>
            <a:ext cx="57342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More specifically pointer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will point on the pointer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endParaRPr/>
          </a:p>
        </p:txBody>
      </p:sp>
      <p:sp>
        <p:nvSpPr>
          <p:cNvPr id="410" name="Google Shape;410;p8"/>
          <p:cNvSpPr txBox="1"/>
          <p:nvPr/>
        </p:nvSpPr>
        <p:spPr>
          <a:xfrm>
            <a:off x="931491" y="4777431"/>
            <a:ext cx="3503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 do the task: *b = *b + 30;</a:t>
            </a:r>
            <a:endParaRPr/>
          </a:p>
        </p:txBody>
      </p:sp>
      <p:sp>
        <p:nvSpPr>
          <p:cNvPr id="411" name="Google Shape;411;p8"/>
          <p:cNvSpPr txBox="1"/>
          <p:nvPr/>
        </p:nvSpPr>
        <p:spPr>
          <a:xfrm>
            <a:off x="931490" y="5137759"/>
            <a:ext cx="3503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What if you print *a,*b now?</a:t>
            </a:r>
            <a:endParaRPr b="1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grpSp>
        <p:nvGrpSpPr>
          <p:cNvPr id="412" name="Google Shape;412;p8"/>
          <p:cNvGrpSpPr/>
          <p:nvPr/>
        </p:nvGrpSpPr>
        <p:grpSpPr>
          <a:xfrm>
            <a:off x="10181497" y="1942238"/>
            <a:ext cx="301686" cy="863677"/>
            <a:chOff x="8311096" y="570965"/>
            <a:chExt cx="301686" cy="1291329"/>
          </a:xfrm>
        </p:grpSpPr>
        <p:sp>
          <p:nvSpPr>
            <p:cNvPr id="413" name="Google Shape;413;p8"/>
            <p:cNvSpPr txBox="1"/>
            <p:nvPr/>
          </p:nvSpPr>
          <p:spPr>
            <a:xfrm>
              <a:off x="8311096" y="570965"/>
              <a:ext cx="301686" cy="552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  <p:cxnSp>
          <p:nvCxnSpPr>
            <p:cNvPr id="414" name="Google Shape;414;p8"/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5" name="Google Shape;415;p8"/>
          <p:cNvGrpSpPr/>
          <p:nvPr/>
        </p:nvGrpSpPr>
        <p:grpSpPr>
          <a:xfrm>
            <a:off x="8315562" y="2240177"/>
            <a:ext cx="811046" cy="821440"/>
            <a:chOff x="8315562" y="2240177"/>
            <a:chExt cx="811046" cy="821440"/>
          </a:xfrm>
        </p:grpSpPr>
        <p:sp>
          <p:nvSpPr>
            <p:cNvPr id="416" name="Google Shape;416;p8"/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8"/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8" name="Google Shape;418;p8"/>
          <p:cNvGrpSpPr/>
          <p:nvPr/>
        </p:nvGrpSpPr>
        <p:grpSpPr>
          <a:xfrm>
            <a:off x="9964082" y="2240177"/>
            <a:ext cx="811046" cy="821440"/>
            <a:chOff x="8315562" y="2240177"/>
            <a:chExt cx="811046" cy="821440"/>
          </a:xfrm>
        </p:grpSpPr>
        <p:sp>
          <p:nvSpPr>
            <p:cNvPr id="419" name="Google Shape;419;p8"/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0" name="Google Shape;420;p8"/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21" name="Google Shape;421;p8"/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rgbClr val="C4E0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8"/>
          <p:cNvSpPr/>
          <p:nvPr/>
        </p:nvSpPr>
        <p:spPr>
          <a:xfrm>
            <a:off x="10056290" y="3061606"/>
            <a:ext cx="548893" cy="548893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8470394" y="3151386"/>
            <a:ext cx="425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10</a:t>
            </a:r>
            <a:endParaRPr/>
          </a:p>
        </p:txBody>
      </p:sp>
      <p:sp>
        <p:nvSpPr>
          <p:cNvPr id="424" name="Google Shape;424;p8"/>
          <p:cNvSpPr txBox="1"/>
          <p:nvPr/>
        </p:nvSpPr>
        <p:spPr>
          <a:xfrm>
            <a:off x="10118970" y="3151386"/>
            <a:ext cx="425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25</a:t>
            </a:r>
            <a:endParaRPr/>
          </a:p>
        </p:txBody>
      </p:sp>
      <p:sp>
        <p:nvSpPr>
          <p:cNvPr id="425" name="Google Shape;425;p8"/>
          <p:cNvSpPr/>
          <p:nvPr/>
        </p:nvSpPr>
        <p:spPr>
          <a:xfrm>
            <a:off x="8536421" y="2240177"/>
            <a:ext cx="298480" cy="8026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8"/>
          <p:cNvCxnSpPr>
            <a:endCxn id="381" idx="0"/>
          </p:cNvCxnSpPr>
          <p:nvPr/>
        </p:nvCxnSpPr>
        <p:spPr>
          <a:xfrm>
            <a:off x="8669741" y="2275914"/>
            <a:ext cx="1662600" cy="7857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27" name="Google Shape;427;p8"/>
          <p:cNvGrpSpPr/>
          <p:nvPr/>
        </p:nvGrpSpPr>
        <p:grpSpPr>
          <a:xfrm>
            <a:off x="10054412" y="3061597"/>
            <a:ext cx="548893" cy="548893"/>
            <a:chOff x="11404490" y="2257022"/>
            <a:chExt cx="548893" cy="548893"/>
          </a:xfrm>
        </p:grpSpPr>
        <p:sp>
          <p:nvSpPr>
            <p:cNvPr id="428" name="Google Shape;428;p8"/>
            <p:cNvSpPr/>
            <p:nvPr/>
          </p:nvSpPr>
          <p:spPr>
            <a:xfrm>
              <a:off x="11404490" y="2257022"/>
              <a:ext cx="548893" cy="548893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"/>
            <p:cNvSpPr txBox="1"/>
            <p:nvPr/>
          </p:nvSpPr>
          <p:spPr>
            <a:xfrm>
              <a:off x="11467170" y="2346802"/>
              <a:ext cx="42513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55</a:t>
              </a:r>
              <a:endParaRPr/>
            </a:p>
          </p:txBody>
        </p:sp>
      </p:grpSp>
      <p:sp>
        <p:nvSpPr>
          <p:cNvPr id="430" name="Google Shape;430;p8"/>
          <p:cNvSpPr txBox="1"/>
          <p:nvPr/>
        </p:nvSpPr>
        <p:spPr>
          <a:xfrm>
            <a:off x="4642151" y="5137759"/>
            <a:ext cx="32809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Answer: 55 for both *a, and *b</a:t>
            </a:r>
            <a:endParaRPr b="1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431" name="Google Shape;431;p8"/>
          <p:cNvSpPr txBox="1"/>
          <p:nvPr/>
        </p:nvSpPr>
        <p:spPr>
          <a:xfrm>
            <a:off x="931491" y="5507091"/>
            <a:ext cx="6819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Means a and b are working on same memory location now</a:t>
            </a:r>
            <a:endParaRPr b="1" i="0" sz="1800" u="none" cap="none" strike="noStrike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Pointer Swapping</a:t>
            </a:r>
            <a:endParaRPr/>
          </a:p>
        </p:txBody>
      </p:sp>
      <p:sp>
        <p:nvSpPr>
          <p:cNvPr id="437" name="Google Shape;4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21, 2025</a:t>
            </a:r>
            <a:endParaRPr/>
          </a:p>
        </p:txBody>
      </p:sp>
      <p:sp>
        <p:nvSpPr>
          <p:cNvPr id="438" name="Google Shape;4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Prepared By: Swapnil Biswas, CSE, KiU, Kishoreganj</a:t>
            </a:r>
            <a:endParaRPr/>
          </a:p>
        </p:txBody>
      </p:sp>
      <p:sp>
        <p:nvSpPr>
          <p:cNvPr id="439" name="Google Shape;4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9"/>
          <p:cNvSpPr txBox="1"/>
          <p:nvPr/>
        </p:nvSpPr>
        <p:spPr>
          <a:xfrm>
            <a:off x="931491" y="1819926"/>
            <a:ext cx="4614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Let’s do a task:</a:t>
            </a:r>
            <a:endParaRPr/>
          </a:p>
        </p:txBody>
      </p:sp>
      <p:sp>
        <p:nvSpPr>
          <p:cNvPr id="441" name="Google Shape;441;p9"/>
          <p:cNvSpPr txBox="1"/>
          <p:nvPr/>
        </p:nvSpPr>
        <p:spPr>
          <a:xfrm>
            <a:off x="931493" y="2154231"/>
            <a:ext cx="373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*a =  (int*)malloc(sizeof(int));</a:t>
            </a:r>
            <a:endParaRPr/>
          </a:p>
        </p:txBody>
      </p:sp>
      <p:grpSp>
        <p:nvGrpSpPr>
          <p:cNvPr id="442" name="Google Shape;442;p9"/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443" name="Google Shape;443;p9"/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9"/>
          <p:cNvGrpSpPr/>
          <p:nvPr/>
        </p:nvGrpSpPr>
        <p:grpSpPr>
          <a:xfrm>
            <a:off x="8326660" y="1942238"/>
            <a:ext cx="811046" cy="1112237"/>
            <a:chOff x="8326660" y="1942238"/>
            <a:chExt cx="811046" cy="1112237"/>
          </a:xfrm>
        </p:grpSpPr>
        <p:sp>
          <p:nvSpPr>
            <p:cNvPr id="469" name="Google Shape;469;p9"/>
            <p:cNvSpPr txBox="1"/>
            <p:nvPr/>
          </p:nvSpPr>
          <p:spPr>
            <a:xfrm>
              <a:off x="8536421" y="194223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a</a:t>
              </a:r>
              <a:endParaRPr/>
            </a:p>
          </p:txBody>
        </p:sp>
        <p:grpSp>
          <p:nvGrpSpPr>
            <p:cNvPr id="470" name="Google Shape;470;p9"/>
            <p:cNvGrpSpPr/>
            <p:nvPr/>
          </p:nvGrpSpPr>
          <p:grpSpPr>
            <a:xfrm>
              <a:off x="8326660" y="2233035"/>
              <a:ext cx="811046" cy="821440"/>
              <a:chOff x="8315562" y="2240177"/>
              <a:chExt cx="811046" cy="821440"/>
            </a:xfrm>
          </p:grpSpPr>
          <p:sp>
            <p:nvSpPr>
              <p:cNvPr id="471" name="Google Shape;471;p9"/>
              <p:cNvSpPr/>
              <p:nvPr/>
            </p:nvSpPr>
            <p:spPr>
              <a:xfrm>
                <a:off x="8315562" y="2240177"/>
                <a:ext cx="811046" cy="53155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2" name="Google Shape;472;p9"/>
              <p:cNvCxnSpPr/>
              <p:nvPr/>
            </p:nvCxnSpPr>
            <p:spPr>
              <a:xfrm>
                <a:off x="8687538" y="2274358"/>
                <a:ext cx="1" cy="787259"/>
              </a:xfrm>
              <a:prstGeom prst="straightConnector1">
                <a:avLst/>
              </a:prstGeom>
              <a:noFill/>
              <a:ln cap="flat" cmpd="sng" w="57150">
                <a:solidFill>
                  <a:srgbClr val="FF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sp>
        <p:nvSpPr>
          <p:cNvPr id="473" name="Google Shape;473;p9"/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rgbClr val="C4E0B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9"/>
          <p:cNvGrpSpPr/>
          <p:nvPr/>
        </p:nvGrpSpPr>
        <p:grpSpPr>
          <a:xfrm>
            <a:off x="9630870" y="1923019"/>
            <a:ext cx="301686" cy="1133604"/>
            <a:chOff x="6278362" y="3023886"/>
            <a:chExt cx="301686" cy="1133604"/>
          </a:xfrm>
        </p:grpSpPr>
        <p:cxnSp>
          <p:nvCxnSpPr>
            <p:cNvPr id="475" name="Google Shape;475;p9"/>
            <p:cNvCxnSpPr/>
            <p:nvPr/>
          </p:nvCxnSpPr>
          <p:spPr>
            <a:xfrm>
              <a:off x="6429205" y="3370231"/>
              <a:ext cx="1" cy="787259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76" name="Google Shape;476;p9"/>
            <p:cNvSpPr txBox="1"/>
            <p:nvPr/>
          </p:nvSpPr>
          <p:spPr>
            <a:xfrm>
              <a:off x="6278362" y="302388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b</a:t>
              </a:r>
              <a:endParaRPr/>
            </a:p>
          </p:txBody>
        </p:sp>
      </p:grpSp>
      <p:sp>
        <p:nvSpPr>
          <p:cNvPr id="477" name="Google Shape;477;p9"/>
          <p:cNvSpPr/>
          <p:nvPr/>
        </p:nvSpPr>
        <p:spPr>
          <a:xfrm>
            <a:off x="9505283" y="3056613"/>
            <a:ext cx="548893" cy="548893"/>
          </a:xfrm>
          <a:prstGeom prst="rect">
            <a:avLst/>
          </a:prstGeom>
          <a:solidFill>
            <a:srgbClr val="BBD6EE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9"/>
          <p:cNvSpPr txBox="1"/>
          <p:nvPr/>
        </p:nvSpPr>
        <p:spPr>
          <a:xfrm>
            <a:off x="931493" y="2488536"/>
            <a:ext cx="3734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*b =  (int*)malloc(sizeof(int));</a:t>
            </a:r>
            <a:endParaRPr/>
          </a:p>
        </p:txBody>
      </p:sp>
      <p:sp>
        <p:nvSpPr>
          <p:cNvPr id="479" name="Google Shape;479;p9"/>
          <p:cNvSpPr txBox="1"/>
          <p:nvPr/>
        </p:nvSpPr>
        <p:spPr>
          <a:xfrm>
            <a:off x="931491" y="2871947"/>
            <a:ext cx="72035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 point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on where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Pointer-a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is initially pointing and also point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on where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Pointer-b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 is initially pointing</a:t>
            </a:r>
            <a:endParaRPr/>
          </a:p>
        </p:txBody>
      </p:sp>
      <p:sp>
        <p:nvSpPr>
          <p:cNvPr id="480" name="Google Shape;480;p9"/>
          <p:cNvSpPr txBox="1"/>
          <p:nvPr/>
        </p:nvSpPr>
        <p:spPr>
          <a:xfrm>
            <a:off x="931491" y="3532357"/>
            <a:ext cx="484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If we do: b = a and then a = b, will it be ok?</a:t>
            </a:r>
            <a:endParaRPr/>
          </a:p>
        </p:txBody>
      </p:sp>
      <p:sp>
        <p:nvSpPr>
          <p:cNvPr id="481" name="Google Shape;481;p9"/>
          <p:cNvSpPr txBox="1"/>
          <p:nvPr/>
        </p:nvSpPr>
        <p:spPr>
          <a:xfrm>
            <a:off x="931491" y="3901689"/>
            <a:ext cx="1751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Let’s check:</a:t>
            </a:r>
            <a:endParaRPr/>
          </a:p>
        </p:txBody>
      </p:sp>
      <p:sp>
        <p:nvSpPr>
          <p:cNvPr id="482" name="Google Shape;482;p9"/>
          <p:cNvSpPr txBox="1"/>
          <p:nvPr/>
        </p:nvSpPr>
        <p:spPr>
          <a:xfrm>
            <a:off x="2938329" y="3901689"/>
            <a:ext cx="15311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First do b = a</a:t>
            </a:r>
            <a:endParaRPr/>
          </a:p>
        </p:txBody>
      </p:sp>
      <p:sp>
        <p:nvSpPr>
          <p:cNvPr id="483" name="Google Shape;483;p9"/>
          <p:cNvSpPr txBox="1"/>
          <p:nvPr/>
        </p:nvSpPr>
        <p:spPr>
          <a:xfrm>
            <a:off x="5035434" y="3901689"/>
            <a:ext cx="1673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Then do a = b</a:t>
            </a:r>
            <a:endParaRPr/>
          </a:p>
        </p:txBody>
      </p:sp>
      <p:sp>
        <p:nvSpPr>
          <p:cNvPr id="484" name="Google Shape;484;p9"/>
          <p:cNvSpPr txBox="1"/>
          <p:nvPr/>
        </p:nvSpPr>
        <p:spPr>
          <a:xfrm>
            <a:off x="931491" y="4308101"/>
            <a:ext cx="3341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Did it fulfil the requirement?</a:t>
            </a:r>
            <a:endParaRPr/>
          </a:p>
        </p:txBody>
      </p:sp>
      <p:sp>
        <p:nvSpPr>
          <p:cNvPr id="485" name="Google Shape;485;p9"/>
          <p:cNvSpPr txBox="1"/>
          <p:nvPr/>
        </p:nvSpPr>
        <p:spPr>
          <a:xfrm>
            <a:off x="4276889" y="4308101"/>
            <a:ext cx="512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No</a:t>
            </a:r>
            <a:endParaRPr/>
          </a:p>
        </p:txBody>
      </p:sp>
      <p:sp>
        <p:nvSpPr>
          <p:cNvPr id="486" name="Google Shape;486;p9"/>
          <p:cNvSpPr txBox="1"/>
          <p:nvPr/>
        </p:nvSpPr>
        <p:spPr>
          <a:xfrm>
            <a:off x="945290" y="4677433"/>
            <a:ext cx="44471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Lets try another way from the beginning</a:t>
            </a:r>
            <a:endParaRPr/>
          </a:p>
        </p:txBody>
      </p:sp>
      <p:sp>
        <p:nvSpPr>
          <p:cNvPr id="487" name="Google Shape;487;p9"/>
          <p:cNvSpPr txBox="1"/>
          <p:nvPr/>
        </p:nvSpPr>
        <p:spPr>
          <a:xfrm>
            <a:off x="945290" y="5046765"/>
            <a:ext cx="6079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Take a temporary pointer c and point it on where b points</a:t>
            </a:r>
            <a:endParaRPr/>
          </a:p>
        </p:txBody>
      </p:sp>
      <p:sp>
        <p:nvSpPr>
          <p:cNvPr id="488" name="Google Shape;488;p9"/>
          <p:cNvSpPr txBox="1"/>
          <p:nvPr/>
        </p:nvSpPr>
        <p:spPr>
          <a:xfrm>
            <a:off x="945289" y="5416097"/>
            <a:ext cx="60793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int *c = b;</a:t>
            </a:r>
            <a:endParaRPr/>
          </a:p>
        </p:txBody>
      </p:sp>
      <p:sp>
        <p:nvSpPr>
          <p:cNvPr id="489" name="Google Shape;489;p9"/>
          <p:cNvSpPr txBox="1"/>
          <p:nvPr/>
        </p:nvSpPr>
        <p:spPr>
          <a:xfrm>
            <a:off x="945288" y="5785429"/>
            <a:ext cx="13535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Now do:</a:t>
            </a:r>
            <a:endParaRPr/>
          </a:p>
        </p:txBody>
      </p:sp>
      <p:sp>
        <p:nvSpPr>
          <p:cNvPr id="490" name="Google Shape;490;p9"/>
          <p:cNvSpPr txBox="1"/>
          <p:nvPr/>
        </p:nvSpPr>
        <p:spPr>
          <a:xfrm>
            <a:off x="2624414" y="5785429"/>
            <a:ext cx="759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b = a</a:t>
            </a:r>
            <a:endParaRPr/>
          </a:p>
        </p:txBody>
      </p:sp>
      <p:sp>
        <p:nvSpPr>
          <p:cNvPr id="491" name="Google Shape;491;p9"/>
          <p:cNvSpPr txBox="1"/>
          <p:nvPr/>
        </p:nvSpPr>
        <p:spPr>
          <a:xfrm>
            <a:off x="4198926" y="5785429"/>
            <a:ext cx="16730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Then do a = c</a:t>
            </a:r>
            <a:endParaRPr/>
          </a:p>
        </p:txBody>
      </p:sp>
      <p:sp>
        <p:nvSpPr>
          <p:cNvPr id="492" name="Google Shape;492;p9"/>
          <p:cNvSpPr/>
          <p:nvPr/>
        </p:nvSpPr>
        <p:spPr>
          <a:xfrm>
            <a:off x="9520242" y="2267216"/>
            <a:ext cx="439069" cy="7801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p9"/>
          <p:cNvCxnSpPr>
            <a:stCxn id="476" idx="2"/>
          </p:cNvCxnSpPr>
          <p:nvPr/>
        </p:nvCxnSpPr>
        <p:spPr>
          <a:xfrm flipH="1">
            <a:off x="8830713" y="2292351"/>
            <a:ext cx="951000" cy="755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94" name="Google Shape;494;p9"/>
          <p:cNvSpPr/>
          <p:nvPr/>
        </p:nvSpPr>
        <p:spPr>
          <a:xfrm>
            <a:off x="8809264" y="2264372"/>
            <a:ext cx="1017970" cy="78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" name="Google Shape;495;p9"/>
          <p:cNvCxnSpPr/>
          <p:nvPr/>
        </p:nvCxnSpPr>
        <p:spPr>
          <a:xfrm>
            <a:off x="9777995" y="2266853"/>
            <a:ext cx="1" cy="78725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96" name="Google Shape;496;p9"/>
          <p:cNvGrpSpPr/>
          <p:nvPr/>
        </p:nvGrpSpPr>
        <p:grpSpPr>
          <a:xfrm>
            <a:off x="9907389" y="1923019"/>
            <a:ext cx="1187065" cy="1138588"/>
            <a:chOff x="5416500" y="3023886"/>
            <a:chExt cx="1227992" cy="1124332"/>
          </a:xfrm>
        </p:grpSpPr>
        <p:cxnSp>
          <p:nvCxnSpPr>
            <p:cNvPr id="497" name="Google Shape;497;p9"/>
            <p:cNvCxnSpPr/>
            <p:nvPr/>
          </p:nvCxnSpPr>
          <p:spPr>
            <a:xfrm flipH="1">
              <a:off x="5416500" y="3370231"/>
              <a:ext cx="1012705" cy="77798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98" name="Google Shape;498;p9"/>
            <p:cNvSpPr txBox="1"/>
            <p:nvPr/>
          </p:nvSpPr>
          <p:spPr>
            <a:xfrm>
              <a:off x="6345671" y="3023886"/>
              <a:ext cx="298821" cy="364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ustria"/>
                  <a:ea typeface="Lustria"/>
                  <a:cs typeface="Lustria"/>
                  <a:sym typeface="Lustria"/>
                </a:rPr>
                <a:t>c</a:t>
              </a:r>
              <a:endParaRPr/>
            </a:p>
          </p:txBody>
        </p:sp>
      </p:grpSp>
      <p:sp>
        <p:nvSpPr>
          <p:cNvPr id="499" name="Google Shape;499;p9"/>
          <p:cNvSpPr/>
          <p:nvPr/>
        </p:nvSpPr>
        <p:spPr>
          <a:xfrm>
            <a:off x="9494606" y="2264372"/>
            <a:ext cx="412783" cy="7829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0" name="Google Shape;500;p9"/>
          <p:cNvCxnSpPr/>
          <p:nvPr/>
        </p:nvCxnSpPr>
        <p:spPr>
          <a:xfrm flipH="1">
            <a:off x="8828855" y="2257611"/>
            <a:ext cx="954042" cy="78974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01" name="Google Shape;501;p9"/>
          <p:cNvGrpSpPr/>
          <p:nvPr/>
        </p:nvGrpSpPr>
        <p:grpSpPr>
          <a:xfrm>
            <a:off x="8414933" y="2257611"/>
            <a:ext cx="1286065" cy="796501"/>
            <a:chOff x="8414933" y="2257611"/>
            <a:chExt cx="1286065" cy="796501"/>
          </a:xfrm>
        </p:grpSpPr>
        <p:sp>
          <p:nvSpPr>
            <p:cNvPr id="502" name="Google Shape;502;p9"/>
            <p:cNvSpPr/>
            <p:nvPr/>
          </p:nvSpPr>
          <p:spPr>
            <a:xfrm>
              <a:off x="8414933" y="2257611"/>
              <a:ext cx="394331" cy="79650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3" name="Google Shape;503;p9"/>
            <p:cNvCxnSpPr>
              <a:endCxn id="499" idx="2"/>
            </p:cNvCxnSpPr>
            <p:nvPr/>
          </p:nvCxnSpPr>
          <p:spPr>
            <a:xfrm>
              <a:off x="8687298" y="2266751"/>
              <a:ext cx="1013700" cy="780600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04" name="Google Shape;504;p9"/>
          <p:cNvSpPr txBox="1"/>
          <p:nvPr/>
        </p:nvSpPr>
        <p:spPr>
          <a:xfrm>
            <a:off x="6056261" y="5785429"/>
            <a:ext cx="16749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Lustria"/>
                <a:ea typeface="Lustria"/>
                <a:cs typeface="Lustria"/>
                <a:sym typeface="Lustria"/>
              </a:rPr>
              <a:t>Now it’s done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