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03" r:id="rId4"/>
    <p:sldId id="258" r:id="rId5"/>
    <p:sldId id="293" r:id="rId6"/>
    <p:sldId id="294" r:id="rId7"/>
    <p:sldId id="306" r:id="rId8"/>
    <p:sldId id="295" r:id="rId9"/>
    <p:sldId id="301" r:id="rId10"/>
    <p:sldId id="296" r:id="rId11"/>
    <p:sldId id="297" r:id="rId12"/>
    <p:sldId id="298" r:id="rId13"/>
    <p:sldId id="299" r:id="rId14"/>
    <p:sldId id="300" r:id="rId15"/>
    <p:sldId id="302" r:id="rId16"/>
    <p:sldId id="304" r:id="rId17"/>
    <p:sldId id="307" r:id="rId18"/>
    <p:sldId id="318" r:id="rId19"/>
    <p:sldId id="319" r:id="rId20"/>
    <p:sldId id="322" r:id="rId21"/>
    <p:sldId id="323" r:id="rId22"/>
    <p:sldId id="321" r:id="rId23"/>
    <p:sldId id="329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5" r:id="rId38"/>
    <p:sldId id="344" r:id="rId39"/>
    <p:sldId id="346" r:id="rId40"/>
    <p:sldId id="347" r:id="rId41"/>
    <p:sldId id="348" r:id="rId42"/>
    <p:sldId id="349" r:id="rId43"/>
    <p:sldId id="350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AC0B3B4-7589-418E-ADB0-0268980D554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F85D0E-19B9-5CB1-4B9F-35B47A2D5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04" y="730996"/>
            <a:ext cx="1531552" cy="14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A0A-41D5-4824-BA5F-8F15B52902EB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3E0C-3293-4CAA-8E8B-DCA0FD1EC92E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24EE-980A-434E-B482-1B416CE55061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BD52-A40C-4798-8D6F-4B0EA22E0C29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FC0EA-4A07-8502-F07E-EDDB7E1EC834}"/>
              </a:ext>
            </a:extLst>
          </p:cNvPr>
          <p:cNvSpPr/>
          <p:nvPr userDrawn="1"/>
        </p:nvSpPr>
        <p:spPr>
          <a:xfrm>
            <a:off x="10734261" y="384313"/>
            <a:ext cx="1205948" cy="1120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8FBEE-CB30-4920-095B-F7ECD2965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360005"/>
            <a:ext cx="1205948" cy="11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D432-4989-48DA-85A8-50016216CE48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E2F2C-A960-879E-90AE-A13B3D98C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13" y="935106"/>
            <a:ext cx="1417974" cy="13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6223-9507-4501-976C-D5EE77BD5A00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14CBD-C5BA-1F7A-86DE-393DE1FC72AF}"/>
              </a:ext>
            </a:extLst>
          </p:cNvPr>
          <p:cNvSpPr/>
          <p:nvPr userDrawn="1"/>
        </p:nvSpPr>
        <p:spPr>
          <a:xfrm>
            <a:off x="10787270" y="302442"/>
            <a:ext cx="1139687" cy="1139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C2E52-B696-C208-C61A-49620C4420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75" y="286603"/>
            <a:ext cx="1211582" cy="11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7048-F12C-4D6C-BE82-88C1EFF1EDCB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0-06F6-4B87-B168-3C8B1EE870C2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C31F-D342-480A-96B4-4606ECD28917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7E59E6-5130-44AC-A6E5-727ACFFF7AF4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92D8-831C-491D-8B99-3085A954B40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3258FD-2EAA-43BA-8A06-4404D7491B33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 SOURCE  SHORTEST 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BE9-3F80-40BF-B9C1-C5F20B9D6E7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14FB-5928-4845-A72A-B45EBC3D5693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62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8" grpId="0" animBg="1"/>
      <p:bldP spid="69" grpId="0" animBg="1"/>
      <p:bldP spid="70" grpId="0" animBg="1"/>
      <p:bldP spid="71" grpId="0" animBg="1"/>
      <p:bldP spid="79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333F-E54F-4FE0-A2E1-B9C884C2EC8F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43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00117 0.62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3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92" grpId="0" animBg="1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361E-0252-41F5-AC06-C0F2520F3024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48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00039 0.6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1D3A-BF9B-475D-B24A-21545C4C9ACF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886979" y="1809748"/>
            <a:ext cx="421216" cy="369332"/>
            <a:chOff x="1021000" y="3355368"/>
            <a:chExt cx="421216" cy="369332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6500542" y="2266403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28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0221 0.5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759-2C9A-414F-BC08-0DC8F8BB0CF6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73192" y="38618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1602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7395" y="18885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7033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61543" y="188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16240" y="2587116"/>
            <a:ext cx="333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Tree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20955" y="3084860"/>
            <a:ext cx="408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Value/ distance of each vertex denotes its shortest distance from the source (Here A)</a:t>
            </a:r>
          </a:p>
        </p:txBody>
      </p:sp>
    </p:spTree>
    <p:extLst>
      <p:ext uri="{BB962C8B-B14F-4D97-AF65-F5344CB8AC3E}">
        <p14:creationId xmlns:p14="http://schemas.microsoft.com/office/powerpoint/2010/main" val="2691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  <p:bldP spid="32" grpId="0"/>
      <p:bldP spid="34" grpId="0"/>
      <p:bldP spid="115" grpId="0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>
            <a:endCxn id="131" idx="2"/>
          </p:cNvCxnSpPr>
          <p:nvPr/>
        </p:nvCxnSpPr>
        <p:spPr>
          <a:xfrm flipV="1">
            <a:off x="7534525" y="4819286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7" idx="1"/>
          </p:cNvCxnSpPr>
          <p:nvPr/>
        </p:nvCxnSpPr>
        <p:spPr>
          <a:xfrm>
            <a:off x="9621124" y="4811671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8" idx="7"/>
            <a:endCxn id="131" idx="2"/>
          </p:cNvCxnSpPr>
          <p:nvPr/>
        </p:nvCxnSpPr>
        <p:spPr>
          <a:xfrm flipV="1">
            <a:off x="7670488" y="4819286"/>
            <a:ext cx="593279" cy="352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4" idx="6"/>
          </p:cNvCxnSpPr>
          <p:nvPr/>
        </p:nvCxnSpPr>
        <p:spPr>
          <a:xfrm>
            <a:off x="9621124" y="4811671"/>
            <a:ext cx="542004" cy="332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5" idx="6"/>
            <a:endCxn id="102" idx="3"/>
          </p:cNvCxnSpPr>
          <p:nvPr/>
        </p:nvCxnSpPr>
        <p:spPr>
          <a:xfrm flipV="1">
            <a:off x="3636881" y="5427787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5" idx="6"/>
          </p:cNvCxnSpPr>
          <p:nvPr/>
        </p:nvCxnSpPr>
        <p:spPr>
          <a:xfrm flipV="1">
            <a:off x="3636881" y="5423227"/>
            <a:ext cx="974327" cy="491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5" idx="2"/>
          </p:cNvCxnSpPr>
          <p:nvPr/>
        </p:nvCxnSpPr>
        <p:spPr>
          <a:xfrm>
            <a:off x="2055244" y="5388239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1" idx="5"/>
            <a:endCxn id="115" idx="2"/>
          </p:cNvCxnSpPr>
          <p:nvPr/>
        </p:nvCxnSpPr>
        <p:spPr>
          <a:xfrm>
            <a:off x="2118568" y="5443016"/>
            <a:ext cx="1133752" cy="471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06E-57DA-4EB1-B995-D4F5CA716A0F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cxnSp>
        <p:nvCxnSpPr>
          <p:cNvPr id="73" name="Straight Arrow Connector 72"/>
          <p:cNvCxnSpPr>
            <a:endCxn id="90" idx="2"/>
          </p:cNvCxnSpPr>
          <p:nvPr/>
        </p:nvCxnSpPr>
        <p:spPr>
          <a:xfrm flipV="1">
            <a:off x="1982605" y="4818519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0" idx="6"/>
            <a:endCxn id="94" idx="2"/>
          </p:cNvCxnSpPr>
          <p:nvPr/>
        </p:nvCxnSpPr>
        <p:spPr>
          <a:xfrm flipV="1">
            <a:off x="3096408" y="4810904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4" idx="6"/>
            <a:endCxn id="102" idx="1"/>
          </p:cNvCxnSpPr>
          <p:nvPr/>
        </p:nvCxnSpPr>
        <p:spPr>
          <a:xfrm>
            <a:off x="4069204" y="4810904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90325" y="5114773"/>
            <a:ext cx="384561" cy="384561"/>
            <a:chOff x="1170775" y="3802878"/>
            <a:chExt cx="384561" cy="384561"/>
          </a:xfrm>
        </p:grpSpPr>
        <p:sp>
          <p:nvSpPr>
            <p:cNvPr id="81" name="Oval 8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711847" y="4626238"/>
            <a:ext cx="384561" cy="384561"/>
            <a:chOff x="1170775" y="3802878"/>
            <a:chExt cx="384561" cy="384561"/>
          </a:xfrm>
        </p:grpSpPr>
        <p:sp>
          <p:nvSpPr>
            <p:cNvPr id="90" name="Oval 8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84643" y="4618623"/>
            <a:ext cx="384561" cy="384561"/>
            <a:chOff x="1170775" y="3802878"/>
            <a:chExt cx="384561" cy="384561"/>
          </a:xfrm>
        </p:grpSpPr>
        <p:sp>
          <p:nvSpPr>
            <p:cNvPr id="94" name="Oval 9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54890" y="5099544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252320" y="5721962"/>
            <a:ext cx="384561" cy="384561"/>
            <a:chOff x="1170775" y="3802878"/>
            <a:chExt cx="384561" cy="384561"/>
          </a:xfrm>
        </p:grpSpPr>
        <p:sp>
          <p:nvSpPr>
            <p:cNvPr id="115" name="Oval 11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062271" y="4668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184268" y="4429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272878" y="468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09806" y="5635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86686" y="5661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125" name="Straight Arrow Connector 124"/>
          <p:cNvCxnSpPr>
            <a:endCxn id="140" idx="2"/>
          </p:cNvCxnSpPr>
          <p:nvPr/>
        </p:nvCxnSpPr>
        <p:spPr>
          <a:xfrm>
            <a:off x="7607164" y="5389006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0" idx="6"/>
            <a:endCxn id="137" idx="3"/>
          </p:cNvCxnSpPr>
          <p:nvPr/>
        </p:nvCxnSpPr>
        <p:spPr>
          <a:xfrm flipV="1">
            <a:off x="9188801" y="5428554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342245" y="5115540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3767" y="4627005"/>
            <a:ext cx="384561" cy="384561"/>
            <a:chOff x="1170775" y="3802878"/>
            <a:chExt cx="384561" cy="384561"/>
          </a:xfrm>
        </p:grpSpPr>
        <p:sp>
          <p:nvSpPr>
            <p:cNvPr id="131" name="Oval 13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236563" y="4619390"/>
            <a:ext cx="384561" cy="384561"/>
            <a:chOff x="1170775" y="3802878"/>
            <a:chExt cx="384561" cy="384561"/>
          </a:xfrm>
        </p:grpSpPr>
        <p:sp>
          <p:nvSpPr>
            <p:cNvPr id="134" name="Oval 13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106810" y="5100311"/>
            <a:ext cx="384561" cy="384561"/>
            <a:chOff x="1170775" y="3802878"/>
            <a:chExt cx="384561" cy="384561"/>
          </a:xfrm>
        </p:grpSpPr>
        <p:sp>
          <p:nvSpPr>
            <p:cNvPr id="137" name="Oval 13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804240" y="5722729"/>
            <a:ext cx="384561" cy="384561"/>
            <a:chOff x="1170775" y="3802878"/>
            <a:chExt cx="384561" cy="384561"/>
          </a:xfrm>
        </p:grpSpPr>
        <p:sp>
          <p:nvSpPr>
            <p:cNvPr id="140" name="Oval 13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14191" y="46696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96010" y="444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24798" y="4683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861726" y="5635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38606" y="56620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02919" y="1929352"/>
            <a:ext cx="100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the shortest path remain the same after reducing same amount of weight from all edges?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92954" y="2395674"/>
            <a:ext cx="438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shortest path from A -&gt; E?</a:t>
            </a:r>
          </a:p>
        </p:txBody>
      </p:sp>
      <p:cxnSp>
        <p:nvCxnSpPr>
          <p:cNvPr id="13" name="Straight Arrow Connector 12"/>
          <p:cNvCxnSpPr>
            <a:stCxn id="81" idx="7"/>
            <a:endCxn id="90" idx="2"/>
          </p:cNvCxnSpPr>
          <p:nvPr/>
        </p:nvCxnSpPr>
        <p:spPr>
          <a:xfrm flipV="1">
            <a:off x="2118568" y="4818519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492954" y="2784783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Reduce 8 from each edge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92954" y="3181648"/>
            <a:ext cx="487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shortest path from A -&gt; E?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92954" y="3599450"/>
            <a:ext cx="988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may not remain same after reducing the same amount of weight from all edges</a:t>
            </a:r>
          </a:p>
        </p:txBody>
      </p:sp>
    </p:spTree>
    <p:extLst>
      <p:ext uri="{BB962C8B-B14F-4D97-AF65-F5344CB8AC3E}">
        <p14:creationId xmlns:p14="http://schemas.microsoft.com/office/powerpoint/2010/main" val="8487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60FB-1A6E-474F-9859-FDE49C32285D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8200" y="17436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Sub path of shortest path are shortest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444239" y="2324457"/>
            <a:ext cx="393107" cy="393107"/>
            <a:chOff x="1982624" y="2580830"/>
            <a:chExt cx="393107" cy="393107"/>
          </a:xfrm>
        </p:grpSpPr>
        <p:sp>
          <p:nvSpPr>
            <p:cNvPr id="160" name="Oval 159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20319" y="25979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346241" y="2324458"/>
            <a:ext cx="393107" cy="393107"/>
            <a:chOff x="1982624" y="2580830"/>
            <a:chExt cx="393107" cy="393107"/>
          </a:xfrm>
        </p:grpSpPr>
        <p:sp>
          <p:nvSpPr>
            <p:cNvPr id="163" name="Oval 162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0319" y="259792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48243" y="2317774"/>
            <a:ext cx="393107" cy="393107"/>
            <a:chOff x="1982624" y="2580830"/>
            <a:chExt cx="393107" cy="393107"/>
          </a:xfrm>
        </p:grpSpPr>
        <p:sp>
          <p:nvSpPr>
            <p:cNvPr id="166" name="Oval 165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0319" y="259792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150245" y="2317773"/>
            <a:ext cx="393107" cy="393107"/>
            <a:chOff x="1982624" y="2580830"/>
            <a:chExt cx="393107" cy="393107"/>
          </a:xfrm>
        </p:grpSpPr>
        <p:sp>
          <p:nvSpPr>
            <p:cNvPr id="169" name="Oval 168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20319" y="25979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171" name="Straight Arrow Connector 170"/>
          <p:cNvCxnSpPr>
            <a:stCxn id="160" idx="6"/>
            <a:endCxn id="163" idx="2"/>
          </p:cNvCxnSpPr>
          <p:nvPr/>
        </p:nvCxnSpPr>
        <p:spPr>
          <a:xfrm>
            <a:off x="1837346" y="2521011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3" idx="6"/>
            <a:endCxn id="166" idx="2"/>
          </p:cNvCxnSpPr>
          <p:nvPr/>
        </p:nvCxnSpPr>
        <p:spPr>
          <a:xfrm flipV="1">
            <a:off x="2739348" y="2514328"/>
            <a:ext cx="508895" cy="6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6" idx="6"/>
            <a:endCxn id="169" idx="2"/>
          </p:cNvCxnSpPr>
          <p:nvPr/>
        </p:nvCxnSpPr>
        <p:spPr>
          <a:xfrm flipV="1">
            <a:off x="3641350" y="2514327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63" idx="4"/>
            <a:endCxn id="166" idx="4"/>
          </p:cNvCxnSpPr>
          <p:nvPr/>
        </p:nvCxnSpPr>
        <p:spPr>
          <a:xfrm rot="5400000" flipH="1" flipV="1">
            <a:off x="2990454" y="2263222"/>
            <a:ext cx="6684" cy="902002"/>
          </a:xfrm>
          <a:prstGeom prst="curvedConnector3">
            <a:avLst>
              <a:gd name="adj1" fmla="val -34201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773783" y="215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783641" y="2935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1090" y="2274786"/>
            <a:ext cx="43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Assume there are 2 paths from A to 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1090" y="2712385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P:   A-&gt;P1-&gt;B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433404" y="2712385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P’:   A-&gt;P2-&gt;B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200" y="3305200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Among P and P’, P is shortest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871090" y="324951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So, w(p) &lt; w(p’) … … … (1)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38200" y="3684758"/>
            <a:ext cx="803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We need to prove that: as P is shortest, so every sub path on P is shortest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55777" y="4093762"/>
            <a:ext cx="1025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we can prove that, P1 is shortest, then we will be able to claim that every path on P is shortest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55777" y="4491921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For a contradiction we assume that, P1 is not the shortest path from u to v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55777" y="4861253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So, P2 is the shortest path from u to v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5777" y="52582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Means, w(p2) &lt; w(p1)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55777" y="56268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w(AU) +w(p2)+w(VB) &lt; w(AU)+w(p1)+w(VB)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55777" y="5995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w(P’) &lt; w(P)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308873" y="5062233"/>
            <a:ext cx="434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In that case, P is not the shortest path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308873" y="5351655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So, if P1 is no shortest, then P is also not shortest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308873" y="5699094"/>
            <a:ext cx="498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So, P is shortest if and only if P1 is shortest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6164998" y="4991038"/>
            <a:ext cx="8546" cy="129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0E81-64ED-4737-AFFB-39EA9006866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11108" y="2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48036" y="3285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9" name="Straight Connector 8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4" idx="6"/>
            <a:endCxn id="127" idx="1"/>
          </p:cNvCxnSpPr>
          <p:nvPr/>
        </p:nvCxnSpPr>
        <p:spPr>
          <a:xfrm>
            <a:off x="3707434" y="2460781"/>
            <a:ext cx="542004" cy="344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8" idx="5"/>
            <a:endCxn id="130" idx="2"/>
          </p:cNvCxnSpPr>
          <p:nvPr/>
        </p:nvCxnSpPr>
        <p:spPr>
          <a:xfrm>
            <a:off x="1756798" y="3092893"/>
            <a:ext cx="1133752" cy="471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-&gt; D -&gt; E, Dis=19?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Actually no solution here! Why?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97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Visiting B-C-B for infinite times will keep reducing the distance from A to E for infinite times.</a:t>
            </a:r>
          </a:p>
        </p:txBody>
      </p:sp>
    </p:spTree>
    <p:extLst>
      <p:ext uri="{BB962C8B-B14F-4D97-AF65-F5344CB8AC3E}">
        <p14:creationId xmlns:p14="http://schemas.microsoft.com/office/powerpoint/2010/main" val="4319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  <p:bldP spid="152" grpId="0"/>
      <p:bldP spid="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3DEE-FED1-4CA8-AB41-B907C68B982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-&gt; D -&gt; E, Dis=19?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593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Yes, But why this case is different from previous?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Because we can visit B to C but not C to B</a:t>
            </a:r>
          </a:p>
        </p:txBody>
      </p:sp>
      <p:cxnSp>
        <p:nvCxnSpPr>
          <p:cNvPr id="35" name="Straight Arrow Connector 34"/>
          <p:cNvCxnSpPr>
            <a:stCxn id="55" idx="6"/>
            <a:endCxn id="52" idx="3"/>
          </p:cNvCxnSpPr>
          <p:nvPr/>
        </p:nvCxnSpPr>
        <p:spPr>
          <a:xfrm flipV="1">
            <a:off x="3082387" y="2947729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5" idx="2"/>
          </p:cNvCxnSpPr>
          <p:nvPr/>
        </p:nvCxnSpPr>
        <p:spPr>
          <a:xfrm>
            <a:off x="1500750" y="2908181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6" idx="2"/>
          </p:cNvCxnSpPr>
          <p:nvPr/>
        </p:nvCxnSpPr>
        <p:spPr>
          <a:xfrm flipV="1">
            <a:off x="1428111" y="2338461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6"/>
            <a:endCxn id="49" idx="2"/>
          </p:cNvCxnSpPr>
          <p:nvPr/>
        </p:nvCxnSpPr>
        <p:spPr>
          <a:xfrm flipV="1">
            <a:off x="2541914" y="2330846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9" idx="6"/>
            <a:endCxn id="52" idx="1"/>
          </p:cNvCxnSpPr>
          <p:nvPr/>
        </p:nvCxnSpPr>
        <p:spPr>
          <a:xfrm>
            <a:off x="3514710" y="2330846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235831" y="2634715"/>
            <a:ext cx="384561" cy="384561"/>
            <a:chOff x="1170775" y="3802878"/>
            <a:chExt cx="384561" cy="384561"/>
          </a:xfrm>
        </p:grpSpPr>
        <p:sp>
          <p:nvSpPr>
            <p:cNvPr id="43" name="Oval 4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57353" y="2146180"/>
            <a:ext cx="384561" cy="384561"/>
            <a:chOff x="1170775" y="3802878"/>
            <a:chExt cx="384561" cy="384561"/>
          </a:xfrm>
        </p:grpSpPr>
        <p:sp>
          <p:nvSpPr>
            <p:cNvPr id="46" name="Oval 4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0149" y="2138565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00396" y="2619486"/>
            <a:ext cx="384561" cy="384561"/>
            <a:chOff x="1170775" y="3802878"/>
            <a:chExt cx="384561" cy="384561"/>
          </a:xfrm>
        </p:grpSpPr>
        <p:sp>
          <p:nvSpPr>
            <p:cNvPr id="52" name="Oval 5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97826" y="3241904"/>
            <a:ext cx="384561" cy="384561"/>
            <a:chOff x="1170775" y="3802878"/>
            <a:chExt cx="384561" cy="384561"/>
          </a:xfrm>
        </p:grpSpPr>
        <p:sp>
          <p:nvSpPr>
            <p:cNvPr id="55" name="Oval 5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07777" y="2188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9774" y="19493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8384" y="2202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55312" y="3155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32192" y="3181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62" name="Straight Arrow Connector 61"/>
          <p:cNvCxnSpPr>
            <a:stCxn id="43" idx="7"/>
            <a:endCxn id="46" idx="2"/>
          </p:cNvCxnSpPr>
          <p:nvPr/>
        </p:nvCxnSpPr>
        <p:spPr>
          <a:xfrm flipV="1">
            <a:off x="1564074" y="2338461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03377" y="1980860"/>
            <a:ext cx="484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If a undirected connected graph contains a negative weight edge then the graph doesn’t have a finite shortest path from any source to any destination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03377" y="3249518"/>
            <a:ext cx="36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What about directed graph?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90007" y="3656815"/>
            <a:ext cx="486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If a directed graph contains a negative weight cycle then the graph doesn’t have any finite single source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9986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2" grpId="0"/>
      <p:bldP spid="153" grpId="0"/>
      <p:bldP spid="63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7F3-E20F-4FC9-9BAC-7427FFA45C0A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3828" y="2751715"/>
            <a:ext cx="69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If a graph G(V,E) contains a cycle </a:t>
            </a:r>
            <a:r>
              <a:rPr lang="en-US" sz="1600" b="1" dirty="0">
                <a:latin typeface="Segoe UI Symbol4"/>
              </a:rPr>
              <a:t>C </a:t>
            </a:r>
            <a:r>
              <a:rPr lang="en-US" sz="1600" dirty="0">
                <a:latin typeface="Segoe UI Symbol4"/>
              </a:rPr>
              <a:t>such that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: V1-&gt;</a:t>
            </a:r>
            <a:r>
              <a:rPr lang="en-GB" sz="1600" dirty="0">
                <a:latin typeface="Segoe UI Symbol4"/>
              </a:rPr>
              <a:t>V2-&gt;....-&gt; </a:t>
            </a:r>
            <a:r>
              <a:rPr lang="en-GB" sz="1600" dirty="0" err="1">
                <a:latin typeface="Segoe UI Symbol4"/>
              </a:rPr>
              <a:t>Vk</a:t>
            </a:r>
            <a:r>
              <a:rPr lang="en-GB" sz="1600" dirty="0">
                <a:latin typeface="Segoe UI Symbol4"/>
              </a:rPr>
              <a:t>-&gt;V1</a:t>
            </a:r>
            <a:endParaRPr lang="en-US" sz="1600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3828" y="3105106"/>
            <a:ext cx="923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Weight of the edges on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 are: w1,</a:t>
            </a:r>
            <a:r>
              <a:rPr lang="en-GB" sz="1600" dirty="0">
                <a:latin typeface="Segoe UI Symbol4"/>
              </a:rPr>
              <a:t>w2….</a:t>
            </a:r>
            <a:r>
              <a:rPr lang="en-GB" sz="1600" dirty="0" err="1">
                <a:latin typeface="Segoe UI Symbol4"/>
              </a:rPr>
              <a:t>wk</a:t>
            </a:r>
            <a:r>
              <a:rPr lang="en-GB" sz="1600" dirty="0">
                <a:latin typeface="Segoe UI Symbol4"/>
              </a:rPr>
              <a:t> and weight of the cycle W( C ) = </a:t>
            </a:r>
            <a:r>
              <a:rPr lang="en-US" sz="1600" dirty="0">
                <a:latin typeface="Segoe UI Symbol4"/>
              </a:rPr>
              <a:t>w1 + </a:t>
            </a:r>
            <a:r>
              <a:rPr lang="en-GB" sz="1600" dirty="0">
                <a:latin typeface="Segoe UI Symbol4"/>
              </a:rPr>
              <a:t>w2 + ….. + </a:t>
            </a:r>
            <a:r>
              <a:rPr lang="en-GB" sz="1600" dirty="0" err="1">
                <a:latin typeface="Segoe UI Symbol4"/>
              </a:rPr>
              <a:t>wk</a:t>
            </a:r>
            <a:r>
              <a:rPr lang="en-GB" sz="1600" dirty="0">
                <a:latin typeface="Segoe UI Symbol4"/>
              </a:rPr>
              <a:t> </a:t>
            </a:r>
            <a:endParaRPr lang="en-US" sz="1600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828" y="3482792"/>
            <a:ext cx="662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If for a cycle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, w(c) is negative then </a:t>
            </a:r>
            <a:r>
              <a:rPr lang="en-US" sz="1600" b="1" dirty="0">
                <a:latin typeface="Segoe UI Symbol4"/>
              </a:rPr>
              <a:t>C </a:t>
            </a:r>
            <a:r>
              <a:rPr lang="en-US" sz="1600" dirty="0">
                <a:latin typeface="Segoe UI Symbol4"/>
              </a:rPr>
              <a:t>is a </a:t>
            </a:r>
            <a:r>
              <a:rPr lang="en-US" sz="1600" b="1" dirty="0">
                <a:latin typeface="Segoe UI Symbol4"/>
              </a:rPr>
              <a:t>Negative Weight Cycle</a:t>
            </a:r>
            <a:endParaRPr lang="en-US" sz="1600" dirty="0">
              <a:latin typeface="Segoe UI Symbol4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80695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6584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50082" y="4330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2940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321773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998526" y="5081598"/>
            <a:ext cx="384561" cy="384561"/>
            <a:chOff x="1170775" y="3802878"/>
            <a:chExt cx="384561" cy="384561"/>
          </a:xfrm>
        </p:grpSpPr>
        <p:sp>
          <p:nvSpPr>
            <p:cNvPr id="80" name="Oval 7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615940" y="3887101"/>
            <a:ext cx="384561" cy="384561"/>
            <a:chOff x="1170775" y="3802878"/>
            <a:chExt cx="384561" cy="384561"/>
          </a:xfrm>
        </p:grpSpPr>
        <p:sp>
          <p:nvSpPr>
            <p:cNvPr id="83" name="Oval 8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941009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298412" y="5080721"/>
            <a:ext cx="384561" cy="384561"/>
            <a:chOff x="1170775" y="3802878"/>
            <a:chExt cx="384561" cy="384561"/>
          </a:xfrm>
        </p:grpSpPr>
        <p:sp>
          <p:nvSpPr>
            <p:cNvPr id="87" name="Oval 8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69534" y="5653175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W( C ) = 10 - 5 - 3 = 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79409" y="38157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0459" y="6025245"/>
            <a:ext cx="28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Not a Negative Weight Cycle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301648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47537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71035" y="4330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83893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242726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919479" y="5081598"/>
            <a:ext cx="384561" cy="384561"/>
            <a:chOff x="1170775" y="3802878"/>
            <a:chExt cx="384561" cy="384561"/>
          </a:xfrm>
        </p:grpSpPr>
        <p:sp>
          <p:nvSpPr>
            <p:cNvPr id="98" name="Oval 9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36893" y="3887101"/>
            <a:ext cx="384561" cy="384561"/>
            <a:chOff x="1170775" y="3802878"/>
            <a:chExt cx="384561" cy="384561"/>
          </a:xfrm>
        </p:grpSpPr>
        <p:sp>
          <p:nvSpPr>
            <p:cNvPr id="101" name="Oval 10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7861962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8219365" y="5080721"/>
            <a:ext cx="384561" cy="384561"/>
            <a:chOff x="1170775" y="3802878"/>
            <a:chExt cx="384561" cy="384561"/>
          </a:xfrm>
        </p:grpSpPr>
        <p:sp>
          <p:nvSpPr>
            <p:cNvPr id="105" name="Oval 10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568315" y="5685155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W( C ) = 10 - 20 - 3 = -13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62250" y="39125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83988" y="5992548"/>
            <a:ext cx="22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Negative Weight Cycle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638109" y="2271892"/>
            <a:ext cx="405880" cy="384561"/>
            <a:chOff x="1161467" y="3802878"/>
            <a:chExt cx="405880" cy="384561"/>
          </a:xfrm>
        </p:grpSpPr>
        <p:sp>
          <p:nvSpPr>
            <p:cNvPr id="113" name="Oval 1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v1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691434" y="2271890"/>
            <a:ext cx="405880" cy="384561"/>
            <a:chOff x="1161467" y="3802878"/>
            <a:chExt cx="405880" cy="384561"/>
          </a:xfrm>
        </p:grpSpPr>
        <p:sp>
          <p:nvSpPr>
            <p:cNvPr id="116" name="Oval 1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121564" y="2271890"/>
            <a:ext cx="384561" cy="384561"/>
            <a:chOff x="1170775" y="3802878"/>
            <a:chExt cx="384561" cy="384561"/>
          </a:xfrm>
        </p:grpSpPr>
        <p:sp>
          <p:nvSpPr>
            <p:cNvPr id="119" name="Oval 1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78559" y="3802878"/>
              <a:ext cx="370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v</a:t>
              </a:r>
              <a:r>
                <a:rPr lang="en-US" sz="1200" b="1" dirty="0" err="1">
                  <a:solidFill>
                    <a:schemeClr val="bg1"/>
                  </a:solidFill>
                </a:rPr>
                <a:t>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stCxn id="113" idx="6"/>
            <a:endCxn id="117" idx="1"/>
          </p:cNvCxnSpPr>
          <p:nvPr/>
        </p:nvCxnSpPr>
        <p:spPr>
          <a:xfrm flipV="1">
            <a:off x="3031978" y="2456556"/>
            <a:ext cx="659456" cy="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6" idx="6"/>
          </p:cNvCxnSpPr>
          <p:nvPr/>
        </p:nvCxnSpPr>
        <p:spPr>
          <a:xfrm>
            <a:off x="4085303" y="2464171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452800" y="2464170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9" idx="0"/>
            <a:endCxn id="113" idx="0"/>
          </p:cNvCxnSpPr>
          <p:nvPr/>
        </p:nvCxnSpPr>
        <p:spPr>
          <a:xfrm rot="16200000" flipH="1" flipV="1">
            <a:off x="4576771" y="534817"/>
            <a:ext cx="2" cy="3474147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48214" y="21533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093087" y="21511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488467" y="215118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k-1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742056" y="17410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sz="1200" b="1" dirty="0" err="1"/>
              <a:t>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42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89" grpId="0"/>
      <p:bldP spid="90" grpId="0"/>
      <p:bldP spid="91" grpId="0"/>
      <p:bldP spid="93" grpId="0"/>
      <p:bldP spid="94" grpId="0"/>
      <p:bldP spid="95" grpId="0"/>
      <p:bldP spid="107" grpId="0"/>
      <p:bldP spid="108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647772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6" y="3139154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6" y="3648319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Single Source Shortest Path of a graph is solved by Greedy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DC30-DA44-4F40-8AE2-429809DB7EA4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C525-821F-45EB-88E8-8125E7340378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424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No Answer because of no solution</a:t>
            </a: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0" idx="0"/>
            <a:endCxn id="121" idx="4"/>
          </p:cNvCxnSpPr>
          <p:nvPr/>
        </p:nvCxnSpPr>
        <p:spPr>
          <a:xfrm flipH="1" flipV="1">
            <a:off x="2542358" y="2660676"/>
            <a:ext cx="540473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27492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0FDA-8DC4-48C9-952B-24F4FBB1D717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637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A -&gt; B -&gt; D -&gt; E; Because no negative edge cycle here</a:t>
            </a: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  <p:cxnSp>
        <p:nvCxnSpPr>
          <p:cNvPr id="8" name="Straight Arrow Connector 7"/>
          <p:cNvCxnSpPr>
            <a:stCxn id="121" idx="4"/>
            <a:endCxn id="131" idx="0"/>
          </p:cNvCxnSpPr>
          <p:nvPr/>
        </p:nvCxnSpPr>
        <p:spPr>
          <a:xfrm>
            <a:off x="2542358" y="2660676"/>
            <a:ext cx="545281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B3E2-3F18-437D-B2CF-FF54CEE79660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97280" y="2020162"/>
            <a:ext cx="62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graph doesn’t have finite single source shortest path if: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97280" y="25350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Case 1: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54779" y="2913583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The graph is undirected and there is a negative weight edge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7280" y="34193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Case 2: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54779" y="3797843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The graph is directed and there is a negative weight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4433800"/>
            <a:ext cx="43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Segoe UI Symbol4"/>
              </a:rPr>
              <a:t>Dijkstra’s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  fails in both of the cases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885091"/>
            <a:ext cx="727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Segoe UI Symbol4"/>
              </a:rPr>
              <a:t>Bellman Ford’s algorithm can identify that there is no solution</a:t>
            </a:r>
          </a:p>
        </p:txBody>
      </p:sp>
    </p:spTree>
    <p:extLst>
      <p:ext uri="{BB962C8B-B14F-4D97-AF65-F5344CB8AC3E}">
        <p14:creationId xmlns:p14="http://schemas.microsoft.com/office/powerpoint/2010/main" val="1999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VERTEX SATURATION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58A0-C282-4FBC-BC9D-3D76BF7FCDF1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614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is the source then what is the saturated value of B?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65522" y="229007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5399432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42903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27549" y="413425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37046" y="512358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336399" y="3357240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421069" y="4423335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336399" y="4633706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02952" y="4840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02952" y="3493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3809" y="4092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3579" y="5001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3579" y="3467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60944" y="4098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976830" y="3863864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785753" y="57369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754860" y="3829767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8407" y="42652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50929" y="4265989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1848100" y="4140210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738231" y="26365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cxnSp>
        <p:nvCxnSpPr>
          <p:cNvPr id="87" name="Straight Arrow Connector 86"/>
          <p:cNvCxnSpPr>
            <a:stCxn id="85" idx="7"/>
            <a:endCxn id="51" idx="2"/>
          </p:cNvCxnSpPr>
          <p:nvPr/>
        </p:nvCxnSpPr>
        <p:spPr>
          <a:xfrm flipV="1">
            <a:off x="2341596" y="3357240"/>
            <a:ext cx="1283388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6"/>
            <a:endCxn id="55" idx="2"/>
          </p:cNvCxnSpPr>
          <p:nvPr/>
        </p:nvCxnSpPr>
        <p:spPr>
          <a:xfrm flipV="1">
            <a:off x="2426266" y="4423335"/>
            <a:ext cx="1201283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5"/>
            <a:endCxn id="60" idx="1"/>
          </p:cNvCxnSpPr>
          <p:nvPr/>
        </p:nvCxnSpPr>
        <p:spPr>
          <a:xfrm>
            <a:off x="2341596" y="4633706"/>
            <a:ext cx="1380120" cy="574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493317" y="2613660"/>
            <a:ext cx="472168" cy="369332"/>
            <a:chOff x="1774877" y="5329734"/>
            <a:chExt cx="472168" cy="369332"/>
          </a:xfrm>
        </p:grpSpPr>
        <p:cxnSp>
          <p:nvCxnSpPr>
            <p:cNvPr id="99" name="Straight Connector 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33592" y="3781781"/>
            <a:ext cx="472168" cy="369332"/>
            <a:chOff x="1774877" y="5329734"/>
            <a:chExt cx="472168" cy="369332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47303" y="5756479"/>
            <a:ext cx="472168" cy="369332"/>
            <a:chOff x="1774877" y="5329734"/>
            <a:chExt cx="472168" cy="369332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119" name="Oval 118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686240" y="3829767"/>
            <a:ext cx="523444" cy="369332"/>
            <a:chOff x="1723601" y="5329734"/>
            <a:chExt cx="523444" cy="369332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sp>
        <p:nvSpPr>
          <p:cNvPr id="123" name="Oval 122"/>
          <p:cNvSpPr/>
          <p:nvPr/>
        </p:nvSpPr>
        <p:spPr>
          <a:xfrm>
            <a:off x="3623704" y="4134883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630375" y="5125022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379931" y="3755195"/>
            <a:ext cx="634541" cy="417898"/>
            <a:chOff x="1612504" y="5261366"/>
            <a:chExt cx="634541" cy="417898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5401172" y="4143661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14916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58387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43033" y="32001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43033" y="42497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3033" y="52405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872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85" grpId="0" animBg="1"/>
      <p:bldP spid="119" grpId="0" animBg="1"/>
      <p:bldP spid="123" grpId="0" animBg="1"/>
      <p:bldP spid="124" grpId="0" animBg="1"/>
      <p:bldP spid="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RELAXATION OF A DIRECTED EDGE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B60E-63DE-401F-AB32-5873A9CB0CFE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if(d[v] &gt; d[u] + w(</a:t>
            </a:r>
            <a:r>
              <a:rPr lang="en-US" dirty="0" err="1">
                <a:latin typeface="Segoe UI Symbol4"/>
              </a:rPr>
              <a:t>u,v</a:t>
            </a:r>
            <a:r>
              <a:rPr lang="en-US" dirty="0">
                <a:latin typeface="Segoe UI Symbol4"/>
              </a:rPr>
              <a:t>))</a:t>
            </a:r>
          </a:p>
        </p:txBody>
      </p:sp>
      <p:sp>
        <p:nvSpPr>
          <p:cNvPr id="68" name="Oval 67"/>
          <p:cNvSpPr/>
          <p:nvPr/>
        </p:nvSpPr>
        <p:spPr>
          <a:xfrm>
            <a:off x="124248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60533" y="3801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31567" y="224432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d[v] = d[u] + w(</a:t>
            </a:r>
            <a:r>
              <a:rPr lang="en-US" dirty="0" err="1">
                <a:latin typeface="Segoe UI Symbol4"/>
              </a:rPr>
              <a:t>u,v</a:t>
            </a:r>
            <a:r>
              <a:rPr lang="en-US" dirty="0">
                <a:latin typeface="Segoe UI Symbol4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52804" y="187478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u is starting point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52804" y="224411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v is ending point</a:t>
            </a:r>
          </a:p>
        </p:txBody>
      </p:sp>
      <p:sp>
        <p:nvSpPr>
          <p:cNvPr id="83" name="Oval 82"/>
          <p:cNvSpPr/>
          <p:nvPr/>
        </p:nvSpPr>
        <p:spPr>
          <a:xfrm>
            <a:off x="371079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28843" y="3801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7" name="Straight Arrow Connector 6"/>
          <p:cNvCxnSpPr>
            <a:stCxn id="68" idx="6"/>
            <a:endCxn id="83" idx="2"/>
          </p:cNvCxnSpPr>
          <p:nvPr/>
        </p:nvCxnSpPr>
        <p:spPr>
          <a:xfrm>
            <a:off x="1820650" y="3958449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75114" y="3300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58311" y="3300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09269" y="3585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3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607340" y="3287515"/>
            <a:ext cx="472168" cy="369332"/>
            <a:chOff x="1774877" y="5329734"/>
            <a:chExt cx="472168" cy="369332"/>
          </a:xfrm>
        </p:grpSpPr>
        <p:cxnSp>
          <p:nvCxnSpPr>
            <p:cNvPr id="96" name="Straight Connector 9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8</a:t>
              </a:r>
            </a:p>
          </p:txBody>
        </p:sp>
      </p:grpSp>
      <p:sp>
        <p:nvSpPr>
          <p:cNvPr id="108" name="Oval 107"/>
          <p:cNvSpPr/>
          <p:nvPr/>
        </p:nvSpPr>
        <p:spPr>
          <a:xfrm>
            <a:off x="124128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59337" y="5194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u</a:t>
            </a:r>
          </a:p>
        </p:txBody>
      </p:sp>
      <p:sp>
        <p:nvSpPr>
          <p:cNvPr id="110" name="Oval 109"/>
          <p:cNvSpPr/>
          <p:nvPr/>
        </p:nvSpPr>
        <p:spPr>
          <a:xfrm>
            <a:off x="370959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827647" y="5194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112" name="Straight Arrow Connector 111"/>
          <p:cNvCxnSpPr>
            <a:stCxn id="108" idx="6"/>
            <a:endCxn id="110" idx="2"/>
          </p:cNvCxnSpPr>
          <p:nvPr/>
        </p:nvCxnSpPr>
        <p:spPr>
          <a:xfrm>
            <a:off x="1819454" y="5351381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73918" y="4692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757115" y="4692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08073" y="4978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48061" y="51629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 Change!</a:t>
            </a:r>
          </a:p>
        </p:txBody>
      </p:sp>
    </p:spTree>
    <p:extLst>
      <p:ext uri="{BB962C8B-B14F-4D97-AF65-F5344CB8AC3E}">
        <p14:creationId xmlns:p14="http://schemas.microsoft.com/office/powerpoint/2010/main" val="36898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8" grpId="0" animBg="1"/>
      <p:bldP spid="71" grpId="0"/>
      <p:bldP spid="75" grpId="0"/>
      <p:bldP spid="76" grpId="0"/>
      <p:bldP spid="82" grpId="0"/>
      <p:bldP spid="83" grpId="0" animBg="1"/>
      <p:bldP spid="84" grpId="0"/>
      <p:bldP spid="88" grpId="0"/>
      <p:bldP spid="90" grpId="0"/>
      <p:bldP spid="92" grpId="0"/>
      <p:bldP spid="108" grpId="0" animBg="1"/>
      <p:bldP spid="109" grpId="0"/>
      <p:bldP spid="110" grpId="0" animBg="1"/>
      <p:bldP spid="111" grpId="0"/>
      <p:bldP spid="113" grpId="0"/>
      <p:bldP spid="114" grpId="0"/>
      <p:bldP spid="115" grpId="0"/>
      <p:bldP spid="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D49-7C59-42B0-AEAA-2910AFCEAB5B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86499" y="49138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d[B]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>
                <a:latin typeface="Segoe UI Symbol4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91886" y="52551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d[P] + 6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>
                <a:latin typeface="Segoe UI Symbol4"/>
              </a:rPr>
              <a:t>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90494" y="55965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 CHANGE!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99" y="4913800"/>
            <a:ext cx="1676248" cy="1052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611088" y="593210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No! B is not saturated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114583" y="5862541"/>
            <a:ext cx="151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22534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68" grpId="0"/>
      <p:bldP spid="71" grpId="0" animBg="1"/>
      <p:bldP spid="75" grpId="0" animBg="1"/>
      <p:bldP spid="76" grpId="0" animBg="1"/>
      <p:bldP spid="82" grpId="0" animBg="1"/>
      <p:bldP spid="83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31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8" grpId="0" animBg="1"/>
      <p:bldP spid="185" grpId="0"/>
      <p:bldP spid="186" grpId="0"/>
      <p:bldP spid="27" grpId="0" animBg="1"/>
      <p:bldP spid="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B3EE-7EFE-44FD-938D-2981E5215B18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11088" y="5932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YES!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98271" y="589609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4"/>
              </a:rPr>
              <a:t>But how can we understand that all the vertices are saturated?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87265" y="5866323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148496" y="5817139"/>
            <a:ext cx="470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REPEAT FOR AN EXTRA TIME!</a:t>
            </a:r>
          </a:p>
        </p:txBody>
      </p:sp>
    </p:spTree>
    <p:extLst>
      <p:ext uri="{BB962C8B-B14F-4D97-AF65-F5344CB8AC3E}">
        <p14:creationId xmlns:p14="http://schemas.microsoft.com/office/powerpoint/2010/main" val="1015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16D6-BA4F-44BA-A5C6-EA5A751A475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 (Extra)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Distance of any vertex changed?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55048" y="59495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NO!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526965" y="2452947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245843" y="2642573"/>
            <a:ext cx="582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if at any stage distance of all vertices doesn’t change then we can say that all the vertices are saturated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244033" y="3640435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Here 2 times edge wise relaxation needed to obtain the solution and 1 additional checking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44033" y="4426954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will happen if we change the ordering of S?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244033" y="4930142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Will the number of steps be reduced?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44032" y="5362562"/>
            <a:ext cx="59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Let’s check by considering S={AP,AQ,AR,PB,QB,RB}</a:t>
            </a:r>
          </a:p>
        </p:txBody>
      </p:sp>
    </p:spTree>
    <p:extLst>
      <p:ext uri="{BB962C8B-B14F-4D97-AF65-F5344CB8AC3E}">
        <p14:creationId xmlns:p14="http://schemas.microsoft.com/office/powerpoint/2010/main" val="3898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33" grpId="0" animBg="1"/>
      <p:bldP spid="127" grpId="0"/>
      <p:bldP spid="128" grpId="0"/>
      <p:bldP spid="130" grpId="0"/>
      <p:bldP spid="132" grpId="0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D43C-A84B-4DC6-9AA0-1E6C3761CC8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32016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74889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81498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80431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521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17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772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682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14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778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54459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4176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51050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39459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3946723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31731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2880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39304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49213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{AP, AQ, AR, PB, QB, RB}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76124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82733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81666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05032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11641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32679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05032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11641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32679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533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186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785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6949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16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79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55694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4299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52285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39582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3959073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32966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306744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474865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449563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522851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448279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28932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39428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49336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78681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191716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422787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1915208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319509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191335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478183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525478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427554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78573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11088" y="57816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YES!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212940" y="5745665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81893" y="5772034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4"/>
              </a:rPr>
              <a:t>This time we required only 1 step to find the solution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5512" y="5814835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0935" y="5686122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4"/>
              </a:rPr>
              <a:t>Now we can perform an additional step to understand that we have found the solution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584452" y="2298455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245843" y="2642573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changing the ordering of S can bring the change in number of steps required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45843" y="3341679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the ordering is best (best case) we may reach to the solution in just one step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45843" y="4100749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But how many steps do we require in worst case?</a:t>
            </a:r>
          </a:p>
        </p:txBody>
      </p:sp>
    </p:spTree>
    <p:extLst>
      <p:ext uri="{BB962C8B-B14F-4D97-AF65-F5344CB8AC3E}">
        <p14:creationId xmlns:p14="http://schemas.microsoft.com/office/powerpoint/2010/main" val="23449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  <p:bldP spid="130" grpId="0" animBg="1"/>
      <p:bldP spid="132" grpId="0"/>
      <p:bldP spid="135" grpId="0"/>
      <p:bldP spid="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CD2D-6040-4EBD-AAAF-5F700006BD39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CALCULATING WEIGHT OF A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7CB1-FD69-4906-9D5A-7623230C1A8D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23745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9827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5909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41991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7188" y="2621458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53270" y="2621457"/>
            <a:ext cx="707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9352" y="2621457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7280" y="4715557"/>
            <a:ext cx="495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weight of path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…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17458"/>
              </p:ext>
            </p:extLst>
          </p:nvPr>
        </p:nvGraphicFramePr>
        <p:xfrm>
          <a:off x="2074059" y="5188039"/>
          <a:ext cx="267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431640" progId="Equation.DSMT4">
                  <p:embed/>
                </p:oleObj>
              </mc:Choice>
              <mc:Fallback>
                <p:oleObj name="Equation" r:id="rId2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9" y="5188039"/>
                        <a:ext cx="267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475090" y="2879564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803533" y="2879564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097992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399747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29409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36391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68413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7280" y="3529105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weight of the path?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7280" y="390316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2 + 5 + 1 = 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7280" y="4294888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w(p) =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2794" y="3529105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distance from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to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?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767449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1466060" y="24128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4071794" y="242617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384640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2794" y="39255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02794" y="4313537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formula behind it?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2794" y="4701518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d(V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7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9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8646-4FBE-4C4E-9D52-CB5972BC12C6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34A8-D8AB-442F-8757-860B848112AD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D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2026-5CD5-46EC-B7D7-A9A677BD84C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4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th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55469" y="3869659"/>
            <a:ext cx="2285525" cy="371078"/>
            <a:chOff x="7899037" y="2997153"/>
            <a:chExt cx="2285525" cy="371078"/>
          </a:xfrm>
        </p:grpSpPr>
        <p:sp>
          <p:nvSpPr>
            <p:cNvPr id="87" name="TextBox 86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89253" y="2997153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NO CHANGE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55792" y="3869659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SOLVED!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48829" y="4515602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in the worst case only one vertex saturates at each step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48828" y="5146347"/>
            <a:ext cx="49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Without source there are (n-1) vertices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48829" y="5630101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Which can take up to (n-1) steps to be saturated in edge wise relaxation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6E2-28DF-4D43-A28F-C55620DD0A67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graph contains </a:t>
            </a:r>
            <a:r>
              <a:rPr lang="en-US" b="1" dirty="0">
                <a:solidFill>
                  <a:schemeClr val="accent3"/>
                </a:solidFill>
                <a:latin typeface="Segoe UI Symbol4"/>
              </a:rPr>
              <a:t>no negative weight </a:t>
            </a:r>
            <a:r>
              <a:rPr lang="en-US" b="1">
                <a:solidFill>
                  <a:schemeClr val="accent3"/>
                </a:solidFill>
                <a:latin typeface="Segoe UI Symbol4"/>
              </a:rPr>
              <a:t>cycle</a:t>
            </a:r>
            <a:r>
              <a:rPr lang="en-US">
                <a:latin typeface="Segoe UI Symbol4"/>
              </a:rPr>
              <a:t> then </a:t>
            </a:r>
            <a:r>
              <a:rPr lang="en-US" dirty="0">
                <a:latin typeface="Segoe UI Symbol4"/>
              </a:rPr>
              <a:t>all the vertices will surely saturate after (n-1) times Edge wise relaxations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97280" y="2671733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graph contains 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>
                <a:latin typeface="Segoe UI Symbol4"/>
              </a:rPr>
              <a:t> then some vertices will keep saturating for lifetime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97280" y="328318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By reversing the statements we can say: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51903" y="3709977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A graph contains </a:t>
            </a:r>
            <a:r>
              <a:rPr lang="en-US" b="1" dirty="0">
                <a:solidFill>
                  <a:schemeClr val="accent3"/>
                </a:solidFill>
                <a:latin typeface="Segoe UI Symbol4"/>
              </a:rPr>
              <a:t>no negative weight cycle</a:t>
            </a:r>
            <a:r>
              <a:rPr lang="en-US" dirty="0">
                <a:latin typeface="Segoe UI Symbol4"/>
              </a:rPr>
              <a:t> if all of its vertices saturates after (n-1) times Edge wise relaxations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51903" y="435630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A graph contains 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>
                <a:latin typeface="Segoe UI Symbol4"/>
              </a:rPr>
              <a:t> if some of its vertices keeps changing at n</a:t>
            </a:r>
            <a:r>
              <a:rPr lang="en-US" baseline="30000" dirty="0">
                <a:latin typeface="Segoe UI Symbol4"/>
              </a:rPr>
              <a:t>th</a:t>
            </a:r>
            <a:r>
              <a:rPr lang="en-US" dirty="0">
                <a:latin typeface="Segoe UI Symbol4"/>
              </a:rPr>
              <a:t> iteration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83512" y="4932828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This is the technique applied in Bellman Ford’s algorithm to identify a negative weight edge cycle which has no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4" grpId="0"/>
      <p:bldP spid="95" grpId="0"/>
      <p:bldP spid="96" grpId="0"/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BDDB-27A5-4DC7-BCC9-FD67906553FD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37D-3C07-4033-9D21-E6364C8C9112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2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C215-DD0D-4EC6-B62B-6F3E4588B4F4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3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FD90-C2B2-44FC-8EBD-A22178423101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DCB-8694-4FAB-94EA-C85AD9FBE6FD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CHECKING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Left Brace 80"/>
          <p:cNvSpPr/>
          <p:nvPr/>
        </p:nvSpPr>
        <p:spPr>
          <a:xfrm>
            <a:off x="1285591" y="5151733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340786" y="5620906"/>
            <a:ext cx="152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SOLVED!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F084-BF1B-4F63-A883-EC49934EB84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957B-2B86-48B9-9241-826942475918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0" grpId="0"/>
      <p:bldP spid="69" grpId="0"/>
      <p:bldP spid="70" grpId="0"/>
      <p:bldP spid="71" grpId="0"/>
      <p:bldP spid="77" grpId="0" animBg="1"/>
      <p:bldP spid="78" grpId="0" animBg="1"/>
      <p:bldP spid="79" grpId="0" animBg="1"/>
      <p:bldP spid="89" grpId="0"/>
      <p:bldP spid="93" grpId="0" animBg="1"/>
      <p:bldP spid="105" grpId="0" animBg="1"/>
      <p:bldP spid="109" grpId="0" animBg="1"/>
      <p:bldP spid="1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8B94-CD31-4647-998F-3AA2DF2EE0AA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2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270D-8E41-41DC-A946-53577B92F40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3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9728-EB8F-437D-A8AF-3A3163538D6F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-2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3083-B12D-4825-97FA-D736DA30467C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CHECKING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-2</a:t>
              </a:r>
            </a:p>
          </p:txBody>
        </p:sp>
      </p:grpSp>
      <p:sp>
        <p:nvSpPr>
          <p:cNvPr id="91" name="Left Brace 90"/>
          <p:cNvSpPr/>
          <p:nvPr/>
        </p:nvSpPr>
        <p:spPr>
          <a:xfrm>
            <a:off x="1285592" y="5095906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TextBox 100"/>
          <p:cNvSpPr txBox="1"/>
          <p:nvPr/>
        </p:nvSpPr>
        <p:spPr>
          <a:xfrm rot="19402214">
            <a:off x="8580027" y="386084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egoe UI Symbol4"/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55418" y="567025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Segoe UI Symbol4"/>
              </a:rPr>
              <a:t>NO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1" grpId="0"/>
      <p:bldP spid="1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E88-8A12-43F2-9602-D785E718DC6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41CF-CE45-4C41-90B0-57091BBF8F26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691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0026 0.54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6" idx="7"/>
            <a:endCxn id="72" idx="2"/>
          </p:cNvCxnSpPr>
          <p:nvPr/>
        </p:nvCxnSpPr>
        <p:spPr>
          <a:xfrm flipV="1">
            <a:off x="4030828" y="2461590"/>
            <a:ext cx="1328668" cy="6201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BC64-D379-47B2-9D9A-9A4C2921BCE5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sp>
        <p:nvSpPr>
          <p:cNvPr id="68" name="Oval 67"/>
          <p:cNvSpPr/>
          <p:nvPr/>
        </p:nvSpPr>
        <p:spPr>
          <a:xfrm>
            <a:off x="5359496" y="216051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59496" y="216248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851864" y="1795097"/>
            <a:ext cx="566496" cy="369332"/>
            <a:chOff x="875720" y="3355368"/>
            <a:chExt cx="56649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5360241" y="21578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64278" y="2183821"/>
            <a:ext cx="205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Very similar?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70501" y="2598927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is a very little modification of Prim’s algorithm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70500" y="3357635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algorithm is known as </a:t>
            </a:r>
            <a:r>
              <a:rPr lang="en-US" b="1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Dijkstra’s</a:t>
            </a:r>
            <a:r>
              <a:rPr lang="en-US" b="1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1734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0209 0.61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5" grpId="0" animBg="1"/>
      <p:bldP spid="91" grpId="0"/>
      <p:bldP spid="92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6C8F-BDA5-45A1-9062-C06F5954ADDF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9295" y="2006882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Single Source Single/Multiple Destination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13847" y="31843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Single Pair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49295" y="46542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All Pairs</a:t>
            </a:r>
            <a:endParaRPr lang="da-DK" b="1" dirty="0">
              <a:latin typeface="Segoe UI Symbol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12791" y="2453126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Find a shortest path from a given source (vertex </a:t>
            </a:r>
            <a:r>
              <a:rPr lang="en-US" i="1" dirty="0">
                <a:latin typeface="Segoe UI Symbol4"/>
              </a:rPr>
              <a:t>s</a:t>
            </a:r>
            <a:r>
              <a:rPr lang="en-US" dirty="0">
                <a:latin typeface="Segoe UI Symbol4"/>
              </a:rPr>
              <a:t>) to each of the vertices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2791" y="3607294"/>
            <a:ext cx="10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Given two vertices, find a shortest path between them. Solution to single-source problem solves this problem efficiently, too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12791" y="5023550"/>
            <a:ext cx="77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Find shortest-paths for every pair of vertices. Dynamic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6371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 VS  DIJKSTRA’S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8037-0B4D-492D-A56E-54B87E7FD4C1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97280" y="1780745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Prim(G, w, r)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89089" y="266488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84976" y="207547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 </a:t>
            </a:r>
            <a:r>
              <a:rPr lang="en-US" dirty="0"/>
              <a:t>∊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841426" y="2347519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key[u] = </a:t>
            </a:r>
            <a:r>
              <a:rPr lang="en-US" dirty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84976" y="2992113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key[r] = </a:t>
            </a:r>
            <a:r>
              <a:rPr lang="en-US" dirty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87206" y="36334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p[r] = </a:t>
            </a:r>
            <a:r>
              <a:rPr lang="en-US" dirty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84976" y="397126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37623" y="430913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37623" y="467719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19471" y="4995834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and key[v] &gt;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101" y="528994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94153" y="5608585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key[v] =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40567" y="186049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Dijkstra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(G, w, r)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20341" y="269904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43828" y="216483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 </a:t>
            </a:r>
            <a:r>
              <a:rPr lang="en-US" dirty="0"/>
              <a:t>∊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296474" y="241813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96296" y="30171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dis[r]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46058" y="366387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p[r] = </a:t>
            </a:r>
            <a:r>
              <a:rPr lang="en-US" dirty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943828" y="405297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96475" y="439084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96475" y="468455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678323" y="5003188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and dis[v] &gt; 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 +w(</a:t>
            </a:r>
            <a:r>
              <a:rPr lang="en-US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55953" y="52669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52382" y="55995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64679" y="3314197"/>
            <a:ext cx="222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decreaseKey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(Q, r, 0)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4153" y="5907053"/>
            <a:ext cx="271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decreaseKey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(Q, v,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96296" y="3330047"/>
            <a:ext cx="222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decreaseKey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(Q, r, 0)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2382" y="5907053"/>
            <a:ext cx="34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decreaseKey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(Q, v, 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dis[u]+w(</a:t>
            </a:r>
            <a:r>
              <a:rPr lang="en-US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42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11" grpId="0"/>
      <p:bldP spid="113" grpId="0"/>
      <p:bldP spid="114" grpId="0"/>
      <p:bldP spid="115" grpId="0"/>
      <p:bldP spid="116" grpId="0"/>
      <p:bldP spid="117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7C0F-11DE-4747-81D1-37D031AB3832}" type="datetime2">
              <a:rPr lang="en-US" smtClean="0"/>
              <a:t>Tuesday, October 7,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39010" y="2389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(dis[v] &gt; dis[u] +w(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2237" y="27979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118" y="1990016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relax(</a:t>
            </a:r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9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5735</TotalTime>
  <Words>4521</Words>
  <Application>Microsoft Office PowerPoint</Application>
  <PresentationFormat>Widescreen</PresentationFormat>
  <Paragraphs>1353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Courier New</vt:lpstr>
      <vt:lpstr>Georgia</vt:lpstr>
      <vt:lpstr>Monotype Sorts</vt:lpstr>
      <vt:lpstr>Segoe UI Symbol</vt:lpstr>
      <vt:lpstr>Segoe UI Symbol4</vt:lpstr>
      <vt:lpstr>Times New Roman</vt:lpstr>
      <vt:lpstr>Wingdings</vt:lpstr>
      <vt:lpstr>Swapnil</vt:lpstr>
      <vt:lpstr>Equation</vt:lpstr>
      <vt:lpstr>SINGLE  SOURCE  SHORTEST  PATH</vt:lpstr>
      <vt:lpstr>GREEDY ALGORITHM</vt:lpstr>
      <vt:lpstr>CALCULATING WEIGHT OF A PATH</vt:lpstr>
      <vt:lpstr>CONCEPT OF SHORTEST PATH</vt:lpstr>
      <vt:lpstr>CONCEPT OF SHORTEST PATH</vt:lpstr>
      <vt:lpstr>CONCEPT OF SHORTEST PATH</vt:lpstr>
      <vt:lpstr>VARIATION</vt:lpstr>
      <vt:lpstr>PRIM’S  VS  DIJKSTRA’S</vt:lpstr>
      <vt:lpstr>RELAXATION</vt:lpstr>
      <vt:lpstr>DIJSKTRA’s SIMULATION</vt:lpstr>
      <vt:lpstr>DIJSKTRA’s SIMULATION</vt:lpstr>
      <vt:lpstr>DIJSKTRA’s SIMULATION</vt:lpstr>
      <vt:lpstr>DIJSKTRA’s SIMULATION</vt:lpstr>
      <vt:lpstr>DIJSKTRA’s SIMULATION</vt:lpstr>
      <vt:lpstr>WEIGHT REDUCTION</vt:lpstr>
      <vt:lpstr>OPTIMAL SUBSTRUCTURE PROPERTY</vt:lpstr>
      <vt:lpstr>NEGATIVE WEIGHT</vt:lpstr>
      <vt:lpstr>NEGATIVE WEIGHT</vt:lpstr>
      <vt:lpstr>NEGATIVE WEIGHT CYCLE</vt:lpstr>
      <vt:lpstr>NEGATIVE WEIGHT CYCLE</vt:lpstr>
      <vt:lpstr>NEGATIVE WEIGHT CYCLE</vt:lpstr>
      <vt:lpstr>NEGATIVE WEIGHT</vt:lpstr>
      <vt:lpstr>VERTEX SATURATION</vt:lpstr>
      <vt:lpstr>RELAXATION OF A DIRECTED EDGE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User</cp:lastModifiedBy>
  <cp:revision>1109</cp:revision>
  <dcterms:created xsi:type="dcterms:W3CDTF">2021-09-27T14:31:20Z</dcterms:created>
  <dcterms:modified xsi:type="dcterms:W3CDTF">2025-10-07T09:08:29Z</dcterms:modified>
</cp:coreProperties>
</file>