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ustri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KNsf2atpxLTg+m+ZrVNdlUH8U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0DC4A0-61FF-4067-AAE8-67AFE0D43A09}">
  <a:tblStyle styleId="{330DC4A0-61FF-4067-AAE8-67AFE0D43A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6" name="Google Shape;246;p1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2" name="Google Shape;262;p1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4" name="Google Shape;284;p1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7" name="Google Shape;297;p1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6" name="Google Shape;306;p1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7" name="Google Shape;317;p1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6" name="Google Shape;326;p1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5" name="Google Shape;335;p1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3" name="Google Shape;343;p2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1" name="Google Shape;351;p2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1" name="Google Shape;361;p2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2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8" name="Google Shape;378;p2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3" name="Google Shape;393;p2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4" name="Google Shape;404;p2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6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7" name="Google Shape;417;p2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5" name="Google Shape;425;p2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6" name="Google Shape;426;p2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4" name="Google Shape;434;p3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3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79" name="Google Shape;179;p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contest/365255#ra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s://codeforces.com/" TargetMode="External"/><Relationship Id="rId7" Type="http://schemas.openxmlformats.org/officeDocument/2006/relationships/hyperlink" Target="https://vjudge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oj.com/" TargetMode="External"/><Relationship Id="rId5" Type="http://schemas.openxmlformats.org/officeDocument/2006/relationships/hyperlink" Target="https://www.spoj.com/" TargetMode="External"/><Relationship Id="rId4" Type="http://schemas.openxmlformats.org/officeDocument/2006/relationships/hyperlink" Target="https://onlinejudg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700391" y="2964061"/>
            <a:ext cx="1077824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E4E79"/>
                </a:solidFill>
                <a:latin typeface="Lustria"/>
                <a:ea typeface="Lustria"/>
                <a:cs typeface="Lustria"/>
                <a:sym typeface="Lustria"/>
              </a:rPr>
              <a:t>A  STEP  TOWARDS  COMPETITIVE  PROGRAMMING</a:t>
            </a:r>
            <a:endParaRPr sz="3200" b="1" i="0" u="none" strike="noStrike" cap="none">
              <a:solidFill>
                <a:srgbClr val="1E4E7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EXERCISE-1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707601" y="1306602"/>
            <a:ext cx="8151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Let there are two problems in a contest named A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and A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707601" y="1687378"/>
            <a:ext cx="89169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Two participants Arafat and Moon is participating in the contest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707601" y="2078509"/>
            <a:ext cx="69392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Start time of the contest: 14 Feb, 2022 (19:00 hrs)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707601" y="2483786"/>
            <a:ext cx="6859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End time of the contest: 17 Feb, 2022 (09:00 hrs)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707601" y="2890810"/>
            <a:ext cx="86327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Their state of submission is given below, determine the winner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graphicFrame>
        <p:nvGraphicFramePr>
          <p:cNvPr id="241" name="Google Shape;241;p10"/>
          <p:cNvGraphicFramePr/>
          <p:nvPr>
            <p:extLst>
              <p:ext uri="{D42A27DB-BD31-4B8C-83A1-F6EECF244321}">
                <p14:modId xmlns:p14="http://schemas.microsoft.com/office/powerpoint/2010/main" val="2375370996"/>
              </p:ext>
            </p:extLst>
          </p:nvPr>
        </p:nvGraphicFramePr>
        <p:xfrm>
          <a:off x="825771" y="3460957"/>
          <a:ext cx="11130300" cy="1483400"/>
        </p:xfrm>
        <a:graphic>
          <a:graphicData uri="http://schemas.openxmlformats.org/drawingml/2006/table">
            <a:tbl>
              <a:tblPr firstRow="1" bandRow="1">
                <a:noFill/>
                <a:tableStyleId>{330DC4A0-61FF-4067-AAE8-67AFE0D43A09}</a:tableStyleId>
              </a:tblPr>
              <a:tblGrid>
                <a:gridCol w="7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Prob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Arafat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Moon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Time of first AC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Wrong attempt before first AC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Time of first AC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A1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16 Feb (19:00)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3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14 Feb (19:05)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A2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17 Feb (08:00)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2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Google Shape;242;p10"/>
          <p:cNvSpPr txBox="1"/>
          <p:nvPr/>
        </p:nvSpPr>
        <p:spPr>
          <a:xfrm>
            <a:off x="707601" y="5166638"/>
            <a:ext cx="7571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Arafat is the winner as his solve count is maximum</a:t>
            </a:r>
            <a:endParaRPr sz="2400" b="1">
              <a:solidFill>
                <a:srgbClr val="0070C0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EXERCISE-2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07601" y="1306602"/>
            <a:ext cx="8151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Let there are two problems in a contest named A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and A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07601" y="1687378"/>
            <a:ext cx="89169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Two participants Arafat and Moon is participating in the contest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707601" y="2078509"/>
            <a:ext cx="69392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Start time of the contest: 14 Feb, 2022 (19:00 hrs)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707601" y="2483786"/>
            <a:ext cx="68590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End time of the contest: 17 Feb, 2022 (09:00 hrs)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707601" y="2890810"/>
            <a:ext cx="86327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Their state of submission is given below, determine the winner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graphicFrame>
        <p:nvGraphicFramePr>
          <p:cNvPr id="254" name="Google Shape;254;p11"/>
          <p:cNvGraphicFramePr/>
          <p:nvPr>
            <p:extLst>
              <p:ext uri="{D42A27DB-BD31-4B8C-83A1-F6EECF244321}">
                <p14:modId xmlns:p14="http://schemas.microsoft.com/office/powerpoint/2010/main" val="3629877044"/>
              </p:ext>
            </p:extLst>
          </p:nvPr>
        </p:nvGraphicFramePr>
        <p:xfrm>
          <a:off x="825771" y="3460957"/>
          <a:ext cx="11130300" cy="1483400"/>
        </p:xfrm>
        <a:graphic>
          <a:graphicData uri="http://schemas.openxmlformats.org/drawingml/2006/table">
            <a:tbl>
              <a:tblPr firstRow="1" bandRow="1">
                <a:noFill/>
                <a:tableStyleId>{330DC4A0-61FF-4067-AAE8-67AFE0D43A09}</a:tableStyleId>
              </a:tblPr>
              <a:tblGrid>
                <a:gridCol w="7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Prob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Arafat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Moon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Time of first AC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Wrong attempt before first AC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Time of first AC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Wrong attempt before first AC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A1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16 Feb (19:00)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14 Feb (19:05)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A2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Lustria"/>
                          <a:cs typeface="Times New Roman" panose="02020603050405020304" pitchFamily="18" charset="0"/>
                          <a:sym typeface="Lustr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Lustria"/>
                        <a:cs typeface="Times New Roman" panose="02020603050405020304" pitchFamily="18" charset="0"/>
                        <a:sym typeface="Lust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Google Shape;255;p11"/>
          <p:cNvSpPr txBox="1"/>
          <p:nvPr/>
        </p:nvSpPr>
        <p:spPr>
          <a:xfrm>
            <a:off x="707601" y="5017925"/>
            <a:ext cx="88415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Here the solve-count is 1 for both Arafat because Arafat submits after contest</a:t>
            </a:r>
            <a:endParaRPr sz="20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707601" y="5399677"/>
            <a:ext cx="115954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For Arafat P1 = 20 mins x 3 + 1 x 48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hrs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60 mins = 2940 mins; P2 = 0; Total penalty, P = 2940 mins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707601" y="5821247"/>
            <a:ext cx="97263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For Moon P1 = 20 mins x 0 + 1 x 5 mins = 5 mins; P2 = 0; Total penalty, P = 5 mins</a:t>
            </a:r>
            <a:endParaRPr sz="20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724538" y="6221357"/>
            <a:ext cx="107456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Moon is the winner as her solve count is same as Arafat but penalty is lower</a:t>
            </a:r>
            <a:endParaRPr sz="2400" b="1">
              <a:solidFill>
                <a:srgbClr val="0070C0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RENOWNED  PROGRAMMING  CONTESTS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707601" y="1803280"/>
            <a:ext cx="7619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ICPC (International Collegiate Programming Contest)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707601" y="2558006"/>
            <a:ext cx="72037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NCPC (National Collegiate Programming Contest)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707601" y="3174314"/>
            <a:ext cx="66423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NGPC (National Girl’s Programming Contest)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707601" y="3749911"/>
            <a:ext cx="7305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Ada Lovelace National Girls' Programming Contest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707601" y="4360420"/>
            <a:ext cx="65971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IUPC (Inter University Programming Contest)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9562290" y="1800813"/>
            <a:ext cx="1970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International</a:t>
            </a:r>
            <a:endParaRPr sz="2400" b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cxnSp>
        <p:nvCxnSpPr>
          <p:cNvPr id="271" name="Google Shape;271;p12"/>
          <p:cNvCxnSpPr/>
          <p:nvPr/>
        </p:nvCxnSpPr>
        <p:spPr>
          <a:xfrm>
            <a:off x="8463064" y="2031646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12"/>
          <p:cNvSpPr/>
          <p:nvPr/>
        </p:nvSpPr>
        <p:spPr>
          <a:xfrm>
            <a:off x="8093915" y="2605713"/>
            <a:ext cx="233464" cy="2112201"/>
          </a:xfrm>
          <a:prstGeom prst="rightBrace">
            <a:avLst>
              <a:gd name="adj1" fmla="val 137500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9736702" y="3405146"/>
            <a:ext cx="13773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National</a:t>
            </a:r>
            <a:endParaRPr sz="2400" b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cxnSp>
        <p:nvCxnSpPr>
          <p:cNvPr id="274" name="Google Shape;274;p12"/>
          <p:cNvCxnSpPr/>
          <p:nvPr/>
        </p:nvCxnSpPr>
        <p:spPr>
          <a:xfrm>
            <a:off x="8637476" y="3635979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/>
        </p:nvSpPr>
        <p:spPr>
          <a:xfrm>
            <a:off x="700391" y="2964061"/>
            <a:ext cx="107782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E4E79"/>
                </a:solidFill>
                <a:latin typeface="Lustria"/>
                <a:ea typeface="Lustria"/>
                <a:cs typeface="Lustria"/>
                <a:sym typeface="Lustria"/>
              </a:rPr>
              <a:t>INTRODUCTION  TO  VJUDGE</a:t>
            </a:r>
            <a:endParaRPr sz="3200" b="1">
              <a:solidFill>
                <a:srgbClr val="1E4E7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CONTEST  CREDENTIAL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07601" y="1803280"/>
            <a:ext cx="2928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 types of contests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229652" y="2364241"/>
            <a:ext cx="64577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Public (No password, anyone can participate)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229652" y="2825906"/>
            <a:ext cx="97114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Private (A password, anyone who knows the password can participate)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707601" y="3599407"/>
            <a:ext cx="57038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contest is identified by an unique link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707601" y="4142075"/>
            <a:ext cx="94859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For each contest: the link and the password (if any) will be provided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521013" y="4818325"/>
            <a:ext cx="91287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https://vjudge.net/contest/365255#rank</a:t>
            </a:r>
            <a:endParaRPr sz="40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4245359" y="5526211"/>
            <a:ext cx="369127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Pass: cse20</a:t>
            </a:r>
            <a:endParaRPr sz="4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(STEP  1)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535594" y="1742254"/>
            <a:ext cx="492162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If you are not logged in with your vjudge account then the following interface will appear to your screen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 first of all, you need to login to your vjudge account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If you are logged in previously then directly go to the next step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047" y="1892531"/>
            <a:ext cx="6162394" cy="46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11342450" y="2597285"/>
            <a:ext cx="262647" cy="20428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INTERFACE  DESCRIPTION (STEP  2)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535594" y="1742254"/>
            <a:ext cx="4921623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Now you are just one step away from entering into the contest.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You need to provide the contest password. Your contest password is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cse20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Now press the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Login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button to participate in the contest.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047" y="1892531"/>
            <a:ext cx="6162394" cy="46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/>
          <p:nvPr/>
        </p:nvSpPr>
        <p:spPr>
          <a:xfrm>
            <a:off x="7645940" y="4059118"/>
            <a:ext cx="2363822" cy="29887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9610928" y="4530761"/>
            <a:ext cx="398834" cy="2552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7645940" y="4084159"/>
            <a:ext cx="8949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cse20</a:t>
            </a:r>
            <a:endParaRPr sz="9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CONTEST  DESCRIPTION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236703" y="1936299"/>
            <a:ext cx="5220511" cy="414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After successful login you will see the following interface. </a:t>
            </a:r>
            <a:r>
              <a:rPr lang="en-US" sz="195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 if you login before the start time of the contest you will see a blank interface. Problem list will be appeared after the start time</a:t>
            </a:r>
            <a:endParaRPr sz="1950" b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You will find total 9 problems. </a:t>
            </a:r>
            <a:r>
              <a:rPr lang="en-US" sz="195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</a:t>
            </a:r>
            <a:r>
              <a:rPr lang="en-US" sz="195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to </a:t>
            </a:r>
            <a:r>
              <a:rPr lang="en-US" sz="195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</a:t>
            </a:r>
            <a:r>
              <a:rPr lang="en-US" sz="195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❑"/>
            </a:pPr>
            <a:r>
              <a:rPr lang="en-US" sz="195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To solve a problem you need to click on that problem title. For example: let you want to solve problem </a:t>
            </a:r>
            <a:r>
              <a:rPr lang="en-US" sz="195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</a:t>
            </a:r>
            <a:endParaRPr sz="195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230" y="1732526"/>
            <a:ext cx="6133211" cy="4805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/>
          <p:nvPr/>
        </p:nvSpPr>
        <p:spPr>
          <a:xfrm>
            <a:off x="8404697" y="4289897"/>
            <a:ext cx="262648" cy="15564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 DESCRIPTION (1)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35594" y="1742254"/>
            <a:ext cx="492162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 is the description of Problem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A.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Now to submit the programming solution for Problem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you need to click on the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Submit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button.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260" y="1742253"/>
            <a:ext cx="5647757" cy="48989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/>
          <p:nvPr/>
        </p:nvSpPr>
        <p:spPr>
          <a:xfrm>
            <a:off x="6887183" y="3144718"/>
            <a:ext cx="1099226" cy="1529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 DESCRIPTION (2)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35594" y="1742254"/>
            <a:ext cx="492162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 interface will appear after clicking on the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Submit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button.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Now you need to select appropriate language that we discussed in the class.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2587" y="1888170"/>
            <a:ext cx="6308310" cy="457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14527" y="687499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WHAT  IS  A  PROGRAMMING  PROBLEM?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49029" y="1750978"/>
            <a:ext cx="86435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Consists of the following elements</a:t>
            </a:r>
            <a:endParaRPr sz="24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39174" y="2366746"/>
            <a:ext cx="44224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Statement</a:t>
            </a:r>
            <a:endParaRPr sz="24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339174" y="2982514"/>
            <a:ext cx="62423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Input Output</a:t>
            </a:r>
            <a:endParaRPr sz="24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339173" y="3568147"/>
            <a:ext cx="72987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Input Constraints</a:t>
            </a:r>
            <a:endParaRPr sz="24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39174" y="4145074"/>
            <a:ext cx="98910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Sample Input Output</a:t>
            </a:r>
            <a:endParaRPr sz="24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 DESCRIPTION (3)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35594" y="1742254"/>
            <a:ext cx="492162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 the appropriate language as discussed in the class. If you fetch problem discuss in the group. You will find a solution.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4825" y="1936809"/>
            <a:ext cx="6066407" cy="460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SUBMISSION  DESCRIPTION (4)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535594" y="1742254"/>
            <a:ext cx="5028627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Copy your code from Code::Blocks and paste your solution.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You must select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Yes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 the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Share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option.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Click the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Submit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button if you are confident.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608" y="1819072"/>
            <a:ext cx="6279839" cy="452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6843051" y="2937753"/>
            <a:ext cx="423509" cy="35019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1254901" y="5936309"/>
            <a:ext cx="744090" cy="35019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 DESCRIPTION (5)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10685" y="1742254"/>
            <a:ext cx="1063175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If your solution is correct for all possible cases then you will be notified as </a:t>
            </a:r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Accepted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Otherwise think more and submit your code again and again until the solution is perfect.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INTERFACE  DESCRIPTION (3)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35594" y="1742254"/>
            <a:ext cx="50286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 know, after a correct submission you are very excited to know your rank among your friends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6604" y="1946535"/>
            <a:ext cx="6288393" cy="44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 txBox="1"/>
          <p:nvPr/>
        </p:nvSpPr>
        <p:spPr>
          <a:xfrm>
            <a:off x="535593" y="4193123"/>
            <a:ext cx="50286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So, click on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Rank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button to see your rank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7378073" y="3511686"/>
            <a:ext cx="608336" cy="2723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314527" y="454036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INTERFACE  DESCRIPTION (4)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535594" y="1742254"/>
            <a:ext cx="502862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Now again get back to the problem list and start concentrating on the next problems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2" name="Google Shape;3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6604" y="1946535"/>
            <a:ext cx="6288393" cy="44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 txBox="1"/>
          <p:nvPr/>
        </p:nvSpPr>
        <p:spPr>
          <a:xfrm>
            <a:off x="535593" y="4193123"/>
            <a:ext cx="5028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2625" marR="0" lvl="0" indent="-682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So, click on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Overview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button to get back to the problem list.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531770" y="3511686"/>
            <a:ext cx="520786" cy="24319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/>
        </p:nvSpPr>
        <p:spPr>
          <a:xfrm>
            <a:off x="4513943" y="3075057"/>
            <a:ext cx="31641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E4E79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Some Words</a:t>
            </a:r>
            <a:endParaRPr sz="4000" b="1">
              <a:solidFill>
                <a:srgbClr val="1E4E79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WHY  IS  IT  INTERESTING?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07601" y="1527242"/>
            <a:ext cx="34656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Watching the live rank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707601" y="2178164"/>
            <a:ext cx="78835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Going through a continuous healthy-mental competition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707601" y="2829086"/>
            <a:ext cx="109519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Getting the </a:t>
            </a:r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Accepted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status is more satisfactory than having 1M views in Tiktok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07601" y="3430502"/>
            <a:ext cx="58244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Observing continuous self improvement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707601" y="4081424"/>
            <a:ext cx="62583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Making think continuously about a problem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WHY  IS  IT  THE  RIGHT  TIME?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707601" y="1527242"/>
            <a:ext cx="40841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competitive environment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707601" y="2178164"/>
            <a:ext cx="109283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Lots of your friends are facing same issues as you are doing. So, you can discuss.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707601" y="2829086"/>
            <a:ext cx="90224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Lots of people realize at later that they should start programming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1398264" y="3455255"/>
            <a:ext cx="5754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But at that time, no one to help him/her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1398264" y="4003603"/>
            <a:ext cx="48974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 one to set contest for him/her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1398263" y="4551951"/>
            <a:ext cx="7127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Even if he/she gets a contest, no one to participate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1398263" y="5100299"/>
            <a:ext cx="83341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Like Clash of Clans, it has very poor community right now.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UNETHICAL  ISSUES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707601" y="1527242"/>
            <a:ext cx="20730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Plagiarism  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707601" y="2178164"/>
            <a:ext cx="75672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Assigning other persons to solve problems on behalf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707601" y="2829086"/>
            <a:ext cx="7376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Making the healthy competition to an unhealthy one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NO  TO  DO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707601" y="1527242"/>
            <a:ext cx="36520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Doing unethical works  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707601" y="2178164"/>
            <a:ext cx="45636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Taking the contest as a burden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707601" y="2829086"/>
            <a:ext cx="66560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Signing out from the contests out of frustration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EXAMPLE  PROBLEM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96110" y="987977"/>
            <a:ext cx="3330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Statement</a:t>
            </a:r>
            <a:endParaRPr sz="24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96111" y="1406744"/>
            <a:ext cx="1132299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has a son of 5 years old named Y.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has recently admitted his son in to one of the most renowned school in Bangladesh but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observed that his son has no attention in studies but loves to look at the screen of the computer-monitor for the entire day long. So,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decided to buy a computer application for his son that takes an integer </a:t>
            </a:r>
            <a:r>
              <a:rPr lang="en-US" sz="2000" b="1" i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as input from his son and prints the sum of the numbers from 1 to </a:t>
            </a:r>
            <a:r>
              <a:rPr lang="en-US" sz="2000" b="1" i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so that his son can at least learn something from computer. So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X has come to you for his son to develop the application because he knows about you that you have started your studies at CSE.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96111" y="3514417"/>
            <a:ext cx="18387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Input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96111" y="3933184"/>
            <a:ext cx="113229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Only line input contains a single integer </a:t>
            </a: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 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(1</a:t>
            </a: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≤ </a:t>
            </a: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≤ 10</a:t>
            </a:r>
            <a:r>
              <a:rPr lang="en-US" sz="2000" baseline="30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6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).</a:t>
            </a:r>
            <a:endParaRPr sz="20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96109" y="4333294"/>
            <a:ext cx="1838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Output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96111" y="4752061"/>
            <a:ext cx="113229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Print the sum of the numbers from 1 to </a:t>
            </a: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sz="20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96111" y="5152171"/>
            <a:ext cx="42445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Sample Input Output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graphicFrame>
        <p:nvGraphicFramePr>
          <p:cNvPr id="114" name="Google Shape;114;p3"/>
          <p:cNvGraphicFramePr/>
          <p:nvPr>
            <p:extLst>
              <p:ext uri="{D42A27DB-BD31-4B8C-83A1-F6EECF244321}">
                <p14:modId xmlns:p14="http://schemas.microsoft.com/office/powerpoint/2010/main" val="3115953454"/>
              </p:ext>
            </p:extLst>
          </p:nvPr>
        </p:nvGraphicFramePr>
        <p:xfrm>
          <a:off x="611760" y="5610825"/>
          <a:ext cx="11207350" cy="1112550"/>
        </p:xfrm>
        <a:graphic>
          <a:graphicData uri="http://schemas.openxmlformats.org/drawingml/2006/table">
            <a:tbl>
              <a:tblPr firstRow="1" bandRow="1">
                <a:noFill/>
                <a:tableStyleId>{330DC4A0-61FF-4067-AAE8-67AFE0D43A09}</a:tableStyleId>
              </a:tblPr>
              <a:tblGrid>
                <a:gridCol w="56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Input</a:t>
                      </a:r>
                      <a:endParaRPr sz="1800" b="1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Output</a:t>
                      </a:r>
                      <a:endParaRPr sz="1800" b="1">
                        <a:solidFill>
                          <a:schemeClr val="dk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10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55</a:t>
                      </a:r>
                      <a:endParaRPr sz="1800"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 txBox="1"/>
          <p:nvPr/>
        </p:nvSpPr>
        <p:spPr>
          <a:xfrm>
            <a:off x="7435805" y="3882463"/>
            <a:ext cx="2942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Constraints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6336579" y="4113296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PERSONS  TO  AVOID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707601" y="1527242"/>
            <a:ext cx="101861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Who advices to learn development before building skill in problem solving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707601" y="2178164"/>
            <a:ext cx="60336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Who says that CGPA has no market value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707601" y="2829086"/>
            <a:ext cx="108945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Who makes fun of you when you are doing something good to develop yourself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359151" y="3480008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WHAT  TO  DO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707601" y="4529135"/>
            <a:ext cx="99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Build a good problem solving skill by attending all the contests properly 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707601" y="5180057"/>
            <a:ext cx="6930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Run after CGPA but do not run after only CGPA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707601" y="5830979"/>
            <a:ext cx="6825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Be respectful to other’s and believe in Almighty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123397" y="5583437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1123397" y="3501046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098849" y="4083358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123397" y="2889336"/>
            <a:ext cx="39934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printf(“Enter a number: ”);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123397" y="4731178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8103141" y="4015317"/>
            <a:ext cx="15863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WRONG!</a:t>
            </a:r>
            <a:endParaRPr sz="2400" b="1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216023" y="2889336"/>
            <a:ext cx="37624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Additional  text</a:t>
            </a:r>
            <a:endParaRPr sz="24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5116798" y="3120169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269312" y="5530156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" name="Google Shape;148;p5"/>
          <p:cNvSpPr txBox="1"/>
          <p:nvPr/>
        </p:nvSpPr>
        <p:spPr>
          <a:xfrm>
            <a:off x="1269312" y="2674134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269312" y="3147378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784837" y="4435497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714034" y="3012368"/>
            <a:ext cx="25130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Redundant!</a:t>
            </a:r>
            <a:endParaRPr sz="2400" b="1" dirty="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515552" y="3657981"/>
            <a:ext cx="31470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Unnecessary</a:t>
            </a:r>
            <a:endParaRPr sz="24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4416327" y="3888814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4" name="Google Shape;154;p5"/>
          <p:cNvGrpSpPr/>
          <p:nvPr/>
        </p:nvGrpSpPr>
        <p:grpSpPr>
          <a:xfrm>
            <a:off x="1269312" y="3612716"/>
            <a:ext cx="3147015" cy="1852212"/>
            <a:chOff x="1269312" y="3778467"/>
            <a:chExt cx="3147015" cy="1852212"/>
          </a:xfrm>
        </p:grpSpPr>
        <p:sp>
          <p:nvSpPr>
            <p:cNvPr id="155" name="Google Shape;155;p5"/>
            <p:cNvSpPr txBox="1"/>
            <p:nvPr/>
          </p:nvSpPr>
          <p:spPr>
            <a:xfrm>
              <a:off x="1269312" y="3778467"/>
              <a:ext cx="31470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if(n&gt;=1 &amp;&amp; n&lt;=100000)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1281303" y="4178577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1281303" y="52305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SOLUTION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64" name="Google Shape;164;p6"/>
          <p:cNvGrpSpPr/>
          <p:nvPr/>
        </p:nvGrpSpPr>
        <p:grpSpPr>
          <a:xfrm>
            <a:off x="671207" y="1459149"/>
            <a:ext cx="2723824" cy="5136790"/>
            <a:chOff x="671207" y="1459149"/>
            <a:chExt cx="2723824" cy="5136790"/>
          </a:xfrm>
        </p:grpSpPr>
        <p:sp>
          <p:nvSpPr>
            <p:cNvPr id="165" name="Google Shape;165;p6"/>
            <p:cNvSpPr txBox="1"/>
            <p:nvPr/>
          </p:nvSpPr>
          <p:spPr>
            <a:xfrm>
              <a:off x="671208" y="1459149"/>
              <a:ext cx="2723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671208" y="1859259"/>
              <a:ext cx="1736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 )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671207" y="225936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671207" y="6195829"/>
              <a:ext cx="3257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1269312" y="5530156"/>
              <a:ext cx="1454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return 0;</a:t>
              </a:r>
              <a:endParaRPr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1269312" y="3012368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244764" y="3594680"/>
            <a:ext cx="24416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scanf(“%d”, &amp;n);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269312" y="4242500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printf(“%d”, n*(n+1)/2);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714034" y="3012368"/>
            <a:ext cx="15863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WRONG!</a:t>
            </a:r>
            <a:endParaRPr sz="2400" b="1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040925" y="4242500"/>
            <a:ext cx="30853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Overflow</a:t>
            </a:r>
            <a:endParaRPr sz="24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4941700" y="4473333"/>
            <a:ext cx="106031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Lustria"/>
                <a:ea typeface="Lustria"/>
                <a:cs typeface="Lustria"/>
                <a:sym typeface="Lustria"/>
              </a:rPr>
              <a:t>ONLINE  JUDGE</a:t>
            </a:r>
            <a:endParaRPr sz="3200" b="1">
              <a:solidFill>
                <a:srgbClr val="1F386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690664" y="1284050"/>
            <a:ext cx="44938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website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96499" y="1727553"/>
            <a:ext cx="106019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Judges the solution of a programming based problems automatically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196497" y="2198439"/>
            <a:ext cx="106019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 automated judgment is done by a series of test cases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1196498" y="2660104"/>
            <a:ext cx="103267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test case contains of a set of input and corresponding output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690664" y="3226339"/>
            <a:ext cx="53577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Common Online Judges</a:t>
            </a:r>
            <a:endParaRPr sz="2400" b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196499" y="3691638"/>
            <a:ext cx="52930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Codeforces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(</a:t>
            </a:r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codeforces.com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1196500" y="4179815"/>
            <a:ext cx="46716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UVA (</a:t>
            </a:r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onlinejudge.org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196499" y="4691932"/>
            <a:ext cx="46716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SPOJ (</a:t>
            </a:r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www.spoj.com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196499" y="5222529"/>
            <a:ext cx="5188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LightOJ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(</a:t>
            </a:r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lightoj.com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96497" y="6236729"/>
            <a:ext cx="514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vjudge (</a:t>
            </a:r>
            <a:r>
              <a:rPr lang="en-US" sz="2400" u="sng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vjudge.net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5724058" y="3224299"/>
            <a:ext cx="21060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Task</a:t>
            </a:r>
            <a:endParaRPr sz="2400" b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6048410" y="3688004"/>
            <a:ext cx="60252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Creating account at all mentioned judges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6048410" y="4179815"/>
            <a:ext cx="4595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Use professional name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6048410" y="4671626"/>
            <a:ext cx="55990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Use same email and (password)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196497" y="5725142"/>
            <a:ext cx="74947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hackerrank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(</a:t>
            </a:r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hackerrank.com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PROGRAMMING  CONTEST</a:t>
            </a:r>
            <a:endParaRPr sz="3200" b="1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707601" y="1410510"/>
            <a:ext cx="98920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An online competition to solve a series of programming based problems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707601" y="1884668"/>
            <a:ext cx="7671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Hosted in any online judge (We will host at vjudge.net)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707601" y="2374882"/>
            <a:ext cx="69277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number of participants participate in a contest 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707601" y="2845239"/>
            <a:ext cx="9092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Each participant attempts to solve maximum number of problems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707601" y="3315596"/>
            <a:ext cx="99726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The participant with most number of solved-problems holds the top rank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07601" y="3818303"/>
            <a:ext cx="112387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If two participants solve same number of problems their rank is judged by penalty 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07601" y="4321010"/>
            <a:ext cx="93081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Penalty is a negative property: the more penalty is, the lower rank is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707601" y="4782675"/>
            <a:ext cx="83154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Penalty is generally measured by the following two criteria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132376" y="5244340"/>
            <a:ext cx="40888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Number of wrong attempts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5906444" y="5244340"/>
            <a:ext cx="2693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time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707601" y="5706005"/>
            <a:ext cx="74719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Each contest has a specific start time and an end time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707601" y="6167670"/>
            <a:ext cx="83274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Submission after end time is not considered to upgrade rank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359151" y="478115"/>
            <a:ext cx="11596914" cy="67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Lustria"/>
              <a:buNone/>
            </a:pPr>
            <a:r>
              <a:rPr lang="en-US" sz="3200" b="1" dirty="0">
                <a:solidFill>
                  <a:srgbClr val="1F3864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PENALTY  CALCULATION</a:t>
            </a:r>
            <a:endParaRPr sz="3200" b="1" dirty="0">
              <a:solidFill>
                <a:srgbClr val="1F3864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707601" y="1410510"/>
            <a:ext cx="671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Let there are </a:t>
            </a:r>
            <a:r>
              <a:rPr lang="en-US" sz="24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number of problems in a contest</a:t>
            </a:r>
            <a:endParaRPr sz="240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707601" y="1895194"/>
            <a:ext cx="69092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The problems are denoted as 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A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3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….. A</a:t>
            </a:r>
            <a:r>
              <a:rPr lang="en-US" sz="1600" b="1" i="1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endParaRPr sz="2400" b="1" i="1" dirty="0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707601" y="2379878"/>
            <a:ext cx="5546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Penalty of problem A</a:t>
            </a:r>
            <a:r>
              <a:rPr lang="en-US" sz="16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is denoted as P</a:t>
            </a:r>
            <a:r>
              <a:rPr lang="en-US" sz="16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707601" y="2841543"/>
            <a:ext cx="5735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Let for a problem A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a participant takes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986461" y="3326227"/>
            <a:ext cx="78332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number of wrong attempts to make his/her first AC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986461" y="3810911"/>
            <a:ext cx="111348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(in min) amount of time to make his/her first AC after the starting of contest 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707600" y="4301126"/>
            <a:ext cx="26500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Px = aW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+ bT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707600" y="4808829"/>
            <a:ext cx="8470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Generally, a is considered as 20 mins and b is considered as 1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707600" y="5292218"/>
            <a:ext cx="7944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Total penalty of a participant, P = P</a:t>
            </a:r>
            <a:r>
              <a:rPr lang="en-US" sz="1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+ P</a:t>
            </a:r>
            <a:r>
              <a:rPr lang="en-US" sz="1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+ P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3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+….+ P</a:t>
            </a:r>
            <a:r>
              <a:rPr lang="en-US" sz="1600" b="1" i="1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endParaRPr sz="2400" b="1" i="1">
              <a:solidFill>
                <a:schemeClr val="dk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1740</Words>
  <Application>Microsoft Office PowerPoint</Application>
  <PresentationFormat>Widescreen</PresentationFormat>
  <Paragraphs>260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Lustria</vt:lpstr>
      <vt:lpstr>Noto Sans Symbols</vt:lpstr>
      <vt:lpstr>Arial</vt:lpstr>
      <vt:lpstr>Consolas</vt:lpstr>
      <vt:lpstr>Calibri</vt:lpstr>
      <vt:lpstr>Office Theme</vt:lpstr>
      <vt:lpstr>PowerPoint Presentation</vt:lpstr>
      <vt:lpstr>WHAT  IS  A  PROGRAMMING  PROBLEM?</vt:lpstr>
      <vt:lpstr>EXAMPLE  PROBLEM</vt:lpstr>
      <vt:lpstr>SOLUTION</vt:lpstr>
      <vt:lpstr>SOLUTION</vt:lpstr>
      <vt:lpstr>SOLUTION</vt:lpstr>
      <vt:lpstr>ONLINE  JUDGE</vt:lpstr>
      <vt:lpstr>PROGRAMMING  CONTEST</vt:lpstr>
      <vt:lpstr>PENALTY  CALCULATION</vt:lpstr>
      <vt:lpstr>EXERCISE-1</vt:lpstr>
      <vt:lpstr>EXERCISE-2</vt:lpstr>
      <vt:lpstr>RENOWNED  PROGRAMMING  CONTESTS</vt:lpstr>
      <vt:lpstr>PowerPoint Presentation</vt:lpstr>
      <vt:lpstr>CONTEST  CREDENTIAL</vt:lpstr>
      <vt:lpstr>INTERFACE  DESCRIPTION (STEP  1)</vt:lpstr>
      <vt:lpstr>INTERFACE  DESCRIPTION (STEP  2)</vt:lpstr>
      <vt:lpstr>CONTEST  DESCRIPTION</vt:lpstr>
      <vt:lpstr>SUBMISSION  DESCRIPTION (1)</vt:lpstr>
      <vt:lpstr>SUBMISSION  DESCRIPTION (2)</vt:lpstr>
      <vt:lpstr>SUBMISSION  DESCRIPTION (3)</vt:lpstr>
      <vt:lpstr>SUBMISSION  DESCRIPTION (4)</vt:lpstr>
      <vt:lpstr>SUBMISSION  DESCRIPTION (5)</vt:lpstr>
      <vt:lpstr>INTERFACE  DESCRIPTION (3)</vt:lpstr>
      <vt:lpstr>INTERFACE  DESCRIPTION (4)</vt:lpstr>
      <vt:lpstr>PowerPoint Presentation</vt:lpstr>
      <vt:lpstr>WHY  IS  IT  INTERESTING?</vt:lpstr>
      <vt:lpstr>WHY  IS  IT  THE  RIGHT  TIME?</vt:lpstr>
      <vt:lpstr>UNETHICAL  ISSUES</vt:lpstr>
      <vt:lpstr>NO  TO  DO</vt:lpstr>
      <vt:lpstr>PERSONS  TO  AVOID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Sazzad Hossain</dc:creator>
  <cp:lastModifiedBy>swapnil bsiwas</cp:lastModifiedBy>
  <cp:revision>16</cp:revision>
  <dcterms:created xsi:type="dcterms:W3CDTF">2019-02-03T16:38:40Z</dcterms:created>
  <dcterms:modified xsi:type="dcterms:W3CDTF">2025-07-21T03:38:31Z</dcterms:modified>
</cp:coreProperties>
</file>