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7" r:id="rId3"/>
    <p:sldId id="275" r:id="rId4"/>
    <p:sldId id="257" r:id="rId5"/>
    <p:sldId id="264" r:id="rId6"/>
    <p:sldId id="265" r:id="rId7"/>
    <p:sldId id="278" r:id="rId8"/>
    <p:sldId id="267" r:id="rId9"/>
    <p:sldId id="268" r:id="rId10"/>
    <p:sldId id="266" r:id="rId11"/>
    <p:sldId id="269" r:id="rId12"/>
    <p:sldId id="272" r:id="rId13"/>
    <p:sldId id="273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9FB1-D50C-45C5-9336-F0634D9D40C0}" type="datetimeFigureOut">
              <a:rPr lang="en-US" smtClean="0"/>
              <a:t>30-May-21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5B16-7E83-455A-A469-18CCDFE9E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5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9FB1-D50C-45C5-9336-F0634D9D40C0}" type="datetimeFigureOut">
              <a:rPr lang="en-US" smtClean="0"/>
              <a:t>30-May-21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5B16-7E83-455A-A469-18CCDFE9E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9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9FB1-D50C-45C5-9336-F0634D9D40C0}" type="datetimeFigureOut">
              <a:rPr lang="en-US" smtClean="0"/>
              <a:t>30-May-21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5B16-7E83-455A-A469-18CCDFE9E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9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9FB1-D50C-45C5-9336-F0634D9D40C0}" type="datetimeFigureOut">
              <a:rPr lang="en-US" smtClean="0"/>
              <a:t>30-May-21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5B16-7E83-455A-A469-18CCDFE9E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1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9FB1-D50C-45C5-9336-F0634D9D40C0}" type="datetimeFigureOut">
              <a:rPr lang="en-US" smtClean="0"/>
              <a:t>30-May-21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5B16-7E83-455A-A469-18CCDFE9E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6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9FB1-D50C-45C5-9336-F0634D9D40C0}" type="datetimeFigureOut">
              <a:rPr lang="en-US" smtClean="0"/>
              <a:t>30-May-21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5B16-7E83-455A-A469-18CCDFE9E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1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9FB1-D50C-45C5-9336-F0634D9D40C0}" type="datetimeFigureOut">
              <a:rPr lang="en-US" smtClean="0"/>
              <a:t>30-May-21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5B16-7E83-455A-A469-18CCDFE9E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58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9FB1-D50C-45C5-9336-F0634D9D40C0}" type="datetimeFigureOut">
              <a:rPr lang="en-US" smtClean="0"/>
              <a:t>30-May-21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5B16-7E83-455A-A469-18CCDFE9E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70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9FB1-D50C-45C5-9336-F0634D9D40C0}" type="datetimeFigureOut">
              <a:rPr lang="en-US" smtClean="0"/>
              <a:t>30-May-21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5B16-7E83-455A-A469-18CCDFE9E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4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9FB1-D50C-45C5-9336-F0634D9D40C0}" type="datetimeFigureOut">
              <a:rPr lang="en-US" smtClean="0"/>
              <a:t>30-May-21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5B16-7E83-455A-A469-18CCDFE9E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65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9FB1-D50C-45C5-9336-F0634D9D40C0}" type="datetimeFigureOut">
              <a:rPr lang="en-US" smtClean="0"/>
              <a:t>30-May-21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5B16-7E83-455A-A469-18CCDFE9E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7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69FB1-D50C-45C5-9336-F0634D9D40C0}" type="datetimeFigureOut">
              <a:rPr lang="en-US" smtClean="0"/>
              <a:t>30-May-21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45B16-7E83-455A-A469-18CCDFE9E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0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5.png"/><Relationship Id="rId4" Type="http://schemas.openxmlformats.org/officeDocument/2006/relationships/image" Target="../media/image3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69910" y="563271"/>
            <a:ext cx="10219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IEEE CSBDC Summer Symposium 2021, IEEE Computer Society Bangladesh Chapter, </a:t>
            </a:r>
            <a:r>
              <a:rPr lang="en-US" dirty="0" smtClean="0">
                <a:latin typeface="Book Antiqua" panose="02040602050305030304" pitchFamily="18" charset="0"/>
              </a:rPr>
              <a:t>4 </a:t>
            </a:r>
            <a:r>
              <a:rPr lang="en-US" dirty="0">
                <a:latin typeface="Book Antiqua" panose="02040602050305030304" pitchFamily="18" charset="0"/>
              </a:rPr>
              <a:t>June, 2021</a:t>
            </a:r>
          </a:p>
        </p:txBody>
      </p:sp>
      <p:sp>
        <p:nvSpPr>
          <p:cNvPr id="4" name="Rectangle 3"/>
          <p:cNvSpPr/>
          <p:nvPr/>
        </p:nvSpPr>
        <p:spPr>
          <a:xfrm>
            <a:off x="3292093" y="1361746"/>
            <a:ext cx="6006709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Generating Scale-Free Planar Networks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53340" y="2689412"/>
            <a:ext cx="1443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Helvetica" pitchFamily="2" charset="0"/>
                <a:ea typeface="Cambria" panose="02040503050406030204" pitchFamily="18" charset="0"/>
              </a:rPr>
              <a:t>Rabeeb</a:t>
            </a:r>
            <a:r>
              <a:rPr lang="en-US" sz="1600" b="1" dirty="0">
                <a:latin typeface="Helvetica" pitchFamily="2" charset="0"/>
                <a:ea typeface="Cambria" panose="02040503050406030204" pitchFamily="18" charset="0"/>
              </a:rPr>
              <a:t> </a:t>
            </a:r>
            <a:r>
              <a:rPr lang="en-US" sz="1600" b="1" dirty="0" err="1">
                <a:latin typeface="Helvetica" pitchFamily="2" charset="0"/>
                <a:ea typeface="Cambria" panose="02040503050406030204" pitchFamily="18" charset="0"/>
              </a:rPr>
              <a:t>Ibrat</a:t>
            </a:r>
            <a:endParaRPr lang="en-US" sz="1600" b="1" dirty="0">
              <a:latin typeface="Helvetica" pitchFamily="2" charset="0"/>
              <a:ea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53340" y="3943582"/>
            <a:ext cx="2105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Helvetica" pitchFamily="2" charset="0"/>
                <a:ea typeface="Cambria" panose="02040503050406030204" pitchFamily="18" charset="0"/>
              </a:rPr>
              <a:t>Md. </a:t>
            </a:r>
            <a:r>
              <a:rPr lang="en-US" sz="1600" b="1" dirty="0" err="1">
                <a:latin typeface="Helvetica" pitchFamily="2" charset="0"/>
                <a:ea typeface="Cambria" panose="02040503050406030204" pitchFamily="18" charset="0"/>
              </a:rPr>
              <a:t>Saidur</a:t>
            </a:r>
            <a:r>
              <a:rPr lang="en-US" sz="1600" b="1" dirty="0">
                <a:latin typeface="Helvetica" pitchFamily="2" charset="0"/>
                <a:ea typeface="Cambria" panose="02040503050406030204" pitchFamily="18" charset="0"/>
              </a:rPr>
              <a:t> Rahman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53340" y="3320090"/>
            <a:ext cx="21034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Helvetica" pitchFamily="2" charset="0"/>
                <a:ea typeface="Cambria" panose="02040503050406030204" pitchFamily="18" charset="0"/>
              </a:rPr>
              <a:t>Md. </a:t>
            </a:r>
            <a:r>
              <a:rPr lang="en-US" sz="1600" b="1" dirty="0" err="1" smtClean="0">
                <a:latin typeface="Helvetica" pitchFamily="2" charset="0"/>
                <a:ea typeface="Cambria" panose="02040503050406030204" pitchFamily="18" charset="0"/>
              </a:rPr>
              <a:t>Tahmidur</a:t>
            </a:r>
            <a:r>
              <a:rPr lang="en-US" sz="1600" b="1" dirty="0" smtClean="0">
                <a:latin typeface="Helvetica" pitchFamily="2" charset="0"/>
                <a:ea typeface="Cambria" panose="02040503050406030204" pitchFamily="18" charset="0"/>
              </a:rPr>
              <a:t> </a:t>
            </a:r>
            <a:r>
              <a:rPr lang="en-US" sz="1600" b="1" dirty="0" err="1" smtClean="0">
                <a:latin typeface="Helvetica" pitchFamily="2" charset="0"/>
                <a:ea typeface="Cambria" panose="02040503050406030204" pitchFamily="18" charset="0"/>
              </a:rPr>
              <a:t>Rafid</a:t>
            </a:r>
            <a:endParaRPr lang="en-US" sz="1600" b="1" dirty="0">
              <a:latin typeface="Helvetica" pitchFamily="2" charset="0"/>
              <a:ea typeface="Cambria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77872" y="5271247"/>
            <a:ext cx="6635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Department of Computer Science and </a:t>
            </a:r>
            <a:r>
              <a:rPr lang="en-US" dirty="0" smtClean="0">
                <a:latin typeface="Helvetica" pitchFamily="2" charset="0"/>
              </a:rPr>
              <a:t>Engineering</a:t>
            </a:r>
          </a:p>
          <a:p>
            <a:pPr algn="ctr"/>
            <a:r>
              <a:rPr lang="en-US" dirty="0" smtClean="0">
                <a:latin typeface="Helvetica" pitchFamily="2" charset="0"/>
              </a:rPr>
              <a:t>Bangladesh </a:t>
            </a:r>
            <a:r>
              <a:rPr lang="en-US" dirty="0">
                <a:latin typeface="Helvetica" pitchFamily="2" charset="0"/>
              </a:rPr>
              <a:t>University of Engineering and Technology (BUET) </a:t>
            </a:r>
          </a:p>
        </p:txBody>
      </p:sp>
    </p:spTree>
    <p:extLst>
      <p:ext uri="{BB962C8B-B14F-4D97-AF65-F5344CB8AC3E}">
        <p14:creationId xmlns:p14="http://schemas.microsoft.com/office/powerpoint/2010/main" val="158195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808074" y="3783161"/>
                <a:ext cx="8091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074" y="3783161"/>
                <a:ext cx="80919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9091" r="-9091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808074" y="2955624"/>
                <a:ext cx="11331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074" y="2955624"/>
                <a:ext cx="113313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784" r="-270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808073" y="2172524"/>
                <a:ext cx="11188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=.0</m:t>
                    </m:r>
                  </m:oMath>
                </a14:m>
                <a:r>
                  <a:rPr lang="en-US" sz="2400" dirty="0" smtClean="0"/>
                  <a:t>27</a:t>
                </a:r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073" y="2172524"/>
                <a:ext cx="111889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836" t="-24590" r="-15301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2842" y="1493932"/>
            <a:ext cx="6478242" cy="47239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1FA4AAE-86FB-45CD-B4E9-8481529714BE}"/>
              </a:ext>
            </a:extLst>
          </p:cNvPr>
          <p:cNvSpPr/>
          <p:nvPr/>
        </p:nvSpPr>
        <p:spPr>
          <a:xfrm>
            <a:off x="3695866" y="457199"/>
            <a:ext cx="4800268" cy="461665"/>
          </a:xfrm>
          <a:prstGeom prst="rect">
            <a:avLst/>
          </a:prstGeom>
          <a:solidFill>
            <a:srgbClr val="2E75B6"/>
          </a:solidFill>
        </p:spPr>
        <p:txBody>
          <a:bodyPr wrap="square">
            <a:spAutoFit/>
          </a:bodyPr>
          <a:lstStyle/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sz="2400" b="1" dirty="0" smtClean="0">
                <a:solidFill>
                  <a:schemeClr val="bg1"/>
                </a:solidFill>
                <a:ea typeface="Cambria" panose="02040503050406030204" pitchFamily="18" charset="0"/>
              </a:rPr>
              <a:t>Experimental Result</a:t>
            </a:r>
            <a:endParaRPr lang="en-US" sz="2400" b="1" dirty="0">
              <a:solidFill>
                <a:schemeClr val="bg1"/>
              </a:solidFill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91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40838" y="3258725"/>
                <a:ext cx="12115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=2.29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838" y="3258725"/>
                <a:ext cx="1211549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5556" r="-6061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40838" y="2431188"/>
                <a:ext cx="11331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838" y="2431188"/>
                <a:ext cx="113313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784" r="-270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40837" y="1648088"/>
                <a:ext cx="9634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=.0</m:t>
                    </m:r>
                  </m:oMath>
                </a14:m>
                <a:r>
                  <a:rPr lang="en-US" sz="2400" dirty="0" smtClean="0"/>
                  <a:t>1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837" y="1648088"/>
                <a:ext cx="96340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392" t="-24590" r="-17722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9750" y="1056307"/>
            <a:ext cx="6572250" cy="5143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1FA4AAE-86FB-45CD-B4E9-8481529714BE}"/>
              </a:ext>
            </a:extLst>
          </p:cNvPr>
          <p:cNvSpPr/>
          <p:nvPr/>
        </p:nvSpPr>
        <p:spPr>
          <a:xfrm>
            <a:off x="3695866" y="457199"/>
            <a:ext cx="4800268" cy="461665"/>
          </a:xfrm>
          <a:prstGeom prst="rect">
            <a:avLst/>
          </a:prstGeom>
          <a:solidFill>
            <a:srgbClr val="2E75B6"/>
          </a:solidFill>
        </p:spPr>
        <p:txBody>
          <a:bodyPr wrap="square">
            <a:spAutoFit/>
          </a:bodyPr>
          <a:lstStyle/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sz="2400" b="1" dirty="0" smtClean="0">
                <a:solidFill>
                  <a:schemeClr val="bg1"/>
                </a:solidFill>
                <a:ea typeface="Cambria" panose="02040503050406030204" pitchFamily="18" charset="0"/>
              </a:rPr>
              <a:t>Experimental Result</a:t>
            </a:r>
            <a:endParaRPr lang="en-US" sz="2400" b="1" dirty="0">
              <a:solidFill>
                <a:schemeClr val="bg1"/>
              </a:solidFill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3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781179" y="3514219"/>
                <a:ext cx="11137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=3.</m:t>
                    </m:r>
                  </m:oMath>
                </a14:m>
                <a:r>
                  <a:rPr lang="en-US" sz="2400" dirty="0" smtClean="0"/>
                  <a:t>58</a:t>
                </a:r>
                <a:endParaRPr lang="en-US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179" y="3514219"/>
                <a:ext cx="111376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9290" t="-24590" r="-15301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781179" y="2686682"/>
                <a:ext cx="11331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179" y="2686682"/>
                <a:ext cx="113313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226" t="-1667" r="-215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781178" y="1903582"/>
                <a:ext cx="9634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=.0</m:t>
                    </m:r>
                  </m:oMath>
                </a14:m>
                <a:r>
                  <a:rPr lang="en-US" sz="2400" dirty="0" smtClean="0"/>
                  <a:t>5</a:t>
                </a:r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178" y="1903582"/>
                <a:ext cx="96340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392" t="-24590" r="-18354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5113" y="1293822"/>
            <a:ext cx="6305550" cy="48101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1FA4AAE-86FB-45CD-B4E9-8481529714BE}"/>
              </a:ext>
            </a:extLst>
          </p:cNvPr>
          <p:cNvSpPr/>
          <p:nvPr/>
        </p:nvSpPr>
        <p:spPr>
          <a:xfrm>
            <a:off x="3695866" y="457199"/>
            <a:ext cx="4800268" cy="461665"/>
          </a:xfrm>
          <a:prstGeom prst="rect">
            <a:avLst/>
          </a:prstGeom>
          <a:solidFill>
            <a:srgbClr val="2E75B6"/>
          </a:solidFill>
        </p:spPr>
        <p:txBody>
          <a:bodyPr wrap="square">
            <a:spAutoFit/>
          </a:bodyPr>
          <a:lstStyle/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sz="2400" b="1" dirty="0" smtClean="0">
                <a:solidFill>
                  <a:schemeClr val="bg1"/>
                </a:solidFill>
                <a:ea typeface="Cambria" panose="02040503050406030204" pitchFamily="18" charset="0"/>
              </a:rPr>
              <a:t>Experimental Result</a:t>
            </a:r>
            <a:endParaRPr lang="en-US" sz="2400" b="1" dirty="0">
              <a:solidFill>
                <a:schemeClr val="bg1"/>
              </a:solidFill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21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740838" y="3621796"/>
                <a:ext cx="12115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=4.51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838" y="3621796"/>
                <a:ext cx="121155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5556" r="-656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740838" y="2794259"/>
                <a:ext cx="11331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838" y="2794259"/>
                <a:ext cx="113313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784" r="-2703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740837" y="2011159"/>
                <a:ext cx="7934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=.</m:t>
                    </m:r>
                  </m:oMath>
                </a14:m>
                <a:r>
                  <a:rPr lang="en-US" sz="2400" dirty="0" smtClean="0"/>
                  <a:t>2</a:t>
                </a:r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837" y="2011159"/>
                <a:ext cx="79348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3846" t="-26230" r="-22308" b="-47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3986" y="1482362"/>
            <a:ext cx="6029325" cy="4648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1FA4AAE-86FB-45CD-B4E9-8481529714BE}"/>
              </a:ext>
            </a:extLst>
          </p:cNvPr>
          <p:cNvSpPr/>
          <p:nvPr/>
        </p:nvSpPr>
        <p:spPr>
          <a:xfrm>
            <a:off x="3695866" y="457199"/>
            <a:ext cx="4800268" cy="461665"/>
          </a:xfrm>
          <a:prstGeom prst="rect">
            <a:avLst/>
          </a:prstGeom>
          <a:solidFill>
            <a:srgbClr val="2E75B6"/>
          </a:solidFill>
        </p:spPr>
        <p:txBody>
          <a:bodyPr wrap="square">
            <a:spAutoFit/>
          </a:bodyPr>
          <a:lstStyle/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sz="2400" b="1" dirty="0" smtClean="0">
                <a:solidFill>
                  <a:schemeClr val="bg1"/>
                </a:solidFill>
                <a:ea typeface="Cambria" panose="02040503050406030204" pitchFamily="18" charset="0"/>
              </a:rPr>
              <a:t>Experimental Result</a:t>
            </a:r>
            <a:endParaRPr lang="en-US" sz="2400" b="1" dirty="0">
              <a:solidFill>
                <a:schemeClr val="bg1"/>
              </a:solidFill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82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1FA4AAE-86FB-45CD-B4E9-8481529714BE}"/>
              </a:ext>
            </a:extLst>
          </p:cNvPr>
          <p:cNvSpPr/>
          <p:nvPr/>
        </p:nvSpPr>
        <p:spPr>
          <a:xfrm>
            <a:off x="3695866" y="2877669"/>
            <a:ext cx="4800268" cy="1107996"/>
          </a:xfrm>
          <a:prstGeom prst="rect">
            <a:avLst/>
          </a:prstGeom>
          <a:solidFill>
            <a:srgbClr val="2E75B6"/>
          </a:solidFill>
        </p:spPr>
        <p:txBody>
          <a:bodyPr wrap="square">
            <a:spAutoFit/>
          </a:bodyPr>
          <a:lstStyle/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sz="6600" b="1" dirty="0" smtClean="0">
                <a:solidFill>
                  <a:schemeClr val="bg1"/>
                </a:solidFill>
                <a:ea typeface="Cambria" panose="02040503050406030204" pitchFamily="18" charset="0"/>
              </a:rPr>
              <a:t>Thank You!</a:t>
            </a:r>
            <a:endParaRPr lang="en-US" sz="6600" b="1" dirty="0">
              <a:solidFill>
                <a:schemeClr val="bg1"/>
              </a:solidFill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29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3D9CF36-650C-4906-856A-BEC93A803F6F}"/>
              </a:ext>
            </a:extLst>
          </p:cNvPr>
          <p:cNvSpPr/>
          <p:nvPr/>
        </p:nvSpPr>
        <p:spPr>
          <a:xfrm>
            <a:off x="1750979" y="1063948"/>
            <a:ext cx="5350212" cy="5417691"/>
          </a:xfrm>
          <a:prstGeom prst="rect">
            <a:avLst/>
          </a:prstGeom>
          <a:noFill/>
          <a:ln w="41275">
            <a:solidFill>
              <a:schemeClr val="accent2">
                <a:lumMod val="20000"/>
                <a:lumOff val="8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1FA4AAE-86FB-45CD-B4E9-8481529714BE}"/>
              </a:ext>
            </a:extLst>
          </p:cNvPr>
          <p:cNvSpPr/>
          <p:nvPr/>
        </p:nvSpPr>
        <p:spPr>
          <a:xfrm>
            <a:off x="3367319" y="376361"/>
            <a:ext cx="5457361" cy="461665"/>
          </a:xfrm>
          <a:prstGeom prst="rect">
            <a:avLst/>
          </a:prstGeom>
          <a:solidFill>
            <a:srgbClr val="2E75B6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ea typeface="Cambria" panose="02040503050406030204" pitchFamily="18" charset="0"/>
              </a:rPr>
              <a:t>Barabási</a:t>
            </a:r>
            <a:r>
              <a:rPr lang="en-US" sz="2400" b="1" dirty="0">
                <a:solidFill>
                  <a:schemeClr val="bg1"/>
                </a:solidFill>
                <a:ea typeface="Cambria" panose="02040503050406030204" pitchFamily="18" charset="0"/>
              </a:rPr>
              <a:t>-Albert Model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00354946-77D6-4162-85BB-6B420C998906}"/>
              </a:ext>
            </a:extLst>
          </p:cNvPr>
          <p:cNvSpPr/>
          <p:nvPr/>
        </p:nvSpPr>
        <p:spPr>
          <a:xfrm>
            <a:off x="2147205" y="5519731"/>
            <a:ext cx="548640" cy="54864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venir Next LT Pro" panose="020B0504020202020204" pitchFamily="34" charset="0"/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C5A8AE7E-78BF-481A-8359-B710CB42BC03}"/>
              </a:ext>
            </a:extLst>
          </p:cNvPr>
          <p:cNvSpPr/>
          <p:nvPr/>
        </p:nvSpPr>
        <p:spPr>
          <a:xfrm>
            <a:off x="8980492" y="2721860"/>
            <a:ext cx="548640" cy="54864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venir Next LT Pro" panose="020B0504020202020204" pitchFamily="34" charset="0"/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40E3872B-4639-4D4A-BEBE-F1CE4A62EDB1}"/>
              </a:ext>
            </a:extLst>
          </p:cNvPr>
          <p:cNvSpPr/>
          <p:nvPr/>
        </p:nvSpPr>
        <p:spPr>
          <a:xfrm>
            <a:off x="5821680" y="1927412"/>
            <a:ext cx="548640" cy="54864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venir Next LT Pro" panose="020B0504020202020204" pitchFamily="34" charset="0"/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425D88DA-A6FA-4CF4-8A8D-B81E3C7F25A5}"/>
              </a:ext>
            </a:extLst>
          </p:cNvPr>
          <p:cNvSpPr/>
          <p:nvPr/>
        </p:nvSpPr>
        <p:spPr>
          <a:xfrm>
            <a:off x="4024615" y="3517336"/>
            <a:ext cx="548640" cy="54864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venir Next LT Pro" panose="020B0504020202020204" pitchFamily="34" charset="0"/>
              </a:rPr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E0D244E8-82FD-4410-BFF6-B4ED1BB963B1}"/>
              </a:ext>
            </a:extLst>
          </p:cNvPr>
          <p:cNvSpPr/>
          <p:nvPr/>
        </p:nvSpPr>
        <p:spPr>
          <a:xfrm>
            <a:off x="2194574" y="1927412"/>
            <a:ext cx="548640" cy="54864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venir Next LT Pro" panose="020B0504020202020204" pitchFamily="34" charset="0"/>
              </a:rPr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168CDE73-E825-4F64-99D2-8CC7DE127F5D}"/>
              </a:ext>
            </a:extLst>
          </p:cNvPr>
          <p:cNvSpPr/>
          <p:nvPr/>
        </p:nvSpPr>
        <p:spPr>
          <a:xfrm>
            <a:off x="5821680" y="5519731"/>
            <a:ext cx="548640" cy="54864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venir Next LT Pro" panose="020B0504020202020204" pitchFamily="34" charset="0"/>
              </a:rPr>
              <a:t>5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40211A77-0B54-4858-BD18-84EC04B2E624}"/>
              </a:ext>
            </a:extLst>
          </p:cNvPr>
          <p:cNvCxnSpPr>
            <a:cxnSpLocks/>
            <a:stCxn id="20" idx="3"/>
            <a:endCxn id="21" idx="7"/>
          </p:cNvCxnSpPr>
          <p:nvPr/>
        </p:nvCxnSpPr>
        <p:spPr>
          <a:xfrm flipH="1">
            <a:off x="4492909" y="2395706"/>
            <a:ext cx="1409117" cy="1201976"/>
          </a:xfrm>
          <a:prstGeom prst="line">
            <a:avLst/>
          </a:prstGeom>
          <a:ln w="349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40307F57-279A-432E-9D70-53C8A4317309}"/>
              </a:ext>
            </a:extLst>
          </p:cNvPr>
          <p:cNvCxnSpPr>
            <a:cxnSpLocks/>
            <a:stCxn id="22" idx="5"/>
            <a:endCxn id="21" idx="1"/>
          </p:cNvCxnSpPr>
          <p:nvPr/>
        </p:nvCxnSpPr>
        <p:spPr>
          <a:xfrm>
            <a:off x="2662868" y="2395706"/>
            <a:ext cx="1442093" cy="1201976"/>
          </a:xfrm>
          <a:prstGeom prst="line">
            <a:avLst/>
          </a:prstGeom>
          <a:ln w="349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06131DC9-F8DE-4C90-B71B-AAF3CCA6907E}"/>
              </a:ext>
            </a:extLst>
          </p:cNvPr>
          <p:cNvCxnSpPr>
            <a:cxnSpLocks/>
            <a:stCxn id="3" idx="7"/>
            <a:endCxn id="21" idx="3"/>
          </p:cNvCxnSpPr>
          <p:nvPr/>
        </p:nvCxnSpPr>
        <p:spPr>
          <a:xfrm flipV="1">
            <a:off x="2615499" y="3985630"/>
            <a:ext cx="1489462" cy="1614447"/>
          </a:xfrm>
          <a:prstGeom prst="line">
            <a:avLst/>
          </a:prstGeom>
          <a:ln w="349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4561BC8D-9D35-4073-B610-C860E0E1A1FF}"/>
              </a:ext>
            </a:extLst>
          </p:cNvPr>
          <p:cNvCxnSpPr>
            <a:cxnSpLocks/>
            <a:stCxn id="3" idx="6"/>
            <a:endCxn id="23" idx="2"/>
          </p:cNvCxnSpPr>
          <p:nvPr/>
        </p:nvCxnSpPr>
        <p:spPr>
          <a:xfrm>
            <a:off x="2695845" y="5794051"/>
            <a:ext cx="3125835" cy="0"/>
          </a:xfrm>
          <a:prstGeom prst="line">
            <a:avLst/>
          </a:prstGeom>
          <a:ln w="349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E96C32B3-2FB2-4AB5-9A92-29E07C4704CA}"/>
              </a:ext>
            </a:extLst>
          </p:cNvPr>
          <p:cNvCxnSpPr>
            <a:cxnSpLocks/>
            <a:stCxn id="21" idx="5"/>
            <a:endCxn id="23" idx="1"/>
          </p:cNvCxnSpPr>
          <p:nvPr/>
        </p:nvCxnSpPr>
        <p:spPr>
          <a:xfrm>
            <a:off x="4492909" y="3985630"/>
            <a:ext cx="1409117" cy="1614447"/>
          </a:xfrm>
          <a:prstGeom prst="line">
            <a:avLst/>
          </a:prstGeom>
          <a:ln w="349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xmlns="" id="{1E9E9B4B-62FC-487A-9DE8-0DEA7E95B916}"/>
              </a:ext>
            </a:extLst>
          </p:cNvPr>
          <p:cNvSpPr/>
          <p:nvPr/>
        </p:nvSpPr>
        <p:spPr>
          <a:xfrm>
            <a:off x="8616656" y="1385421"/>
            <a:ext cx="1276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venir Next LT Pro" panose="020B0504020202020204" pitchFamily="34" charset="0"/>
              </a:rPr>
              <a:t>New node</a:t>
            </a:r>
            <a:endParaRPr lang="en-US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xmlns="" id="{BC64DB0B-74BE-4389-A339-8633EFC437D5}"/>
              </a:ext>
            </a:extLst>
          </p:cNvPr>
          <p:cNvCxnSpPr>
            <a:cxnSpLocks/>
            <a:stCxn id="90" idx="2"/>
            <a:endCxn id="19" idx="0"/>
          </p:cNvCxnSpPr>
          <p:nvPr/>
        </p:nvCxnSpPr>
        <p:spPr>
          <a:xfrm>
            <a:off x="9254812" y="1754753"/>
            <a:ext cx="0" cy="96710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xmlns="" id="{EEDB8198-3E4C-4CD6-BAA1-B686605D1A08}"/>
              </a:ext>
            </a:extLst>
          </p:cNvPr>
          <p:cNvCxnSpPr>
            <a:cxnSpLocks/>
            <a:stCxn id="19" idx="2"/>
            <a:endCxn id="21" idx="6"/>
          </p:cNvCxnSpPr>
          <p:nvPr/>
        </p:nvCxnSpPr>
        <p:spPr>
          <a:xfrm flipH="1">
            <a:off x="4573255" y="2996180"/>
            <a:ext cx="4407237" cy="795476"/>
          </a:xfrm>
          <a:prstGeom prst="line">
            <a:avLst/>
          </a:prstGeom>
          <a:ln w="3492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xmlns="" id="{B2C5A853-FA6F-47EC-8DBB-A7E4EDD5EF56}"/>
              </a:ext>
            </a:extLst>
          </p:cNvPr>
          <p:cNvSpPr/>
          <p:nvPr/>
        </p:nvSpPr>
        <p:spPr>
          <a:xfrm>
            <a:off x="4008717" y="1926384"/>
            <a:ext cx="548640" cy="54864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venir Next LT Pro" panose="020B0504020202020204" pitchFamily="34" charset="0"/>
              </a:rPr>
              <a:t>6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D7EABD53-0DDB-41AE-86B8-F63D0644F857}"/>
              </a:ext>
            </a:extLst>
          </p:cNvPr>
          <p:cNvCxnSpPr>
            <a:cxnSpLocks/>
            <a:stCxn id="98" idx="4"/>
            <a:endCxn id="21" idx="0"/>
          </p:cNvCxnSpPr>
          <p:nvPr/>
        </p:nvCxnSpPr>
        <p:spPr>
          <a:xfrm>
            <a:off x="4283037" y="2475024"/>
            <a:ext cx="15898" cy="1042312"/>
          </a:xfrm>
          <a:prstGeom prst="line">
            <a:avLst/>
          </a:prstGeom>
          <a:ln w="349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0DD55615-5B8D-4C40-8AAB-1D3C9E718B3C}"/>
                  </a:ext>
                </a:extLst>
              </p:cNvPr>
              <p:cNvSpPr/>
              <p:nvPr/>
            </p:nvSpPr>
            <p:spPr>
              <a:xfrm>
                <a:off x="5902026" y="1214286"/>
                <a:ext cx="1005788" cy="400110"/>
              </a:xfrm>
              <a:prstGeom prst="rect">
                <a:avLst/>
              </a:prstGeom>
              <a:ln w="19050">
                <a:solidFill>
                  <a:schemeClr val="accent6">
                    <a:lumMod val="40000"/>
                    <a:lumOff val="60000"/>
                  </a:schemeClr>
                </a:solidFill>
                <a:prstDash val="dash"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DD55615-5B8D-4C40-8AAB-1D3C9E718B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026" y="1214286"/>
                <a:ext cx="1005788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9050">
                <a:solidFill>
                  <a:schemeClr val="accent6">
                    <a:lumMod val="40000"/>
                    <a:lumOff val="60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xmlns="" id="{0F09C2DC-1FFD-4BCB-ABFD-DF642D9BDB7A}"/>
                  </a:ext>
                </a:extLst>
              </p:cNvPr>
              <p:cNvSpPr/>
              <p:nvPr/>
            </p:nvSpPr>
            <p:spPr>
              <a:xfrm>
                <a:off x="2615388" y="1211239"/>
                <a:ext cx="1469185" cy="717697"/>
              </a:xfrm>
              <a:prstGeom prst="rect">
                <a:avLst/>
              </a:prstGeom>
              <a:ln w="19050">
                <a:solidFill>
                  <a:schemeClr val="accent6">
                    <a:lumMod val="40000"/>
                    <a:lumOff val="60000"/>
                  </a:schemeClr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=12</m:t>
                          </m:r>
                        </m:e>
                      </m:nary>
                    </m:oMath>
                  </m:oMathPara>
                </a14:m>
                <a:endParaRPr 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F09C2DC-1FFD-4BCB-ABFD-DF642D9BDB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388" y="1211239"/>
                <a:ext cx="1469185" cy="7176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9050">
                <a:solidFill>
                  <a:schemeClr val="accent6">
                    <a:lumMod val="40000"/>
                    <a:lumOff val="60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361CEBCA-8E39-4C03-BBFD-9BA8D100A0BA}"/>
              </a:ext>
            </a:extLst>
          </p:cNvPr>
          <p:cNvCxnSpPr>
            <a:cxnSpLocks/>
            <a:stCxn id="19" idx="4"/>
          </p:cNvCxnSpPr>
          <p:nvPr/>
        </p:nvCxnSpPr>
        <p:spPr>
          <a:xfrm flipH="1">
            <a:off x="8824680" y="3270500"/>
            <a:ext cx="430132" cy="502293"/>
          </a:xfrm>
          <a:prstGeom prst="line">
            <a:avLst/>
          </a:prstGeom>
          <a:ln w="349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3DBC9625-9719-414A-B6BA-6E5F0A5CBDCD}"/>
              </a:ext>
            </a:extLst>
          </p:cNvPr>
          <p:cNvCxnSpPr>
            <a:cxnSpLocks/>
            <a:stCxn id="19" idx="4"/>
          </p:cNvCxnSpPr>
          <p:nvPr/>
        </p:nvCxnSpPr>
        <p:spPr>
          <a:xfrm>
            <a:off x="9254812" y="3270500"/>
            <a:ext cx="0" cy="521156"/>
          </a:xfrm>
          <a:prstGeom prst="line">
            <a:avLst/>
          </a:prstGeom>
          <a:ln w="349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7C5954B0-533C-4431-89A3-9F66EA85E8AE}"/>
              </a:ext>
            </a:extLst>
          </p:cNvPr>
          <p:cNvCxnSpPr>
            <a:cxnSpLocks/>
            <a:endCxn id="19" idx="4"/>
          </p:cNvCxnSpPr>
          <p:nvPr/>
        </p:nvCxnSpPr>
        <p:spPr>
          <a:xfrm flipH="1" flipV="1">
            <a:off x="9254812" y="3270500"/>
            <a:ext cx="430132" cy="521156"/>
          </a:xfrm>
          <a:prstGeom prst="line">
            <a:avLst/>
          </a:prstGeom>
          <a:ln w="349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xmlns="" id="{B1E6AED5-2056-450F-A4A7-9903925DAA89}"/>
                  </a:ext>
                </a:extLst>
              </p:cNvPr>
              <p:cNvSpPr/>
              <p:nvPr/>
            </p:nvSpPr>
            <p:spPr>
              <a:xfrm>
                <a:off x="10039261" y="3402610"/>
                <a:ext cx="939040" cy="400110"/>
              </a:xfrm>
              <a:prstGeom prst="rect">
                <a:avLst/>
              </a:prstGeom>
              <a:ln w="19050">
                <a:solidFill>
                  <a:schemeClr val="accent6">
                    <a:lumMod val="40000"/>
                    <a:lumOff val="60000"/>
                  </a:schemeClr>
                </a:solidFill>
                <a:prstDash val="dash"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1E6AED5-2056-450F-A4A7-9903925DAA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9261" y="3402610"/>
                <a:ext cx="939040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9050">
                <a:solidFill>
                  <a:schemeClr val="accent6">
                    <a:lumMod val="40000"/>
                    <a:lumOff val="60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4DA2D814-F723-4EE1-8783-E4E992C4AD57}"/>
                  </a:ext>
                </a:extLst>
              </p:cNvPr>
              <p:cNvSpPr txBox="1"/>
              <p:nvPr/>
            </p:nvSpPr>
            <p:spPr>
              <a:xfrm>
                <a:off x="7699091" y="4792853"/>
                <a:ext cx="4145583" cy="129093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𝐏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(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𝐜𝐨𝐧𝐧𝐞𝐜𝐭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𝐭𝐨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𝐧𝐨𝐝𝐞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𝐢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venir Next LT Pro" panose="020B0504020202020204" pitchFamily="34" charset="0"/>
                    <a:ea typeface="Cambria" panose="02040503050406030204" pitchFamily="18" charset="0"/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  <a:latin typeface="Avenir Next LT Pro" panose="020B0504020202020204" pitchFamily="34" charset="0"/>
                    <a:ea typeface="Cambria" panose="02040503050406030204" pitchFamily="18" charset="0"/>
                  </a:rPr>
                  <a:t>:</a:t>
                </a:r>
              </a:p>
              <a:p>
                <a:endParaRPr lang="en-US" b="1" dirty="0">
                  <a:solidFill>
                    <a:schemeClr val="tx1"/>
                  </a:solidFill>
                  <a:latin typeface="Avenir Next LT Pro" panose="020B0504020202020204" pitchFamily="34" charset="0"/>
                  <a:ea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Avenir Next LT Pro" panose="020B0504020202020204" pitchFamily="34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DA2D814-F723-4EE1-8783-E4E992C4A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9091" y="4792853"/>
                <a:ext cx="4145583" cy="1290931"/>
              </a:xfrm>
              <a:prstGeom prst="rect">
                <a:avLst/>
              </a:prstGeom>
              <a:blipFill rotWithShape="0">
                <a:blip r:embed="rId5"/>
                <a:stretch>
                  <a:fillRect t="-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6576FB71-9776-4649-BA01-508A65974508}"/>
                  </a:ext>
                </a:extLst>
              </p:cNvPr>
              <p:cNvSpPr/>
              <p:nvPr/>
            </p:nvSpPr>
            <p:spPr>
              <a:xfrm rot="21003926">
                <a:off x="5472502" y="2882778"/>
                <a:ext cx="1469185" cy="558358"/>
              </a:xfrm>
              <a:prstGeom prst="rect">
                <a:avLst/>
              </a:prstGeom>
              <a:ln w="19050">
                <a:noFill/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576FB71-9776-4649-BA01-508A659745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03926">
                <a:off x="5472502" y="2882778"/>
                <a:ext cx="1469185" cy="55835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19050">
                <a:noFill/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xmlns="" id="{CA62B31D-E547-4064-AFB0-2CAA6DE88410}"/>
                  </a:ext>
                </a:extLst>
              </p:cNvPr>
              <p:cNvSpPr/>
              <p:nvPr/>
            </p:nvSpPr>
            <p:spPr>
              <a:xfrm>
                <a:off x="1894361" y="3864397"/>
                <a:ext cx="1258678" cy="424796"/>
              </a:xfrm>
              <a:prstGeom prst="rect">
                <a:avLst/>
              </a:prstGeom>
              <a:ln w="19050">
                <a:solidFill>
                  <a:schemeClr val="accent6">
                    <a:lumMod val="40000"/>
                    <a:lumOff val="60000"/>
                  </a:schemeClr>
                </a:solidFill>
                <a:prstDash val="dash"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&gt;0 ∀</m:t>
                      </m:r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A62B31D-E547-4064-AFB0-2CAA6DE884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361" y="3864397"/>
                <a:ext cx="1258678" cy="424796"/>
              </a:xfrm>
              <a:prstGeom prst="rect">
                <a:avLst/>
              </a:prstGeom>
              <a:blipFill rotWithShape="0">
                <a:blip r:embed="rId7"/>
                <a:stretch>
                  <a:fillRect b="-5479"/>
                </a:stretch>
              </a:blipFill>
              <a:ln w="19050">
                <a:solidFill>
                  <a:schemeClr val="accent6">
                    <a:lumMod val="40000"/>
                    <a:lumOff val="60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456B45EA-D849-4735-AF0B-1DCD1F661519}"/>
              </a:ext>
            </a:extLst>
          </p:cNvPr>
          <p:cNvSpPr/>
          <p:nvPr/>
        </p:nvSpPr>
        <p:spPr>
          <a:xfrm>
            <a:off x="3367319" y="339416"/>
            <a:ext cx="5457361" cy="461665"/>
          </a:xfrm>
          <a:prstGeom prst="rect">
            <a:avLst/>
          </a:prstGeom>
          <a:solidFill>
            <a:srgbClr val="2E75B6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ea typeface="Cambria" panose="02040503050406030204" pitchFamily="18" charset="0"/>
              </a:rPr>
              <a:t>Barabási</a:t>
            </a:r>
            <a:r>
              <a:rPr lang="en-US" sz="2400" b="1" dirty="0">
                <a:solidFill>
                  <a:schemeClr val="bg1"/>
                </a:solidFill>
                <a:ea typeface="Cambria" panose="02040503050406030204" pitchFamily="18" charset="0"/>
              </a:rPr>
              <a:t>-Albert Model</a:t>
            </a:r>
          </a:p>
        </p:txBody>
      </p:sp>
    </p:spTree>
    <p:extLst>
      <p:ext uri="{BB962C8B-B14F-4D97-AF65-F5344CB8AC3E}">
        <p14:creationId xmlns:p14="http://schemas.microsoft.com/office/powerpoint/2010/main" val="189546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90" grpId="0"/>
      <p:bldP spid="98" grpId="0" animBg="1"/>
      <p:bldP spid="4" grpId="0" animBg="1"/>
      <p:bldP spid="27" grpId="0" animBg="1"/>
      <p:bldP spid="42" grpId="0" animBg="1"/>
      <p:bldP spid="43" grpId="0" animBg="1"/>
      <p:bldP spid="45" grpId="0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29" y="1484220"/>
            <a:ext cx="6176465" cy="3881157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5963662" y="1250576"/>
            <a:ext cx="154750" cy="4114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118412" y="2770094"/>
            <a:ext cx="3469341" cy="1922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23529" y="2528047"/>
            <a:ext cx="1129553" cy="403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745506" y="2528047"/>
            <a:ext cx="510988" cy="8967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723529" y="2528047"/>
            <a:ext cx="1573306" cy="9950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589059" y="3731559"/>
            <a:ext cx="921123" cy="5983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589059" y="2548217"/>
            <a:ext cx="134470" cy="11833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7600896" y="3523129"/>
            <a:ext cx="608534" cy="9144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6723529" y="2528047"/>
            <a:ext cx="859915" cy="18019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845859" y="2339788"/>
            <a:ext cx="954741" cy="800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4894729" y="2353235"/>
            <a:ext cx="598286" cy="786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845859" y="3139888"/>
            <a:ext cx="17143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114800" y="4030756"/>
            <a:ext cx="1196788" cy="1647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3845859" y="3139888"/>
            <a:ext cx="295835" cy="10303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5258497" y="3139888"/>
            <a:ext cx="298500" cy="9732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114800" y="3098706"/>
            <a:ext cx="1462902" cy="11951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5493015" y="2528047"/>
            <a:ext cx="1230514" cy="570659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556997" y="3098706"/>
            <a:ext cx="1099297" cy="65302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5278531" y="3741224"/>
            <a:ext cx="1357593" cy="37189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846251" y="2339788"/>
            <a:ext cx="1877278" cy="20842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731184" y="4293814"/>
                <a:ext cx="2843471" cy="630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84" y="4293814"/>
                <a:ext cx="2843471" cy="63010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/>
          <p:nvPr/>
        </p:nvCxnSpPr>
        <p:spPr>
          <a:xfrm flipV="1">
            <a:off x="927847" y="4921624"/>
            <a:ext cx="0" cy="67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302559" y="5728447"/>
                <a:ext cx="49799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𝑒𝑑𝑔𝑒𝑠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𝑘𝑒𝑒𝑝𝑖𝑛𝑔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𝑛𝑜𝑑𝑒𝑠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𝑜𝑢𝑡𝑠𝑖𝑑𝑒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59" y="5728447"/>
                <a:ext cx="497995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34" t="-4444" r="-73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212750" y="3212291"/>
                <a:ext cx="1876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𝑛𝑜𝑑𝑒𝑠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50" y="3212291"/>
                <a:ext cx="1876026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597" t="-2222" r="-259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58" idx="2"/>
          </p:cNvCxnSpPr>
          <p:nvPr/>
        </p:nvCxnSpPr>
        <p:spPr>
          <a:xfrm>
            <a:off x="1150763" y="3489290"/>
            <a:ext cx="30555" cy="948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3845859" y="1699854"/>
            <a:ext cx="2877670" cy="1379522"/>
          </a:xfrm>
          <a:custGeom>
            <a:avLst/>
            <a:gdLst>
              <a:gd name="connsiteX0" fmla="*/ 0 w 2877670"/>
              <a:gd name="connsiteY0" fmla="*/ 1379522 h 1379522"/>
              <a:gd name="connsiteX1" fmla="*/ 793376 w 2877670"/>
              <a:gd name="connsiteY1" fmla="*/ 7922 h 1379522"/>
              <a:gd name="connsiteX2" fmla="*/ 2877670 w 2877670"/>
              <a:gd name="connsiteY2" fmla="*/ 814746 h 1379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7670" h="1379522">
                <a:moveTo>
                  <a:pt x="0" y="1379522"/>
                </a:moveTo>
                <a:cubicBezTo>
                  <a:pt x="156882" y="740786"/>
                  <a:pt x="313764" y="102051"/>
                  <a:pt x="793376" y="7922"/>
                </a:cubicBezTo>
                <a:cubicBezTo>
                  <a:pt x="1272988" y="-86207"/>
                  <a:pt x="2480982" y="686999"/>
                  <a:pt x="2877670" y="814746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853082" y="5728447"/>
                <a:ext cx="19550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082" y="5728447"/>
                <a:ext cx="1955022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4984" r="-3427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456B45EA-D849-4735-AF0B-1DCD1F661519}"/>
              </a:ext>
            </a:extLst>
          </p:cNvPr>
          <p:cNvSpPr/>
          <p:nvPr/>
        </p:nvSpPr>
        <p:spPr>
          <a:xfrm>
            <a:off x="3367319" y="339416"/>
            <a:ext cx="5457361" cy="461665"/>
          </a:xfrm>
          <a:prstGeom prst="rect">
            <a:avLst/>
          </a:prstGeom>
          <a:solidFill>
            <a:srgbClr val="2E75B6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ea typeface="Cambria" panose="02040503050406030204" pitchFamily="18" charset="0"/>
              </a:rPr>
              <a:t>Divide and Conquer Approach</a:t>
            </a:r>
            <a:endParaRPr lang="en-US" sz="2400" b="1" dirty="0">
              <a:solidFill>
                <a:schemeClr val="bg1"/>
              </a:solidFill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75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6" grpId="0"/>
      <p:bldP spid="58" grpId="0"/>
      <p:bldP spid="2" grpId="0" animBg="1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171700" y="1653988"/>
                <a:ext cx="27256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𝑁𝑜𝑑𝑒𝑠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00" y="1653988"/>
                <a:ext cx="272561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790" t="-2174" r="-179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171700" y="2837329"/>
                <a:ext cx="2162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𝑒𝑑𝑔𝑒𝑠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00" y="2837329"/>
                <a:ext cx="216296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254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>
            <a:off x="4450976" y="2081598"/>
            <a:ext cx="632012" cy="17884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199301" y="2353235"/>
                <a:ext cx="5658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1997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301" y="2353235"/>
                <a:ext cx="56586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9677" r="-967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199301" y="3299011"/>
                <a:ext cx="18097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1997+1000 −3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301" y="3299011"/>
                <a:ext cx="180979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694" r="-235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7278033" y="2353234"/>
                <a:ext cx="34456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𝑛𝑜𝑑𝑒𝑠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033" y="2353234"/>
                <a:ext cx="3445623" cy="276999"/>
              </a:xfrm>
              <a:prstGeom prst="rect">
                <a:avLst/>
              </a:prstGeom>
              <a:blipFill rotWithShape="0">
                <a:blip r:embed="rId6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7372162" y="3299011"/>
                <a:ext cx="29326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𝑛𝑜𝑑𝑒𝑠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162" y="3299011"/>
                <a:ext cx="293266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455" t="-2174" r="-166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171700" y="5396753"/>
                <a:ext cx="42782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𝐷𝑒𝑔𝑟𝑒𝑒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00" y="5396753"/>
                <a:ext cx="4278287" cy="276999"/>
              </a:xfrm>
              <a:prstGeom prst="rect">
                <a:avLst/>
              </a:prstGeom>
              <a:blipFill rotWithShape="0">
                <a:blip r:embed="rId8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199301" y="3731557"/>
                <a:ext cx="16542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×1000 −6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301" y="3731557"/>
                <a:ext cx="1654299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107" r="-295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56B45EA-D849-4735-AF0B-1DCD1F661519}"/>
              </a:ext>
            </a:extLst>
          </p:cNvPr>
          <p:cNvSpPr/>
          <p:nvPr/>
        </p:nvSpPr>
        <p:spPr>
          <a:xfrm>
            <a:off x="3367319" y="339416"/>
            <a:ext cx="5457361" cy="461665"/>
          </a:xfrm>
          <a:prstGeom prst="rect">
            <a:avLst/>
          </a:prstGeom>
          <a:solidFill>
            <a:srgbClr val="2E75B6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Cambria" panose="02040503050406030204" pitchFamily="18" charset="0"/>
              </a:rPr>
              <a:t>Divide and Conquer Approach</a:t>
            </a:r>
            <a:endParaRPr lang="en-US" sz="2400" b="1" dirty="0">
              <a:solidFill>
                <a:schemeClr val="bg1"/>
              </a:solidFill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20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29" y="1484220"/>
            <a:ext cx="6176465" cy="3881157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7398325" y="4211782"/>
            <a:ext cx="263236" cy="2632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592292" y="2410692"/>
            <a:ext cx="290946" cy="29094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068291" y="983673"/>
            <a:ext cx="41564" cy="4959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317673" y="2909455"/>
            <a:ext cx="3200400" cy="1870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686550" y="2505075"/>
            <a:ext cx="1066800" cy="47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3" idx="5"/>
          </p:cNvCxnSpPr>
          <p:nvPr/>
        </p:nvCxnSpPr>
        <p:spPr>
          <a:xfrm>
            <a:off x="7840630" y="2659030"/>
            <a:ext cx="388970" cy="7794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6686550" y="2552700"/>
            <a:ext cx="1533525" cy="885825"/>
          </a:xfrm>
          <a:prstGeom prst="line">
            <a:avLst/>
          </a:prstGeom>
          <a:ln w="190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11" idx="5"/>
          </p:cNvCxnSpPr>
          <p:nvPr/>
        </p:nvCxnSpPr>
        <p:spPr>
          <a:xfrm>
            <a:off x="6600825" y="3771900"/>
            <a:ext cx="1022186" cy="6645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600825" y="2552700"/>
            <a:ext cx="85725" cy="1219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1" idx="5"/>
          </p:cNvCxnSpPr>
          <p:nvPr/>
        </p:nvCxnSpPr>
        <p:spPr>
          <a:xfrm flipV="1">
            <a:off x="7623011" y="3438525"/>
            <a:ext cx="606589" cy="9979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11" idx="5"/>
          </p:cNvCxnSpPr>
          <p:nvPr/>
        </p:nvCxnSpPr>
        <p:spPr>
          <a:xfrm>
            <a:off x="6686550" y="2505075"/>
            <a:ext cx="936461" cy="19313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477307" y="5950823"/>
                <a:ext cx="19520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𝑑𝑒𝑔𝑟𝑒𝑒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307" y="5950823"/>
                <a:ext cx="195200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500" t="-2174" r="-250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243512" y="1882815"/>
                <a:ext cx="238847" cy="402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512" y="1882815"/>
                <a:ext cx="238847" cy="402546"/>
              </a:xfrm>
              <a:prstGeom prst="rect">
                <a:avLst/>
              </a:prstGeom>
              <a:blipFill rotWithShape="0">
                <a:blip r:embed="rId4"/>
                <a:stretch>
                  <a:fillRect l="-17949" r="-1538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877480" y="2041101"/>
                <a:ext cx="238847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480" y="2041101"/>
                <a:ext cx="238847" cy="403316"/>
              </a:xfrm>
              <a:prstGeom prst="rect">
                <a:avLst/>
              </a:prstGeom>
              <a:blipFill rotWithShape="0">
                <a:blip r:embed="rId5"/>
                <a:stretch>
                  <a:fillRect l="-17949" r="-1538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521323" y="3223525"/>
                <a:ext cx="238847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1323" y="3223525"/>
                <a:ext cx="238847" cy="403316"/>
              </a:xfrm>
              <a:prstGeom prst="rect">
                <a:avLst/>
              </a:prstGeom>
              <a:blipFill rotWithShape="0">
                <a:blip r:embed="rId6"/>
                <a:stretch>
                  <a:fillRect l="-17949" r="-1538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926305" y="4467567"/>
                <a:ext cx="238847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305" y="4467567"/>
                <a:ext cx="238847" cy="403316"/>
              </a:xfrm>
              <a:prstGeom prst="rect">
                <a:avLst/>
              </a:prstGeom>
              <a:blipFill rotWithShape="0">
                <a:blip r:embed="rId6"/>
                <a:stretch>
                  <a:fillRect l="-17949" r="-1538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302382" y="3902526"/>
                <a:ext cx="238847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382" y="3902526"/>
                <a:ext cx="238847" cy="403316"/>
              </a:xfrm>
              <a:prstGeom prst="rect">
                <a:avLst/>
              </a:prstGeom>
              <a:blipFill rotWithShape="0">
                <a:blip r:embed="rId5"/>
                <a:stretch>
                  <a:fillRect l="-17949" r="-1538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3"/>
          <p:cNvSpPr/>
          <p:nvPr/>
        </p:nvSpPr>
        <p:spPr>
          <a:xfrm>
            <a:off x="6624536" y="3463047"/>
            <a:ext cx="1663430" cy="1335344"/>
          </a:xfrm>
          <a:custGeom>
            <a:avLst/>
            <a:gdLst>
              <a:gd name="connsiteX0" fmla="*/ 1663430 w 1663430"/>
              <a:gd name="connsiteY0" fmla="*/ 0 h 1335344"/>
              <a:gd name="connsiteX1" fmla="*/ 1128409 w 1663430"/>
              <a:gd name="connsiteY1" fmla="*/ 1332689 h 1335344"/>
              <a:gd name="connsiteX2" fmla="*/ 0 w 1663430"/>
              <a:gd name="connsiteY2" fmla="*/ 330740 h 1335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3430" h="1335344">
                <a:moveTo>
                  <a:pt x="1663430" y="0"/>
                </a:moveTo>
                <a:cubicBezTo>
                  <a:pt x="1534538" y="638783"/>
                  <a:pt x="1405647" y="1277566"/>
                  <a:pt x="1128409" y="1332689"/>
                </a:cubicBezTo>
                <a:cubicBezTo>
                  <a:pt x="851171" y="1387812"/>
                  <a:pt x="21077" y="569068"/>
                  <a:pt x="0" y="330740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456B45EA-D849-4735-AF0B-1DCD1F661519}"/>
              </a:ext>
            </a:extLst>
          </p:cNvPr>
          <p:cNvSpPr/>
          <p:nvPr/>
        </p:nvSpPr>
        <p:spPr>
          <a:xfrm>
            <a:off x="4181893" y="314191"/>
            <a:ext cx="3934434" cy="461665"/>
          </a:xfrm>
          <a:prstGeom prst="rect">
            <a:avLst/>
          </a:prstGeom>
          <a:solidFill>
            <a:srgbClr val="2E75B6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ea typeface="Cambria" panose="02040503050406030204" pitchFamily="18" charset="0"/>
              </a:rPr>
              <a:t>Redefined Version</a:t>
            </a:r>
            <a:endParaRPr lang="en-US" sz="2400" b="1" dirty="0">
              <a:solidFill>
                <a:schemeClr val="bg1"/>
              </a:solidFill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51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2" grpId="0"/>
      <p:bldP spid="3" grpId="0"/>
      <p:bldP spid="16" grpId="0"/>
      <p:bldP spid="17" grpId="0"/>
      <p:bldP spid="19" grpId="0"/>
      <p:bldP spid="20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29" y="1484220"/>
            <a:ext cx="6176465" cy="3881157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7398325" y="4211782"/>
            <a:ext cx="263236" cy="2632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592292" y="2410692"/>
            <a:ext cx="290946" cy="29094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068291" y="983673"/>
            <a:ext cx="41564" cy="4959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317673" y="2909455"/>
            <a:ext cx="3200400" cy="1870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686550" y="2505075"/>
            <a:ext cx="1066800" cy="47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3" idx="5"/>
          </p:cNvCxnSpPr>
          <p:nvPr/>
        </p:nvCxnSpPr>
        <p:spPr>
          <a:xfrm>
            <a:off x="7840630" y="2659030"/>
            <a:ext cx="388970" cy="7794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6686550" y="2552700"/>
            <a:ext cx="1533525" cy="885825"/>
          </a:xfrm>
          <a:prstGeom prst="line">
            <a:avLst/>
          </a:prstGeom>
          <a:ln w="1905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11" idx="5"/>
          </p:cNvCxnSpPr>
          <p:nvPr/>
        </p:nvCxnSpPr>
        <p:spPr>
          <a:xfrm>
            <a:off x="6600825" y="3771900"/>
            <a:ext cx="1022186" cy="6645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600825" y="2552700"/>
            <a:ext cx="85725" cy="1219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1" idx="5"/>
          </p:cNvCxnSpPr>
          <p:nvPr/>
        </p:nvCxnSpPr>
        <p:spPr>
          <a:xfrm flipV="1">
            <a:off x="7623011" y="3438525"/>
            <a:ext cx="606589" cy="9979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11" idx="5"/>
          </p:cNvCxnSpPr>
          <p:nvPr/>
        </p:nvCxnSpPr>
        <p:spPr>
          <a:xfrm>
            <a:off x="6686550" y="2505075"/>
            <a:ext cx="936461" cy="19313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6624536" y="3463047"/>
            <a:ext cx="1663430" cy="1335344"/>
          </a:xfrm>
          <a:custGeom>
            <a:avLst/>
            <a:gdLst>
              <a:gd name="connsiteX0" fmla="*/ 1663430 w 1663430"/>
              <a:gd name="connsiteY0" fmla="*/ 0 h 1335344"/>
              <a:gd name="connsiteX1" fmla="*/ 1128409 w 1663430"/>
              <a:gd name="connsiteY1" fmla="*/ 1332689 h 1335344"/>
              <a:gd name="connsiteX2" fmla="*/ 0 w 1663430"/>
              <a:gd name="connsiteY2" fmla="*/ 330740 h 1335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3430" h="1335344">
                <a:moveTo>
                  <a:pt x="1663430" y="0"/>
                </a:moveTo>
                <a:cubicBezTo>
                  <a:pt x="1534538" y="638783"/>
                  <a:pt x="1405647" y="1277566"/>
                  <a:pt x="1128409" y="1332689"/>
                </a:cubicBezTo>
                <a:cubicBezTo>
                  <a:pt x="851171" y="1387812"/>
                  <a:pt x="21077" y="569068"/>
                  <a:pt x="0" y="330740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2406869" y="3216166"/>
            <a:ext cx="3702986" cy="995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878317" y="3111062"/>
            <a:ext cx="1681655" cy="105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4845269" y="2410692"/>
            <a:ext cx="672662" cy="6478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878317" y="2322786"/>
            <a:ext cx="956442" cy="7882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120055" y="4078014"/>
            <a:ext cx="1145628" cy="1337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5307724" y="3111062"/>
            <a:ext cx="210207" cy="9879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878317" y="3111062"/>
            <a:ext cx="241738" cy="11007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4120055" y="3058510"/>
            <a:ext cx="1439917" cy="1153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559972" y="2505075"/>
            <a:ext cx="1126578" cy="6059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559972" y="3111062"/>
            <a:ext cx="1064564" cy="6608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4" idx="2"/>
          </p:cNvCxnSpPr>
          <p:nvPr/>
        </p:nvCxnSpPr>
        <p:spPr>
          <a:xfrm flipV="1">
            <a:off x="5307724" y="3793787"/>
            <a:ext cx="1316812" cy="3052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578117" y="2386312"/>
            <a:ext cx="272718" cy="27271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4800600" y="2323221"/>
            <a:ext cx="1905000" cy="181854"/>
          </a:xfrm>
          <a:custGeom>
            <a:avLst/>
            <a:gdLst>
              <a:gd name="connsiteX0" fmla="*/ 1905000 w 1905000"/>
              <a:gd name="connsiteY0" fmla="*/ 181854 h 181854"/>
              <a:gd name="connsiteX1" fmla="*/ 0 w 1905000"/>
              <a:gd name="connsiteY1" fmla="*/ 879 h 181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00" h="181854">
                <a:moveTo>
                  <a:pt x="1905000" y="181854"/>
                </a:moveTo>
                <a:cubicBezTo>
                  <a:pt x="1117600" y="85810"/>
                  <a:pt x="330200" y="-10234"/>
                  <a:pt x="0" y="879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3844266" y="2020937"/>
            <a:ext cx="2851809" cy="1112788"/>
          </a:xfrm>
          <a:custGeom>
            <a:avLst/>
            <a:gdLst>
              <a:gd name="connsiteX0" fmla="*/ 2851809 w 2851809"/>
              <a:gd name="connsiteY0" fmla="*/ 436513 h 1112788"/>
              <a:gd name="connsiteX1" fmla="*/ 756309 w 2851809"/>
              <a:gd name="connsiteY1" fmla="*/ 26938 h 1112788"/>
              <a:gd name="connsiteX2" fmla="*/ 3834 w 2851809"/>
              <a:gd name="connsiteY2" fmla="*/ 1112788 h 1112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1809" h="1112788">
                <a:moveTo>
                  <a:pt x="2851809" y="436513"/>
                </a:moveTo>
                <a:cubicBezTo>
                  <a:pt x="2041390" y="175369"/>
                  <a:pt x="1230971" y="-85775"/>
                  <a:pt x="756309" y="26938"/>
                </a:cubicBezTo>
                <a:cubicBezTo>
                  <a:pt x="281646" y="139650"/>
                  <a:pt x="-39029" y="977851"/>
                  <a:pt x="3834" y="1112788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3490648" y="1713823"/>
            <a:ext cx="3262577" cy="2543852"/>
          </a:xfrm>
          <a:custGeom>
            <a:avLst/>
            <a:gdLst>
              <a:gd name="connsiteX0" fmla="*/ 3262577 w 3262577"/>
              <a:gd name="connsiteY0" fmla="*/ 753152 h 2543852"/>
              <a:gd name="connsiteX1" fmla="*/ 1405202 w 3262577"/>
              <a:gd name="connsiteY1" fmla="*/ 677 h 2543852"/>
              <a:gd name="connsiteX2" fmla="*/ 90752 w 3262577"/>
              <a:gd name="connsiteY2" fmla="*/ 867452 h 2543852"/>
              <a:gd name="connsiteX3" fmla="*/ 176477 w 3262577"/>
              <a:gd name="connsiteY3" fmla="*/ 2305727 h 2543852"/>
              <a:gd name="connsiteX4" fmla="*/ 681302 w 3262577"/>
              <a:gd name="connsiteY4" fmla="*/ 2543852 h 254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2577" h="2543852">
                <a:moveTo>
                  <a:pt x="3262577" y="753152"/>
                </a:moveTo>
                <a:cubicBezTo>
                  <a:pt x="2598208" y="367389"/>
                  <a:pt x="1933839" y="-18373"/>
                  <a:pt x="1405202" y="677"/>
                </a:cubicBezTo>
                <a:cubicBezTo>
                  <a:pt x="876565" y="19727"/>
                  <a:pt x="295539" y="483277"/>
                  <a:pt x="90752" y="867452"/>
                </a:cubicBezTo>
                <a:cubicBezTo>
                  <a:pt x="-114035" y="1251627"/>
                  <a:pt x="78052" y="2026327"/>
                  <a:pt x="176477" y="2305727"/>
                </a:cubicBezTo>
                <a:cubicBezTo>
                  <a:pt x="274902" y="2585127"/>
                  <a:pt x="578115" y="2458127"/>
                  <a:pt x="681302" y="2543852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2927313" y="1411079"/>
            <a:ext cx="3768762" cy="3458434"/>
          </a:xfrm>
          <a:custGeom>
            <a:avLst/>
            <a:gdLst>
              <a:gd name="connsiteX0" fmla="*/ 3768762 w 3768762"/>
              <a:gd name="connsiteY0" fmla="*/ 1093996 h 3458434"/>
              <a:gd name="connsiteX1" fmla="*/ 2682912 w 3768762"/>
              <a:gd name="connsiteY1" fmla="*/ 84346 h 3458434"/>
              <a:gd name="connsiteX2" fmla="*/ 1111287 w 3768762"/>
              <a:gd name="connsiteY2" fmla="*/ 208171 h 3458434"/>
              <a:gd name="connsiteX3" fmla="*/ 25437 w 3768762"/>
              <a:gd name="connsiteY3" fmla="*/ 1417846 h 3458434"/>
              <a:gd name="connsiteX4" fmla="*/ 396912 w 3768762"/>
              <a:gd name="connsiteY4" fmla="*/ 2894221 h 3458434"/>
              <a:gd name="connsiteX5" fmla="*/ 996987 w 3768762"/>
              <a:gd name="connsiteY5" fmla="*/ 3437146 h 3458434"/>
              <a:gd name="connsiteX6" fmla="*/ 1959012 w 3768762"/>
              <a:gd name="connsiteY6" fmla="*/ 3284746 h 3458434"/>
              <a:gd name="connsiteX7" fmla="*/ 2340012 w 3768762"/>
              <a:gd name="connsiteY7" fmla="*/ 2694196 h 3458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68762" h="3458434">
                <a:moveTo>
                  <a:pt x="3768762" y="1093996"/>
                </a:moveTo>
                <a:cubicBezTo>
                  <a:pt x="3447293" y="662989"/>
                  <a:pt x="3125824" y="231983"/>
                  <a:pt x="2682912" y="84346"/>
                </a:cubicBezTo>
                <a:cubicBezTo>
                  <a:pt x="2240000" y="-63291"/>
                  <a:pt x="1554199" y="-14079"/>
                  <a:pt x="1111287" y="208171"/>
                </a:cubicBezTo>
                <a:cubicBezTo>
                  <a:pt x="668375" y="430421"/>
                  <a:pt x="144499" y="970171"/>
                  <a:pt x="25437" y="1417846"/>
                </a:cubicBezTo>
                <a:cubicBezTo>
                  <a:pt x="-93625" y="1865521"/>
                  <a:pt x="234987" y="2557671"/>
                  <a:pt x="396912" y="2894221"/>
                </a:cubicBezTo>
                <a:cubicBezTo>
                  <a:pt x="558837" y="3230771"/>
                  <a:pt x="736637" y="3372059"/>
                  <a:pt x="996987" y="3437146"/>
                </a:cubicBezTo>
                <a:cubicBezTo>
                  <a:pt x="1257337" y="3502233"/>
                  <a:pt x="1735175" y="3408571"/>
                  <a:pt x="1959012" y="3284746"/>
                </a:cubicBezTo>
                <a:cubicBezTo>
                  <a:pt x="2182849" y="3160921"/>
                  <a:pt x="2261430" y="2927558"/>
                  <a:pt x="2340012" y="2694196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930346" y="222465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46" y="2224657"/>
                <a:ext cx="18113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8437418" y="3111062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418" y="3111062"/>
                <a:ext cx="18113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730126" y="208661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126" y="2086617"/>
                <a:ext cx="181139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521069" y="271431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069" y="2714317"/>
                <a:ext cx="18113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4702360" y="2516886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063536" y="290557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536" y="2905570"/>
                <a:ext cx="181139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4168795" y="3779793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408203" y="4143411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406954" y="3960534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7568109" y="396053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109" y="3960534"/>
                <a:ext cx="181139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456B45EA-D849-4735-AF0B-1DCD1F661519}"/>
              </a:ext>
            </a:extLst>
          </p:cNvPr>
          <p:cNvSpPr/>
          <p:nvPr/>
        </p:nvSpPr>
        <p:spPr>
          <a:xfrm>
            <a:off x="4181893" y="314191"/>
            <a:ext cx="3934434" cy="461665"/>
          </a:xfrm>
          <a:prstGeom prst="rect">
            <a:avLst/>
          </a:prstGeom>
          <a:solidFill>
            <a:srgbClr val="2E75B6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ea typeface="Cambria" panose="02040503050406030204" pitchFamily="18" charset="0"/>
              </a:rPr>
              <a:t>Redefined Version</a:t>
            </a:r>
            <a:endParaRPr lang="en-US" sz="2400" b="1" dirty="0">
              <a:solidFill>
                <a:schemeClr val="bg1"/>
              </a:solidFill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16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3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456B45EA-D849-4735-AF0B-1DCD1F661519}"/>
              </a:ext>
            </a:extLst>
          </p:cNvPr>
          <p:cNvSpPr/>
          <p:nvPr/>
        </p:nvSpPr>
        <p:spPr>
          <a:xfrm>
            <a:off x="4181893" y="314191"/>
            <a:ext cx="3934434" cy="461665"/>
          </a:xfrm>
          <a:prstGeom prst="rect">
            <a:avLst/>
          </a:prstGeom>
          <a:solidFill>
            <a:srgbClr val="2E75B6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ea typeface="Cambria" panose="02040503050406030204" pitchFamily="18" charset="0"/>
              </a:rPr>
              <a:t>Complexity Analysis</a:t>
            </a:r>
            <a:endParaRPr lang="en-US" sz="2400" b="1" dirty="0">
              <a:solidFill>
                <a:schemeClr val="bg1"/>
              </a:solidFill>
              <a:ea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566678" y="1779040"/>
                <a:ext cx="23866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𝑁𝑜𝑑𝑒𝑠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678" y="1779040"/>
                <a:ext cx="238661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041" t="-2222" r="-178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494" y="1779040"/>
            <a:ext cx="3349438" cy="196330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744434" y="4673315"/>
            <a:ext cx="160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Structure: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412940" y="5056094"/>
            <a:ext cx="1509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Adjacency List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1566677" y="2691440"/>
                <a:ext cx="33779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𝑐𝑜𝑚𝑝𝑙𝑒𝑥𝑖𝑡𝑦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677" y="2691440"/>
                <a:ext cx="3377976" cy="276999"/>
              </a:xfrm>
              <a:prstGeom prst="rect">
                <a:avLst/>
              </a:prstGeom>
              <a:blipFill rotWithShape="0">
                <a:blip r:embed="rId4"/>
                <a:stretch>
                  <a:fillRect t="-4444" r="-7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/>
              <p:cNvSpPr txBox="1"/>
              <p:nvPr/>
            </p:nvSpPr>
            <p:spPr>
              <a:xfrm>
                <a:off x="1566677" y="4157527"/>
                <a:ext cx="33291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𝑆𝑝𝑎𝑐𝑒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𝑐𝑜𝑚𝑝𝑙𝑒𝑥𝑖𝑡𝑦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677" y="4157527"/>
                <a:ext cx="3329116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916" t="-2222" r="-128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flipH="1">
            <a:off x="4640927" y="3662305"/>
            <a:ext cx="982802" cy="49522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5641041" y="3525486"/>
                <a:ext cx="14623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≤3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041" y="3525486"/>
                <a:ext cx="1462388" cy="276999"/>
              </a:xfrm>
              <a:prstGeom prst="rect">
                <a:avLst/>
              </a:prstGeom>
              <a:blipFill rotWithShape="0">
                <a:blip r:embed="rId6"/>
                <a:stretch>
                  <a:fillRect r="-3750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/>
              <p:cNvSpPr txBox="1"/>
              <p:nvPr/>
            </p:nvSpPr>
            <p:spPr>
              <a:xfrm>
                <a:off x="3490707" y="4647393"/>
                <a:ext cx="8175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707" y="4647393"/>
                <a:ext cx="81759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985" t="-2174" r="-1044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106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6" grpId="0"/>
      <p:bldP spid="79" grpId="0"/>
      <p:bldP spid="80" grpId="0"/>
      <p:bldP spid="26" grpId="0"/>
      <p:bldP spid="8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1FA4AAE-86FB-45CD-B4E9-8481529714BE}"/>
              </a:ext>
            </a:extLst>
          </p:cNvPr>
          <p:cNvSpPr/>
          <p:nvPr/>
        </p:nvSpPr>
        <p:spPr>
          <a:xfrm>
            <a:off x="3695866" y="457199"/>
            <a:ext cx="4800268" cy="461665"/>
          </a:xfrm>
          <a:prstGeom prst="rect">
            <a:avLst/>
          </a:prstGeom>
          <a:solidFill>
            <a:srgbClr val="2E75B6"/>
          </a:solidFill>
        </p:spPr>
        <p:txBody>
          <a:bodyPr wrap="square">
            <a:spAutoFit/>
          </a:bodyPr>
          <a:lstStyle/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sz="2400" b="1" smtClean="0">
                <a:solidFill>
                  <a:schemeClr val="bg1"/>
                </a:solidFill>
                <a:ea typeface="Cambria" panose="02040503050406030204" pitchFamily="18" charset="0"/>
              </a:rPr>
              <a:t>Power law distribution</a:t>
            </a:r>
            <a:endParaRPr lang="en-US" sz="2400" b="1" dirty="0">
              <a:solidFill>
                <a:schemeClr val="bg1"/>
              </a:solidFill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141868" y="2343788"/>
                <a:ext cx="110799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STXihei" panose="020B0503020204020204" pitchFamily="2" charset="-122"/>
                            <a:cs typeface="Aparajita" panose="020B0502040204020203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STXihei" panose="020B0503020204020204" pitchFamily="2" charset="-122"/>
                            <a:cs typeface="Aparajita" panose="020B0502040204020203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STXihei" panose="020B0503020204020204" pitchFamily="2" charset="-122"/>
                            <a:cs typeface="Aparajita" panose="020B0502040204020203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STXihei" panose="020B0503020204020204" pitchFamily="2" charset="-122"/>
                        <a:cs typeface="Aparajita" panose="020B0502040204020203" pitchFamily="18" charset="0"/>
                      </a:rPr>
                      <m:t>~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STXihei" panose="020B0503020204020204" pitchFamily="2" charset="-122"/>
                            <a:cs typeface="Aparajita" panose="020B0502040204020203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STXihei" panose="020B0503020204020204" pitchFamily="2" charset="-122"/>
                            <a:cs typeface="Aparajita" panose="020B0502040204020203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STXihei" panose="020B0503020204020204" pitchFamily="2" charset="-122"/>
                            <a:cs typeface="Aparajita" panose="020B0502040204020203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STXihei" panose="020B0503020204020204" pitchFamily="2" charset="-122"/>
                            <a:cs typeface="Aparajita" panose="020B0502040204020203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sz="2000" i="1" dirty="0">
                    <a:latin typeface="Avenir Next LT Pro" panose="020B0604020202020204" pitchFamily="34" charset="0"/>
                    <a:ea typeface="STXihei" panose="020B0503020204020204" pitchFamily="2" charset="-122"/>
                    <a:cs typeface="Aparajita" panose="020B0502040204020203" pitchFamily="18" charset="0"/>
                  </a:rPr>
                  <a:t>	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868" y="2343788"/>
                <a:ext cx="1107996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635479" y="4882568"/>
                <a:ext cx="212077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  <a:ea typeface="STXihei" panose="020B0503020204020204" pitchFamily="2" charset="-122"/>
                              <a:cs typeface="Aparajita" panose="020B0502040204020203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STXihei" panose="020B0503020204020204" pitchFamily="2" charset="-122"/>
                              <a:cs typeface="Aparajita" panose="020B0502040204020203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STXihei" panose="020B0503020204020204" pitchFamily="2" charset="-122"/>
                                  <a:cs typeface="Aparajita" panose="020B0502040204020203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STXihei" panose="020B0503020204020204" pitchFamily="2" charset="-122"/>
                                  <a:cs typeface="Aparajita" panose="020B0502040204020203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STXihei" panose="020B0503020204020204" pitchFamily="2" charset="-122"/>
                                  <a:cs typeface="Aparajita" panose="020B0502040204020203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  <a:ea typeface="STXihei" panose="020B0503020204020204" pitchFamily="2" charset="-122"/>
                          <a:cs typeface="Aparajita" panose="020B0502040204020203" pitchFamily="18" charset="0"/>
                        </a:rPr>
                        <m:t>~−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STXihei" panose="020B0503020204020204" pitchFamily="2" charset="-122"/>
                          <a:cs typeface="Aparajita" panose="020B0502040204020203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  <a:ea typeface="STXihei" panose="020B0503020204020204" pitchFamily="2" charset="-122"/>
                              <a:cs typeface="Aparajita" panose="020B0502040204020203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STXihei" panose="020B0503020204020204" pitchFamily="2" charset="-122"/>
                              <a:cs typeface="Aparajita" panose="020B0502040204020203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STXihei" panose="020B0503020204020204" pitchFamily="2" charset="-122"/>
                              <a:cs typeface="Aparajita" panose="020B0502040204020203" pitchFamily="18" charset="0"/>
                            </a:rPr>
                            <m:t>𝑘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479" y="4882568"/>
                <a:ext cx="2120773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177637" y="1488223"/>
            <a:ext cx="2075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Degree Distribution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35237" y="1466302"/>
            <a:ext cx="1801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Degree exponent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504995" y="1857555"/>
            <a:ext cx="636873" cy="578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187798" y="1811530"/>
            <a:ext cx="906716" cy="601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4195" y="1064144"/>
            <a:ext cx="3932677" cy="274338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9681" y="3807533"/>
            <a:ext cx="3479602" cy="294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0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991" y="255386"/>
            <a:ext cx="8339101" cy="660261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05257" y="177219"/>
            <a:ext cx="4953262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THE ROLE OF THE DEGREE EXPONENT</a:t>
            </a:r>
            <a:endParaRPr lang="en-US" sz="2400" b="1" dirty="0">
              <a:solidFill>
                <a:schemeClr val="bg1"/>
              </a:solidFill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05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248</Words>
  <Application>Microsoft Office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Aparajita</vt:lpstr>
      <vt:lpstr>Arial</vt:lpstr>
      <vt:lpstr>Avenir Next LT Pro</vt:lpstr>
      <vt:lpstr>Book Antiqua</vt:lpstr>
      <vt:lpstr>Calibri</vt:lpstr>
      <vt:lpstr>Calibri Light</vt:lpstr>
      <vt:lpstr>Cambria</vt:lpstr>
      <vt:lpstr>Cambria Math</vt:lpstr>
      <vt:lpstr>Helvetica</vt:lpstr>
      <vt:lpstr>STXihei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Rhythm</dc:creator>
  <cp:lastModifiedBy>Rhythm</cp:lastModifiedBy>
  <cp:revision>50</cp:revision>
  <dcterms:created xsi:type="dcterms:W3CDTF">2021-04-28T18:41:38Z</dcterms:created>
  <dcterms:modified xsi:type="dcterms:W3CDTF">2021-05-30T13:24:29Z</dcterms:modified>
</cp:coreProperties>
</file>