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6" r:id="rId10"/>
    <p:sldId id="265" r:id="rId11"/>
    <p:sldId id="267" r:id="rId12"/>
    <p:sldId id="275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44351-CAC9-1940-99DD-E4E1A6512EE5}" v="1" dt="2021-12-01T05:57:32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hnia Sabah (Student)" userId="16a5336b-be30-468a-bb34-43c97fc9bdad" providerId="ADAL" clId="{AF744351-CAC9-1940-99DD-E4E1A6512EE5}"/>
    <pc:docChg chg="addSld delSld modSld">
      <pc:chgData name="Tahnia Sabah (Student)" userId="16a5336b-be30-468a-bb34-43c97fc9bdad" providerId="ADAL" clId="{AF744351-CAC9-1940-99DD-E4E1A6512EE5}" dt="2021-12-01T05:57:50.801" v="11" actId="14100"/>
      <pc:docMkLst>
        <pc:docMk/>
      </pc:docMkLst>
      <pc:sldChg chg="modSp mod">
        <pc:chgData name="Tahnia Sabah (Student)" userId="16a5336b-be30-468a-bb34-43c97fc9bdad" providerId="ADAL" clId="{AF744351-CAC9-1940-99DD-E4E1A6512EE5}" dt="2021-12-01T05:55:41.472" v="1" actId="14100"/>
        <pc:sldMkLst>
          <pc:docMk/>
          <pc:sldMk cId="2504505528" sldId="266"/>
        </pc:sldMkLst>
        <pc:picChg chg="mod">
          <ac:chgData name="Tahnia Sabah (Student)" userId="16a5336b-be30-468a-bb34-43c97fc9bdad" providerId="ADAL" clId="{AF744351-CAC9-1940-99DD-E4E1A6512EE5}" dt="2021-12-01T05:55:41.472" v="1" actId="14100"/>
          <ac:picMkLst>
            <pc:docMk/>
            <pc:sldMk cId="2504505528" sldId="266"/>
            <ac:picMk id="5" creationId="{CE6013D9-ECFD-9F45-A415-39F79342692C}"/>
          </ac:picMkLst>
        </pc:picChg>
      </pc:sldChg>
      <pc:sldChg chg="new del">
        <pc:chgData name="Tahnia Sabah (Student)" userId="16a5336b-be30-468a-bb34-43c97fc9bdad" providerId="ADAL" clId="{AF744351-CAC9-1940-99DD-E4E1A6512EE5}" dt="2021-12-01T05:56:41.976" v="3" actId="2696"/>
        <pc:sldMkLst>
          <pc:docMk/>
          <pc:sldMk cId="1455728527" sldId="275"/>
        </pc:sldMkLst>
      </pc:sldChg>
      <pc:sldChg chg="addSp modSp new mod">
        <pc:chgData name="Tahnia Sabah (Student)" userId="16a5336b-be30-468a-bb34-43c97fc9bdad" providerId="ADAL" clId="{AF744351-CAC9-1940-99DD-E4E1A6512EE5}" dt="2021-12-01T05:57:50.801" v="11" actId="14100"/>
        <pc:sldMkLst>
          <pc:docMk/>
          <pc:sldMk cId="3453778725" sldId="275"/>
        </pc:sldMkLst>
        <pc:picChg chg="add mod">
          <ac:chgData name="Tahnia Sabah (Student)" userId="16a5336b-be30-468a-bb34-43c97fc9bdad" providerId="ADAL" clId="{AF744351-CAC9-1940-99DD-E4E1A6512EE5}" dt="2021-12-01T05:57:50.801" v="11" actId="14100"/>
          <ac:picMkLst>
            <pc:docMk/>
            <pc:sldMk cId="3453778725" sldId="275"/>
            <ac:picMk id="3" creationId="{73925A8F-DDBD-EB46-A044-BDFAE1185A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C17A-1B79-8442-81E1-3EF0D495D2D9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474-B069-2B44-83BD-4E09A50D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77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C17A-1B79-8442-81E1-3EF0D495D2D9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474-B069-2B44-83BD-4E09A50D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1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C17A-1B79-8442-81E1-3EF0D495D2D9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474-B069-2B44-83BD-4E09A50D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C17A-1B79-8442-81E1-3EF0D495D2D9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474-B069-2B44-83BD-4E09A50D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C17A-1B79-8442-81E1-3EF0D495D2D9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474-B069-2B44-83BD-4E09A50D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C17A-1B79-8442-81E1-3EF0D495D2D9}" type="datetimeFigureOut">
              <a:rPr lang="en-US" smtClean="0"/>
              <a:t>12/1/21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474-B069-2B44-83BD-4E09A50D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1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C17A-1B79-8442-81E1-3EF0D495D2D9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474-B069-2B44-83BD-4E09A50D15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1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C17A-1B79-8442-81E1-3EF0D495D2D9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474-B069-2B44-83BD-4E09A50D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8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C17A-1B79-8442-81E1-3EF0D495D2D9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474-B069-2B44-83BD-4E09A50D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4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C17A-1B79-8442-81E1-3EF0D495D2D9}" type="datetimeFigureOut">
              <a:rPr lang="en-US" smtClean="0"/>
              <a:t>12/1/21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474-B069-2B44-83BD-4E09A50D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F5C17A-1B79-8442-81E1-3EF0D495D2D9}" type="datetimeFigureOut">
              <a:rPr lang="en-US" smtClean="0"/>
              <a:t>12/1/21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474-B069-2B44-83BD-4E09A50D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F5C17A-1B79-8442-81E1-3EF0D495D2D9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EDC1474-B069-2B44-83BD-4E09A50D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207D-A423-E04C-A3FA-C302E7A4D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Analysis using </a:t>
            </a:r>
            <a:r>
              <a:rPr lang="en-US" dirty="0" err="1"/>
              <a:t>DistilBERT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42121-A828-CA44-8519-909CB9ED9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Tahnia Sabah</a:t>
            </a:r>
          </a:p>
        </p:txBody>
      </p:sp>
    </p:spTree>
    <p:extLst>
      <p:ext uri="{BB962C8B-B14F-4D97-AF65-F5344CB8AC3E}">
        <p14:creationId xmlns:p14="http://schemas.microsoft.com/office/powerpoint/2010/main" val="177920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BC04-F636-2541-8427-D4715412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7C6A-14FB-FC48-B1B7-B27529F2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Transfer learning is a technique where a deep learning model trained on a large dataset is used to perform similar tasks on another dataset.</a:t>
            </a:r>
          </a:p>
          <a:p>
            <a:r>
              <a:rPr lang="en-US" dirty="0"/>
              <a:t>We call such a deep learning model a pre-trained model.</a:t>
            </a:r>
          </a:p>
          <a:p>
            <a:r>
              <a:rPr lang="en-US" dirty="0"/>
              <a:t>Most of the tasks in NLP such as text classification, language modeling, machine translation, etc. are sequence modeling tasks. </a:t>
            </a:r>
          </a:p>
          <a:p>
            <a:r>
              <a:rPr lang="en-US" dirty="0"/>
              <a:t>Most of the tasks in NLP such as sentiment analysis, text classification, language modeling, machine translation, etc. are sequence modeling tasks.</a:t>
            </a:r>
          </a:p>
          <a:p>
            <a:r>
              <a:rPr lang="en-US" dirty="0"/>
              <a:t>But traditional RNN or LSTM takes one token at a time hence a long time for training making it an inefficient choice.</a:t>
            </a:r>
          </a:p>
          <a:p>
            <a:r>
              <a:rPr lang="en-US" dirty="0"/>
              <a:t>Thus, the need for transfer learning in NLP in omnipresent.</a:t>
            </a:r>
          </a:p>
        </p:txBody>
      </p:sp>
    </p:spTree>
    <p:extLst>
      <p:ext uri="{BB962C8B-B14F-4D97-AF65-F5344CB8AC3E}">
        <p14:creationId xmlns:p14="http://schemas.microsoft.com/office/powerpoint/2010/main" val="419732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129D-C787-F749-B28F-078851CE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DistilBERT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2942-A990-A349-9133-1FD33BA6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pre-trained model is a type of Transformer model and is fast and small when compared to the original BERT model.</a:t>
            </a:r>
            <a:r>
              <a:rPr lang="en-US" dirty="0"/>
              <a:t> </a:t>
            </a:r>
          </a:p>
          <a:p>
            <a:r>
              <a:rPr lang="en-GB" dirty="0"/>
              <a:t>It was reduced by 40% from the original BERT model which was created by google.</a:t>
            </a:r>
            <a:r>
              <a:rPr lang="en-US" dirty="0"/>
              <a:t> </a:t>
            </a:r>
          </a:p>
          <a:p>
            <a:r>
              <a:rPr lang="en-GB" dirty="0"/>
              <a:t>This model runs 60% faster, and it also preserves 95% of the performance of BERT model.</a:t>
            </a:r>
            <a:endParaRPr lang="en-US" dirty="0"/>
          </a:p>
          <a:p>
            <a:r>
              <a:rPr lang="en-US" dirty="0"/>
              <a:t>This variation of BERT is particularly useful when </a:t>
            </a:r>
            <a:r>
              <a:rPr lang="en-GB" dirty="0"/>
              <a:t>a large model is trained with huge networks, its full output distribution can approximated from the smaller network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2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3925A8F-DDBD-EB46-A044-BDFAE118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919"/>
            <a:ext cx="12192000" cy="59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7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FEE9-D02F-D945-B59A-068D5FC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4C46-4CFA-2B46-9447-74F04AF5F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Loss Function used in this paper is mean squared error which is usually used for regression problems. This loss function is very much sensitive towards outliers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2F86636-B96B-CE4F-92CA-5E60EF29E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4189035"/>
            <a:ext cx="54229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3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7BAE-1408-5C41-90E9-9305E337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EB40-328D-D44E-BF2B-84435DD8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model obtained a result of 82.14% accuracy</a:t>
            </a:r>
          </a:p>
          <a:p>
            <a:r>
              <a:rPr lang="en-GB" dirty="0"/>
              <a:t>20 epochs</a:t>
            </a:r>
          </a:p>
          <a:p>
            <a:r>
              <a:rPr lang="en-GB" dirty="0"/>
              <a:t>During training the learning rate was set 0.01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4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913F-74DB-DC40-97FF-064BFC74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Accuracy vs Epochs</a:t>
            </a:r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A43D84A-7A80-DA4E-8825-BAD4F59F4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763" y="1879869"/>
            <a:ext cx="4816475" cy="30982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04582-F11E-3347-A3AC-303D3B515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can see that after few epochs the accuracy is constant.</a:t>
            </a:r>
          </a:p>
        </p:txBody>
      </p:sp>
    </p:spTree>
    <p:extLst>
      <p:ext uri="{BB962C8B-B14F-4D97-AF65-F5344CB8AC3E}">
        <p14:creationId xmlns:p14="http://schemas.microsoft.com/office/powerpoint/2010/main" val="95537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5797-4A85-BC4C-8945-C88B583E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Loss vs Epochs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FC2014F9-E3BE-BA4F-A9A8-6FAAA057D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763" y="1843219"/>
            <a:ext cx="4816475" cy="31715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28783-8118-FE4D-8E0D-0418BEC00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loss is not constant there is a slight variation in the loss</a:t>
            </a:r>
          </a:p>
        </p:txBody>
      </p:sp>
    </p:spTree>
    <p:extLst>
      <p:ext uri="{BB962C8B-B14F-4D97-AF65-F5344CB8AC3E}">
        <p14:creationId xmlns:p14="http://schemas.microsoft.com/office/powerpoint/2010/main" val="99118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0E0D-ED86-C247-A2FA-B3DBC110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E061-5C61-974D-93CA-EF5404B2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Transformer Based Architectures Used in Sentiment Analysis</a:t>
            </a:r>
          </a:p>
          <a:p>
            <a:pPr marL="0" indent="0">
              <a:buNone/>
            </a:pPr>
            <a:r>
              <a:rPr lang="en-US" dirty="0"/>
              <a:t>Concentrate on what causes sentiment changes on Social Media</a:t>
            </a:r>
          </a:p>
          <a:p>
            <a:pPr marL="0" indent="0">
              <a:buNone/>
            </a:pPr>
            <a:r>
              <a:rPr lang="en-US" dirty="0"/>
              <a:t>Make use of other variations of BERT, </a:t>
            </a:r>
            <a:r>
              <a:rPr lang="en-US" dirty="0" err="1"/>
              <a:t>ELMo</a:t>
            </a:r>
            <a:r>
              <a:rPr lang="en-US" dirty="0"/>
              <a:t> Variations, Open AI GPT Series and add detailed classification of text to address more complex problems related to Sentiment Analysis using NLP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F64C-0893-204D-99DE-3C72D73A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868A-BB03-AE4F-BEB6-87E4A087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[1] Twitter Sentiment Analysis Based on Ordinal Regression Shihab Elbagir and Jing Yang</a:t>
            </a:r>
          </a:p>
          <a:p>
            <a:r>
              <a:rPr lang="en-US" dirty="0"/>
              <a:t>[2] Detecting Topic and Sentiment Dynamics Due to COVID-19 Pandemic Using Social Media Hui Yin, </a:t>
            </a:r>
            <a:r>
              <a:rPr lang="en-US" dirty="0" err="1"/>
              <a:t>Shuiqiao</a:t>
            </a:r>
            <a:r>
              <a:rPr lang="en-US" dirty="0"/>
              <a:t> Yang , and </a:t>
            </a:r>
            <a:r>
              <a:rPr lang="en-US" dirty="0" err="1"/>
              <a:t>Jianxin</a:t>
            </a:r>
            <a:r>
              <a:rPr lang="en-US" dirty="0"/>
              <a:t> Li</a:t>
            </a:r>
          </a:p>
          <a:p>
            <a:endParaRPr lang="en-US" dirty="0"/>
          </a:p>
          <a:p>
            <a:r>
              <a:rPr lang="en-US" dirty="0"/>
              <a:t>[3] New Clustering Algorithms for Twitter Sentiment Analysis Hajar </a:t>
            </a:r>
            <a:r>
              <a:rPr lang="en-US" dirty="0" err="1"/>
              <a:t>Rehioui</a:t>
            </a:r>
            <a:r>
              <a:rPr lang="en-US" dirty="0"/>
              <a:t> and </a:t>
            </a:r>
            <a:r>
              <a:rPr lang="en-US" dirty="0" err="1"/>
              <a:t>Abdellah</a:t>
            </a:r>
            <a:r>
              <a:rPr lang="en-US" dirty="0"/>
              <a:t> </a:t>
            </a:r>
            <a:r>
              <a:rPr lang="en-US" dirty="0" err="1"/>
              <a:t>Idrissi</a:t>
            </a:r>
            <a:endParaRPr lang="en-US" dirty="0"/>
          </a:p>
          <a:p>
            <a:endParaRPr lang="en-US" dirty="0"/>
          </a:p>
          <a:p>
            <a:r>
              <a:rPr lang="en-US" dirty="0"/>
              <a:t>[4] Sentiment Analysis of News Headlines Using Simple Transformers</a:t>
            </a:r>
          </a:p>
        </p:txBody>
      </p:sp>
    </p:spTree>
    <p:extLst>
      <p:ext uri="{BB962C8B-B14F-4D97-AF65-F5344CB8AC3E}">
        <p14:creationId xmlns:p14="http://schemas.microsoft.com/office/powerpoint/2010/main" val="90994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170E2B4-EE4E-C241-AC62-9353399A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19" y="-58936"/>
            <a:ext cx="9301161" cy="69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2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CAA1-29B6-784A-AC12-28AF5580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statements/ application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F855C-8AC4-B142-ACAB-D99ED66311A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7ED0F-7E5E-DB4B-B329-4A5C638E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16279" y="1714128"/>
            <a:ext cx="4738411" cy="4437289"/>
          </a:xfrm>
        </p:spPr>
        <p:txBody>
          <a:bodyPr>
            <a:normAutofit/>
          </a:bodyPr>
          <a:lstStyle/>
          <a:p>
            <a:r>
              <a:rPr lang="en-US" dirty="0"/>
              <a:t>Social media monitoring</a:t>
            </a:r>
          </a:p>
          <a:p>
            <a:r>
              <a:rPr lang="en-US" dirty="0"/>
              <a:t>Customer support</a:t>
            </a:r>
          </a:p>
          <a:p>
            <a:r>
              <a:rPr lang="en-US" dirty="0"/>
              <a:t>Customer feedback</a:t>
            </a:r>
          </a:p>
          <a:p>
            <a:r>
              <a:rPr lang="en-US" dirty="0"/>
              <a:t>Product analysis</a:t>
            </a:r>
          </a:p>
          <a:p>
            <a:r>
              <a:rPr lang="en-US" dirty="0"/>
              <a:t>Market research and competitive research</a:t>
            </a:r>
          </a:p>
          <a:p>
            <a:r>
              <a:rPr lang="en-US" dirty="0"/>
              <a:t>Brand monitoring and reputation management</a:t>
            </a:r>
          </a:p>
          <a:p>
            <a:r>
              <a:rPr lang="en-US" dirty="0"/>
              <a:t>Voice of customer (</a:t>
            </a:r>
            <a:r>
              <a:rPr lang="en-US" dirty="0" err="1"/>
              <a:t>VoC</a:t>
            </a:r>
            <a:r>
              <a:rPr lang="en-US" dirty="0"/>
              <a:t>)</a:t>
            </a:r>
          </a:p>
          <a:p>
            <a:r>
              <a:rPr lang="en-US" dirty="0"/>
              <a:t>Voice of employee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5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9F10189-FB0A-D444-85F9-3DA112EB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1512" y="-143384"/>
            <a:ext cx="13105428" cy="72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9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25E534-C185-6040-A26D-5716038A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58" y="0"/>
            <a:ext cx="8837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1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0205-FEBD-5343-895D-B194D1AB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1F791F5-5B67-3D45-A6D6-838BB419BA58}"/>
              </a:ext>
            </a:extLst>
          </p:cNvPr>
          <p:cNvSpPr txBox="1">
            <a:spLocks/>
          </p:cNvSpPr>
          <p:nvPr/>
        </p:nvSpPr>
        <p:spPr>
          <a:xfrm>
            <a:off x="2109232" y="2797752"/>
            <a:ext cx="4286991" cy="35507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/>
              <a:t>Tweepy</a:t>
            </a:r>
            <a:r>
              <a:rPr lang="en-GB" dirty="0"/>
              <a:t> - </a:t>
            </a:r>
            <a:r>
              <a:rPr lang="en-US" dirty="0"/>
              <a:t>Real time data using </a:t>
            </a:r>
            <a:r>
              <a:rPr lang="en-US" b="1" dirty="0"/>
              <a:t>Twitter API </a:t>
            </a:r>
            <a:r>
              <a:rPr lang="en-US" dirty="0"/>
              <a:t>to fetch the tweets about a particular query. ( Here, Christmas related)</a:t>
            </a:r>
          </a:p>
          <a:p>
            <a:r>
              <a:rPr lang="en-US" dirty="0"/>
              <a:t> We are generating a dataset which contain </a:t>
            </a:r>
            <a:r>
              <a:rPr lang="en-US" b="1" dirty="0"/>
              <a:t>1000</a:t>
            </a:r>
            <a:r>
              <a:rPr lang="en-US" dirty="0"/>
              <a:t> rows and </a:t>
            </a:r>
            <a:r>
              <a:rPr lang="en-US" b="1" dirty="0"/>
              <a:t>11</a:t>
            </a:r>
            <a:r>
              <a:rPr lang="en-US" dirty="0"/>
              <a:t> columns. </a:t>
            </a:r>
          </a:p>
          <a:p>
            <a:r>
              <a:rPr lang="en-US" dirty="0"/>
              <a:t>The data also contain many special symbols and different emoji - handled during preprocessing.</a:t>
            </a:r>
          </a:p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82B842-A02C-9842-B12D-EE8C04BE8CDB}"/>
              </a:ext>
            </a:extLst>
          </p:cNvPr>
          <p:cNvSpPr txBox="1">
            <a:spLocks/>
          </p:cNvSpPr>
          <p:nvPr/>
        </p:nvSpPr>
        <p:spPr>
          <a:xfrm>
            <a:off x="6396223" y="2797752"/>
            <a:ext cx="4286991" cy="35507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TextBlob</a:t>
            </a:r>
            <a:r>
              <a:rPr lang="en-US" dirty="0"/>
              <a:t> we get the polarity of each tweet like Greater than 0 being a positive sentiment, equal to 0 being a neutral sentiment and less than 0 being a negative sentiment.</a:t>
            </a:r>
          </a:p>
        </p:txBody>
      </p:sp>
    </p:spTree>
    <p:extLst>
      <p:ext uri="{BB962C8B-B14F-4D97-AF65-F5344CB8AC3E}">
        <p14:creationId xmlns:p14="http://schemas.microsoft.com/office/powerpoint/2010/main" val="377030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CB5E41-A0AA-A74F-B9EB-645C8B85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1111250"/>
            <a:ext cx="91313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6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0A0C-196A-1443-9F00-9BCE2681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7B3DA2-0510-3D4D-AA32-674F7F434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77734"/>
            <a:ext cx="12103904" cy="4253709"/>
          </a:xfrm>
        </p:spPr>
      </p:pic>
    </p:spTree>
    <p:extLst>
      <p:ext uri="{BB962C8B-B14F-4D97-AF65-F5344CB8AC3E}">
        <p14:creationId xmlns:p14="http://schemas.microsoft.com/office/powerpoint/2010/main" val="357316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E6013D9-ECFD-9F45-A415-39F79342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634" y="271463"/>
            <a:ext cx="12512634" cy="63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55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{95809735-9BA5-9B4D-A7A7-8DDB62E93E11}tf10001120</Template>
  <TotalTime>74</TotalTime>
  <Words>539</Words>
  <Application>Microsoft Macintosh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Sentiment Analysis using DistilBERT </vt:lpstr>
      <vt:lpstr>PowerPoint Presentation</vt:lpstr>
      <vt:lpstr>Problem statements/ application</vt:lpstr>
      <vt:lpstr>PowerPoint Presentation</vt:lpstr>
      <vt:lpstr>PowerPoint Presentation</vt:lpstr>
      <vt:lpstr>DataSet</vt:lpstr>
      <vt:lpstr>PowerPoint Presentation</vt:lpstr>
      <vt:lpstr>Dataset</vt:lpstr>
      <vt:lpstr>PowerPoint Presentation</vt:lpstr>
      <vt:lpstr>Transfer Learning</vt:lpstr>
      <vt:lpstr>DistilBERT</vt:lpstr>
      <vt:lpstr>PowerPoint Presentation</vt:lpstr>
      <vt:lpstr>Loss function</vt:lpstr>
      <vt:lpstr>Results</vt:lpstr>
      <vt:lpstr>Graph of Accuracy vs Epochs</vt:lpstr>
      <vt:lpstr>Graph of Loss vs Epochs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DistilBERT </dc:title>
  <dc:creator>Tahnia Sabah (Student)</dc:creator>
  <cp:lastModifiedBy>Tahnia Sabah (Student)</cp:lastModifiedBy>
  <cp:revision>1</cp:revision>
  <dcterms:created xsi:type="dcterms:W3CDTF">2021-12-01T04:43:53Z</dcterms:created>
  <dcterms:modified xsi:type="dcterms:W3CDTF">2021-12-01T05:58:07Z</dcterms:modified>
</cp:coreProperties>
</file>