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58" r:id="rId5"/>
    <p:sldId id="270" r:id="rId6"/>
    <p:sldId id="265" r:id="rId7"/>
    <p:sldId id="288" r:id="rId8"/>
    <p:sldId id="285" r:id="rId9"/>
    <p:sldId id="274" r:id="rId10"/>
    <p:sldId id="286" r:id="rId11"/>
    <p:sldId id="275" r:id="rId12"/>
    <p:sldId id="277" r:id="rId13"/>
    <p:sldId id="287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94729"/>
  </p:normalViewPr>
  <p:slideViewPr>
    <p:cSldViewPr>
      <p:cViewPr>
        <p:scale>
          <a:sx n="77" d="100"/>
          <a:sy n="77" d="100"/>
        </p:scale>
        <p:origin x="31" y="25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Percolating 2D Lattices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32595" y="0"/>
            <a:ext cx="4172825" cy="1066800"/>
          </a:xfrm>
        </p:spPr>
        <p:txBody>
          <a:bodyPr/>
          <a:lstStyle/>
          <a:p>
            <a:r>
              <a:rPr lang="en-US"/>
              <a:t>Critical Exponent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11" y="1607753"/>
            <a:ext cx="192405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22" y="2034218"/>
            <a:ext cx="3314700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2036" y="3254842"/>
                <a:ext cx="381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/>
                  <a:t>Theoretical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36" y="3254842"/>
                <a:ext cx="3810000" cy="424732"/>
              </a:xfrm>
              <a:prstGeom prst="rect">
                <a:avLst/>
              </a:prstGeom>
              <a:blipFill rotWithShape="0">
                <a:blip r:embed="rId4"/>
                <a:stretch>
                  <a:fillRect l="-2400" t="-2142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960232" y="3270471"/>
                <a:ext cx="192462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.1389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232" y="3270471"/>
                <a:ext cx="1924629" cy="443198"/>
              </a:xfrm>
              <a:prstGeom prst="rect">
                <a:avLst/>
              </a:prstGeom>
              <a:blipFill rotWithShape="0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734609" y="3918832"/>
            <a:ext cx="381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Our results</a:t>
            </a:r>
            <a:r>
              <a:rPr lang="en-US" sz="24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807" y="4548727"/>
            <a:ext cx="259080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0.1383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0.1094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0.1232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" y="576691"/>
            <a:ext cx="7317075" cy="5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312"/>
            <a:ext cx="6096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5012" y="2372348"/>
            <a:ext cx="5562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5651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percolation</a:t>
            </a:r>
          </a:p>
          <a:p>
            <a:r>
              <a:rPr lang="en-US" dirty="0"/>
              <a:t>Extracting the percolation probability</a:t>
            </a:r>
          </a:p>
          <a:p>
            <a:r>
              <a:rPr lang="en-US" dirty="0"/>
              <a:t>Extracting the 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Percolation?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1219200"/>
          </a:xfrm>
        </p:spPr>
        <p:txBody>
          <a:bodyPr>
            <a:normAutofit/>
          </a:bodyPr>
          <a:lstStyle/>
          <a:p>
            <a:r>
              <a:rPr lang="en-US" dirty="0"/>
              <a:t>Percolation is when a lattice exhibits a spanning cluster</a:t>
            </a:r>
          </a:p>
          <a:p>
            <a:r>
              <a:rPr lang="en-US" dirty="0"/>
              <a:t>A spanning cluster is a cluster that touches all sides of a lattice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522876" y="2895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Physical Ramifications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2876" y="4114800"/>
            <a:ext cx="914353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Movement and filtering of liquids through porous materials</a:t>
            </a:r>
          </a:p>
          <a:p>
            <a:r>
              <a:rPr lang="en-US" dirty="0"/>
              <a:t>Phase transitions</a:t>
            </a:r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5026" y="380999"/>
            <a:ext cx="4498975" cy="571499"/>
          </a:xfrm>
        </p:spPr>
        <p:txBody>
          <a:bodyPr/>
          <a:lstStyle/>
          <a:p>
            <a:r>
              <a:rPr lang="en-US" dirty="0"/>
              <a:t>Spanning Clusters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375026" y="5638800"/>
            <a:ext cx="5256212" cy="179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N = 5, 10, 15, and 50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4" y="1143000"/>
            <a:ext cx="2007783" cy="200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12" y="1143000"/>
            <a:ext cx="2007783" cy="20077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64" y="3250015"/>
            <a:ext cx="2007783" cy="20077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424" y="3250014"/>
            <a:ext cx="2007783" cy="2007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31238" y="2146891"/>
            <a:ext cx="516884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Generate a lattice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Populate a site, call it a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the site touches a different cluster, define the 2 (or more) clusters to be the same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Repeat until the same cluster touches all sides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95980" y="1447800"/>
            <a:ext cx="4498975" cy="57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609600"/>
            <a:ext cx="9906002" cy="1066800"/>
          </a:xfrm>
        </p:spPr>
        <p:txBody>
          <a:bodyPr/>
          <a:lstStyle/>
          <a:p>
            <a:r>
              <a:rPr lang="en-US" dirty="0"/>
              <a:t>Time to run – speed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81200"/>
            <a:ext cx="4724400" cy="3543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81200"/>
            <a:ext cx="4724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Building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N = 30</a:t>
            </a:r>
          </a:p>
          <a:p>
            <a:endParaRPr lang="en-US" dirty="0"/>
          </a:p>
          <a:p>
            <a:r>
              <a:rPr lang="en-US" dirty="0"/>
              <a:t>Snapshots taken at equally spaced steps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082747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Percolation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" y="723900"/>
            <a:ext cx="7213600" cy="5410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9865" y="1143000"/>
            <a:ext cx="530709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Occupation probability: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77" y="1914525"/>
            <a:ext cx="3543300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7483988" y="3268991"/>
                <a:ext cx="5002290" cy="16383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Critical probability:</a:t>
                </a:r>
              </a:p>
              <a:p>
                <a:endParaRPr lang="en-US" sz="2800" b="1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First time spanning cluster appears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For infinite lattice: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=0.594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88" y="3268991"/>
                <a:ext cx="5002290" cy="1638300"/>
              </a:xfrm>
              <a:prstGeom prst="rect">
                <a:avLst/>
              </a:prstGeom>
              <a:blipFill>
                <a:blip r:embed="rId4"/>
                <a:stretch>
                  <a:fillRect l="-2195" t="-7435" b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180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Euphemia</vt:lpstr>
      <vt:lpstr>Striped Border 16x9</vt:lpstr>
      <vt:lpstr>Percolating 2D Lattices</vt:lpstr>
      <vt:lpstr>In this presentation:</vt:lpstr>
      <vt:lpstr>What is Percolation?</vt:lpstr>
      <vt:lpstr>Basics</vt:lpstr>
      <vt:lpstr>Spanning Clusters</vt:lpstr>
      <vt:lpstr>Time to run – speed up</vt:lpstr>
      <vt:lpstr>Cluster Building</vt:lpstr>
      <vt:lpstr>Percolation Probability</vt:lpstr>
      <vt:lpstr>PowerPoint Presentation</vt:lpstr>
      <vt:lpstr>Critical Exponent</vt:lpstr>
      <vt:lpstr>Critical Exponent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2017-04-13T06:16:46Z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