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62" r:id="rId5"/>
    <p:sldId id="260" r:id="rId6"/>
    <p:sldId id="261" r:id="rId7"/>
    <p:sldId id="263" r:id="rId8"/>
    <p:sldId id="264" r:id="rId9"/>
    <p:sldId id="265" r:id="rId10"/>
    <p:sldId id="266" r:id="rId11"/>
    <p:sldId id="267" r:id="rId12"/>
    <p:sldId id="268" r:id="rId13"/>
    <p:sldId id="269" r:id="rId14"/>
    <p:sldId id="259" r:id="rId15"/>
    <p:sldId id="270" r:id="rId16"/>
    <p:sldId id="276" r:id="rId17"/>
    <p:sldId id="272" r:id="rId18"/>
    <p:sldId id="273" r:id="rId19"/>
    <p:sldId id="274" r:id="rId20"/>
    <p:sldId id="271"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3B73"/>
    <a:srgbClr val="3A4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365" autoAdjust="0"/>
  </p:normalViewPr>
  <p:slideViewPr>
    <p:cSldViewPr snapToGrid="0">
      <p:cViewPr varScale="1">
        <p:scale>
          <a:sx n="59" d="100"/>
          <a:sy n="59" d="100"/>
        </p:scale>
        <p:origin x="115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DD992D-166A-4F8A-9E00-762CC7C467A3}" type="datetimeFigureOut">
              <a:rPr lang="en-US" smtClean="0"/>
              <a:t>11/6/2017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C57BB3-ECC6-43E1-A1FF-5FA10C38C410}" type="slidenum">
              <a:rPr lang="en-US" smtClean="0"/>
              <a:t>‹#›</a:t>
            </a:fld>
            <a:endParaRPr lang="en-US"/>
          </a:p>
        </p:txBody>
      </p:sp>
    </p:spTree>
    <p:extLst>
      <p:ext uri="{BB962C8B-B14F-4D97-AF65-F5344CB8AC3E}">
        <p14:creationId xmlns:p14="http://schemas.microsoft.com/office/powerpoint/2010/main" val="3168149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C57BB3-ECC6-43E1-A1FF-5FA10C38C410}" type="slidenum">
              <a:rPr lang="en-US" smtClean="0"/>
              <a:t>1</a:t>
            </a:fld>
            <a:endParaRPr lang="en-US"/>
          </a:p>
        </p:txBody>
      </p:sp>
    </p:spTree>
    <p:extLst>
      <p:ext uri="{BB962C8B-B14F-4D97-AF65-F5344CB8AC3E}">
        <p14:creationId xmlns:p14="http://schemas.microsoft.com/office/powerpoint/2010/main" val="692298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C57BB3-ECC6-43E1-A1FF-5FA10C38C410}" type="slidenum">
              <a:rPr lang="en-US" smtClean="0"/>
              <a:t>14</a:t>
            </a:fld>
            <a:endParaRPr lang="en-US"/>
          </a:p>
        </p:txBody>
      </p:sp>
    </p:spTree>
    <p:extLst>
      <p:ext uri="{BB962C8B-B14F-4D97-AF65-F5344CB8AC3E}">
        <p14:creationId xmlns:p14="http://schemas.microsoft.com/office/powerpoint/2010/main" val="2338520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C57BB3-ECC6-43E1-A1FF-5FA10C38C410}" type="slidenum">
              <a:rPr lang="en-US" smtClean="0"/>
              <a:t>18</a:t>
            </a:fld>
            <a:endParaRPr lang="en-US"/>
          </a:p>
        </p:txBody>
      </p:sp>
    </p:spTree>
    <p:extLst>
      <p:ext uri="{BB962C8B-B14F-4D97-AF65-F5344CB8AC3E}">
        <p14:creationId xmlns:p14="http://schemas.microsoft.com/office/powerpoint/2010/main" val="2592725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Finger is based on the Transmission Control Protocol, using TCP port 79 decimal (117 octal). A TCP connection is opened to a remote host on the Finger port. </a:t>
            </a:r>
          </a:p>
          <a:p>
            <a:r>
              <a:rPr lang="en-US"/>
              <a:t>Any data transferred MUST be in ASCII format, with no parity, and with lines ending in CRLF. </a:t>
            </a:r>
          </a:p>
          <a:p>
            <a:r>
              <a:rPr lang="en-US"/>
              <a:t>This excludes other character formats such as EBCDIC, etc. This also means that any characters between ASCII 128 and ASCII 255 should truly be international data, not USASCII with the parity bit set.</a:t>
            </a:r>
          </a:p>
          <a:p>
            <a:endParaRPr lang="en-US"/>
          </a:p>
          <a:p>
            <a:endParaRPr lang="en-US"/>
          </a:p>
        </p:txBody>
      </p:sp>
      <p:sp>
        <p:nvSpPr>
          <p:cNvPr id="4" name="Slide Number Placeholder 3"/>
          <p:cNvSpPr>
            <a:spLocks noGrp="1"/>
          </p:cNvSpPr>
          <p:nvPr>
            <p:ph type="sldNum" sz="quarter" idx="10"/>
          </p:nvPr>
        </p:nvSpPr>
        <p:spPr/>
        <p:txBody>
          <a:bodyPr/>
          <a:lstStyle/>
          <a:p>
            <a:fld id="{78C57BB3-ECC6-43E1-A1FF-5FA10C38C410}" type="slidenum">
              <a:rPr lang="en-US" smtClean="0"/>
              <a:t>3</a:t>
            </a:fld>
            <a:endParaRPr lang="en-US"/>
          </a:p>
        </p:txBody>
      </p:sp>
    </p:spTree>
    <p:extLst>
      <p:ext uri="{BB962C8B-B14F-4D97-AF65-F5344CB8AC3E}">
        <p14:creationId xmlns:p14="http://schemas.microsoft.com/office/powerpoint/2010/main" val="2193745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Edition 1.3, for GNU Finger version 1.37</a:t>
            </a:r>
          </a:p>
          <a:p>
            <a:r>
              <a:rPr lang="en-US" sz="1200" b="1" i="0" kern="1200">
                <a:solidFill>
                  <a:schemeClr val="tx1"/>
                </a:solidFill>
                <a:effectLst/>
                <a:latin typeface="+mn-lt"/>
                <a:ea typeface="+mn-ea"/>
                <a:cs typeface="+mn-cs"/>
              </a:rPr>
              <a:t>October 1992</a:t>
            </a:r>
          </a:p>
          <a:p>
            <a:r>
              <a:rPr lang="en-US" sz="1200" b="0" i="1" kern="1200">
                <a:solidFill>
                  <a:schemeClr val="tx1"/>
                </a:solidFill>
                <a:effectLst/>
                <a:latin typeface="+mn-lt"/>
                <a:ea typeface="+mn-ea"/>
                <a:cs typeface="+mn-cs"/>
              </a:rPr>
              <a:t>by Jan Brittenson and Brian Fox</a:t>
            </a:r>
            <a:endParaRPr lang="en-US" dirty="0"/>
          </a:p>
        </p:txBody>
      </p:sp>
      <p:sp>
        <p:nvSpPr>
          <p:cNvPr id="4" name="Slide Number Placeholder 3"/>
          <p:cNvSpPr>
            <a:spLocks noGrp="1"/>
          </p:cNvSpPr>
          <p:nvPr>
            <p:ph type="sldNum" sz="quarter" idx="10"/>
          </p:nvPr>
        </p:nvSpPr>
        <p:spPr/>
        <p:txBody>
          <a:bodyPr/>
          <a:lstStyle/>
          <a:p>
            <a:fld id="{78C57BB3-ECC6-43E1-A1FF-5FA10C38C410}" type="slidenum">
              <a:rPr lang="en-US" smtClean="0"/>
              <a:t>4</a:t>
            </a:fld>
            <a:endParaRPr lang="en-US"/>
          </a:p>
        </p:txBody>
      </p:sp>
    </p:spTree>
    <p:extLst>
      <p:ext uri="{BB962C8B-B14F-4D97-AF65-F5344CB8AC3E}">
        <p14:creationId xmlns:p14="http://schemas.microsoft.com/office/powerpoint/2010/main" val="2721517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1" kern="1200" dirty="0">
                <a:solidFill>
                  <a:schemeClr val="tx1"/>
                </a:solidFill>
                <a:effectLst/>
                <a:latin typeface="+mn-lt"/>
                <a:ea typeface="+mn-ea"/>
                <a:cs typeface="+mn-cs"/>
              </a:rPr>
              <a:t>- GNU Finger </a:t>
            </a:r>
            <a:r>
              <a:rPr lang="en-US" sz="1200" b="1" kern="1200" dirty="0" err="1">
                <a:solidFill>
                  <a:schemeClr val="tx1"/>
                </a:solidFill>
                <a:effectLst/>
                <a:latin typeface="+mn-lt"/>
                <a:ea typeface="+mn-ea"/>
                <a:cs typeface="+mn-cs"/>
              </a:rPr>
              <a:t>là</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một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chương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trình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tiện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ích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được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thiết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kế</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để</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cho</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phép</a:t>
            </a:r>
            <a:endParaRPr lang="en-US" sz="1200" b="1" kern="1200" dirty="0">
              <a:solidFill>
                <a:schemeClr val="tx1"/>
              </a:solidFill>
              <a:effectLst/>
              <a:latin typeface="+mn-lt"/>
              <a:ea typeface="+mn-ea"/>
              <a:cs typeface="+mn-cs"/>
            </a:endParaRPr>
          </a:p>
          <a:p>
            <a:pPr marL="0" indent="0">
              <a:buFontTx/>
              <a:buNone/>
            </a:pP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người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dùng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máy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chủ</a:t>
            </a:r>
            <a:r>
              <a:rPr lang="en-US" sz="1200" b="1" kern="1200" dirty="0">
                <a:solidFill>
                  <a:schemeClr val="tx1"/>
                </a:solidFill>
                <a:effectLst/>
                <a:latin typeface="+mn-lt"/>
                <a:ea typeface="+mn-ea"/>
                <a:cs typeface="+mn-cs"/>
              </a:rPr>
              <a:t> Unix </a:t>
            </a:r>
            <a:r>
              <a:rPr lang="en-US" sz="1200" b="1" kern="1200" dirty="0" err="1">
                <a:solidFill>
                  <a:schemeClr val="tx1"/>
                </a:solidFill>
                <a:effectLst/>
                <a:latin typeface="+mn-lt"/>
                <a:ea typeface="+mn-ea"/>
                <a:cs typeface="+mn-cs"/>
              </a:rPr>
              <a:t>trên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mạng</a:t>
            </a:r>
            <a:r>
              <a:rPr lang="en-US" sz="1200" b="1" kern="1200" dirty="0">
                <a:solidFill>
                  <a:schemeClr val="tx1"/>
                </a:solidFill>
                <a:effectLst/>
                <a:latin typeface="+mn-lt"/>
                <a:ea typeface="+mn-ea"/>
                <a:cs typeface="+mn-cs"/>
              </a:rPr>
              <a:t> Internet </a:t>
            </a:r>
            <a:r>
              <a:rPr lang="en-US" sz="1200" b="1" kern="1200" dirty="0" err="1">
                <a:solidFill>
                  <a:schemeClr val="tx1"/>
                </a:solidFill>
                <a:effectLst/>
                <a:latin typeface="+mn-lt"/>
                <a:ea typeface="+mn-ea"/>
                <a:cs typeface="+mn-cs"/>
              </a:rPr>
              <a:t>có</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được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thông</a:t>
            </a:r>
            <a:r>
              <a:rPr lang="en-US" sz="1200" b="1" kern="1200" dirty="0">
                <a:solidFill>
                  <a:schemeClr val="tx1"/>
                </a:solidFill>
                <a:effectLst/>
                <a:latin typeface="+mn-lt"/>
                <a:ea typeface="+mn-ea"/>
                <a:cs typeface="+mn-cs"/>
              </a:rPr>
              <a:t> tin </a:t>
            </a:r>
            <a:r>
              <a:rPr lang="en-US" sz="1200" b="1" kern="1200" dirty="0" err="1">
                <a:solidFill>
                  <a:schemeClr val="tx1"/>
                </a:solidFill>
                <a:effectLst/>
                <a:latin typeface="+mn-lt"/>
                <a:ea typeface="+mn-ea"/>
                <a:cs typeface="+mn-cs"/>
              </a:rPr>
              <a:t>về</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nhau</a:t>
            </a:r>
            <a:r>
              <a:rPr lang="en-US" sz="1200" b="1" kern="1200" dirty="0">
                <a:solidFill>
                  <a:schemeClr val="tx1"/>
                </a:solidFill>
                <a:effectLst/>
                <a:latin typeface="+mn-lt"/>
                <a:ea typeface="+mn-ea"/>
                <a:cs typeface="+mn-cs"/>
              </a:rPr>
              <a:t>. </a:t>
            </a:r>
          </a:p>
          <a:p>
            <a:pPr marL="0" indent="0">
              <a:buFontTx/>
              <a:buNone/>
            </a:pPr>
            <a:endParaRPr lang="en-US" sz="1200" b="1"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1" kern="1200" dirty="0" err="1">
                <a:solidFill>
                  <a:schemeClr val="tx1"/>
                </a:solidFill>
                <a:effectLst/>
                <a:latin typeface="+mn-lt"/>
                <a:ea typeface="+mn-ea"/>
                <a:cs typeface="+mn-cs"/>
              </a:rPr>
              <a:t>Nó</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là</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một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sự</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thay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thế</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trực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tiếp</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cho</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mã</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vân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tay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của</a:t>
            </a:r>
            <a:r>
              <a:rPr lang="en-US" sz="1200" b="1" kern="1200" dirty="0">
                <a:solidFill>
                  <a:schemeClr val="tx1"/>
                </a:solidFill>
                <a:effectLst/>
                <a:latin typeface="+mn-lt"/>
                <a:ea typeface="+mn-ea"/>
                <a:cs typeface="+mn-cs"/>
              </a:rPr>
              <a:t> Berkeley 4.3,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err="1">
                <a:solidFill>
                  <a:schemeClr val="tx1"/>
                </a:solidFill>
                <a:effectLst/>
                <a:latin typeface="+mn-lt"/>
                <a:ea typeface="+mn-ea"/>
                <a:cs typeface="+mn-cs"/>
              </a:rPr>
              <a:t>mặc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dù</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nó</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cho</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ra</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những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kết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quả</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tìm</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kiếm</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khác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nhau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và</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được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thiết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kế</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để</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chạy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trên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nhiều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hệ</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thống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khác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nhau</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pPr marL="0" indent="0">
              <a:buFontTx/>
              <a:buNone/>
            </a:pPr>
            <a:endParaRPr lang="en-US" dirty="0"/>
          </a:p>
        </p:txBody>
      </p:sp>
      <p:sp>
        <p:nvSpPr>
          <p:cNvPr id="4" name="Slide Number Placeholder 3"/>
          <p:cNvSpPr>
            <a:spLocks noGrp="1"/>
          </p:cNvSpPr>
          <p:nvPr>
            <p:ph type="sldNum" sz="quarter" idx="10"/>
          </p:nvPr>
        </p:nvSpPr>
        <p:spPr/>
        <p:txBody>
          <a:bodyPr/>
          <a:lstStyle/>
          <a:p>
            <a:fld id="{78C57BB3-ECC6-43E1-A1FF-5FA10C38C410}" type="slidenum">
              <a:rPr lang="en-US" smtClean="0"/>
              <a:t>5</a:t>
            </a:fld>
            <a:endParaRPr lang="en-US"/>
          </a:p>
        </p:txBody>
      </p:sp>
    </p:spTree>
    <p:extLst>
      <p:ext uri="{BB962C8B-B14F-4D97-AF65-F5344CB8AC3E}">
        <p14:creationId xmlns:p14="http://schemas.microsoft.com/office/powerpoint/2010/main" val="1417429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GNU Finger </a:t>
            </a:r>
            <a:r>
              <a:rPr lang="en-US" sz="1200" b="1" kern="1200" dirty="0" err="1">
                <a:solidFill>
                  <a:schemeClr val="tx1"/>
                </a:solidFill>
                <a:effectLst/>
                <a:latin typeface="+mn-lt"/>
                <a:ea typeface="+mn-ea"/>
                <a:cs typeface="+mn-cs"/>
              </a:rPr>
              <a:t>là</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một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thay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thế</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trực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tiếp</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cho</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các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chương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trình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ngón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tay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hiện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có</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Kể</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từ</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khi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giao</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thức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ngón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tay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các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quy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tắc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cho</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truyền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thông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là</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rất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đơn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giản</a:t>
            </a:r>
            <a:r>
              <a:rPr lang="en-US" sz="1200" b="1"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 GNU Finger </a:t>
            </a:r>
            <a:r>
              <a:rPr lang="en-US" sz="1200" b="1" kern="1200" dirty="0" err="1">
                <a:solidFill>
                  <a:schemeClr val="tx1"/>
                </a:solidFill>
                <a:effectLst/>
                <a:latin typeface="+mn-lt"/>
                <a:ea typeface="+mn-ea"/>
                <a:cs typeface="+mn-cs"/>
              </a:rPr>
              <a:t>sau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đó</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giao</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thức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để</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đáp</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ứng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các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yêu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cầu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đơn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giản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Nhưng</a:t>
            </a:r>
            <a:r>
              <a:rPr lang="en-US" sz="1200" b="1" kern="1200" dirty="0">
                <a:solidFill>
                  <a:schemeClr val="tx1"/>
                </a:solidFill>
                <a:effectLst/>
                <a:latin typeface="+mn-lt"/>
                <a:ea typeface="+mn-ea"/>
                <a:cs typeface="+mn-cs"/>
              </a:rPr>
              <a:t> GNU Finger </a:t>
            </a:r>
            <a:r>
              <a:rPr lang="en-US" sz="1200" b="1" kern="1200" dirty="0" err="1">
                <a:solidFill>
                  <a:schemeClr val="tx1"/>
                </a:solidFill>
                <a:effectLst/>
                <a:latin typeface="+mn-lt"/>
                <a:ea typeface="+mn-ea"/>
                <a:cs typeface="+mn-cs"/>
              </a:rPr>
              <a:t>cũng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thực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hiện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một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giao</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thức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khác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cho</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phép</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hai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chương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trình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ngón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tay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trao</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đổi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thông</a:t>
            </a:r>
            <a:r>
              <a:rPr lang="en-US" sz="1200" b="1" kern="1200" dirty="0">
                <a:solidFill>
                  <a:schemeClr val="tx1"/>
                </a:solidFill>
                <a:effectLst/>
                <a:latin typeface="+mn-lt"/>
                <a:ea typeface="+mn-ea"/>
                <a:cs typeface="+mn-cs"/>
              </a:rPr>
              <a:t> tin </a:t>
            </a:r>
            <a:r>
              <a:rPr lang="en-US" sz="1200" b="1" kern="1200" dirty="0" err="1">
                <a:solidFill>
                  <a:schemeClr val="tx1"/>
                </a:solidFill>
                <a:effectLst/>
                <a:latin typeface="+mn-lt"/>
                <a:ea typeface="+mn-ea"/>
                <a:cs typeface="+mn-cs"/>
              </a:rPr>
              <a:t>theo</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một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cách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xác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định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trước</a:t>
            </a:r>
            <a:r>
              <a:rPr lang="en-US" sz="1200" b="1" kern="1200" dirty="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err="1">
                <a:solidFill>
                  <a:schemeClr val="tx1"/>
                </a:solidFill>
                <a:effectLst/>
                <a:latin typeface="+mn-lt"/>
                <a:ea typeface="+mn-ea"/>
                <a:cs typeface="+mn-cs"/>
              </a:rPr>
              <a:t>cho</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phép</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truyền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thông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băng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thông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nhanh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hơn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và</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rộng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hơn</a:t>
            </a:r>
            <a:r>
              <a:rPr lang="en-US" sz="1200" b="1"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Finger </a:t>
            </a:r>
            <a:r>
              <a:rPr lang="en-US" sz="1200" b="1" kern="1200" dirty="0" err="1">
                <a:solidFill>
                  <a:schemeClr val="tx1"/>
                </a:solidFill>
                <a:effectLst/>
                <a:latin typeface="+mn-lt"/>
                <a:ea typeface="+mn-ea"/>
                <a:cs typeface="+mn-cs"/>
              </a:rPr>
              <a:t>cung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cấp</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thông</a:t>
            </a:r>
            <a:r>
              <a:rPr lang="en-US" sz="1200" b="1" kern="1200" dirty="0">
                <a:solidFill>
                  <a:schemeClr val="tx1"/>
                </a:solidFill>
                <a:effectLst/>
                <a:latin typeface="+mn-lt"/>
                <a:ea typeface="+mn-ea"/>
                <a:cs typeface="+mn-cs"/>
              </a:rPr>
              <a:t> tin </a:t>
            </a:r>
            <a:r>
              <a:rPr lang="en-US" sz="1200" b="1" kern="1200" dirty="0" err="1">
                <a:solidFill>
                  <a:schemeClr val="tx1"/>
                </a:solidFill>
                <a:effectLst/>
                <a:latin typeface="+mn-lt"/>
                <a:ea typeface="+mn-ea"/>
                <a:cs typeface="+mn-cs"/>
              </a:rPr>
              <a:t>về</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người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dùng</a:t>
            </a:r>
            <a:r>
              <a:rPr lang="en-US" sz="1200" b="1" kern="1200" dirty="0">
                <a:solidFill>
                  <a:schemeClr val="tx1"/>
                </a:solidFill>
                <a:effectLst/>
                <a:latin typeface="+mn-lt"/>
                <a:ea typeface="+mn-ea"/>
                <a:cs typeface="+mn-cs"/>
              </a:rPr>
              <a:t> ở </a:t>
            </a:r>
            <a:r>
              <a:rPr lang="en-US" sz="1200" b="1" kern="1200" dirty="0" err="1">
                <a:solidFill>
                  <a:schemeClr val="tx1"/>
                </a:solidFill>
                <a:effectLst/>
                <a:latin typeface="+mn-lt"/>
                <a:ea typeface="+mn-ea"/>
                <a:cs typeface="+mn-cs"/>
              </a:rPr>
              <a:t>các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định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dạng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khác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nhau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tùy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thuộc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vào</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cách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nó</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được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viện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dẫn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ngón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tay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được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gọi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mà</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không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có</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bất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kỳ</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tùy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chọn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thực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hiện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một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trang</a:t>
            </a:r>
            <a:r>
              <a:rPr lang="en-US" sz="1200" b="1" kern="1200" dirty="0">
                <a:solidFill>
                  <a:schemeClr val="tx1"/>
                </a:solidFill>
                <a:effectLst/>
                <a:latin typeface="+mn-lt"/>
                <a:ea typeface="+mn-ea"/>
                <a:cs typeface="+mn-cs"/>
              </a:rPr>
              <a:t> web </a:t>
            </a:r>
            <a:r>
              <a:rPr lang="en-US" sz="1200" b="1" kern="1200" dirty="0" err="1">
                <a:solidFill>
                  <a:schemeClr val="tx1"/>
                </a:solidFill>
                <a:effectLst/>
                <a:latin typeface="+mn-lt"/>
                <a:ea typeface="+mn-ea"/>
                <a:cs typeface="+mn-cs"/>
              </a:rPr>
              <a:t>yêu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cầu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ngón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tay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rộng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không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có</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vấn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đề</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mà</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máy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nó</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đã</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được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gọi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từ</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Chuyển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đối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số</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tồn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tại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để</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nhận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dạng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thông</a:t>
            </a:r>
            <a:r>
              <a:rPr lang="en-US" sz="1200" b="1" kern="1200" dirty="0">
                <a:solidFill>
                  <a:schemeClr val="tx1"/>
                </a:solidFill>
                <a:effectLst/>
                <a:latin typeface="+mn-lt"/>
                <a:ea typeface="+mn-ea"/>
                <a:cs typeface="+mn-cs"/>
              </a:rPr>
              <a:t> tin </a:t>
            </a:r>
            <a:r>
              <a:rPr lang="en-US" sz="1200" b="1" kern="1200" dirty="0" err="1">
                <a:solidFill>
                  <a:schemeClr val="tx1"/>
                </a:solidFill>
                <a:effectLst/>
                <a:latin typeface="+mn-lt"/>
                <a:ea typeface="+mn-ea"/>
                <a:cs typeface="+mn-cs"/>
              </a:rPr>
              <a:t>ngón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tay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dài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và</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chỉ</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để</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biết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thông</a:t>
            </a:r>
            <a:r>
              <a:rPr lang="en-US" sz="1200" b="1" kern="1200" dirty="0">
                <a:solidFill>
                  <a:schemeClr val="tx1"/>
                </a:solidFill>
                <a:effectLst/>
                <a:latin typeface="+mn-lt"/>
                <a:ea typeface="+mn-ea"/>
                <a:cs typeface="+mn-cs"/>
              </a:rPr>
              <a:t> tin </a:t>
            </a:r>
            <a:r>
              <a:rPr lang="en-US" sz="1200" b="1" kern="1200" dirty="0" err="1">
                <a:solidFill>
                  <a:schemeClr val="tx1"/>
                </a:solidFill>
                <a:effectLst/>
                <a:latin typeface="+mn-lt"/>
                <a:ea typeface="+mn-ea"/>
                <a:cs typeface="+mn-cs"/>
              </a:rPr>
              <a:t>về</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máy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địa</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phương</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err="1">
                <a:solidFill>
                  <a:schemeClr val="tx1"/>
                </a:solidFill>
                <a:effectLst/>
                <a:latin typeface="+mn-lt"/>
                <a:ea typeface="+mn-ea"/>
                <a:cs typeface="+mn-cs"/>
              </a:rPr>
              <a:t>Nếu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người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dùng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trên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máy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chủ</a:t>
            </a:r>
            <a:r>
              <a:rPr lang="en-US" sz="1200" b="1" kern="1200" dirty="0">
                <a:solidFill>
                  <a:schemeClr val="tx1"/>
                </a:solidFill>
                <a:effectLst/>
                <a:latin typeface="+mn-lt"/>
                <a:ea typeface="+mn-ea"/>
                <a:cs typeface="+mn-cs"/>
              </a:rPr>
              <a:t> A </a:t>
            </a:r>
            <a:r>
              <a:rPr lang="en-US" sz="1200" b="1" kern="1200" dirty="0" err="1">
                <a:solidFill>
                  <a:schemeClr val="tx1"/>
                </a:solidFill>
                <a:effectLst/>
                <a:latin typeface="+mn-lt"/>
                <a:ea typeface="+mn-ea"/>
                <a:cs typeface="+mn-cs"/>
              </a:rPr>
              <a:t>muốn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biết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về</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người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dùng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trên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máy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chủ</a:t>
            </a:r>
            <a:r>
              <a:rPr lang="en-US" sz="1200" b="1" kern="1200" dirty="0">
                <a:solidFill>
                  <a:schemeClr val="tx1"/>
                </a:solidFill>
                <a:effectLst/>
                <a:latin typeface="+mn-lt"/>
                <a:ea typeface="+mn-ea"/>
                <a:cs typeface="+mn-cs"/>
              </a:rPr>
              <a:t> B, </a:t>
            </a:r>
            <a:r>
              <a:rPr lang="en-US" sz="1200" b="1" kern="1200" dirty="0" err="1">
                <a:solidFill>
                  <a:schemeClr val="tx1"/>
                </a:solidFill>
                <a:effectLst/>
                <a:latin typeface="+mn-lt"/>
                <a:ea typeface="+mn-ea"/>
                <a:cs typeface="+mn-cs"/>
              </a:rPr>
              <a:t>ngón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tay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phải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tạo</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kết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nối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mạng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với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máy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chủ</a:t>
            </a:r>
            <a:r>
              <a:rPr lang="en-US" sz="1200" b="1" kern="1200" dirty="0">
                <a:solidFill>
                  <a:schemeClr val="tx1"/>
                </a:solidFill>
                <a:effectLst/>
                <a:latin typeface="+mn-lt"/>
                <a:ea typeface="+mn-ea"/>
                <a:cs typeface="+mn-cs"/>
              </a:rPr>
              <a:t> B. </a:t>
            </a:r>
            <a:r>
              <a:rPr lang="en-US" sz="1200" b="1" kern="1200" dirty="0" err="1">
                <a:solidFill>
                  <a:schemeClr val="tx1"/>
                </a:solidFill>
                <a:effectLst/>
                <a:latin typeface="+mn-lt"/>
                <a:ea typeface="+mn-ea"/>
                <a:cs typeface="+mn-cs"/>
              </a:rPr>
              <a:t>Nếu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máy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chủ</a:t>
            </a:r>
            <a:r>
              <a:rPr lang="en-US" sz="1200" b="1" kern="1200" dirty="0">
                <a:solidFill>
                  <a:schemeClr val="tx1"/>
                </a:solidFill>
                <a:effectLst/>
                <a:latin typeface="+mn-lt"/>
                <a:ea typeface="+mn-ea"/>
                <a:cs typeface="+mn-cs"/>
              </a:rPr>
              <a:t> B </a:t>
            </a:r>
            <a:r>
              <a:rPr lang="en-US" sz="1200" b="1" kern="1200" dirty="0" err="1">
                <a:solidFill>
                  <a:schemeClr val="tx1"/>
                </a:solidFill>
                <a:effectLst/>
                <a:latin typeface="+mn-lt"/>
                <a:ea typeface="+mn-ea"/>
                <a:cs typeface="+mn-cs"/>
              </a:rPr>
              <a:t>đang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chạy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chương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trình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ngón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tay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chương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trình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đó</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sẽ</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được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yêu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cầu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chuyển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tiếp</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thông</a:t>
            </a:r>
            <a:r>
              <a:rPr lang="en-US" sz="1200" b="1" kern="1200" dirty="0">
                <a:solidFill>
                  <a:schemeClr val="tx1"/>
                </a:solidFill>
                <a:effectLst/>
                <a:latin typeface="+mn-lt"/>
                <a:ea typeface="+mn-ea"/>
                <a:cs typeface="+mn-cs"/>
              </a:rPr>
              <a:t> tin </a:t>
            </a:r>
            <a:r>
              <a:rPr lang="en-US" sz="1200" b="1" kern="1200" dirty="0" err="1">
                <a:solidFill>
                  <a:schemeClr val="tx1"/>
                </a:solidFill>
                <a:effectLst/>
                <a:latin typeface="+mn-lt"/>
                <a:ea typeface="+mn-ea"/>
                <a:cs typeface="+mn-cs"/>
              </a:rPr>
              <a:t>về</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người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dùng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đang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được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hỏi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thông</a:t>
            </a:r>
            <a:r>
              <a:rPr lang="en-US" sz="1200" b="1" kern="1200" dirty="0">
                <a:solidFill>
                  <a:schemeClr val="tx1"/>
                </a:solidFill>
                <a:effectLst/>
                <a:latin typeface="+mn-lt"/>
                <a:ea typeface="+mn-ea"/>
                <a:cs typeface="+mn-cs"/>
              </a:rPr>
              <a:t> qua </a:t>
            </a:r>
            <a:r>
              <a:rPr lang="en-US" sz="1200" b="1" kern="1200" dirty="0" err="1">
                <a:solidFill>
                  <a:schemeClr val="tx1"/>
                </a:solidFill>
                <a:effectLst/>
                <a:latin typeface="+mn-lt"/>
                <a:ea typeface="+mn-ea"/>
                <a:cs typeface="+mn-cs"/>
              </a:rPr>
              <a:t>kết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nối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trở</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lại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máy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chủ</a:t>
            </a:r>
            <a:r>
              <a:rPr lang="en-US" sz="1200" b="1" kern="1200" dirty="0">
                <a:solidFill>
                  <a:schemeClr val="tx1"/>
                </a:solidFill>
                <a:effectLst/>
                <a:latin typeface="+mn-lt"/>
                <a:ea typeface="+mn-ea"/>
                <a:cs typeface="+mn-cs"/>
              </a:rPr>
              <a:t> A, </a:t>
            </a:r>
            <a:r>
              <a:rPr lang="en-US" sz="1200" b="1" kern="1200" dirty="0" err="1">
                <a:solidFill>
                  <a:schemeClr val="tx1"/>
                </a:solidFill>
                <a:effectLst/>
                <a:latin typeface="+mn-lt"/>
                <a:ea typeface="+mn-ea"/>
                <a:cs typeface="+mn-cs"/>
              </a:rPr>
              <a:t>nơi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ngón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tay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có</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thể</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hiển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thị</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nó</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GNU Finger </a:t>
            </a:r>
            <a:r>
              <a:rPr lang="en-US" sz="1200" b="1" kern="1200" dirty="0" err="1">
                <a:solidFill>
                  <a:schemeClr val="tx1"/>
                </a:solidFill>
                <a:effectLst/>
                <a:latin typeface="+mn-lt"/>
                <a:ea typeface="+mn-ea"/>
                <a:cs typeface="+mn-cs"/>
              </a:rPr>
              <a:t>cũng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chạy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một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tiến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trình</a:t>
            </a:r>
            <a:r>
              <a:rPr lang="en-US" sz="1200" b="1" kern="1200" dirty="0">
                <a:solidFill>
                  <a:schemeClr val="tx1"/>
                </a:solidFill>
                <a:effectLst/>
                <a:latin typeface="+mn-lt"/>
                <a:ea typeface="+mn-ea"/>
                <a:cs typeface="+mn-cs"/>
              </a:rPr>
              <a:t> daemon </a:t>
            </a:r>
            <a:r>
              <a:rPr lang="en-US" sz="1200" b="1" kern="1200" dirty="0" err="1">
                <a:solidFill>
                  <a:schemeClr val="tx1"/>
                </a:solidFill>
                <a:effectLst/>
                <a:latin typeface="+mn-lt"/>
                <a:ea typeface="+mn-ea"/>
                <a:cs typeface="+mn-cs"/>
              </a:rPr>
              <a:t>máy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chủ</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trên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máy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chủ</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lưu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trữ</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công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việc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của</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nó</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là</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để</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theo</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dõi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người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dùng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đăng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nhập</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vào</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máy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địa</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phương</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err="1">
                <a:solidFill>
                  <a:schemeClr val="tx1"/>
                </a:solidFill>
                <a:effectLst/>
                <a:latin typeface="+mn-lt"/>
                <a:ea typeface="+mn-ea"/>
                <a:cs typeface="+mn-cs"/>
              </a:rPr>
              <a:t>Một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tính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năng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tùy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chọn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và</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hiện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không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được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hỗ</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trợ</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là</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truyền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hình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ảnh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Điều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này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được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xây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dựng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trên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giao</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thức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mới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Người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dùng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tại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trang</a:t>
            </a:r>
            <a:r>
              <a:rPr lang="en-US" sz="1200" b="1" kern="1200" dirty="0">
                <a:solidFill>
                  <a:schemeClr val="tx1"/>
                </a:solidFill>
                <a:effectLst/>
                <a:latin typeface="+mn-lt"/>
                <a:ea typeface="+mn-ea"/>
                <a:cs typeface="+mn-cs"/>
              </a:rPr>
              <a:t> web A (</a:t>
            </a:r>
            <a:r>
              <a:rPr lang="en-US" sz="1200" b="1" kern="1200" dirty="0" err="1">
                <a:solidFill>
                  <a:schemeClr val="tx1"/>
                </a:solidFill>
                <a:effectLst/>
                <a:latin typeface="+mn-lt"/>
                <a:ea typeface="+mn-ea"/>
                <a:cs typeface="+mn-cs"/>
              </a:rPr>
              <a:t>ví</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dụ</a:t>
            </a:r>
            <a:r>
              <a:rPr lang="en-US" sz="1200" b="1" kern="1200" dirty="0">
                <a:solidFill>
                  <a:schemeClr val="tx1"/>
                </a:solidFill>
                <a:effectLst/>
                <a:latin typeface="+mn-lt"/>
                <a:ea typeface="+mn-ea"/>
                <a:cs typeface="+mn-cs"/>
              </a:rPr>
              <a:t> MIT) </a:t>
            </a:r>
            <a:r>
              <a:rPr lang="en-US" sz="1200" b="1" kern="1200" dirty="0" err="1">
                <a:solidFill>
                  <a:schemeClr val="tx1"/>
                </a:solidFill>
                <a:effectLst/>
                <a:latin typeface="+mn-lt"/>
                <a:ea typeface="+mn-ea"/>
                <a:cs typeface="+mn-cs"/>
              </a:rPr>
              <a:t>có</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thể</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thấy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hình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ảnh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của</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người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dùng</a:t>
            </a:r>
            <a:r>
              <a:rPr lang="en-US" sz="1200" b="1" kern="1200" dirty="0">
                <a:solidFill>
                  <a:schemeClr val="tx1"/>
                </a:solidFill>
                <a:effectLst/>
                <a:latin typeface="+mn-lt"/>
                <a:ea typeface="+mn-ea"/>
                <a:cs typeface="+mn-cs"/>
              </a:rPr>
              <a:t> ở </a:t>
            </a:r>
            <a:r>
              <a:rPr lang="en-US" sz="1200" b="1" kern="1200" dirty="0" err="1">
                <a:solidFill>
                  <a:schemeClr val="tx1"/>
                </a:solidFill>
                <a:effectLst/>
                <a:latin typeface="+mn-lt"/>
                <a:ea typeface="+mn-ea"/>
                <a:cs typeface="+mn-cs"/>
              </a:rPr>
              <a:t>trang</a:t>
            </a:r>
            <a:r>
              <a:rPr lang="en-US" sz="1200" b="1" kern="1200" dirty="0">
                <a:solidFill>
                  <a:schemeClr val="tx1"/>
                </a:solidFill>
                <a:effectLst/>
                <a:latin typeface="+mn-lt"/>
                <a:ea typeface="+mn-ea"/>
                <a:cs typeface="+mn-cs"/>
              </a:rPr>
              <a:t> web B (</a:t>
            </a:r>
            <a:r>
              <a:rPr lang="en-US" sz="1200" b="1" kern="1200" dirty="0" err="1">
                <a:solidFill>
                  <a:schemeClr val="tx1"/>
                </a:solidFill>
                <a:effectLst/>
                <a:latin typeface="+mn-lt"/>
                <a:ea typeface="+mn-ea"/>
                <a:cs typeface="+mn-cs"/>
              </a:rPr>
              <a:t>ví</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dụ</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như</a:t>
            </a:r>
            <a:r>
              <a:rPr lang="en-US" sz="1200" b="1" kern="1200" dirty="0">
                <a:solidFill>
                  <a:schemeClr val="tx1"/>
                </a:solidFill>
                <a:effectLst/>
                <a:latin typeface="+mn-lt"/>
                <a:ea typeface="+mn-ea"/>
                <a:cs typeface="+mn-cs"/>
              </a:rPr>
              <a:t> UCSB), </a:t>
            </a:r>
            <a:r>
              <a:rPr lang="en-US" sz="1200" b="1" kern="1200" dirty="0" err="1">
                <a:solidFill>
                  <a:schemeClr val="tx1"/>
                </a:solidFill>
                <a:effectLst/>
                <a:latin typeface="+mn-lt"/>
                <a:ea typeface="+mn-ea"/>
                <a:cs typeface="+mn-cs"/>
              </a:rPr>
              <a:t>bằng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cách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gõ</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một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yêu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cầu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ngón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tay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Việc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chuyển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đổi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dữ</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liệu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đồ</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hoạ</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từ</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một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định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dạng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này</a:t>
            </a:r>
            <a:r>
              <a:rPr lang="en-US" sz="1200" b="1" kern="1200" dirty="0">
                <a:solidFill>
                  <a:schemeClr val="tx1"/>
                </a:solidFill>
                <a:effectLst/>
                <a:latin typeface="+mn-lt"/>
                <a:ea typeface="+mn-ea"/>
                <a:cs typeface="+mn-cs"/>
              </a:rPr>
              <a:t> sang </a:t>
            </a:r>
            <a:r>
              <a:rPr lang="en-US" sz="1200" b="1" kern="1200" dirty="0" err="1">
                <a:solidFill>
                  <a:schemeClr val="tx1"/>
                </a:solidFill>
                <a:effectLst/>
                <a:latin typeface="+mn-lt"/>
                <a:ea typeface="+mn-ea"/>
                <a:cs typeface="+mn-cs"/>
              </a:rPr>
              <a:t>dạng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khác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được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thực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hiện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thông</a:t>
            </a:r>
            <a:r>
              <a:rPr lang="en-US" sz="1200" b="1" kern="1200" dirty="0">
                <a:solidFill>
                  <a:schemeClr val="tx1"/>
                </a:solidFill>
                <a:effectLst/>
                <a:latin typeface="+mn-lt"/>
                <a:ea typeface="+mn-ea"/>
                <a:cs typeface="+mn-cs"/>
              </a:rPr>
              <a:t> qua GNU Finger; </a:t>
            </a:r>
            <a:r>
              <a:rPr lang="en-US" sz="1200" b="1" kern="1200" dirty="0" err="1">
                <a:solidFill>
                  <a:schemeClr val="tx1"/>
                </a:solidFill>
                <a:effectLst/>
                <a:latin typeface="+mn-lt"/>
                <a:ea typeface="+mn-ea"/>
                <a:cs typeface="+mn-cs"/>
              </a:rPr>
              <a:t>không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có</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trang</a:t>
            </a:r>
            <a:r>
              <a:rPr lang="en-US" sz="1200" b="1" kern="1200" dirty="0">
                <a:solidFill>
                  <a:schemeClr val="tx1"/>
                </a:solidFill>
                <a:effectLst/>
                <a:latin typeface="+mn-lt"/>
                <a:ea typeface="+mn-ea"/>
                <a:cs typeface="+mn-cs"/>
              </a:rPr>
              <a:t> web </a:t>
            </a:r>
            <a:r>
              <a:rPr lang="en-US" sz="1200" b="1" kern="1200" dirty="0" err="1">
                <a:solidFill>
                  <a:schemeClr val="tx1"/>
                </a:solidFill>
                <a:effectLst/>
                <a:latin typeface="+mn-lt"/>
                <a:ea typeface="+mn-ea"/>
                <a:cs typeface="+mn-cs"/>
              </a:rPr>
              <a:t>cần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biết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nơi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và</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như</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thế</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nào</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những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hình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ảnh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được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lưu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trữ</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trên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bất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kỳ</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trang</a:t>
            </a:r>
            <a:r>
              <a:rPr lang="en-US" sz="1200" b="1" kern="1200" dirty="0">
                <a:solidFill>
                  <a:schemeClr val="tx1"/>
                </a:solidFill>
                <a:effectLst/>
                <a:latin typeface="+mn-lt"/>
                <a:ea typeface="+mn-ea"/>
                <a:cs typeface="+mn-cs"/>
              </a:rPr>
              <a:t> web </a:t>
            </a:r>
            <a:r>
              <a:rPr lang="en-US" sz="1200" b="1" kern="1200" dirty="0" err="1">
                <a:solidFill>
                  <a:schemeClr val="tx1"/>
                </a:solidFill>
                <a:effectLst/>
                <a:latin typeface="+mn-lt"/>
                <a:ea typeface="+mn-ea"/>
                <a:cs typeface="+mn-cs"/>
              </a:rPr>
              <a:t>khác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để</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có</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thể</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hiển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thị</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những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hình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ảnh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Bạn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nên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yêu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cầu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quản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trị</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viên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hệ</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thống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của</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mình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để</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tìm</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hiểu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xem</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anh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ấy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đã</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chọn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bao</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gồm</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chức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năng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này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trên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mạng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của</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bạn</a:t>
            </a:r>
            <a:r>
              <a:rPr lang="en-US" sz="1200" b="1" kern="1200" dirty="0">
                <a:solidFill>
                  <a:schemeClr val="tx1"/>
                </a:solidFill>
                <a:effectLst/>
                <a:latin typeface="+mn-lt"/>
                <a:ea typeface="+mn-ea"/>
                <a:cs typeface="+mn-cs"/>
              </a:rPr>
              <a:t> hay </a:t>
            </a:r>
            <a:r>
              <a:rPr lang="en-US" sz="1200" b="1" kern="1200" dirty="0" err="1">
                <a:solidFill>
                  <a:schemeClr val="tx1"/>
                </a:solidFill>
                <a:effectLst/>
                <a:latin typeface="+mn-lt"/>
                <a:ea typeface="+mn-ea"/>
                <a:cs typeface="+mn-cs"/>
              </a:rPr>
              <a:t>không</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8C57BB3-ECC6-43E1-A1FF-5FA10C38C410}" type="slidenum">
              <a:rPr lang="en-US" smtClean="0"/>
              <a:t>6</a:t>
            </a:fld>
            <a:endParaRPr lang="en-US"/>
          </a:p>
        </p:txBody>
      </p:sp>
    </p:spTree>
    <p:extLst>
      <p:ext uri="{BB962C8B-B14F-4D97-AF65-F5344CB8AC3E}">
        <p14:creationId xmlns:p14="http://schemas.microsoft.com/office/powerpoint/2010/main" val="2829227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a:solidFill>
                  <a:schemeClr val="tx1"/>
                </a:solidFill>
                <a:effectLst/>
                <a:latin typeface="+mn-lt"/>
                <a:ea typeface="+mn-ea"/>
                <a:cs typeface="+mn-cs"/>
              </a:rPr>
              <a:t>Đối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số</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cơ</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bản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để</a:t>
            </a:r>
            <a:r>
              <a:rPr lang="en-US" sz="1200" b="1" kern="1200" dirty="0">
                <a:solidFill>
                  <a:schemeClr val="tx1"/>
                </a:solidFill>
                <a:effectLst/>
                <a:latin typeface="+mn-lt"/>
                <a:ea typeface="+mn-ea"/>
                <a:cs typeface="+mn-cs"/>
              </a:rPr>
              <a:t> Finger </a:t>
            </a:r>
            <a:r>
              <a:rPr lang="en-US" sz="1200" b="1" kern="1200" dirty="0" err="1">
                <a:solidFill>
                  <a:schemeClr val="tx1"/>
                </a:solidFill>
                <a:effectLst/>
                <a:latin typeface="+mn-lt"/>
                <a:ea typeface="+mn-ea"/>
                <a:cs typeface="+mn-cs"/>
              </a:rPr>
              <a:t>là</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cặp</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người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dùng</a:t>
            </a:r>
            <a:r>
              <a:rPr lang="en-US" sz="1200" b="1" kern="1200" dirty="0">
                <a:solidFill>
                  <a:schemeClr val="tx1"/>
                </a:solidFill>
                <a:effectLst/>
                <a:latin typeface="+mn-lt"/>
                <a:ea typeface="+mn-ea"/>
                <a:cs typeface="+mn-cs"/>
              </a:rPr>
              <a:t> @ host. </a:t>
            </a:r>
            <a:r>
              <a:rPr lang="en-US" sz="1200" b="1" kern="1200" dirty="0" err="1">
                <a:solidFill>
                  <a:schemeClr val="tx1"/>
                </a:solidFill>
                <a:effectLst/>
                <a:latin typeface="+mn-lt"/>
                <a:ea typeface="+mn-ea"/>
                <a:cs typeface="+mn-cs"/>
              </a:rPr>
              <a:t>Phần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người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dùng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là</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tên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của</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người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dùng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về</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người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mà</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bạn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muốn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biết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thông</a:t>
            </a:r>
            <a:r>
              <a:rPr lang="en-US" sz="1200" b="1" kern="1200" dirty="0">
                <a:solidFill>
                  <a:schemeClr val="tx1"/>
                </a:solidFill>
                <a:effectLst/>
                <a:latin typeface="+mn-lt"/>
                <a:ea typeface="+mn-ea"/>
                <a:cs typeface="+mn-cs"/>
              </a:rPr>
              <a:t> tin. </a:t>
            </a:r>
          </a:p>
          <a:p>
            <a:r>
              <a:rPr lang="en-US" sz="1200" b="1" kern="1200" dirty="0" err="1">
                <a:solidFill>
                  <a:schemeClr val="tx1"/>
                </a:solidFill>
                <a:effectLst/>
                <a:latin typeface="+mn-lt"/>
                <a:ea typeface="+mn-ea"/>
                <a:cs typeface="+mn-cs"/>
              </a:rPr>
              <a:t>Máy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chủ</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lưu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trữ</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là</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máy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tính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mà</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người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dùng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có</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tài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khoản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trên</a:t>
            </a:r>
            <a:r>
              <a:rPr lang="en-US" sz="1200" b="1" kern="1200" dirty="0">
                <a:solidFill>
                  <a:schemeClr val="tx1"/>
                </a:solidFill>
                <a:effectLst/>
                <a:latin typeface="+mn-lt"/>
                <a:ea typeface="+mn-ea"/>
                <a:cs typeface="+mn-cs"/>
              </a:rPr>
              <a:t>. </a:t>
            </a:r>
          </a:p>
          <a:p>
            <a:r>
              <a:rPr lang="en-US" sz="1200" b="1" kern="1200" dirty="0" err="1">
                <a:solidFill>
                  <a:schemeClr val="tx1"/>
                </a:solidFill>
                <a:effectLst/>
                <a:latin typeface="+mn-lt"/>
                <a:ea typeface="+mn-ea"/>
                <a:cs typeface="+mn-cs"/>
              </a:rPr>
              <a:t>Khi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được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gọi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theo</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cách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này</a:t>
            </a:r>
            <a:r>
              <a:rPr lang="en-US" sz="1200" b="1" kern="1200" dirty="0">
                <a:solidFill>
                  <a:schemeClr val="tx1"/>
                </a:solidFill>
                <a:effectLst/>
                <a:latin typeface="+mn-lt"/>
                <a:ea typeface="+mn-ea"/>
                <a:cs typeface="+mn-cs"/>
              </a:rPr>
              <a:t>, GNU Finger </a:t>
            </a:r>
            <a:r>
              <a:rPr lang="en-US" sz="1200" b="1" kern="1200" dirty="0" err="1">
                <a:solidFill>
                  <a:schemeClr val="tx1"/>
                </a:solidFill>
                <a:effectLst/>
                <a:latin typeface="+mn-lt"/>
                <a:ea typeface="+mn-ea"/>
                <a:cs typeface="+mn-cs"/>
              </a:rPr>
              <a:t>hiển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thị</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danh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sách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các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máy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chủ</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mà</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người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dùng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này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hiện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đang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đăng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nhập</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hoặc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nếu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người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dùng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không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đăng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nhập</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lần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cuối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cùng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và</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địa</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điểm</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mà</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người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đó</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đã</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máy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chủ</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lưu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trữ</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có</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thể</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được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thể</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hiện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dưới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bất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kỳ</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địa</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chỉ</a:t>
            </a:r>
            <a:r>
              <a:rPr lang="en-US" sz="1200" b="1" kern="1200" dirty="0">
                <a:solidFill>
                  <a:schemeClr val="tx1"/>
                </a:solidFill>
                <a:effectLst/>
                <a:latin typeface="+mn-lt"/>
                <a:ea typeface="+mn-ea"/>
                <a:cs typeface="+mn-cs"/>
              </a:rPr>
              <a:t> Internet </a:t>
            </a:r>
            <a:r>
              <a:rPr lang="en-US" sz="1200" b="1" kern="1200" dirty="0" err="1">
                <a:solidFill>
                  <a:schemeClr val="tx1"/>
                </a:solidFill>
                <a:effectLst/>
                <a:latin typeface="+mn-lt"/>
                <a:ea typeface="+mn-ea"/>
                <a:cs typeface="+mn-cs"/>
              </a:rPr>
              <a:t>hợp</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lệ</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nào</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ví</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dụ</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ký</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hiệu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dấu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chấm</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tên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máy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chủ</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lưu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trữ</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tên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miền</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b="1" kern="1200" dirty="0" err="1">
                <a:solidFill>
                  <a:schemeClr val="tx1"/>
                </a:solidFill>
                <a:effectLst/>
                <a:latin typeface="+mn-lt"/>
                <a:ea typeface="+mn-ea"/>
                <a:cs typeface="+mn-cs"/>
              </a:rPr>
              <a:t>Nếu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máy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chủ</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không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tồn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tại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máy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chủ</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lưu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trữ</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địa</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phương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được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giả</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định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Nếu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người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dùng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là</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trống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hoặc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không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xác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định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giả</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định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rằng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bạn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muốn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có</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thông</a:t>
            </a:r>
            <a:r>
              <a:rPr lang="en-US" sz="1200" b="1" kern="1200" dirty="0">
                <a:solidFill>
                  <a:schemeClr val="tx1"/>
                </a:solidFill>
                <a:effectLst/>
                <a:latin typeface="+mn-lt"/>
                <a:ea typeface="+mn-ea"/>
                <a:cs typeface="+mn-cs"/>
              </a:rPr>
              <a:t> tin </a:t>
            </a:r>
            <a:r>
              <a:rPr lang="en-US" sz="1200" b="1" kern="1200" dirty="0" err="1">
                <a:solidFill>
                  <a:schemeClr val="tx1"/>
                </a:solidFill>
                <a:effectLst/>
                <a:latin typeface="+mn-lt"/>
                <a:ea typeface="+mn-ea"/>
                <a:cs typeface="+mn-cs"/>
              </a:rPr>
              <a:t>về</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tất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cả</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người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dùng</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8C57BB3-ECC6-43E1-A1FF-5FA10C38C410}" type="slidenum">
              <a:rPr lang="en-US" smtClean="0"/>
              <a:t>7</a:t>
            </a:fld>
            <a:endParaRPr lang="en-US"/>
          </a:p>
        </p:txBody>
      </p:sp>
    </p:spTree>
    <p:extLst>
      <p:ext uri="{BB962C8B-B14F-4D97-AF65-F5344CB8AC3E}">
        <p14:creationId xmlns:p14="http://schemas.microsoft.com/office/powerpoint/2010/main" val="2093757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a:solidFill>
                  <a:schemeClr val="tx1"/>
                </a:solidFill>
                <a:effectLst/>
                <a:latin typeface="+mn-lt"/>
                <a:ea typeface="+mn-ea"/>
                <a:cs typeface="+mn-cs"/>
              </a:rPr>
              <a:t>Tập</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lệnh</a:t>
            </a:r>
            <a:r>
              <a:rPr lang="en-US" sz="1200" b="1" kern="1200" dirty="0">
                <a:solidFill>
                  <a:schemeClr val="tx1"/>
                </a:solidFill>
                <a:effectLst/>
                <a:latin typeface="+mn-lt"/>
                <a:ea typeface="+mn-ea"/>
                <a:cs typeface="+mn-cs"/>
              </a:rPr>
              <a:t> `~ / .</a:t>
            </a:r>
            <a:r>
              <a:rPr lang="en-US" sz="1200" b="1" kern="1200" dirty="0" err="1">
                <a:solidFill>
                  <a:schemeClr val="tx1"/>
                </a:solidFill>
                <a:effectLst/>
                <a:latin typeface="+mn-lt"/>
                <a:ea typeface="+mn-ea"/>
                <a:cs typeface="+mn-cs"/>
              </a:rPr>
              <a:t>fingerrc</a:t>
            </a:r>
            <a:r>
              <a:rPr lang="en-US" sz="1200" b="1" kern="1200" dirty="0">
                <a:solidFill>
                  <a:schemeClr val="tx1"/>
                </a:solidFill>
                <a:effectLst/>
                <a:latin typeface="+mn-lt"/>
                <a:ea typeface="+mn-ea"/>
                <a:cs typeface="+mn-cs"/>
              </a:rPr>
              <a:t> '</a:t>
            </a:r>
          </a:p>
          <a:p>
            <a:r>
              <a:rPr lang="en-US" sz="1200" b="1" kern="1200" dirty="0" err="1">
                <a:solidFill>
                  <a:schemeClr val="tx1"/>
                </a:solidFill>
                <a:effectLst/>
                <a:latin typeface="+mn-lt"/>
                <a:ea typeface="+mn-ea"/>
                <a:cs typeface="+mn-cs"/>
              </a:rPr>
              <a:t>Khi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máy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chủ</a:t>
            </a:r>
            <a:r>
              <a:rPr lang="en-US" sz="1200" b="1" kern="1200" dirty="0">
                <a:solidFill>
                  <a:schemeClr val="tx1"/>
                </a:solidFill>
                <a:effectLst/>
                <a:latin typeface="+mn-lt"/>
                <a:ea typeface="+mn-ea"/>
                <a:cs typeface="+mn-cs"/>
              </a:rPr>
              <a:t> Finger GNU </a:t>
            </a:r>
            <a:r>
              <a:rPr lang="en-US" sz="1200" b="1" kern="1200" dirty="0" err="1">
                <a:solidFill>
                  <a:schemeClr val="tx1"/>
                </a:solidFill>
                <a:effectLst/>
                <a:latin typeface="+mn-lt"/>
                <a:ea typeface="+mn-ea"/>
                <a:cs typeface="+mn-cs"/>
              </a:rPr>
              <a:t>nhận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được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yêu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cầu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thông</a:t>
            </a:r>
            <a:r>
              <a:rPr lang="en-US" sz="1200" b="1" kern="1200" dirty="0">
                <a:solidFill>
                  <a:schemeClr val="tx1"/>
                </a:solidFill>
                <a:effectLst/>
                <a:latin typeface="+mn-lt"/>
                <a:ea typeface="+mn-ea"/>
                <a:cs typeface="+mn-cs"/>
              </a:rPr>
              <a:t> tin </a:t>
            </a:r>
            <a:r>
              <a:rPr lang="en-US" sz="1200" b="1" kern="1200" dirty="0" err="1">
                <a:solidFill>
                  <a:schemeClr val="tx1"/>
                </a:solidFill>
                <a:effectLst/>
                <a:latin typeface="+mn-lt"/>
                <a:ea typeface="+mn-ea"/>
                <a:cs typeface="+mn-cs"/>
              </a:rPr>
              <a:t>về</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người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dùng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nó</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sẽ</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tìm</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xem</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người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dùng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có</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tệp</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fingerrc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trong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thư</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mục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chính</a:t>
            </a:r>
            <a:r>
              <a:rPr lang="en-US" sz="1200" b="1" kern="1200" dirty="0">
                <a:solidFill>
                  <a:schemeClr val="tx1"/>
                </a:solidFill>
                <a:effectLst/>
                <a:latin typeface="+mn-lt"/>
                <a:ea typeface="+mn-ea"/>
                <a:cs typeface="+mn-cs"/>
              </a:rPr>
              <a:t> hay </a:t>
            </a:r>
            <a:r>
              <a:rPr lang="en-US" sz="1200" b="1" kern="1200" dirty="0" err="1">
                <a:solidFill>
                  <a:schemeClr val="tx1"/>
                </a:solidFill>
                <a:effectLst/>
                <a:latin typeface="+mn-lt"/>
                <a:ea typeface="+mn-ea"/>
                <a:cs typeface="+mn-cs"/>
              </a:rPr>
              <a:t>không</a:t>
            </a:r>
            <a:r>
              <a:rPr lang="en-US" sz="1200" b="1" kern="1200" dirty="0">
                <a:solidFill>
                  <a:schemeClr val="tx1"/>
                </a:solidFill>
                <a:effectLst/>
                <a:latin typeface="+mn-lt"/>
                <a:ea typeface="+mn-ea"/>
                <a:cs typeface="+mn-cs"/>
              </a:rPr>
              <a:t>.</a:t>
            </a:r>
          </a:p>
          <a:p>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Nếu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tập</a:t>
            </a:r>
            <a:r>
              <a:rPr lang="en-US" sz="1200" b="1" kern="1200" dirty="0">
                <a:solidFill>
                  <a:schemeClr val="tx1"/>
                </a:solidFill>
                <a:effectLst/>
                <a:latin typeface="+mn-lt"/>
                <a:ea typeface="+mn-ea"/>
                <a:cs typeface="+mn-cs"/>
              </a:rPr>
              <a:t> tin </a:t>
            </a:r>
            <a:r>
              <a:rPr lang="en-US" sz="1200" b="1" kern="1200" dirty="0" err="1">
                <a:solidFill>
                  <a:schemeClr val="tx1"/>
                </a:solidFill>
                <a:effectLst/>
                <a:latin typeface="+mn-lt"/>
                <a:ea typeface="+mn-ea"/>
                <a:cs typeface="+mn-cs"/>
              </a:rPr>
              <a:t>đó</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tồn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tại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và</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là</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tập</a:t>
            </a:r>
            <a:r>
              <a:rPr lang="en-US" sz="1200" b="1" kern="1200" dirty="0">
                <a:solidFill>
                  <a:schemeClr val="tx1"/>
                </a:solidFill>
                <a:effectLst/>
                <a:latin typeface="+mn-lt"/>
                <a:ea typeface="+mn-ea"/>
                <a:cs typeface="+mn-cs"/>
              </a:rPr>
              <a:t> tin </a:t>
            </a:r>
            <a:r>
              <a:rPr lang="en-US" sz="1200" b="1" kern="1200" dirty="0" err="1">
                <a:solidFill>
                  <a:schemeClr val="tx1"/>
                </a:solidFill>
                <a:effectLst/>
                <a:latin typeface="+mn-lt"/>
                <a:ea typeface="+mn-ea"/>
                <a:cs typeface="+mn-cs"/>
              </a:rPr>
              <a:t>thực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thì</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tập</a:t>
            </a:r>
            <a:r>
              <a:rPr lang="en-US" sz="1200" b="1" kern="1200" dirty="0">
                <a:solidFill>
                  <a:schemeClr val="tx1"/>
                </a:solidFill>
                <a:effectLst/>
                <a:latin typeface="+mn-lt"/>
                <a:ea typeface="+mn-ea"/>
                <a:cs typeface="+mn-cs"/>
              </a:rPr>
              <a:t> tin </a:t>
            </a:r>
            <a:r>
              <a:rPr lang="en-US" sz="1200" b="1" kern="1200" dirty="0" err="1">
                <a:solidFill>
                  <a:schemeClr val="tx1"/>
                </a:solidFill>
                <a:effectLst/>
                <a:latin typeface="+mn-lt"/>
                <a:ea typeface="+mn-ea"/>
                <a:cs typeface="+mn-cs"/>
              </a:rPr>
              <a:t>này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được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thực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hiện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và</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đầu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ra</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ngón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tay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bình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thường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được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truyền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vào</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nó</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như</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đầu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vào</a:t>
            </a:r>
            <a:r>
              <a:rPr lang="en-US" sz="1200" b="1" kern="1200" dirty="0">
                <a:solidFill>
                  <a:schemeClr val="tx1"/>
                </a:solidFill>
                <a:effectLst/>
                <a:latin typeface="+mn-lt"/>
                <a:ea typeface="+mn-ea"/>
                <a:cs typeface="+mn-cs"/>
              </a:rPr>
              <a:t>. </a:t>
            </a:r>
          </a:p>
          <a:p>
            <a:r>
              <a:rPr lang="en-US" sz="1200" b="1" kern="1200" dirty="0" err="1">
                <a:solidFill>
                  <a:schemeClr val="tx1"/>
                </a:solidFill>
                <a:effectLst/>
                <a:latin typeface="+mn-lt"/>
                <a:ea typeface="+mn-ea"/>
                <a:cs typeface="+mn-cs"/>
              </a:rPr>
              <a:t>Đầu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ra</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của</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nó</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trở</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thành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những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gì</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được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trả</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lại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cho</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yêu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cầu</a:t>
            </a:r>
            <a:r>
              <a:rPr lang="en-US" sz="1200" b="1" kern="1200" dirty="0">
                <a:solidFill>
                  <a:schemeClr val="tx1"/>
                </a:solidFill>
                <a:effectLst/>
                <a:latin typeface="+mn-lt"/>
                <a:ea typeface="+mn-ea"/>
                <a:cs typeface="+mn-cs"/>
              </a:rPr>
              <a:t>. </a:t>
            </a:r>
            <a:endParaRPr lang="en-US" b="1" dirty="0"/>
          </a:p>
        </p:txBody>
      </p:sp>
      <p:sp>
        <p:nvSpPr>
          <p:cNvPr id="4" name="Slide Number Placeholder 3"/>
          <p:cNvSpPr>
            <a:spLocks noGrp="1"/>
          </p:cNvSpPr>
          <p:nvPr>
            <p:ph type="sldNum" sz="quarter" idx="10"/>
          </p:nvPr>
        </p:nvSpPr>
        <p:spPr/>
        <p:txBody>
          <a:bodyPr/>
          <a:lstStyle/>
          <a:p>
            <a:fld id="{78C57BB3-ECC6-43E1-A1FF-5FA10C38C410}" type="slidenum">
              <a:rPr lang="en-US" smtClean="0"/>
              <a:t>10</a:t>
            </a:fld>
            <a:endParaRPr lang="en-US"/>
          </a:p>
        </p:txBody>
      </p:sp>
    </p:spTree>
    <p:extLst>
      <p:ext uri="{BB962C8B-B14F-4D97-AF65-F5344CB8AC3E}">
        <p14:creationId xmlns:p14="http://schemas.microsoft.com/office/powerpoint/2010/main" val="1041993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C57BB3-ECC6-43E1-A1FF-5FA10C38C410}" type="slidenum">
              <a:rPr lang="en-US" smtClean="0"/>
              <a:t>11</a:t>
            </a:fld>
            <a:endParaRPr lang="en-US"/>
          </a:p>
        </p:txBody>
      </p:sp>
    </p:spTree>
    <p:extLst>
      <p:ext uri="{BB962C8B-B14F-4D97-AF65-F5344CB8AC3E}">
        <p14:creationId xmlns:p14="http://schemas.microsoft.com/office/powerpoint/2010/main" val="3254824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Một</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câu</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hỏi</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thường</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phát</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sinh</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khi</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cài</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đặt</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phần</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mềm</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mạng</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bổ</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sung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thêm</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chức</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năng</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mới</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là</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liệu</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nó</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có</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được</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coi</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là</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an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toàn</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không</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Chức</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năng</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mới</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quan</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trọng</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nhất</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trong</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GNU Finger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về</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bảo</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mật</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là</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khả</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năng</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người</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dùng</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có</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một</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tập</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tin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fingerrc</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trong</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thư</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mục</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effectLst/>
                <a:latin typeface="Times New Roman" panose="02020603050405020304" pitchFamily="18" charset="0"/>
                <a:ea typeface="+mn-ea"/>
                <a:cs typeface="Times New Roman" panose="02020603050405020304" pitchFamily="18" charset="0"/>
              </a:rPr>
              <a:t>chính</a:t>
            </a:r>
            <a:r>
              <a:rPr lang="en-US" sz="2800" b="1" kern="1200" dirty="0">
                <a:solidFill>
                  <a:schemeClr val="tx1"/>
                </a:solidFill>
                <a:effectLst/>
                <a:latin typeface="Times New Roman" panose="02020603050405020304" pitchFamily="18" charset="0"/>
                <a:ea typeface="+mn-ea"/>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8C57BB3-ECC6-43E1-A1FF-5FA10C38C410}" type="slidenum">
              <a:rPr lang="en-US" smtClean="0"/>
              <a:t>13</a:t>
            </a:fld>
            <a:endParaRPr lang="en-US"/>
          </a:p>
        </p:txBody>
      </p:sp>
    </p:spTree>
    <p:extLst>
      <p:ext uri="{BB962C8B-B14F-4D97-AF65-F5344CB8AC3E}">
        <p14:creationId xmlns:p14="http://schemas.microsoft.com/office/powerpoint/2010/main" val="685640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13B8B61-7E8D-41D1-ADF0-D7F42A77EC4B}"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C2899-BB60-4C0F-A8AE-A574007C1ADF}" type="slidenum">
              <a:rPr lang="en-US" smtClean="0"/>
              <a:t>‹#›</a:t>
            </a:fld>
            <a:endParaRPr lang="en-US"/>
          </a:p>
        </p:txBody>
      </p:sp>
    </p:spTree>
    <p:extLst>
      <p:ext uri="{BB962C8B-B14F-4D97-AF65-F5344CB8AC3E}">
        <p14:creationId xmlns:p14="http://schemas.microsoft.com/office/powerpoint/2010/main" val="1079689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3B8B61-7E8D-41D1-ADF0-D7F42A77EC4B}"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C2899-BB60-4C0F-A8AE-A574007C1ADF}" type="slidenum">
              <a:rPr lang="en-US" smtClean="0"/>
              <a:t>‹#›</a:t>
            </a:fld>
            <a:endParaRPr lang="en-US"/>
          </a:p>
        </p:txBody>
      </p:sp>
    </p:spTree>
    <p:extLst>
      <p:ext uri="{BB962C8B-B14F-4D97-AF65-F5344CB8AC3E}">
        <p14:creationId xmlns:p14="http://schemas.microsoft.com/office/powerpoint/2010/main" val="4076645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3B8B61-7E8D-41D1-ADF0-D7F42A77EC4B}"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C2899-BB60-4C0F-A8AE-A574007C1ADF}" type="slidenum">
              <a:rPr lang="en-US" smtClean="0"/>
              <a:t>‹#›</a:t>
            </a:fld>
            <a:endParaRPr lang="en-US"/>
          </a:p>
        </p:txBody>
      </p:sp>
    </p:spTree>
    <p:extLst>
      <p:ext uri="{BB962C8B-B14F-4D97-AF65-F5344CB8AC3E}">
        <p14:creationId xmlns:p14="http://schemas.microsoft.com/office/powerpoint/2010/main" val="1982530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3B8B61-7E8D-41D1-ADF0-D7F42A77EC4B}"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C2899-BB60-4C0F-A8AE-A574007C1ADF}" type="slidenum">
              <a:rPr lang="en-US" smtClean="0"/>
              <a:t>‹#›</a:t>
            </a:fld>
            <a:endParaRPr lang="en-US"/>
          </a:p>
        </p:txBody>
      </p:sp>
    </p:spTree>
    <p:extLst>
      <p:ext uri="{BB962C8B-B14F-4D97-AF65-F5344CB8AC3E}">
        <p14:creationId xmlns:p14="http://schemas.microsoft.com/office/powerpoint/2010/main" val="2823751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3B8B61-7E8D-41D1-ADF0-D7F42A77EC4B}"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C2899-BB60-4C0F-A8AE-A574007C1ADF}" type="slidenum">
              <a:rPr lang="en-US" smtClean="0"/>
              <a:t>‹#›</a:t>
            </a:fld>
            <a:endParaRPr lang="en-US"/>
          </a:p>
        </p:txBody>
      </p:sp>
    </p:spTree>
    <p:extLst>
      <p:ext uri="{BB962C8B-B14F-4D97-AF65-F5344CB8AC3E}">
        <p14:creationId xmlns:p14="http://schemas.microsoft.com/office/powerpoint/2010/main" val="1782328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3B8B61-7E8D-41D1-ADF0-D7F42A77EC4B}"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5C2899-BB60-4C0F-A8AE-A574007C1ADF}" type="slidenum">
              <a:rPr lang="en-US" smtClean="0"/>
              <a:t>‹#›</a:t>
            </a:fld>
            <a:endParaRPr lang="en-US"/>
          </a:p>
        </p:txBody>
      </p:sp>
    </p:spTree>
    <p:extLst>
      <p:ext uri="{BB962C8B-B14F-4D97-AF65-F5344CB8AC3E}">
        <p14:creationId xmlns:p14="http://schemas.microsoft.com/office/powerpoint/2010/main" val="290769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3B8B61-7E8D-41D1-ADF0-D7F42A77EC4B}" type="datetimeFigureOut">
              <a:rPr lang="en-US" smtClean="0"/>
              <a:t>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5C2899-BB60-4C0F-A8AE-A574007C1ADF}" type="slidenum">
              <a:rPr lang="en-US" smtClean="0"/>
              <a:t>‹#›</a:t>
            </a:fld>
            <a:endParaRPr lang="en-US"/>
          </a:p>
        </p:txBody>
      </p:sp>
    </p:spTree>
    <p:extLst>
      <p:ext uri="{BB962C8B-B14F-4D97-AF65-F5344CB8AC3E}">
        <p14:creationId xmlns:p14="http://schemas.microsoft.com/office/powerpoint/2010/main" val="4034832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3B8B61-7E8D-41D1-ADF0-D7F42A77EC4B}" type="datetimeFigureOut">
              <a:rPr lang="en-US" smtClean="0"/>
              <a:t>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5C2899-BB60-4C0F-A8AE-A574007C1ADF}" type="slidenum">
              <a:rPr lang="en-US" smtClean="0"/>
              <a:t>‹#›</a:t>
            </a:fld>
            <a:endParaRPr lang="en-US"/>
          </a:p>
        </p:txBody>
      </p:sp>
    </p:spTree>
    <p:extLst>
      <p:ext uri="{BB962C8B-B14F-4D97-AF65-F5344CB8AC3E}">
        <p14:creationId xmlns:p14="http://schemas.microsoft.com/office/powerpoint/2010/main" val="2614171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3B8B61-7E8D-41D1-ADF0-D7F42A77EC4B}" type="datetimeFigureOut">
              <a:rPr lang="en-US" smtClean="0"/>
              <a:t>11/6/2017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5C2899-BB60-4C0F-A8AE-A574007C1ADF}" type="slidenum">
              <a:rPr lang="en-US" smtClean="0"/>
              <a:t>‹#›</a:t>
            </a:fld>
            <a:endParaRPr lang="en-US"/>
          </a:p>
        </p:txBody>
      </p:sp>
    </p:spTree>
    <p:extLst>
      <p:ext uri="{BB962C8B-B14F-4D97-AF65-F5344CB8AC3E}">
        <p14:creationId xmlns:p14="http://schemas.microsoft.com/office/powerpoint/2010/main" val="2721088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3B8B61-7E8D-41D1-ADF0-D7F42A77EC4B}"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5C2899-BB60-4C0F-A8AE-A574007C1ADF}" type="slidenum">
              <a:rPr lang="en-US" smtClean="0"/>
              <a:t>‹#›</a:t>
            </a:fld>
            <a:endParaRPr lang="en-US"/>
          </a:p>
        </p:txBody>
      </p:sp>
    </p:spTree>
    <p:extLst>
      <p:ext uri="{BB962C8B-B14F-4D97-AF65-F5344CB8AC3E}">
        <p14:creationId xmlns:p14="http://schemas.microsoft.com/office/powerpoint/2010/main" val="935973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3B8B61-7E8D-41D1-ADF0-D7F42A77EC4B}"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5C2899-BB60-4C0F-A8AE-A574007C1ADF}" type="slidenum">
              <a:rPr lang="en-US" smtClean="0"/>
              <a:t>‹#›</a:t>
            </a:fld>
            <a:endParaRPr lang="en-US"/>
          </a:p>
        </p:txBody>
      </p:sp>
    </p:spTree>
    <p:extLst>
      <p:ext uri="{BB962C8B-B14F-4D97-AF65-F5344CB8AC3E}">
        <p14:creationId xmlns:p14="http://schemas.microsoft.com/office/powerpoint/2010/main" val="728305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3B8B61-7E8D-41D1-ADF0-D7F42A77EC4B}" type="datetimeFigureOut">
              <a:rPr lang="en-US" smtClean="0"/>
              <a:t>11/6/2017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5C2899-BB60-4C0F-A8AE-A574007C1ADF}" type="slidenum">
              <a:rPr lang="en-US" smtClean="0"/>
              <a:t>‹#›</a:t>
            </a:fld>
            <a:endParaRPr lang="en-US"/>
          </a:p>
        </p:txBody>
      </p:sp>
    </p:spTree>
    <p:extLst>
      <p:ext uri="{BB962C8B-B14F-4D97-AF65-F5344CB8AC3E}">
        <p14:creationId xmlns:p14="http://schemas.microsoft.com/office/powerpoint/2010/main" val="2842721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6548" y="329562"/>
            <a:ext cx="9920653" cy="1109662"/>
          </a:xfrm>
        </p:spPr>
        <p:txBody>
          <a:bodyPr anchor="ctr">
            <a:noAutofit/>
          </a:bodyPr>
          <a:lstStyle/>
          <a:p>
            <a:r>
              <a:rPr lang="en-US" sz="2500" b="1" dirty="0">
                <a:solidFill>
                  <a:srgbClr val="FF0000"/>
                </a:solidFill>
                <a:latin typeface="Times New Roman" panose="02020603050405020304" pitchFamily="18" charset="0"/>
                <a:cs typeface="Times New Roman" panose="02020603050405020304" pitchFamily="18" charset="0"/>
              </a:rPr>
              <a:t>HỌC VIỆN CÔNG </a:t>
            </a:r>
            <a:r>
              <a:rPr lang="en-US" sz="2500" b="1">
                <a:solidFill>
                  <a:srgbClr val="FF0000"/>
                </a:solidFill>
                <a:latin typeface="Times New Roman" panose="02020603050405020304" pitchFamily="18" charset="0"/>
                <a:cs typeface="Times New Roman" panose="02020603050405020304" pitchFamily="18" charset="0"/>
              </a:rPr>
              <a:t>NGHỆ </a:t>
            </a:r>
            <a:br>
              <a:rPr lang="en-US" sz="2500" b="1">
                <a:solidFill>
                  <a:srgbClr val="FF0000"/>
                </a:solidFill>
                <a:latin typeface="Times New Roman" panose="02020603050405020304" pitchFamily="18" charset="0"/>
                <a:cs typeface="Times New Roman" panose="02020603050405020304" pitchFamily="18" charset="0"/>
              </a:rPr>
            </a:br>
            <a:r>
              <a:rPr lang="en-US" sz="2500" b="1">
                <a:solidFill>
                  <a:srgbClr val="FF0000"/>
                </a:solidFill>
                <a:latin typeface="Times New Roman" panose="02020603050405020304" pitchFamily="18" charset="0"/>
                <a:cs typeface="Times New Roman" panose="02020603050405020304" pitchFamily="18" charset="0"/>
              </a:rPr>
              <a:t>BƯU </a:t>
            </a:r>
            <a:r>
              <a:rPr lang="en-US" sz="2500" b="1" dirty="0">
                <a:solidFill>
                  <a:srgbClr val="FF0000"/>
                </a:solidFill>
                <a:latin typeface="Times New Roman" panose="02020603050405020304" pitchFamily="18" charset="0"/>
                <a:cs typeface="Times New Roman" panose="02020603050405020304" pitchFamily="18" charset="0"/>
              </a:rPr>
              <a:t>CHÍNH VIỄN </a:t>
            </a:r>
            <a:r>
              <a:rPr lang="en-US" sz="2500" b="1">
                <a:solidFill>
                  <a:srgbClr val="FF0000"/>
                </a:solidFill>
                <a:latin typeface="Times New Roman" panose="02020603050405020304" pitchFamily="18" charset="0"/>
                <a:cs typeface="Times New Roman" panose="02020603050405020304" pitchFamily="18" charset="0"/>
              </a:rPr>
              <a:t>THÔNG TP.HCM</a:t>
            </a:r>
            <a:endParaRPr lang="en-US" sz="2500" b="1" dirty="0">
              <a:solidFill>
                <a:srgbClr val="FF0000"/>
              </a:solidFill>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554875" y="3304025"/>
            <a:ext cx="9144000" cy="1719524"/>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000" b="1">
                <a:solidFill>
                  <a:srgbClr val="1F3B73"/>
                </a:solidFill>
                <a:latin typeface="Times New Roman" panose="02020603050405020304" pitchFamily="18" charset="0"/>
                <a:cs typeface="Times New Roman" panose="02020603050405020304" pitchFamily="18" charset="0"/>
              </a:rPr>
              <a:t>TÌM HIỂU DỊCH VỤ FINGER </a:t>
            </a:r>
          </a:p>
          <a:p>
            <a:r>
              <a:rPr lang="en-US" sz="3000" b="1">
                <a:solidFill>
                  <a:srgbClr val="1F3B73"/>
                </a:solidFill>
                <a:latin typeface="Times New Roman" panose="02020603050405020304" pitchFamily="18" charset="0"/>
                <a:cs typeface="Times New Roman" panose="02020603050405020304" pitchFamily="18" charset="0"/>
              </a:rPr>
              <a:t>VÀ LỢI DỤNG DỊCH  VỤ </a:t>
            </a:r>
          </a:p>
          <a:p>
            <a:r>
              <a:rPr lang="en-US" sz="3000" b="1">
                <a:solidFill>
                  <a:srgbClr val="1F3B73"/>
                </a:solidFill>
                <a:latin typeface="Times New Roman" panose="02020603050405020304" pitchFamily="18" charset="0"/>
                <a:cs typeface="Times New Roman" panose="02020603050405020304" pitchFamily="18" charset="0"/>
              </a:rPr>
              <a:t>ĐỂ CÀI SHELLCODE LÊN MÁY NẠN NHÂN</a:t>
            </a:r>
            <a:endParaRPr lang="en-US" sz="3000" b="1" dirty="0">
              <a:solidFill>
                <a:srgbClr val="1F3B73"/>
              </a:solidFill>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3968361" y="5380680"/>
            <a:ext cx="4317023" cy="1116624"/>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500" b="1">
                <a:solidFill>
                  <a:srgbClr val="002060"/>
                </a:solidFill>
                <a:latin typeface="Times New Roman" panose="02020603050405020304" pitchFamily="18" charset="0"/>
                <a:cs typeface="Times New Roman" panose="02020603050405020304" pitchFamily="18" charset="0"/>
              </a:rPr>
              <a:t>GVHD: Nguyễn Hồng Sơn</a:t>
            </a:r>
            <a:endParaRPr lang="en-US" sz="2500" b="1" dirty="0">
              <a:solidFill>
                <a:srgbClr val="00206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1837C1A-870F-4174-B6B8-88EC09E7A7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2321" y="1617789"/>
            <a:ext cx="1329105" cy="1329105"/>
          </a:xfrm>
          <a:prstGeom prst="rect">
            <a:avLst/>
          </a:prstGeom>
        </p:spPr>
      </p:pic>
    </p:spTree>
    <p:extLst>
      <p:ext uri="{BB962C8B-B14F-4D97-AF65-F5344CB8AC3E}">
        <p14:creationId xmlns:p14="http://schemas.microsoft.com/office/powerpoint/2010/main" val="2415655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7404"/>
            <a:ext cx="10515600" cy="1325563"/>
          </a:xfrm>
        </p:spPr>
        <p:txBody>
          <a:bodyPr anchor="t">
            <a:normAutofit/>
          </a:bodyPr>
          <a:lstStyle/>
          <a:p>
            <a:r>
              <a:rPr lang="en-US" sz="4000" b="1" dirty="0">
                <a:solidFill>
                  <a:srgbClr val="1F3B73"/>
                </a:solidFill>
                <a:latin typeface="Times New Roman" panose="02020603050405020304" pitchFamily="18" charset="0"/>
                <a:cs typeface="Times New Roman" panose="02020603050405020304" pitchFamily="18" charset="0"/>
              </a:rPr>
              <a:t>3. </a:t>
            </a:r>
            <a:r>
              <a:rPr lang="en-US" sz="4000" b="1" dirty="0" err="1">
                <a:solidFill>
                  <a:srgbClr val="1F3B73"/>
                </a:solidFill>
                <a:latin typeface="Times New Roman" panose="02020603050405020304" pitchFamily="18" charset="0"/>
                <a:cs typeface="Times New Roman" panose="02020603050405020304" pitchFamily="18" charset="0"/>
              </a:rPr>
              <a:t>Sử</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dụng</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nâng</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cao</a:t>
            </a:r>
            <a:endParaRPr lang="en-US" sz="4000" b="1" dirty="0">
              <a:solidFill>
                <a:srgbClr val="1F3B7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19439"/>
            <a:ext cx="10515600" cy="4351338"/>
          </a:xfrm>
        </p:spPr>
        <p:txBody>
          <a:bodyPr>
            <a:normAutofit/>
          </a:bodyPr>
          <a:lstStyle/>
          <a:p>
            <a:r>
              <a:rPr lang="en-US" sz="3000" b="1" dirty="0" err="1">
                <a:solidFill>
                  <a:srgbClr val="1F3B73"/>
                </a:solidFill>
                <a:latin typeface="Times New Roman" panose="02020603050405020304" pitchFamily="18" charset="0"/>
                <a:cs typeface="Times New Roman" panose="02020603050405020304" pitchFamily="18" charset="0"/>
              </a:rPr>
              <a:t>Cách</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hoạt</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động</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của</a:t>
            </a:r>
            <a:r>
              <a:rPr lang="en-US" sz="3000" b="1" dirty="0">
                <a:solidFill>
                  <a:srgbClr val="1F3B73"/>
                </a:solidFill>
                <a:latin typeface="Times New Roman" panose="02020603050405020304" pitchFamily="18" charset="0"/>
                <a:cs typeface="Times New Roman" panose="02020603050405020304" pitchFamily="18" charset="0"/>
              </a:rPr>
              <a:t> Finger</a:t>
            </a:r>
            <a:endParaRPr lang="en-US" sz="3000" dirty="0">
              <a:solidFill>
                <a:srgbClr val="1F3B73"/>
              </a:solidFill>
              <a:latin typeface="Times New Roman" panose="02020603050405020304" pitchFamily="18" charset="0"/>
              <a:cs typeface="Times New Roman" panose="02020603050405020304" pitchFamily="18" charset="0"/>
            </a:endParaRPr>
          </a:p>
          <a:p>
            <a:pPr marL="0" indent="0">
              <a:buNone/>
            </a:pPr>
            <a:r>
              <a:rPr lang="en-US" sz="3000" dirty="0">
                <a:solidFill>
                  <a:srgbClr val="1F3B73"/>
                </a:solidFill>
                <a:latin typeface="Times New Roman" panose="02020603050405020304" pitchFamily="18" charset="0"/>
                <a:cs typeface="Times New Roman" panose="02020603050405020304" pitchFamily="18" charset="0"/>
              </a:rPr>
              <a:t>GNU Finger </a:t>
            </a:r>
            <a:r>
              <a:rPr lang="en-US" sz="3000" dirty="0" err="1">
                <a:solidFill>
                  <a:srgbClr val="1F3B73"/>
                </a:solidFill>
                <a:latin typeface="Times New Roman" panose="02020603050405020304" pitchFamily="18" charset="0"/>
                <a:cs typeface="Times New Roman" panose="02020603050405020304" pitchFamily="18" charset="0"/>
              </a:rPr>
              <a:t>là</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tên</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chung</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của</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một</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tập</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hợp</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các</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chương</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trình</a:t>
            </a:r>
            <a:r>
              <a:rPr lang="en-US" sz="3000" dirty="0">
                <a:solidFill>
                  <a:srgbClr val="1F3B73"/>
                </a:solidFill>
                <a:latin typeface="Times New Roman" panose="02020603050405020304" pitchFamily="18" charset="0"/>
                <a:cs typeface="Times New Roman" panose="02020603050405020304" pitchFamily="18" charset="0"/>
              </a:rPr>
              <a:t>:</a:t>
            </a:r>
          </a:p>
          <a:p>
            <a:pPr marL="0" indent="0">
              <a:buNone/>
            </a:pPr>
            <a:r>
              <a:rPr lang="en-US" sz="3000" dirty="0">
                <a:solidFill>
                  <a:srgbClr val="1F3B73"/>
                </a:solidFill>
                <a:latin typeface="Times New Roman" panose="02020603050405020304" pitchFamily="18" charset="0"/>
                <a:cs typeface="Times New Roman" panose="02020603050405020304" pitchFamily="18" charset="0"/>
              </a:rPr>
              <a:t>	-`finger'</a:t>
            </a:r>
          </a:p>
          <a:p>
            <a:pPr marL="0" indent="0">
              <a:buNone/>
            </a:pP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fingerd</a:t>
            </a:r>
            <a:r>
              <a:rPr lang="en-US" sz="3000" dirty="0">
                <a:solidFill>
                  <a:srgbClr val="1F3B73"/>
                </a:solidFill>
                <a:latin typeface="Times New Roman" panose="02020603050405020304" pitchFamily="18" charset="0"/>
                <a:cs typeface="Times New Roman" panose="02020603050405020304" pitchFamily="18" charset="0"/>
              </a:rPr>
              <a:t>'</a:t>
            </a:r>
          </a:p>
          <a:p>
            <a:pPr marL="0" indent="0">
              <a:buNone/>
            </a:pP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in.fingerd</a:t>
            </a:r>
            <a:r>
              <a:rPr lang="en-US" sz="3000" dirty="0">
                <a:solidFill>
                  <a:srgbClr val="1F3B73"/>
                </a:solidFill>
                <a:latin typeface="Times New Roman" panose="02020603050405020304" pitchFamily="18" charset="0"/>
                <a:cs typeface="Times New Roman" panose="02020603050405020304" pitchFamily="18" charset="0"/>
              </a:rPr>
              <a:t>'</a:t>
            </a:r>
          </a:p>
          <a:p>
            <a:pPr marL="0" indent="0">
              <a:buNone/>
            </a:pP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in.cfingerd</a:t>
            </a:r>
            <a:r>
              <a:rPr lang="en-US" sz="3000" dirty="0">
                <a:solidFill>
                  <a:srgbClr val="1F3B73"/>
                </a:solidFill>
                <a:latin typeface="Times New Roman" panose="02020603050405020304" pitchFamily="18" charset="0"/>
                <a:cs typeface="Times New Roman" panose="02020603050405020304" pitchFamily="18" charset="0"/>
              </a:rPr>
              <a:t>‘</a:t>
            </a:r>
          </a:p>
          <a:p>
            <a:pPr marL="0" indent="0">
              <a:buNone/>
            </a:pPr>
            <a:endParaRPr lang="en-US" sz="3000" dirty="0">
              <a:solidFill>
                <a:srgbClr val="1F3B73"/>
              </a:solidFill>
              <a:latin typeface="Times New Roman" panose="02020603050405020304" pitchFamily="18" charset="0"/>
              <a:cs typeface="Times New Roman" panose="02020603050405020304" pitchFamily="18" charset="0"/>
            </a:endParaRPr>
          </a:p>
          <a:p>
            <a:pPr marL="0" indent="0">
              <a:buNone/>
            </a:pPr>
            <a:r>
              <a:rPr lang="en-US" sz="3000" dirty="0" err="1">
                <a:solidFill>
                  <a:srgbClr val="1F3B73"/>
                </a:solidFill>
                <a:latin typeface="Times New Roman" panose="02020603050405020304" pitchFamily="18" charset="0"/>
                <a:cs typeface="Times New Roman" panose="02020603050405020304" pitchFamily="18" charset="0"/>
              </a:rPr>
              <a:t>Tập</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lệnh</a:t>
            </a:r>
            <a:r>
              <a:rPr lang="en-US" sz="3000" dirty="0">
                <a:solidFill>
                  <a:srgbClr val="1F3B73"/>
                </a:solidFill>
                <a:latin typeface="Times New Roman" panose="02020603050405020304" pitchFamily="18" charset="0"/>
                <a:cs typeface="Times New Roman" panose="02020603050405020304" pitchFamily="18" charset="0"/>
              </a:rPr>
              <a:t> `~ / .</a:t>
            </a:r>
            <a:r>
              <a:rPr lang="en-US" sz="3000" dirty="0" err="1">
                <a:solidFill>
                  <a:srgbClr val="1F3B73"/>
                </a:solidFill>
                <a:latin typeface="Times New Roman" panose="02020603050405020304" pitchFamily="18" charset="0"/>
                <a:cs typeface="Times New Roman" panose="02020603050405020304" pitchFamily="18" charset="0"/>
              </a:rPr>
              <a:t>fingerrc</a:t>
            </a:r>
            <a:r>
              <a:rPr lang="en-US" sz="3000" dirty="0">
                <a:solidFill>
                  <a:srgbClr val="1F3B73"/>
                </a:solidFill>
                <a:latin typeface="Times New Roman" panose="02020603050405020304" pitchFamily="18" charset="0"/>
                <a:cs typeface="Times New Roman" panose="02020603050405020304" pitchFamily="18" charset="0"/>
              </a:rPr>
              <a:t> '</a:t>
            </a:r>
          </a:p>
          <a:p>
            <a:pPr marL="0" indent="0">
              <a:buNone/>
            </a:pPr>
            <a:endParaRPr lang="en-US" sz="3000" dirty="0">
              <a:solidFill>
                <a:srgbClr val="1F3B7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590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70454"/>
            <a:ext cx="10515600" cy="4351338"/>
          </a:xfrm>
        </p:spPr>
        <p:txBody>
          <a:bodyPr>
            <a:normAutofit/>
          </a:bodyPr>
          <a:lstStyle/>
          <a:p>
            <a:pPr marL="0" indent="0">
              <a:buNone/>
            </a:pPr>
            <a:r>
              <a:rPr lang="en-US" sz="3000" b="1" dirty="0" err="1">
                <a:solidFill>
                  <a:srgbClr val="1F3B73"/>
                </a:solidFill>
                <a:latin typeface="Times New Roman" panose="02020603050405020304" pitchFamily="18" charset="0"/>
                <a:cs typeface="Times New Roman" panose="02020603050405020304" pitchFamily="18" charset="0"/>
              </a:rPr>
              <a:t>Mục</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tiêu</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Người</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dùng</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được</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định</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nghĩa</a:t>
            </a:r>
            <a:r>
              <a:rPr lang="en-US" sz="3000" b="1" dirty="0">
                <a:solidFill>
                  <a:srgbClr val="1F3B73"/>
                </a:solidFill>
                <a:latin typeface="Times New Roman" panose="02020603050405020304" pitchFamily="18" charset="0"/>
                <a:cs typeface="Times New Roman" panose="02020603050405020304" pitchFamily="18" charset="0"/>
              </a:rPr>
              <a:t> </a:t>
            </a:r>
            <a:endParaRPr lang="en-US" sz="3000" dirty="0">
              <a:solidFill>
                <a:srgbClr val="1F3B73"/>
              </a:solidFill>
              <a:latin typeface="Times New Roman" panose="02020603050405020304" pitchFamily="18" charset="0"/>
              <a:cs typeface="Times New Roman" panose="02020603050405020304" pitchFamily="18" charset="0"/>
            </a:endParaRPr>
          </a:p>
          <a:p>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Nhiều</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mục</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tiêu</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đặc</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biệt</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khác</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có</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thể</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được</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thêm</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vào</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như</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các</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tập</a:t>
            </a:r>
            <a:r>
              <a:rPr lang="en-US" dirty="0">
                <a:solidFill>
                  <a:srgbClr val="1F3B73"/>
                </a:solidFill>
                <a:latin typeface="Times New Roman" panose="02020603050405020304" pitchFamily="18" charset="0"/>
                <a:cs typeface="Times New Roman" panose="02020603050405020304" pitchFamily="18" charset="0"/>
              </a:rPr>
              <a:t> tin </a:t>
            </a:r>
            <a:r>
              <a:rPr lang="en-US" dirty="0" err="1">
                <a:solidFill>
                  <a:srgbClr val="1F3B73"/>
                </a:solidFill>
                <a:latin typeface="Times New Roman" panose="02020603050405020304" pitchFamily="18" charset="0"/>
                <a:cs typeface="Times New Roman" panose="02020603050405020304" pitchFamily="18" charset="0"/>
              </a:rPr>
              <a:t>thực</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thi</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trong</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thư</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mục</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fingerdir</a:t>
            </a:r>
            <a:r>
              <a:rPr lang="en-US" dirty="0">
                <a:solidFill>
                  <a:srgbClr val="1F3B73"/>
                </a:solidFill>
                <a:latin typeface="Times New Roman" panose="02020603050405020304" pitchFamily="18" charset="0"/>
                <a:cs typeface="Times New Roman" panose="02020603050405020304" pitchFamily="18" charset="0"/>
              </a:rPr>
              <a:t> / target '. </a:t>
            </a:r>
            <a:r>
              <a:rPr lang="en-US" dirty="0" err="1">
                <a:solidFill>
                  <a:srgbClr val="1F3B73"/>
                </a:solidFill>
                <a:latin typeface="Times New Roman" panose="02020603050405020304" pitchFamily="18" charset="0"/>
                <a:cs typeface="Times New Roman" panose="02020603050405020304" pitchFamily="18" charset="0"/>
              </a:rPr>
              <a:t>Mỗi</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tên</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tập</a:t>
            </a:r>
            <a:r>
              <a:rPr lang="en-US" dirty="0">
                <a:solidFill>
                  <a:srgbClr val="1F3B73"/>
                </a:solidFill>
                <a:latin typeface="Times New Roman" panose="02020603050405020304" pitchFamily="18" charset="0"/>
                <a:cs typeface="Times New Roman" panose="02020603050405020304" pitchFamily="18" charset="0"/>
              </a:rPr>
              <a:t> tin </a:t>
            </a:r>
            <a:r>
              <a:rPr lang="en-US" dirty="0" err="1">
                <a:solidFill>
                  <a:srgbClr val="1F3B73"/>
                </a:solidFill>
                <a:latin typeface="Times New Roman" panose="02020603050405020304" pitchFamily="18" charset="0"/>
                <a:cs typeface="Times New Roman" panose="02020603050405020304" pitchFamily="18" charset="0"/>
              </a:rPr>
              <a:t>trong</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thư</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mục</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này</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bắt</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đầu</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với</a:t>
            </a:r>
            <a:r>
              <a:rPr lang="en-US" dirty="0">
                <a:solidFill>
                  <a:srgbClr val="1F3B73"/>
                </a:solidFill>
                <a:latin typeface="Times New Roman" panose="02020603050405020304" pitchFamily="18" charset="0"/>
                <a:cs typeface="Times New Roman" panose="02020603050405020304" pitchFamily="18" charset="0"/>
              </a:rPr>
              <a:t> </a:t>
            </a:r>
            <a:r>
              <a:rPr lang="en-US" err="1">
                <a:solidFill>
                  <a:srgbClr val="1F3B73"/>
                </a:solidFill>
                <a:latin typeface="Times New Roman" panose="02020603050405020304" pitchFamily="18" charset="0"/>
                <a:cs typeface="Times New Roman" panose="02020603050405020304" pitchFamily="18" charset="0"/>
              </a:rPr>
              <a:t>một</a:t>
            </a:r>
            <a:r>
              <a:rPr lang="en-US">
                <a:solidFill>
                  <a:srgbClr val="1F3B73"/>
                </a:solidFill>
                <a:latin typeface="Times New Roman" panose="02020603050405020304" pitchFamily="18" charset="0"/>
                <a:cs typeface="Times New Roman" panose="02020603050405020304" pitchFamily="18" charset="0"/>
              </a:rPr>
              <a:t> kí tự mô </a:t>
            </a:r>
            <a:r>
              <a:rPr lang="en-US" dirty="0" err="1">
                <a:solidFill>
                  <a:srgbClr val="1F3B73"/>
                </a:solidFill>
                <a:latin typeface="Times New Roman" panose="02020603050405020304" pitchFamily="18" charset="0"/>
                <a:cs typeface="Times New Roman" panose="02020603050405020304" pitchFamily="18" charset="0"/>
              </a:rPr>
              <a:t>tả</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khi</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nào</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thực</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hiện</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nó</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theo</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sau</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là</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một</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dấu</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gạch</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nối</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và</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tên</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mục</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tiêu</a:t>
            </a:r>
            <a:r>
              <a:rPr lang="en-US">
                <a:solidFill>
                  <a:srgbClr val="1F3B73"/>
                </a:solidFill>
                <a:latin typeface="Times New Roman" panose="02020603050405020304" pitchFamily="18" charset="0"/>
                <a:cs typeface="Times New Roman" panose="02020603050405020304" pitchFamily="18" charset="0"/>
              </a:rPr>
              <a:t>. Ví dụ:</a:t>
            </a:r>
            <a:endParaRPr lang="en-US" dirty="0">
              <a:solidFill>
                <a:srgbClr val="1F3B73"/>
              </a:solidFill>
              <a:latin typeface="Times New Roman" panose="02020603050405020304" pitchFamily="18" charset="0"/>
              <a:cs typeface="Times New Roman" panose="02020603050405020304" pitchFamily="18" charset="0"/>
            </a:endParaRPr>
          </a:p>
          <a:p>
            <a:r>
              <a:rPr lang="en-US" dirty="0">
                <a:solidFill>
                  <a:srgbClr val="1F3B73"/>
                </a:solidFill>
                <a:latin typeface="Times New Roman" panose="02020603050405020304" pitchFamily="18" charset="0"/>
                <a:cs typeface="Times New Roman" panose="02020603050405020304" pitchFamily="18" charset="0"/>
              </a:rPr>
              <a:t>`l‘:  In response to a "long" finger; usually by typing `finger -l'.</a:t>
            </a:r>
          </a:p>
          <a:p>
            <a:r>
              <a:rPr lang="en-US" dirty="0">
                <a:solidFill>
                  <a:srgbClr val="1F3B73"/>
                </a:solidFill>
                <a:latin typeface="Times New Roman" panose="02020603050405020304" pitchFamily="18" charset="0"/>
                <a:cs typeface="Times New Roman" panose="02020603050405020304" pitchFamily="18" charset="0"/>
              </a:rPr>
              <a:t>`s‘ : In response to a "short" finger; usually the default if no options are given.</a:t>
            </a:r>
          </a:p>
          <a:p>
            <a:r>
              <a:rPr lang="en-US" dirty="0">
                <a:solidFill>
                  <a:srgbClr val="1F3B73"/>
                </a:solidFill>
                <a:latin typeface="Times New Roman" panose="02020603050405020304" pitchFamily="18" charset="0"/>
                <a:cs typeface="Times New Roman" panose="02020603050405020304" pitchFamily="18" charset="0"/>
              </a:rPr>
              <a:t>`x‘ :In response to either a "long" or "short" request.</a:t>
            </a:r>
          </a:p>
          <a:p>
            <a:endParaRPr lang="en-US" dirty="0">
              <a:solidFill>
                <a:srgbClr val="1F3B73"/>
              </a:solidFill>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838200" y="365125"/>
            <a:ext cx="10515600" cy="1325563"/>
          </a:xfrm>
        </p:spPr>
        <p:txBody>
          <a:bodyPr anchor="t">
            <a:normAutofit/>
          </a:bodyPr>
          <a:lstStyle/>
          <a:p>
            <a:r>
              <a:rPr lang="en-US" sz="4000" b="1" dirty="0">
                <a:solidFill>
                  <a:srgbClr val="1F3B73"/>
                </a:solidFill>
                <a:latin typeface="Times New Roman" panose="02020603050405020304" pitchFamily="18" charset="0"/>
                <a:cs typeface="Times New Roman" panose="02020603050405020304" pitchFamily="18" charset="0"/>
              </a:rPr>
              <a:t>3. </a:t>
            </a:r>
            <a:r>
              <a:rPr lang="en-US" sz="4000" b="1" err="1">
                <a:solidFill>
                  <a:srgbClr val="1F3B73"/>
                </a:solidFill>
                <a:latin typeface="Times New Roman" panose="02020603050405020304" pitchFamily="18" charset="0"/>
                <a:cs typeface="Times New Roman" panose="02020603050405020304" pitchFamily="18" charset="0"/>
              </a:rPr>
              <a:t>Sử</a:t>
            </a:r>
            <a:r>
              <a:rPr lang="en-US" sz="4000" b="1">
                <a:solidFill>
                  <a:srgbClr val="1F3B73"/>
                </a:solidFill>
                <a:latin typeface="Times New Roman" panose="02020603050405020304" pitchFamily="18" charset="0"/>
                <a:cs typeface="Times New Roman" panose="02020603050405020304" pitchFamily="18" charset="0"/>
              </a:rPr>
              <a:t> dụng </a:t>
            </a:r>
            <a:r>
              <a:rPr lang="en-US" sz="4000" b="1" err="1">
                <a:solidFill>
                  <a:srgbClr val="1F3B73"/>
                </a:solidFill>
                <a:latin typeface="Times New Roman" panose="02020603050405020304" pitchFamily="18" charset="0"/>
                <a:cs typeface="Times New Roman" panose="02020603050405020304" pitchFamily="18" charset="0"/>
              </a:rPr>
              <a:t>nâng</a:t>
            </a:r>
            <a:r>
              <a:rPr lang="en-US" sz="4000" b="1">
                <a:solidFill>
                  <a:srgbClr val="1F3B73"/>
                </a:solidFill>
                <a:latin typeface="Times New Roman" panose="02020603050405020304" pitchFamily="18" charset="0"/>
                <a:cs typeface="Times New Roman" panose="02020603050405020304" pitchFamily="18" charset="0"/>
              </a:rPr>
              <a:t> cao</a:t>
            </a:r>
            <a:br>
              <a:rPr lang="en-US" sz="4000" b="1">
                <a:solidFill>
                  <a:srgbClr val="1F3B73"/>
                </a:solidFill>
                <a:latin typeface="Times New Roman" panose="02020603050405020304" pitchFamily="18" charset="0"/>
                <a:cs typeface="Times New Roman" panose="02020603050405020304" pitchFamily="18" charset="0"/>
              </a:rPr>
            </a:br>
            <a:endParaRPr lang="en-US" sz="4000" b="1" dirty="0">
              <a:solidFill>
                <a:srgbClr val="1F3B7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7984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4351338"/>
          </a:xfrm>
        </p:spPr>
        <p:txBody>
          <a:bodyPr>
            <a:normAutofit fontScale="92500" lnSpcReduction="10000"/>
          </a:bodyPr>
          <a:lstStyle/>
          <a:p>
            <a:pPr marL="0" indent="0">
              <a:buNone/>
            </a:pPr>
            <a:r>
              <a:rPr lang="en-US" sz="3200" b="1" dirty="0" err="1">
                <a:solidFill>
                  <a:srgbClr val="1F3B73"/>
                </a:solidFill>
                <a:latin typeface="Times New Roman" panose="02020603050405020304" pitchFamily="18" charset="0"/>
                <a:cs typeface="Times New Roman" panose="02020603050405020304" pitchFamily="18" charset="0"/>
              </a:rPr>
              <a:t>Cách</a:t>
            </a:r>
            <a:r>
              <a:rPr lang="en-US" sz="3200" b="1" dirty="0">
                <a:solidFill>
                  <a:srgbClr val="1F3B73"/>
                </a:solidFill>
                <a:latin typeface="Times New Roman" panose="02020603050405020304" pitchFamily="18" charset="0"/>
                <a:cs typeface="Times New Roman" panose="02020603050405020304" pitchFamily="18" charset="0"/>
              </a:rPr>
              <a:t> finger </a:t>
            </a:r>
            <a:r>
              <a:rPr lang="en-US" sz="3200" b="1" dirty="0" err="1">
                <a:solidFill>
                  <a:srgbClr val="1F3B73"/>
                </a:solidFill>
                <a:latin typeface="Times New Roman" panose="02020603050405020304" pitchFamily="18" charset="0"/>
                <a:cs typeface="Times New Roman" panose="02020603050405020304" pitchFamily="18" charset="0"/>
              </a:rPr>
              <a:t>chọn</a:t>
            </a:r>
            <a:r>
              <a:rPr lang="en-US" sz="3200" b="1" dirty="0">
                <a:solidFill>
                  <a:srgbClr val="1F3B73"/>
                </a:solidFill>
                <a:latin typeface="Times New Roman" panose="02020603050405020304" pitchFamily="18" charset="0"/>
                <a:cs typeface="Times New Roman" panose="02020603050405020304" pitchFamily="18" charset="0"/>
              </a:rPr>
              <a:t> port</a:t>
            </a:r>
          </a:p>
          <a:p>
            <a:r>
              <a:rPr lang="en-US" dirty="0" err="1">
                <a:solidFill>
                  <a:srgbClr val="1F3B73"/>
                </a:solidFill>
                <a:latin typeface="Times New Roman" panose="02020603050405020304" pitchFamily="18" charset="0"/>
                <a:cs typeface="Times New Roman" panose="02020603050405020304" pitchFamily="18" charset="0"/>
              </a:rPr>
              <a:t>Khi</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được</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gọi</a:t>
            </a:r>
            <a:r>
              <a:rPr lang="en-US" dirty="0">
                <a:solidFill>
                  <a:srgbClr val="1F3B73"/>
                </a:solidFill>
                <a:latin typeface="Times New Roman" panose="02020603050405020304" pitchFamily="18" charset="0"/>
                <a:cs typeface="Times New Roman" panose="02020603050405020304" pitchFamily="18" charset="0"/>
              </a:rPr>
              <a:t>, client GNU Finger </a:t>
            </a:r>
            <a:r>
              <a:rPr lang="en-US" dirty="0" err="1">
                <a:solidFill>
                  <a:srgbClr val="1F3B73"/>
                </a:solidFill>
                <a:latin typeface="Times New Roman" panose="02020603050405020304" pitchFamily="18" charset="0"/>
                <a:cs typeface="Times New Roman" panose="02020603050405020304" pitchFamily="18" charset="0"/>
              </a:rPr>
              <a:t>sẽ</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xem</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nếu</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một</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tùy</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chọn</a:t>
            </a:r>
            <a:r>
              <a:rPr lang="en-US" dirty="0">
                <a:solidFill>
                  <a:srgbClr val="1F3B73"/>
                </a:solidFill>
                <a:latin typeface="Times New Roman" panose="02020603050405020304" pitchFamily="18" charset="0"/>
                <a:cs typeface="Times New Roman" panose="02020603050405020304" pitchFamily="18" charset="0"/>
              </a:rPr>
              <a:t> `--port '</a:t>
            </a:r>
            <a:r>
              <a:rPr lang="en-US" dirty="0" err="1">
                <a:solidFill>
                  <a:srgbClr val="1F3B73"/>
                </a:solidFill>
                <a:latin typeface="Times New Roman" panose="02020603050405020304" pitchFamily="18" charset="0"/>
                <a:cs typeface="Times New Roman" panose="02020603050405020304" pitchFamily="18" charset="0"/>
              </a:rPr>
              <a:t>đã</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được</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chỉ</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định</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trên</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dòng</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lệnh</a:t>
            </a:r>
            <a:r>
              <a:rPr lang="en-US" dirty="0">
                <a:solidFill>
                  <a:srgbClr val="1F3B73"/>
                </a:solidFill>
                <a:latin typeface="Times New Roman" panose="02020603050405020304" pitchFamily="18" charset="0"/>
                <a:cs typeface="Times New Roman" panose="02020603050405020304" pitchFamily="18" charset="0"/>
              </a:rPr>
              <a:t>. </a:t>
            </a:r>
          </a:p>
          <a:p>
            <a:r>
              <a:rPr lang="en-US" dirty="0" err="1">
                <a:solidFill>
                  <a:srgbClr val="1F3B73"/>
                </a:solidFill>
                <a:latin typeface="Times New Roman" panose="02020603050405020304" pitchFamily="18" charset="0"/>
                <a:cs typeface="Times New Roman" panose="02020603050405020304" pitchFamily="18" charset="0"/>
              </a:rPr>
              <a:t>Nếu</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vậy</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thì</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điều</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này</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sẽ</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trở</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thành</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số</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cổng</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hoặc</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dịch</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vụ</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được</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sử</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dụng</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Nếu</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không</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khách</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hàng</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sẽ</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nhìn</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thấy</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tên</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nó</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được</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bắt</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đầu</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dưới</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loại</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bỏ</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bất</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kỳ</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đường</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dẫn</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thư</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mục</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hàng</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đầu</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và</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bất</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kỳ</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hậu</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tố</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đuôi</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Hậu</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tố</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là</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một</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phần</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của</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tên</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tệp</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theo</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một</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dấu</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chấm</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bao</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gồm</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cả</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dấu</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chấm</a:t>
            </a:r>
            <a:r>
              <a:rPr lang="en-US" dirty="0">
                <a:solidFill>
                  <a:srgbClr val="1F3B73"/>
                </a:solidFill>
                <a:latin typeface="Times New Roman" panose="02020603050405020304" pitchFamily="18" charset="0"/>
                <a:cs typeface="Times New Roman" panose="02020603050405020304" pitchFamily="18" charset="0"/>
              </a:rPr>
              <a:t>. </a:t>
            </a:r>
          </a:p>
          <a:p>
            <a:r>
              <a:rPr lang="en-US" dirty="0" err="1">
                <a:solidFill>
                  <a:srgbClr val="1F3B73"/>
                </a:solidFill>
                <a:latin typeface="Times New Roman" panose="02020603050405020304" pitchFamily="18" charset="0"/>
                <a:cs typeface="Times New Roman" panose="02020603050405020304" pitchFamily="18" charset="0"/>
              </a:rPr>
              <a:t>Đây</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là</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tên</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dịch</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vụ</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được</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sử</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dụng</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Ví</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dụ</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nếu</a:t>
            </a:r>
            <a:r>
              <a:rPr lang="en-US" dirty="0">
                <a:solidFill>
                  <a:srgbClr val="1F3B73"/>
                </a:solidFill>
                <a:latin typeface="Times New Roman" panose="02020603050405020304" pitchFamily="18" charset="0"/>
                <a:cs typeface="Times New Roman" panose="02020603050405020304" pitchFamily="18" charset="0"/>
              </a:rPr>
              <a:t> GNU Finger </a:t>
            </a:r>
            <a:r>
              <a:rPr lang="en-US" dirty="0" err="1">
                <a:solidFill>
                  <a:srgbClr val="1F3B73"/>
                </a:solidFill>
                <a:latin typeface="Times New Roman" panose="02020603050405020304" pitchFamily="18" charset="0"/>
                <a:cs typeface="Times New Roman" panose="02020603050405020304" pitchFamily="18" charset="0"/>
              </a:rPr>
              <a:t>được</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cài</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đặt</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như</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usr</a:t>
            </a:r>
            <a:r>
              <a:rPr lang="en-US" dirty="0">
                <a:solidFill>
                  <a:srgbClr val="1F3B73"/>
                </a:solidFill>
                <a:latin typeface="Times New Roman" panose="02020603050405020304" pitchFamily="18" charset="0"/>
                <a:cs typeface="Times New Roman" panose="02020603050405020304" pitchFamily="18" charset="0"/>
              </a:rPr>
              <a:t>/local/bin/</a:t>
            </a:r>
            <a:r>
              <a:rPr lang="en-US" dirty="0" err="1">
                <a:solidFill>
                  <a:srgbClr val="1F3B73"/>
                </a:solidFill>
                <a:latin typeface="Times New Roman" panose="02020603050405020304" pitchFamily="18" charset="0"/>
                <a:cs typeface="Times New Roman" panose="02020603050405020304" pitchFamily="18" charset="0"/>
              </a:rPr>
              <a:t>finger.new</a:t>
            </a:r>
            <a:r>
              <a:rPr lang="en-US" dirty="0">
                <a:solidFill>
                  <a:srgbClr val="1F3B73"/>
                </a:solidFill>
                <a:latin typeface="Times New Roman" panose="02020603050405020304" pitchFamily="18" charset="0"/>
                <a:cs typeface="Times New Roman" panose="02020603050405020304" pitchFamily="18" charset="0"/>
              </a:rPr>
              <a:t> ', </a:t>
            </a:r>
            <a:r>
              <a:rPr lang="en-US" dirty="0" err="1">
                <a:solidFill>
                  <a:srgbClr val="1F3B73"/>
                </a:solidFill>
                <a:latin typeface="Times New Roman" panose="02020603050405020304" pitchFamily="18" charset="0"/>
                <a:cs typeface="Times New Roman" panose="02020603050405020304" pitchFamily="18" charset="0"/>
              </a:rPr>
              <a:t>thì</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dịch</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vụ</a:t>
            </a:r>
            <a:r>
              <a:rPr lang="en-US" dirty="0">
                <a:solidFill>
                  <a:srgbClr val="1F3B73"/>
                </a:solidFill>
                <a:latin typeface="Times New Roman" panose="02020603050405020304" pitchFamily="18" charset="0"/>
                <a:cs typeface="Times New Roman" panose="02020603050405020304" pitchFamily="18" charset="0"/>
              </a:rPr>
              <a:t>` finger' </a:t>
            </a:r>
            <a:r>
              <a:rPr lang="en-US" dirty="0" err="1">
                <a:solidFill>
                  <a:srgbClr val="1F3B73"/>
                </a:solidFill>
                <a:latin typeface="Times New Roman" panose="02020603050405020304" pitchFamily="18" charset="0"/>
                <a:cs typeface="Times New Roman" panose="02020603050405020304" pitchFamily="18" charset="0"/>
              </a:rPr>
              <a:t>được</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sử</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dụng</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Nếu</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nó</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được</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cài</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đặt</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như</a:t>
            </a:r>
            <a:r>
              <a:rPr lang="en-US" dirty="0">
                <a:solidFill>
                  <a:srgbClr val="1F3B73"/>
                </a:solidFill>
                <a:latin typeface="Times New Roman" panose="02020603050405020304" pitchFamily="18" charset="0"/>
                <a:cs typeface="Times New Roman" panose="02020603050405020304" pitchFamily="18" charset="0"/>
              </a:rPr>
              <a:t> `/ </a:t>
            </a:r>
            <a:r>
              <a:rPr lang="en-US" dirty="0" err="1">
                <a:solidFill>
                  <a:srgbClr val="1F3B73"/>
                </a:solidFill>
                <a:latin typeface="Times New Roman" panose="02020603050405020304" pitchFamily="18" charset="0"/>
                <a:cs typeface="Times New Roman" panose="02020603050405020304" pitchFamily="18" charset="0"/>
              </a:rPr>
              <a:t>usr</a:t>
            </a:r>
            <a:r>
              <a:rPr lang="en-US" dirty="0">
                <a:solidFill>
                  <a:srgbClr val="1F3B73"/>
                </a:solidFill>
                <a:latin typeface="Times New Roman" panose="02020603050405020304" pitchFamily="18" charset="0"/>
                <a:cs typeface="Times New Roman" panose="02020603050405020304" pitchFamily="18" charset="0"/>
              </a:rPr>
              <a:t> / local / bin / </a:t>
            </a:r>
            <a:r>
              <a:rPr lang="en-US" dirty="0" err="1">
                <a:solidFill>
                  <a:srgbClr val="1F3B73"/>
                </a:solidFill>
                <a:latin typeface="Times New Roman" panose="02020603050405020304" pitchFamily="18" charset="0"/>
                <a:cs typeface="Times New Roman" panose="02020603050405020304" pitchFamily="18" charset="0"/>
              </a:rPr>
              <a:t>gfinger</a:t>
            </a:r>
            <a:r>
              <a:rPr lang="en-US" dirty="0">
                <a:solidFill>
                  <a:srgbClr val="1F3B73"/>
                </a:solidFill>
                <a:latin typeface="Times New Roman" panose="02020603050405020304" pitchFamily="18" charset="0"/>
                <a:cs typeface="Times New Roman" panose="02020603050405020304" pitchFamily="18" charset="0"/>
              </a:rPr>
              <a:t> ', </a:t>
            </a:r>
            <a:r>
              <a:rPr lang="en-US" dirty="0" err="1">
                <a:solidFill>
                  <a:srgbClr val="1F3B73"/>
                </a:solidFill>
                <a:latin typeface="Times New Roman" panose="02020603050405020304" pitchFamily="18" charset="0"/>
                <a:cs typeface="Times New Roman" panose="02020603050405020304" pitchFamily="18" charset="0"/>
              </a:rPr>
              <a:t>thì</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dịch</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vụ</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gfinger</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sẽ</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được</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sử</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dụng</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Hành</a:t>
            </a:r>
            <a:r>
              <a:rPr lang="en-US" dirty="0">
                <a:solidFill>
                  <a:srgbClr val="1F3B73"/>
                </a:solidFill>
                <a:latin typeface="Times New Roman" panose="02020603050405020304" pitchFamily="18" charset="0"/>
                <a:cs typeface="Times New Roman" panose="02020603050405020304" pitchFamily="18" charset="0"/>
              </a:rPr>
              <a:t> vi </a:t>
            </a:r>
            <a:r>
              <a:rPr lang="en-US" dirty="0" err="1">
                <a:solidFill>
                  <a:srgbClr val="1F3B73"/>
                </a:solidFill>
                <a:latin typeface="Times New Roman" panose="02020603050405020304" pitchFamily="18" charset="0"/>
                <a:cs typeface="Times New Roman" panose="02020603050405020304" pitchFamily="18" charset="0"/>
              </a:rPr>
              <a:t>này</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có</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thể</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được</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thay</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đổi</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bởi</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quản</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trị</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viên</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hệ</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thống</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trong</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quá</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trình</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cài</a:t>
            </a:r>
            <a:r>
              <a:rPr lang="en-US" dirty="0">
                <a:solidFill>
                  <a:srgbClr val="1F3B73"/>
                </a:solidFill>
                <a:latin typeface="Times New Roman" panose="02020603050405020304" pitchFamily="18" charset="0"/>
                <a:cs typeface="Times New Roman" panose="02020603050405020304" pitchFamily="18" charset="0"/>
              </a:rPr>
              <a:t> </a:t>
            </a:r>
            <a:r>
              <a:rPr lang="en-US" dirty="0" err="1">
                <a:solidFill>
                  <a:srgbClr val="1F3B73"/>
                </a:solidFill>
                <a:latin typeface="Times New Roman" panose="02020603050405020304" pitchFamily="18" charset="0"/>
                <a:cs typeface="Times New Roman" panose="02020603050405020304" pitchFamily="18" charset="0"/>
              </a:rPr>
              <a:t>đặt</a:t>
            </a:r>
            <a:r>
              <a:rPr lang="en-US" dirty="0">
                <a:solidFill>
                  <a:srgbClr val="1F3B73"/>
                </a:solidFill>
                <a:latin typeface="Times New Roman" panose="02020603050405020304" pitchFamily="18" charset="0"/>
                <a:cs typeface="Times New Roman" panose="02020603050405020304" pitchFamily="18" charset="0"/>
              </a:rPr>
              <a:t>.</a:t>
            </a:r>
          </a:p>
        </p:txBody>
      </p:sp>
      <p:sp>
        <p:nvSpPr>
          <p:cNvPr id="4" name="Title 1"/>
          <p:cNvSpPr>
            <a:spLocks noGrp="1"/>
          </p:cNvSpPr>
          <p:nvPr>
            <p:ph type="title"/>
          </p:nvPr>
        </p:nvSpPr>
        <p:spPr>
          <a:xfrm>
            <a:off x="838200" y="365125"/>
            <a:ext cx="10515600" cy="1325563"/>
          </a:xfrm>
        </p:spPr>
        <p:txBody>
          <a:bodyPr>
            <a:normAutofit/>
          </a:bodyPr>
          <a:lstStyle/>
          <a:p>
            <a:r>
              <a:rPr lang="en-US" sz="4000" b="1" dirty="0">
                <a:solidFill>
                  <a:srgbClr val="1F3B73"/>
                </a:solidFill>
                <a:latin typeface="Times New Roman" panose="02020603050405020304" pitchFamily="18" charset="0"/>
                <a:cs typeface="Times New Roman" panose="02020603050405020304" pitchFamily="18" charset="0"/>
              </a:rPr>
              <a:t>3. </a:t>
            </a:r>
            <a:r>
              <a:rPr lang="en-US" sz="4000" b="1" dirty="0" err="1">
                <a:solidFill>
                  <a:srgbClr val="1F3B73"/>
                </a:solidFill>
                <a:latin typeface="Times New Roman" panose="02020603050405020304" pitchFamily="18" charset="0"/>
                <a:cs typeface="Times New Roman" panose="02020603050405020304" pitchFamily="18" charset="0"/>
              </a:rPr>
              <a:t>Sử</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dụng</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nâng</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cao</a:t>
            </a:r>
            <a:endParaRPr lang="en-US" sz="4000" b="1" dirty="0">
              <a:solidFill>
                <a:srgbClr val="1F3B7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2596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1F3B73"/>
                </a:solidFill>
                <a:latin typeface="Times New Roman" panose="02020603050405020304" pitchFamily="18" charset="0"/>
                <a:cs typeface="Times New Roman" panose="02020603050405020304" pitchFamily="18" charset="0"/>
              </a:rPr>
              <a:t>4. </a:t>
            </a:r>
            <a:r>
              <a:rPr lang="en-US" sz="4000" b="1" dirty="0" err="1">
                <a:solidFill>
                  <a:srgbClr val="1F3B73"/>
                </a:solidFill>
                <a:latin typeface="Times New Roman" panose="02020603050405020304" pitchFamily="18" charset="0"/>
                <a:cs typeface="Times New Roman" panose="02020603050405020304" pitchFamily="18" charset="0"/>
              </a:rPr>
              <a:t>Các</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vấn</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đề</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bảo</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mật</a:t>
            </a:r>
            <a:endParaRPr lang="en-US" sz="4000" b="1" dirty="0">
              <a:solidFill>
                <a:srgbClr val="1F3B73"/>
              </a:solidFill>
              <a:latin typeface="Times New Roman" panose="02020603050405020304" pitchFamily="18" charset="0"/>
              <a:cs typeface="Times New Roman" panose="02020603050405020304" pitchFamily="18" charset="0"/>
            </a:endParaRPr>
          </a:p>
        </p:txBody>
      </p:sp>
      <p:pic>
        <p:nvPicPr>
          <p:cNvPr id="3074" name="Picture 2" descr="Kết quả hình ảnh cho bảo mậ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4581" y="2066385"/>
            <a:ext cx="8543925"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691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1F3B73"/>
                </a:solidFill>
                <a:latin typeface="Times New Roman" panose="02020603050405020304" pitchFamily="18" charset="0"/>
                <a:cs typeface="Times New Roman" panose="02020603050405020304" pitchFamily="18" charset="0"/>
              </a:rPr>
              <a:t>II. </a:t>
            </a:r>
            <a:r>
              <a:rPr lang="en-US" sz="4000" b="1" dirty="0" err="1">
                <a:solidFill>
                  <a:srgbClr val="1F3B73"/>
                </a:solidFill>
                <a:latin typeface="Times New Roman" panose="02020603050405020304" pitchFamily="18" charset="0"/>
                <a:cs typeface="Times New Roman" panose="02020603050405020304" pitchFamily="18" charset="0"/>
              </a:rPr>
              <a:t>Cài</a:t>
            </a:r>
            <a:r>
              <a:rPr lang="en-US" sz="4000" b="1" dirty="0">
                <a:solidFill>
                  <a:srgbClr val="1F3B73"/>
                </a:solidFill>
                <a:latin typeface="Times New Roman" panose="02020603050405020304" pitchFamily="18" charset="0"/>
                <a:cs typeface="Times New Roman" panose="02020603050405020304" pitchFamily="18" charset="0"/>
              </a:rPr>
              <a:t> Shell code </a:t>
            </a:r>
            <a:r>
              <a:rPr lang="en-US" sz="4000" b="1" dirty="0" err="1">
                <a:solidFill>
                  <a:srgbClr val="1F3B73"/>
                </a:solidFill>
                <a:latin typeface="Times New Roman" panose="02020603050405020304" pitchFamily="18" charset="0"/>
                <a:cs typeface="Times New Roman" panose="02020603050405020304" pitchFamily="18" charset="0"/>
              </a:rPr>
              <a:t>lên</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máy</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nạn</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nhân</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bằng</a:t>
            </a:r>
            <a:r>
              <a:rPr lang="en-US" sz="4000" b="1" dirty="0">
                <a:solidFill>
                  <a:srgbClr val="1F3B73"/>
                </a:solidFill>
                <a:latin typeface="Times New Roman" panose="02020603050405020304" pitchFamily="18" charset="0"/>
                <a:cs typeface="Times New Roman" panose="02020603050405020304" pitchFamily="18" charset="0"/>
              </a:rPr>
              <a:t> finger </a:t>
            </a:r>
            <a:r>
              <a:rPr lang="en-US" sz="4000" b="1" dirty="0" err="1">
                <a:solidFill>
                  <a:srgbClr val="1F3B73"/>
                </a:solidFill>
                <a:latin typeface="Times New Roman" panose="02020603050405020304" pitchFamily="18" charset="0"/>
                <a:cs typeface="Times New Roman" panose="02020603050405020304" pitchFamily="18" charset="0"/>
              </a:rPr>
              <a:t>và</a:t>
            </a:r>
            <a:r>
              <a:rPr lang="en-US" sz="4000" b="1" dirty="0">
                <a:solidFill>
                  <a:srgbClr val="1F3B73"/>
                </a:solidFill>
                <a:latin typeface="Times New Roman" panose="02020603050405020304" pitchFamily="18" charset="0"/>
                <a:cs typeface="Times New Roman" panose="02020603050405020304" pitchFamily="18" charset="0"/>
              </a:rPr>
              <a:t> Demo.</a:t>
            </a:r>
          </a:p>
        </p:txBody>
      </p:sp>
      <p:sp>
        <p:nvSpPr>
          <p:cNvPr id="3" name="Content Placeholder 2"/>
          <p:cNvSpPr>
            <a:spLocks noGrp="1"/>
          </p:cNvSpPr>
          <p:nvPr>
            <p:ph idx="1"/>
          </p:nvPr>
        </p:nvSpPr>
        <p:spPr>
          <a:xfrm>
            <a:off x="1095479" y="2093825"/>
            <a:ext cx="9674469" cy="3381009"/>
          </a:xfrm>
        </p:spPr>
        <p:txBody>
          <a:bodyPr>
            <a:normAutofit/>
          </a:bodyPr>
          <a:lstStyle/>
          <a:p>
            <a:pPr marL="0" indent="0">
              <a:buNone/>
            </a:pPr>
            <a:r>
              <a:rPr lang="en-US" sz="3000" b="1" dirty="0">
                <a:solidFill>
                  <a:srgbClr val="1F3B73"/>
                </a:solidFill>
                <a:latin typeface="Times New Roman" panose="02020603050405020304" pitchFamily="18" charset="0"/>
                <a:cs typeface="Times New Roman" panose="02020603050405020304" pitchFamily="18" charset="0"/>
              </a:rPr>
              <a:t>1. </a:t>
            </a:r>
            <a:r>
              <a:rPr lang="en-US" sz="3000" b="1" dirty="0" err="1">
                <a:solidFill>
                  <a:srgbClr val="1F3B73"/>
                </a:solidFill>
                <a:latin typeface="Times New Roman" panose="02020603050405020304" pitchFamily="18" charset="0"/>
                <a:cs typeface="Times New Roman" panose="02020603050405020304" pitchFamily="18" charset="0"/>
              </a:rPr>
              <a:t>Cài</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đặt</a:t>
            </a:r>
            <a:r>
              <a:rPr lang="en-US" sz="3000" b="1" dirty="0">
                <a:solidFill>
                  <a:srgbClr val="1F3B73"/>
                </a:solidFill>
                <a:latin typeface="Times New Roman" panose="02020603050405020304" pitchFamily="18" charset="0"/>
                <a:cs typeface="Times New Roman" panose="02020603050405020304" pitchFamily="18" charset="0"/>
              </a:rPr>
              <a:t>.</a:t>
            </a:r>
          </a:p>
          <a:p>
            <a:endParaRPr lang="en-US" sz="3000" b="1" dirty="0">
              <a:solidFill>
                <a:srgbClr val="1F3B73"/>
              </a:solidFill>
              <a:latin typeface="Times New Roman" panose="02020603050405020304" pitchFamily="18" charset="0"/>
              <a:cs typeface="Times New Roman" panose="02020603050405020304" pitchFamily="18" charset="0"/>
            </a:endParaRPr>
          </a:p>
          <a:p>
            <a:pPr marL="0" indent="0">
              <a:buNone/>
            </a:pPr>
            <a:r>
              <a:rPr lang="en-US" sz="3000" b="1" dirty="0">
                <a:solidFill>
                  <a:srgbClr val="1F3B73"/>
                </a:solidFill>
                <a:latin typeface="Times New Roman" panose="02020603050405020304" pitchFamily="18" charset="0"/>
                <a:cs typeface="Times New Roman" panose="02020603050405020304" pitchFamily="18" charset="0"/>
              </a:rPr>
              <a:t>2. Demo.</a:t>
            </a:r>
          </a:p>
          <a:p>
            <a:endParaRPr lang="en-US" sz="3000" b="1" dirty="0">
              <a:solidFill>
                <a:srgbClr val="1F3B73"/>
              </a:solidFill>
            </a:endParaRPr>
          </a:p>
        </p:txBody>
      </p:sp>
    </p:spTree>
    <p:extLst>
      <p:ext uri="{BB962C8B-B14F-4D97-AF65-F5344CB8AC3E}">
        <p14:creationId xmlns:p14="http://schemas.microsoft.com/office/powerpoint/2010/main" val="3703477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1F3B73"/>
                </a:solidFill>
                <a:latin typeface="Times New Roman" panose="02020603050405020304" pitchFamily="18" charset="0"/>
                <a:cs typeface="Times New Roman" panose="02020603050405020304" pitchFamily="18" charset="0"/>
              </a:rPr>
              <a:t>1. </a:t>
            </a:r>
            <a:r>
              <a:rPr lang="en-US" sz="4000" b="1" dirty="0" err="1">
                <a:solidFill>
                  <a:srgbClr val="1F3B73"/>
                </a:solidFill>
                <a:latin typeface="Times New Roman" panose="02020603050405020304" pitchFamily="18" charset="0"/>
                <a:cs typeface="Times New Roman" panose="02020603050405020304" pitchFamily="18" charset="0"/>
              </a:rPr>
              <a:t>Cài</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đặt</a:t>
            </a:r>
            <a:r>
              <a:rPr lang="en-US" sz="4000" b="1" dirty="0">
                <a:solidFill>
                  <a:srgbClr val="1F3B73"/>
                </a:solidFill>
                <a:latin typeface="Times New Roman" panose="02020603050405020304" pitchFamily="18" charset="0"/>
                <a:cs typeface="Times New Roman" panose="02020603050405020304" pitchFamily="18" charset="0"/>
              </a:rPr>
              <a:t> finger</a:t>
            </a:r>
          </a:p>
        </p:txBody>
      </p:sp>
      <p:sp>
        <p:nvSpPr>
          <p:cNvPr id="3" name="Content Placeholder 2"/>
          <p:cNvSpPr>
            <a:spLocks noGrp="1"/>
          </p:cNvSpPr>
          <p:nvPr>
            <p:ph idx="1"/>
          </p:nvPr>
        </p:nvSpPr>
        <p:spPr>
          <a:xfrm>
            <a:off x="838200" y="1690688"/>
            <a:ext cx="4739487" cy="4351338"/>
          </a:xfrm>
        </p:spPr>
        <p:txBody>
          <a:bodyPr>
            <a:normAutofit/>
          </a:bodyPr>
          <a:lstStyle/>
          <a:p>
            <a:pPr marL="0" indent="0">
              <a:buNone/>
            </a:pPr>
            <a:r>
              <a:rPr lang="en-US" sz="3000" b="1" dirty="0" err="1">
                <a:solidFill>
                  <a:srgbClr val="1F3B73"/>
                </a:solidFill>
                <a:latin typeface="Times New Roman" panose="02020603050405020304" pitchFamily="18" charset="0"/>
                <a:cs typeface="Times New Roman" panose="02020603050405020304" pitchFamily="18" charset="0"/>
              </a:rPr>
              <a:t>Cài</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đặt</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cơ</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bản</a:t>
            </a:r>
            <a:r>
              <a:rPr lang="en-US" sz="3000" b="1" dirty="0">
                <a:solidFill>
                  <a:srgbClr val="1F3B73"/>
                </a:solidFill>
                <a:latin typeface="Times New Roman" panose="02020603050405020304" pitchFamily="18" charset="0"/>
                <a:cs typeface="Times New Roman" panose="02020603050405020304" pitchFamily="18" charset="0"/>
              </a:rPr>
              <a:t>:</a:t>
            </a:r>
            <a:endParaRPr lang="en-US" sz="3000" dirty="0">
              <a:solidFill>
                <a:srgbClr val="1F3B73"/>
              </a:solidFill>
              <a:latin typeface="Times New Roman" panose="02020603050405020304" pitchFamily="18" charset="0"/>
              <a:cs typeface="Times New Roman" panose="02020603050405020304" pitchFamily="18" charset="0"/>
            </a:endParaRPr>
          </a:p>
          <a:p>
            <a:r>
              <a:rPr lang="en-US" sz="3000" dirty="0">
                <a:solidFill>
                  <a:srgbClr val="1F3B73"/>
                </a:solidFill>
                <a:latin typeface="Times New Roman" panose="02020603050405020304" pitchFamily="18" charset="0"/>
                <a:cs typeface="Times New Roman" panose="02020603050405020304" pitchFamily="18" charset="0"/>
              </a:rPr>
              <a:t>1.1 </a:t>
            </a:r>
            <a:r>
              <a:rPr lang="en-US" sz="3000" dirty="0" err="1">
                <a:solidFill>
                  <a:srgbClr val="1F3B73"/>
                </a:solidFill>
                <a:latin typeface="Times New Roman" panose="02020603050405020304" pitchFamily="18" charset="0"/>
                <a:cs typeface="Times New Roman" panose="02020603050405020304" pitchFamily="18" charset="0"/>
              </a:rPr>
              <a:t>Cấu</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hình</a:t>
            </a:r>
            <a:r>
              <a:rPr lang="en-US" sz="3000" dirty="0">
                <a:solidFill>
                  <a:srgbClr val="1F3B73"/>
                </a:solidFill>
                <a:latin typeface="Times New Roman" panose="02020603050405020304" pitchFamily="18" charset="0"/>
                <a:cs typeface="Times New Roman" panose="02020603050405020304" pitchFamily="18" charset="0"/>
              </a:rPr>
              <a:t> file</a:t>
            </a:r>
          </a:p>
          <a:p>
            <a:r>
              <a:rPr lang="en-US" sz="3000" dirty="0">
                <a:solidFill>
                  <a:srgbClr val="1F3B73"/>
                </a:solidFill>
                <a:latin typeface="Times New Roman" panose="02020603050405020304" pitchFamily="18" charset="0"/>
                <a:cs typeface="Times New Roman" panose="02020603050405020304" pitchFamily="18" charset="0"/>
              </a:rPr>
              <a:t>1.2 </a:t>
            </a:r>
            <a:r>
              <a:rPr lang="en-US" sz="3000" dirty="0" err="1">
                <a:solidFill>
                  <a:srgbClr val="1F3B73"/>
                </a:solidFill>
                <a:latin typeface="Times New Roman" panose="02020603050405020304" pitchFamily="18" charset="0"/>
                <a:cs typeface="Times New Roman" panose="02020603050405020304" pitchFamily="18" charset="0"/>
              </a:rPr>
              <a:t>Chức</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năng</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cụ</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thể</a:t>
            </a:r>
            <a:r>
              <a:rPr lang="en-US" sz="3000" dirty="0">
                <a:solidFill>
                  <a:srgbClr val="1F3B73"/>
                </a:solidFill>
                <a:latin typeface="Times New Roman" panose="02020603050405020304" pitchFamily="18" charset="0"/>
                <a:cs typeface="Times New Roman" panose="02020603050405020304" pitchFamily="18" charset="0"/>
              </a:rPr>
              <a:t> site</a:t>
            </a:r>
          </a:p>
          <a:p>
            <a:r>
              <a:rPr lang="en-US" sz="3000" dirty="0">
                <a:solidFill>
                  <a:srgbClr val="1F3B73"/>
                </a:solidFill>
                <a:latin typeface="Times New Roman" panose="02020603050405020304" pitchFamily="18" charset="0"/>
                <a:cs typeface="Times New Roman" panose="02020603050405020304" pitchFamily="18" charset="0"/>
              </a:rPr>
              <a:t>1.3 </a:t>
            </a:r>
            <a:r>
              <a:rPr lang="en-US" sz="3000" dirty="0" err="1">
                <a:solidFill>
                  <a:srgbClr val="1F3B73"/>
                </a:solidFill>
                <a:latin typeface="Times New Roman" panose="02020603050405020304" pitchFamily="18" charset="0"/>
                <a:cs typeface="Times New Roman" panose="02020603050405020304" pitchFamily="18" charset="0"/>
              </a:rPr>
              <a:t>Cấu</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hình</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tuỳ</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chọn</a:t>
            </a:r>
            <a:endParaRPr lang="en-US" sz="3000" dirty="0">
              <a:solidFill>
                <a:srgbClr val="1F3B73"/>
              </a:solidFill>
              <a:latin typeface="Times New Roman" panose="02020603050405020304" pitchFamily="18" charset="0"/>
              <a:cs typeface="Times New Roman" panose="02020603050405020304" pitchFamily="18" charset="0"/>
            </a:endParaRPr>
          </a:p>
          <a:p>
            <a:endParaRPr lang="en-US" sz="3000" dirty="0">
              <a:solidFill>
                <a:srgbClr val="1F3B73"/>
              </a:solidFill>
              <a:latin typeface="Times New Roman" panose="02020603050405020304" pitchFamily="18" charset="0"/>
              <a:cs typeface="Times New Roman" panose="02020603050405020304" pitchFamily="18" charset="0"/>
            </a:endParaRPr>
          </a:p>
        </p:txBody>
      </p:sp>
      <p:pic>
        <p:nvPicPr>
          <p:cNvPr id="4" name="Picture 2" descr="Kết quả hình ảnh cho install p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7687" y="1496441"/>
            <a:ext cx="5776113" cy="3537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835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1F3B73"/>
                </a:solidFill>
                <a:latin typeface="Times New Roman" panose="02020603050405020304" pitchFamily="18" charset="0"/>
                <a:cs typeface="Times New Roman" panose="02020603050405020304" pitchFamily="18" charset="0"/>
              </a:rPr>
              <a:t>1. </a:t>
            </a:r>
            <a:r>
              <a:rPr lang="en-US" sz="4000" b="1" dirty="0" err="1">
                <a:solidFill>
                  <a:srgbClr val="1F3B73"/>
                </a:solidFill>
                <a:latin typeface="Times New Roman" panose="02020603050405020304" pitchFamily="18" charset="0"/>
                <a:cs typeface="Times New Roman" panose="02020603050405020304" pitchFamily="18" charset="0"/>
              </a:rPr>
              <a:t>Cài</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đặt</a:t>
            </a:r>
            <a:r>
              <a:rPr lang="en-US" sz="4000" b="1" dirty="0">
                <a:solidFill>
                  <a:srgbClr val="1F3B73"/>
                </a:solidFill>
                <a:latin typeface="Times New Roman" panose="02020603050405020304" pitchFamily="18" charset="0"/>
                <a:cs typeface="Times New Roman" panose="02020603050405020304" pitchFamily="18" charset="0"/>
              </a:rPr>
              <a:t> finger</a:t>
            </a:r>
          </a:p>
        </p:txBody>
      </p:sp>
      <p:sp>
        <p:nvSpPr>
          <p:cNvPr id="3" name="Content Placeholder 2"/>
          <p:cNvSpPr>
            <a:spLocks noGrp="1"/>
          </p:cNvSpPr>
          <p:nvPr>
            <p:ph idx="1"/>
          </p:nvPr>
        </p:nvSpPr>
        <p:spPr>
          <a:xfrm>
            <a:off x="838200" y="1690688"/>
            <a:ext cx="4739487" cy="1166812"/>
          </a:xfrm>
        </p:spPr>
        <p:txBody>
          <a:bodyPr>
            <a:normAutofit/>
          </a:bodyPr>
          <a:lstStyle/>
          <a:p>
            <a:pPr marL="0" indent="0">
              <a:buNone/>
            </a:pPr>
            <a:r>
              <a:rPr lang="en-US" sz="3000" b="1" dirty="0" err="1">
                <a:solidFill>
                  <a:srgbClr val="1F3B73"/>
                </a:solidFill>
                <a:latin typeface="Times New Roman" panose="02020603050405020304" pitchFamily="18" charset="0"/>
                <a:cs typeface="Times New Roman" panose="02020603050405020304" pitchFamily="18" charset="0"/>
              </a:rPr>
              <a:t>Cài</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đặt</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cơ</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bản</a:t>
            </a:r>
            <a:r>
              <a:rPr lang="en-US" sz="3000" b="1" dirty="0">
                <a:solidFill>
                  <a:srgbClr val="1F3B73"/>
                </a:solidFill>
                <a:latin typeface="Times New Roman" panose="02020603050405020304" pitchFamily="18" charset="0"/>
                <a:cs typeface="Times New Roman" panose="02020603050405020304" pitchFamily="18" charset="0"/>
              </a:rPr>
              <a:t>:</a:t>
            </a:r>
            <a:endParaRPr lang="en-US" sz="3000" dirty="0">
              <a:solidFill>
                <a:srgbClr val="1F3B73"/>
              </a:solidFill>
              <a:latin typeface="Times New Roman" panose="02020603050405020304" pitchFamily="18" charset="0"/>
              <a:cs typeface="Times New Roman" panose="02020603050405020304" pitchFamily="18" charset="0"/>
            </a:endParaRPr>
          </a:p>
          <a:p>
            <a:pPr marL="0" indent="0">
              <a:buNone/>
            </a:pPr>
            <a:endParaRPr lang="en-US" sz="3000" dirty="0">
              <a:solidFill>
                <a:srgbClr val="1F3B73"/>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85FFD5C-D452-47E0-AFBF-2DCCEDC80E79}"/>
              </a:ext>
            </a:extLst>
          </p:cNvPr>
          <p:cNvPicPr>
            <a:picLocks noChangeAspect="1"/>
          </p:cNvPicPr>
          <p:nvPr/>
        </p:nvPicPr>
        <p:blipFill rotWithShape="1">
          <a:blip r:embed="rId2">
            <a:extLst>
              <a:ext uri="{28A0092B-C50C-407E-A947-70E740481C1C}">
                <a14:useLocalDpi xmlns:a14="http://schemas.microsoft.com/office/drawing/2010/main" val="0"/>
              </a:ext>
            </a:extLst>
          </a:blip>
          <a:srcRect l="22768" t="14268" r="23929" b="68883"/>
          <a:stretch/>
        </p:blipFill>
        <p:spPr>
          <a:xfrm>
            <a:off x="968829" y="2438797"/>
            <a:ext cx="7409615" cy="1316773"/>
          </a:xfrm>
          <a:prstGeom prst="rect">
            <a:avLst/>
          </a:prstGeom>
        </p:spPr>
      </p:pic>
    </p:spTree>
    <p:extLst>
      <p:ext uri="{BB962C8B-B14F-4D97-AF65-F5344CB8AC3E}">
        <p14:creationId xmlns:p14="http://schemas.microsoft.com/office/powerpoint/2010/main" val="3953513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64368"/>
            <a:ext cx="10515600" cy="4351338"/>
          </a:xfrm>
        </p:spPr>
        <p:txBody>
          <a:bodyPr>
            <a:normAutofit/>
          </a:bodyPr>
          <a:lstStyle/>
          <a:p>
            <a:pPr marL="0" indent="0">
              <a:buNone/>
            </a:pPr>
            <a:r>
              <a:rPr lang="en-US" sz="3000" b="1" dirty="0">
                <a:solidFill>
                  <a:srgbClr val="1F3B73"/>
                </a:solidFill>
                <a:latin typeface="Times New Roman" panose="02020603050405020304" pitchFamily="18" charset="0"/>
                <a:cs typeface="Times New Roman" panose="02020603050405020304" pitchFamily="18" charset="0"/>
              </a:rPr>
              <a:t>1.1 </a:t>
            </a:r>
            <a:r>
              <a:rPr lang="en-US" sz="3000" b="1" dirty="0" err="1">
                <a:solidFill>
                  <a:srgbClr val="1F3B73"/>
                </a:solidFill>
                <a:latin typeface="Times New Roman" panose="02020603050405020304" pitchFamily="18" charset="0"/>
                <a:cs typeface="Times New Roman" panose="02020603050405020304" pitchFamily="18" charset="0"/>
              </a:rPr>
              <a:t>Cấu</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hình</a:t>
            </a:r>
            <a:r>
              <a:rPr lang="en-US" sz="3000" b="1" dirty="0">
                <a:solidFill>
                  <a:srgbClr val="1F3B73"/>
                </a:solidFill>
                <a:latin typeface="Times New Roman" panose="02020603050405020304" pitchFamily="18" charset="0"/>
                <a:cs typeface="Times New Roman" panose="02020603050405020304" pitchFamily="18" charset="0"/>
              </a:rPr>
              <a:t> file:</a:t>
            </a:r>
          </a:p>
          <a:p>
            <a:pPr lvl="0"/>
            <a:r>
              <a:rPr lang="en-US" sz="3000" dirty="0">
                <a:solidFill>
                  <a:srgbClr val="1F3B73"/>
                </a:solidFill>
                <a:latin typeface="Times New Roman" panose="02020603050405020304" pitchFamily="18" charset="0"/>
                <a:cs typeface="Times New Roman" panose="02020603050405020304" pitchFamily="18" charset="0"/>
              </a:rPr>
              <a:t>`clients' file</a:t>
            </a:r>
          </a:p>
          <a:p>
            <a:pPr lvl="0"/>
            <a:r>
              <a:rPr lang="en-US" sz="3000" dirty="0">
                <a:solidFill>
                  <a:srgbClr val="1F3B73"/>
                </a:solidFill>
                <a:latin typeface="Times New Roman" panose="02020603050405020304" pitchFamily="18" charset="0"/>
                <a:cs typeface="Times New Roman" panose="02020603050405020304" pitchFamily="18" charset="0"/>
              </a:rPr>
              <a:t>`</a:t>
            </a:r>
            <a:r>
              <a:rPr lang="en-US" sz="3000" dirty="0" err="1">
                <a:solidFill>
                  <a:srgbClr val="1F3B73"/>
                </a:solidFill>
                <a:latin typeface="Times New Roman" panose="02020603050405020304" pitchFamily="18" charset="0"/>
                <a:cs typeface="Times New Roman" panose="02020603050405020304" pitchFamily="18" charset="0"/>
              </a:rPr>
              <a:t>serverhost</a:t>
            </a:r>
            <a:r>
              <a:rPr lang="en-US" sz="3000" dirty="0">
                <a:solidFill>
                  <a:srgbClr val="1F3B73"/>
                </a:solidFill>
                <a:latin typeface="Times New Roman" panose="02020603050405020304" pitchFamily="18" charset="0"/>
                <a:cs typeface="Times New Roman" panose="02020603050405020304" pitchFamily="18" charset="0"/>
              </a:rPr>
              <a:t>' file</a:t>
            </a:r>
          </a:p>
          <a:p>
            <a:pPr lvl="0"/>
            <a:r>
              <a:rPr lang="en-US" sz="3000" dirty="0">
                <a:solidFill>
                  <a:srgbClr val="1F3B73"/>
                </a:solidFill>
                <a:latin typeface="Times New Roman" panose="02020603050405020304" pitchFamily="18" charset="0"/>
                <a:cs typeface="Times New Roman" panose="02020603050405020304" pitchFamily="18" charset="0"/>
              </a:rPr>
              <a:t>`</a:t>
            </a:r>
            <a:r>
              <a:rPr lang="en-US" sz="3000" dirty="0" err="1">
                <a:solidFill>
                  <a:srgbClr val="1F3B73"/>
                </a:solidFill>
                <a:latin typeface="Times New Roman" panose="02020603050405020304" pitchFamily="18" charset="0"/>
                <a:cs typeface="Times New Roman" panose="02020603050405020304" pitchFamily="18" charset="0"/>
              </a:rPr>
              <a:t>mailhost</a:t>
            </a:r>
            <a:r>
              <a:rPr lang="en-US" sz="3000" dirty="0">
                <a:solidFill>
                  <a:srgbClr val="1F3B73"/>
                </a:solidFill>
                <a:latin typeface="Times New Roman" panose="02020603050405020304" pitchFamily="18" charset="0"/>
                <a:cs typeface="Times New Roman" panose="02020603050405020304" pitchFamily="18" charset="0"/>
              </a:rPr>
              <a:t>' file</a:t>
            </a:r>
          </a:p>
          <a:p>
            <a:pPr lvl="0"/>
            <a:r>
              <a:rPr lang="en-US" sz="3000" dirty="0">
                <a:solidFill>
                  <a:srgbClr val="1F3B73"/>
                </a:solidFill>
                <a:latin typeface="Times New Roman" panose="02020603050405020304" pitchFamily="18" charset="0"/>
                <a:cs typeface="Times New Roman" panose="02020603050405020304" pitchFamily="18" charset="0"/>
              </a:rPr>
              <a:t>`</a:t>
            </a:r>
            <a:r>
              <a:rPr lang="en-US" sz="3000" dirty="0" err="1">
                <a:solidFill>
                  <a:srgbClr val="1F3B73"/>
                </a:solidFill>
                <a:latin typeface="Times New Roman" panose="02020603050405020304" pitchFamily="18" charset="0"/>
                <a:cs typeface="Times New Roman" panose="02020603050405020304" pitchFamily="18" charset="0"/>
              </a:rPr>
              <a:t>forwardhost</a:t>
            </a:r>
            <a:r>
              <a:rPr lang="en-US" sz="3000" dirty="0">
                <a:solidFill>
                  <a:srgbClr val="1F3B73"/>
                </a:solidFill>
                <a:latin typeface="Times New Roman" panose="02020603050405020304" pitchFamily="18" charset="0"/>
                <a:cs typeface="Times New Roman" panose="02020603050405020304" pitchFamily="18" charset="0"/>
              </a:rPr>
              <a:t>' file</a:t>
            </a:r>
          </a:p>
          <a:p>
            <a:pPr lvl="0"/>
            <a:r>
              <a:rPr lang="en-US" sz="3000" dirty="0">
                <a:solidFill>
                  <a:srgbClr val="1F3B73"/>
                </a:solidFill>
                <a:latin typeface="Times New Roman" panose="02020603050405020304" pitchFamily="18" charset="0"/>
                <a:cs typeface="Times New Roman" panose="02020603050405020304" pitchFamily="18" charset="0"/>
              </a:rPr>
              <a:t>`</a:t>
            </a:r>
            <a:r>
              <a:rPr lang="en-US" sz="3000" dirty="0" err="1">
                <a:solidFill>
                  <a:srgbClr val="1F3B73"/>
                </a:solidFill>
                <a:latin typeface="Times New Roman" panose="02020603050405020304" pitchFamily="18" charset="0"/>
                <a:cs typeface="Times New Roman" panose="02020603050405020304" pitchFamily="18" charset="0"/>
              </a:rPr>
              <a:t>ttylocs</a:t>
            </a:r>
            <a:r>
              <a:rPr lang="en-US" sz="3000" dirty="0">
                <a:solidFill>
                  <a:srgbClr val="1F3B73"/>
                </a:solidFill>
                <a:latin typeface="Times New Roman" panose="02020603050405020304" pitchFamily="18" charset="0"/>
                <a:cs typeface="Times New Roman" panose="02020603050405020304" pitchFamily="18" charset="0"/>
              </a:rPr>
              <a:t>' file</a:t>
            </a:r>
          </a:p>
          <a:p>
            <a:pPr marL="0" indent="0">
              <a:buNone/>
            </a:pPr>
            <a:endParaRPr lang="en-US" sz="3000" b="1" dirty="0">
              <a:solidFill>
                <a:srgbClr val="1F3B73"/>
              </a:solidFill>
              <a:latin typeface="Times New Roman" panose="02020603050405020304" pitchFamily="18" charset="0"/>
              <a:cs typeface="Times New Roman" panose="02020603050405020304" pitchFamily="18" charset="0"/>
            </a:endParaRPr>
          </a:p>
          <a:p>
            <a:endParaRPr lang="en-US" sz="3000" dirty="0">
              <a:solidFill>
                <a:srgbClr val="1F3B73"/>
              </a:solidFill>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p:txBody>
          <a:bodyPr>
            <a:normAutofit/>
          </a:bodyPr>
          <a:lstStyle/>
          <a:p>
            <a:r>
              <a:rPr lang="en-US" sz="4000" b="1" dirty="0">
                <a:solidFill>
                  <a:srgbClr val="1F3B73"/>
                </a:solidFill>
                <a:latin typeface="Times New Roman" panose="02020603050405020304" pitchFamily="18" charset="0"/>
                <a:cs typeface="Times New Roman" panose="02020603050405020304" pitchFamily="18" charset="0"/>
              </a:rPr>
              <a:t>1. </a:t>
            </a:r>
            <a:r>
              <a:rPr lang="en-US" sz="4000" b="1" dirty="0" err="1">
                <a:solidFill>
                  <a:srgbClr val="1F3B73"/>
                </a:solidFill>
                <a:latin typeface="Times New Roman" panose="02020603050405020304" pitchFamily="18" charset="0"/>
                <a:cs typeface="Times New Roman" panose="02020603050405020304" pitchFamily="18" charset="0"/>
              </a:rPr>
              <a:t>Cài</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đặt</a:t>
            </a:r>
            <a:r>
              <a:rPr lang="en-US" sz="4000" b="1" dirty="0">
                <a:solidFill>
                  <a:srgbClr val="1F3B73"/>
                </a:solidFill>
                <a:latin typeface="Times New Roman" panose="02020603050405020304" pitchFamily="18" charset="0"/>
                <a:cs typeface="Times New Roman" panose="02020603050405020304" pitchFamily="18" charset="0"/>
              </a:rPr>
              <a:t> finger</a:t>
            </a:r>
          </a:p>
        </p:txBody>
      </p:sp>
    </p:spTree>
    <p:extLst>
      <p:ext uri="{BB962C8B-B14F-4D97-AF65-F5344CB8AC3E}">
        <p14:creationId xmlns:p14="http://schemas.microsoft.com/office/powerpoint/2010/main" val="2615954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84754"/>
            <a:ext cx="10515600" cy="5473246"/>
          </a:xfrm>
        </p:spPr>
        <p:txBody>
          <a:bodyPr>
            <a:noAutofit/>
          </a:bodyPr>
          <a:lstStyle/>
          <a:p>
            <a:pPr marL="0" indent="0">
              <a:buNone/>
            </a:pPr>
            <a:r>
              <a:rPr lang="en-US" sz="3000" b="1" dirty="0">
                <a:solidFill>
                  <a:srgbClr val="1F3B73"/>
                </a:solidFill>
                <a:latin typeface="Times New Roman" panose="02020603050405020304" pitchFamily="18" charset="0"/>
                <a:cs typeface="Times New Roman" panose="02020603050405020304" pitchFamily="18" charset="0"/>
              </a:rPr>
              <a:t>1.2 </a:t>
            </a:r>
            <a:r>
              <a:rPr lang="en-US" sz="3000" b="1" dirty="0" err="1">
                <a:solidFill>
                  <a:srgbClr val="1F3B73"/>
                </a:solidFill>
                <a:latin typeface="Times New Roman" panose="02020603050405020304" pitchFamily="18" charset="0"/>
                <a:cs typeface="Times New Roman" panose="02020603050405020304" pitchFamily="18" charset="0"/>
              </a:rPr>
              <a:t>Chức</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năng</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cụ</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thể</a:t>
            </a:r>
            <a:r>
              <a:rPr lang="en-US" sz="3000" b="1" dirty="0">
                <a:solidFill>
                  <a:srgbClr val="1F3B73"/>
                </a:solidFill>
                <a:latin typeface="Times New Roman" panose="02020603050405020304" pitchFamily="18" charset="0"/>
                <a:cs typeface="Times New Roman" panose="02020603050405020304" pitchFamily="18" charset="0"/>
              </a:rPr>
              <a:t> site:</a:t>
            </a:r>
          </a:p>
          <a:p>
            <a:pPr marL="0" indent="0">
              <a:buNone/>
            </a:pPr>
            <a:r>
              <a:rPr lang="en-US" sz="3000" dirty="0">
                <a:solidFill>
                  <a:srgbClr val="1F3B73"/>
                </a:solidFill>
                <a:latin typeface="Times New Roman" panose="02020603050405020304" pitchFamily="18" charset="0"/>
                <a:cs typeface="Times New Roman" panose="02020603050405020304" pitchFamily="18" charset="0"/>
              </a:rPr>
              <a:t>-</a:t>
            </a:r>
            <a:r>
              <a:rPr lang="en-US" sz="3000" err="1">
                <a:solidFill>
                  <a:srgbClr val="1F3B73"/>
                </a:solidFill>
                <a:latin typeface="Times New Roman" panose="02020603050405020304" pitchFamily="18" charset="0"/>
                <a:cs typeface="Times New Roman" panose="02020603050405020304" pitchFamily="18" charset="0"/>
              </a:rPr>
              <a:t>Nếu</a:t>
            </a:r>
            <a:r>
              <a:rPr lang="en-US" sz="3000">
                <a:solidFill>
                  <a:srgbClr val="1F3B73"/>
                </a:solidFill>
                <a:latin typeface="Times New Roman" panose="02020603050405020304" pitchFamily="18" charset="0"/>
                <a:cs typeface="Times New Roman" panose="02020603050405020304" pitchFamily="18" charset="0"/>
              </a:rPr>
              <a:t> muốn tùy </a:t>
            </a:r>
            <a:r>
              <a:rPr lang="en-US" sz="3000" dirty="0" err="1">
                <a:solidFill>
                  <a:srgbClr val="1F3B73"/>
                </a:solidFill>
                <a:latin typeface="Times New Roman" panose="02020603050405020304" pitchFamily="18" charset="0"/>
                <a:cs typeface="Times New Roman" panose="02020603050405020304" pitchFamily="18" charset="0"/>
              </a:rPr>
              <a:t>biến</a:t>
            </a:r>
            <a:r>
              <a:rPr lang="en-US" sz="3000" dirty="0">
                <a:solidFill>
                  <a:srgbClr val="1F3B73"/>
                </a:solidFill>
                <a:latin typeface="Times New Roman" panose="02020603050405020304" pitchFamily="18" charset="0"/>
                <a:cs typeface="Times New Roman" panose="02020603050405020304" pitchFamily="18" charset="0"/>
              </a:rPr>
              <a:t> output </a:t>
            </a:r>
            <a:r>
              <a:rPr lang="en-US" sz="3000" dirty="0" err="1">
                <a:solidFill>
                  <a:srgbClr val="1F3B73"/>
                </a:solidFill>
                <a:latin typeface="Times New Roman" panose="02020603050405020304" pitchFamily="18" charset="0"/>
                <a:cs typeface="Times New Roman" panose="02020603050405020304" pitchFamily="18" charset="0"/>
              </a:rPr>
              <a:t>của</a:t>
            </a:r>
            <a:r>
              <a:rPr lang="en-US" sz="3000" dirty="0">
                <a:solidFill>
                  <a:srgbClr val="1F3B73"/>
                </a:solidFill>
                <a:latin typeface="Times New Roman" panose="02020603050405020304" pitchFamily="18" charset="0"/>
                <a:cs typeface="Times New Roman" panose="02020603050405020304" pitchFamily="18" charset="0"/>
              </a:rPr>
              <a:t> GNU Finger, </a:t>
            </a:r>
            <a:r>
              <a:rPr lang="en-US" sz="3000" dirty="0" err="1">
                <a:solidFill>
                  <a:srgbClr val="1F3B73"/>
                </a:solidFill>
                <a:latin typeface="Times New Roman" panose="02020603050405020304" pitchFamily="18" charset="0"/>
                <a:cs typeface="Times New Roman" panose="02020603050405020304" pitchFamily="18" charset="0"/>
              </a:rPr>
              <a:t>thì</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thư</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mục</a:t>
            </a:r>
            <a:r>
              <a:rPr lang="en-US" sz="3000" dirty="0">
                <a:solidFill>
                  <a:srgbClr val="1F3B73"/>
                </a:solidFill>
                <a:latin typeface="Times New Roman" panose="02020603050405020304" pitchFamily="18" charset="0"/>
                <a:cs typeface="Times New Roman" panose="02020603050405020304" pitchFamily="18" charset="0"/>
              </a:rPr>
              <a:t> `lib / site '</a:t>
            </a:r>
            <a:r>
              <a:rPr lang="en-US" sz="3000" dirty="0" err="1">
                <a:solidFill>
                  <a:srgbClr val="1F3B73"/>
                </a:solidFill>
                <a:latin typeface="Times New Roman" panose="02020603050405020304" pitchFamily="18" charset="0"/>
                <a:cs typeface="Times New Roman" panose="02020603050405020304" pitchFamily="18" charset="0"/>
              </a:rPr>
              <a:t>là</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nơi</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thích</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hợp</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để</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bắt</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đầu</a:t>
            </a:r>
            <a:r>
              <a:rPr lang="en-US" sz="3000" dirty="0">
                <a:solidFill>
                  <a:srgbClr val="1F3B73"/>
                </a:solidFill>
                <a:latin typeface="Times New Roman" panose="02020603050405020304" pitchFamily="18" charset="0"/>
                <a:cs typeface="Times New Roman" panose="02020603050405020304" pitchFamily="18" charset="0"/>
              </a:rPr>
              <a:t>. </a:t>
            </a:r>
          </a:p>
          <a:p>
            <a:pPr marL="0" indent="0">
              <a:buNone/>
            </a:pPr>
            <a:r>
              <a:rPr lang="en-US" sz="3000" dirty="0">
                <a:solidFill>
                  <a:srgbClr val="1F3B73"/>
                </a:solidFill>
                <a:latin typeface="Times New Roman" panose="02020603050405020304" pitchFamily="18" charset="0"/>
                <a:cs typeface="Times New Roman" panose="02020603050405020304" pitchFamily="18" charset="0"/>
              </a:rPr>
              <a:t>-</a:t>
            </a:r>
            <a:r>
              <a:rPr lang="en-US" sz="3000" err="1">
                <a:solidFill>
                  <a:srgbClr val="1F3B73"/>
                </a:solidFill>
                <a:latin typeface="Times New Roman" panose="02020603050405020304" pitchFamily="18" charset="0"/>
                <a:cs typeface="Times New Roman" panose="02020603050405020304" pitchFamily="18" charset="0"/>
              </a:rPr>
              <a:t>Nếu</a:t>
            </a:r>
            <a:r>
              <a:rPr lang="en-US" sz="3000">
                <a:solidFill>
                  <a:srgbClr val="1F3B73"/>
                </a:solidFill>
                <a:latin typeface="Times New Roman" panose="02020603050405020304" pitchFamily="18" charset="0"/>
                <a:cs typeface="Times New Roman" panose="02020603050405020304" pitchFamily="18" charset="0"/>
              </a:rPr>
              <a:t> muốn </a:t>
            </a:r>
            <a:r>
              <a:rPr lang="en-US" sz="3000" dirty="0" err="1">
                <a:solidFill>
                  <a:srgbClr val="1F3B73"/>
                </a:solidFill>
                <a:latin typeface="Times New Roman" panose="02020603050405020304" pitchFamily="18" charset="0"/>
                <a:cs typeface="Times New Roman" panose="02020603050405020304" pitchFamily="18" charset="0"/>
              </a:rPr>
              <a:t>thêm</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mã</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mới</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để</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hiển</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thị</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khuôn</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mặt</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hoặc</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có</a:t>
            </a:r>
            <a:r>
              <a:rPr lang="en-US" sz="3000" dirty="0">
                <a:solidFill>
                  <a:srgbClr val="1F3B73"/>
                </a:solidFill>
                <a:latin typeface="Times New Roman" panose="02020603050405020304" pitchFamily="18" charset="0"/>
                <a:cs typeface="Times New Roman" panose="02020603050405020304" pitchFamily="18" charset="0"/>
              </a:rPr>
              <a:t> </a:t>
            </a:r>
            <a:r>
              <a:rPr lang="en-US" sz="3000" err="1">
                <a:solidFill>
                  <a:srgbClr val="1F3B73"/>
                </a:solidFill>
                <a:latin typeface="Times New Roman" panose="02020603050405020304" pitchFamily="18" charset="0"/>
                <a:cs typeface="Times New Roman" panose="02020603050405020304" pitchFamily="18" charset="0"/>
              </a:rPr>
              <a:t>định</a:t>
            </a:r>
            <a:r>
              <a:rPr lang="en-US" sz="3000">
                <a:solidFill>
                  <a:srgbClr val="1F3B73"/>
                </a:solidFill>
                <a:latin typeface="Times New Roman" panose="02020603050405020304" pitchFamily="18" charset="0"/>
                <a:cs typeface="Times New Roman" panose="02020603050405020304" pitchFamily="18" charset="0"/>
              </a:rPr>
              <a:t> dạng</a:t>
            </a:r>
            <a:endParaRPr lang="en-US" sz="3000" dirty="0">
              <a:solidFill>
                <a:srgbClr val="1F3B73"/>
              </a:solidFill>
              <a:latin typeface="Times New Roman" panose="02020603050405020304" pitchFamily="18" charset="0"/>
              <a:cs typeface="Times New Roman" panose="02020603050405020304" pitchFamily="18" charset="0"/>
            </a:endParaRPr>
          </a:p>
          <a:p>
            <a:endParaRPr lang="en-US" sz="3000" dirty="0">
              <a:solidFill>
                <a:srgbClr val="1F3B73"/>
              </a:solidFill>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p:txBody>
          <a:bodyPr>
            <a:normAutofit/>
          </a:bodyPr>
          <a:lstStyle/>
          <a:p>
            <a:r>
              <a:rPr lang="en-US" sz="4000" b="1" dirty="0">
                <a:solidFill>
                  <a:srgbClr val="1F3B73"/>
                </a:solidFill>
                <a:latin typeface="Times New Roman" panose="02020603050405020304" pitchFamily="18" charset="0"/>
                <a:cs typeface="Times New Roman" panose="02020603050405020304" pitchFamily="18" charset="0"/>
              </a:rPr>
              <a:t>1. </a:t>
            </a:r>
            <a:r>
              <a:rPr lang="en-US" sz="4000" b="1" dirty="0" err="1">
                <a:solidFill>
                  <a:srgbClr val="1F3B73"/>
                </a:solidFill>
                <a:latin typeface="Times New Roman" panose="02020603050405020304" pitchFamily="18" charset="0"/>
                <a:cs typeface="Times New Roman" panose="02020603050405020304" pitchFamily="18" charset="0"/>
              </a:rPr>
              <a:t>Cài</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đặt</a:t>
            </a:r>
            <a:r>
              <a:rPr lang="en-US" sz="4000" b="1" dirty="0">
                <a:solidFill>
                  <a:srgbClr val="1F3B73"/>
                </a:solidFill>
                <a:latin typeface="Times New Roman" panose="02020603050405020304" pitchFamily="18" charset="0"/>
                <a:cs typeface="Times New Roman" panose="02020603050405020304" pitchFamily="18" charset="0"/>
              </a:rPr>
              <a:t> finger</a:t>
            </a:r>
          </a:p>
        </p:txBody>
      </p:sp>
    </p:spTree>
    <p:extLst>
      <p:ext uri="{BB962C8B-B14F-4D97-AF65-F5344CB8AC3E}">
        <p14:creationId xmlns:p14="http://schemas.microsoft.com/office/powerpoint/2010/main" val="3284791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1856"/>
            <a:ext cx="10515600" cy="4351338"/>
          </a:xfrm>
        </p:spPr>
        <p:txBody>
          <a:bodyPr>
            <a:normAutofit/>
          </a:bodyPr>
          <a:lstStyle/>
          <a:p>
            <a:pPr marL="0" indent="0">
              <a:buNone/>
            </a:pPr>
            <a:r>
              <a:rPr lang="en-US" sz="3000" b="1" dirty="0">
                <a:solidFill>
                  <a:srgbClr val="1F3B73"/>
                </a:solidFill>
                <a:latin typeface="Times New Roman" panose="02020603050405020304" pitchFamily="18" charset="0"/>
                <a:cs typeface="Times New Roman" panose="02020603050405020304" pitchFamily="18" charset="0"/>
              </a:rPr>
              <a:t>1.3 </a:t>
            </a:r>
            <a:r>
              <a:rPr lang="en-US" sz="3000" b="1" dirty="0" err="1">
                <a:solidFill>
                  <a:srgbClr val="1F3B73"/>
                </a:solidFill>
                <a:latin typeface="Times New Roman" panose="02020603050405020304" pitchFamily="18" charset="0"/>
                <a:cs typeface="Times New Roman" panose="02020603050405020304" pitchFamily="18" charset="0"/>
              </a:rPr>
              <a:t>Cấu</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hình</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tuỳ</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chọn</a:t>
            </a:r>
            <a:endParaRPr lang="en-US" sz="3000" b="1" dirty="0">
              <a:solidFill>
                <a:srgbClr val="1F3B73"/>
              </a:solidFill>
              <a:latin typeface="Times New Roman" panose="02020603050405020304" pitchFamily="18" charset="0"/>
              <a:cs typeface="Times New Roman" panose="02020603050405020304" pitchFamily="18" charset="0"/>
            </a:endParaRPr>
          </a:p>
          <a:p>
            <a:pPr marL="0" indent="0">
              <a:buNone/>
            </a:pPr>
            <a:r>
              <a:rPr lang="en-US" sz="3000" dirty="0" err="1">
                <a:solidFill>
                  <a:srgbClr val="1F3B73"/>
                </a:solidFill>
                <a:latin typeface="Times New Roman" panose="02020603050405020304" pitchFamily="18" charset="0"/>
                <a:cs typeface="Times New Roman" panose="02020603050405020304" pitchFamily="18" charset="0"/>
              </a:rPr>
              <a:t>Các</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định</a:t>
            </a:r>
            <a:r>
              <a:rPr lang="en-US" sz="3000" dirty="0">
                <a:solidFill>
                  <a:srgbClr val="1F3B73"/>
                </a:solidFill>
                <a:latin typeface="Times New Roman" panose="02020603050405020304" pitchFamily="18" charset="0"/>
                <a:cs typeface="Times New Roman" panose="02020603050405020304" pitchFamily="18" charset="0"/>
              </a:rPr>
              <a:t> </a:t>
            </a:r>
            <a:r>
              <a:rPr lang="en-US" sz="3000" err="1">
                <a:solidFill>
                  <a:srgbClr val="1F3B73"/>
                </a:solidFill>
                <a:latin typeface="Times New Roman" panose="02020603050405020304" pitchFamily="18" charset="0"/>
                <a:cs typeface="Times New Roman" panose="02020603050405020304" pitchFamily="18" charset="0"/>
              </a:rPr>
              <a:t>nghĩa</a:t>
            </a:r>
            <a:r>
              <a:rPr lang="en-US" sz="3000">
                <a:solidFill>
                  <a:srgbClr val="1F3B73"/>
                </a:solidFill>
                <a:latin typeface="Times New Roman" panose="02020603050405020304" pitchFamily="18" charset="0"/>
                <a:cs typeface="Times New Roman" panose="02020603050405020304" pitchFamily="18" charset="0"/>
              </a:rPr>
              <a:t> trong </a:t>
            </a:r>
            <a:r>
              <a:rPr lang="en-US" sz="3000" dirty="0">
                <a:solidFill>
                  <a:srgbClr val="1F3B73"/>
                </a:solidFill>
                <a:latin typeface="Times New Roman" panose="02020603050405020304" pitchFamily="18" charset="0"/>
                <a:cs typeface="Times New Roman" panose="02020603050405020304" pitchFamily="18" charset="0"/>
              </a:rPr>
              <a:t>`</a:t>
            </a:r>
            <a:r>
              <a:rPr lang="en-US" sz="3000" dirty="0" err="1">
                <a:solidFill>
                  <a:srgbClr val="1F3B73"/>
                </a:solidFill>
                <a:latin typeface="Times New Roman" panose="02020603050405020304" pitchFamily="18" charset="0"/>
                <a:cs typeface="Times New Roman" panose="02020603050405020304" pitchFamily="18" charset="0"/>
              </a:rPr>
              <a:t>config.h</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kiểm</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soát</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hành</a:t>
            </a:r>
            <a:r>
              <a:rPr lang="en-US" sz="3000" dirty="0">
                <a:solidFill>
                  <a:srgbClr val="1F3B73"/>
                </a:solidFill>
                <a:latin typeface="Times New Roman" panose="02020603050405020304" pitchFamily="18" charset="0"/>
                <a:cs typeface="Times New Roman" panose="02020603050405020304" pitchFamily="18" charset="0"/>
              </a:rPr>
              <a:t> vi </a:t>
            </a:r>
            <a:r>
              <a:rPr lang="en-US" sz="3000" dirty="0" err="1">
                <a:solidFill>
                  <a:srgbClr val="1F3B73"/>
                </a:solidFill>
                <a:latin typeface="Times New Roman" panose="02020603050405020304" pitchFamily="18" charset="0"/>
                <a:cs typeface="Times New Roman" panose="02020603050405020304" pitchFamily="18" charset="0"/>
              </a:rPr>
              <a:t>của</a:t>
            </a:r>
            <a:r>
              <a:rPr lang="en-US" sz="3000" dirty="0">
                <a:solidFill>
                  <a:srgbClr val="1F3B73"/>
                </a:solidFill>
                <a:latin typeface="Times New Roman" panose="02020603050405020304" pitchFamily="18" charset="0"/>
                <a:cs typeface="Times New Roman" panose="02020603050405020304" pitchFamily="18" charset="0"/>
              </a:rPr>
              <a:t> GNU Finger</a:t>
            </a:r>
          </a:p>
          <a:p>
            <a:pPr marL="0" indent="0">
              <a:buNone/>
            </a:pPr>
            <a:endParaRPr lang="en-US" sz="3000" dirty="0">
              <a:solidFill>
                <a:srgbClr val="1F3B73"/>
              </a:solidFill>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p:txBody>
          <a:bodyPr>
            <a:normAutofit/>
          </a:bodyPr>
          <a:lstStyle/>
          <a:p>
            <a:r>
              <a:rPr lang="en-US" sz="4000" b="1" dirty="0">
                <a:solidFill>
                  <a:srgbClr val="1F3B73"/>
                </a:solidFill>
                <a:latin typeface="Times New Roman" panose="02020603050405020304" pitchFamily="18" charset="0"/>
                <a:cs typeface="Times New Roman" panose="02020603050405020304" pitchFamily="18" charset="0"/>
              </a:rPr>
              <a:t>1. </a:t>
            </a:r>
            <a:r>
              <a:rPr lang="en-US" sz="4000" b="1" dirty="0" err="1">
                <a:solidFill>
                  <a:srgbClr val="1F3B73"/>
                </a:solidFill>
                <a:latin typeface="Times New Roman" panose="02020603050405020304" pitchFamily="18" charset="0"/>
                <a:cs typeface="Times New Roman" panose="02020603050405020304" pitchFamily="18" charset="0"/>
              </a:rPr>
              <a:t>Cài</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đặt</a:t>
            </a:r>
            <a:r>
              <a:rPr lang="en-US" sz="4000" b="1" dirty="0">
                <a:solidFill>
                  <a:srgbClr val="1F3B73"/>
                </a:solidFill>
                <a:latin typeface="Times New Roman" panose="02020603050405020304" pitchFamily="18" charset="0"/>
                <a:cs typeface="Times New Roman" panose="02020603050405020304" pitchFamily="18" charset="0"/>
              </a:rPr>
              <a:t> finger</a:t>
            </a:r>
          </a:p>
        </p:txBody>
      </p:sp>
      <p:sp>
        <p:nvSpPr>
          <p:cNvPr id="6" name="AutoShape 4" descr="Kết quả hình ảnh cho cấu hình tùy chọ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41212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538" y="538842"/>
            <a:ext cx="10515600" cy="3918857"/>
          </a:xfrm>
        </p:spPr>
        <p:txBody>
          <a:bodyPr>
            <a:normAutofit/>
          </a:bodyPr>
          <a:lstStyle/>
          <a:p>
            <a:r>
              <a:rPr lang="en-US" sz="4000" b="1" dirty="0">
                <a:solidFill>
                  <a:srgbClr val="1F3B73"/>
                </a:solidFill>
                <a:latin typeface="Times New Roman" panose="02020603050405020304" pitchFamily="18" charset="0"/>
                <a:cs typeface="Times New Roman" panose="02020603050405020304" pitchFamily="18" charset="0"/>
              </a:rPr>
              <a:t>I. </a:t>
            </a:r>
            <a:r>
              <a:rPr lang="en-US" sz="4000" b="1" dirty="0" err="1">
                <a:solidFill>
                  <a:srgbClr val="1F3B73"/>
                </a:solidFill>
                <a:latin typeface="Times New Roman" panose="02020603050405020304" pitchFamily="18" charset="0"/>
                <a:cs typeface="Times New Roman" panose="02020603050405020304" pitchFamily="18" charset="0"/>
              </a:rPr>
              <a:t>Tìm</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hiểu</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dịch</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vụ</a:t>
            </a:r>
            <a:r>
              <a:rPr lang="en-US" sz="4000" b="1" dirty="0">
                <a:solidFill>
                  <a:srgbClr val="1F3B73"/>
                </a:solidFill>
                <a:latin typeface="Times New Roman" panose="02020603050405020304" pitchFamily="18" charset="0"/>
                <a:cs typeface="Times New Roman" panose="02020603050405020304" pitchFamily="18" charset="0"/>
              </a:rPr>
              <a:t> finger.</a:t>
            </a:r>
            <a:br>
              <a:rPr lang="en-US" b="1">
                <a:solidFill>
                  <a:srgbClr val="1F3B73"/>
                </a:solidFill>
                <a:latin typeface="Times New Roman" panose="02020603050405020304" pitchFamily="18" charset="0"/>
                <a:cs typeface="Times New Roman" panose="02020603050405020304" pitchFamily="18" charset="0"/>
              </a:rPr>
            </a:br>
            <a:r>
              <a:rPr lang="en-US" b="1">
                <a:solidFill>
                  <a:srgbClr val="1F3B73"/>
                </a:solidFill>
                <a:latin typeface="Times New Roman" panose="02020603050405020304" pitchFamily="18" charset="0"/>
                <a:cs typeface="Times New Roman" panose="02020603050405020304" pitchFamily="18" charset="0"/>
              </a:rPr>
              <a:t>	</a:t>
            </a:r>
            <a:r>
              <a:rPr lang="en-US" sz="3000">
                <a:solidFill>
                  <a:srgbClr val="1F3B73"/>
                </a:solidFill>
                <a:latin typeface="Times New Roman" panose="02020603050405020304" pitchFamily="18" charset="0"/>
                <a:cs typeface="Times New Roman" panose="02020603050405020304" pitchFamily="18" charset="0"/>
              </a:rPr>
              <a:t>1. Giới thiệu.</a:t>
            </a:r>
            <a:br>
              <a:rPr lang="en-US" sz="3000">
                <a:solidFill>
                  <a:srgbClr val="1F3B73"/>
                </a:solidFill>
                <a:latin typeface="Times New Roman" panose="02020603050405020304" pitchFamily="18" charset="0"/>
                <a:cs typeface="Times New Roman" panose="02020603050405020304" pitchFamily="18" charset="0"/>
              </a:rPr>
            </a:br>
            <a:r>
              <a:rPr lang="en-US" sz="3000">
                <a:solidFill>
                  <a:srgbClr val="1F3B73"/>
                </a:solidFill>
                <a:latin typeface="Times New Roman" panose="02020603050405020304" pitchFamily="18" charset="0"/>
                <a:cs typeface="Times New Roman" panose="02020603050405020304" pitchFamily="18" charset="0"/>
              </a:rPr>
              <a:t>	2. Sử dụng.</a:t>
            </a:r>
            <a:br>
              <a:rPr lang="en-US" sz="3000">
                <a:solidFill>
                  <a:srgbClr val="1F3B73"/>
                </a:solidFill>
                <a:latin typeface="Times New Roman" panose="02020603050405020304" pitchFamily="18" charset="0"/>
                <a:cs typeface="Times New Roman" panose="02020603050405020304" pitchFamily="18" charset="0"/>
              </a:rPr>
            </a:br>
            <a:r>
              <a:rPr lang="en-US" sz="3000">
                <a:solidFill>
                  <a:srgbClr val="1F3B73"/>
                </a:solidFill>
                <a:latin typeface="Times New Roman" panose="02020603050405020304" pitchFamily="18" charset="0"/>
                <a:cs typeface="Times New Roman" panose="02020603050405020304" pitchFamily="18" charset="0"/>
              </a:rPr>
              <a:t>	3. Sử dụng nâng cao.</a:t>
            </a:r>
            <a:br>
              <a:rPr lang="en-US" sz="3000">
                <a:solidFill>
                  <a:srgbClr val="1F3B73"/>
                </a:solidFill>
                <a:latin typeface="Times New Roman" panose="02020603050405020304" pitchFamily="18" charset="0"/>
                <a:cs typeface="Times New Roman" panose="02020603050405020304" pitchFamily="18" charset="0"/>
              </a:rPr>
            </a:br>
            <a:r>
              <a:rPr lang="en-US" sz="3000">
                <a:solidFill>
                  <a:srgbClr val="1F3B73"/>
                </a:solidFill>
                <a:latin typeface="Times New Roman" panose="02020603050405020304" pitchFamily="18" charset="0"/>
                <a:cs typeface="Times New Roman" panose="02020603050405020304" pitchFamily="18" charset="0"/>
              </a:rPr>
              <a:t>	4. Các vấn đề bảo mật.</a:t>
            </a:r>
            <a:endParaRPr lang="en-US" sz="30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908538" y="3526971"/>
            <a:ext cx="11011319" cy="145994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1F3B73"/>
                </a:solidFill>
                <a:latin typeface="Times New Roman" panose="02020603050405020304" pitchFamily="18" charset="0"/>
                <a:cs typeface="Times New Roman" panose="02020603050405020304" pitchFamily="18" charset="0"/>
              </a:rPr>
              <a:t>II. </a:t>
            </a:r>
            <a:r>
              <a:rPr lang="en-US" sz="4000" b="1" dirty="0" err="1">
                <a:solidFill>
                  <a:srgbClr val="1F3B73"/>
                </a:solidFill>
                <a:latin typeface="Times New Roman" panose="02020603050405020304" pitchFamily="18" charset="0"/>
                <a:cs typeface="Times New Roman" panose="02020603050405020304" pitchFamily="18" charset="0"/>
              </a:rPr>
              <a:t>Cài</a:t>
            </a:r>
            <a:r>
              <a:rPr lang="en-US" sz="4000" b="1" dirty="0">
                <a:solidFill>
                  <a:srgbClr val="1F3B73"/>
                </a:solidFill>
                <a:latin typeface="Times New Roman" panose="02020603050405020304" pitchFamily="18" charset="0"/>
                <a:cs typeface="Times New Roman" panose="02020603050405020304" pitchFamily="18" charset="0"/>
              </a:rPr>
              <a:t> Shell code </a:t>
            </a:r>
            <a:r>
              <a:rPr lang="en-US" sz="4000" b="1" dirty="0" err="1">
                <a:solidFill>
                  <a:srgbClr val="1F3B73"/>
                </a:solidFill>
                <a:latin typeface="Times New Roman" panose="02020603050405020304" pitchFamily="18" charset="0"/>
                <a:cs typeface="Times New Roman" panose="02020603050405020304" pitchFamily="18" charset="0"/>
              </a:rPr>
              <a:t>lên</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máy</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nạn</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nhân</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err="1">
                <a:solidFill>
                  <a:srgbClr val="1F3B73"/>
                </a:solidFill>
                <a:latin typeface="Times New Roman" panose="02020603050405020304" pitchFamily="18" charset="0"/>
                <a:cs typeface="Times New Roman" panose="02020603050405020304" pitchFamily="18" charset="0"/>
              </a:rPr>
              <a:t>bằng</a:t>
            </a:r>
            <a:r>
              <a:rPr lang="en-US" sz="4000" b="1">
                <a:solidFill>
                  <a:srgbClr val="1F3B73"/>
                </a:solidFill>
                <a:latin typeface="Times New Roman" panose="02020603050405020304" pitchFamily="18" charset="0"/>
                <a:cs typeface="Times New Roman" panose="02020603050405020304" pitchFamily="18" charset="0"/>
              </a:rPr>
              <a:t> finger.</a:t>
            </a:r>
            <a:endParaRPr lang="en-US" sz="4000" dirty="0">
              <a:solidFill>
                <a:srgbClr val="1F3B7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7020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368" y="255397"/>
            <a:ext cx="11353800" cy="1325563"/>
          </a:xfrm>
        </p:spPr>
        <p:txBody>
          <a:bodyPr>
            <a:normAutofit/>
          </a:bodyPr>
          <a:lstStyle/>
          <a:p>
            <a:r>
              <a:rPr lang="en-US" sz="4000" b="1" dirty="0">
                <a:solidFill>
                  <a:srgbClr val="1F3B73"/>
                </a:solidFill>
                <a:latin typeface="Times New Roman" panose="02020603050405020304" pitchFamily="18" charset="0"/>
                <a:cs typeface="Times New Roman" panose="02020603050405020304" pitchFamily="18" charset="0"/>
              </a:rPr>
              <a:t>2. </a:t>
            </a:r>
            <a:r>
              <a:rPr lang="en-US" sz="4000" b="1" dirty="0" err="1">
                <a:solidFill>
                  <a:srgbClr val="1F3B73"/>
                </a:solidFill>
                <a:latin typeface="Times New Roman" panose="02020603050405020304" pitchFamily="18" charset="0"/>
                <a:cs typeface="Times New Roman" panose="02020603050405020304" pitchFamily="18" charset="0"/>
              </a:rPr>
              <a:t>Cài</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Shellcode</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lên</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máy</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nạn</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nhân</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bằng</a:t>
            </a:r>
            <a:r>
              <a:rPr lang="en-US" sz="4000" b="1" dirty="0">
                <a:solidFill>
                  <a:srgbClr val="1F3B73"/>
                </a:solidFill>
                <a:latin typeface="Times New Roman" panose="02020603050405020304" pitchFamily="18" charset="0"/>
                <a:cs typeface="Times New Roman" panose="02020603050405020304" pitchFamily="18" charset="0"/>
              </a:rPr>
              <a:t> finger</a:t>
            </a:r>
          </a:p>
        </p:txBody>
      </p:sp>
      <p:pic>
        <p:nvPicPr>
          <p:cNvPr id="5122" name="Picture 2" descr="Kết quả hình ảnh cho shell cod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8750" y="1926336"/>
            <a:ext cx="7778878" cy="3241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745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D97A6-9767-462E-9A20-9E0861C7D83C}"/>
              </a:ext>
            </a:extLst>
          </p:cNvPr>
          <p:cNvSpPr>
            <a:spLocks noGrp="1"/>
          </p:cNvSpPr>
          <p:nvPr>
            <p:ph type="title"/>
          </p:nvPr>
        </p:nvSpPr>
        <p:spPr/>
        <p:txBody>
          <a:bodyPr>
            <a:normAutofit/>
          </a:bodyPr>
          <a:lstStyle/>
          <a:p>
            <a:r>
              <a:rPr lang="en-US" sz="4000">
                <a:solidFill>
                  <a:srgbClr val="1F3B73"/>
                </a:solidFill>
                <a:latin typeface="Times New Roman" panose="02020603050405020304" pitchFamily="18" charset="0"/>
                <a:cs typeface="Times New Roman" panose="02020603050405020304" pitchFamily="18" charset="0"/>
              </a:rPr>
              <a:t>Hết</a:t>
            </a:r>
          </a:p>
        </p:txBody>
      </p:sp>
      <p:sp>
        <p:nvSpPr>
          <p:cNvPr id="3" name="Content Placeholder 2">
            <a:extLst>
              <a:ext uri="{FF2B5EF4-FFF2-40B4-BE49-F238E27FC236}">
                <a16:creationId xmlns:a16="http://schemas.microsoft.com/office/drawing/2014/main" id="{D1546D87-EC1F-41B0-866C-36D8854761F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73908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1F3B73"/>
                </a:solidFill>
                <a:latin typeface="Times New Roman" panose="02020603050405020304" pitchFamily="18" charset="0"/>
                <a:cs typeface="Times New Roman" panose="02020603050405020304" pitchFamily="18" charset="0"/>
              </a:rPr>
              <a:t>I. </a:t>
            </a:r>
            <a:r>
              <a:rPr lang="en-US" sz="4000" b="1" dirty="0" err="1">
                <a:solidFill>
                  <a:srgbClr val="1F3B73"/>
                </a:solidFill>
                <a:latin typeface="Times New Roman" panose="02020603050405020304" pitchFamily="18" charset="0"/>
                <a:cs typeface="Times New Roman" panose="02020603050405020304" pitchFamily="18" charset="0"/>
              </a:rPr>
              <a:t>Tìm</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hiểu</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dịch</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vụ</a:t>
            </a:r>
            <a:r>
              <a:rPr lang="en-US" sz="4000" b="1" dirty="0">
                <a:solidFill>
                  <a:srgbClr val="1F3B73"/>
                </a:solidFill>
                <a:latin typeface="Times New Roman" panose="02020603050405020304" pitchFamily="18" charset="0"/>
                <a:cs typeface="Times New Roman" panose="02020603050405020304" pitchFamily="18" charset="0"/>
              </a:rPr>
              <a:t> finger:</a:t>
            </a:r>
          </a:p>
        </p:txBody>
      </p:sp>
      <p:sp>
        <p:nvSpPr>
          <p:cNvPr id="3" name="Content Placeholder 2"/>
          <p:cNvSpPr>
            <a:spLocks noGrp="1"/>
          </p:cNvSpPr>
          <p:nvPr>
            <p:ph idx="1"/>
          </p:nvPr>
        </p:nvSpPr>
        <p:spPr>
          <a:xfrm>
            <a:off x="1524001" y="1466396"/>
            <a:ext cx="5497286" cy="2403475"/>
          </a:xfrm>
        </p:spPr>
        <p:txBody>
          <a:bodyPr/>
          <a:lstStyle/>
          <a:p>
            <a:pPr marL="0" indent="0">
              <a:buNone/>
            </a:pPr>
            <a:r>
              <a:rPr lang="en-US" sz="3000" dirty="0">
                <a:solidFill>
                  <a:srgbClr val="1F3B73"/>
                </a:solidFill>
                <a:latin typeface="Times New Roman" panose="02020603050405020304" pitchFamily="18" charset="0"/>
                <a:cs typeface="Times New Roman" panose="02020603050405020304" pitchFamily="18" charset="0"/>
              </a:rPr>
              <a:t>1. </a:t>
            </a:r>
            <a:r>
              <a:rPr lang="en-US" sz="3000" dirty="0" err="1">
                <a:solidFill>
                  <a:srgbClr val="1F3B73"/>
                </a:solidFill>
                <a:latin typeface="Times New Roman" panose="02020603050405020304" pitchFamily="18" charset="0"/>
                <a:cs typeface="Times New Roman" panose="02020603050405020304" pitchFamily="18" charset="0"/>
              </a:rPr>
              <a:t>Giới</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thiệu</a:t>
            </a:r>
            <a:r>
              <a:rPr lang="en-US" sz="3000" dirty="0">
                <a:solidFill>
                  <a:srgbClr val="1F3B73"/>
                </a:solidFill>
                <a:latin typeface="Times New Roman" panose="02020603050405020304" pitchFamily="18" charset="0"/>
                <a:cs typeface="Times New Roman" panose="02020603050405020304" pitchFamily="18" charset="0"/>
              </a:rPr>
              <a:t>.</a:t>
            </a:r>
          </a:p>
          <a:p>
            <a:pPr marL="0" indent="0">
              <a:buNone/>
            </a:pPr>
            <a:r>
              <a:rPr lang="en-US" sz="3000" dirty="0">
                <a:solidFill>
                  <a:srgbClr val="1F3B73"/>
                </a:solidFill>
                <a:latin typeface="Times New Roman" panose="02020603050405020304" pitchFamily="18" charset="0"/>
                <a:cs typeface="Times New Roman" panose="02020603050405020304" pitchFamily="18" charset="0"/>
              </a:rPr>
              <a:t>2. </a:t>
            </a:r>
            <a:r>
              <a:rPr lang="en-US" sz="3000" dirty="0" err="1">
                <a:solidFill>
                  <a:srgbClr val="1F3B73"/>
                </a:solidFill>
                <a:latin typeface="Times New Roman" panose="02020603050405020304" pitchFamily="18" charset="0"/>
                <a:cs typeface="Times New Roman" panose="02020603050405020304" pitchFamily="18" charset="0"/>
              </a:rPr>
              <a:t>Sử</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dụng</a:t>
            </a:r>
            <a:r>
              <a:rPr lang="en-US" sz="3000" dirty="0">
                <a:solidFill>
                  <a:srgbClr val="1F3B73"/>
                </a:solidFill>
                <a:latin typeface="Times New Roman" panose="02020603050405020304" pitchFamily="18" charset="0"/>
                <a:cs typeface="Times New Roman" panose="02020603050405020304" pitchFamily="18" charset="0"/>
              </a:rPr>
              <a:t>.</a:t>
            </a:r>
          </a:p>
          <a:p>
            <a:pPr marL="0" indent="0">
              <a:buNone/>
            </a:pPr>
            <a:r>
              <a:rPr lang="en-US" sz="3000" dirty="0">
                <a:solidFill>
                  <a:srgbClr val="1F3B73"/>
                </a:solidFill>
                <a:latin typeface="Times New Roman" panose="02020603050405020304" pitchFamily="18" charset="0"/>
                <a:cs typeface="Times New Roman" panose="02020603050405020304" pitchFamily="18" charset="0"/>
              </a:rPr>
              <a:t>3. </a:t>
            </a:r>
            <a:r>
              <a:rPr lang="en-US" sz="3000" dirty="0" err="1">
                <a:solidFill>
                  <a:srgbClr val="1F3B73"/>
                </a:solidFill>
                <a:latin typeface="Times New Roman" panose="02020603050405020304" pitchFamily="18" charset="0"/>
                <a:cs typeface="Times New Roman" panose="02020603050405020304" pitchFamily="18" charset="0"/>
              </a:rPr>
              <a:t>Sử</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dụng</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nâng</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cao</a:t>
            </a:r>
            <a:r>
              <a:rPr lang="en-US" sz="3000" dirty="0">
                <a:solidFill>
                  <a:srgbClr val="1F3B73"/>
                </a:solidFill>
                <a:latin typeface="Times New Roman" panose="02020603050405020304" pitchFamily="18" charset="0"/>
                <a:cs typeface="Times New Roman" panose="02020603050405020304" pitchFamily="18" charset="0"/>
              </a:rPr>
              <a:t>.</a:t>
            </a:r>
          </a:p>
          <a:p>
            <a:pPr marL="0" indent="0">
              <a:buNone/>
            </a:pPr>
            <a:r>
              <a:rPr lang="en-US" sz="3000" dirty="0">
                <a:solidFill>
                  <a:srgbClr val="1F3B73"/>
                </a:solidFill>
                <a:latin typeface="Times New Roman" panose="02020603050405020304" pitchFamily="18" charset="0"/>
                <a:cs typeface="Times New Roman" panose="02020603050405020304" pitchFamily="18" charset="0"/>
              </a:rPr>
              <a:t>4. </a:t>
            </a:r>
            <a:r>
              <a:rPr lang="en-US" sz="3000" dirty="0" err="1">
                <a:solidFill>
                  <a:srgbClr val="1F3B73"/>
                </a:solidFill>
                <a:latin typeface="Times New Roman" panose="02020603050405020304" pitchFamily="18" charset="0"/>
                <a:cs typeface="Times New Roman" panose="02020603050405020304" pitchFamily="18" charset="0"/>
              </a:rPr>
              <a:t>Các</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vấn</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đề</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bảo</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mật</a:t>
            </a:r>
            <a:r>
              <a:rPr lang="en-US" sz="3000" dirty="0">
                <a:solidFill>
                  <a:srgbClr val="1F3B73"/>
                </a:solidFill>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466370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0664" y="304165"/>
            <a:ext cx="10515600" cy="1325563"/>
          </a:xfrm>
        </p:spPr>
        <p:txBody>
          <a:bodyPr>
            <a:normAutofit/>
          </a:bodyPr>
          <a:lstStyle/>
          <a:p>
            <a:r>
              <a:rPr lang="en-US" sz="4000" b="1" dirty="0">
                <a:solidFill>
                  <a:srgbClr val="1F3B73"/>
                </a:solidFill>
                <a:latin typeface="Times New Roman" panose="02020603050405020304" pitchFamily="18" charset="0"/>
                <a:cs typeface="Times New Roman" panose="02020603050405020304" pitchFamily="18" charset="0"/>
              </a:rPr>
              <a:t>1. </a:t>
            </a:r>
            <a:r>
              <a:rPr lang="en-US" sz="4000" b="1" dirty="0" err="1">
                <a:solidFill>
                  <a:srgbClr val="1F3B73"/>
                </a:solidFill>
                <a:latin typeface="Times New Roman" panose="02020603050405020304" pitchFamily="18" charset="0"/>
                <a:cs typeface="Times New Roman" panose="02020603050405020304" pitchFamily="18" charset="0"/>
              </a:rPr>
              <a:t>Giới</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thiệu</a:t>
            </a:r>
            <a:r>
              <a:rPr lang="en-US" sz="4000" b="1" dirty="0">
                <a:solidFill>
                  <a:srgbClr val="1F3B73"/>
                </a:solidFill>
                <a:latin typeface="Times New Roman" panose="02020603050405020304" pitchFamily="18" charset="0"/>
                <a:cs typeface="Times New Roman" panose="02020603050405020304" pitchFamily="18" charset="0"/>
              </a:rPr>
              <a:t>:</a:t>
            </a:r>
          </a:p>
        </p:txBody>
      </p:sp>
      <p:pic>
        <p:nvPicPr>
          <p:cNvPr id="6" name="Content Placeholder 5">
            <a:extLst>
              <a:ext uri="{FF2B5EF4-FFF2-40B4-BE49-F238E27FC236}">
                <a16:creationId xmlns:a16="http://schemas.microsoft.com/office/drawing/2014/main" id="{8726A97B-172E-409C-9AC7-8B13EA78BD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70411" y="1825625"/>
            <a:ext cx="4451177" cy="4351338"/>
          </a:xfrm>
        </p:spPr>
      </p:pic>
    </p:spTree>
    <p:extLst>
      <p:ext uri="{BB962C8B-B14F-4D97-AF65-F5344CB8AC3E}">
        <p14:creationId xmlns:p14="http://schemas.microsoft.com/office/powerpoint/2010/main" val="3848786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664" y="304165"/>
            <a:ext cx="10515600" cy="1325563"/>
          </a:xfrm>
        </p:spPr>
        <p:txBody>
          <a:bodyPr>
            <a:normAutofit/>
          </a:bodyPr>
          <a:lstStyle/>
          <a:p>
            <a:r>
              <a:rPr lang="en-US" sz="4000" b="1" dirty="0">
                <a:solidFill>
                  <a:srgbClr val="1F3B73"/>
                </a:solidFill>
                <a:latin typeface="Times New Roman" panose="02020603050405020304" pitchFamily="18" charset="0"/>
                <a:cs typeface="Times New Roman" panose="02020603050405020304" pitchFamily="18" charset="0"/>
              </a:rPr>
              <a:t>1. </a:t>
            </a:r>
            <a:r>
              <a:rPr lang="en-US" sz="4000" b="1" dirty="0" err="1">
                <a:solidFill>
                  <a:srgbClr val="1F3B73"/>
                </a:solidFill>
                <a:latin typeface="Times New Roman" panose="02020603050405020304" pitchFamily="18" charset="0"/>
                <a:cs typeface="Times New Roman" panose="02020603050405020304" pitchFamily="18" charset="0"/>
              </a:rPr>
              <a:t>Giới</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thiệu</a:t>
            </a:r>
            <a:r>
              <a:rPr lang="en-US" sz="4000" b="1" dirty="0">
                <a:solidFill>
                  <a:srgbClr val="1F3B73"/>
                </a:solidFill>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740664" y="1629728"/>
            <a:ext cx="10515600" cy="2454048"/>
          </a:xfrm>
        </p:spPr>
        <p:txBody>
          <a:bodyPr anchor="ctr">
            <a:normAutofit/>
          </a:bodyPr>
          <a:lstStyle/>
          <a:p>
            <a:r>
              <a:rPr lang="en-US" sz="3000" b="1" dirty="0">
                <a:solidFill>
                  <a:srgbClr val="1F3B73"/>
                </a:solidFill>
                <a:latin typeface="Times New Roman" panose="02020603050405020304" pitchFamily="18" charset="0"/>
                <a:cs typeface="Times New Roman" panose="02020603050405020304" pitchFamily="18" charset="0"/>
              </a:rPr>
              <a:t>GNU Finger </a:t>
            </a:r>
            <a:r>
              <a:rPr lang="en-US" sz="3000" b="1" dirty="0" err="1">
                <a:solidFill>
                  <a:srgbClr val="1F3B73"/>
                </a:solidFill>
                <a:latin typeface="Times New Roman" panose="02020603050405020304" pitchFamily="18" charset="0"/>
                <a:cs typeface="Times New Roman" panose="02020603050405020304" pitchFamily="18" charset="0"/>
              </a:rPr>
              <a:t>là</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một</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chương</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trình</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tiện</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ích</a:t>
            </a:r>
            <a:r>
              <a:rPr lang="en-US" sz="3000" b="1" dirty="0">
                <a:solidFill>
                  <a:srgbClr val="1F3B73"/>
                </a:solidFill>
                <a:latin typeface="Times New Roman" panose="02020603050405020304" pitchFamily="18" charset="0"/>
                <a:cs typeface="Times New Roman" panose="02020603050405020304" pitchFamily="18" charset="0"/>
              </a:rPr>
              <a:t>.</a:t>
            </a:r>
          </a:p>
          <a:p>
            <a:r>
              <a:rPr lang="en-US" sz="3000" b="1" dirty="0" err="1">
                <a:solidFill>
                  <a:srgbClr val="1F3B73"/>
                </a:solidFill>
                <a:latin typeface="Times New Roman" panose="02020603050405020304" pitchFamily="18" charset="0"/>
                <a:cs typeface="Times New Roman" panose="02020603050405020304" pitchFamily="18" charset="0"/>
              </a:rPr>
              <a:t>Là</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một</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sự</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thay</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thế</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trực</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tiếp</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cho</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err="1">
                <a:solidFill>
                  <a:srgbClr val="1F3B73"/>
                </a:solidFill>
                <a:latin typeface="Times New Roman" panose="02020603050405020304" pitchFamily="18" charset="0"/>
                <a:cs typeface="Times New Roman" panose="02020603050405020304" pitchFamily="18" charset="0"/>
              </a:rPr>
              <a:t>mã</a:t>
            </a:r>
            <a:r>
              <a:rPr lang="en-US" sz="3000" b="1">
                <a:solidFill>
                  <a:srgbClr val="1F3B73"/>
                </a:solidFill>
                <a:latin typeface="Times New Roman" panose="02020603050405020304" pitchFamily="18" charset="0"/>
                <a:cs typeface="Times New Roman" panose="02020603050405020304" pitchFamily="18" charset="0"/>
              </a:rPr>
              <a:t> finger Berkeley </a:t>
            </a:r>
            <a:r>
              <a:rPr lang="en-US" sz="3000" b="1" dirty="0">
                <a:solidFill>
                  <a:srgbClr val="1F3B73"/>
                </a:solidFill>
                <a:latin typeface="Times New Roman" panose="02020603050405020304" pitchFamily="18" charset="0"/>
                <a:cs typeface="Times New Roman" panose="02020603050405020304" pitchFamily="18" charset="0"/>
              </a:rPr>
              <a:t>4.3</a:t>
            </a:r>
            <a:endParaRPr lang="en-US" sz="3000" dirty="0">
              <a:solidFill>
                <a:srgbClr val="1F3B7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6629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584" y="886554"/>
            <a:ext cx="10515600" cy="1325563"/>
          </a:xfrm>
        </p:spPr>
        <p:txBody>
          <a:bodyPr>
            <a:normAutofit/>
          </a:bodyPr>
          <a:lstStyle/>
          <a:p>
            <a:r>
              <a:rPr lang="en-US" sz="3000" dirty="0" err="1">
                <a:solidFill>
                  <a:srgbClr val="1F3B73"/>
                </a:solidFill>
                <a:latin typeface="Times New Roman" panose="02020603050405020304" pitchFamily="18" charset="0"/>
                <a:cs typeface="Times New Roman" panose="02020603050405020304" pitchFamily="18" charset="0"/>
              </a:rPr>
              <a:t>Tại</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sao</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cần</a:t>
            </a:r>
            <a:r>
              <a:rPr lang="en-US" sz="3000" dirty="0">
                <a:solidFill>
                  <a:srgbClr val="1F3B73"/>
                </a:solidFill>
                <a:latin typeface="Times New Roman" panose="02020603050405020304" pitchFamily="18" charset="0"/>
                <a:cs typeface="Times New Roman" panose="02020603050405020304" pitchFamily="18" charset="0"/>
              </a:rPr>
              <a:t> 1 finger </a:t>
            </a:r>
            <a:r>
              <a:rPr lang="en-US" sz="3000" dirty="0" err="1">
                <a:solidFill>
                  <a:srgbClr val="1F3B73"/>
                </a:solidFill>
                <a:latin typeface="Times New Roman" panose="02020603050405020304" pitchFamily="18" charset="0"/>
                <a:cs typeface="Times New Roman" panose="02020603050405020304" pitchFamily="18" charset="0"/>
              </a:rPr>
              <a:t>khác</a:t>
            </a:r>
            <a:r>
              <a:rPr lang="en-US" sz="3000" dirty="0">
                <a:solidFill>
                  <a:srgbClr val="1F3B73"/>
                </a:solidFill>
                <a:latin typeface="Times New Roman" panose="02020603050405020304" pitchFamily="18" charset="0"/>
                <a:cs typeface="Times New Roman" panose="02020603050405020304" pitchFamily="18" charset="0"/>
              </a:rPr>
              <a:t>?</a:t>
            </a:r>
          </a:p>
        </p:txBody>
      </p:sp>
      <p:pic>
        <p:nvPicPr>
          <p:cNvPr id="1026" name="Picture 2" descr="Kết quả hình ảnh cho why"/>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07228" y="2212117"/>
            <a:ext cx="7426311" cy="381073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76504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1F3B73"/>
                </a:solidFill>
                <a:latin typeface="Times New Roman" panose="02020603050405020304" pitchFamily="18" charset="0"/>
                <a:cs typeface="Times New Roman" panose="02020603050405020304" pitchFamily="18" charset="0"/>
              </a:rPr>
              <a:t>1. </a:t>
            </a:r>
            <a:r>
              <a:rPr lang="en-US" sz="4000" b="1" dirty="0" err="1">
                <a:solidFill>
                  <a:srgbClr val="1F3B73"/>
                </a:solidFill>
                <a:latin typeface="Times New Roman" panose="02020603050405020304" pitchFamily="18" charset="0"/>
                <a:cs typeface="Times New Roman" panose="02020603050405020304" pitchFamily="18" charset="0"/>
              </a:rPr>
              <a:t>Giới</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thiệu</a:t>
            </a:r>
            <a:r>
              <a:rPr lang="en-US" sz="4000" b="1" dirty="0">
                <a:solidFill>
                  <a:srgbClr val="1F3B73"/>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81873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1F3B73"/>
                </a:solidFill>
                <a:latin typeface="Times New Roman" panose="02020603050405020304" pitchFamily="18" charset="0"/>
                <a:cs typeface="Times New Roman" panose="02020603050405020304" pitchFamily="18" charset="0"/>
              </a:rPr>
              <a:t>2. </a:t>
            </a:r>
            <a:r>
              <a:rPr lang="en-US" sz="4000" b="1" dirty="0" err="1">
                <a:solidFill>
                  <a:srgbClr val="1F3B73"/>
                </a:solidFill>
                <a:latin typeface="Times New Roman" panose="02020603050405020304" pitchFamily="18" charset="0"/>
                <a:cs typeface="Times New Roman" panose="02020603050405020304" pitchFamily="18" charset="0"/>
              </a:rPr>
              <a:t>Sử</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dụng</a:t>
            </a:r>
            <a:r>
              <a:rPr lang="en-US" sz="4000" b="1" dirty="0">
                <a:solidFill>
                  <a:srgbClr val="1F3B73"/>
                </a:solidFill>
                <a:latin typeface="Times New Roman" panose="02020603050405020304" pitchFamily="18" charset="0"/>
                <a:cs typeface="Times New Roman" panose="02020603050405020304" pitchFamily="18" charset="0"/>
              </a:rPr>
              <a:t> finger</a:t>
            </a:r>
            <a:br>
              <a:rPr lang="en-US" sz="4000" b="1" dirty="0">
                <a:solidFill>
                  <a:srgbClr val="1F3B73"/>
                </a:solidFill>
                <a:latin typeface="Times New Roman" panose="02020603050405020304" pitchFamily="18" charset="0"/>
                <a:cs typeface="Times New Roman" panose="02020603050405020304" pitchFamily="18" charset="0"/>
              </a:rPr>
            </a:br>
            <a:endParaRPr lang="en-US" sz="4000" b="1" dirty="0">
              <a:solidFill>
                <a:srgbClr val="1F3B7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40305"/>
            <a:ext cx="10515600" cy="4351338"/>
          </a:xfrm>
        </p:spPr>
        <p:txBody>
          <a:bodyPr>
            <a:normAutofit/>
          </a:bodyPr>
          <a:lstStyle/>
          <a:p>
            <a:r>
              <a:rPr lang="en-US" sz="3000" b="1" dirty="0" err="1">
                <a:solidFill>
                  <a:srgbClr val="1F3B73"/>
                </a:solidFill>
                <a:latin typeface="Times New Roman" panose="02020603050405020304" pitchFamily="18" charset="0"/>
                <a:cs typeface="Times New Roman" panose="02020603050405020304" pitchFamily="18" charset="0"/>
              </a:rPr>
              <a:t>Tham</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số</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của</a:t>
            </a:r>
            <a:r>
              <a:rPr lang="en-US" sz="3000" b="1" dirty="0">
                <a:solidFill>
                  <a:srgbClr val="1F3B73"/>
                </a:solidFill>
                <a:latin typeface="Times New Roman" panose="02020603050405020304" pitchFamily="18" charset="0"/>
                <a:cs typeface="Times New Roman" panose="02020603050405020304" pitchFamily="18" charset="0"/>
              </a:rPr>
              <a:t> finger</a:t>
            </a:r>
          </a:p>
          <a:p>
            <a:pPr marL="0" indent="0">
              <a:buNone/>
            </a:pPr>
            <a:r>
              <a:rPr lang="en-US" sz="3000" b="1" dirty="0" err="1">
                <a:solidFill>
                  <a:srgbClr val="1F3B73"/>
                </a:solidFill>
                <a:latin typeface="Times New Roman" panose="02020603050405020304" pitchFamily="18" charset="0"/>
                <a:cs typeface="Times New Roman" panose="02020603050405020304" pitchFamily="18" charset="0"/>
              </a:rPr>
              <a:t>Nội</a:t>
            </a:r>
            <a:r>
              <a:rPr lang="en-US" sz="3000" b="1" dirty="0">
                <a:solidFill>
                  <a:srgbClr val="1F3B73"/>
                </a:solidFill>
                <a:latin typeface="Times New Roman" panose="02020603050405020304" pitchFamily="18" charset="0"/>
                <a:cs typeface="Times New Roman" panose="02020603050405020304" pitchFamily="18" charset="0"/>
              </a:rPr>
              <a:t> dung </a:t>
            </a:r>
            <a:r>
              <a:rPr lang="en-US" sz="3000" b="1" dirty="0" err="1">
                <a:solidFill>
                  <a:srgbClr val="1F3B73"/>
                </a:solidFill>
                <a:latin typeface="Times New Roman" panose="02020603050405020304" pitchFamily="18" charset="0"/>
                <a:cs typeface="Times New Roman" panose="02020603050405020304" pitchFamily="18" charset="0"/>
              </a:rPr>
              <a:t>và</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định</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dạng</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đầu</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ra</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của</a:t>
            </a:r>
            <a:r>
              <a:rPr lang="en-US" sz="3000" b="1" dirty="0">
                <a:solidFill>
                  <a:srgbClr val="1F3B73"/>
                </a:solidFill>
                <a:latin typeface="Times New Roman" panose="02020603050405020304" pitchFamily="18" charset="0"/>
                <a:cs typeface="Times New Roman" panose="02020603050405020304" pitchFamily="18" charset="0"/>
              </a:rPr>
              <a:t> GNU finger </a:t>
            </a:r>
            <a:r>
              <a:rPr lang="en-US" sz="3000" b="1" dirty="0" err="1">
                <a:solidFill>
                  <a:srgbClr val="1F3B73"/>
                </a:solidFill>
                <a:latin typeface="Times New Roman" panose="02020603050405020304" pitchFamily="18" charset="0"/>
                <a:cs typeface="Times New Roman" panose="02020603050405020304" pitchFamily="18" charset="0"/>
              </a:rPr>
              <a:t>phụ</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thuộc</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vào</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những</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gì</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đang</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được</a:t>
            </a:r>
            <a:r>
              <a:rPr lang="en-US" sz="3000" b="1" dirty="0">
                <a:solidFill>
                  <a:srgbClr val="1F3B73"/>
                </a:solidFill>
                <a:latin typeface="Times New Roman" panose="02020603050405020304" pitchFamily="18" charset="0"/>
                <a:cs typeface="Times New Roman" panose="02020603050405020304" pitchFamily="18" charset="0"/>
              </a:rPr>
              <a:t> fingered:</a:t>
            </a:r>
            <a:endParaRPr lang="en-US" sz="3000" dirty="0">
              <a:solidFill>
                <a:srgbClr val="1F3B73"/>
              </a:solidFill>
              <a:latin typeface="Times New Roman" panose="02020603050405020304" pitchFamily="18" charset="0"/>
              <a:cs typeface="Times New Roman" panose="02020603050405020304" pitchFamily="18" charset="0"/>
            </a:endParaRPr>
          </a:p>
          <a:p>
            <a:pPr marL="0" indent="0">
              <a:buNone/>
            </a:pPr>
            <a:r>
              <a:rPr lang="en-US" sz="3000" i="1" dirty="0">
                <a:solidFill>
                  <a:srgbClr val="1F3B73"/>
                </a:solidFill>
                <a:latin typeface="Times New Roman" panose="02020603050405020304" pitchFamily="18" charset="0"/>
                <a:cs typeface="Times New Roman" panose="02020603050405020304" pitchFamily="18" charset="0"/>
              </a:rPr>
              <a:t>	- User</a:t>
            </a:r>
            <a:endParaRPr lang="en-US" sz="3000" dirty="0">
              <a:solidFill>
                <a:srgbClr val="1F3B73"/>
              </a:solidFill>
              <a:latin typeface="Times New Roman" panose="02020603050405020304" pitchFamily="18" charset="0"/>
              <a:cs typeface="Times New Roman" panose="02020603050405020304" pitchFamily="18" charset="0"/>
            </a:endParaRPr>
          </a:p>
          <a:p>
            <a:pPr marL="0" indent="0">
              <a:buNone/>
            </a:pPr>
            <a:r>
              <a:rPr lang="en-US" sz="3000" i="1" dirty="0">
                <a:solidFill>
                  <a:srgbClr val="1F3B73"/>
                </a:solidFill>
                <a:latin typeface="Times New Roman" panose="02020603050405020304" pitchFamily="18" charset="0"/>
                <a:cs typeface="Times New Roman" panose="02020603050405020304" pitchFamily="18" charset="0"/>
              </a:rPr>
              <a:t>	- Mailing List or Alias</a:t>
            </a:r>
          </a:p>
          <a:p>
            <a:pPr marL="0" indent="0">
              <a:buNone/>
            </a:pPr>
            <a:r>
              <a:rPr lang="en-US" sz="3000" i="1" dirty="0">
                <a:solidFill>
                  <a:srgbClr val="1F3B73"/>
                </a:solidFill>
                <a:latin typeface="Times New Roman" panose="02020603050405020304" pitchFamily="18" charset="0"/>
                <a:cs typeface="Times New Roman" panose="02020603050405020304" pitchFamily="18" charset="0"/>
              </a:rPr>
              <a:t>	- User-defined Target</a:t>
            </a:r>
            <a:endParaRPr lang="en-US" sz="3000" dirty="0">
              <a:solidFill>
                <a:srgbClr val="1F3B73"/>
              </a:solidFill>
              <a:latin typeface="Times New Roman" panose="02020603050405020304" pitchFamily="18" charset="0"/>
              <a:cs typeface="Times New Roman" panose="02020603050405020304" pitchFamily="18" charset="0"/>
            </a:endParaRPr>
          </a:p>
          <a:p>
            <a:pPr marL="0" indent="0">
              <a:buNone/>
            </a:pPr>
            <a:endParaRPr lang="en-US" sz="3000" dirty="0">
              <a:solidFill>
                <a:srgbClr val="1F3B73"/>
              </a:solidFill>
              <a:latin typeface="Times New Roman" panose="02020603050405020304" pitchFamily="18" charset="0"/>
              <a:cs typeface="Times New Roman" panose="02020603050405020304" pitchFamily="18" charset="0"/>
            </a:endParaRPr>
          </a:p>
          <a:p>
            <a:endParaRPr lang="en-US" sz="3000" dirty="0">
              <a:solidFill>
                <a:srgbClr val="1F3B73"/>
              </a:solidFill>
              <a:latin typeface="Times New Roman" panose="02020603050405020304" pitchFamily="18" charset="0"/>
              <a:cs typeface="Times New Roman" panose="02020603050405020304" pitchFamily="18" charset="0"/>
            </a:endParaRPr>
          </a:p>
          <a:p>
            <a:endParaRPr lang="en-US" sz="3000" dirty="0">
              <a:solidFill>
                <a:srgbClr val="1F3B7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0111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70453"/>
            <a:ext cx="10515600" cy="4351338"/>
          </a:xfrm>
        </p:spPr>
        <p:txBody>
          <a:bodyPr>
            <a:normAutofit/>
          </a:bodyPr>
          <a:lstStyle/>
          <a:p>
            <a:r>
              <a:rPr lang="en-US" sz="3000" b="1" dirty="0" err="1">
                <a:solidFill>
                  <a:srgbClr val="1F3B73"/>
                </a:solidFill>
                <a:latin typeface="Times New Roman" panose="02020603050405020304" pitchFamily="18" charset="0"/>
                <a:cs typeface="Times New Roman" panose="02020603050405020304" pitchFamily="18" charset="0"/>
              </a:rPr>
              <a:t>Tuỳ</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chọn</a:t>
            </a:r>
            <a:r>
              <a:rPr lang="en-US" sz="3000" b="1" dirty="0">
                <a:solidFill>
                  <a:srgbClr val="1F3B73"/>
                </a:solidFill>
                <a:latin typeface="Times New Roman" panose="02020603050405020304" pitchFamily="18" charset="0"/>
                <a:cs typeface="Times New Roman" panose="02020603050405020304" pitchFamily="18" charset="0"/>
              </a:rPr>
              <a:t> Command Line</a:t>
            </a:r>
          </a:p>
          <a:p>
            <a:pPr marL="0" indent="0">
              <a:buNone/>
            </a:pPr>
            <a:r>
              <a:rPr lang="en-US" sz="3000" dirty="0" err="1">
                <a:solidFill>
                  <a:srgbClr val="1F3B73"/>
                </a:solidFill>
                <a:latin typeface="Times New Roman" panose="02020603050405020304" pitchFamily="18" charset="0"/>
                <a:cs typeface="Times New Roman" panose="02020603050405020304" pitchFamily="18" charset="0"/>
              </a:rPr>
              <a:t>Có</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một</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số</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tùy</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chọn</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dòng</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lệnh</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mà</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bạn</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có</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thể</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sử</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dụng</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trên</a:t>
            </a:r>
            <a:r>
              <a:rPr lang="en-US" sz="3000" dirty="0">
                <a:solidFill>
                  <a:srgbClr val="1F3B73"/>
                </a:solidFill>
                <a:latin typeface="Times New Roman" panose="02020603050405020304" pitchFamily="18" charset="0"/>
                <a:cs typeface="Times New Roman" panose="02020603050405020304" pitchFamily="18" charset="0"/>
              </a:rPr>
              <a:t> GNU Finger:</a:t>
            </a:r>
          </a:p>
          <a:p>
            <a:pPr marL="0" indent="0">
              <a:buNone/>
            </a:pPr>
            <a:r>
              <a:rPr lang="en-US" sz="3000" dirty="0">
                <a:solidFill>
                  <a:srgbClr val="1F3B73"/>
                </a:solidFill>
                <a:latin typeface="Times New Roman" panose="02020603050405020304" pitchFamily="18" charset="0"/>
                <a:cs typeface="Times New Roman" panose="02020603050405020304" pitchFamily="18" charset="0"/>
              </a:rPr>
              <a:t>`--face‘	`-f‘	`--info‘	`-l‘	`-</a:t>
            </a:r>
            <a:r>
              <a:rPr lang="en-US" sz="3000" dirty="0" err="1">
                <a:solidFill>
                  <a:srgbClr val="1F3B73"/>
                </a:solidFill>
                <a:latin typeface="Times New Roman" panose="02020603050405020304" pitchFamily="18" charset="0"/>
                <a:cs typeface="Times New Roman" panose="02020603050405020304" pitchFamily="18" charset="0"/>
              </a:rPr>
              <a:t>i</a:t>
            </a:r>
            <a:r>
              <a:rPr lang="en-US" sz="3000" dirty="0">
                <a:solidFill>
                  <a:srgbClr val="1F3B73"/>
                </a:solidFill>
                <a:latin typeface="Times New Roman" panose="02020603050405020304" pitchFamily="18" charset="0"/>
                <a:cs typeface="Times New Roman" panose="02020603050405020304" pitchFamily="18" charset="0"/>
              </a:rPr>
              <a:t>‘ 	`--brief‘	`-b‘</a:t>
            </a:r>
          </a:p>
          <a:p>
            <a:pPr marL="0" indent="0">
              <a:buNone/>
            </a:pPr>
            <a:r>
              <a:rPr lang="en-US" sz="3000" dirty="0">
                <a:solidFill>
                  <a:srgbClr val="1F3B73"/>
                </a:solidFill>
                <a:latin typeface="Times New Roman" panose="02020603050405020304" pitchFamily="18" charset="0"/>
                <a:cs typeface="Times New Roman" panose="02020603050405020304" pitchFamily="18" charset="0"/>
              </a:rPr>
              <a:t>`port </a:t>
            </a:r>
            <a:r>
              <a:rPr lang="en-US" sz="3000" i="1" dirty="0">
                <a:solidFill>
                  <a:srgbClr val="1F3B73"/>
                </a:solidFill>
                <a:latin typeface="Times New Roman" panose="02020603050405020304" pitchFamily="18" charset="0"/>
                <a:cs typeface="Times New Roman" panose="02020603050405020304" pitchFamily="18" charset="0"/>
              </a:rPr>
              <a:t>port</a:t>
            </a:r>
            <a:r>
              <a:rPr lang="en-US" sz="3000" dirty="0">
                <a:solidFill>
                  <a:srgbClr val="1F3B73"/>
                </a:solidFill>
                <a:latin typeface="Times New Roman" panose="02020603050405020304" pitchFamily="18" charset="0"/>
                <a:cs typeface="Times New Roman" panose="02020603050405020304" pitchFamily="18" charset="0"/>
              </a:rPr>
              <a:t>‘	`-P </a:t>
            </a:r>
            <a:r>
              <a:rPr lang="en-US" sz="3000" i="1" dirty="0">
                <a:solidFill>
                  <a:srgbClr val="1F3B73"/>
                </a:solidFill>
                <a:latin typeface="Times New Roman" panose="02020603050405020304" pitchFamily="18" charset="0"/>
                <a:cs typeface="Times New Roman" panose="02020603050405020304" pitchFamily="18" charset="0"/>
              </a:rPr>
              <a:t>port</a:t>
            </a:r>
            <a:r>
              <a:rPr lang="en-US" sz="3000" dirty="0">
                <a:solidFill>
                  <a:srgbClr val="1F3B73"/>
                </a:solidFill>
                <a:latin typeface="Times New Roman" panose="02020603050405020304" pitchFamily="18" charset="0"/>
                <a:cs typeface="Times New Roman" panose="02020603050405020304" pitchFamily="18" charset="0"/>
              </a:rPr>
              <a:t>‘	`--help‘	`-h'</a:t>
            </a:r>
          </a:p>
          <a:p>
            <a:endParaRPr lang="en-US" sz="3000" dirty="0">
              <a:solidFill>
                <a:srgbClr val="1F3B73"/>
              </a:solidFill>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838200" y="365125"/>
            <a:ext cx="10515600" cy="1325563"/>
          </a:xfrm>
        </p:spPr>
        <p:txBody>
          <a:bodyPr>
            <a:normAutofit/>
          </a:bodyPr>
          <a:lstStyle/>
          <a:p>
            <a:r>
              <a:rPr lang="en-US" sz="4000" b="1" dirty="0">
                <a:solidFill>
                  <a:srgbClr val="1F3B73"/>
                </a:solidFill>
                <a:latin typeface="Times New Roman" panose="02020603050405020304" pitchFamily="18" charset="0"/>
                <a:cs typeface="Times New Roman" panose="02020603050405020304" pitchFamily="18" charset="0"/>
              </a:rPr>
              <a:t>2. </a:t>
            </a:r>
            <a:r>
              <a:rPr lang="en-US" sz="4000" b="1" dirty="0" err="1">
                <a:solidFill>
                  <a:srgbClr val="1F3B73"/>
                </a:solidFill>
                <a:latin typeface="Times New Roman" panose="02020603050405020304" pitchFamily="18" charset="0"/>
                <a:cs typeface="Times New Roman" panose="02020603050405020304" pitchFamily="18" charset="0"/>
              </a:rPr>
              <a:t>Sử</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dụng</a:t>
            </a:r>
            <a:r>
              <a:rPr lang="en-US" sz="4000" b="1" dirty="0">
                <a:solidFill>
                  <a:srgbClr val="1F3B73"/>
                </a:solidFill>
                <a:latin typeface="Times New Roman" panose="02020603050405020304" pitchFamily="18" charset="0"/>
                <a:cs typeface="Times New Roman" panose="02020603050405020304" pitchFamily="18" charset="0"/>
              </a:rPr>
              <a:t> finger</a:t>
            </a:r>
            <a:br>
              <a:rPr lang="en-US" sz="4000" b="1" dirty="0">
                <a:solidFill>
                  <a:srgbClr val="1F3B73"/>
                </a:solidFill>
                <a:latin typeface="Times New Roman" panose="02020603050405020304" pitchFamily="18" charset="0"/>
                <a:cs typeface="Times New Roman" panose="02020603050405020304" pitchFamily="18" charset="0"/>
              </a:rPr>
            </a:br>
            <a:endParaRPr lang="en-US" sz="4000" b="1" dirty="0">
              <a:solidFill>
                <a:srgbClr val="1F3B7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0392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6782"/>
            <a:ext cx="10515600" cy="4351338"/>
          </a:xfrm>
        </p:spPr>
        <p:txBody>
          <a:bodyPr>
            <a:normAutofit/>
          </a:bodyPr>
          <a:lstStyle/>
          <a:p>
            <a:r>
              <a:rPr lang="en-US" sz="3000" b="1" dirty="0" err="1">
                <a:solidFill>
                  <a:srgbClr val="1F3B73"/>
                </a:solidFill>
                <a:latin typeface="Times New Roman" panose="02020603050405020304" pitchFamily="18" charset="0"/>
                <a:cs typeface="Times New Roman" panose="02020603050405020304" pitchFamily="18" charset="0"/>
              </a:rPr>
              <a:t>Tên</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người</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dùng</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đặc</a:t>
            </a:r>
            <a:r>
              <a:rPr lang="en-US" sz="3000" b="1" dirty="0">
                <a:solidFill>
                  <a:srgbClr val="1F3B73"/>
                </a:solidFill>
                <a:latin typeface="Times New Roman" panose="02020603050405020304" pitchFamily="18" charset="0"/>
                <a:cs typeface="Times New Roman" panose="02020603050405020304" pitchFamily="18" charset="0"/>
              </a:rPr>
              <a:t> </a:t>
            </a:r>
            <a:r>
              <a:rPr lang="en-US" sz="3000" b="1" dirty="0" err="1">
                <a:solidFill>
                  <a:srgbClr val="1F3B73"/>
                </a:solidFill>
                <a:latin typeface="Times New Roman" panose="02020603050405020304" pitchFamily="18" charset="0"/>
                <a:cs typeface="Times New Roman" panose="02020603050405020304" pitchFamily="18" charset="0"/>
              </a:rPr>
              <a:t>biệt</a:t>
            </a:r>
            <a:r>
              <a:rPr lang="en-US" sz="3000" b="1" dirty="0">
                <a:solidFill>
                  <a:srgbClr val="1F3B73"/>
                </a:solidFill>
                <a:latin typeface="Times New Roman" panose="02020603050405020304" pitchFamily="18" charset="0"/>
                <a:cs typeface="Times New Roman" panose="02020603050405020304" pitchFamily="18" charset="0"/>
              </a:rPr>
              <a:t>.</a:t>
            </a:r>
            <a:endParaRPr lang="en-US" sz="3000" dirty="0">
              <a:solidFill>
                <a:srgbClr val="1F3B73"/>
              </a:solidFill>
              <a:latin typeface="Times New Roman" panose="02020603050405020304" pitchFamily="18" charset="0"/>
              <a:cs typeface="Times New Roman" panose="02020603050405020304" pitchFamily="18" charset="0"/>
            </a:endParaRPr>
          </a:p>
          <a:p>
            <a:pPr>
              <a:buFontTx/>
              <a:buChar char="-"/>
            </a:pPr>
            <a:r>
              <a:rPr lang="en-US" sz="3000" dirty="0" err="1">
                <a:solidFill>
                  <a:srgbClr val="1F3B73"/>
                </a:solidFill>
                <a:latin typeface="Times New Roman" panose="02020603050405020304" pitchFamily="18" charset="0"/>
                <a:cs typeface="Times New Roman" panose="02020603050405020304" pitchFamily="18" charset="0"/>
              </a:rPr>
              <a:t>Có</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thể</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cho</a:t>
            </a:r>
            <a:r>
              <a:rPr lang="en-US" sz="3000" dirty="0">
                <a:solidFill>
                  <a:srgbClr val="1F3B73"/>
                </a:solidFill>
                <a:latin typeface="Times New Roman" panose="02020603050405020304" pitchFamily="18" charset="0"/>
                <a:cs typeface="Times New Roman" panose="02020603050405020304" pitchFamily="18" charset="0"/>
              </a:rPr>
              <a:t> GNU Finger </a:t>
            </a:r>
            <a:r>
              <a:rPr lang="en-US" sz="3000" dirty="0" err="1">
                <a:solidFill>
                  <a:srgbClr val="1F3B73"/>
                </a:solidFill>
                <a:latin typeface="Times New Roman" panose="02020603050405020304" pitchFamily="18" charset="0"/>
                <a:cs typeface="Times New Roman" panose="02020603050405020304" pitchFamily="18" charset="0"/>
              </a:rPr>
              <a:t>một</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trong</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một</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số</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tên</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người</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dùng</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đặc</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biệt</a:t>
            </a:r>
            <a:r>
              <a:rPr lang="en-US" sz="3000" dirty="0">
                <a:solidFill>
                  <a:srgbClr val="1F3B73"/>
                </a:solidFill>
                <a:latin typeface="Times New Roman" panose="02020603050405020304" pitchFamily="18" charset="0"/>
                <a:cs typeface="Times New Roman" panose="02020603050405020304" pitchFamily="18" charset="0"/>
              </a:rPr>
              <a:t>". </a:t>
            </a:r>
          </a:p>
          <a:p>
            <a:pPr>
              <a:buFontTx/>
              <a:buChar char="-"/>
            </a:pPr>
            <a:r>
              <a:rPr lang="en-US" sz="3000" dirty="0" err="1">
                <a:solidFill>
                  <a:srgbClr val="1F3B73"/>
                </a:solidFill>
                <a:latin typeface="Times New Roman" panose="02020603050405020304" pitchFamily="18" charset="0"/>
                <a:cs typeface="Times New Roman" panose="02020603050405020304" pitchFamily="18" charset="0"/>
              </a:rPr>
              <a:t>Những</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tên</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người</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dùng</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này</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bắt</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đầu</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bằng</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một</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dấu</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chấm</a:t>
            </a:r>
            <a:r>
              <a:rPr lang="en-US" sz="3000" dirty="0">
                <a:solidFill>
                  <a:srgbClr val="1F3B73"/>
                </a:solidFill>
                <a:latin typeface="Times New Roman" panose="02020603050405020304" pitchFamily="18" charset="0"/>
                <a:cs typeface="Times New Roman" panose="02020603050405020304" pitchFamily="18" charset="0"/>
              </a:rPr>
              <a:t> (`. ') </a:t>
            </a:r>
          </a:p>
          <a:p>
            <a:pPr>
              <a:buFontTx/>
              <a:buChar char="-"/>
            </a:pPr>
            <a:r>
              <a:rPr lang="en-US" sz="3000" dirty="0" err="1">
                <a:solidFill>
                  <a:srgbClr val="1F3B73"/>
                </a:solidFill>
                <a:latin typeface="Times New Roman" panose="02020603050405020304" pitchFamily="18" charset="0"/>
                <a:cs typeface="Times New Roman" panose="02020603050405020304" pitchFamily="18" charset="0"/>
              </a:rPr>
              <a:t>Và</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hướng</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dẫn</a:t>
            </a:r>
            <a:r>
              <a:rPr lang="en-US" sz="3000" dirty="0">
                <a:solidFill>
                  <a:srgbClr val="1F3B73"/>
                </a:solidFill>
                <a:latin typeface="Times New Roman" panose="02020603050405020304" pitchFamily="18" charset="0"/>
                <a:cs typeface="Times New Roman" panose="02020603050405020304" pitchFamily="18" charset="0"/>
              </a:rPr>
              <a:t> daemon finger </a:t>
            </a:r>
            <a:r>
              <a:rPr lang="en-US" sz="3000" dirty="0" err="1">
                <a:solidFill>
                  <a:srgbClr val="1F3B73"/>
                </a:solidFill>
                <a:latin typeface="Times New Roman" panose="02020603050405020304" pitchFamily="18" charset="0"/>
                <a:cs typeface="Times New Roman" panose="02020603050405020304" pitchFamily="18" charset="0"/>
              </a:rPr>
              <a:t>nhận</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thực</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hiện</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một</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việc</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mà</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chỉ</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có</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một</a:t>
            </a:r>
            <a:r>
              <a:rPr lang="en-US" sz="3000" dirty="0">
                <a:solidFill>
                  <a:srgbClr val="1F3B73"/>
                </a:solidFill>
                <a:latin typeface="Times New Roman" panose="02020603050405020304" pitchFamily="18" charset="0"/>
                <a:cs typeface="Times New Roman" panose="02020603050405020304" pitchFamily="18" charset="0"/>
              </a:rPr>
              <a:t> daemon Finger </a:t>
            </a:r>
            <a:r>
              <a:rPr lang="en-US" sz="3000" dirty="0" err="1">
                <a:solidFill>
                  <a:srgbClr val="1F3B73"/>
                </a:solidFill>
                <a:latin typeface="Times New Roman" panose="02020603050405020304" pitchFamily="18" charset="0"/>
                <a:cs typeface="Times New Roman" panose="02020603050405020304" pitchFamily="18" charset="0"/>
              </a:rPr>
              <a:t>của</a:t>
            </a:r>
            <a:r>
              <a:rPr lang="en-US" sz="3000" dirty="0">
                <a:solidFill>
                  <a:srgbClr val="1F3B73"/>
                </a:solidFill>
                <a:latin typeface="Times New Roman" panose="02020603050405020304" pitchFamily="18" charset="0"/>
                <a:cs typeface="Times New Roman" panose="02020603050405020304" pitchFamily="18" charset="0"/>
              </a:rPr>
              <a:t> GNU </a:t>
            </a:r>
            <a:r>
              <a:rPr lang="en-US" sz="3000" dirty="0" err="1">
                <a:solidFill>
                  <a:srgbClr val="1F3B73"/>
                </a:solidFill>
                <a:latin typeface="Times New Roman" panose="02020603050405020304" pitchFamily="18" charset="0"/>
                <a:cs typeface="Times New Roman" panose="02020603050405020304" pitchFamily="18" charset="0"/>
              </a:rPr>
              <a:t>mới</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có</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thể</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làm</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được</a:t>
            </a:r>
            <a:r>
              <a:rPr lang="en-US" sz="3000" dirty="0">
                <a:solidFill>
                  <a:srgbClr val="1F3B73"/>
                </a:solidFill>
                <a:latin typeface="Times New Roman" panose="02020603050405020304" pitchFamily="18" charset="0"/>
                <a:cs typeface="Times New Roman" panose="02020603050405020304" pitchFamily="18" charset="0"/>
              </a:rPr>
              <a:t>.</a:t>
            </a:r>
          </a:p>
          <a:p>
            <a:pPr marL="0" indent="0">
              <a:buNone/>
            </a:pP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Tên</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đặc</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biệt</a:t>
            </a:r>
            <a:r>
              <a:rPr lang="en-US" sz="3000" dirty="0">
                <a:solidFill>
                  <a:srgbClr val="1F3B73"/>
                </a:solidFill>
                <a:latin typeface="Times New Roman" panose="02020603050405020304" pitchFamily="18" charset="0"/>
                <a:cs typeface="Times New Roman" panose="02020603050405020304" pitchFamily="18" charset="0"/>
              </a:rPr>
              <a:t>" </a:t>
            </a:r>
            <a:r>
              <a:rPr lang="en-US" sz="3000" dirty="0" err="1">
                <a:solidFill>
                  <a:srgbClr val="1F3B73"/>
                </a:solidFill>
                <a:latin typeface="Times New Roman" panose="02020603050405020304" pitchFamily="18" charset="0"/>
                <a:cs typeface="Times New Roman" panose="02020603050405020304" pitchFamily="18" charset="0"/>
              </a:rPr>
              <a:t>là</a:t>
            </a:r>
            <a:r>
              <a:rPr lang="en-US" sz="3000" dirty="0">
                <a:solidFill>
                  <a:srgbClr val="1F3B73"/>
                </a:solidFill>
                <a:latin typeface="Times New Roman" panose="02020603050405020304" pitchFamily="18" charset="0"/>
                <a:cs typeface="Times New Roman" panose="02020603050405020304" pitchFamily="18" charset="0"/>
              </a:rPr>
              <a:t>: </a:t>
            </a:r>
          </a:p>
          <a:p>
            <a:pPr marL="0" indent="0">
              <a:buNone/>
            </a:pPr>
            <a:r>
              <a:rPr lang="en-US" sz="3000" dirty="0">
                <a:solidFill>
                  <a:srgbClr val="1F3B73"/>
                </a:solidFill>
                <a:latin typeface="Times New Roman" panose="02020603050405020304" pitchFamily="18" charset="0"/>
                <a:cs typeface="Times New Roman" panose="02020603050405020304" pitchFamily="18" charset="0"/>
              </a:rPr>
              <a:t>`.free‘  	`.all‘ 	`.site‘	`.clients‘	`.faces‘	`.local‘	`.help'</a:t>
            </a:r>
          </a:p>
          <a:p>
            <a:pPr>
              <a:buFontTx/>
              <a:buChar char="-"/>
            </a:pPr>
            <a:endParaRPr lang="en-US" sz="3000" dirty="0">
              <a:solidFill>
                <a:srgbClr val="1F3B73"/>
              </a:solidFill>
              <a:latin typeface="Times New Roman" panose="02020603050405020304" pitchFamily="18" charset="0"/>
              <a:cs typeface="Times New Roman" panose="02020603050405020304" pitchFamily="18" charset="0"/>
            </a:endParaRPr>
          </a:p>
          <a:p>
            <a:endParaRPr lang="en-US" sz="3000" dirty="0">
              <a:solidFill>
                <a:srgbClr val="1F3B73"/>
              </a:solidFill>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838200" y="365125"/>
            <a:ext cx="10515600" cy="1325563"/>
          </a:xfrm>
        </p:spPr>
        <p:txBody>
          <a:bodyPr>
            <a:normAutofit/>
          </a:bodyPr>
          <a:lstStyle/>
          <a:p>
            <a:r>
              <a:rPr lang="en-US" sz="4000" b="1" dirty="0">
                <a:solidFill>
                  <a:srgbClr val="1F3B73"/>
                </a:solidFill>
                <a:latin typeface="Times New Roman" panose="02020603050405020304" pitchFamily="18" charset="0"/>
                <a:cs typeface="Times New Roman" panose="02020603050405020304" pitchFamily="18" charset="0"/>
              </a:rPr>
              <a:t>2. </a:t>
            </a:r>
            <a:r>
              <a:rPr lang="en-US" sz="4000" b="1" dirty="0" err="1">
                <a:solidFill>
                  <a:srgbClr val="1F3B73"/>
                </a:solidFill>
                <a:latin typeface="Times New Roman" panose="02020603050405020304" pitchFamily="18" charset="0"/>
                <a:cs typeface="Times New Roman" panose="02020603050405020304" pitchFamily="18" charset="0"/>
              </a:rPr>
              <a:t>Sử</a:t>
            </a:r>
            <a:r>
              <a:rPr lang="en-US" sz="4000" b="1" dirty="0">
                <a:solidFill>
                  <a:srgbClr val="1F3B73"/>
                </a:solidFill>
                <a:latin typeface="Times New Roman" panose="02020603050405020304" pitchFamily="18" charset="0"/>
                <a:cs typeface="Times New Roman" panose="02020603050405020304" pitchFamily="18" charset="0"/>
              </a:rPr>
              <a:t> </a:t>
            </a:r>
            <a:r>
              <a:rPr lang="en-US" sz="4000" b="1" dirty="0" err="1">
                <a:solidFill>
                  <a:srgbClr val="1F3B73"/>
                </a:solidFill>
                <a:latin typeface="Times New Roman" panose="02020603050405020304" pitchFamily="18" charset="0"/>
                <a:cs typeface="Times New Roman" panose="02020603050405020304" pitchFamily="18" charset="0"/>
              </a:rPr>
              <a:t>dụng</a:t>
            </a:r>
            <a:r>
              <a:rPr lang="en-US" sz="4000" b="1" dirty="0">
                <a:solidFill>
                  <a:srgbClr val="1F3B73"/>
                </a:solidFill>
                <a:latin typeface="Times New Roman" panose="02020603050405020304" pitchFamily="18" charset="0"/>
                <a:cs typeface="Times New Roman" panose="02020603050405020304" pitchFamily="18" charset="0"/>
              </a:rPr>
              <a:t> finger</a:t>
            </a:r>
            <a:br>
              <a:rPr lang="en-US" sz="4000" b="1" dirty="0">
                <a:solidFill>
                  <a:srgbClr val="1F3B73"/>
                </a:solidFill>
                <a:latin typeface="Times New Roman" panose="02020603050405020304" pitchFamily="18" charset="0"/>
                <a:cs typeface="Times New Roman" panose="02020603050405020304" pitchFamily="18" charset="0"/>
              </a:rPr>
            </a:br>
            <a:endParaRPr lang="en-US" sz="4000" b="1" dirty="0">
              <a:solidFill>
                <a:srgbClr val="1F3B7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0615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TotalTime>
  <Words>1679</Words>
  <Application>Microsoft Office PowerPoint</Application>
  <PresentationFormat>Widescreen</PresentationFormat>
  <Paragraphs>128</Paragraphs>
  <Slides>21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HỌC VIỆN CÔNG NGHỆ  BƯU CHÍNH VIỄN THÔNG TP.HCM</vt:lpstr>
      <vt:lpstr>I. Tìm hiểu dịch vụ finger.  1. Giới thiệu.  2. Sử dụng.  3. Sử dụng nâng cao.  4. Các vấn đề bảo mật.</vt:lpstr>
      <vt:lpstr>I. Tìm hiểu dịch vụ finger:</vt:lpstr>
      <vt:lpstr>1. Giới thiệu:</vt:lpstr>
      <vt:lpstr>1. Giới thiệu:</vt:lpstr>
      <vt:lpstr>Tại sao cần 1 finger khác?</vt:lpstr>
      <vt:lpstr>2. Sử dụng finger </vt:lpstr>
      <vt:lpstr>2. Sử dụng finger </vt:lpstr>
      <vt:lpstr>2. Sử dụng finger </vt:lpstr>
      <vt:lpstr>3. Sử dụng nâng cao</vt:lpstr>
      <vt:lpstr>3. Sử dụng nâng cao </vt:lpstr>
      <vt:lpstr>3. Sử dụng nâng cao</vt:lpstr>
      <vt:lpstr>4. Các vấn đề bảo mật</vt:lpstr>
      <vt:lpstr>II. Cài Shell code lên máy nạn nhân bằng finger và Demo.</vt:lpstr>
      <vt:lpstr>1. Cài đặt finger</vt:lpstr>
      <vt:lpstr>1. Cài đặt finger</vt:lpstr>
      <vt:lpstr>1. Cài đặt finger</vt:lpstr>
      <vt:lpstr>1. Cài đặt finger</vt:lpstr>
      <vt:lpstr>1. Cài đặt finger</vt:lpstr>
      <vt:lpstr>2. Cài Shellcode lên máy nạn nhân bằng finger</vt:lpstr>
      <vt:lpstr>Hết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HỌC VIỆN CÔNG NGHỆ BƯU CHÍNH VIỄN THÔNG TPHCM</dc:title>
  <dc:creator>tan phan</dc:creator>
  <cp:lastModifiedBy>Trung Ta Hong</cp:lastModifiedBy>
  <cp:revision>24</cp:revision>
  <dcterms:created xsi:type="dcterms:W3CDTF">2017-11-05T09:04:32Z</dcterms:created>
  <dcterms:modified xsi:type="dcterms:W3CDTF">2017-11-06T05:48:20Z</dcterms:modified>
</cp:coreProperties>
</file>