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58" r:id="rId4"/>
    <p:sldId id="266" r:id="rId5"/>
    <p:sldId id="267" r:id="rId6"/>
    <p:sldId id="275" r:id="rId7"/>
    <p:sldId id="276" r:id="rId8"/>
    <p:sldId id="268" r:id="rId9"/>
    <p:sldId id="277" r:id="rId10"/>
    <p:sldId id="278" r:id="rId11"/>
    <p:sldId id="269" r:id="rId12"/>
    <p:sldId id="270" r:id="rId13"/>
    <p:sldId id="272" r:id="rId14"/>
    <p:sldId id="280" r:id="rId15"/>
    <p:sldId id="279" r:id="rId16"/>
    <p:sldId id="271" r:id="rId17"/>
    <p:sldId id="274" r:id="rId18"/>
    <p:sldId id="260" r:id="rId19"/>
    <p:sldId id="262"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69" d="100"/>
          <a:sy n="69"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7B0F15-D201-4EA3-B9FE-BEA3F09BFB02}"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8B67B-B135-44B1-88DC-F77A9913B48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349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B0F15-D201-4EA3-B9FE-BEA3F09BFB02}"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8B67B-B135-44B1-88DC-F77A9913B486}" type="slidenum">
              <a:rPr lang="en-US" smtClean="0"/>
              <a:t>‹#›</a:t>
            </a:fld>
            <a:endParaRPr lang="en-US"/>
          </a:p>
        </p:txBody>
      </p:sp>
    </p:spTree>
    <p:extLst>
      <p:ext uri="{BB962C8B-B14F-4D97-AF65-F5344CB8AC3E}">
        <p14:creationId xmlns:p14="http://schemas.microsoft.com/office/powerpoint/2010/main" val="263409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B0F15-D201-4EA3-B9FE-BEA3F09BFB02}"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8B67B-B135-44B1-88DC-F77A9913B486}" type="slidenum">
              <a:rPr lang="en-US" smtClean="0"/>
              <a:t>‹#›</a:t>
            </a:fld>
            <a:endParaRPr lang="en-US"/>
          </a:p>
        </p:txBody>
      </p:sp>
    </p:spTree>
    <p:extLst>
      <p:ext uri="{BB962C8B-B14F-4D97-AF65-F5344CB8AC3E}">
        <p14:creationId xmlns:p14="http://schemas.microsoft.com/office/powerpoint/2010/main" val="162326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B0F15-D201-4EA3-B9FE-BEA3F09BFB02}"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8B67B-B135-44B1-88DC-F77A9913B486}" type="slidenum">
              <a:rPr lang="en-US" smtClean="0"/>
              <a:t>‹#›</a:t>
            </a:fld>
            <a:endParaRPr lang="en-US"/>
          </a:p>
        </p:txBody>
      </p:sp>
    </p:spTree>
    <p:extLst>
      <p:ext uri="{BB962C8B-B14F-4D97-AF65-F5344CB8AC3E}">
        <p14:creationId xmlns:p14="http://schemas.microsoft.com/office/powerpoint/2010/main" val="297464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7B0F15-D201-4EA3-B9FE-BEA3F09BFB02}"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8B67B-B135-44B1-88DC-F77A9913B48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159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7B0F15-D201-4EA3-B9FE-BEA3F09BFB02}"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8B67B-B135-44B1-88DC-F77A9913B486}" type="slidenum">
              <a:rPr lang="en-US" smtClean="0"/>
              <a:t>‹#›</a:t>
            </a:fld>
            <a:endParaRPr lang="en-US"/>
          </a:p>
        </p:txBody>
      </p:sp>
    </p:spTree>
    <p:extLst>
      <p:ext uri="{BB962C8B-B14F-4D97-AF65-F5344CB8AC3E}">
        <p14:creationId xmlns:p14="http://schemas.microsoft.com/office/powerpoint/2010/main" val="2280523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B0F15-D201-4EA3-B9FE-BEA3F09BFB02}" type="datetimeFigureOut">
              <a:rPr lang="en-US" smtClean="0"/>
              <a:t>5/30/2017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8B67B-B135-44B1-88DC-F77A9913B486}" type="slidenum">
              <a:rPr lang="en-US" smtClean="0"/>
              <a:t>‹#›</a:t>
            </a:fld>
            <a:endParaRPr lang="en-US"/>
          </a:p>
        </p:txBody>
      </p:sp>
    </p:spTree>
    <p:extLst>
      <p:ext uri="{BB962C8B-B14F-4D97-AF65-F5344CB8AC3E}">
        <p14:creationId xmlns:p14="http://schemas.microsoft.com/office/powerpoint/2010/main" val="116704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7B0F15-D201-4EA3-B9FE-BEA3F09BFB02}" type="datetimeFigureOut">
              <a:rPr lang="en-US" smtClean="0"/>
              <a:t>5/30/2017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8B67B-B135-44B1-88DC-F77A9913B486}" type="slidenum">
              <a:rPr lang="en-US" smtClean="0"/>
              <a:t>‹#›</a:t>
            </a:fld>
            <a:endParaRPr lang="en-US"/>
          </a:p>
        </p:txBody>
      </p:sp>
    </p:spTree>
    <p:extLst>
      <p:ext uri="{BB962C8B-B14F-4D97-AF65-F5344CB8AC3E}">
        <p14:creationId xmlns:p14="http://schemas.microsoft.com/office/powerpoint/2010/main" val="2431727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7B0F15-D201-4EA3-B9FE-BEA3F09BFB02}" type="datetimeFigureOut">
              <a:rPr lang="en-US" smtClean="0"/>
              <a:t>5/30/2017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2A8B67B-B135-44B1-88DC-F77A9913B486}" type="slidenum">
              <a:rPr lang="en-US" smtClean="0"/>
              <a:t>‹#›</a:t>
            </a:fld>
            <a:endParaRPr lang="en-US"/>
          </a:p>
        </p:txBody>
      </p:sp>
    </p:spTree>
    <p:extLst>
      <p:ext uri="{BB962C8B-B14F-4D97-AF65-F5344CB8AC3E}">
        <p14:creationId xmlns:p14="http://schemas.microsoft.com/office/powerpoint/2010/main" val="251962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7B0F15-D201-4EA3-B9FE-BEA3F09BFB02}" type="datetimeFigureOut">
              <a:rPr lang="en-US" smtClean="0"/>
              <a:t>5/30/2017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A8B67B-B135-44B1-88DC-F77A9913B486}" type="slidenum">
              <a:rPr lang="en-US" smtClean="0"/>
              <a:t>‹#›</a:t>
            </a:fld>
            <a:endParaRPr lang="en-US"/>
          </a:p>
        </p:txBody>
      </p:sp>
    </p:spTree>
    <p:extLst>
      <p:ext uri="{BB962C8B-B14F-4D97-AF65-F5344CB8AC3E}">
        <p14:creationId xmlns:p14="http://schemas.microsoft.com/office/powerpoint/2010/main" val="1340817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7B0F15-D201-4EA3-B9FE-BEA3F09BFB02}"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8B67B-B135-44B1-88DC-F77A9913B486}" type="slidenum">
              <a:rPr lang="en-US" smtClean="0"/>
              <a:t>‹#›</a:t>
            </a:fld>
            <a:endParaRPr lang="en-US"/>
          </a:p>
        </p:txBody>
      </p:sp>
    </p:spTree>
    <p:extLst>
      <p:ext uri="{BB962C8B-B14F-4D97-AF65-F5344CB8AC3E}">
        <p14:creationId xmlns:p14="http://schemas.microsoft.com/office/powerpoint/2010/main" val="76883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E7B0F15-D201-4EA3-B9FE-BEA3F09BFB02}" type="datetimeFigureOut">
              <a:rPr lang="en-US" smtClean="0"/>
              <a:t>5/30/2017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2A8B67B-B135-44B1-88DC-F77A9913B48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995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ocket.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200" y="4670111"/>
            <a:ext cx="5630479" cy="1253179"/>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5595" b="15178"/>
          <a:stretch/>
        </p:blipFill>
        <p:spPr>
          <a:xfrm>
            <a:off x="160457" y="0"/>
            <a:ext cx="6096528" cy="2110220"/>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t="32356" b="31685"/>
          <a:stretch/>
        </p:blipFill>
        <p:spPr>
          <a:xfrm>
            <a:off x="3208721" y="2253261"/>
            <a:ext cx="5334000" cy="1918086"/>
          </a:xfrm>
          <a:prstGeom prst="rect">
            <a:avLst/>
          </a:prstGeom>
        </p:spPr>
      </p:pic>
    </p:spTree>
    <p:extLst>
      <p:ext uri="{BB962C8B-B14F-4D97-AF65-F5344CB8AC3E}">
        <p14:creationId xmlns:p14="http://schemas.microsoft.com/office/powerpoint/2010/main" val="1544972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Socket.io</a:t>
            </a:r>
          </a:p>
        </p:txBody>
      </p:sp>
      <p:sp>
        <p:nvSpPr>
          <p:cNvPr id="3" name="Content Placeholder 2"/>
          <p:cNvSpPr>
            <a:spLocks noGrp="1"/>
          </p:cNvSpPr>
          <p:nvPr>
            <p:ph idx="1"/>
          </p:nvPr>
        </p:nvSpPr>
        <p:spPr/>
        <p:txBody>
          <a:bodyPr>
            <a:normAutofit/>
          </a:bodyPr>
          <a:lstStyle/>
          <a:p>
            <a:pPr marL="0" indent="0">
              <a:buNone/>
            </a:pPr>
            <a:r>
              <a:rPr lang="en-US">
                <a:hlinkClick r:id="rId2"/>
              </a:rPr>
              <a:t>https://socket.io/</a:t>
            </a:r>
            <a:r>
              <a:rPr lang="en-US"/>
              <a:t> </a:t>
            </a:r>
          </a:p>
          <a:p>
            <a:pPr>
              <a:buFont typeface="Wingdings" panose="05000000000000000000" pitchFamily="2" charset="2"/>
              <a:buChar char="§"/>
            </a:pPr>
            <a:r>
              <a:rPr lang="en-US">
                <a:latin typeface="Arial" panose="020B0604020202020204" pitchFamily="34" charset="0"/>
                <a:ea typeface="Tahoma" panose="020B0604030504040204" pitchFamily="34" charset="0"/>
                <a:cs typeface="Arial" panose="020B0604020202020204" pitchFamily="34" charset="0"/>
              </a:rPr>
              <a:t> </a:t>
            </a:r>
            <a:r>
              <a:rPr lang="vi-VN">
                <a:latin typeface="Arial" panose="020B0604020202020204" pitchFamily="34" charset="0"/>
                <a:ea typeface="Tahoma" panose="020B0604030504040204" pitchFamily="34" charset="0"/>
                <a:cs typeface="Arial" panose="020B0604020202020204" pitchFamily="34" charset="0"/>
              </a:rPr>
              <a:t>Socket.IO là một bộ thư viện dành cho các ứng dụng web, mobile realtime. Với đặc</a:t>
            </a:r>
            <a:r>
              <a:rPr lang="en-US">
                <a:latin typeface="Arial" panose="020B0604020202020204" pitchFamily="34" charset="0"/>
                <a:ea typeface="Tahoma" panose="020B0604030504040204" pitchFamily="34" charset="0"/>
                <a:cs typeface="Arial" panose="020B0604020202020204" pitchFamily="34" charset="0"/>
              </a:rPr>
              <a:t> </a:t>
            </a:r>
            <a:r>
              <a:rPr lang="vi-VN">
                <a:latin typeface="Arial" panose="020B0604020202020204" pitchFamily="34" charset="0"/>
                <a:ea typeface="Tahoma" panose="020B0604030504040204" pitchFamily="34" charset="0"/>
                <a:cs typeface="Arial" panose="020B0604020202020204" pitchFamily="34" charset="0"/>
              </a:rPr>
              <a:t>trưng mạnh mẽ và dễ sử dụng</a:t>
            </a:r>
            <a:endParaRPr lang="en-US">
              <a:latin typeface="Arial" panose="020B0604020202020204" pitchFamily="34" charset="0"/>
              <a:ea typeface="Tahoma" panose="020B0604030504040204" pitchFamily="34" charset="0"/>
              <a:cs typeface="Arial" panose="020B0604020202020204" pitchFamily="34" charset="0"/>
            </a:endParaRPr>
          </a:p>
          <a:p>
            <a:pPr fontAlgn="base">
              <a:buFont typeface="Wingdings" panose="05000000000000000000" pitchFamily="2" charset="2"/>
              <a:buChar char="§"/>
            </a:pPr>
            <a:r>
              <a:rPr lang="en-US">
                <a:latin typeface="Arial" panose="020B0604020202020204" pitchFamily="34" charset="0"/>
                <a:ea typeface="Tahoma" panose="020B0604030504040204" pitchFamily="34" charset="0"/>
                <a:cs typeface="Arial" panose="020B0604020202020204" pitchFamily="34" charset="0"/>
              </a:rPr>
              <a:t> </a:t>
            </a:r>
            <a:r>
              <a:rPr lang="vi-VN">
                <a:latin typeface="Arial" panose="020B0604020202020204" pitchFamily="34" charset="0"/>
                <a:ea typeface="Tahoma" panose="020B0604030504040204" pitchFamily="34" charset="0"/>
                <a:cs typeface="Arial" panose="020B0604020202020204" pitchFamily="34" charset="0"/>
              </a:rPr>
              <a:t>Thư viện này gồm 2 phần:</a:t>
            </a:r>
          </a:p>
          <a:p>
            <a:pPr marL="578358" lvl="1" indent="-285750" fontAlgn="base">
              <a:buFont typeface="Arial" panose="020B0604020202020204" pitchFamily="34" charset="0"/>
              <a:buChar char="•"/>
            </a:pPr>
            <a:r>
              <a:rPr lang="vi-VN" sz="2000">
                <a:latin typeface="Arial" panose="020B0604020202020204" pitchFamily="34" charset="0"/>
                <a:ea typeface="Tahoma" panose="020B0604030504040204" pitchFamily="34" charset="0"/>
                <a:cs typeface="Arial" panose="020B0604020202020204" pitchFamily="34" charset="0"/>
              </a:rPr>
              <a:t>Phía client: gồm bộ thư viện viết cho web(JavaScript), iOS, Android</a:t>
            </a:r>
          </a:p>
          <a:p>
            <a:pPr marL="578358" lvl="1" indent="-285750" fontAlgn="base">
              <a:buFont typeface="Arial" panose="020B0604020202020204" pitchFamily="34" charset="0"/>
              <a:buChar char="•"/>
            </a:pPr>
            <a:r>
              <a:rPr lang="vi-VN" sz="2000">
                <a:latin typeface="Arial" panose="020B0604020202020204" pitchFamily="34" charset="0"/>
                <a:ea typeface="Tahoma" panose="020B0604030504040204" pitchFamily="34" charset="0"/>
                <a:cs typeface="Arial" panose="020B0604020202020204" pitchFamily="34" charset="0"/>
              </a:rPr>
              <a:t>Phía server: viết bằng JavaScript và dùng cho các máy chủ node.JS</a:t>
            </a:r>
          </a:p>
          <a:p>
            <a:pPr fontAlgn="base"/>
            <a:r>
              <a:rPr lang="vi-VN"/>
              <a:t>Thư viện Socket.IO cung cấp những </a:t>
            </a:r>
            <a:r>
              <a:rPr lang="vi-VN" b="1"/>
              <a:t>hàm cơ bản</a:t>
            </a:r>
            <a:r>
              <a:rPr lang="vi-VN"/>
              <a:t> sau:</a:t>
            </a:r>
          </a:p>
          <a:p>
            <a:pPr lvl="1" fontAlgn="base"/>
            <a:r>
              <a:rPr lang="vi-VN" b="1"/>
              <a:t>connect()</a:t>
            </a:r>
            <a:r>
              <a:rPr lang="vi-VN"/>
              <a:t>: kết nối với server socket</a:t>
            </a:r>
          </a:p>
          <a:p>
            <a:pPr lvl="1" fontAlgn="base"/>
            <a:r>
              <a:rPr lang="vi-VN" b="1"/>
              <a:t>on(event_name, listener)</a:t>
            </a:r>
            <a:r>
              <a:rPr lang="vi-VN"/>
              <a:t>: đăng kí lắng nghe sự kiện từ server trả về</a:t>
            </a:r>
          </a:p>
          <a:p>
            <a:pPr lvl="1" fontAlgn="base"/>
            <a:r>
              <a:rPr lang="vi-VN" b="1"/>
              <a:t>emit(event_name, data)</a:t>
            </a:r>
            <a:r>
              <a:rPr lang="vi-VN"/>
              <a:t>: gửi một sự kiện lên server</a:t>
            </a:r>
          </a:p>
          <a:p>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2356" b="31685"/>
          <a:stretch/>
        </p:blipFill>
        <p:spPr>
          <a:xfrm>
            <a:off x="8093189" y="696473"/>
            <a:ext cx="2894601" cy="1040887"/>
          </a:xfrm>
          <a:prstGeom prst="rect">
            <a:avLst/>
          </a:prstGeom>
        </p:spPr>
      </p:pic>
    </p:spTree>
    <p:extLst>
      <p:ext uri="{BB962C8B-B14F-4D97-AF65-F5344CB8AC3E}">
        <p14:creationId xmlns:p14="http://schemas.microsoft.com/office/powerpoint/2010/main" val="264673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IV. Xây dựng ứng dụng</a:t>
            </a:r>
            <a:endParaRPr lang="en-US"/>
          </a:p>
        </p:txBody>
      </p:sp>
      <p:sp>
        <p:nvSpPr>
          <p:cNvPr id="3" name="Content Placeholder 2"/>
          <p:cNvSpPr>
            <a:spLocks noGrp="1"/>
          </p:cNvSpPr>
          <p:nvPr>
            <p:ph idx="1"/>
          </p:nvPr>
        </p:nvSpPr>
        <p:spPr/>
        <p:txBody>
          <a:bodyPr/>
          <a:lstStyle/>
          <a:p>
            <a:pPr marL="457200" indent="-457200">
              <a:buClrTx/>
              <a:buFont typeface="+mj-lt"/>
              <a:buAutoNum type="arabicPeriod"/>
            </a:pPr>
            <a:r>
              <a:rPr lang="en-US" sz="3600" b="1">
                <a:latin typeface="Arial" panose="020B0604020202020204" pitchFamily="34" charset="0"/>
                <a:cs typeface="Arial" panose="020B0604020202020204" pitchFamily="34" charset="0"/>
              </a:rPr>
              <a:t>Phía Server</a:t>
            </a:r>
          </a:p>
          <a:p>
            <a:pPr marL="457200" indent="-457200">
              <a:buClrTx/>
              <a:buFont typeface="+mj-lt"/>
              <a:buAutoNum type="arabicPeriod"/>
            </a:pPr>
            <a:r>
              <a:rPr lang="en-US" sz="3600" b="1">
                <a:latin typeface="Arial" panose="020B0604020202020204" pitchFamily="34" charset="0"/>
                <a:cs typeface="Arial" panose="020B0604020202020204" pitchFamily="34" charset="0"/>
              </a:rPr>
              <a:t>Phía Client</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6638" y="4084479"/>
            <a:ext cx="2232785" cy="18679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9993" y="2113114"/>
            <a:ext cx="2538584" cy="25385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5186" y="3968160"/>
            <a:ext cx="1984270" cy="1984270"/>
          </a:xfrm>
          <a:prstGeom prst="rect">
            <a:avLst/>
          </a:prstGeom>
        </p:spPr>
      </p:pic>
      <p:sp>
        <p:nvSpPr>
          <p:cNvPr id="7" name="Arc 6"/>
          <p:cNvSpPr/>
          <p:nvPr/>
        </p:nvSpPr>
        <p:spPr>
          <a:xfrm rot="11091795">
            <a:off x="4439980" y="5198125"/>
            <a:ext cx="1505762" cy="366757"/>
          </a:xfrm>
          <a:prstGeom prst="arc">
            <a:avLst>
              <a:gd name="adj1" fmla="val 11019397"/>
              <a:gd name="adj2" fmla="val 0"/>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775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Server</a:t>
            </a:r>
          </a:p>
        </p:txBody>
      </p:sp>
      <p:sp>
        <p:nvSpPr>
          <p:cNvPr id="3" name="Content Placeholder 2"/>
          <p:cNvSpPr>
            <a:spLocks noGrp="1"/>
          </p:cNvSpPr>
          <p:nvPr>
            <p:ph idx="1"/>
          </p:nvPr>
        </p:nvSpPr>
        <p:spPr/>
        <p:txBody>
          <a:bodyPr/>
          <a:lstStyle/>
          <a:p>
            <a:r>
              <a:rPr lang="en-US"/>
              <a:t>-Mục đích</a:t>
            </a:r>
          </a:p>
          <a:p>
            <a:r>
              <a:rPr lang="en-US"/>
              <a:t>+Lưu trữ socketid</a:t>
            </a:r>
          </a:p>
          <a:p>
            <a:r>
              <a:rPr lang="en-US"/>
              <a:t>+Định tuyến đường đi gói tin</a:t>
            </a:r>
          </a:p>
          <a:p>
            <a:r>
              <a:rPr lang="en-US"/>
              <a:t>+Kiểm tra gói tin</a:t>
            </a:r>
          </a:p>
          <a:p>
            <a:r>
              <a:rPr lang="en-US"/>
              <a:t>-Tiến hành xây dựng</a:t>
            </a:r>
          </a:p>
          <a:p>
            <a:r>
              <a:rPr lang="en-US"/>
              <a:t>+Server lắng nghe</a:t>
            </a:r>
          </a:p>
          <a:p>
            <a:r>
              <a:rPr lang="en-US"/>
              <a:t>+Server gửi đi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8251" y="614595"/>
            <a:ext cx="1537429" cy="1537429"/>
          </a:xfrm>
          <a:prstGeom prst="rect">
            <a:avLst/>
          </a:prstGeom>
        </p:spPr>
      </p:pic>
    </p:spTree>
    <p:extLst>
      <p:ext uri="{BB962C8B-B14F-4D97-AF65-F5344CB8AC3E}">
        <p14:creationId xmlns:p14="http://schemas.microsoft.com/office/powerpoint/2010/main" val="3582686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Server listen</a:t>
            </a:r>
          </a:p>
        </p:txBody>
      </p:sp>
      <p:sp>
        <p:nvSpPr>
          <p:cNvPr id="3" name="Content Placeholder 2"/>
          <p:cNvSpPr>
            <a:spLocks noGrp="1"/>
          </p:cNvSpPr>
          <p:nvPr>
            <p:ph idx="1"/>
          </p:nvPr>
        </p:nvSpPr>
        <p:spPr/>
        <p:txBody>
          <a:bodyPr/>
          <a:lstStyle/>
          <a:p>
            <a:r>
              <a:rPr lang="en-US"/>
              <a:t>Xem trong demo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845734"/>
            <a:ext cx="7402144" cy="4385410"/>
          </a:xfrm>
          <a:prstGeom prst="rect">
            <a:avLst/>
          </a:prstGeom>
        </p:spPr>
      </p:pic>
    </p:spTree>
    <p:extLst>
      <p:ext uri="{BB962C8B-B14F-4D97-AF65-F5344CB8AC3E}">
        <p14:creationId xmlns:p14="http://schemas.microsoft.com/office/powerpoint/2010/main" val="294934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Server listen(tt)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1752349"/>
            <a:ext cx="7478685" cy="4375301"/>
          </a:xfrm>
        </p:spPr>
      </p:pic>
    </p:spTree>
    <p:extLst>
      <p:ext uri="{BB962C8B-B14F-4D97-AF65-F5344CB8AC3E}">
        <p14:creationId xmlns:p14="http://schemas.microsoft.com/office/powerpoint/2010/main" val="1194462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Server-Send-Data</a:t>
            </a:r>
          </a:p>
        </p:txBody>
      </p:sp>
      <p:sp>
        <p:nvSpPr>
          <p:cNvPr id="3" name="Content Placeholder 2"/>
          <p:cNvSpPr>
            <a:spLocks noGrp="1"/>
          </p:cNvSpPr>
          <p:nvPr>
            <p:ph idx="1"/>
          </p:nvPr>
        </p:nvSpPr>
        <p:spPr/>
        <p:txBody>
          <a:bodyPr/>
          <a:lstStyle/>
          <a:p>
            <a:r>
              <a:rPr lang="en-US"/>
              <a:t>Chưa chụp hình code chèn vào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31" y="1845734"/>
            <a:ext cx="6664264" cy="4315224"/>
          </a:xfrm>
          <a:prstGeom prst="rect">
            <a:avLst/>
          </a:prstGeom>
        </p:spPr>
      </p:pic>
    </p:spTree>
    <p:extLst>
      <p:ext uri="{BB962C8B-B14F-4D97-AF65-F5344CB8AC3E}">
        <p14:creationId xmlns:p14="http://schemas.microsoft.com/office/powerpoint/2010/main" val="1660315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Client</a:t>
            </a:r>
          </a:p>
        </p:txBody>
      </p:sp>
      <p:sp>
        <p:nvSpPr>
          <p:cNvPr id="3" name="Content Placeholder 2"/>
          <p:cNvSpPr>
            <a:spLocks noGrp="1"/>
          </p:cNvSpPr>
          <p:nvPr>
            <p:ph idx="1"/>
          </p:nvPr>
        </p:nvSpPr>
        <p:spPr/>
        <p:txBody>
          <a:bodyPr/>
          <a:lstStyle/>
          <a:p>
            <a:r>
              <a:rPr lang="en-US"/>
              <a:t>Mục đích:</a:t>
            </a:r>
          </a:p>
          <a:p>
            <a:r>
              <a:rPr lang="en-US"/>
              <a:t>-Gửi gói tin tới server</a:t>
            </a:r>
          </a:p>
          <a:p>
            <a:r>
              <a:rPr lang="en-US"/>
              <a:t>-Tạo kết nối tới server</a:t>
            </a:r>
          </a:p>
          <a:p>
            <a:r>
              <a:rPr lang="en-US"/>
              <a:t>-Nhận kết quả phản hồi </a:t>
            </a:r>
          </a:p>
          <a:p>
            <a:r>
              <a:rPr lang="en-US"/>
              <a:t>Tiến hành xây dựng</a:t>
            </a:r>
          </a:p>
          <a:p>
            <a:r>
              <a:rPr lang="en-US"/>
              <a:t>-Client gửi đi</a:t>
            </a:r>
          </a:p>
          <a:p>
            <a:r>
              <a:rPr lang="en-US"/>
              <a:t>-Client lắng nghe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7228" y="187348"/>
            <a:ext cx="1558978" cy="1558978"/>
          </a:xfrm>
          <a:prstGeom prst="rect">
            <a:avLst/>
          </a:prstGeom>
        </p:spPr>
      </p:pic>
    </p:spTree>
    <p:extLst>
      <p:ext uri="{BB962C8B-B14F-4D97-AF65-F5344CB8AC3E}">
        <p14:creationId xmlns:p14="http://schemas.microsoft.com/office/powerpoint/2010/main" val="3887566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Client-Send-Data</a:t>
            </a:r>
          </a:p>
        </p:txBody>
      </p:sp>
      <p:sp>
        <p:nvSpPr>
          <p:cNvPr id="3" name="Content Placeholder 2"/>
          <p:cNvSpPr>
            <a:spLocks noGrp="1"/>
          </p:cNvSpPr>
          <p:nvPr>
            <p:ph idx="1"/>
          </p:nvPr>
        </p:nvSpPr>
        <p:spPr/>
        <p:txBody>
          <a:bodyPr/>
          <a:lstStyle/>
          <a:p>
            <a:r>
              <a:rPr lang="en-US"/>
              <a:t>Chưa chụp hình code chèn vào</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1845734"/>
            <a:ext cx="6532713" cy="3776226"/>
          </a:xfrm>
          <a:prstGeom prst="rect">
            <a:avLst/>
          </a:prstGeom>
        </p:spPr>
      </p:pic>
    </p:spTree>
    <p:extLst>
      <p:ext uri="{BB962C8B-B14F-4D97-AF65-F5344CB8AC3E}">
        <p14:creationId xmlns:p14="http://schemas.microsoft.com/office/powerpoint/2010/main" val="2627433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Client listen</a:t>
            </a:r>
          </a:p>
        </p:txBody>
      </p:sp>
      <p:sp>
        <p:nvSpPr>
          <p:cNvPr id="3" name="Content Placeholder 2"/>
          <p:cNvSpPr>
            <a:spLocks noGrp="1"/>
          </p:cNvSpPr>
          <p:nvPr>
            <p:ph idx="1"/>
          </p:nvPr>
        </p:nvSpPr>
        <p:spPr/>
        <p:txBody>
          <a:bodyPr/>
          <a:lstStyle/>
          <a:p>
            <a:r>
              <a:rPr lang="en-US"/>
              <a:t>Chưa chụp hình code chèn vào</a:t>
            </a:r>
          </a:p>
          <a:p>
            <a:r>
              <a:rPr lang="en-US"/>
              <a:t>Vì lười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845733"/>
            <a:ext cx="6550232" cy="3565715"/>
          </a:xfrm>
          <a:prstGeom prst="rect">
            <a:avLst/>
          </a:prstGeom>
        </p:spPr>
      </p:pic>
    </p:spTree>
    <p:extLst>
      <p:ext uri="{BB962C8B-B14F-4D97-AF65-F5344CB8AC3E}">
        <p14:creationId xmlns:p14="http://schemas.microsoft.com/office/powerpoint/2010/main" val="2510994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VI. Kết luận</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Ưu điểm:</a:t>
            </a:r>
          </a:p>
          <a:p>
            <a:r>
              <a:rPr lang="en-US">
                <a:latin typeface="Arial" panose="020B0604020202020204" pitchFamily="34" charset="0"/>
                <a:cs typeface="Arial" panose="020B0604020202020204" pitchFamily="34" charset="0"/>
              </a:rPr>
              <a:t>-Ứng dụng có khả năng realtime mạnh mẽ</a:t>
            </a:r>
          </a:p>
          <a:p>
            <a:r>
              <a:rPr lang="en-US">
                <a:latin typeface="Arial" panose="020B0604020202020204" pitchFamily="34" charset="0"/>
                <a:cs typeface="Arial" panose="020B0604020202020204" pitchFamily="34" charset="0"/>
              </a:rPr>
              <a:t>-Có khả năng mở rộng ứng dụng</a:t>
            </a:r>
          </a:p>
          <a:p>
            <a:r>
              <a:rPr lang="en-US">
                <a:latin typeface="Arial" panose="020B0604020202020204" pitchFamily="34" charset="0"/>
                <a:cs typeface="Arial" panose="020B0604020202020204" pitchFamily="34" charset="0"/>
              </a:rPr>
              <a:t>Nhược điểm:</a:t>
            </a:r>
          </a:p>
          <a:p>
            <a:r>
              <a:rPr lang="en-US">
                <a:latin typeface="Arial" panose="020B0604020202020204" pitchFamily="34" charset="0"/>
                <a:cs typeface="Arial" panose="020B0604020202020204" pitchFamily="34" charset="0"/>
              </a:rPr>
              <a:t>-Chưa tích hợp được cơ sở dữ liệu (MongoDB, FireBase-Google vv)</a:t>
            </a:r>
          </a:p>
          <a:p>
            <a:r>
              <a:rPr lang="en-US">
                <a:latin typeface="Arial" panose="020B0604020202020204" pitchFamily="34" charset="0"/>
                <a:cs typeface="Arial" panose="020B0604020202020204" pitchFamily="34" charset="0"/>
              </a:rPr>
              <a:t>-Chức năng còn hạn chế, cần phát triển thêm (chat riêng, tạo phòng-kênh chat)</a:t>
            </a:r>
          </a:p>
          <a:p>
            <a:r>
              <a:rPr lang="en-US">
                <a:latin typeface="Arial" panose="020B0604020202020204" pitchFamily="34" charset="0"/>
                <a:cs typeface="Arial" panose="020B0604020202020204" pitchFamily="34" charset="0"/>
              </a:rPr>
              <a:t>-Chưa kiểm tra các điều kiện về an toàn thông tin.</a:t>
            </a:r>
          </a:p>
        </p:txBody>
      </p:sp>
    </p:spTree>
    <p:extLst>
      <p:ext uri="{BB962C8B-B14F-4D97-AF65-F5344CB8AC3E}">
        <p14:creationId xmlns:p14="http://schemas.microsoft.com/office/powerpoint/2010/main" val="2829563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5385" y="-5535"/>
            <a:ext cx="9831184" cy="1478271"/>
          </a:xfrm>
        </p:spPr>
        <p:txBody>
          <a:bodyPr anchor="ctr">
            <a:noAutofit/>
          </a:bodyPr>
          <a:lstStyle/>
          <a:p>
            <a:pPr algn="ctr">
              <a:lnSpc>
                <a:spcPct val="100000"/>
              </a:lnSpc>
            </a:pPr>
            <a:r>
              <a:rPr lang="en-US" sz="2700" dirty="0">
                <a:solidFill>
                  <a:schemeClr val="tx1"/>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HỌC VIỆN CÔNG NGHỆ BƯU CHÍNH VIỄN </a:t>
            </a:r>
            <a:r>
              <a:rPr lang="en-US" sz="2700">
                <a:solidFill>
                  <a:schemeClr val="tx1"/>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THÔNG </a:t>
            </a:r>
            <a:br>
              <a:rPr lang="en-US" sz="2700">
                <a:solidFill>
                  <a:schemeClr val="tx1"/>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br>
            <a:r>
              <a:rPr lang="en-US" sz="2700">
                <a:solidFill>
                  <a:schemeClr val="tx1"/>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CƠ SỞ TP.HCM</a:t>
            </a:r>
            <a:br>
              <a:rPr lang="en-US" sz="2800"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br>
            <a:r>
              <a:rPr lang="en-US" sz="2300" dirty="0">
                <a:solidFill>
                  <a:schemeClr val="tx1"/>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KHOA CÔNG NGHỆ </a:t>
            </a:r>
            <a:r>
              <a:rPr lang="en-US" sz="2300">
                <a:solidFill>
                  <a:schemeClr val="tx1"/>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THÔNG TIN 2</a:t>
            </a:r>
            <a:endParaRPr lang="en-US" sz="2300" dirty="0">
              <a:solidFill>
                <a:schemeClr val="tx1"/>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5320" y="1480884"/>
            <a:ext cx="872441" cy="1069046"/>
          </a:xfrm>
          <a:prstGeom prst="rect">
            <a:avLst/>
          </a:prstGeom>
        </p:spPr>
      </p:pic>
      <p:sp>
        <p:nvSpPr>
          <p:cNvPr id="6" name="TextBox 5"/>
          <p:cNvSpPr txBox="1"/>
          <p:nvPr/>
        </p:nvSpPr>
        <p:spPr>
          <a:xfrm>
            <a:off x="1179022" y="2722366"/>
            <a:ext cx="10058400" cy="461665"/>
          </a:xfrm>
          <a:prstGeom prst="rect">
            <a:avLst/>
          </a:prstGeom>
          <a:noFill/>
        </p:spPr>
        <p:txBody>
          <a:bodyPr wrap="square" rtlCol="0">
            <a:spAutoFit/>
          </a:bodyPr>
          <a:lstStyle/>
          <a:p>
            <a:pPr algn="ctr"/>
            <a:r>
              <a:rPr lang="en-US" sz="2400" b="1">
                <a:effectLst>
                  <a:outerShdw blurRad="38100" dist="38100" dir="2700000" algn="tl">
                    <a:srgbClr val="000000">
                      <a:alpha val="43137"/>
                    </a:srgbClr>
                  </a:outerShdw>
                </a:effectLst>
                <a:latin typeface="Arial" panose="020B0604020202020204" pitchFamily="34" charset="0"/>
                <a:cs typeface="Arial" panose="020B0604020202020204" pitchFamily="34" charset="0"/>
              </a:rPr>
              <a:t>CÁC HỆ THỐNG PHÂN TÁN</a:t>
            </a:r>
            <a:endPar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TextBox 6"/>
          <p:cNvSpPr txBox="1"/>
          <p:nvPr/>
        </p:nvSpPr>
        <p:spPr>
          <a:xfrm>
            <a:off x="1280463" y="3276340"/>
            <a:ext cx="10165674" cy="553998"/>
          </a:xfrm>
          <a:prstGeom prst="rect">
            <a:avLst/>
          </a:prstGeom>
          <a:noFill/>
        </p:spPr>
        <p:txBody>
          <a:bodyPr wrap="square" rtlCol="0">
            <a:spAutoFit/>
          </a:bodyPr>
          <a:lstStyle/>
          <a:p>
            <a:pPr algn="ctr"/>
            <a:r>
              <a:rPr lang="en-US" sz="2300" b="1">
                <a:latin typeface="Arial" panose="020B0604020202020204" pitchFamily="34" charset="0"/>
                <a:cs typeface="Arial" panose="020B0604020202020204" pitchFamily="34" charset="0"/>
              </a:rPr>
              <a:t>ĐỀ TÀI:   </a:t>
            </a:r>
            <a:r>
              <a:rPr lang="en-US" sz="3000" b="1">
                <a:effectLst>
                  <a:outerShdw blurRad="38100" dist="38100" dir="2700000" algn="tl">
                    <a:srgbClr val="000000">
                      <a:alpha val="43137"/>
                    </a:srgbClr>
                  </a:outerShdw>
                </a:effectLst>
                <a:latin typeface="Arial" panose="020B0604020202020204" pitchFamily="34" charset="0"/>
                <a:cs typeface="Arial" panose="020B0604020202020204" pitchFamily="34" charset="0"/>
              </a:rPr>
              <a:t>APPCHAT (NODEJS + SOCKETIO + EJS)</a:t>
            </a:r>
            <a:endParaRPr lang="en-US" sz="3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87509"/>
              </p:ext>
            </p:extLst>
          </p:nvPr>
        </p:nvGraphicFramePr>
        <p:xfrm>
          <a:off x="2432675" y="3964164"/>
          <a:ext cx="7861251" cy="2229510"/>
        </p:xfrm>
        <a:graphic>
          <a:graphicData uri="http://schemas.openxmlformats.org/drawingml/2006/table">
            <a:tbl>
              <a:tblPr firstRow="1" bandRow="1">
                <a:tableStyleId>{2D5ABB26-0587-4C30-8999-92F81FD0307C}</a:tableStyleId>
              </a:tblPr>
              <a:tblGrid>
                <a:gridCol w="1230767">
                  <a:extLst>
                    <a:ext uri="{9D8B030D-6E8A-4147-A177-3AD203B41FA5}">
                      <a16:colId xmlns:a16="http://schemas.microsoft.com/office/drawing/2014/main" val="713248905"/>
                    </a:ext>
                  </a:extLst>
                </a:gridCol>
                <a:gridCol w="3022214">
                  <a:extLst>
                    <a:ext uri="{9D8B030D-6E8A-4147-A177-3AD203B41FA5}">
                      <a16:colId xmlns:a16="http://schemas.microsoft.com/office/drawing/2014/main" val="1882229609"/>
                    </a:ext>
                  </a:extLst>
                </a:gridCol>
                <a:gridCol w="3608270">
                  <a:extLst>
                    <a:ext uri="{9D8B030D-6E8A-4147-A177-3AD203B41FA5}">
                      <a16:colId xmlns:a16="http://schemas.microsoft.com/office/drawing/2014/main" val="1598044165"/>
                    </a:ext>
                  </a:extLst>
                </a:gridCol>
              </a:tblGrid>
              <a:tr h="445902">
                <a:tc>
                  <a:txBody>
                    <a:bodyPr/>
                    <a:lstStyle/>
                    <a:p>
                      <a:r>
                        <a:rPr lang="en-US" sz="2000" b="1" u="none">
                          <a:effectLst>
                            <a:outerShdw blurRad="38100" dist="38100" dir="2700000" algn="tl">
                              <a:srgbClr val="000000">
                                <a:alpha val="43137"/>
                              </a:srgbClr>
                            </a:outerShdw>
                          </a:effectLst>
                          <a:latin typeface="Arial" panose="020B0604020202020204" pitchFamily="34" charset="0"/>
                          <a:cs typeface="Arial" panose="020B0604020202020204" pitchFamily="34" charset="0"/>
                        </a:rPr>
                        <a:t>GVHD:</a:t>
                      </a:r>
                      <a:endParaRPr lang="en-US" sz="2000" b="1" u="none">
                        <a:solidFill>
                          <a:schemeClr val="tx1"/>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endParaRPr>
                    </a:p>
                  </a:txBody>
                  <a:tcPr marL="109949" marR="109949" marT="54974" marB="54974"/>
                </a:tc>
                <a:tc>
                  <a:txBody>
                    <a:bodyPr/>
                    <a:lstStyle/>
                    <a:p>
                      <a:r>
                        <a:rPr lang="en-US" sz="2000" b="1" u="none">
                          <a:effectLst>
                            <a:outerShdw blurRad="38100" dist="38100" dir="2700000" algn="tl">
                              <a:srgbClr val="000000">
                                <a:alpha val="43137"/>
                              </a:srgbClr>
                            </a:outerShdw>
                          </a:effectLst>
                          <a:latin typeface="Arial" panose="020B0604020202020204" pitchFamily="34" charset="0"/>
                          <a:cs typeface="Arial" panose="020B0604020202020204" pitchFamily="34" charset="0"/>
                        </a:rPr>
                        <a:t>Nguyễn</a:t>
                      </a:r>
                      <a:r>
                        <a:rPr lang="en-US" sz="2000" b="1" u="none" baseline="0">
                          <a:effectLst>
                            <a:outerShdw blurRad="38100" dist="38100" dir="2700000" algn="tl">
                              <a:srgbClr val="000000">
                                <a:alpha val="43137"/>
                              </a:srgbClr>
                            </a:outerShdw>
                          </a:effectLst>
                          <a:latin typeface="Arial" panose="020B0604020202020204" pitchFamily="34" charset="0"/>
                          <a:cs typeface="Arial" panose="020B0604020202020204" pitchFamily="34" charset="0"/>
                        </a:rPr>
                        <a:t> Xuân Sâm</a:t>
                      </a:r>
                      <a:endParaRPr lang="en-US" sz="2000" b="1" u="none">
                        <a:solidFill>
                          <a:schemeClr val="tx1"/>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endParaRPr>
                    </a:p>
                  </a:txBody>
                  <a:tcPr marL="109949" marR="109949" marT="54974" marB="54974"/>
                </a:tc>
                <a:tc>
                  <a:txBody>
                    <a:bodyPr/>
                    <a:lstStyle/>
                    <a:p>
                      <a:endParaRPr lang="en-US" sz="2000" b="1" u="none">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endParaRPr>
                    </a:p>
                  </a:txBody>
                  <a:tcPr marL="109949" marR="109949" marT="54974" marB="54974"/>
                </a:tc>
                <a:extLst>
                  <a:ext uri="{0D108BD9-81ED-4DB2-BD59-A6C34878D82A}">
                    <a16:rowId xmlns:a16="http://schemas.microsoft.com/office/drawing/2014/main" val="3217781169"/>
                  </a:ext>
                </a:extLst>
              </a:tr>
              <a:tr h="445902">
                <a:tc>
                  <a:txBody>
                    <a:bodyPr/>
                    <a:lstStyle/>
                    <a:p>
                      <a:r>
                        <a:rPr lang="en-US" sz="2000" b="1" u="none">
                          <a:effectLst>
                            <a:outerShdw blurRad="38100" dist="38100" dir="2700000" algn="tl">
                              <a:srgbClr val="000000">
                                <a:alpha val="43137"/>
                              </a:srgbClr>
                            </a:outerShdw>
                          </a:effectLst>
                          <a:latin typeface="Arial" panose="020B0604020202020204" pitchFamily="34" charset="0"/>
                          <a:cs typeface="Arial" panose="020B0604020202020204" pitchFamily="34" charset="0"/>
                        </a:rPr>
                        <a:t>SVTH:</a:t>
                      </a:r>
                      <a:endParaRPr lang="en-US" sz="2000" b="1" u="none">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endParaRPr>
                    </a:p>
                  </a:txBody>
                  <a:tcPr marL="109949" marR="109949" marT="54974" marB="54974"/>
                </a:tc>
                <a:tc>
                  <a:txBody>
                    <a:bodyPr/>
                    <a:lstStyle/>
                    <a:p>
                      <a:r>
                        <a:rPr lang="en-US" sz="2000" b="1" u="none">
                          <a:effectLst>
                            <a:outerShdw blurRad="38100" dist="38100" dir="2700000" algn="tl">
                              <a:srgbClr val="000000">
                                <a:alpha val="43137"/>
                              </a:srgbClr>
                            </a:outerShdw>
                          </a:effectLst>
                          <a:latin typeface="Arial" panose="020B0604020202020204" pitchFamily="34" charset="0"/>
                          <a:cs typeface="Arial" panose="020B0604020202020204" pitchFamily="34" charset="0"/>
                        </a:rPr>
                        <a:t>Nguyễn</a:t>
                      </a:r>
                      <a:r>
                        <a:rPr lang="en-US" sz="2000" b="1" u="none" baseline="0">
                          <a:effectLst>
                            <a:outerShdw blurRad="38100" dist="38100" dir="2700000" algn="tl">
                              <a:srgbClr val="000000">
                                <a:alpha val="43137"/>
                              </a:srgbClr>
                            </a:outerShdw>
                          </a:effectLst>
                          <a:latin typeface="Arial" panose="020B0604020202020204" pitchFamily="34" charset="0"/>
                          <a:cs typeface="Arial" panose="020B0604020202020204" pitchFamily="34" charset="0"/>
                        </a:rPr>
                        <a:t> Huệ</a:t>
                      </a:r>
                      <a:endParaRPr lang="en-US" sz="2000" b="1" u="none">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endParaRPr>
                    </a:p>
                  </a:txBody>
                  <a:tcPr marL="109949" marR="109949" marT="54974" marB="54974"/>
                </a:tc>
                <a:tc>
                  <a:txBody>
                    <a:bodyPr/>
                    <a:lstStyle/>
                    <a:p>
                      <a:r>
                        <a:rPr lang="en-US" sz="2000" b="1" u="none">
                          <a:effectLst>
                            <a:outerShdw blurRad="38100" dist="38100" dir="2700000" algn="tl">
                              <a:srgbClr val="000000">
                                <a:alpha val="43137"/>
                              </a:srgbClr>
                            </a:outerShdw>
                          </a:effectLst>
                          <a:latin typeface="Arial" panose="020B0604020202020204" pitchFamily="34" charset="0"/>
                          <a:cs typeface="Arial" panose="020B0604020202020204" pitchFamily="34" charset="0"/>
                        </a:rPr>
                        <a:t>MSSV: N13DCCN062</a:t>
                      </a:r>
                      <a:endParaRPr lang="en-US" sz="2000" b="1" u="none">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endParaRPr>
                    </a:p>
                  </a:txBody>
                  <a:tcPr marL="109949" marR="109949" marT="54974" marB="54974"/>
                </a:tc>
                <a:extLst>
                  <a:ext uri="{0D108BD9-81ED-4DB2-BD59-A6C34878D82A}">
                    <a16:rowId xmlns:a16="http://schemas.microsoft.com/office/drawing/2014/main" val="2227588997"/>
                  </a:ext>
                </a:extLst>
              </a:tr>
              <a:tr h="445902">
                <a:tc>
                  <a:txBody>
                    <a:bodyPr/>
                    <a:lstStyle/>
                    <a:p>
                      <a:endParaRPr lang="en-US" sz="2000" b="1" u="none">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endParaRPr>
                    </a:p>
                  </a:txBody>
                  <a:tcPr marL="109949" marR="109949" marT="54974" marB="54974"/>
                </a:tc>
                <a:tc>
                  <a:txBody>
                    <a:bodyPr/>
                    <a:lstStyle/>
                    <a:p>
                      <a:r>
                        <a:rPr lang="en-US" sz="2000" b="1" u="none">
                          <a:effectLst>
                            <a:outerShdw blurRad="38100" dist="38100" dir="2700000" algn="tl">
                              <a:srgbClr val="000000">
                                <a:alpha val="43137"/>
                              </a:srgbClr>
                            </a:outerShdw>
                          </a:effectLst>
                          <a:latin typeface="Arial" panose="020B0604020202020204" pitchFamily="34" charset="0"/>
                          <a:cs typeface="Arial" panose="020B0604020202020204" pitchFamily="34" charset="0"/>
                        </a:rPr>
                        <a:t>Tạ</a:t>
                      </a:r>
                      <a:r>
                        <a:rPr lang="en-US" sz="2000" b="1" u="none" baseline="0">
                          <a:effectLst>
                            <a:outerShdw blurRad="38100" dist="38100" dir="2700000" algn="tl">
                              <a:srgbClr val="000000">
                                <a:alpha val="43137"/>
                              </a:srgbClr>
                            </a:outerShdw>
                          </a:effectLst>
                          <a:latin typeface="Arial" panose="020B0604020202020204" pitchFamily="34" charset="0"/>
                          <a:cs typeface="Arial" panose="020B0604020202020204" pitchFamily="34" charset="0"/>
                        </a:rPr>
                        <a:t> Hồng Trung</a:t>
                      </a:r>
                      <a:endParaRPr lang="en-US" sz="2000" b="1" u="none">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endParaRPr>
                    </a:p>
                  </a:txBody>
                  <a:tcPr marL="109949" marR="109949" marT="54974" marB="54974"/>
                </a:tc>
                <a:tc>
                  <a:txBody>
                    <a:bodyPr/>
                    <a:lstStyle/>
                    <a:p>
                      <a:r>
                        <a:rPr lang="en-US" sz="2000" b="1" u="none">
                          <a:effectLst>
                            <a:outerShdw blurRad="38100" dist="38100" dir="2700000" algn="tl">
                              <a:srgbClr val="000000">
                                <a:alpha val="43137"/>
                              </a:srgbClr>
                            </a:outerShdw>
                          </a:effectLst>
                          <a:latin typeface="Arial" panose="020B0604020202020204" pitchFamily="34" charset="0"/>
                          <a:cs typeface="Arial" panose="020B0604020202020204" pitchFamily="34" charset="0"/>
                        </a:rPr>
                        <a:t>MSSV: N13DCCN213</a:t>
                      </a:r>
                      <a:endParaRPr lang="en-US" sz="2000" b="1" u="none">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endParaRPr>
                    </a:p>
                  </a:txBody>
                  <a:tcPr marL="109949" marR="109949" marT="54974" marB="54974"/>
                </a:tc>
                <a:extLst>
                  <a:ext uri="{0D108BD9-81ED-4DB2-BD59-A6C34878D82A}">
                    <a16:rowId xmlns:a16="http://schemas.microsoft.com/office/drawing/2014/main" val="3023408267"/>
                  </a:ext>
                </a:extLst>
              </a:tr>
              <a:tr h="445902">
                <a:tc>
                  <a:txBody>
                    <a:bodyPr/>
                    <a:lstStyle/>
                    <a:p>
                      <a:endParaRPr lang="en-US" sz="2000" b="1" u="none">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endParaRPr>
                    </a:p>
                  </a:txBody>
                  <a:tcPr marL="109949" marR="109949" marT="54974" marB="5497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a:effectLst>
                            <a:outerShdw blurRad="38100" dist="38100" dir="2700000" algn="tl">
                              <a:srgbClr val="000000">
                                <a:alpha val="43137"/>
                              </a:srgbClr>
                            </a:outerShdw>
                          </a:effectLst>
                          <a:latin typeface="Arial" panose="020B0604020202020204" pitchFamily="34" charset="0"/>
                          <a:cs typeface="Arial" panose="020B0604020202020204" pitchFamily="34" charset="0"/>
                        </a:rPr>
                        <a:t>Trần</a:t>
                      </a:r>
                      <a:r>
                        <a:rPr lang="en-US" sz="2000" b="1" u="none" baseline="0">
                          <a:effectLst>
                            <a:outerShdw blurRad="38100" dist="38100" dir="2700000" algn="tl">
                              <a:srgbClr val="000000">
                                <a:alpha val="43137"/>
                              </a:srgbClr>
                            </a:outerShdw>
                          </a:effectLst>
                          <a:latin typeface="Arial" panose="020B0604020202020204" pitchFamily="34" charset="0"/>
                          <a:cs typeface="Arial" panose="020B0604020202020204" pitchFamily="34" charset="0"/>
                        </a:rPr>
                        <a:t> Cẩm Trường</a:t>
                      </a:r>
                      <a:endParaRPr lang="en-US" sz="2000" b="1" u="none">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endParaRPr>
                    </a:p>
                  </a:txBody>
                  <a:tcPr marL="109949" marR="109949" marT="54974" marB="54974"/>
                </a:tc>
                <a:tc>
                  <a:txBody>
                    <a:bodyPr/>
                    <a:lstStyle/>
                    <a:p>
                      <a:r>
                        <a:rPr lang="en-US" sz="2000" b="1" u="none">
                          <a:effectLst>
                            <a:outerShdw blurRad="38100" dist="38100" dir="2700000" algn="tl">
                              <a:srgbClr val="000000">
                                <a:alpha val="43137"/>
                              </a:srgbClr>
                            </a:outerShdw>
                          </a:effectLst>
                          <a:latin typeface="Arial" panose="020B0604020202020204" pitchFamily="34" charset="0"/>
                          <a:cs typeface="Arial" panose="020B0604020202020204" pitchFamily="34" charset="0"/>
                        </a:rPr>
                        <a:t>MSSV: N13DCCN215</a:t>
                      </a:r>
                      <a:endParaRPr lang="en-US" sz="2000" b="1" u="none">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endParaRPr>
                    </a:p>
                  </a:txBody>
                  <a:tcPr marL="109949" marR="109949" marT="54974" marB="54974"/>
                </a:tc>
                <a:extLst>
                  <a:ext uri="{0D108BD9-81ED-4DB2-BD59-A6C34878D82A}">
                    <a16:rowId xmlns:a16="http://schemas.microsoft.com/office/drawing/2014/main" val="91251755"/>
                  </a:ext>
                </a:extLst>
              </a:tr>
              <a:tr h="445902">
                <a:tc>
                  <a:txBody>
                    <a:bodyPr/>
                    <a:lstStyle/>
                    <a:p>
                      <a:endParaRPr lang="en-US" sz="2000" b="1" u="none">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endParaRPr>
                    </a:p>
                  </a:txBody>
                  <a:tcPr marL="109949" marR="109949" marT="54974" marB="5497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a:effectLst>
                            <a:outerShdw blurRad="38100" dist="38100" dir="2700000" algn="tl">
                              <a:srgbClr val="000000">
                                <a:alpha val="43137"/>
                              </a:srgbClr>
                            </a:outerShdw>
                          </a:effectLst>
                          <a:latin typeface="Arial" panose="020B0604020202020204" pitchFamily="34" charset="0"/>
                          <a:cs typeface="Arial" panose="020B0604020202020204" pitchFamily="34" charset="0"/>
                        </a:rPr>
                        <a:t>Phan Thị</a:t>
                      </a:r>
                      <a:r>
                        <a:rPr lang="en-US" sz="2000" b="1" u="none" baseline="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000" b="1" u="none">
                          <a:effectLst>
                            <a:outerShdw blurRad="38100" dist="38100" dir="2700000" algn="tl">
                              <a:srgbClr val="000000">
                                <a:alpha val="43137"/>
                              </a:srgbClr>
                            </a:outerShdw>
                          </a:effectLst>
                          <a:latin typeface="Arial" panose="020B0604020202020204" pitchFamily="34" charset="0"/>
                          <a:cs typeface="Arial" panose="020B0604020202020204" pitchFamily="34" charset="0"/>
                        </a:rPr>
                        <a:t>Ngọc</a:t>
                      </a:r>
                      <a:r>
                        <a:rPr lang="en-US" sz="2000" b="1" u="none" baseline="0">
                          <a:effectLst>
                            <a:outerShdw blurRad="38100" dist="38100" dir="2700000" algn="tl">
                              <a:srgbClr val="000000">
                                <a:alpha val="43137"/>
                              </a:srgbClr>
                            </a:outerShdw>
                          </a:effectLst>
                          <a:latin typeface="Arial" panose="020B0604020202020204" pitchFamily="34" charset="0"/>
                          <a:cs typeface="Arial" panose="020B0604020202020204" pitchFamily="34" charset="0"/>
                        </a:rPr>
                        <a:t> Anh</a:t>
                      </a:r>
                      <a:endParaRPr lang="en-US" sz="2000" b="1" u="none">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endParaRPr>
                    </a:p>
                  </a:txBody>
                  <a:tcPr marL="109949" marR="109949" marT="54974" marB="54974"/>
                </a:tc>
                <a:tc>
                  <a:txBody>
                    <a:bodyPr/>
                    <a:lstStyle/>
                    <a:p>
                      <a:r>
                        <a:rPr lang="en-US" sz="2000" b="1" u="none">
                          <a:effectLst>
                            <a:outerShdw blurRad="38100" dist="38100" dir="2700000" algn="tl">
                              <a:srgbClr val="000000">
                                <a:alpha val="43137"/>
                              </a:srgbClr>
                            </a:outerShdw>
                          </a:effectLst>
                          <a:latin typeface="Arial" panose="020B0604020202020204" pitchFamily="34" charset="0"/>
                          <a:cs typeface="Arial" panose="020B0604020202020204" pitchFamily="34" charset="0"/>
                        </a:rPr>
                        <a:t>MSSV: N13DCCN004</a:t>
                      </a:r>
                      <a:endParaRPr lang="en-US" sz="2000" b="1" u="none">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endParaRPr>
                    </a:p>
                  </a:txBody>
                  <a:tcPr marL="109949" marR="109949" marT="54974" marB="54974"/>
                </a:tc>
                <a:extLst>
                  <a:ext uri="{0D108BD9-81ED-4DB2-BD59-A6C34878D82A}">
                    <a16:rowId xmlns:a16="http://schemas.microsoft.com/office/drawing/2014/main" val="1802596385"/>
                  </a:ext>
                </a:extLst>
              </a:tr>
            </a:tbl>
          </a:graphicData>
        </a:graphic>
      </p:graphicFrame>
    </p:spTree>
    <p:extLst>
      <p:ext uri="{BB962C8B-B14F-4D97-AF65-F5344CB8AC3E}">
        <p14:creationId xmlns:p14="http://schemas.microsoft.com/office/powerpoint/2010/main" val="1773736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Hết!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6796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Nội dung</a:t>
            </a:r>
          </a:p>
        </p:txBody>
      </p:sp>
      <p:sp>
        <p:nvSpPr>
          <p:cNvPr id="3" name="Content Placeholder 2"/>
          <p:cNvSpPr>
            <a:spLocks noGrp="1"/>
          </p:cNvSpPr>
          <p:nvPr>
            <p:ph idx="1"/>
          </p:nvPr>
        </p:nvSpPr>
        <p:spPr/>
        <p:txBody>
          <a:bodyPr/>
          <a:lstStyle/>
          <a:p>
            <a:pPr marL="514350" indent="-514350">
              <a:buClr>
                <a:schemeClr val="tx1"/>
              </a:buClr>
              <a:buFont typeface="+mj-lt"/>
              <a:buAutoNum type="romanUcPeriod"/>
            </a:pPr>
            <a:r>
              <a:rPr lang="en-US" sz="3600" b="1">
                <a:latin typeface="Arial" panose="020B0604020202020204" pitchFamily="34" charset="0"/>
                <a:cs typeface="Arial" panose="020B0604020202020204" pitchFamily="34" charset="0"/>
              </a:rPr>
              <a:t>Giới thiệu đề tài</a:t>
            </a:r>
          </a:p>
          <a:p>
            <a:pPr marL="514350" indent="-514350">
              <a:buClr>
                <a:schemeClr val="tx1"/>
              </a:buClr>
              <a:buFont typeface="+mj-lt"/>
              <a:buAutoNum type="romanUcPeriod"/>
            </a:pPr>
            <a:r>
              <a:rPr lang="en-US" sz="3600" b="1">
                <a:latin typeface="Arial" panose="020B0604020202020204" pitchFamily="34" charset="0"/>
                <a:cs typeface="Arial" panose="020B0604020202020204" pitchFamily="34" charset="0"/>
              </a:rPr>
              <a:t>Mô hình triển khai </a:t>
            </a:r>
          </a:p>
          <a:p>
            <a:pPr marL="514350" indent="-514350">
              <a:buClr>
                <a:schemeClr val="tx1"/>
              </a:buClr>
              <a:buFont typeface="+mj-lt"/>
              <a:buAutoNum type="romanUcPeriod"/>
            </a:pPr>
            <a:r>
              <a:rPr lang="en-US" sz="3600" b="1">
                <a:latin typeface="Arial" panose="020B0604020202020204" pitchFamily="34" charset="0"/>
                <a:cs typeface="Arial" panose="020B0604020202020204" pitchFamily="34" charset="0"/>
              </a:rPr>
              <a:t>Tìm hiểu công nghệ áp dụng</a:t>
            </a:r>
          </a:p>
          <a:p>
            <a:pPr marL="514350" indent="-514350">
              <a:buClr>
                <a:schemeClr val="tx1"/>
              </a:buClr>
              <a:buFont typeface="+mj-lt"/>
              <a:buAutoNum type="romanUcPeriod"/>
            </a:pPr>
            <a:r>
              <a:rPr lang="en-US" sz="3600" b="1">
                <a:latin typeface="Arial" panose="020B0604020202020204" pitchFamily="34" charset="0"/>
                <a:cs typeface="Arial" panose="020B0604020202020204" pitchFamily="34" charset="0"/>
              </a:rPr>
              <a:t>Xây dựng ứng dụng</a:t>
            </a:r>
          </a:p>
          <a:p>
            <a:pPr marL="514350" indent="-514350">
              <a:buClr>
                <a:schemeClr val="tx1"/>
              </a:buClr>
              <a:buFont typeface="+mj-lt"/>
              <a:buAutoNum type="romanUcPeriod"/>
            </a:pPr>
            <a:r>
              <a:rPr lang="en-US" sz="3600" b="1">
                <a:latin typeface="Arial" panose="020B0604020202020204" pitchFamily="34" charset="0"/>
                <a:cs typeface="Arial" panose="020B0604020202020204" pitchFamily="34" charset="0"/>
              </a:rPr>
              <a:t>Kết Luận</a:t>
            </a:r>
          </a:p>
          <a:p>
            <a:endParaRPr lang="en-US"/>
          </a:p>
        </p:txBody>
      </p:sp>
    </p:spTree>
    <p:extLst>
      <p:ext uri="{BB962C8B-B14F-4D97-AF65-F5344CB8AC3E}">
        <p14:creationId xmlns:p14="http://schemas.microsoft.com/office/powerpoint/2010/main" val="365594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I.Giới thiệu đề tài</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
            </a:pPr>
            <a:r>
              <a:rPr lang="en-US">
                <a:latin typeface="Arial" panose="020B0604020202020204" pitchFamily="34" charset="0"/>
                <a:cs typeface="Arial" panose="020B0604020202020204" pitchFamily="34" charset="0"/>
              </a:rPr>
              <a:t>-Xây dựng webapchat Realtime dựa trên công nghệ nodejs + socketio</a:t>
            </a:r>
          </a:p>
          <a:p>
            <a:pPr>
              <a:buFont typeface="Wingdings" panose="05000000000000000000" pitchFamily="2" charset="2"/>
              <a:buChar char="§"/>
            </a:pPr>
            <a:r>
              <a:rPr lang="en-US">
                <a:latin typeface="Arial" panose="020B0604020202020204" pitchFamily="34" charset="0"/>
                <a:cs typeface="Arial" panose="020B0604020202020204" pitchFamily="34" charset="0"/>
              </a:rPr>
              <a:t>-Khi client khởi động, client sẽ gửi 1 request yêu cầu kết nối tới server, request đó có gắn kèm socket.id</a:t>
            </a:r>
          </a:p>
          <a:p>
            <a:pPr>
              <a:buFont typeface="Wingdings" panose="05000000000000000000" pitchFamily="2" charset="2"/>
              <a:buChar char="§"/>
            </a:pPr>
            <a:r>
              <a:rPr lang="en-US">
                <a:latin typeface="Arial" panose="020B0604020202020204" pitchFamily="34" charset="0"/>
                <a:cs typeface="Arial" panose="020B0604020202020204" pitchFamily="34" charset="0"/>
              </a:rPr>
              <a:t>-Server lưu trữ lại socket.id của client,mỗi client có 1 socket.id riêng.</a:t>
            </a:r>
          </a:p>
          <a:p>
            <a:pPr>
              <a:buFont typeface="Wingdings" panose="05000000000000000000" pitchFamily="2" charset="2"/>
              <a:buChar char="§"/>
            </a:pPr>
            <a:r>
              <a:rPr lang="en-US">
                <a:latin typeface="Arial" panose="020B0604020202020204" pitchFamily="34" charset="0"/>
                <a:cs typeface="Arial" panose="020B0604020202020204" pitchFamily="34" charset="0"/>
              </a:rPr>
              <a:t>-Khi client gửi 1 thông điệp tới 1 client khác, thông điệp sẽ đi qua server để server định tuyến đường đi. Thông điệp bao gồm socket.id của máy nhận. Server sẽ kiểm tra socket.id có tồn tại trên server không để thực hiện định tuyến thông điệp tới đích.</a:t>
            </a:r>
          </a:p>
          <a:p>
            <a:pPr>
              <a:buFont typeface="Wingdings" panose="05000000000000000000" pitchFamily="2" charset="2"/>
              <a:buChar char="§"/>
            </a:pPr>
            <a:r>
              <a:rPr lang="en-US">
                <a:latin typeface="Arial" panose="020B0604020202020204" pitchFamily="34" charset="0"/>
                <a:cs typeface="Arial" panose="020B0604020202020204" pitchFamily="34" charset="0"/>
              </a:rPr>
              <a:t>-Kịch bản triển khai là mô hình phòng chat (chat room), mỗi user đăng kí tên trước khi vào phòng, và sử dụng tên như khoá chính.</a:t>
            </a:r>
          </a:p>
          <a:p>
            <a:endParaRPr lang="en-US"/>
          </a:p>
        </p:txBody>
      </p:sp>
    </p:spTree>
    <p:extLst>
      <p:ext uri="{BB962C8B-B14F-4D97-AF65-F5344CB8AC3E}">
        <p14:creationId xmlns:p14="http://schemas.microsoft.com/office/powerpoint/2010/main" val="3987492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II. Mô hình triển khai </a:t>
            </a:r>
            <a:endParaRPr lang="en-US"/>
          </a:p>
        </p:txBody>
      </p:sp>
      <p:sp>
        <p:nvSpPr>
          <p:cNvPr id="3" name="Content Placeholder 2"/>
          <p:cNvSpPr>
            <a:spLocks noGrp="1"/>
          </p:cNvSpPr>
          <p:nvPr>
            <p:ph idx="1"/>
          </p:nvPr>
        </p:nvSpPr>
        <p:spPr/>
        <p:txBody>
          <a:bodyPr/>
          <a:lstStyle/>
          <a:p>
            <a:r>
              <a:rPr lang="en-US" sz="3200" b="1">
                <a:latin typeface="Arial" panose="020B0604020202020204" pitchFamily="34" charset="0"/>
                <a:cs typeface="Arial" panose="020B0604020202020204" pitchFamily="34" charset="0"/>
              </a:rPr>
              <a:t>Tại sao chọn mô hình client – server ?</a:t>
            </a:r>
          </a:p>
          <a:p>
            <a:r>
              <a:rPr lang="vi-VN"/>
              <a:t>- Kiểm soát được lượng truy cập. </a:t>
            </a:r>
          </a:p>
          <a:p>
            <a:r>
              <a:rPr lang="vi-VN"/>
              <a:t>- Quản lý tập trung: dữ liệu được lưu trữ tập trung trên server thay vì nằm rải rác trên nhiều máy, giúp đơn giản hóa việc truy xuất và cập nhật dữ liệu.</a:t>
            </a:r>
            <a:br>
              <a:rPr lang="vi-VN"/>
            </a:br>
            <a:r>
              <a:rPr lang="vi-VN"/>
              <a:t>- Server có thể gửi yêu cầu cho server khác- Người dùng có thể sử dụng nhiều dịch vụ, do đó công việc tiến hành thuận lợi, dễ dàng.</a:t>
            </a:r>
            <a:br>
              <a:rPr lang="vi-VN"/>
            </a:br>
            <a:r>
              <a:rPr lang="vi-VN"/>
              <a:t> - Hiệu suất mạng cao, tốc độ trao đổi dữ liệu trên mạng lớn.</a:t>
            </a:r>
          </a:p>
          <a:p>
            <a:endParaRPr lang="en-US"/>
          </a:p>
        </p:txBody>
      </p:sp>
    </p:spTree>
    <p:extLst>
      <p:ext uri="{BB962C8B-B14F-4D97-AF65-F5344CB8AC3E}">
        <p14:creationId xmlns:p14="http://schemas.microsoft.com/office/powerpoint/2010/main" val="291319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Mô hình Client-Server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513" y="2548984"/>
            <a:ext cx="6795625" cy="2628034"/>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4106" y="2063462"/>
            <a:ext cx="4299240" cy="3599078"/>
          </a:xfrm>
          <a:prstGeom prst="rect">
            <a:avLst/>
          </a:prstGeom>
        </p:spPr>
      </p:pic>
    </p:spTree>
    <p:extLst>
      <p:ext uri="{BB962C8B-B14F-4D97-AF65-F5344CB8AC3E}">
        <p14:creationId xmlns:p14="http://schemas.microsoft.com/office/powerpoint/2010/main" val="153128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1289" y="1664524"/>
            <a:ext cx="1387111" cy="138711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791" y="1496026"/>
            <a:ext cx="1123208" cy="112320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564" y="4639292"/>
            <a:ext cx="1123208" cy="11232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7082" y="4639292"/>
            <a:ext cx="1123208" cy="112320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600" y="4639292"/>
            <a:ext cx="1123208" cy="1123208"/>
          </a:xfrm>
          <a:prstGeom prst="rect">
            <a:avLst/>
          </a:prstGeom>
        </p:spPr>
      </p:pic>
      <p:sp>
        <p:nvSpPr>
          <p:cNvPr id="7" name="TextBox 6"/>
          <p:cNvSpPr txBox="1"/>
          <p:nvPr/>
        </p:nvSpPr>
        <p:spPr>
          <a:xfrm>
            <a:off x="1969064" y="1616377"/>
            <a:ext cx="518091" cy="646331"/>
          </a:xfrm>
          <a:prstGeom prst="rect">
            <a:avLst/>
          </a:prstGeom>
          <a:noFill/>
        </p:spPr>
        <p:txBody>
          <a:bodyPr wrap="none" rtlCol="0">
            <a:spAutoFit/>
          </a:bodyPr>
          <a:lstStyle/>
          <a:p>
            <a:r>
              <a:rPr lang="en-US" sz="3600" b="1">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A</a:t>
            </a:r>
          </a:p>
        </p:txBody>
      </p:sp>
      <p:sp>
        <p:nvSpPr>
          <p:cNvPr id="8" name="TextBox 7"/>
          <p:cNvSpPr txBox="1"/>
          <p:nvPr/>
        </p:nvSpPr>
        <p:spPr>
          <a:xfrm>
            <a:off x="4408414" y="2811506"/>
            <a:ext cx="1737335" cy="369332"/>
          </a:xfrm>
          <a:prstGeom prst="rect">
            <a:avLst/>
          </a:prstGeom>
          <a:ln w="38100"/>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t>io.sockets.emit()</a:t>
            </a:r>
          </a:p>
        </p:txBody>
      </p:sp>
      <p:cxnSp>
        <p:nvCxnSpPr>
          <p:cNvPr id="12" name="Straight Arrow Connector 11"/>
          <p:cNvCxnSpPr/>
          <p:nvPr/>
        </p:nvCxnSpPr>
        <p:spPr>
          <a:xfrm>
            <a:off x="2972638" y="1939543"/>
            <a:ext cx="18502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p:cNvCxnSpPr>
            <a:stCxn id="8" idx="2"/>
          </p:cNvCxnSpPr>
          <p:nvPr/>
        </p:nvCxnSpPr>
        <p:spPr>
          <a:xfrm rot="5400000" flipH="1">
            <a:off x="3668587" y="1572343"/>
            <a:ext cx="834968" cy="2382023"/>
          </a:xfrm>
          <a:prstGeom prst="curvedConnector4">
            <a:avLst>
              <a:gd name="adj1" fmla="val -27378"/>
              <a:gd name="adj2" fmla="val 682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p:cNvCxnSpPr>
            <a:stCxn id="8" idx="2"/>
          </p:cNvCxnSpPr>
          <p:nvPr/>
        </p:nvCxnSpPr>
        <p:spPr>
          <a:xfrm rot="5400000">
            <a:off x="3496535" y="2988621"/>
            <a:ext cx="1588331" cy="19727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p:cNvCxnSpPr/>
          <p:nvPr/>
        </p:nvCxnSpPr>
        <p:spPr>
          <a:xfrm>
            <a:off x="5365563" y="3169668"/>
            <a:ext cx="3440777" cy="14811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p:cNvCxnSpPr/>
          <p:nvPr/>
        </p:nvCxnSpPr>
        <p:spPr>
          <a:xfrm rot="16200000" flipH="1">
            <a:off x="4970567" y="3623678"/>
            <a:ext cx="1351596" cy="56160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3050784" y="1403509"/>
            <a:ext cx="1654781" cy="426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Client-Send-Server</a:t>
            </a:r>
            <a:endParaRPr lang="en-US"/>
          </a:p>
        </p:txBody>
      </p:sp>
      <p:sp>
        <p:nvSpPr>
          <p:cNvPr id="15" name="Rectangle: Rounded Corners 14"/>
          <p:cNvSpPr/>
          <p:nvPr/>
        </p:nvSpPr>
        <p:spPr>
          <a:xfrm>
            <a:off x="3622300" y="4057626"/>
            <a:ext cx="1654781" cy="426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Server-Send-Client</a:t>
            </a:r>
            <a:endParaRPr lang="en-US"/>
          </a:p>
        </p:txBody>
      </p:sp>
      <p:sp>
        <p:nvSpPr>
          <p:cNvPr id="11" name="Rectangle 10"/>
          <p:cNvSpPr/>
          <p:nvPr/>
        </p:nvSpPr>
        <p:spPr>
          <a:xfrm>
            <a:off x="4576920" y="291810"/>
            <a:ext cx="3719288" cy="461665"/>
          </a:xfrm>
          <a:prstGeom prst="rect">
            <a:avLst/>
          </a:prstGeom>
        </p:spPr>
        <p:txBody>
          <a:bodyPr wrap="none">
            <a:spAutoFit/>
          </a:bodyPr>
          <a:lstStyle/>
          <a:p>
            <a:r>
              <a:rPr lang="en-US" sz="2400" b="1">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Kịch bản ứng dụng chat</a:t>
            </a:r>
          </a:p>
        </p:txBody>
      </p:sp>
    </p:spTree>
    <p:extLst>
      <p:ext uri="{BB962C8B-B14F-4D97-AF65-F5344CB8AC3E}">
        <p14:creationId xmlns:p14="http://schemas.microsoft.com/office/powerpoint/2010/main" val="423505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III. Tìm hiểu công nghệ áp dụng</a:t>
            </a:r>
            <a:endParaRPr lang="en-US"/>
          </a:p>
        </p:txBody>
      </p:sp>
      <p:sp>
        <p:nvSpPr>
          <p:cNvPr id="3" name="Content Placeholder 2"/>
          <p:cNvSpPr>
            <a:spLocks noGrp="1"/>
          </p:cNvSpPr>
          <p:nvPr>
            <p:ph idx="1"/>
          </p:nvPr>
        </p:nvSpPr>
        <p:spPr/>
        <p:txBody>
          <a:bodyPr>
            <a:normAutofit/>
          </a:bodyPr>
          <a:lstStyle/>
          <a:p>
            <a:pPr marL="457200" indent="-457200">
              <a:buClrTx/>
              <a:buFont typeface="+mj-lt"/>
              <a:buAutoNum type="arabicPeriod"/>
            </a:pPr>
            <a:r>
              <a:rPr lang="en-US" sz="4000" b="1">
                <a:latin typeface="Arial" panose="020B0604020202020204" pitchFamily="34" charset="0"/>
                <a:cs typeface="Arial" panose="020B0604020202020204" pitchFamily="34" charset="0"/>
              </a:rPr>
              <a:t>Nodejs</a:t>
            </a:r>
          </a:p>
          <a:p>
            <a:pPr marL="457200" indent="-457200">
              <a:buClrTx/>
              <a:buFont typeface="+mj-lt"/>
              <a:buAutoNum type="arabicPeriod"/>
            </a:pPr>
            <a:r>
              <a:rPr lang="en-US" sz="4000" b="1">
                <a:latin typeface="Arial" panose="020B0604020202020204" pitchFamily="34" charset="0"/>
                <a:cs typeface="Arial" panose="020B0604020202020204" pitchFamily="34" charset="0"/>
              </a:rPr>
              <a:t>Socket.io</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5595" b="15178"/>
          <a:stretch/>
        </p:blipFill>
        <p:spPr>
          <a:xfrm>
            <a:off x="1276089" y="3857414"/>
            <a:ext cx="4166074" cy="144202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32356" b="31685"/>
          <a:stretch/>
        </p:blipFill>
        <p:spPr>
          <a:xfrm>
            <a:off x="7178789" y="4040870"/>
            <a:ext cx="3617127" cy="1300705"/>
          </a:xfrm>
          <a:prstGeom prst="rect">
            <a:avLst/>
          </a:prstGeom>
        </p:spPr>
      </p:pic>
      <p:sp>
        <p:nvSpPr>
          <p:cNvPr id="6" name="TextBox 5"/>
          <p:cNvSpPr txBox="1"/>
          <p:nvPr/>
        </p:nvSpPr>
        <p:spPr>
          <a:xfrm>
            <a:off x="5888725" y="3967947"/>
            <a:ext cx="843501" cy="1446550"/>
          </a:xfrm>
          <a:prstGeom prst="rect">
            <a:avLst/>
          </a:prstGeom>
          <a:noFill/>
        </p:spPr>
        <p:txBody>
          <a:bodyPr wrap="none" rtlCol="0">
            <a:spAutoFit/>
          </a:bodyPr>
          <a:lstStyle/>
          <a:p>
            <a:r>
              <a:rPr lang="en-US" sz="8800" b="1">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6744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1.Nodejs</a:t>
            </a:r>
          </a:p>
        </p:txBody>
      </p:sp>
      <p:sp>
        <p:nvSpPr>
          <p:cNvPr id="3" name="Content Placeholder 2"/>
          <p:cNvSpPr>
            <a:spLocks noGrp="1"/>
          </p:cNvSpPr>
          <p:nvPr>
            <p:ph idx="1"/>
          </p:nvPr>
        </p:nvSpPr>
        <p:spPr/>
        <p:txBody>
          <a:bodyPr/>
          <a:lstStyle/>
          <a:p>
            <a:pPr marL="0" indent="0">
              <a:buNone/>
            </a:pPr>
            <a:r>
              <a:rPr lang="en-US">
                <a:hlinkClick r:id="rId2"/>
              </a:rPr>
              <a:t>https://nodejs.org/en/</a:t>
            </a:r>
            <a:r>
              <a:rPr lang="en-US"/>
              <a:t> </a:t>
            </a:r>
          </a:p>
          <a:p>
            <a:pPr>
              <a:buFont typeface="Wingdings" panose="05000000000000000000" pitchFamily="2" charset="2"/>
              <a:buChar char="§"/>
            </a:pPr>
            <a:r>
              <a:rPr lang="en-US">
                <a:latin typeface="Arial" panose="020B0604020202020204" pitchFamily="34" charset="0"/>
                <a:cs typeface="Arial" panose="020B0604020202020204" pitchFamily="34" charset="0"/>
              </a:rPr>
              <a:t> Node.js là một nền tảng dựa vào Chrome Javascript runtime để xây dựng các ứng dụng đòi hỏi yêu cầu xử lí nhanh, có khả năng mở rộng. </a:t>
            </a:r>
          </a:p>
          <a:p>
            <a:pPr>
              <a:buFont typeface="Wingdings" panose="05000000000000000000" pitchFamily="2" charset="2"/>
              <a:buChar char="§"/>
            </a:pPr>
            <a:r>
              <a:rPr lang="en-US">
                <a:latin typeface="Arial" panose="020B0604020202020204" pitchFamily="34" charset="0"/>
                <a:cs typeface="Arial" panose="020B0604020202020204" pitchFamily="34" charset="0"/>
              </a:rPr>
              <a:t> Node.js sử dụng các phần phát sinh sự kiện (event-driven), mô hình non-blocking I/O để tạo ra các ứng dụng nhẹ và hiệu quả cho các ứng dụng về dữ liệu thời gian thực chạy trên các thiết bị phân tán.</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5595" b="15178"/>
          <a:stretch/>
        </p:blipFill>
        <p:spPr>
          <a:xfrm>
            <a:off x="8135678" y="465070"/>
            <a:ext cx="3160105" cy="1093822"/>
          </a:xfrm>
          <a:prstGeom prst="rect">
            <a:avLst/>
          </a:prstGeom>
        </p:spPr>
      </p:pic>
    </p:spTree>
    <p:extLst>
      <p:ext uri="{BB962C8B-B14F-4D97-AF65-F5344CB8AC3E}">
        <p14:creationId xmlns:p14="http://schemas.microsoft.com/office/powerpoint/2010/main" val="27283956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546</TotalTime>
  <Words>620</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Tahoma</vt:lpstr>
      <vt:lpstr>Wingdings</vt:lpstr>
      <vt:lpstr>Retrospect</vt:lpstr>
      <vt:lpstr>PowerPoint Presentation</vt:lpstr>
      <vt:lpstr>HỌC VIỆN CÔNG NGHỆ BƯU CHÍNH VIỄN THÔNG  CƠ SỞ TP.HCM KHOA CÔNG NGHỆ THÔNG TIN 2</vt:lpstr>
      <vt:lpstr>Nội dung</vt:lpstr>
      <vt:lpstr>I.Giới thiệu đề tài</vt:lpstr>
      <vt:lpstr>II. Mô hình triển khai </vt:lpstr>
      <vt:lpstr>Mô hình Client-Server</vt:lpstr>
      <vt:lpstr>PowerPoint Presentation</vt:lpstr>
      <vt:lpstr>III. Tìm hiểu công nghệ áp dụng</vt:lpstr>
      <vt:lpstr>1.Nodejs</vt:lpstr>
      <vt:lpstr>2. Socket.io</vt:lpstr>
      <vt:lpstr>IV. Xây dựng ứng dụng</vt:lpstr>
      <vt:lpstr>Server</vt:lpstr>
      <vt:lpstr>{Code} Server listen</vt:lpstr>
      <vt:lpstr>{Code} Server listen(tt)</vt:lpstr>
      <vt:lpstr>{Code} Server-Send-Data</vt:lpstr>
      <vt:lpstr>Client</vt:lpstr>
      <vt:lpstr>{Code} Client-Send-Data</vt:lpstr>
      <vt:lpstr>{Code} Client listen</vt:lpstr>
      <vt:lpstr>VI. Kết luận</vt:lpstr>
      <vt:lpstr>Hết!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VIỆN CÔNG NGHỆ BƯU CHÍNH VIỄN THÔNG  CƠ SỞ TP.HCM KHOA CÔNG NGHỆ THÔNG TIN 2</dc:title>
  <dc:creator>bismart</dc:creator>
  <cp:lastModifiedBy>bismart</cp:lastModifiedBy>
  <cp:revision>39</cp:revision>
  <dcterms:created xsi:type="dcterms:W3CDTF">2017-05-22T10:43:09Z</dcterms:created>
  <dcterms:modified xsi:type="dcterms:W3CDTF">2017-05-29T21:08:47Z</dcterms:modified>
</cp:coreProperties>
</file>