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2.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4.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0"/>
  </p:notesMasterIdLst>
  <p:sldIdLst>
    <p:sldId id="256" r:id="rId2"/>
    <p:sldId id="276" r:id="rId3"/>
    <p:sldId id="268" r:id="rId4"/>
    <p:sldId id="258" r:id="rId5"/>
    <p:sldId id="281" r:id="rId6"/>
    <p:sldId id="265" r:id="rId7"/>
    <p:sldId id="263" r:id="rId8"/>
    <p:sldId id="290" r:id="rId9"/>
    <p:sldId id="269" r:id="rId10"/>
    <p:sldId id="267" r:id="rId11"/>
    <p:sldId id="266" r:id="rId12"/>
    <p:sldId id="289" r:id="rId13"/>
    <p:sldId id="286" r:id="rId14"/>
    <p:sldId id="282" r:id="rId15"/>
    <p:sldId id="271" r:id="rId16"/>
    <p:sldId id="274" r:id="rId17"/>
    <p:sldId id="270" r:id="rId18"/>
    <p:sldId id="264"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76135" autoAdjust="0"/>
  </p:normalViewPr>
  <p:slideViewPr>
    <p:cSldViewPr snapToGrid="0">
      <p:cViewPr>
        <p:scale>
          <a:sx n="63" d="100"/>
          <a:sy n="63" d="100"/>
        </p:scale>
        <p:origin x="2016" y="534"/>
      </p:cViewPr>
      <p:guideLst/>
    </p:cSldViewPr>
  </p:slideViewPr>
  <p:outlineViewPr>
    <p:cViewPr>
      <p:scale>
        <a:sx n="33" d="100"/>
        <a:sy n="33" d="100"/>
      </p:scale>
      <p:origin x="0" y="-8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E1070-5827-49DC-BCD2-3879A546F212}"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55739-0B64-42DB-B02D-C878190E5D70}" type="slidenum">
              <a:rPr lang="en-US" smtClean="0"/>
              <a:t>‹#›</a:t>
            </a:fld>
            <a:endParaRPr lang="en-US"/>
          </a:p>
        </p:txBody>
      </p:sp>
    </p:spTree>
    <p:extLst>
      <p:ext uri="{BB962C8B-B14F-4D97-AF65-F5344CB8AC3E}">
        <p14:creationId xmlns:p14="http://schemas.microsoft.com/office/powerpoint/2010/main" val="3727735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hda.com/english/wiki/cox-model-assumptions#testing-proportional-hazards-assumpti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Null_hypothesi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Central_limit_theorem#Lyapunov_CL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Kaplan Meier; Stepwise</a:t>
            </a:r>
          </a:p>
          <a:p>
            <a:r>
              <a:rPr lang="en-US" dirty="0"/>
              <a:t>Graph shows probability at specific points</a:t>
            </a:r>
          </a:p>
          <a:p>
            <a:r>
              <a:rPr lang="en-US" dirty="0"/>
              <a:t>Downside is that you can't pull derivatives at any point</a:t>
            </a:r>
          </a:p>
          <a:p>
            <a:r>
              <a:rPr lang="en-US" dirty="0"/>
              <a:t>Doesn't support multiple linear regression</a:t>
            </a:r>
          </a:p>
          <a:p>
            <a:endParaRPr lang="en-US" dirty="0"/>
          </a:p>
        </p:txBody>
      </p:sp>
      <p:sp>
        <p:nvSpPr>
          <p:cNvPr id="4" name="Slide Number Placeholder 3"/>
          <p:cNvSpPr>
            <a:spLocks noGrp="1"/>
          </p:cNvSpPr>
          <p:nvPr>
            <p:ph type="sldNum" sz="quarter" idx="5"/>
          </p:nvPr>
        </p:nvSpPr>
        <p:spPr/>
        <p:txBody>
          <a:bodyPr/>
          <a:lstStyle/>
          <a:p>
            <a:fld id="{B7E55739-0B64-42DB-B02D-C878190E5D70}" type="slidenum">
              <a:rPr lang="en-US" smtClean="0"/>
              <a:t>6</a:t>
            </a:fld>
            <a:endParaRPr lang="en-US"/>
          </a:p>
        </p:txBody>
      </p:sp>
    </p:spTree>
    <p:extLst>
      <p:ext uri="{BB962C8B-B14F-4D97-AF65-F5344CB8AC3E}">
        <p14:creationId xmlns:p14="http://schemas.microsoft.com/office/powerpoint/2010/main" val="14059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83d05a5ec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Source </a:t>
            </a:r>
            <a:r>
              <a:rPr lang="en-US" sz="1100" u="sng">
                <a:solidFill>
                  <a:schemeClr val="hlink"/>
                </a:solidFill>
                <a:latin typeface="Arial"/>
                <a:ea typeface="Arial"/>
                <a:cs typeface="Arial"/>
                <a:sym typeface="Arial"/>
                <a:hlinkClick r:id="rId3"/>
              </a:rPr>
              <a:t>http://www.sthda.com/english/wiki/cox-model-assumptions#testing-proportional-hazards-assumption</a:t>
            </a:r>
            <a:endParaRPr/>
          </a:p>
        </p:txBody>
      </p:sp>
      <p:sp>
        <p:nvSpPr>
          <p:cNvPr id="374" name="Google Shape;374;g883d05a5ec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For hazard – The slope. Hazard at any point (t) given you're alive. While time increases, risk of event happening to you increases</a:t>
                </a:r>
              </a:p>
              <a:p>
                <a:r>
                  <a:rPr lang="en-US" dirty="0"/>
                  <a:t>For survivor – </a:t>
                </a:r>
                <a:r>
                  <a:rPr lang="en-US" dirty="0" err="1"/>
                  <a:t>hile</a:t>
                </a:r>
                <a:r>
                  <a:rPr lang="en-US" dirty="0"/>
                  <a:t> time increases, probability of event happening decreases</a:t>
                </a:r>
              </a:p>
              <a:p>
                <a:r>
                  <a:rPr lang="en-US" b="1" dirty="0"/>
                  <a:t>Survivor</a:t>
                </a:r>
                <a:r>
                  <a:rPr lang="en-US" b="1" baseline="0" dirty="0"/>
                  <a:t> example</a:t>
                </a:r>
                <a:r>
                  <a:rPr lang="en-US" b="1" dirty="0"/>
                  <a:t>: </a:t>
                </a:r>
                <a:r>
                  <a:rPr lang="en-US" sz="1200" b="1" dirty="0"/>
                  <a:t>what's the probability an individual survives </a:t>
                </a:r>
                <a14:m>
                  <m:oMath xmlns:m="http://schemas.openxmlformats.org/officeDocument/2006/math">
                    <m:r>
                      <a:rPr lang="en-US" sz="1200" b="1">
                        <a:latin typeface="Cambria Math" panose="02040503050406030204" pitchFamily="18" charset="0"/>
                      </a:rPr>
                      <m:t>≥</m:t>
                    </m:r>
                  </m:oMath>
                </a14:m>
                <a:r>
                  <a:rPr lang="en-US" sz="1200" b="1" dirty="0"/>
                  <a:t> 2 months?</a:t>
                </a:r>
                <a:endParaRPr lang="en-US" b="1" dirty="0"/>
              </a:p>
            </p:txBody>
          </p:sp>
        </mc:Choice>
        <mc:Fallback xmlns="">
          <p:sp>
            <p:nvSpPr>
              <p:cNvPr id="3" name="Notes Placeholder 2"/>
              <p:cNvSpPr>
                <a:spLocks noGrp="1"/>
              </p:cNvSpPr>
              <p:nvPr>
                <p:ph type="body" idx="1"/>
              </p:nvPr>
            </p:nvSpPr>
            <p:spPr/>
            <p:txBody>
              <a:bodyPr/>
              <a:lstStyle/>
              <a:p>
                <a:r>
                  <a:rPr lang="en-US" dirty="0"/>
                  <a:t>For hazard – while time increases, risk of event happening to you increases</a:t>
                </a:r>
              </a:p>
              <a:p>
                <a:r>
                  <a:rPr lang="en-US" dirty="0"/>
                  <a:t>For survivor – while time increases, probability of event happening decreases</a:t>
                </a:r>
              </a:p>
              <a:p>
                <a:r>
                  <a:rPr lang="en-US" dirty="0"/>
                  <a:t>Survivor</a:t>
                </a:r>
                <a:r>
                  <a:rPr lang="en-US" baseline="0" dirty="0"/>
                  <a:t> example</a:t>
                </a:r>
                <a:r>
                  <a:rPr lang="en-US" dirty="0"/>
                  <a:t>: </a:t>
                </a:r>
                <a:r>
                  <a:rPr lang="en-US" sz="1200" dirty="0"/>
                  <a:t>what's the probability an individual survives </a:t>
                </a:r>
                <a:r>
                  <a:rPr lang="en-US" sz="1200" i="0">
                    <a:latin typeface="Cambria Math" panose="02040503050406030204" pitchFamily="18" charset="0"/>
                  </a:rPr>
                  <a:t>≥</a:t>
                </a:r>
                <a:r>
                  <a:rPr lang="en-US" sz="1200" dirty="0"/>
                  <a:t> 2 months?</a:t>
                </a:r>
                <a:endParaRPr lang="en-US" dirty="0"/>
              </a:p>
            </p:txBody>
          </p:sp>
        </mc:Fallback>
      </mc:AlternateContent>
      <p:sp>
        <p:nvSpPr>
          <p:cNvPr id="4" name="Slide Number Placeholder 3"/>
          <p:cNvSpPr>
            <a:spLocks noGrp="1"/>
          </p:cNvSpPr>
          <p:nvPr>
            <p:ph type="sldNum" sz="quarter" idx="5"/>
          </p:nvPr>
        </p:nvSpPr>
        <p:spPr/>
        <p:txBody>
          <a:bodyPr/>
          <a:lstStyle/>
          <a:p>
            <a:fld id="{B7E55739-0B64-42DB-B02D-C878190E5D70}" type="slidenum">
              <a:rPr lang="en-US" smtClean="0"/>
              <a:t>8</a:t>
            </a:fld>
            <a:endParaRPr lang="en-US"/>
          </a:p>
        </p:txBody>
      </p:sp>
    </p:spTree>
    <p:extLst>
      <p:ext uri="{BB962C8B-B14F-4D97-AF65-F5344CB8AC3E}">
        <p14:creationId xmlns:p14="http://schemas.microsoft.com/office/powerpoint/2010/main" val="406074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E55739-0B64-42DB-B02D-C878190E5D70}" type="slidenum">
              <a:rPr lang="en-US" smtClean="0"/>
              <a:t>10</a:t>
            </a:fld>
            <a:endParaRPr lang="en-US"/>
          </a:p>
        </p:txBody>
      </p:sp>
    </p:spTree>
    <p:extLst>
      <p:ext uri="{BB962C8B-B14F-4D97-AF65-F5344CB8AC3E}">
        <p14:creationId xmlns:p14="http://schemas.microsoft.com/office/powerpoint/2010/main" val="309487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Evan, before we dive into the actual Cox Proportional Hazard model itself, I'll walk through a few assumptions that the model follows: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First, Individuals and events are independent from each other. Assuming Evan and I are both subjects in the lung cancer study, my survival is not dependent upon Evans, and his death, though I would mourn it, it shouldn't mean I'm going to die shortly after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cap="none" dirty="0">
                <a:solidFill>
                  <a:schemeClr val="dk1"/>
                </a:solidFill>
                <a:effectLst/>
                <a:latin typeface="+mn-lt"/>
                <a:ea typeface="Calibri"/>
                <a:cs typeface="Calibri"/>
                <a:sym typeface="Calibri"/>
              </a:rPr>
              <a:t>Second, subjects should not be censored for reasons related to the study. An example of this is if a participant is lost or censored because they're too ill to respond. If this happens frequently, you can see how it would skew the results. On the other hand, it shouldn't influence your results if subjects are lost/censored for </a:t>
            </a:r>
            <a:r>
              <a:rPr lang="en-US" sz="1200" b="0" i="0" kern="1200" dirty="0">
                <a:solidFill>
                  <a:schemeClr val="tx1"/>
                </a:solidFill>
                <a:effectLst/>
                <a:latin typeface="+mn-lt"/>
                <a:ea typeface="+mn-ea"/>
                <a:cs typeface="+mn-cs"/>
              </a:rPr>
              <a:t>reasons unrelated to the study - f</a:t>
            </a:r>
            <a:r>
              <a:rPr lang="en-US" sz="1200" b="0" i="0" u="none" strike="noStrike" cap="none" dirty="0">
                <a:solidFill>
                  <a:schemeClr val="dk1"/>
                </a:solidFill>
                <a:effectLst/>
                <a:latin typeface="+mn-lt"/>
                <a:ea typeface="Calibri"/>
                <a:cs typeface="Calibri"/>
                <a:sym typeface="Calibri"/>
              </a:rPr>
              <a:t>or example: maybe they die of other causes, maybe they finish the study period without the event observed, or just decide they don't participate anymore.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Third, covariates should not change over time. If you started a study in age group 1 or as a smoker, you stay in those groups throughout the course of the study. Important to define at beginning of study. We'll see an example of this in our data. If you can't fix it using one of the methods we show, you may need to choose a different survival model, such as Aalen's Additive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Lastly, the hazard </a:t>
            </a:r>
            <a:r>
              <a:rPr lang="en-US" sz="1200" b="1" i="0" kern="1200" dirty="0">
                <a:solidFill>
                  <a:schemeClr val="tx1"/>
                </a:solidFill>
                <a:effectLst/>
                <a:latin typeface="+mn-lt"/>
                <a:ea typeface="+mn-ea"/>
                <a:cs typeface="+mn-cs"/>
              </a:rPr>
              <a:t>ratio</a:t>
            </a:r>
            <a:r>
              <a:rPr lang="en-US" sz="1200" b="0" i="0" kern="1200" dirty="0">
                <a:solidFill>
                  <a:schemeClr val="tx1"/>
                </a:solidFill>
                <a:effectLst/>
                <a:latin typeface="+mn-lt"/>
                <a:ea typeface="+mn-ea"/>
                <a:cs typeface="+mn-cs"/>
              </a:rPr>
              <a:t> is constant over time. For example, if this chart shows the difference in hazard for Females versus Males, the difference between their hazard of event x occurring </a:t>
            </a:r>
            <a:r>
              <a:rPr lang="en-US" dirty="0"/>
              <a:t>should be the same as it is at time 1, time 2, time 3, etc.</a:t>
            </a:r>
            <a:endParaRPr lang="en-US" sz="1200" b="0" i="0" u="none" strike="noStrike" cap="none" dirty="0">
              <a:solidFill>
                <a:schemeClr val="dk1"/>
              </a:solidFill>
              <a:effectLst/>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B7E55739-0B64-42DB-B02D-C878190E5D70}" type="slidenum">
              <a:rPr lang="en-US" smtClean="0"/>
              <a:t>11</a:t>
            </a:fld>
            <a:endParaRPr lang="en-US"/>
          </a:p>
        </p:txBody>
      </p:sp>
    </p:spTree>
    <p:extLst>
      <p:ext uri="{BB962C8B-B14F-4D97-AF65-F5344CB8AC3E}">
        <p14:creationId xmlns:p14="http://schemas.microsoft.com/office/powerpoint/2010/main" val="1584042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so let's actually dive into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start by defining our terms: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Just as before, t is time of interest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λ</a:t>
                </a:r>
                <a:r>
                  <a:rPr lang="en-US" sz="1200" b="0" i="0" u="none" strike="noStrike" cap="none" baseline="-25000" dirty="0">
                    <a:solidFill>
                      <a:schemeClr val="dk1"/>
                    </a:solidFill>
                    <a:effectLst/>
                    <a:latin typeface="+mn-lt"/>
                    <a:ea typeface="Calibri"/>
                    <a:cs typeface="Calibri"/>
                    <a:sym typeface="Calibri"/>
                  </a:rPr>
                  <a:t>0</a:t>
                </a:r>
                <a:r>
                  <a:rPr lang="en-US" sz="1200" b="0" i="0" u="none" strike="noStrike" cap="none" dirty="0">
                    <a:solidFill>
                      <a:schemeClr val="dk1"/>
                    </a:solidFill>
                    <a:effectLst/>
                    <a:latin typeface="+mn-lt"/>
                    <a:ea typeface="Calibri"/>
                    <a:cs typeface="Calibri"/>
                    <a:sym typeface="Calibri"/>
                  </a:rPr>
                  <a:t>(t) is a nonnegative function called the baseline hazard,. </a:t>
                </a:r>
                <a:r>
                  <a:rPr lang="en-US" dirty="0"/>
                  <a:t>It represents the rate of hazard assuming all predictors are set to zero. </a:t>
                </a:r>
                <a:r>
                  <a:rPr lang="en-US" sz="1200" b="0" i="0" u="none" strike="noStrike" cap="none" dirty="0">
                    <a:solidFill>
                      <a:schemeClr val="dk1"/>
                    </a:solidFill>
                    <a:effectLst/>
                    <a:latin typeface="+mn-lt"/>
                    <a:cs typeface="Calibri"/>
                    <a:sym typeface="Calibri"/>
                  </a:rPr>
                  <a:t>Important note is that we d</a:t>
                </a:r>
                <a:r>
                  <a:rPr lang="en-US" sz="1200" b="0" i="0" u="none" strike="noStrike" cap="none" dirty="0">
                    <a:solidFill>
                      <a:schemeClr val="dk1"/>
                    </a:solidFill>
                    <a:effectLst/>
                    <a:latin typeface="+mn-lt"/>
                    <a:ea typeface="Calibri"/>
                    <a:cs typeface="Calibri"/>
                    <a:sym typeface="Calibri"/>
                  </a:rPr>
                  <a:t>on't actually know what the baseline hazard is since we won't ever observe coefficients set to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X is our vector of covariates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panose="02040503050406030204" pitchFamily="18" charset="0"/>
                      </a:rPr>
                      <m:t>𝛽</m:t>
                    </m:r>
                  </m:oMath>
                </a14:m>
                <a:r>
                  <a:rPr lang="en-US" dirty="0"/>
                  <a:t> show change in expected log of the hazard ratio relative to a one unit change in X</a:t>
                </a:r>
                <a:r>
                  <a:rPr lang="en-US" baseline="-25000" dirty="0"/>
                  <a:t>1</a:t>
                </a:r>
                <a:r>
                  <a:rPr lang="en-US" dirty="0"/>
                  <a:t>, assuming other predictors are constant</a:t>
                </a:r>
                <a:endParaRPr lang="en-US" sz="1200" b="0" i="0" u="none" strike="noStrike" cap="none" dirty="0">
                  <a:solidFill>
                    <a:schemeClr val="dk1"/>
                  </a:solidFill>
                  <a:effectLst/>
                  <a:latin typeface="+mn-lt"/>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Looking at our actual model equation now, we see that it's simply our baseline hazard multiplied by our exponentiated linear combination of covariates.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The covariates define the structure that essentially adjusts our baseline hazard for each subject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When you use this model, you end up with your estimates.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Now, you can see that this model falls within the exponential family because is uses a log link function. Pretty neat.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Ok, so what are we actually estimating?</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λ</a:t>
                </a:r>
                <a:r>
                  <a:rPr lang="en-US" sz="1200" b="0" i="0" u="none" strike="noStrike" cap="none" baseline="-25000" dirty="0">
                    <a:solidFill>
                      <a:schemeClr val="dk1"/>
                    </a:solidFill>
                    <a:effectLst/>
                    <a:latin typeface="+mn-lt"/>
                    <a:ea typeface="Calibri"/>
                    <a:cs typeface="Calibri"/>
                    <a:sym typeface="Calibri"/>
                  </a:rPr>
                  <a:t>0</a:t>
                </a:r>
                <a:r>
                  <a:rPr lang="en-US" sz="1200" b="0" i="0" u="none" strike="noStrike" cap="none" dirty="0">
                    <a:solidFill>
                      <a:schemeClr val="dk1"/>
                    </a:solidFill>
                    <a:effectLst/>
                    <a:latin typeface="+mn-lt"/>
                    <a:ea typeface="Calibri"/>
                    <a:cs typeface="Calibri"/>
                    <a:sym typeface="Calibri"/>
                  </a:rPr>
                  <a:t>(t) is an unspecified, nonnegative function called the baseline hazard, and </a:t>
                </a:r>
                <a:r>
                  <a:rPr lang="en-US" dirty="0"/>
                  <a:t>β</a:t>
                </a:r>
                <a:r>
                  <a:rPr lang="en-US" sz="1200" b="0" i="0" u="none" strike="noStrike" cap="none" dirty="0">
                    <a:solidFill>
                      <a:schemeClr val="dk1"/>
                    </a:solidFill>
                    <a:effectLst/>
                    <a:latin typeface="+mn-lt"/>
                    <a:ea typeface="Calibri"/>
                    <a:cs typeface="Calibri"/>
                    <a:sym typeface="Calibri"/>
                  </a:rPr>
                  <a:t> is a </a:t>
                </a:r>
                <a:r>
                  <a:rPr lang="en-US" dirty="0"/>
                  <a:t>p</a:t>
                </a:r>
                <a:r>
                  <a:rPr lang="en-US" sz="1200" b="0" i="0" u="none" strike="noStrike" cap="none" dirty="0">
                    <a:solidFill>
                      <a:schemeClr val="dk1"/>
                    </a:solidFill>
                    <a:effectLst/>
                    <a:latin typeface="+mn-lt"/>
                    <a:ea typeface="Calibri"/>
                    <a:cs typeface="Calibri"/>
                    <a:sym typeface="Calibri"/>
                  </a:rPr>
                  <a:t>-dimensional vector of coefficients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Falls within the exponential family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𝜆_0 (𝑡)</a:t>
                </a:r>
                <a:r>
                  <a:rPr lang="en-US" dirty="0"/>
                  <a:t> rate of hazard assuming all predictors are set to zero. </a:t>
                </a:r>
                <a:r>
                  <a:rPr lang="en-US" sz="1200" b="0" i="0" u="none" strike="noStrike" cap="none" dirty="0">
                    <a:solidFill>
                      <a:schemeClr val="dk1"/>
                    </a:solidFill>
                    <a:effectLst/>
                    <a:latin typeface="+mn-lt"/>
                    <a:ea typeface="Calibri"/>
                    <a:cs typeface="Calibri"/>
                    <a:sym typeface="Calibri"/>
                  </a:rPr>
                  <a:t>Don't actually know what the baseline hazard is since we won't ever observe coefficients set to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effectLst/>
                  <a:latin typeface="+mn-lt"/>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𝛽</a:t>
                </a:r>
                <a:r>
                  <a:rPr lang="en-US" dirty="0"/>
                  <a:t> show change in expected log of the hazard ratio relative to a one unit change in X</a:t>
                </a:r>
                <a:r>
                  <a:rPr lang="en-US" baseline="-25000" dirty="0"/>
                  <a:t>1</a:t>
                </a:r>
                <a:r>
                  <a:rPr lang="en-US" dirty="0"/>
                  <a:t>, assuming other predictors are constant</a:t>
                </a:r>
              </a:p>
            </p:txBody>
          </p:sp>
        </mc:Fallback>
      </mc:AlternateContent>
      <p:sp>
        <p:nvSpPr>
          <p:cNvPr id="4" name="Slide Number Placeholder 3"/>
          <p:cNvSpPr>
            <a:spLocks noGrp="1"/>
          </p:cNvSpPr>
          <p:nvPr>
            <p:ph type="sldNum" sz="quarter" idx="5"/>
          </p:nvPr>
        </p:nvSpPr>
        <p:spPr/>
        <p:txBody>
          <a:bodyPr/>
          <a:lstStyle/>
          <a:p>
            <a:fld id="{B7E55739-0B64-42DB-B02D-C878190E5D70}" type="slidenum">
              <a:rPr lang="en-US" smtClean="0"/>
              <a:t>12</a:t>
            </a:fld>
            <a:endParaRPr lang="en-US"/>
          </a:p>
        </p:txBody>
      </p:sp>
    </p:spTree>
    <p:extLst>
      <p:ext uri="{BB962C8B-B14F-4D97-AF65-F5344CB8AC3E}">
        <p14:creationId xmlns:p14="http://schemas.microsoft.com/office/powerpoint/2010/main" val="319049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The proportional hazard!</a:t>
            </a:r>
          </a:p>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Essentially, this is the bread and butter of this model.</a:t>
            </a:r>
          </a:p>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It allows you to compare a group or subject of interest against the baseline.</a:t>
            </a:r>
          </a:p>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[click]</a:t>
            </a:r>
          </a:p>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Additionally, you can compare two different groups to understand whether one is at more risk than the 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mn-lt"/>
                <a:ea typeface="Calibri"/>
                <a:cs typeface="Calibri"/>
                <a:sym typeface="Calibri"/>
              </a:rPr>
              <a:t>[click]</a:t>
            </a:r>
          </a:p>
          <a:p>
            <a:pPr marL="0" lvl="0" indent="0" algn="l" rtl="0">
              <a:spcBef>
                <a:spcPts val="0"/>
              </a:spcBef>
              <a:spcAft>
                <a:spcPts val="0"/>
              </a:spcAft>
              <a:buNone/>
            </a:pPr>
            <a:r>
              <a:rPr lang="en-US" sz="1200" b="0" i="0" u="none" strike="noStrike" cap="none" dirty="0">
                <a:solidFill>
                  <a:schemeClr val="dk1"/>
                </a:solidFill>
                <a:effectLst/>
                <a:latin typeface="+mn-lt"/>
                <a:ea typeface="Calibri"/>
                <a:cs typeface="Calibri"/>
                <a:sym typeface="Calibri"/>
              </a:rPr>
              <a:t>This can be interpreted as follows:</a:t>
            </a:r>
          </a:p>
          <a:p>
            <a:pPr marL="171450" lvl="0" indent="-171450" algn="l" rtl="0">
              <a:spcBef>
                <a:spcPts val="0"/>
              </a:spcBef>
              <a:spcAft>
                <a:spcPts val="0"/>
              </a:spcAft>
              <a:buFont typeface="Arial" panose="020B0604020202020204" pitchFamily="34" charset="0"/>
              <a:buChar char="•"/>
            </a:pPr>
            <a:r>
              <a:rPr lang="en-US" sz="1200" b="0" i="0" u="none" strike="noStrike" cap="none" dirty="0">
                <a:solidFill>
                  <a:schemeClr val="dk1"/>
                </a:solidFill>
                <a:effectLst/>
                <a:latin typeface="+mn-lt"/>
                <a:ea typeface="Calibri"/>
                <a:cs typeface="Calibri"/>
                <a:sym typeface="Calibri"/>
              </a:rPr>
              <a:t>A value &lt;1 shows lower risk than the baseline</a:t>
            </a:r>
          </a:p>
          <a:p>
            <a:pPr marL="171450" lvl="0" indent="-171450" algn="l" rtl="0">
              <a:spcBef>
                <a:spcPts val="0"/>
              </a:spcBef>
              <a:spcAft>
                <a:spcPts val="0"/>
              </a:spcAft>
              <a:buFont typeface="Arial" panose="020B0604020202020204" pitchFamily="34" charset="0"/>
              <a:buChar char="•"/>
            </a:pPr>
            <a:r>
              <a:rPr lang="en-US" sz="1200" b="0" i="0" u="none" strike="noStrike" cap="none" dirty="0">
                <a:solidFill>
                  <a:schemeClr val="dk1"/>
                </a:solidFill>
                <a:effectLst/>
                <a:latin typeface="+mn-lt"/>
                <a:ea typeface="Calibri"/>
                <a:cs typeface="Calibri"/>
                <a:sym typeface="Calibri"/>
              </a:rPr>
              <a:t>at or around 1 shows that the coefficients have little effect compared to the baseline hazard</a:t>
            </a:r>
          </a:p>
          <a:p>
            <a:pPr marL="171450" lvl="0" indent="-171450" algn="l" rtl="0">
              <a:spcBef>
                <a:spcPts val="0"/>
              </a:spcBef>
              <a:spcAft>
                <a:spcPts val="0"/>
              </a:spcAft>
              <a:buFont typeface="Arial" panose="020B0604020202020204" pitchFamily="34" charset="0"/>
              <a:buChar char="•"/>
            </a:pPr>
            <a:r>
              <a:rPr lang="en-US" sz="1200" b="0" i="0" u="none" strike="noStrike" cap="none" dirty="0">
                <a:solidFill>
                  <a:schemeClr val="dk1"/>
                </a:solidFill>
                <a:effectLst/>
                <a:latin typeface="+mn-lt"/>
                <a:ea typeface="Calibri"/>
                <a:cs typeface="Calibri"/>
                <a:sym typeface="Calibri"/>
              </a:rPr>
              <a:t>And &gt;1 illustrates higher risk than the baseline</a:t>
            </a:r>
          </a:p>
          <a:p>
            <a:pPr marL="171450" lvl="0" indent="-171450" algn="l" rtl="0">
              <a:spcBef>
                <a:spcPts val="0"/>
              </a:spcBef>
              <a:spcAft>
                <a:spcPts val="0"/>
              </a:spcAft>
              <a:buFont typeface="Arial" panose="020B0604020202020204" pitchFamily="34" charset="0"/>
              <a:buChar char="•"/>
            </a:pPr>
            <a:endParaRPr lang="en-US" sz="1200" b="0" i="0" u="none" strike="noStrike" cap="none" dirty="0">
              <a:solidFill>
                <a:schemeClr val="dk1"/>
              </a:solidFill>
              <a:effectLst/>
              <a:latin typeface="+mn-lt"/>
              <a:ea typeface="Calibri"/>
              <a:cs typeface="Calibri"/>
              <a:sym typeface="Calibri"/>
            </a:endParaRPr>
          </a:p>
          <a:p>
            <a:pPr marL="0" lvl="0" indent="0" algn="l" rtl="0">
              <a:spcBef>
                <a:spcPts val="0"/>
              </a:spcBef>
              <a:spcAft>
                <a:spcPts val="0"/>
              </a:spcAft>
              <a:buFont typeface="Arial" panose="020B0604020202020204" pitchFamily="34" charset="0"/>
              <a:buNone/>
            </a:pPr>
            <a:r>
              <a:rPr lang="en-US" sz="1200" b="0" i="0" u="none" strike="noStrike" cap="none" dirty="0">
                <a:solidFill>
                  <a:schemeClr val="dk1"/>
                </a:solidFill>
                <a:effectLst/>
                <a:latin typeface="+mn-lt"/>
                <a:ea typeface="Calibri"/>
                <a:cs typeface="Calibri"/>
                <a:sym typeface="Calibri"/>
              </a:rPr>
              <a:t>Now that we know the importance of these betas, we need to find the maximum likelihood estimators</a:t>
            </a:r>
          </a:p>
        </p:txBody>
      </p:sp>
      <p:sp>
        <p:nvSpPr>
          <p:cNvPr id="4" name="Slide Number Placeholder 3"/>
          <p:cNvSpPr>
            <a:spLocks noGrp="1"/>
          </p:cNvSpPr>
          <p:nvPr>
            <p:ph type="sldNum" sz="quarter" idx="5"/>
          </p:nvPr>
        </p:nvSpPr>
        <p:spPr/>
        <p:txBody>
          <a:bodyPr/>
          <a:lstStyle/>
          <a:p>
            <a:fld id="{B7E55739-0B64-42DB-B02D-C878190E5D70}" type="slidenum">
              <a:rPr lang="en-US" smtClean="0"/>
              <a:t>13</a:t>
            </a:fld>
            <a:endParaRPr lang="en-US"/>
          </a:p>
        </p:txBody>
      </p:sp>
    </p:spTree>
    <p:extLst>
      <p:ext uri="{BB962C8B-B14F-4D97-AF65-F5344CB8AC3E}">
        <p14:creationId xmlns:p14="http://schemas.microsoft.com/office/powerpoint/2010/main" val="2587639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buClr>
                    <a:srgbClr val="767676"/>
                  </a:buClr>
                </a:pPr>
                <a:r>
                  <a:rPr lang="en-US" dirty="0">
                    <a:solidFill>
                      <a:srgbClr val="575757"/>
                    </a:solidFill>
                  </a:rPr>
                  <a:t>As with other models, we want to estimate the value of </a:t>
                </a:r>
                <a14:m>
                  <m:oMath xmlns:m="http://schemas.openxmlformats.org/officeDocument/2006/math">
                    <m:r>
                      <a:rPr lang="en-US" b="0" i="1">
                        <a:solidFill>
                          <a:srgbClr val="575757"/>
                        </a:solidFill>
                        <a:latin typeface="Cambria Math" panose="02040503050406030204" pitchFamily="18" charset="0"/>
                      </a:rPr>
                      <m:t>𝛽</m:t>
                    </m:r>
                  </m:oMath>
                </a14:m>
                <a:r>
                  <a:rPr lang="en-US" dirty="0">
                    <a:solidFill>
                      <a:srgbClr val="575757"/>
                    </a:solidFill>
                  </a:rPr>
                  <a:t> that maximizes </a:t>
                </a:r>
                <a14:m>
                  <m:oMath xmlns:m="http://schemas.openxmlformats.org/officeDocument/2006/math">
                    <m:r>
                      <a:rPr lang="en-US" b="0" i="1">
                        <a:solidFill>
                          <a:srgbClr val="575757"/>
                        </a:solidFill>
                        <a:latin typeface="Cambria Math" panose="02040503050406030204" pitchFamily="18" charset="0"/>
                      </a:rPr>
                      <m:t>𝐿</m:t>
                    </m:r>
                    <m:d>
                      <m:dPr>
                        <m:ctrlPr>
                          <a:rPr lang="en-US" i="1">
                            <a:solidFill>
                              <a:srgbClr val="575757"/>
                            </a:solidFill>
                            <a:latin typeface="Cambria Math" panose="02040503050406030204" pitchFamily="18" charset="0"/>
                          </a:rPr>
                        </m:ctrlPr>
                      </m:dPr>
                      <m:e>
                        <m:r>
                          <a:rPr lang="en-US" b="0" i="1">
                            <a:solidFill>
                              <a:srgbClr val="575757"/>
                            </a:solidFill>
                            <a:latin typeface="Cambria Math" panose="02040503050406030204" pitchFamily="18" charset="0"/>
                          </a:rPr>
                          <m:t>𝛽</m:t>
                        </m:r>
                      </m:e>
                    </m:d>
                  </m:oMath>
                </a14:m>
                <a:r>
                  <a:rPr lang="en-US" dirty="0">
                    <a:solidFill>
                      <a:srgbClr val="575757"/>
                    </a:solidFill>
                  </a:rPr>
                  <a:t>, in other words, </a:t>
                </a:r>
                <a14:m>
                  <m:oMath xmlns:m="http://schemas.openxmlformats.org/officeDocument/2006/math">
                    <m:acc>
                      <m:accPr>
                        <m:chr m:val="̂"/>
                        <m:ctrlPr>
                          <a:rPr lang="en-US" i="1">
                            <a:solidFill>
                              <a:srgbClr val="575757"/>
                            </a:solidFill>
                            <a:latin typeface="Cambria Math" panose="02040503050406030204" pitchFamily="18" charset="0"/>
                          </a:rPr>
                        </m:ctrlPr>
                      </m:accPr>
                      <m:e>
                        <m:r>
                          <a:rPr lang="en-US" i="1">
                            <a:solidFill>
                              <a:srgbClr val="575757"/>
                            </a:solidFill>
                            <a:latin typeface="Cambria Math" panose="02040503050406030204" pitchFamily="18" charset="0"/>
                          </a:rPr>
                          <m:t>𝛽</m:t>
                        </m:r>
                      </m:e>
                    </m:acc>
                  </m:oMath>
                </a14:m>
                <a:endParaRPr lang="en-US" dirty="0">
                  <a:solidFill>
                    <a:srgbClr val="575757"/>
                  </a:solidFill>
                </a:endParaRPr>
              </a:p>
              <a:p>
                <a:r>
                  <a:rPr lang="en-US" dirty="0"/>
                  <a:t>However, since we don't actually know the baseline hazard, ordinary likelihood methods can’t be used to estimate our betas. </a:t>
                </a:r>
              </a:p>
              <a:p>
                <a:r>
                  <a:rPr lang="en-US" dirty="0"/>
                  <a:t>Consequently, Cox uses a partial likelihood to remove the nuisance parameter, the baseline hazard, from our estimation equation. It allows us to depend only on β, the parameter of interest.</a:t>
                </a:r>
              </a:p>
              <a:p>
                <a:r>
                  <a:rPr lang="en-US" dirty="0"/>
                  <a:t>[click]</a:t>
                </a:r>
              </a:p>
              <a:p>
                <a:r>
                  <a:rPr lang="en-US" dirty="0"/>
                  <a:t>Since we have distinct times of failure, a risk set, which is the number of people not yet censored, and the X values, we can calculate partial likelihood </a:t>
                </a:r>
                <a:r>
                  <a:rPr lang="en-US"/>
                  <a:t>as follows.</a:t>
                </a:r>
                <a:endParaRPr lang="en-US" dirty="0"/>
              </a:p>
              <a:p>
                <a:r>
                  <a:rPr lang="en-US" dirty="0"/>
                  <a:t>[click]</a:t>
                </a:r>
              </a:p>
              <a:p>
                <a:r>
                  <a:rPr lang="en-US" dirty="0"/>
                  <a:t>Each term in the partial likelihood formula is the conditional probability of choosing individual </a:t>
                </a:r>
                <a:r>
                  <a:rPr lang="en-US" i="1" dirty="0" err="1"/>
                  <a:t>i</a:t>
                </a:r>
                <a:r>
                  <a:rPr lang="en-US" dirty="0"/>
                  <a:t> to fail from the risk set, given the time and given that one failure is to occur.</a:t>
                </a:r>
              </a:p>
              <a:p>
                <a:r>
                  <a:rPr lang="en-US" dirty="0"/>
                  <a:t>This allows us to approximate the likelihood estimate for this model despite the constraints.</a:t>
                </a:r>
              </a:p>
              <a:p>
                <a:r>
                  <a:rPr lang="en-US" dirty="0"/>
                  <a:t>And with that, I'll pass it over to Lev</a:t>
                </a:r>
              </a:p>
            </p:txBody>
          </p:sp>
        </mc:Choice>
        <mc:Fallback xmlns="">
          <p:sp>
            <p:nvSpPr>
              <p:cNvPr id="3" name="Notes Placeholder 2"/>
              <p:cNvSpPr>
                <a:spLocks noGrp="1"/>
              </p:cNvSpPr>
              <p:nvPr>
                <p:ph type="body" idx="1"/>
              </p:nvPr>
            </p:nvSpPr>
            <p:spPr/>
            <p:txBody>
              <a:bodyPr/>
              <a:lstStyle/>
              <a:p>
                <a:pPr>
                  <a:buClr>
                    <a:srgbClr val="767676"/>
                  </a:buClr>
                </a:pPr>
                <a:r>
                  <a:rPr lang="en-US" dirty="0">
                    <a:solidFill>
                      <a:srgbClr val="575757"/>
                    </a:solidFill>
                  </a:rPr>
                  <a:t>As with other models, we want to estimate the value of </a:t>
                </a:r>
                <a:r>
                  <a:rPr lang="en-US" b="0" i="0">
                    <a:solidFill>
                      <a:srgbClr val="575757"/>
                    </a:solidFill>
                    <a:latin typeface="Cambria Math" panose="02040503050406030204" pitchFamily="18" charset="0"/>
                  </a:rPr>
                  <a:t>𝛽</a:t>
                </a:r>
                <a:r>
                  <a:rPr lang="en-US" dirty="0">
                    <a:solidFill>
                      <a:srgbClr val="575757"/>
                    </a:solidFill>
                  </a:rPr>
                  <a:t> that maximizes </a:t>
                </a:r>
                <a:r>
                  <a:rPr lang="en-US" b="0" i="0">
                    <a:solidFill>
                      <a:srgbClr val="575757"/>
                    </a:solidFill>
                    <a:latin typeface="Cambria Math" panose="02040503050406030204" pitchFamily="18" charset="0"/>
                  </a:rPr>
                  <a:t>𝐿</a:t>
                </a:r>
                <a:r>
                  <a:rPr lang="en-US" i="0">
                    <a:solidFill>
                      <a:srgbClr val="575757"/>
                    </a:solidFill>
                    <a:latin typeface="Cambria Math" panose="02040503050406030204" pitchFamily="18" charset="0"/>
                  </a:rPr>
                  <a:t>(</a:t>
                </a:r>
                <a:r>
                  <a:rPr lang="en-US" b="0" i="0">
                    <a:solidFill>
                      <a:srgbClr val="575757"/>
                    </a:solidFill>
                    <a:latin typeface="Cambria Math" panose="02040503050406030204" pitchFamily="18" charset="0"/>
                  </a:rPr>
                  <a:t>𝛽)</a:t>
                </a:r>
                <a:r>
                  <a:rPr lang="en-US" dirty="0">
                    <a:solidFill>
                      <a:srgbClr val="575757"/>
                    </a:solidFill>
                  </a:rPr>
                  <a:t>, in other words, </a:t>
                </a:r>
                <a:r>
                  <a:rPr lang="en-US" i="0">
                    <a:solidFill>
                      <a:srgbClr val="575757"/>
                    </a:solidFill>
                    <a:latin typeface="Cambria Math" panose="02040503050406030204" pitchFamily="18" charset="0"/>
                  </a:rPr>
                  <a:t>𝛽 ̂</a:t>
                </a:r>
                <a:endParaRPr lang="en-US" dirty="0">
                  <a:solidFill>
                    <a:srgbClr val="575757"/>
                  </a:solidFill>
                </a:endParaRPr>
              </a:p>
              <a:p>
                <a:r>
                  <a:rPr lang="en-US" dirty="0"/>
                  <a:t>However, since we don't actually know the baseline hazard, ordinary likelihood methods can’t be used to estimate our betas. </a:t>
                </a:r>
              </a:p>
              <a:p>
                <a:r>
                  <a:rPr lang="en-US" dirty="0"/>
                  <a:t>Consequently, Cox uses a partial likelihood to remove the nuisance parameter from our estimation </a:t>
                </a:r>
                <a:r>
                  <a:rPr lang="en-US" dirty="0" err="1"/>
                  <a:t>equeation</a:t>
                </a:r>
                <a:r>
                  <a:rPr lang="en-US" dirty="0"/>
                  <a:t>, which is our baseline hazard</a:t>
                </a:r>
              </a:p>
              <a:p>
                <a:r>
                  <a:rPr lang="en-US" dirty="0"/>
                  <a:t>The importance of using the partial likelihood is that this function depends only on β, the parameter of interest, since we can't rely the baseline hazard</a:t>
                </a:r>
              </a:p>
              <a:p>
                <a:r>
                  <a:rPr lang="en-US" dirty="0"/>
                  <a:t>[click]</a:t>
                </a:r>
              </a:p>
              <a:p>
                <a:r>
                  <a:rPr lang="en-US" dirty="0"/>
                  <a:t>Since we have distinct times of failure, a risk set, which is the number of people not yet censored out, and the X values, we can calculate partial likelihood.</a:t>
                </a:r>
              </a:p>
              <a:p>
                <a:r>
                  <a:rPr lang="en-US" dirty="0"/>
                  <a:t>[click]</a:t>
                </a:r>
              </a:p>
              <a:p>
                <a:r>
                  <a:rPr lang="en-US" dirty="0"/>
                  <a:t>We can calculate partial likelihood.</a:t>
                </a:r>
              </a:p>
              <a:p>
                <a:r>
                  <a:rPr lang="en-US" dirty="0"/>
                  <a:t>It's calculated as the product of remaining subjects' hazards at time </a:t>
                </a:r>
                <a:r>
                  <a:rPr lang="en-US" i="1" dirty="0" err="1"/>
                  <a:t>i</a:t>
                </a:r>
                <a:r>
                  <a:rPr lang="en-US" dirty="0"/>
                  <a:t> divided by the sum of the likelihood of the remaining risk set.</a:t>
                </a:r>
              </a:p>
              <a:p>
                <a:r>
                  <a:rPr lang="en-US" dirty="0"/>
                  <a:t>This allows us to approximate the maximum likelihood estimate for this model despite the constraints.</a:t>
                </a:r>
              </a:p>
              <a:p>
                <a:r>
                  <a:rPr lang="en-US" dirty="0"/>
                  <a:t>And with that, I'll pass it over to Lev</a:t>
                </a:r>
              </a:p>
            </p:txBody>
          </p:sp>
        </mc:Fallback>
      </mc:AlternateContent>
      <p:sp>
        <p:nvSpPr>
          <p:cNvPr id="4" name="Slide Number Placeholder 3"/>
          <p:cNvSpPr>
            <a:spLocks noGrp="1"/>
          </p:cNvSpPr>
          <p:nvPr>
            <p:ph type="sldNum" sz="quarter" idx="5"/>
          </p:nvPr>
        </p:nvSpPr>
        <p:spPr/>
        <p:txBody>
          <a:bodyPr/>
          <a:lstStyle/>
          <a:p>
            <a:fld id="{B7E55739-0B64-42DB-B02D-C878190E5D70}" type="slidenum">
              <a:rPr lang="en-US" smtClean="0"/>
              <a:t>14</a:t>
            </a:fld>
            <a:endParaRPr lang="en-US"/>
          </a:p>
        </p:txBody>
      </p:sp>
    </p:spTree>
    <p:extLst>
      <p:ext uri="{BB962C8B-B14F-4D97-AF65-F5344CB8AC3E}">
        <p14:creationId xmlns:p14="http://schemas.microsoft.com/office/powerpoint/2010/main" val="402975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883d059f8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dirty="0">
                <a:solidFill>
                  <a:srgbClr val="202122"/>
                </a:solidFill>
                <a:highlight>
                  <a:srgbClr val="FFFFFF"/>
                </a:highlight>
                <a:latin typeface="Arial"/>
                <a:ea typeface="Arial"/>
                <a:cs typeface="Arial"/>
                <a:sym typeface="Arial"/>
              </a:rPr>
              <a:t>The </a:t>
            </a:r>
            <a:r>
              <a:rPr lang="en-US" sz="1050" dirty="0">
                <a:solidFill>
                  <a:srgbClr val="0B0080"/>
                </a:solidFill>
                <a:highlight>
                  <a:srgbClr val="FFFFFF"/>
                </a:highlight>
                <a:uFill>
                  <a:noFill/>
                </a:uFill>
                <a:latin typeface="Arial"/>
                <a:ea typeface="Arial"/>
                <a:cs typeface="Arial"/>
                <a:sym typeface="Arial"/>
                <a:hlinkClick r:id="rId3"/>
              </a:rPr>
              <a:t>null hypothesis</a:t>
            </a:r>
            <a:r>
              <a:rPr lang="en-US" sz="1050" dirty="0">
                <a:solidFill>
                  <a:srgbClr val="202122"/>
                </a:solidFill>
                <a:highlight>
                  <a:srgbClr val="FFFFFF"/>
                </a:highlight>
                <a:latin typeface="Arial"/>
                <a:ea typeface="Arial"/>
                <a:cs typeface="Arial"/>
                <a:sym typeface="Arial"/>
              </a:rPr>
              <a:t> is that the two groups have identical hazard functions</a:t>
            </a: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r>
              <a:rPr lang="en-US" sz="1050" dirty="0">
                <a:solidFill>
                  <a:srgbClr val="202122"/>
                </a:solidFill>
                <a:highlight>
                  <a:srgbClr val="FFFFFF"/>
                </a:highlight>
                <a:latin typeface="Arial"/>
                <a:ea typeface="Arial"/>
                <a:cs typeface="Arial"/>
                <a:sym typeface="Arial"/>
              </a:rPr>
              <a:t>Under Ho for each group </a:t>
            </a:r>
            <a:r>
              <a:rPr lang="en-US" sz="1050" dirty="0" err="1">
                <a:solidFill>
                  <a:srgbClr val="202122"/>
                </a:solidFill>
                <a:highlight>
                  <a:srgbClr val="FFFFFF"/>
                </a:highlight>
                <a:latin typeface="Arial"/>
                <a:ea typeface="Arial"/>
                <a:cs typeface="Arial"/>
                <a:sym typeface="Arial"/>
              </a:rPr>
              <a:t>i</a:t>
            </a:r>
            <a:r>
              <a:rPr lang="en-US" sz="1050" dirty="0">
                <a:solidFill>
                  <a:srgbClr val="202122"/>
                </a:solidFill>
                <a:highlight>
                  <a:srgbClr val="FFFFFF"/>
                </a:highlight>
                <a:latin typeface="Arial"/>
                <a:ea typeface="Arial"/>
                <a:cs typeface="Arial"/>
                <a:sym typeface="Arial"/>
              </a:rPr>
              <a:t> = 1, 2, 0ij follows a</a:t>
            </a:r>
            <a:r>
              <a:rPr lang="en-US" sz="1050" u="sng" dirty="0">
                <a:solidFill>
                  <a:srgbClr val="202122"/>
                </a:solidFill>
                <a:highlight>
                  <a:srgbClr val="FFFFFF"/>
                </a:highlight>
                <a:latin typeface="Arial"/>
                <a:ea typeface="Arial"/>
                <a:cs typeface="Arial"/>
                <a:sym typeface="Arial"/>
              </a:rPr>
              <a:t> hypergeometric distribution</a:t>
            </a:r>
            <a:r>
              <a:rPr lang="en-US" sz="1050" dirty="0">
                <a:solidFill>
                  <a:srgbClr val="202122"/>
                </a:solidFill>
                <a:highlight>
                  <a:srgbClr val="FFFFFF"/>
                </a:highlight>
                <a:latin typeface="Arial"/>
                <a:ea typeface="Arial"/>
                <a:cs typeface="Arial"/>
                <a:sym typeface="Arial"/>
              </a:rPr>
              <a:t> with parameters Nj, </a:t>
            </a:r>
            <a:r>
              <a:rPr lang="en-US" sz="1050" dirty="0" err="1">
                <a:solidFill>
                  <a:srgbClr val="202122"/>
                </a:solidFill>
                <a:highlight>
                  <a:srgbClr val="FFFFFF"/>
                </a:highlight>
                <a:latin typeface="Arial"/>
                <a:ea typeface="Arial"/>
                <a:cs typeface="Arial"/>
                <a:sym typeface="Arial"/>
              </a:rPr>
              <a:t>Nij</a:t>
            </a:r>
            <a:r>
              <a:rPr lang="en-US" sz="1050" dirty="0">
                <a:solidFill>
                  <a:srgbClr val="202122"/>
                </a:solidFill>
                <a:highlight>
                  <a:srgbClr val="FFFFFF"/>
                </a:highlight>
                <a:latin typeface="Arial"/>
                <a:ea typeface="Arial"/>
                <a:cs typeface="Arial"/>
                <a:sym typeface="Arial"/>
              </a:rPr>
              <a:t>, </a:t>
            </a:r>
            <a:r>
              <a:rPr lang="en-US" sz="1050" dirty="0" err="1">
                <a:solidFill>
                  <a:srgbClr val="202122"/>
                </a:solidFill>
                <a:highlight>
                  <a:srgbClr val="FFFFFF"/>
                </a:highlight>
                <a:latin typeface="Arial"/>
                <a:ea typeface="Arial"/>
                <a:cs typeface="Arial"/>
                <a:sym typeface="Arial"/>
              </a:rPr>
              <a:t>Oj</a:t>
            </a:r>
            <a:r>
              <a:rPr lang="en-US" sz="1050" dirty="0">
                <a:solidFill>
                  <a:srgbClr val="202122"/>
                </a:solidFill>
                <a:highlight>
                  <a:srgbClr val="FFFFFF"/>
                </a:highlight>
                <a:latin typeface="Arial"/>
                <a:ea typeface="Arial"/>
                <a:cs typeface="Arial"/>
                <a:sym typeface="Arial"/>
              </a:rPr>
              <a:t>. The distribution has expected value above and variance above</a:t>
            </a: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r>
              <a:rPr lang="en-US" sz="1050" dirty="0">
                <a:solidFill>
                  <a:srgbClr val="202122"/>
                </a:solidFill>
                <a:highlight>
                  <a:srgbClr val="FFFFFF"/>
                </a:highlight>
                <a:latin typeface="Arial"/>
                <a:ea typeface="Arial"/>
                <a:cs typeface="Arial"/>
                <a:sym typeface="Arial"/>
              </a:rPr>
              <a:t>For all j = 1,..., J, the </a:t>
            </a:r>
            <a:r>
              <a:rPr lang="en-US" sz="1050" dirty="0" err="1">
                <a:solidFill>
                  <a:srgbClr val="202122"/>
                </a:solidFill>
                <a:highlight>
                  <a:srgbClr val="FFFFFF"/>
                </a:highlight>
                <a:latin typeface="Arial"/>
                <a:ea typeface="Arial"/>
                <a:cs typeface="Arial"/>
                <a:sym typeface="Arial"/>
              </a:rPr>
              <a:t>logrank</a:t>
            </a:r>
            <a:r>
              <a:rPr lang="en-US" sz="1050" dirty="0">
                <a:solidFill>
                  <a:srgbClr val="202122"/>
                </a:solidFill>
                <a:highlight>
                  <a:srgbClr val="FFFFFF"/>
                </a:highlight>
                <a:latin typeface="Arial"/>
                <a:ea typeface="Arial"/>
                <a:cs typeface="Arial"/>
                <a:sym typeface="Arial"/>
              </a:rPr>
              <a:t> statistics compares </a:t>
            </a:r>
            <a:r>
              <a:rPr lang="en-US" sz="1050" dirty="0" err="1">
                <a:solidFill>
                  <a:srgbClr val="202122"/>
                </a:solidFill>
                <a:highlight>
                  <a:srgbClr val="FFFFFF"/>
                </a:highlight>
                <a:latin typeface="Arial"/>
                <a:ea typeface="Arial"/>
                <a:cs typeface="Arial"/>
                <a:sym typeface="Arial"/>
              </a:rPr>
              <a:t>Oij</a:t>
            </a:r>
            <a:r>
              <a:rPr lang="en-US" sz="1050" dirty="0">
                <a:solidFill>
                  <a:srgbClr val="202122"/>
                </a:solidFill>
                <a:highlight>
                  <a:srgbClr val="FFFFFF"/>
                </a:highlight>
                <a:latin typeface="Arial"/>
                <a:ea typeface="Arial"/>
                <a:cs typeface="Arial"/>
                <a:sym typeface="Arial"/>
              </a:rPr>
              <a:t> to its </a:t>
            </a:r>
            <a:r>
              <a:rPr lang="en-US" sz="1050" dirty="0" err="1">
                <a:solidFill>
                  <a:srgbClr val="202122"/>
                </a:solidFill>
                <a:highlight>
                  <a:srgbClr val="FFFFFF"/>
                </a:highlight>
                <a:latin typeface="Arial"/>
                <a:ea typeface="Arial"/>
                <a:cs typeface="Arial"/>
                <a:sym typeface="Arial"/>
              </a:rPr>
              <a:t>expecations</a:t>
            </a:r>
            <a:r>
              <a:rPr lang="en-US" sz="1050" dirty="0">
                <a:solidFill>
                  <a:srgbClr val="202122"/>
                </a:solidFill>
                <a:highlight>
                  <a:srgbClr val="FFFFFF"/>
                </a:highlight>
                <a:latin typeface="Arial"/>
                <a:ea typeface="Arial"/>
                <a:cs typeface="Arial"/>
                <a:sym typeface="Arial"/>
              </a:rPr>
              <a:t> under Ho. Defined as Z</a:t>
            </a: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r>
              <a:rPr lang="en-US" sz="1050" dirty="0">
                <a:solidFill>
                  <a:srgbClr val="202122"/>
                </a:solidFill>
                <a:highlight>
                  <a:srgbClr val="FFFFFF"/>
                </a:highlight>
                <a:latin typeface="Arial"/>
                <a:ea typeface="Arial"/>
                <a:cs typeface="Arial"/>
                <a:sym typeface="Arial"/>
              </a:rPr>
              <a:t>By the </a:t>
            </a:r>
            <a:r>
              <a:rPr lang="en-US" sz="1050" dirty="0">
                <a:solidFill>
                  <a:srgbClr val="0B0080"/>
                </a:solidFill>
                <a:highlight>
                  <a:srgbClr val="FFFFFF"/>
                </a:highlight>
                <a:uFill>
                  <a:noFill/>
                </a:uFill>
                <a:latin typeface="Arial"/>
                <a:ea typeface="Arial"/>
                <a:cs typeface="Arial"/>
                <a:sym typeface="Arial"/>
                <a:hlinkClick r:id="rId4"/>
              </a:rPr>
              <a:t>central limit theorem</a:t>
            </a:r>
            <a:r>
              <a:rPr lang="en-US" sz="1050" dirty="0">
                <a:solidFill>
                  <a:srgbClr val="202122"/>
                </a:solidFill>
                <a:highlight>
                  <a:srgbClr val="FFFFFF"/>
                </a:highlight>
                <a:latin typeface="Arial"/>
                <a:ea typeface="Arial"/>
                <a:cs typeface="Arial"/>
                <a:sym typeface="Arial"/>
              </a:rPr>
              <a:t>, the distribution of Z converges to that of a standard normal distribution as J approaches infinity and therefore can be approximated by the standard normal distribution for a sufficiently large J. An improved approximation can be obtained by equating this quantity to Pearson type I or II (beta) distributions with matching first four moments, as described in Appendix B of the </a:t>
            </a:r>
            <a:r>
              <a:rPr lang="en-US" sz="1050" dirty="0" err="1">
                <a:solidFill>
                  <a:srgbClr val="202122"/>
                </a:solidFill>
                <a:highlight>
                  <a:srgbClr val="FFFFFF"/>
                </a:highlight>
                <a:latin typeface="Arial"/>
                <a:ea typeface="Arial"/>
                <a:cs typeface="Arial"/>
                <a:sym typeface="Arial"/>
              </a:rPr>
              <a:t>Peto</a:t>
            </a:r>
            <a:r>
              <a:rPr lang="en-US" sz="1050" dirty="0">
                <a:solidFill>
                  <a:srgbClr val="202122"/>
                </a:solidFill>
                <a:highlight>
                  <a:srgbClr val="FFFFFF"/>
                </a:highlight>
                <a:latin typeface="Arial"/>
                <a:ea typeface="Arial"/>
                <a:cs typeface="Arial"/>
                <a:sym typeface="Arial"/>
              </a:rPr>
              <a:t> and </a:t>
            </a:r>
            <a:r>
              <a:rPr lang="en-US" sz="1050" dirty="0" err="1">
                <a:solidFill>
                  <a:srgbClr val="202122"/>
                </a:solidFill>
                <a:highlight>
                  <a:srgbClr val="FFFFFF"/>
                </a:highlight>
                <a:latin typeface="Arial"/>
                <a:ea typeface="Arial"/>
                <a:cs typeface="Arial"/>
                <a:sym typeface="Arial"/>
              </a:rPr>
              <a:t>Peto</a:t>
            </a:r>
            <a:r>
              <a:rPr lang="en-US" sz="1050" dirty="0">
                <a:solidFill>
                  <a:srgbClr val="202122"/>
                </a:solidFill>
                <a:highlight>
                  <a:srgbClr val="FFFFFF"/>
                </a:highlight>
                <a:latin typeface="Arial"/>
                <a:ea typeface="Arial"/>
                <a:cs typeface="Arial"/>
                <a:sym typeface="Arial"/>
              </a:rPr>
              <a:t> paper.</a:t>
            </a:r>
            <a:endParaRPr sz="1050" dirty="0">
              <a:solidFill>
                <a:srgbClr val="202122"/>
              </a:solidFill>
              <a:highlight>
                <a:srgbClr val="FFFFFF"/>
              </a:highlight>
              <a:latin typeface="Arial"/>
              <a:ea typeface="Arial"/>
              <a:cs typeface="Arial"/>
              <a:sym typeface="Arial"/>
            </a:endParaRPr>
          </a:p>
          <a:p>
            <a:pPr marL="0" lvl="0" indent="0" algn="l" rtl="0">
              <a:spcBef>
                <a:spcPts val="0"/>
              </a:spcBef>
              <a:spcAft>
                <a:spcPts val="0"/>
              </a:spcAft>
              <a:buNone/>
            </a:pPr>
            <a:r>
              <a:rPr lang="en-US" sz="1050" dirty="0">
                <a:solidFill>
                  <a:srgbClr val="202122"/>
                </a:solidFill>
                <a:highlight>
                  <a:srgbClr val="FFFFFF"/>
                </a:highlight>
                <a:latin typeface="Arial"/>
                <a:ea typeface="Arial"/>
                <a:cs typeface="Arial"/>
                <a:sym typeface="Arial"/>
              </a:rPr>
              <a:t>.</a:t>
            </a:r>
            <a:endParaRPr sz="1400"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dirty="0"/>
          </a:p>
        </p:txBody>
      </p:sp>
      <p:sp>
        <p:nvSpPr>
          <p:cNvPr id="335" name="Google Shape;335;g883d059f8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C425D865-9272-4BE3-B4DE-861F44AD6544}"/>
              </a:ext>
            </a:extLst>
          </p:cNvPr>
          <p:cNvGraphicFramePr>
            <a:graphicFrameLocks noChangeAspect="1"/>
          </p:cNvGraphicFramePr>
          <p:nvPr userDrawn="1">
            <p:custDataLst>
              <p:tags r:id="rId2"/>
            </p:custDataLst>
            <p:extLst>
              <p:ext uri="{D42A27DB-BD31-4B8C-83A1-F6EECF244321}">
                <p14:modId xmlns:p14="http://schemas.microsoft.com/office/powerpoint/2010/main" val="2900129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53"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39C92D63-13C0-4889-A4D1-0944E4DE4D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8000" b="0" i="0" baseline="0" dirty="0">
              <a:latin typeface="Calibri Light" panose="020F0302020204030204" pitchFamily="34" charset="0"/>
              <a:ea typeface="+mj-ea"/>
              <a:cs typeface="+mj-cs"/>
              <a:sym typeface="Calibri Light" panose="020F0302020204030204" pitchFamily="34" charset="0"/>
            </a:endParaRPr>
          </a:p>
        </p:txBody>
      </p:sp>
      <p:sp>
        <p:nvSpPr>
          <p:cNvPr id="7" name="Rectangle 6"/>
          <p:cNvSpPr/>
          <p:nvPr/>
        </p:nvSpPr>
        <p:spPr>
          <a:xfrm>
            <a:off x="3175" y="6256281"/>
            <a:ext cx="12188825" cy="601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192273"/>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rgbClr val="575757"/>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a:prstGeom prst="rect">
            <a:avLst/>
          </a:prstGeom>
        </p:spPr>
        <p:txBody>
          <a:bodyPr lIns="91440" rIns="91440">
            <a:normAutofit/>
          </a:bodyPr>
          <a:lstStyle>
            <a:lvl1pPr marL="0" indent="0" algn="l">
              <a:buNone/>
              <a:defRPr sz="2400" cap="all" spc="200" baseline="0">
                <a:solidFill>
                  <a:srgbClr val="575757"/>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5F0F105-25E6-400F-99B5-C5031F1DA13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12" name="Slide Number Placeholder 5">
            <a:extLst>
              <a:ext uri="{FF2B5EF4-FFF2-40B4-BE49-F238E27FC236}">
                <a16:creationId xmlns:a16="http://schemas.microsoft.com/office/drawing/2014/main" id="{827222F9-7E39-437A-8F2C-D2483F2752D7}"/>
              </a:ext>
            </a:extLst>
          </p:cNvPr>
          <p:cNvSpPr>
            <a:spLocks noGrp="1"/>
          </p:cNvSpPr>
          <p:nvPr>
            <p:ph type="sldNum" sz="quarter" idx="4"/>
          </p:nvPr>
        </p:nvSpPr>
        <p:spPr>
          <a:xfrm>
            <a:off x="11491417" y="6459785"/>
            <a:ext cx="620683" cy="365125"/>
          </a:xfrm>
          <a:prstGeom prst="rect">
            <a:avLst/>
          </a:prstGeom>
        </p:spPr>
        <p:txBody>
          <a:bodyPr/>
          <a:lstStyle>
            <a:lvl1pPr>
              <a:defRPr>
                <a:solidFill>
                  <a:srgbClr val="FFFFFF"/>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25089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One third arrow">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72686D2-8630-4075-AC6C-7FF5ED8EE883}"/>
              </a:ext>
            </a:extLst>
          </p:cNvPr>
          <p:cNvGraphicFramePr>
            <a:graphicFrameLocks noChangeAspect="1"/>
          </p:cNvGraphicFramePr>
          <p:nvPr userDrawn="1">
            <p:custDataLst>
              <p:tags r:id="rId2"/>
            </p:custDataLst>
            <p:extLst>
              <p:ext uri="{D42A27DB-BD31-4B8C-83A1-F6EECF244321}">
                <p14:modId xmlns:p14="http://schemas.microsoft.com/office/powerpoint/2010/main" val="26356380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69"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755903C-2273-4EE9-A600-D0BB2027D2A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dirty="0">
              <a:latin typeface="Calibri Light" panose="020F0302020204030204" pitchFamily="34" charset="0"/>
              <a:ea typeface="+mj-ea"/>
              <a:cs typeface="+mj-cs"/>
              <a:sym typeface="Calibri Light" panose="020F0302020204030204" pitchFamily="34" charset="0"/>
            </a:endParaRPr>
          </a:p>
        </p:txBody>
      </p:sp>
      <p:sp>
        <p:nvSpPr>
          <p:cNvPr id="10" name="Rectangle 9">
            <a:extLst>
              <a:ext uri="{FF2B5EF4-FFF2-40B4-BE49-F238E27FC236}">
                <a16:creationId xmlns:a16="http://schemas.microsoft.com/office/drawing/2014/main" id="{8A360153-4BEC-42E4-9507-FBFABF22CAE0}"/>
              </a:ext>
            </a:extLst>
          </p:cNvPr>
          <p:cNvSpPr/>
          <p:nvPr userDrawn="1"/>
        </p:nvSpPr>
        <p:spPr>
          <a:xfrm rot="5400000">
            <a:off x="-972832" y="972830"/>
            <a:ext cx="6858000" cy="49123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221A421E-C371-4044-B05B-B6721D2CD0F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3" name="Right Triangle 2">
            <a:extLst>
              <a:ext uri="{FF2B5EF4-FFF2-40B4-BE49-F238E27FC236}">
                <a16:creationId xmlns:a16="http://schemas.microsoft.com/office/drawing/2014/main" id="{3A669E60-7464-43BB-A22C-BFD66547C203}"/>
              </a:ext>
            </a:extLst>
          </p:cNvPr>
          <p:cNvSpPr/>
          <p:nvPr userDrawn="1"/>
        </p:nvSpPr>
        <p:spPr>
          <a:xfrm flipH="1" flipV="1">
            <a:off x="4096558" y="-1"/>
            <a:ext cx="815781" cy="3406870"/>
          </a:xfrm>
          <a:prstGeom prst="rtTriangle">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75A8F380-C8AC-46AE-8CC4-C4F8F21A6F03}"/>
              </a:ext>
            </a:extLst>
          </p:cNvPr>
          <p:cNvSpPr/>
          <p:nvPr userDrawn="1"/>
        </p:nvSpPr>
        <p:spPr>
          <a:xfrm flipH="1">
            <a:off x="4096558" y="3451125"/>
            <a:ext cx="815782" cy="3406875"/>
          </a:xfrm>
          <a:prstGeom prst="rtTriangle">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67E3D3B0-1563-4033-AD07-DB0168E15DDE}"/>
              </a:ext>
            </a:extLst>
          </p:cNvPr>
          <p:cNvSpPr>
            <a:spLocks noGrp="1"/>
          </p:cNvSpPr>
          <p:nvPr>
            <p:ph type="title"/>
          </p:nvPr>
        </p:nvSpPr>
        <p:spPr>
          <a:xfrm>
            <a:off x="457199" y="1082552"/>
            <a:ext cx="3472543" cy="1038298"/>
          </a:xfrm>
          <a:prstGeom prst="rect">
            <a:avLst/>
          </a:prstGeom>
        </p:spPr>
        <p:txBody>
          <a:bodyPr anchor="t" anchorCtr="0">
            <a:spAutoFit/>
          </a:bodyPr>
          <a:lstStyle>
            <a:lvl1pPr algn="l">
              <a:defRPr sz="3600" b="0">
                <a:solidFill>
                  <a:srgbClr val="FFFFFF"/>
                </a:solidFill>
              </a:defRPr>
            </a:lvl1pPr>
          </a:lstStyle>
          <a:p>
            <a:r>
              <a:rPr lang="en-US"/>
              <a:t>Click to edit Master title style</a:t>
            </a:r>
            <a:endParaRPr lang="en-US" dirty="0"/>
          </a:p>
        </p:txBody>
      </p:sp>
      <p:sp>
        <p:nvSpPr>
          <p:cNvPr id="12" name="Title 1">
            <a:extLst>
              <a:ext uri="{FF2B5EF4-FFF2-40B4-BE49-F238E27FC236}">
                <a16:creationId xmlns:a16="http://schemas.microsoft.com/office/drawing/2014/main" id="{653731B5-1608-46BC-83E9-975AD6DB351C}"/>
              </a:ext>
            </a:extLst>
          </p:cNvPr>
          <p:cNvSpPr txBox="1">
            <a:spLocks/>
          </p:cNvSpPr>
          <p:nvPr userDrawn="1"/>
        </p:nvSpPr>
        <p:spPr>
          <a:xfrm>
            <a:off x="457199" y="2286610"/>
            <a:ext cx="3472543" cy="3406875"/>
          </a:xfrm>
          <a:prstGeom prst="rect">
            <a:avLst/>
          </a:prstGeom>
        </p:spPr>
        <p:txBody>
          <a:bodyPr anchor="t" anchorCtr="0">
            <a:noAutofit/>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sz="1600" dirty="0"/>
              <a:t>Additional text</a:t>
            </a:r>
          </a:p>
        </p:txBody>
      </p:sp>
      <p:sp>
        <p:nvSpPr>
          <p:cNvPr id="13" name="Rectangle 12">
            <a:extLst>
              <a:ext uri="{FF2B5EF4-FFF2-40B4-BE49-F238E27FC236}">
                <a16:creationId xmlns:a16="http://schemas.microsoft.com/office/drawing/2014/main" id="{A707DCC5-143A-4BBD-82BB-24FF856B82C4}"/>
              </a:ext>
            </a:extLst>
          </p:cNvPr>
          <p:cNvSpPr/>
          <p:nvPr userDrawn="1"/>
        </p:nvSpPr>
        <p:spPr>
          <a:xfrm>
            <a:off x="4937433" y="-1"/>
            <a:ext cx="335902" cy="6858000"/>
          </a:xfrm>
          <a:prstGeom prst="rect">
            <a:avLst/>
          </a:prstGeom>
          <a:solidFill>
            <a:srgbClr val="FFFFFF"/>
          </a:solidFill>
          <a:ln w="15875" cap="flat"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B04C593-E20B-4205-B6BB-7060E4E680B7}"/>
              </a:ext>
            </a:extLst>
          </p:cNvPr>
          <p:cNvSpPr>
            <a:spLocks noGrp="1"/>
          </p:cNvSpPr>
          <p:nvPr>
            <p:ph idx="13"/>
          </p:nvPr>
        </p:nvSpPr>
        <p:spPr>
          <a:xfrm>
            <a:off x="5503700" y="435685"/>
            <a:ext cx="6220879" cy="5257800"/>
          </a:xfrm>
          <a:prstGeom prst="rect">
            <a:avLst/>
          </a:prstGeom>
        </p:spPr>
        <p:txBody>
          <a:bodyPr/>
          <a:lstStyle>
            <a:lvl1pPr marL="171450" indent="-171450">
              <a:buFont typeface="Arial" panose="020B0604020202020204" pitchFamily="34" charset="0"/>
              <a:buChar cha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5">
            <a:extLst>
              <a:ext uri="{FF2B5EF4-FFF2-40B4-BE49-F238E27FC236}">
                <a16:creationId xmlns:a16="http://schemas.microsoft.com/office/drawing/2014/main" id="{D75CD80D-CD2F-4343-A959-CDA441D44DA1}"/>
              </a:ext>
            </a:extLst>
          </p:cNvPr>
          <p:cNvSpPr>
            <a:spLocks noGrp="1"/>
          </p:cNvSpPr>
          <p:nvPr>
            <p:ph type="sldNum" sz="quarter" idx="4"/>
          </p:nvPr>
        </p:nvSpPr>
        <p:spPr>
          <a:xfrm>
            <a:off x="11491417" y="6459785"/>
            <a:ext cx="620683" cy="365125"/>
          </a:xfrm>
          <a:prstGeom prst="rect">
            <a:avLst/>
          </a:prstGeom>
        </p:spPr>
        <p:txBody>
          <a:bodyPr/>
          <a:lstStyle>
            <a:lvl1pPr>
              <a:defRPr>
                <a:solidFill>
                  <a:srgbClr val="C8C8C8"/>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103735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57200" y="2926080"/>
            <a:ext cx="3200400" cy="2924304"/>
          </a:xfrm>
          <a:prstGeom prst="rect">
            <a:avLst/>
          </a:prstGeom>
        </p:spPr>
        <p:txBody>
          <a:bodyPr lIns="91440" rIns="91440">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0" name="Picture 9">
            <a:extLst>
              <a:ext uri="{FF2B5EF4-FFF2-40B4-BE49-F238E27FC236}">
                <a16:creationId xmlns:a16="http://schemas.microsoft.com/office/drawing/2014/main" id="{F9B585C2-C481-4D95-8E3F-D76FC2A7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6346580"/>
            <a:ext cx="2095129" cy="421121"/>
          </a:xfrm>
          <a:prstGeom prst="rect">
            <a:avLst/>
          </a:prstGeom>
        </p:spPr>
      </p:pic>
      <p:sp>
        <p:nvSpPr>
          <p:cNvPr id="13" name="Content Placeholder 2">
            <a:extLst>
              <a:ext uri="{FF2B5EF4-FFF2-40B4-BE49-F238E27FC236}">
                <a16:creationId xmlns:a16="http://schemas.microsoft.com/office/drawing/2014/main" id="{6F644632-2C11-464C-BA07-0E9F95B28CF1}"/>
              </a:ext>
            </a:extLst>
          </p:cNvPr>
          <p:cNvSpPr>
            <a:spLocks noGrp="1"/>
          </p:cNvSpPr>
          <p:nvPr>
            <p:ph idx="13"/>
          </p:nvPr>
        </p:nvSpPr>
        <p:spPr>
          <a:xfrm>
            <a:off x="4800600" y="731520"/>
            <a:ext cx="6934200" cy="5257800"/>
          </a:xfrm>
          <a:prstGeom prst="rect">
            <a:avLst/>
          </a:prstGeom>
        </p:spPr>
        <p:txBody>
          <a:bodyPr/>
          <a:lstStyle>
            <a:lvl1pPr marL="171450" indent="-171450">
              <a:buFont typeface="Arial" panose="020B0604020202020204" pitchFamily="34" charset="0"/>
              <a:buChar cha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5">
            <a:extLst>
              <a:ext uri="{FF2B5EF4-FFF2-40B4-BE49-F238E27FC236}">
                <a16:creationId xmlns:a16="http://schemas.microsoft.com/office/drawing/2014/main" id="{80D1FF78-25A4-49CB-A386-844ABBA3D577}"/>
              </a:ext>
            </a:extLst>
          </p:cNvPr>
          <p:cNvSpPr>
            <a:spLocks noGrp="1"/>
          </p:cNvSpPr>
          <p:nvPr>
            <p:ph type="sldNum" sz="quarter" idx="4"/>
          </p:nvPr>
        </p:nvSpPr>
        <p:spPr>
          <a:xfrm>
            <a:off x="11491417" y="6459785"/>
            <a:ext cx="620683" cy="365125"/>
          </a:xfrm>
          <a:prstGeom prst="rect">
            <a:avLst/>
          </a:prstGeom>
        </p:spPr>
        <p:txBody>
          <a:bodyPr/>
          <a:lstStyle>
            <a:lvl1pPr>
              <a:defRPr>
                <a:solidFill>
                  <a:srgbClr val="C8C8C8"/>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272866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C86A73B-B8D7-4591-82AA-356456EC713C}"/>
              </a:ext>
            </a:extLst>
          </p:cNvPr>
          <p:cNvGraphicFramePr>
            <a:graphicFrameLocks noChangeAspect="1"/>
          </p:cNvGraphicFramePr>
          <p:nvPr userDrawn="1">
            <p:custDataLst>
              <p:tags r:id="rId2"/>
            </p:custDataLst>
            <p:extLst>
              <p:ext uri="{D42A27DB-BD31-4B8C-83A1-F6EECF244321}">
                <p14:modId xmlns:p14="http://schemas.microsoft.com/office/powerpoint/2010/main" val="32323323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5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E6F4318E-4512-445C-9ADC-6C6C9D55CB0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dirty="0">
              <a:latin typeface="Calibri Light" panose="020F0302020204030204" pitchFamily="34" charset="0"/>
              <a:ea typeface="+mj-ea"/>
              <a:cs typeface="+mj-cs"/>
              <a:sym typeface="Calibri Light" panose="020F0302020204030204" pitchFamily="34" charset="0"/>
            </a:endParaRPr>
          </a:p>
        </p:txBody>
      </p:sp>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1504764" y="5082540"/>
            <a:ext cx="8414459" cy="822960"/>
          </a:xfrm>
          <a:prstGeom prst="rect">
            <a:avLst/>
          </a:prstGeom>
        </p:spPr>
        <p:txBody>
          <a:bodyPr lIns="91440" tIns="0" rIns="91440" bIns="0" anchor="ctr">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prstGeom prst="rect">
            <a:avLst/>
          </a:prstGeo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pic>
        <p:nvPicPr>
          <p:cNvPr id="12" name="Picture 11">
            <a:extLst>
              <a:ext uri="{FF2B5EF4-FFF2-40B4-BE49-F238E27FC236}">
                <a16:creationId xmlns:a16="http://schemas.microsoft.com/office/drawing/2014/main" id="{B067BA41-1595-4033-AEA5-4A1C9C7612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57200" y="6346580"/>
            <a:ext cx="2095129" cy="421121"/>
          </a:xfrm>
          <a:prstGeom prst="rect">
            <a:avLst/>
          </a:prstGeom>
        </p:spPr>
      </p:pic>
      <p:sp>
        <p:nvSpPr>
          <p:cNvPr id="13" name="Slide Number Placeholder 5">
            <a:extLst>
              <a:ext uri="{FF2B5EF4-FFF2-40B4-BE49-F238E27FC236}">
                <a16:creationId xmlns:a16="http://schemas.microsoft.com/office/drawing/2014/main" id="{4DCB58EB-4204-4CA6-A281-0D3CBCABD773}"/>
              </a:ext>
            </a:extLst>
          </p:cNvPr>
          <p:cNvSpPr>
            <a:spLocks noGrp="1"/>
          </p:cNvSpPr>
          <p:nvPr>
            <p:ph type="sldNum" sz="quarter" idx="4"/>
          </p:nvPr>
        </p:nvSpPr>
        <p:spPr>
          <a:xfrm>
            <a:off x="11491417" y="6459785"/>
            <a:ext cx="620683" cy="365125"/>
          </a:xfrm>
          <a:prstGeom prst="rect">
            <a:avLst/>
          </a:prstGeom>
        </p:spPr>
        <p:txBody>
          <a:bodyPr/>
          <a:lstStyle>
            <a:lvl1pPr>
              <a:defRPr>
                <a:solidFill>
                  <a:srgbClr val="FFFFFF"/>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216643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AEE0941-13A7-4128-B2C0-0948C49CB5AF}"/>
              </a:ext>
            </a:extLst>
          </p:cNvPr>
          <p:cNvGraphicFramePr>
            <a:graphicFrameLocks noChangeAspect="1"/>
          </p:cNvGraphicFramePr>
          <p:nvPr userDrawn="1">
            <p:custDataLst>
              <p:tags r:id="rId2"/>
            </p:custDataLst>
            <p:extLst>
              <p:ext uri="{D42A27DB-BD31-4B8C-83A1-F6EECF244321}">
                <p14:modId xmlns:p14="http://schemas.microsoft.com/office/powerpoint/2010/main" val="26875060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178"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3BDC762-C5D6-4826-93AF-A6B94083297A}"/>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0" i="0" baseline="0" dirty="0">
              <a:latin typeface="Calibri Light" panose="020F0302020204030204" pitchFamily="34" charset="0"/>
              <a:ea typeface="+mj-ea"/>
              <a:cs typeface="+mj-cs"/>
              <a:sym typeface="Calibri Light" panose="020F0302020204030204" pitchFamily="34" charset="0"/>
            </a:endParaRPr>
          </a:p>
        </p:txBody>
      </p:sp>
      <p:sp>
        <p:nvSpPr>
          <p:cNvPr id="9" name="Title 1">
            <a:extLst>
              <a:ext uri="{FF2B5EF4-FFF2-40B4-BE49-F238E27FC236}">
                <a16:creationId xmlns:a16="http://schemas.microsoft.com/office/drawing/2014/main" id="{387A815E-EE23-4821-8028-378446F1E938}"/>
              </a:ext>
            </a:extLst>
          </p:cNvPr>
          <p:cNvSpPr>
            <a:spLocks noGrp="1"/>
          </p:cNvSpPr>
          <p:nvPr>
            <p:ph type="title"/>
          </p:nvPr>
        </p:nvSpPr>
        <p:spPr>
          <a:xfrm>
            <a:off x="612559" y="275407"/>
            <a:ext cx="10981678" cy="725711"/>
          </a:xfrm>
          <a:prstGeom prst="rect">
            <a:avLst/>
          </a:prstGeom>
        </p:spPr>
        <p:txBody>
          <a:bodyPr anchor="t" anchorCtr="0">
            <a:spAutoFit/>
          </a:bodyPr>
          <a:lstStyle>
            <a:lvl1pPr>
              <a:lnSpc>
                <a:spcPct val="85000"/>
              </a:lnSpc>
              <a:defRPr sz="4800" b="0">
                <a:solidFill>
                  <a:srgbClr val="575757"/>
                </a:solidFill>
              </a:defRPr>
            </a:lvl1pPr>
          </a:lstStyle>
          <a:p>
            <a:r>
              <a:rPr lang="en-US" dirty="0"/>
              <a:t>Click to edit Master title style</a:t>
            </a:r>
          </a:p>
        </p:txBody>
      </p:sp>
      <p:sp>
        <p:nvSpPr>
          <p:cNvPr id="7" name="Slide Number Placeholder 5">
            <a:extLst>
              <a:ext uri="{FF2B5EF4-FFF2-40B4-BE49-F238E27FC236}">
                <a16:creationId xmlns:a16="http://schemas.microsoft.com/office/drawing/2014/main" id="{09F92100-EBCB-426D-B67E-8A4F326077FE}"/>
              </a:ext>
            </a:extLst>
          </p:cNvPr>
          <p:cNvSpPr>
            <a:spLocks noGrp="1"/>
          </p:cNvSpPr>
          <p:nvPr>
            <p:ph type="sldNum" sz="quarter" idx="4"/>
          </p:nvPr>
        </p:nvSpPr>
        <p:spPr>
          <a:xfrm>
            <a:off x="11491417" y="6459785"/>
            <a:ext cx="620683" cy="365125"/>
          </a:xfrm>
          <a:prstGeom prst="rect">
            <a:avLst/>
          </a:prstGeom>
        </p:spPr>
        <p:txBody>
          <a:bodyPr/>
          <a:lstStyle>
            <a:lvl1pPr>
              <a:defRPr>
                <a:solidFill>
                  <a:srgbClr val="FFFFFF"/>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58243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545DE32-D92D-4C53-A5AF-5287361E7C81}"/>
              </a:ext>
            </a:extLst>
          </p:cNvPr>
          <p:cNvGraphicFramePr>
            <a:graphicFrameLocks noChangeAspect="1"/>
          </p:cNvGraphicFramePr>
          <p:nvPr userDrawn="1">
            <p:custDataLst>
              <p:tags r:id="rId2"/>
            </p:custDataLst>
            <p:extLst>
              <p:ext uri="{D42A27DB-BD31-4B8C-83A1-F6EECF244321}">
                <p14:modId xmlns:p14="http://schemas.microsoft.com/office/powerpoint/2010/main" val="34009119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20"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64CBE57-8EBA-4EBB-BC2D-4E6C11F8F929}"/>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0" i="0" baseline="0" dirty="0">
              <a:latin typeface="Calibri Light" panose="020F0302020204030204" pitchFamily="34" charset="0"/>
              <a:ea typeface="+mj-ea"/>
              <a:cs typeface="+mj-cs"/>
              <a:sym typeface="Calibri Light" panose="020F0302020204030204" pitchFamily="34" charset="0"/>
            </a:endParaRPr>
          </a:p>
        </p:txBody>
      </p:sp>
      <p:sp>
        <p:nvSpPr>
          <p:cNvPr id="3" name="Content Placeholder 2"/>
          <p:cNvSpPr>
            <a:spLocks noGrp="1"/>
          </p:cNvSpPr>
          <p:nvPr>
            <p:ph idx="1"/>
          </p:nvPr>
        </p:nvSpPr>
        <p:spPr>
          <a:xfrm>
            <a:off x="612559" y="1845734"/>
            <a:ext cx="10981678" cy="4023360"/>
          </a:xfrm>
          <a:prstGeom prst="rect">
            <a:avLst/>
          </a:prstGeom>
        </p:spPr>
        <p:txBody>
          <a:bodyPr/>
          <a:lstStyle>
            <a:lvl1pP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E1611A48-9326-4EB2-8A82-35F88F6F688C}"/>
              </a:ext>
            </a:extLst>
          </p:cNvPr>
          <p:cNvSpPr>
            <a:spLocks noGrp="1"/>
          </p:cNvSpPr>
          <p:nvPr>
            <p:ph type="title"/>
          </p:nvPr>
        </p:nvSpPr>
        <p:spPr>
          <a:xfrm>
            <a:off x="612559" y="275407"/>
            <a:ext cx="10981678" cy="725711"/>
          </a:xfrm>
          <a:prstGeom prst="rect">
            <a:avLst/>
          </a:prstGeom>
        </p:spPr>
        <p:txBody>
          <a:bodyPr anchor="t" anchorCtr="0">
            <a:spAutoFit/>
          </a:bodyPr>
          <a:lstStyle>
            <a:lvl1pPr>
              <a:lnSpc>
                <a:spcPct val="85000"/>
              </a:lnSpc>
              <a:defRPr sz="4800" b="0">
                <a:solidFill>
                  <a:srgbClr val="575757"/>
                </a:solidFill>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80BDEBB9-9A6F-45C3-8224-7C3EEB547B05}"/>
              </a:ext>
            </a:extLst>
          </p:cNvPr>
          <p:cNvSpPr>
            <a:spLocks noGrp="1"/>
          </p:cNvSpPr>
          <p:nvPr>
            <p:ph type="sldNum" sz="quarter" idx="12"/>
          </p:nvPr>
        </p:nvSpPr>
        <p:spPr>
          <a:xfrm>
            <a:off x="11491417" y="6459785"/>
            <a:ext cx="620683" cy="365125"/>
          </a:xfrm>
          <a:prstGeom prst="rect">
            <a:avLst/>
          </a:prstGeom>
        </p:spPr>
        <p:txBody>
          <a:bodyPr/>
          <a:lstStyle/>
          <a:p>
            <a:fld id="{5AB88894-F5E7-4530-AE59-DA9CD6B75552}" type="slidenum">
              <a:rPr lang="en-US" smtClean="0"/>
              <a:t>‹#›</a:t>
            </a:fld>
            <a:endParaRPr lang="en-US"/>
          </a:p>
        </p:txBody>
      </p:sp>
    </p:spTree>
    <p:extLst>
      <p:ext uri="{BB962C8B-B14F-4D97-AF65-F5344CB8AC3E}">
        <p14:creationId xmlns:p14="http://schemas.microsoft.com/office/powerpoint/2010/main" val="3581634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CC0CD900-8D2D-4A4F-A133-9EB029E8FFB5}"/>
              </a:ext>
            </a:extLst>
          </p:cNvPr>
          <p:cNvGraphicFramePr>
            <a:graphicFrameLocks noChangeAspect="1"/>
          </p:cNvGraphicFramePr>
          <p:nvPr userDrawn="1">
            <p:custDataLst>
              <p:tags r:id="rId2"/>
            </p:custDataLst>
            <p:extLst>
              <p:ext uri="{D42A27DB-BD31-4B8C-83A1-F6EECF244321}">
                <p14:modId xmlns:p14="http://schemas.microsoft.com/office/powerpoint/2010/main" val="2769118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77"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CB35B72-DC8F-4F63-9169-2B5180C2055B}"/>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8000" b="0" i="0" baseline="0" dirty="0">
              <a:latin typeface="Calibri Light" panose="020F0302020204030204" pitchFamily="34" charset="0"/>
              <a:ea typeface="+mj-ea"/>
              <a:cs typeface="+mj-cs"/>
              <a:sym typeface="Calibri Light" panose="020F0302020204030204" pitchFamily="34" charset="0"/>
            </a:endParaRPr>
          </a:p>
        </p:txBody>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rgbClr val="575757"/>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rgbClr val="575757"/>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15F8D9F-E7DD-4C3C-B56A-D44C25167A36}"/>
              </a:ext>
            </a:extLst>
          </p:cNvPr>
          <p:cNvSpPr/>
          <p:nvPr userDrawn="1"/>
        </p:nvSpPr>
        <p:spPr>
          <a:xfrm>
            <a:off x="3175" y="6256281"/>
            <a:ext cx="12188825" cy="601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0A1C43FD-D183-4CFF-BB8C-476D5B637D64}"/>
              </a:ext>
            </a:extLst>
          </p:cNvPr>
          <p:cNvSpPr/>
          <p:nvPr userDrawn="1"/>
        </p:nvSpPr>
        <p:spPr>
          <a:xfrm>
            <a:off x="15" y="6192273"/>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Slide Number Placeholder 5">
            <a:extLst>
              <a:ext uri="{FF2B5EF4-FFF2-40B4-BE49-F238E27FC236}">
                <a16:creationId xmlns:a16="http://schemas.microsoft.com/office/drawing/2014/main" id="{2AC4977B-3304-4FDA-ADC9-2388898F4E78}"/>
              </a:ext>
            </a:extLst>
          </p:cNvPr>
          <p:cNvSpPr>
            <a:spLocks noGrp="1"/>
          </p:cNvSpPr>
          <p:nvPr>
            <p:ph type="sldNum" sz="quarter" idx="12"/>
          </p:nvPr>
        </p:nvSpPr>
        <p:spPr>
          <a:xfrm>
            <a:off x="11491417" y="6459785"/>
            <a:ext cx="620683" cy="365125"/>
          </a:xfrm>
          <a:prstGeom prst="rect">
            <a:avLst/>
          </a:prstGeom>
        </p:spPr>
        <p:txBody>
          <a:bodyPr/>
          <a:lstStyle/>
          <a:p>
            <a:fld id="{5AB88894-F5E7-4530-AE59-DA9CD6B75552}" type="slidenum">
              <a:rPr lang="en-US" smtClean="0"/>
              <a:t>‹#›</a:t>
            </a:fld>
            <a:endParaRPr lang="en-US"/>
          </a:p>
        </p:txBody>
      </p:sp>
      <p:pic>
        <p:nvPicPr>
          <p:cNvPr id="15" name="Picture 14">
            <a:extLst>
              <a:ext uri="{FF2B5EF4-FFF2-40B4-BE49-F238E27FC236}">
                <a16:creationId xmlns:a16="http://schemas.microsoft.com/office/drawing/2014/main" id="{021F014B-6D16-4382-871A-8A3F1A40743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Tree>
    <p:extLst>
      <p:ext uri="{BB962C8B-B14F-4D97-AF65-F5344CB8AC3E}">
        <p14:creationId xmlns:p14="http://schemas.microsoft.com/office/powerpoint/2010/main" val="143908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FBCEEB99-F4DD-4EFC-972E-845D55044C56}"/>
              </a:ext>
            </a:extLst>
          </p:cNvPr>
          <p:cNvGraphicFramePr>
            <a:graphicFrameLocks noChangeAspect="1"/>
          </p:cNvGraphicFramePr>
          <p:nvPr userDrawn="1">
            <p:custDataLst>
              <p:tags r:id="rId2"/>
            </p:custDataLst>
            <p:extLst>
              <p:ext uri="{D42A27DB-BD31-4B8C-83A1-F6EECF244321}">
                <p14:modId xmlns:p14="http://schemas.microsoft.com/office/powerpoint/2010/main" val="909734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44"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09BDA77-5700-4A8A-9ADA-64CD2731A0DB}"/>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0" i="0" baseline="0" dirty="0">
              <a:latin typeface="Calibri Light" panose="020F0302020204030204" pitchFamily="34" charset="0"/>
              <a:ea typeface="+mj-ea"/>
              <a:cs typeface="+mj-cs"/>
              <a:sym typeface="Calibri Light" panose="020F0302020204030204" pitchFamily="34" charset="0"/>
            </a:endParaRPr>
          </a:p>
        </p:txBody>
      </p:sp>
      <p:sp>
        <p:nvSpPr>
          <p:cNvPr id="3" name="Content Placeholder 2"/>
          <p:cNvSpPr>
            <a:spLocks noGrp="1"/>
          </p:cNvSpPr>
          <p:nvPr>
            <p:ph sz="half" idx="1"/>
          </p:nvPr>
        </p:nvSpPr>
        <p:spPr>
          <a:xfrm>
            <a:off x="612559" y="1845734"/>
            <a:ext cx="5422479" cy="4023360"/>
          </a:xfrm>
          <a:prstGeom prst="rect">
            <a:avLst/>
          </a:prstGeom>
        </p:spPr>
        <p:txBody>
          <a:bodyPr/>
          <a:lstStyle>
            <a:lvl1pP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19" y="1845735"/>
            <a:ext cx="5376317" cy="4023360"/>
          </a:xfrm>
          <a:prstGeom prst="rect">
            <a:avLst/>
          </a:prstGeom>
        </p:spPr>
        <p:txBody>
          <a:bodyPr/>
          <a:lstStyle>
            <a:lvl1pP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a:extLst>
              <a:ext uri="{FF2B5EF4-FFF2-40B4-BE49-F238E27FC236}">
                <a16:creationId xmlns:a16="http://schemas.microsoft.com/office/drawing/2014/main" id="{AC7632E2-D05C-45E4-BCA7-795E2A4B8C63}"/>
              </a:ext>
            </a:extLst>
          </p:cNvPr>
          <p:cNvSpPr>
            <a:spLocks noGrp="1"/>
          </p:cNvSpPr>
          <p:nvPr>
            <p:ph type="title"/>
          </p:nvPr>
        </p:nvSpPr>
        <p:spPr>
          <a:xfrm>
            <a:off x="612559" y="275407"/>
            <a:ext cx="10981678" cy="725711"/>
          </a:xfrm>
          <a:prstGeom prst="rect">
            <a:avLst/>
          </a:prstGeom>
        </p:spPr>
        <p:txBody>
          <a:bodyPr anchor="t" anchorCtr="0">
            <a:spAutoFit/>
          </a:bodyPr>
          <a:lstStyle>
            <a:lvl1pPr>
              <a:lnSpc>
                <a:spcPct val="85000"/>
              </a:lnSpc>
              <a:defRPr sz="4800" b="0">
                <a:solidFill>
                  <a:srgbClr val="575757"/>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92AE5AB0-5358-4262-9FBF-ED23B533A051}"/>
              </a:ext>
            </a:extLst>
          </p:cNvPr>
          <p:cNvSpPr>
            <a:spLocks noGrp="1"/>
          </p:cNvSpPr>
          <p:nvPr>
            <p:ph type="sldNum" sz="quarter" idx="12"/>
          </p:nvPr>
        </p:nvSpPr>
        <p:spPr>
          <a:xfrm>
            <a:off x="11491417" y="6459785"/>
            <a:ext cx="620683" cy="365125"/>
          </a:xfrm>
          <a:prstGeom prst="rect">
            <a:avLst/>
          </a:prstGeom>
        </p:spPr>
        <p:txBody>
          <a:bodyPr/>
          <a:lstStyle/>
          <a:p>
            <a:fld id="{5AB88894-F5E7-4530-AE59-DA9CD6B75552}" type="slidenum">
              <a:rPr lang="en-US" smtClean="0"/>
              <a:t>‹#›</a:t>
            </a:fld>
            <a:endParaRPr lang="en-US"/>
          </a:p>
        </p:txBody>
      </p:sp>
    </p:spTree>
    <p:extLst>
      <p:ext uri="{BB962C8B-B14F-4D97-AF65-F5344CB8AC3E}">
        <p14:creationId xmlns:p14="http://schemas.microsoft.com/office/powerpoint/2010/main" val="59488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8A6E640F-852A-44F7-8748-B47D86EAC5B2}"/>
              </a:ext>
            </a:extLst>
          </p:cNvPr>
          <p:cNvGraphicFramePr>
            <a:graphicFrameLocks noChangeAspect="1"/>
          </p:cNvGraphicFramePr>
          <p:nvPr userDrawn="1">
            <p:custDataLst>
              <p:tags r:id="rId2"/>
            </p:custDataLst>
            <p:extLst>
              <p:ext uri="{D42A27DB-BD31-4B8C-83A1-F6EECF244321}">
                <p14:modId xmlns:p14="http://schemas.microsoft.com/office/powerpoint/2010/main" val="1023231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68"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4B4AC22-0F9E-443B-A4C3-BED7D2E3FB24}"/>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0" i="0" baseline="0" dirty="0">
              <a:latin typeface="Calibri Light" panose="020F0302020204030204" pitchFamily="34" charset="0"/>
              <a:ea typeface="+mj-ea"/>
              <a:cs typeface="+mj-cs"/>
              <a:sym typeface="Calibri Light" panose="020F0302020204030204" pitchFamily="34" charset="0"/>
            </a:endParaRPr>
          </a:p>
        </p:txBody>
      </p:sp>
      <p:sp>
        <p:nvSpPr>
          <p:cNvPr id="3" name="Text Placeholder 2"/>
          <p:cNvSpPr>
            <a:spLocks noGrp="1"/>
          </p:cNvSpPr>
          <p:nvPr>
            <p:ph type="body" idx="1"/>
          </p:nvPr>
        </p:nvSpPr>
        <p:spPr>
          <a:xfrm>
            <a:off x="612559" y="1846052"/>
            <a:ext cx="5422481" cy="736282"/>
          </a:xfrm>
          <a:prstGeom prst="rect">
            <a:avLst/>
          </a:prstGeom>
        </p:spPr>
        <p:txBody>
          <a:bodyPr lIns="91440" rIns="91440" anchor="ctr">
            <a:normAutofit/>
          </a:bodyPr>
          <a:lstStyle>
            <a:lvl1pPr marL="0" indent="0">
              <a:buNone/>
              <a:defRPr sz="2000" b="1" cap="all" baseline="0">
                <a:solidFill>
                  <a:srgbClr val="670F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2559" y="2582334"/>
            <a:ext cx="5422481" cy="3378200"/>
          </a:xfrm>
          <a:prstGeom prst="rect">
            <a:avLst/>
          </a:prstGeom>
        </p:spPr>
        <p:txBody>
          <a:bodyPr/>
          <a:lstStyle>
            <a:lvl1pP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19" y="1846052"/>
            <a:ext cx="5361521" cy="736282"/>
          </a:xfrm>
          <a:prstGeom prst="rect">
            <a:avLst/>
          </a:prstGeom>
        </p:spPr>
        <p:txBody>
          <a:bodyPr lIns="91440" rIns="91440" anchor="ctr">
            <a:normAutofit/>
          </a:bodyPr>
          <a:lstStyle>
            <a:lvl1pPr marL="0" indent="0">
              <a:buNone/>
              <a:defRPr sz="2000" b="1" cap="all" baseline="0">
                <a:solidFill>
                  <a:srgbClr val="670F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19" y="2582334"/>
            <a:ext cx="5361521" cy="3378200"/>
          </a:xfrm>
          <a:prstGeom prst="rect">
            <a:avLst/>
          </a:prstGeom>
        </p:spPr>
        <p:txBody>
          <a:bodyPr/>
          <a:lstStyle>
            <a:lvl1pP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a:extLst>
              <a:ext uri="{FF2B5EF4-FFF2-40B4-BE49-F238E27FC236}">
                <a16:creationId xmlns:a16="http://schemas.microsoft.com/office/drawing/2014/main" id="{CF5EDF70-F863-477E-85E2-AEBC243C289C}"/>
              </a:ext>
            </a:extLst>
          </p:cNvPr>
          <p:cNvSpPr>
            <a:spLocks noGrp="1"/>
          </p:cNvSpPr>
          <p:nvPr>
            <p:ph type="title"/>
          </p:nvPr>
        </p:nvSpPr>
        <p:spPr>
          <a:xfrm>
            <a:off x="612559" y="275407"/>
            <a:ext cx="10981678" cy="725711"/>
          </a:xfrm>
          <a:prstGeom prst="rect">
            <a:avLst/>
          </a:prstGeom>
        </p:spPr>
        <p:txBody>
          <a:bodyPr anchor="t" anchorCtr="0">
            <a:spAutoFit/>
          </a:bodyPr>
          <a:lstStyle>
            <a:lvl1pPr>
              <a:lnSpc>
                <a:spcPct val="85000"/>
              </a:lnSpc>
              <a:defRPr sz="4800" b="0">
                <a:solidFill>
                  <a:srgbClr val="575757"/>
                </a:solidFill>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id="{7922E6FD-A0C9-409F-99AE-BE0372717DBD}"/>
              </a:ext>
            </a:extLst>
          </p:cNvPr>
          <p:cNvSpPr>
            <a:spLocks noGrp="1"/>
          </p:cNvSpPr>
          <p:nvPr>
            <p:ph type="sldNum" sz="quarter" idx="12"/>
          </p:nvPr>
        </p:nvSpPr>
        <p:spPr>
          <a:xfrm>
            <a:off x="11491417" y="6459785"/>
            <a:ext cx="620683" cy="365125"/>
          </a:xfrm>
          <a:prstGeom prst="rect">
            <a:avLst/>
          </a:prstGeom>
        </p:spPr>
        <p:txBody>
          <a:bodyPr/>
          <a:lstStyle/>
          <a:p>
            <a:fld id="{5AB88894-F5E7-4530-AE59-DA9CD6B75552}" type="slidenum">
              <a:rPr lang="en-US" smtClean="0"/>
              <a:t>‹#›</a:t>
            </a:fld>
            <a:endParaRPr lang="en-US"/>
          </a:p>
        </p:txBody>
      </p:sp>
    </p:spTree>
    <p:extLst>
      <p:ext uri="{BB962C8B-B14F-4D97-AF65-F5344CB8AC3E}">
        <p14:creationId xmlns:p14="http://schemas.microsoft.com/office/powerpoint/2010/main" val="271092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3E7CF35-2EFC-4861-902B-4DEE721CECDB}"/>
              </a:ext>
            </a:extLst>
          </p:cNvPr>
          <p:cNvGraphicFramePr>
            <a:graphicFrameLocks noChangeAspect="1"/>
          </p:cNvGraphicFramePr>
          <p:nvPr userDrawn="1">
            <p:custDataLst>
              <p:tags r:id="rId2"/>
            </p:custDataLst>
            <p:extLst>
              <p:ext uri="{D42A27DB-BD31-4B8C-83A1-F6EECF244321}">
                <p14:modId xmlns:p14="http://schemas.microsoft.com/office/powerpoint/2010/main" val="3913492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91"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8B2E0C2-A757-4563-BB60-C9CA941E1226}"/>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800" b="0" i="0" baseline="0" dirty="0">
              <a:latin typeface="Calibri Light" panose="020F0302020204030204" pitchFamily="34" charset="0"/>
              <a:ea typeface="+mj-ea"/>
              <a:cs typeface="+mj-cs"/>
              <a:sym typeface="Calibri Light" panose="020F0302020204030204" pitchFamily="34" charset="0"/>
            </a:endParaRPr>
          </a:p>
        </p:txBody>
      </p:sp>
      <p:sp>
        <p:nvSpPr>
          <p:cNvPr id="10" name="Title 1">
            <a:extLst>
              <a:ext uri="{FF2B5EF4-FFF2-40B4-BE49-F238E27FC236}">
                <a16:creationId xmlns:a16="http://schemas.microsoft.com/office/drawing/2014/main" id="{CE24824B-6A5B-425F-8C08-04C8762D7B72}"/>
              </a:ext>
            </a:extLst>
          </p:cNvPr>
          <p:cNvSpPr>
            <a:spLocks noGrp="1"/>
          </p:cNvSpPr>
          <p:nvPr>
            <p:ph type="title"/>
          </p:nvPr>
        </p:nvSpPr>
        <p:spPr>
          <a:xfrm>
            <a:off x="612559" y="275407"/>
            <a:ext cx="10981678" cy="725711"/>
          </a:xfrm>
          <a:prstGeom prst="rect">
            <a:avLst/>
          </a:prstGeom>
        </p:spPr>
        <p:txBody>
          <a:bodyPr anchor="t" anchorCtr="0">
            <a:spAutoFit/>
          </a:bodyPr>
          <a:lstStyle>
            <a:lvl1pPr>
              <a:lnSpc>
                <a:spcPct val="85000"/>
              </a:lnSpc>
              <a:defRPr sz="4800" b="0">
                <a:solidFill>
                  <a:srgbClr val="575757"/>
                </a:solidFill>
              </a:defRPr>
            </a:lvl1pPr>
          </a:lstStyle>
          <a:p>
            <a:r>
              <a:rPr lang="en-US" dirty="0"/>
              <a:t>Click to edit Master title style</a:t>
            </a:r>
          </a:p>
        </p:txBody>
      </p:sp>
      <p:sp>
        <p:nvSpPr>
          <p:cNvPr id="7" name="Slide Number Placeholder 5">
            <a:extLst>
              <a:ext uri="{FF2B5EF4-FFF2-40B4-BE49-F238E27FC236}">
                <a16:creationId xmlns:a16="http://schemas.microsoft.com/office/drawing/2014/main" id="{0BC78EFE-1568-4DFE-9422-83DF4F326119}"/>
              </a:ext>
            </a:extLst>
          </p:cNvPr>
          <p:cNvSpPr>
            <a:spLocks noGrp="1"/>
          </p:cNvSpPr>
          <p:nvPr>
            <p:ph type="sldNum" sz="quarter" idx="12"/>
          </p:nvPr>
        </p:nvSpPr>
        <p:spPr>
          <a:xfrm>
            <a:off x="11491417" y="6459785"/>
            <a:ext cx="620683" cy="365125"/>
          </a:xfrm>
          <a:prstGeom prst="rect">
            <a:avLst/>
          </a:prstGeom>
        </p:spPr>
        <p:txBody>
          <a:bodyPr/>
          <a:lstStyle/>
          <a:p>
            <a:fld id="{5AB88894-F5E7-4530-AE59-DA9CD6B75552}" type="slidenum">
              <a:rPr lang="en-US" smtClean="0"/>
              <a:t>‹#›</a:t>
            </a:fld>
            <a:endParaRPr lang="en-US"/>
          </a:p>
        </p:txBody>
      </p:sp>
    </p:spTree>
    <p:extLst>
      <p:ext uri="{BB962C8B-B14F-4D97-AF65-F5344CB8AC3E}">
        <p14:creationId xmlns:p14="http://schemas.microsoft.com/office/powerpoint/2010/main" val="127071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679811D-85FD-42E4-954C-6E3752801A92}"/>
              </a:ext>
            </a:extLst>
          </p:cNvPr>
          <p:cNvGraphicFramePr>
            <a:graphicFrameLocks noChangeAspect="1"/>
          </p:cNvGraphicFramePr>
          <p:nvPr userDrawn="1">
            <p:custDataLst>
              <p:tags r:id="rId2"/>
            </p:custDataLst>
            <p:extLst>
              <p:ext uri="{D42A27DB-BD31-4B8C-83A1-F6EECF244321}">
                <p14:modId xmlns:p14="http://schemas.microsoft.com/office/powerpoint/2010/main" val="2405821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956"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A360153-4BEC-42E4-9507-FBFABF22CAE0}"/>
              </a:ext>
            </a:extLst>
          </p:cNvPr>
          <p:cNvSpPr/>
          <p:nvPr userDrawn="1"/>
        </p:nvSpPr>
        <p:spPr>
          <a:xfrm>
            <a:off x="3175" y="6256281"/>
            <a:ext cx="12188825" cy="601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Rectangle 10">
            <a:extLst>
              <a:ext uri="{FF2B5EF4-FFF2-40B4-BE49-F238E27FC236}">
                <a16:creationId xmlns:a16="http://schemas.microsoft.com/office/drawing/2014/main" id="{A465BE50-B824-4FF3-8D71-AF9DC8C8D25A}"/>
              </a:ext>
            </a:extLst>
          </p:cNvPr>
          <p:cNvSpPr/>
          <p:nvPr userDrawn="1"/>
        </p:nvSpPr>
        <p:spPr>
          <a:xfrm>
            <a:off x="15" y="6192273"/>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85A44158-E0DC-4DF9-9A27-112107E9489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8" name="Slide Number Placeholder 5">
            <a:extLst>
              <a:ext uri="{FF2B5EF4-FFF2-40B4-BE49-F238E27FC236}">
                <a16:creationId xmlns:a16="http://schemas.microsoft.com/office/drawing/2014/main" id="{DEC991C8-D67D-4490-8F34-18737D733029}"/>
              </a:ext>
            </a:extLst>
          </p:cNvPr>
          <p:cNvSpPr>
            <a:spLocks noGrp="1"/>
          </p:cNvSpPr>
          <p:nvPr>
            <p:ph type="sldNum" sz="quarter" idx="4"/>
          </p:nvPr>
        </p:nvSpPr>
        <p:spPr>
          <a:xfrm>
            <a:off x="11491417" y="6459785"/>
            <a:ext cx="620683" cy="365125"/>
          </a:xfrm>
          <a:prstGeom prst="rect">
            <a:avLst/>
          </a:prstGeom>
        </p:spPr>
        <p:txBody>
          <a:bodyPr/>
          <a:lstStyle>
            <a:lvl1pPr>
              <a:defRPr>
                <a:solidFill>
                  <a:srgbClr val="FFFFFF"/>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021039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ne thir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CDA997E-DC82-44DF-8C68-861404AB15DE}"/>
              </a:ext>
            </a:extLst>
          </p:cNvPr>
          <p:cNvGraphicFramePr>
            <a:graphicFrameLocks noChangeAspect="1"/>
          </p:cNvGraphicFramePr>
          <p:nvPr userDrawn="1">
            <p:custDataLst>
              <p:tags r:id="rId2"/>
            </p:custDataLst>
            <p:extLst>
              <p:ext uri="{D42A27DB-BD31-4B8C-83A1-F6EECF244321}">
                <p14:modId xmlns:p14="http://schemas.microsoft.com/office/powerpoint/2010/main" val="39426597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822"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05948CA-0BD0-45ED-B6BA-044B3C48BCB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dirty="0">
              <a:latin typeface="Calibri Light" panose="020F0302020204030204" pitchFamily="34" charset="0"/>
              <a:ea typeface="+mj-ea"/>
              <a:cs typeface="+mj-cs"/>
              <a:sym typeface="Calibri Light" panose="020F0302020204030204" pitchFamily="34" charset="0"/>
            </a:endParaRPr>
          </a:p>
        </p:txBody>
      </p:sp>
      <p:sp>
        <p:nvSpPr>
          <p:cNvPr id="10" name="Rectangle 9">
            <a:extLst>
              <a:ext uri="{FF2B5EF4-FFF2-40B4-BE49-F238E27FC236}">
                <a16:creationId xmlns:a16="http://schemas.microsoft.com/office/drawing/2014/main" id="{8A360153-4BEC-42E4-9507-FBFABF22CAE0}"/>
              </a:ext>
            </a:extLst>
          </p:cNvPr>
          <p:cNvSpPr/>
          <p:nvPr userDrawn="1"/>
        </p:nvSpPr>
        <p:spPr>
          <a:xfrm rot="5400000">
            <a:off x="-1676401" y="1676399"/>
            <a:ext cx="6858000" cy="3505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221A421E-C371-4044-B05B-B6721D2CD0F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8" name="Content Placeholder 2">
            <a:extLst>
              <a:ext uri="{FF2B5EF4-FFF2-40B4-BE49-F238E27FC236}">
                <a16:creationId xmlns:a16="http://schemas.microsoft.com/office/drawing/2014/main" id="{BF0B4390-9CCE-4430-B74F-28C7915A4645}"/>
              </a:ext>
            </a:extLst>
          </p:cNvPr>
          <p:cNvSpPr>
            <a:spLocks noGrp="1"/>
          </p:cNvSpPr>
          <p:nvPr>
            <p:ph idx="1"/>
          </p:nvPr>
        </p:nvSpPr>
        <p:spPr>
          <a:xfrm>
            <a:off x="3931022" y="435685"/>
            <a:ext cx="7793557" cy="5257800"/>
          </a:xfrm>
          <a:prstGeom prst="rect">
            <a:avLst/>
          </a:prstGeom>
        </p:spPr>
        <p:txBody>
          <a:bodyPr/>
          <a:lstStyle>
            <a:lvl1pPr marL="171450" indent="-171450">
              <a:buFont typeface="Arial" panose="020B0604020202020204" pitchFamily="34" charset="0"/>
              <a:buChar cha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BB1813DF-5665-4AB9-B64B-9C44FD2C0EBF}"/>
              </a:ext>
            </a:extLst>
          </p:cNvPr>
          <p:cNvSpPr>
            <a:spLocks noGrp="1"/>
          </p:cNvSpPr>
          <p:nvPr>
            <p:ph type="title"/>
          </p:nvPr>
        </p:nvSpPr>
        <p:spPr>
          <a:xfrm>
            <a:off x="457200" y="2285999"/>
            <a:ext cx="2558170" cy="2286000"/>
          </a:xfrm>
          <a:prstGeom prst="rect">
            <a:avLst/>
          </a:prstGeom>
        </p:spPr>
        <p:txBody>
          <a:bodyPr anchor="ctr" anchorCtr="0">
            <a:normAutofit/>
          </a:bodyPr>
          <a:lstStyle>
            <a:lvl1pPr algn="l">
              <a:defRPr sz="3600" b="0">
                <a:solidFill>
                  <a:srgbClr val="FFFFFF"/>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9FEEBE92-1060-4F5F-904E-E130CBC06743}"/>
              </a:ext>
            </a:extLst>
          </p:cNvPr>
          <p:cNvSpPr>
            <a:spLocks noGrp="1"/>
          </p:cNvSpPr>
          <p:nvPr>
            <p:ph type="sldNum" sz="quarter" idx="4"/>
          </p:nvPr>
        </p:nvSpPr>
        <p:spPr>
          <a:xfrm>
            <a:off x="11491417" y="6459785"/>
            <a:ext cx="620683" cy="365125"/>
          </a:xfrm>
          <a:prstGeom prst="rect">
            <a:avLst/>
          </a:prstGeom>
        </p:spPr>
        <p:txBody>
          <a:bodyPr/>
          <a:lstStyle>
            <a:lvl1pPr>
              <a:defRPr>
                <a:solidFill>
                  <a:srgbClr val="C8C8C8"/>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157260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ne third arrow">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274EAB9-6341-4F2D-83B3-5C5003AE7AEF}"/>
              </a:ext>
            </a:extLst>
          </p:cNvPr>
          <p:cNvGraphicFramePr>
            <a:graphicFrameLocks noChangeAspect="1"/>
          </p:cNvGraphicFramePr>
          <p:nvPr userDrawn="1">
            <p:custDataLst>
              <p:tags r:id="rId2"/>
            </p:custDataLst>
            <p:extLst>
              <p:ext uri="{D42A27DB-BD31-4B8C-83A1-F6EECF244321}">
                <p14:modId xmlns:p14="http://schemas.microsoft.com/office/powerpoint/2010/main" val="4741546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45"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D0C7EDC-E252-41FB-A31E-42203950FCFB}"/>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dirty="0">
              <a:latin typeface="Calibri Light" panose="020F0302020204030204" pitchFamily="34" charset="0"/>
              <a:ea typeface="+mj-ea"/>
              <a:cs typeface="+mj-cs"/>
              <a:sym typeface="Calibri Light" panose="020F0302020204030204" pitchFamily="34" charset="0"/>
            </a:endParaRPr>
          </a:p>
        </p:txBody>
      </p:sp>
      <p:sp>
        <p:nvSpPr>
          <p:cNvPr id="10" name="Rectangle 9">
            <a:extLst>
              <a:ext uri="{FF2B5EF4-FFF2-40B4-BE49-F238E27FC236}">
                <a16:creationId xmlns:a16="http://schemas.microsoft.com/office/drawing/2014/main" id="{8A360153-4BEC-42E4-9507-FBFABF22CAE0}"/>
              </a:ext>
            </a:extLst>
          </p:cNvPr>
          <p:cNvSpPr/>
          <p:nvPr userDrawn="1"/>
        </p:nvSpPr>
        <p:spPr>
          <a:xfrm rot="5400000">
            <a:off x="-1676401" y="1676399"/>
            <a:ext cx="6858000" cy="3505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221A421E-C371-4044-B05B-B6721D2CD0F6}"/>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3" name="Right Triangle 2">
            <a:extLst>
              <a:ext uri="{FF2B5EF4-FFF2-40B4-BE49-F238E27FC236}">
                <a16:creationId xmlns:a16="http://schemas.microsoft.com/office/drawing/2014/main" id="{3A669E60-7464-43BB-A22C-BFD66547C203}"/>
              </a:ext>
            </a:extLst>
          </p:cNvPr>
          <p:cNvSpPr/>
          <p:nvPr userDrawn="1"/>
        </p:nvSpPr>
        <p:spPr>
          <a:xfrm flipH="1" flipV="1">
            <a:off x="2547258" y="-1"/>
            <a:ext cx="957942" cy="3373404"/>
          </a:xfrm>
          <a:prstGeom prst="rtTriangle">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75A8F380-C8AC-46AE-8CC4-C4F8F21A6F03}"/>
              </a:ext>
            </a:extLst>
          </p:cNvPr>
          <p:cNvSpPr/>
          <p:nvPr userDrawn="1"/>
        </p:nvSpPr>
        <p:spPr>
          <a:xfrm flipH="1">
            <a:off x="2547258" y="3373404"/>
            <a:ext cx="957943" cy="3484595"/>
          </a:xfrm>
          <a:prstGeom prst="rtTriangle">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D1B0ACE-F87E-4ADE-80C1-7AAB0FC0EA06}"/>
              </a:ext>
            </a:extLst>
          </p:cNvPr>
          <p:cNvSpPr>
            <a:spLocks noGrp="1"/>
          </p:cNvSpPr>
          <p:nvPr>
            <p:ph type="title"/>
          </p:nvPr>
        </p:nvSpPr>
        <p:spPr>
          <a:xfrm>
            <a:off x="457200" y="2285999"/>
            <a:ext cx="2558170" cy="2286000"/>
          </a:xfrm>
          <a:prstGeom prst="rect">
            <a:avLst/>
          </a:prstGeom>
        </p:spPr>
        <p:txBody>
          <a:bodyPr anchor="ctr" anchorCtr="0">
            <a:normAutofit/>
          </a:bodyPr>
          <a:lstStyle>
            <a:lvl1pPr algn="l">
              <a:defRPr sz="3600" b="0">
                <a:solidFill>
                  <a:srgbClr val="FFFFFF"/>
                </a:solidFill>
              </a:defRPr>
            </a:lvl1pPr>
          </a:lstStyle>
          <a:p>
            <a:r>
              <a:rPr lang="en-US"/>
              <a:t>Click to edit Master title style</a:t>
            </a:r>
            <a:endParaRPr lang="en-US" dirty="0"/>
          </a:p>
        </p:txBody>
      </p:sp>
      <p:sp>
        <p:nvSpPr>
          <p:cNvPr id="12" name="Content Placeholder 2">
            <a:extLst>
              <a:ext uri="{FF2B5EF4-FFF2-40B4-BE49-F238E27FC236}">
                <a16:creationId xmlns:a16="http://schemas.microsoft.com/office/drawing/2014/main" id="{085CF82D-0056-4B31-A9E7-99EB16BADFBA}"/>
              </a:ext>
            </a:extLst>
          </p:cNvPr>
          <p:cNvSpPr>
            <a:spLocks noGrp="1"/>
          </p:cNvSpPr>
          <p:nvPr>
            <p:ph idx="1"/>
          </p:nvPr>
        </p:nvSpPr>
        <p:spPr>
          <a:xfrm>
            <a:off x="3931022" y="435685"/>
            <a:ext cx="7793557" cy="5257800"/>
          </a:xfrm>
          <a:prstGeom prst="rect">
            <a:avLst/>
          </a:prstGeom>
        </p:spPr>
        <p:txBody>
          <a:bodyPr/>
          <a:lstStyle>
            <a:lvl1pPr marL="171450" indent="-171450">
              <a:buFont typeface="Arial" panose="020B0604020202020204" pitchFamily="34" charset="0"/>
              <a:buChar char="•"/>
              <a:defRPr>
                <a:solidFill>
                  <a:srgbClr val="575757"/>
                </a:solidFill>
              </a:defRPr>
            </a:lvl1pPr>
            <a:lvl2pPr>
              <a:defRPr>
                <a:solidFill>
                  <a:srgbClr val="575757"/>
                </a:solidFill>
              </a:defRPr>
            </a:lvl2pPr>
            <a:lvl3pPr>
              <a:defRPr>
                <a:solidFill>
                  <a:srgbClr val="575757"/>
                </a:solidFill>
              </a:defRPr>
            </a:lvl3pPr>
            <a:lvl4pPr>
              <a:defRPr>
                <a:solidFill>
                  <a:srgbClr val="575757"/>
                </a:solidFill>
              </a:defRPr>
            </a:lvl4pPr>
            <a:lvl5pPr>
              <a:defRPr>
                <a:solidFill>
                  <a:srgbClr val="5757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5">
            <a:extLst>
              <a:ext uri="{FF2B5EF4-FFF2-40B4-BE49-F238E27FC236}">
                <a16:creationId xmlns:a16="http://schemas.microsoft.com/office/drawing/2014/main" id="{5B227707-5317-45F0-9CA2-6CDC2F7E0BCF}"/>
              </a:ext>
            </a:extLst>
          </p:cNvPr>
          <p:cNvSpPr>
            <a:spLocks noGrp="1"/>
          </p:cNvSpPr>
          <p:nvPr>
            <p:ph type="sldNum" sz="quarter" idx="4"/>
          </p:nvPr>
        </p:nvSpPr>
        <p:spPr>
          <a:xfrm>
            <a:off x="11491417" y="6459785"/>
            <a:ext cx="620683" cy="365125"/>
          </a:xfrm>
          <a:prstGeom prst="rect">
            <a:avLst/>
          </a:prstGeom>
        </p:spPr>
        <p:txBody>
          <a:bodyPr/>
          <a:lstStyle>
            <a:lvl1pPr>
              <a:defRPr>
                <a:solidFill>
                  <a:srgbClr val="C8C8C8"/>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30284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22D30FB-CE67-4C83-A3F1-1B02E229D719}"/>
              </a:ext>
            </a:extLst>
          </p:cNvPr>
          <p:cNvGraphicFramePr>
            <a:graphicFrameLocks noChangeAspect="1"/>
          </p:cNvGraphicFramePr>
          <p:nvPr userDrawn="1">
            <p:custDataLst>
              <p:tags r:id="rId16"/>
            </p:custDataLst>
            <p:extLst>
              <p:ext uri="{D42A27DB-BD31-4B8C-83A1-F6EECF244321}">
                <p14:modId xmlns:p14="http://schemas.microsoft.com/office/powerpoint/2010/main" val="2800311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66" name="think-cell Slide" r:id="rId18" imgW="592" imgH="591" progId="TCLayout.ActiveDocument.1">
                  <p:embed/>
                </p:oleObj>
              </mc:Choice>
              <mc:Fallback>
                <p:oleObj name="think-cell Slide" r:id="rId18" imgW="592" imgH="591" progId="TCLayout.ActiveDocument.1">
                  <p:embed/>
                  <p:pic>
                    <p:nvPicPr>
                      <p:cNvPr id="11" name="Object 10" hidden="1">
                        <a:extLst>
                          <a:ext uri="{FF2B5EF4-FFF2-40B4-BE49-F238E27FC236}">
                            <a16:creationId xmlns:a16="http://schemas.microsoft.com/office/drawing/2014/main" id="{98533F08-A707-4195-B214-14BB25B9E1CC}"/>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4FB652F9-ED24-4FD4-9B3C-012CDB0B145C}"/>
              </a:ext>
            </a:extLst>
          </p:cNvPr>
          <p:cNvSpPr/>
          <p:nvPr userDrawn="1">
            <p:custDataLst>
              <p:tags r:id="rId1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400" b="0" i="0" baseline="0" dirty="0">
              <a:latin typeface="Calibri Light" panose="020F0302020204030204" pitchFamily="34" charset="0"/>
              <a:ea typeface="+mj-ea"/>
              <a:cs typeface="+mj-cs"/>
              <a:sym typeface="Calibri Light" panose="020F0302020204030204" pitchFamily="34" charset="0"/>
            </a:endParaRPr>
          </a:p>
        </p:txBody>
      </p:sp>
      <p:sp>
        <p:nvSpPr>
          <p:cNvPr id="13" name="Rectangle 12">
            <a:extLst>
              <a:ext uri="{FF2B5EF4-FFF2-40B4-BE49-F238E27FC236}">
                <a16:creationId xmlns:a16="http://schemas.microsoft.com/office/drawing/2014/main" id="{B34493F2-9E89-426C-9F38-711BBF3215F9}"/>
              </a:ext>
            </a:extLst>
          </p:cNvPr>
          <p:cNvSpPr/>
          <p:nvPr userDrawn="1"/>
        </p:nvSpPr>
        <p:spPr>
          <a:xfrm>
            <a:off x="3175" y="6256281"/>
            <a:ext cx="12188825" cy="601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CCA65B1-2C92-4131-A71D-F9D67B90C8AA}"/>
              </a:ext>
            </a:extLst>
          </p:cNvPr>
          <p:cNvSpPr/>
          <p:nvPr userDrawn="1"/>
        </p:nvSpPr>
        <p:spPr>
          <a:xfrm>
            <a:off x="15" y="6192273"/>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6AE1B991-A024-4CFF-8050-B9D423B6735C}"/>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9900" y="6346580"/>
            <a:ext cx="2095129" cy="421121"/>
          </a:xfrm>
          <a:prstGeom prst="rect">
            <a:avLst/>
          </a:prstGeom>
        </p:spPr>
      </p:pic>
      <p:sp>
        <p:nvSpPr>
          <p:cNvPr id="9" name="Slide Number Placeholder 5">
            <a:extLst>
              <a:ext uri="{FF2B5EF4-FFF2-40B4-BE49-F238E27FC236}">
                <a16:creationId xmlns:a16="http://schemas.microsoft.com/office/drawing/2014/main" id="{520B8FF1-C44D-4C70-9724-15862EE88EC4}"/>
              </a:ext>
            </a:extLst>
          </p:cNvPr>
          <p:cNvSpPr>
            <a:spLocks noGrp="1"/>
          </p:cNvSpPr>
          <p:nvPr>
            <p:ph type="sldNum" sz="quarter" idx="4"/>
          </p:nvPr>
        </p:nvSpPr>
        <p:spPr>
          <a:xfrm>
            <a:off x="11491417" y="6459785"/>
            <a:ext cx="620683" cy="365125"/>
          </a:xfrm>
          <a:prstGeom prst="rect">
            <a:avLst/>
          </a:prstGeom>
        </p:spPr>
        <p:txBody>
          <a:bodyPr/>
          <a:lstStyle>
            <a:lvl1pPr>
              <a:defRPr>
                <a:solidFill>
                  <a:srgbClr val="FFFFFF"/>
                </a:solidFill>
              </a:defRPr>
            </a:lvl1pPr>
          </a:lstStyle>
          <a:p>
            <a:fld id="{5AB88894-F5E7-4530-AE59-DA9CD6B75552}" type="slidenum">
              <a:rPr lang="en-US" smtClean="0"/>
              <a:pPr/>
              <a:t>‹#›</a:t>
            </a:fld>
            <a:endParaRPr lang="en-US"/>
          </a:p>
        </p:txBody>
      </p:sp>
    </p:spTree>
    <p:extLst>
      <p:ext uri="{BB962C8B-B14F-4D97-AF65-F5344CB8AC3E}">
        <p14:creationId xmlns:p14="http://schemas.microsoft.com/office/powerpoint/2010/main" val="363445547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5" r:id="rId8"/>
    <p:sldLayoutId id="2147483786" r:id="rId9"/>
    <p:sldLayoutId id="2147483787" r:id="rId10"/>
    <p:sldLayoutId id="2147483781" r:id="rId11"/>
    <p:sldLayoutId id="2147483782" r:id="rId12"/>
    <p:sldLayoutId id="2147483788" r:id="rId1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575757"/>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rgbClr val="575757"/>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23.vml"/><Relationship Id="rId6" Type="http://schemas.openxmlformats.org/officeDocument/2006/relationships/oleObject" Target="../embeddings/oleObject25.bin"/><Relationship Id="rId5" Type="http://schemas.openxmlformats.org/officeDocument/2006/relationships/notesSlide" Target="../notesSlides/notesSlide4.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47.xml"/><Relationship Id="rId7" Type="http://schemas.openxmlformats.org/officeDocument/2006/relationships/image" Target="../media/image1.emf"/><Relationship Id="rId2" Type="http://schemas.openxmlformats.org/officeDocument/2006/relationships/tags" Target="../tags/tag46.xml"/><Relationship Id="rId1" Type="http://schemas.openxmlformats.org/officeDocument/2006/relationships/vmlDrawing" Target="../drawings/vmlDrawing24.vml"/><Relationship Id="rId6" Type="http://schemas.openxmlformats.org/officeDocument/2006/relationships/oleObject" Target="../embeddings/oleObject26.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49.xml"/><Relationship Id="rId7" Type="http://schemas.openxmlformats.org/officeDocument/2006/relationships/image" Target="../media/image1.emf"/><Relationship Id="rId2" Type="http://schemas.openxmlformats.org/officeDocument/2006/relationships/tags" Target="../tags/tag48.xml"/><Relationship Id="rId1" Type="http://schemas.openxmlformats.org/officeDocument/2006/relationships/vmlDrawing" Target="../drawings/vmlDrawing25.vml"/><Relationship Id="rId6" Type="http://schemas.openxmlformats.org/officeDocument/2006/relationships/oleObject" Target="../embeddings/oleObject27.bin"/><Relationship Id="rId5" Type="http://schemas.openxmlformats.org/officeDocument/2006/relationships/notesSlide" Target="../notesSlides/notesSlide6.xml"/><Relationship Id="rId4" Type="http://schemas.openxmlformats.org/officeDocument/2006/relationships/slideLayout" Target="../slideLayouts/slideLayout6.xm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26.vml"/><Relationship Id="rId6" Type="http://schemas.openxmlformats.org/officeDocument/2006/relationships/oleObject" Target="../embeddings/oleObject28.bin"/><Relationship Id="rId5" Type="http://schemas.openxmlformats.org/officeDocument/2006/relationships/notesSlide" Target="../notesSlides/notesSlide7.xml"/><Relationship Id="rId4" Type="http://schemas.openxmlformats.org/officeDocument/2006/relationships/slideLayout" Target="../slideLayouts/slideLayout6.xm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3.xml"/><Relationship Id="rId7" Type="http://schemas.openxmlformats.org/officeDocument/2006/relationships/image" Target="../media/image1.emf"/><Relationship Id="rId12" Type="http://schemas.openxmlformats.org/officeDocument/2006/relationships/image" Target="../media/image22.png"/><Relationship Id="rId2" Type="http://schemas.openxmlformats.org/officeDocument/2006/relationships/tags" Target="../tags/tag52.xml"/><Relationship Id="rId1" Type="http://schemas.openxmlformats.org/officeDocument/2006/relationships/vmlDrawing" Target="../drawings/vmlDrawing27.vml"/><Relationship Id="rId6" Type="http://schemas.openxmlformats.org/officeDocument/2006/relationships/oleObject" Target="../embeddings/oleObject29.bin"/><Relationship Id="rId11" Type="http://schemas.openxmlformats.org/officeDocument/2006/relationships/image" Target="../media/image21.png"/><Relationship Id="rId5" Type="http://schemas.openxmlformats.org/officeDocument/2006/relationships/notesSlide" Target="../notesSlides/notesSlide8.xml"/><Relationship Id="rId10" Type="http://schemas.openxmlformats.org/officeDocument/2006/relationships/image" Target="../media/image20.png"/><Relationship Id="rId4" Type="http://schemas.openxmlformats.org/officeDocument/2006/relationships/slideLayout" Target="../slideLayouts/slideLayout2.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7.xml"/><Relationship Id="rId7" Type="http://schemas.openxmlformats.org/officeDocument/2006/relationships/oleObject" Target="../embeddings/oleObject31.bin"/><Relationship Id="rId2" Type="http://schemas.openxmlformats.org/officeDocument/2006/relationships/tags" Target="../tags/tag56.xml"/><Relationship Id="rId1" Type="http://schemas.openxmlformats.org/officeDocument/2006/relationships/vmlDrawing" Target="../drawings/vmlDrawing29.vml"/><Relationship Id="rId6" Type="http://schemas.openxmlformats.org/officeDocument/2006/relationships/slideLayout" Target="../slideLayouts/slideLayout13.xml"/><Relationship Id="rId5" Type="http://schemas.openxmlformats.org/officeDocument/2006/relationships/tags" Target="../tags/tag59.xml"/><Relationship Id="rId4" Type="http://schemas.openxmlformats.org/officeDocument/2006/relationships/tags" Target="../tags/tag5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17.bin"/><Relationship Id="rId12" Type="http://schemas.openxmlformats.org/officeDocument/2006/relationships/image" Target="../media/image4.emf"/><Relationship Id="rId2" Type="http://schemas.openxmlformats.org/officeDocument/2006/relationships/tags" Target="../tags/tag32.xml"/><Relationship Id="rId1" Type="http://schemas.openxmlformats.org/officeDocument/2006/relationships/vmlDrawing" Target="../drawings/vmlDrawing17.vml"/><Relationship Id="rId6" Type="http://schemas.openxmlformats.org/officeDocument/2006/relationships/slideLayout" Target="../slideLayouts/slideLayout9.xml"/><Relationship Id="rId11" Type="http://schemas.openxmlformats.org/officeDocument/2006/relationships/oleObject" Target="../embeddings/oleObject19.bin"/><Relationship Id="rId5" Type="http://schemas.openxmlformats.org/officeDocument/2006/relationships/tags" Target="../tags/tag35.xml"/><Relationship Id="rId10" Type="http://schemas.openxmlformats.org/officeDocument/2006/relationships/image" Target="../media/image3.emf"/><Relationship Id="rId4" Type="http://schemas.openxmlformats.org/officeDocument/2006/relationships/tags" Target="../tags/tag34.xml"/><Relationship Id="rId9"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20.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1.xml"/><Relationship Id="rId7" Type="http://schemas.openxmlformats.org/officeDocument/2006/relationships/image" Target="../media/image1.emf"/><Relationship Id="rId2" Type="http://schemas.openxmlformats.org/officeDocument/2006/relationships/tags" Target="../tags/tag40.xml"/><Relationship Id="rId1" Type="http://schemas.openxmlformats.org/officeDocument/2006/relationships/vmlDrawing" Target="../drawings/vmlDrawing21.vml"/><Relationship Id="rId6" Type="http://schemas.openxmlformats.org/officeDocument/2006/relationships/oleObject" Target="../embeddings/oleObject23.bin"/><Relationship Id="rId11" Type="http://schemas.openxmlformats.org/officeDocument/2006/relationships/image" Target="../media/image11.png"/><Relationship Id="rId5" Type="http://schemas.openxmlformats.org/officeDocument/2006/relationships/notesSlide" Target="../notesSlides/notesSlide3.xml"/><Relationship Id="rId10" Type="http://schemas.openxmlformats.org/officeDocument/2006/relationships/image" Target="../media/image10.png"/><Relationship Id="rId4" Type="http://schemas.openxmlformats.org/officeDocument/2006/relationships/slideLayout" Target="../slideLayouts/slideLayout5.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F04698-49E6-4105-AC6A-2AFBCB1CF82C}"/>
              </a:ext>
            </a:extLst>
          </p:cNvPr>
          <p:cNvGraphicFramePr>
            <a:graphicFrameLocks noChangeAspect="1"/>
          </p:cNvGraphicFramePr>
          <p:nvPr>
            <p:custDataLst>
              <p:tags r:id="rId2"/>
            </p:custDataLst>
            <p:extLst>
              <p:ext uri="{D42A27DB-BD31-4B8C-83A1-F6EECF244321}">
                <p14:modId xmlns:p14="http://schemas.microsoft.com/office/powerpoint/2010/main" val="344080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3"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C0A23286-B9A7-4C30-908A-22E7CDE02E8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8000" dirty="0">
              <a:latin typeface="Calibri Light" panose="020F0302020204030204" pitchFamily="34" charset="0"/>
              <a:ea typeface="+mj-ea"/>
              <a:cs typeface="+mj-cs"/>
              <a:sym typeface="Calibri Light" panose="020F0302020204030204" pitchFamily="34" charset="0"/>
            </a:endParaRPr>
          </a:p>
        </p:txBody>
      </p:sp>
      <p:sp>
        <p:nvSpPr>
          <p:cNvPr id="2" name="Title 1">
            <a:extLst>
              <a:ext uri="{FF2B5EF4-FFF2-40B4-BE49-F238E27FC236}">
                <a16:creationId xmlns:a16="http://schemas.microsoft.com/office/drawing/2014/main" id="{98F7B637-B955-4DC6-9BFF-3AB4F14C4AB6}"/>
              </a:ext>
            </a:extLst>
          </p:cNvPr>
          <p:cNvSpPr>
            <a:spLocks noGrp="1"/>
          </p:cNvSpPr>
          <p:nvPr>
            <p:ph type="ctrTitle"/>
          </p:nvPr>
        </p:nvSpPr>
        <p:spPr/>
        <p:txBody>
          <a:bodyPr/>
          <a:lstStyle/>
          <a:p>
            <a:r>
              <a:rPr lang="en-US" dirty="0">
                <a:solidFill>
                  <a:srgbClr val="575757"/>
                </a:solidFill>
              </a:rPr>
              <a:t>Survival Analysis</a:t>
            </a:r>
          </a:p>
        </p:txBody>
      </p:sp>
      <p:sp>
        <p:nvSpPr>
          <p:cNvPr id="3" name="Subtitle 2">
            <a:extLst>
              <a:ext uri="{FF2B5EF4-FFF2-40B4-BE49-F238E27FC236}">
                <a16:creationId xmlns:a16="http://schemas.microsoft.com/office/drawing/2014/main" id="{1AC6D1DA-B19D-4FF7-9F2F-B0FFAB6345D3}"/>
              </a:ext>
            </a:extLst>
          </p:cNvPr>
          <p:cNvSpPr>
            <a:spLocks noGrp="1"/>
          </p:cNvSpPr>
          <p:nvPr>
            <p:ph type="subTitle" idx="1"/>
          </p:nvPr>
        </p:nvSpPr>
        <p:spPr/>
        <p:txBody>
          <a:bodyPr/>
          <a:lstStyle/>
          <a:p>
            <a:r>
              <a:rPr lang="en-US" dirty="0"/>
              <a:t>Evan Boyd, Lev Tyomkin, Kelley Monzella, Nic Carlson</a:t>
            </a:r>
          </a:p>
        </p:txBody>
      </p:sp>
      <p:sp>
        <p:nvSpPr>
          <p:cNvPr id="4" name="Slide Number Placeholder 3">
            <a:extLst>
              <a:ext uri="{FF2B5EF4-FFF2-40B4-BE49-F238E27FC236}">
                <a16:creationId xmlns:a16="http://schemas.microsoft.com/office/drawing/2014/main" id="{4B72C9D1-7664-4B1C-A221-6F0298CA7D48}"/>
              </a:ext>
            </a:extLst>
          </p:cNvPr>
          <p:cNvSpPr>
            <a:spLocks noGrp="1"/>
          </p:cNvSpPr>
          <p:nvPr>
            <p:ph type="sldNum" sz="quarter" idx="4"/>
          </p:nvPr>
        </p:nvSpPr>
        <p:spPr/>
        <p:txBody>
          <a:bodyPr/>
          <a:lstStyle/>
          <a:p>
            <a:fld id="{5AB88894-F5E7-4530-AE59-DA9CD6B75552}" type="slidenum">
              <a:rPr lang="en-US" smtClean="0"/>
              <a:pPr/>
              <a:t>1</a:t>
            </a:fld>
            <a:endParaRPr lang="en-US"/>
          </a:p>
        </p:txBody>
      </p:sp>
      <p:sp>
        <p:nvSpPr>
          <p:cNvPr id="7" name="Slide Number Placeholder 5">
            <a:extLst>
              <a:ext uri="{FF2B5EF4-FFF2-40B4-BE49-F238E27FC236}">
                <a16:creationId xmlns:a16="http://schemas.microsoft.com/office/drawing/2014/main" id="{0459B354-82E2-4967-B8DB-08D9B535CC39}"/>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LT</a:t>
            </a:r>
          </a:p>
        </p:txBody>
      </p:sp>
    </p:spTree>
    <p:extLst>
      <p:ext uri="{BB962C8B-B14F-4D97-AF65-F5344CB8AC3E}">
        <p14:creationId xmlns:p14="http://schemas.microsoft.com/office/powerpoint/2010/main" val="985238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C336B48-BF47-4D26-ACBC-235DF8308374}"/>
              </a:ext>
            </a:extLst>
          </p:cNvPr>
          <p:cNvGraphicFramePr>
            <a:graphicFrameLocks noChangeAspect="1"/>
          </p:cNvGraphicFramePr>
          <p:nvPr>
            <p:custDataLst>
              <p:tags r:id="rId2"/>
            </p:custDataLst>
            <p:extLst>
              <p:ext uri="{D42A27DB-BD31-4B8C-83A1-F6EECF244321}">
                <p14:modId xmlns:p14="http://schemas.microsoft.com/office/powerpoint/2010/main" val="12843455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27" name="think-cell Slide" r:id="rId6" imgW="592" imgH="591" progId="TCLayout.ActiveDocument.1">
                  <p:embed/>
                </p:oleObj>
              </mc:Choice>
              <mc:Fallback>
                <p:oleObj name="think-cell Slide" r:id="rId6" imgW="592" imgH="591"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20DB398-459F-441D-8ED6-929CF1A0DB3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12" name="Text Placeholder 11">
            <a:extLst>
              <a:ext uri="{FF2B5EF4-FFF2-40B4-BE49-F238E27FC236}">
                <a16:creationId xmlns:a16="http://schemas.microsoft.com/office/drawing/2014/main" id="{B16BBAE3-F611-47DB-B03C-18774E49D720}"/>
              </a:ext>
            </a:extLst>
          </p:cNvPr>
          <p:cNvSpPr>
            <a:spLocks noGrp="1"/>
          </p:cNvSpPr>
          <p:nvPr>
            <p:ph type="body" sz="quarter" idx="3"/>
          </p:nvPr>
        </p:nvSpPr>
        <p:spPr>
          <a:xfrm>
            <a:off x="612559" y="2023885"/>
            <a:ext cx="5361521" cy="369332"/>
          </a:xfrm>
        </p:spPr>
        <p:txBody>
          <a:bodyPr wrap="square">
            <a:spAutoFit/>
          </a:bodyPr>
          <a:lstStyle/>
          <a:p>
            <a:r>
              <a:rPr lang="en-US" b="1" dirty="0"/>
              <a:t>Sir David Cox</a:t>
            </a:r>
          </a:p>
        </p:txBody>
      </p:sp>
      <p:sp>
        <p:nvSpPr>
          <p:cNvPr id="13" name="Content Placeholder 12">
            <a:extLst>
              <a:ext uri="{FF2B5EF4-FFF2-40B4-BE49-F238E27FC236}">
                <a16:creationId xmlns:a16="http://schemas.microsoft.com/office/drawing/2014/main" id="{DB6A10CE-0CFF-4FE5-97DB-F2176E525EA6}"/>
              </a:ext>
            </a:extLst>
          </p:cNvPr>
          <p:cNvSpPr>
            <a:spLocks noGrp="1"/>
          </p:cNvSpPr>
          <p:nvPr>
            <p:ph sz="quarter" idx="4"/>
          </p:nvPr>
        </p:nvSpPr>
        <p:spPr>
          <a:xfrm>
            <a:off x="612559" y="2483382"/>
            <a:ext cx="5070477" cy="2292935"/>
          </a:xfrm>
        </p:spPr>
        <p:txBody>
          <a:bodyPr wrap="square">
            <a:spAutoFit/>
          </a:bodyPr>
          <a:lstStyle/>
          <a:p>
            <a:pPr marL="173038" indent="-173038">
              <a:buFont typeface="Arial" panose="020B0604020202020204" pitchFamily="34" charset="0"/>
              <a:buChar char="•"/>
            </a:pPr>
            <a:r>
              <a:rPr lang="en-US" dirty="0"/>
              <a:t>[Co]authored &gt;300 papers/books</a:t>
            </a:r>
          </a:p>
          <a:p>
            <a:pPr marL="173038" indent="-173038">
              <a:buFont typeface="Arial" panose="020B0604020202020204" pitchFamily="34" charset="0"/>
              <a:buChar char="•"/>
            </a:pPr>
            <a:r>
              <a:rPr lang="en-US" dirty="0"/>
              <a:t>Developed Proportional-Hazard </a:t>
            </a:r>
            <a:br>
              <a:rPr lang="en-US" dirty="0"/>
            </a:br>
            <a:r>
              <a:rPr lang="en-US" dirty="0"/>
              <a:t>Model in 1972</a:t>
            </a:r>
          </a:p>
          <a:p>
            <a:pPr marL="173038" indent="-173038">
              <a:buFont typeface="Arial" panose="020B0604020202020204" pitchFamily="34" charset="0"/>
              <a:buChar char="•"/>
            </a:pPr>
            <a:r>
              <a:rPr lang="en-US" dirty="0"/>
              <a:t>Knighted in 1985 for efforts</a:t>
            </a:r>
          </a:p>
          <a:p>
            <a:pPr marL="173038" indent="-173038">
              <a:buFont typeface="Arial" panose="020B0604020202020204" pitchFamily="34" charset="0"/>
              <a:buChar char="•"/>
            </a:pPr>
            <a:r>
              <a:rPr lang="en-US" dirty="0"/>
              <a:t>Several models developed since based on </a:t>
            </a:r>
            <a:br>
              <a:rPr lang="en-US" dirty="0"/>
            </a:br>
            <a:r>
              <a:rPr lang="en-US" dirty="0"/>
              <a:t>Cox's model</a:t>
            </a:r>
          </a:p>
        </p:txBody>
      </p:sp>
      <p:sp>
        <p:nvSpPr>
          <p:cNvPr id="10" name="Text Placeholder 9">
            <a:extLst>
              <a:ext uri="{FF2B5EF4-FFF2-40B4-BE49-F238E27FC236}">
                <a16:creationId xmlns:a16="http://schemas.microsoft.com/office/drawing/2014/main" id="{1E20E21F-395B-480F-ACEF-7A37378D2841}"/>
              </a:ext>
            </a:extLst>
          </p:cNvPr>
          <p:cNvSpPr>
            <a:spLocks noGrp="1"/>
          </p:cNvSpPr>
          <p:nvPr>
            <p:ph type="body" idx="1"/>
          </p:nvPr>
        </p:nvSpPr>
        <p:spPr>
          <a:xfrm>
            <a:off x="6217919" y="2023885"/>
            <a:ext cx="5422481" cy="369332"/>
          </a:xfrm>
        </p:spPr>
        <p:txBody>
          <a:bodyPr>
            <a:spAutoFit/>
          </a:bodyPr>
          <a:lstStyle/>
          <a:p>
            <a:r>
              <a:rPr lang="en-US" b="1" dirty="0"/>
              <a:t>distinguished models for continuous time</a:t>
            </a:r>
          </a:p>
        </p:txBody>
      </p:sp>
      <p:sp>
        <p:nvSpPr>
          <p:cNvPr id="11" name="Content Placeholder 10">
            <a:extLst>
              <a:ext uri="{FF2B5EF4-FFF2-40B4-BE49-F238E27FC236}">
                <a16:creationId xmlns:a16="http://schemas.microsoft.com/office/drawing/2014/main" id="{D9587DFB-F60C-4B30-BE09-D0B135C55030}"/>
              </a:ext>
            </a:extLst>
          </p:cNvPr>
          <p:cNvSpPr>
            <a:spLocks noGrp="1"/>
          </p:cNvSpPr>
          <p:nvPr>
            <p:ph sz="half" idx="2"/>
          </p:nvPr>
        </p:nvSpPr>
        <p:spPr>
          <a:xfrm>
            <a:off x="6217919" y="2483382"/>
            <a:ext cx="5422481" cy="3221395"/>
          </a:xfrm>
        </p:spPr>
        <p:txBody>
          <a:bodyPr>
            <a:spAutoFit/>
          </a:bodyPr>
          <a:lstStyle/>
          <a:p>
            <a:pPr marL="173038" indent="-173038">
              <a:buFont typeface="Arial" panose="020B0604020202020204" pitchFamily="34" charset="0"/>
              <a:buChar char="•"/>
            </a:pPr>
            <a:r>
              <a:rPr lang="en-US" b="1" dirty="0"/>
              <a:t>Kaplan-Meier Estimate (1958)</a:t>
            </a:r>
            <a:r>
              <a:rPr lang="en-US" dirty="0"/>
              <a:t>: A non-parametric model that takes a binary input and typically only used for single-group analysis</a:t>
            </a:r>
          </a:p>
          <a:p>
            <a:pPr marL="173038" indent="-173038">
              <a:buFont typeface="Arial" panose="020B0604020202020204" pitchFamily="34" charset="0"/>
              <a:buChar char="•"/>
            </a:pPr>
            <a:r>
              <a:rPr lang="en-US" b="1" dirty="0"/>
              <a:t>Cox Model (1972)</a:t>
            </a:r>
            <a:r>
              <a:rPr lang="en-US" dirty="0"/>
              <a:t>: A semi-parametric model similar to Kaplan-Meier; includes static covariates with a multiplicative relationship to time (therefore no correlation with time)</a:t>
            </a:r>
          </a:p>
          <a:p>
            <a:pPr marL="173038" indent="-173038">
              <a:buFont typeface="Arial" panose="020B0604020202020204" pitchFamily="34" charset="0"/>
              <a:buChar char="•"/>
            </a:pPr>
            <a:r>
              <a:rPr lang="en-US" b="1" dirty="0"/>
              <a:t>Aalen – Cox model (1980)</a:t>
            </a:r>
            <a:r>
              <a:rPr lang="en-US" dirty="0"/>
              <a:t>: A non-parametric counterpart to the Cox Model that assumes covariates may change over time</a:t>
            </a:r>
          </a:p>
        </p:txBody>
      </p:sp>
      <p:sp>
        <p:nvSpPr>
          <p:cNvPr id="4" name="Title 3">
            <a:extLst>
              <a:ext uri="{FF2B5EF4-FFF2-40B4-BE49-F238E27FC236}">
                <a16:creationId xmlns:a16="http://schemas.microsoft.com/office/drawing/2014/main" id="{D579DF36-F18C-4D97-840E-D87855B4F367}"/>
              </a:ext>
            </a:extLst>
          </p:cNvPr>
          <p:cNvSpPr>
            <a:spLocks noGrp="1"/>
          </p:cNvSpPr>
          <p:nvPr>
            <p:ph type="title"/>
          </p:nvPr>
        </p:nvSpPr>
        <p:spPr>
          <a:xfrm>
            <a:off x="612559" y="380500"/>
            <a:ext cx="10981678" cy="1248483"/>
          </a:xfrm>
          <a:prstGeom prst="rect">
            <a:avLst/>
          </a:prstGeom>
        </p:spPr>
        <p:txBody>
          <a:bodyPr anchor="b">
            <a:spAutoFit/>
          </a:bodyPr>
          <a:lstStyle/>
          <a:p>
            <a:r>
              <a:rPr lang="en-US" sz="4400" dirty="0"/>
              <a:t>While several models exist, Cox Proportional-Hazards Model is most widely applied</a:t>
            </a:r>
          </a:p>
        </p:txBody>
      </p:sp>
      <p:pic>
        <p:nvPicPr>
          <p:cNvPr id="18" name="Picture 17">
            <a:extLst>
              <a:ext uri="{FF2B5EF4-FFF2-40B4-BE49-F238E27FC236}">
                <a16:creationId xmlns:a16="http://schemas.microsoft.com/office/drawing/2014/main" id="{B35D6B58-5607-42DA-988D-1C19C1E076A6}"/>
              </a:ext>
            </a:extLst>
          </p:cNvPr>
          <p:cNvPicPr>
            <a:picLocks noChangeAspect="1"/>
          </p:cNvPicPr>
          <p:nvPr/>
        </p:nvPicPr>
        <p:blipFill rotWithShape="1">
          <a:blip r:embed="rId8">
            <a:extLst>
              <a:ext uri="{28A0092B-C50C-407E-A947-70E740481C1C}">
                <a14:useLocalDpi xmlns:a14="http://schemas.microsoft.com/office/drawing/2010/main" val="0"/>
              </a:ext>
            </a:extLst>
          </a:blip>
          <a:srcRect t="1" b="947"/>
          <a:stretch/>
        </p:blipFill>
        <p:spPr>
          <a:xfrm>
            <a:off x="4600799" y="2483382"/>
            <a:ext cx="1082237" cy="1369755"/>
          </a:xfrm>
          <a:prstGeom prst="rect">
            <a:avLst/>
          </a:prstGeom>
        </p:spPr>
      </p:pic>
      <p:sp>
        <p:nvSpPr>
          <p:cNvPr id="14" name="Slide Number Placeholder 5">
            <a:extLst>
              <a:ext uri="{FF2B5EF4-FFF2-40B4-BE49-F238E27FC236}">
                <a16:creationId xmlns:a16="http://schemas.microsoft.com/office/drawing/2014/main" id="{46F6FB0D-77F5-4756-8F2A-B1B80CBCD859}"/>
              </a:ext>
            </a:extLst>
          </p:cNvPr>
          <p:cNvSpPr txBox="1">
            <a:spLocks/>
          </p:cNvSpPr>
          <p:nvPr/>
        </p:nvSpPr>
        <p:spPr>
          <a:xfrm>
            <a:off x="11491417" y="6459785"/>
            <a:ext cx="620683" cy="36512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FFFFFF"/>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rgbClr val="575757"/>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rgbClr val="575757"/>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fld id="{5AB88894-F5E7-4530-AE59-DA9CD6B75552}" type="slidenum">
              <a:rPr lang="en-US" smtClean="0"/>
              <a:pPr/>
              <a:t>10</a:t>
            </a:fld>
            <a:endParaRPr lang="en-US" dirty="0"/>
          </a:p>
        </p:txBody>
      </p:sp>
      <p:sp>
        <p:nvSpPr>
          <p:cNvPr id="16" name="Slide Number Placeholder 5">
            <a:extLst>
              <a:ext uri="{FF2B5EF4-FFF2-40B4-BE49-F238E27FC236}">
                <a16:creationId xmlns:a16="http://schemas.microsoft.com/office/drawing/2014/main" id="{E4E4FDF3-9BA3-4761-AC80-9EF43B766E6F}"/>
              </a:ext>
            </a:extLst>
          </p:cNvPr>
          <p:cNvSpPr txBox="1">
            <a:spLocks/>
          </p:cNvSpPr>
          <p:nvPr/>
        </p:nvSpPr>
        <p:spPr>
          <a:xfrm>
            <a:off x="10948492" y="6450260"/>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EB</a:t>
            </a:r>
          </a:p>
        </p:txBody>
      </p:sp>
      <p:sp>
        <p:nvSpPr>
          <p:cNvPr id="15" name="Rectangle 14">
            <a:extLst>
              <a:ext uri="{FF2B5EF4-FFF2-40B4-BE49-F238E27FC236}">
                <a16:creationId xmlns:a16="http://schemas.microsoft.com/office/drawing/2014/main" id="{652E439D-C595-4A4F-92EC-4B764742DB61}"/>
              </a:ext>
            </a:extLst>
          </p:cNvPr>
          <p:cNvSpPr/>
          <p:nvPr/>
        </p:nvSpPr>
        <p:spPr>
          <a:xfrm>
            <a:off x="612559" y="5779763"/>
            <a:ext cx="7854166" cy="461665"/>
          </a:xfrm>
          <a:prstGeom prst="rect">
            <a:avLst/>
          </a:prstGeom>
        </p:spPr>
        <p:txBody>
          <a:bodyPr wrap="square">
            <a:spAutoFit/>
          </a:bodyPr>
          <a:lstStyle/>
          <a:p>
            <a:r>
              <a:rPr lang="en-US" sz="1200" dirty="0">
                <a:solidFill>
                  <a:srgbClr val="C8C8C8"/>
                </a:solidFill>
              </a:rPr>
              <a:t>Sources: 1. http://www.ukm.my/jsm/pdf_files/SM-PDF-46-3-2017/15%20Aditif%20Aalen.pdf,  2. http://sphweb.bumc.bu.edu/otlt/MPH-Modules/BS/BS704_Survival/BS704_Survival6.html</a:t>
            </a:r>
          </a:p>
        </p:txBody>
      </p:sp>
      <p:sp>
        <p:nvSpPr>
          <p:cNvPr id="2" name="Rectangle 1">
            <a:extLst>
              <a:ext uri="{FF2B5EF4-FFF2-40B4-BE49-F238E27FC236}">
                <a16:creationId xmlns:a16="http://schemas.microsoft.com/office/drawing/2014/main" id="{06224B11-E6D8-4127-9DD9-E6D19B901749}"/>
              </a:ext>
            </a:extLst>
          </p:cNvPr>
          <p:cNvSpPr/>
          <p:nvPr/>
        </p:nvSpPr>
        <p:spPr>
          <a:xfrm>
            <a:off x="6159920" y="3447472"/>
            <a:ext cx="5434318" cy="1226127"/>
          </a:xfrm>
          <a:prstGeom prst="rect">
            <a:avLst/>
          </a:prstGeom>
          <a:noFill/>
          <a:ln w="15875" cap="flat" cmpd="sng" algn="ctr">
            <a:solidFill>
              <a:srgbClr val="670F31"/>
            </a:solidFill>
            <a:prstDash val="solid"/>
            <a:round/>
            <a:headEnd type="none" w="med" len="med"/>
            <a:tailEnd type="none" w="med" len="med"/>
          </a:ln>
          <a:extLst>
            <a:ext uri="{909E8E84-426E-40DD-AFC4-6F175D3DCCD1}">
              <a14:hiddenFill xmlns:a14="http://schemas.microsoft.com/office/drawing/2010/main">
                <a:solidFill>
                  <a:srgbClr val="C8C8C8">
                    <a:alpha val="18824"/>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921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8E342-1229-40D9-9191-3434DD44BDFF}"/>
              </a:ext>
            </a:extLst>
          </p:cNvPr>
          <p:cNvGraphicFramePr>
            <a:graphicFrameLocks noChangeAspect="1"/>
          </p:cNvGraphicFramePr>
          <p:nvPr>
            <p:custDataLst>
              <p:tags r:id="rId2"/>
            </p:custDataLst>
            <p:extLst>
              <p:ext uri="{D42A27DB-BD31-4B8C-83A1-F6EECF244321}">
                <p14:modId xmlns:p14="http://schemas.microsoft.com/office/powerpoint/2010/main" val="4277666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28" name="think-cell Slide" r:id="rId6" imgW="592" imgH="591" progId="TCLayout.ActiveDocument.1">
                  <p:embed/>
                </p:oleObj>
              </mc:Choice>
              <mc:Fallback>
                <p:oleObj name="think-cell Slide" r:id="rId6" imgW="592" imgH="591"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16DCBBA0-6B45-4920-A8DA-A7AC2CC56E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800" dirty="0">
              <a:latin typeface="Calibri Light" panose="020F0302020204030204" pitchFamily="34" charset="0"/>
              <a:ea typeface="+mj-ea"/>
              <a:cs typeface="+mj-cs"/>
              <a:sym typeface="Calibri Light" panose="020F0302020204030204" pitchFamily="34" charset="0"/>
            </a:endParaRPr>
          </a:p>
        </p:txBody>
      </p:sp>
      <p:grpSp>
        <p:nvGrpSpPr>
          <p:cNvPr id="23" name="Group 22">
            <a:extLst>
              <a:ext uri="{FF2B5EF4-FFF2-40B4-BE49-F238E27FC236}">
                <a16:creationId xmlns:a16="http://schemas.microsoft.com/office/drawing/2014/main" id="{5815DDBD-2431-4F94-8A56-37A9C5EB206A}"/>
              </a:ext>
            </a:extLst>
          </p:cNvPr>
          <p:cNvGrpSpPr/>
          <p:nvPr/>
        </p:nvGrpSpPr>
        <p:grpSpPr>
          <a:xfrm>
            <a:off x="3262565" y="1678660"/>
            <a:ext cx="1646238" cy="1644650"/>
            <a:chOff x="4572606" y="1998659"/>
            <a:chExt cx="1646238" cy="1644650"/>
          </a:xfrm>
        </p:grpSpPr>
        <p:sp>
          <p:nvSpPr>
            <p:cNvPr id="44" name="AutoShape 13">
              <a:extLst>
                <a:ext uri="{FF2B5EF4-FFF2-40B4-BE49-F238E27FC236}">
                  <a16:creationId xmlns:a16="http://schemas.microsoft.com/office/drawing/2014/main" id="{AD124D75-20BC-4C30-9D3A-B563632A6F47}"/>
                </a:ext>
              </a:extLst>
            </p:cNvPr>
            <p:cNvSpPr>
              <a:spLocks noChangeAspect="1" noChangeArrowheads="1" noTextEdit="1"/>
            </p:cNvSpPr>
            <p:nvPr/>
          </p:nvSpPr>
          <p:spPr bwMode="auto">
            <a:xfrm>
              <a:off x="4572606" y="1998659"/>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5" name="Group 44">
              <a:extLst>
                <a:ext uri="{FF2B5EF4-FFF2-40B4-BE49-F238E27FC236}">
                  <a16:creationId xmlns:a16="http://schemas.microsoft.com/office/drawing/2014/main" id="{04F3886E-B289-44F5-802F-A75D3AAA75F4}"/>
                </a:ext>
              </a:extLst>
            </p:cNvPr>
            <p:cNvGrpSpPr/>
            <p:nvPr/>
          </p:nvGrpSpPr>
          <p:grpSpPr>
            <a:xfrm>
              <a:off x="4837719" y="2424108"/>
              <a:ext cx="1153373" cy="976314"/>
              <a:chOff x="6729413" y="3032124"/>
              <a:chExt cx="1153373" cy="976314"/>
            </a:xfrm>
          </p:grpSpPr>
          <p:sp>
            <p:nvSpPr>
              <p:cNvPr id="46" name="Freeform 11">
                <a:extLst>
                  <a:ext uri="{FF2B5EF4-FFF2-40B4-BE49-F238E27FC236}">
                    <a16:creationId xmlns:a16="http://schemas.microsoft.com/office/drawing/2014/main" id="{A33BD206-3FCC-4D55-960F-6624BB671725}"/>
                  </a:ext>
                </a:extLst>
              </p:cNvPr>
              <p:cNvSpPr>
                <a:spLocks/>
              </p:cNvSpPr>
              <p:nvPr/>
            </p:nvSpPr>
            <p:spPr bwMode="auto">
              <a:xfrm>
                <a:off x="7041869" y="3032124"/>
                <a:ext cx="840917" cy="580108"/>
              </a:xfrm>
              <a:custGeom>
                <a:avLst/>
                <a:gdLst>
                  <a:gd name="connsiteX0" fmla="*/ 20275 w 840917"/>
                  <a:gd name="connsiteY0" fmla="*/ 256303 h 580108"/>
                  <a:gd name="connsiteX1" fmla="*/ 200737 w 840917"/>
                  <a:gd name="connsiteY1" fmla="*/ 256303 h 580108"/>
                  <a:gd name="connsiteX2" fmla="*/ 218569 w 840917"/>
                  <a:gd name="connsiteY2" fmla="*/ 265589 h 580108"/>
                  <a:gd name="connsiteX3" fmla="*/ 274919 w 840917"/>
                  <a:gd name="connsiteY3" fmla="*/ 412751 h 580108"/>
                  <a:gd name="connsiteX4" fmla="*/ 159366 w 840917"/>
                  <a:gd name="connsiteY4" fmla="*/ 407036 h 580108"/>
                  <a:gd name="connsiteX5" fmla="*/ 16709 w 840917"/>
                  <a:gd name="connsiteY5" fmla="*/ 264161 h 580108"/>
                  <a:gd name="connsiteX6" fmla="*/ 20275 w 840917"/>
                  <a:gd name="connsiteY6" fmla="*/ 256303 h 580108"/>
                  <a:gd name="connsiteX7" fmla="*/ 651482 w 840917"/>
                  <a:gd name="connsiteY7" fmla="*/ 255588 h 580108"/>
                  <a:gd name="connsiteX8" fmla="*/ 824991 w 840917"/>
                  <a:gd name="connsiteY8" fmla="*/ 256301 h 580108"/>
                  <a:gd name="connsiteX9" fmla="*/ 828561 w 840917"/>
                  <a:gd name="connsiteY9" fmla="*/ 264138 h 580108"/>
                  <a:gd name="connsiteX10" fmla="*/ 514389 w 840917"/>
                  <a:gd name="connsiteY10" fmla="*/ 578338 h 580108"/>
                  <a:gd name="connsiteX11" fmla="*/ 506534 w 840917"/>
                  <a:gd name="connsiteY11" fmla="*/ 574063 h 580108"/>
                  <a:gd name="connsiteX12" fmla="*/ 506534 w 840917"/>
                  <a:gd name="connsiteY12" fmla="*/ 573351 h 580108"/>
                  <a:gd name="connsiteX13" fmla="*/ 617923 w 840917"/>
                  <a:gd name="connsiteY13" fmla="*/ 278387 h 580108"/>
                  <a:gd name="connsiteX14" fmla="*/ 651482 w 840917"/>
                  <a:gd name="connsiteY14" fmla="*/ 255588 h 580108"/>
                  <a:gd name="connsiteX15" fmla="*/ 268809 w 840917"/>
                  <a:gd name="connsiteY15" fmla="*/ 255588 h 580108"/>
                  <a:gd name="connsiteX16" fmla="*/ 574001 w 840917"/>
                  <a:gd name="connsiteY16" fmla="*/ 255588 h 580108"/>
                  <a:gd name="connsiteX17" fmla="*/ 578290 w 840917"/>
                  <a:gd name="connsiteY17" fmla="*/ 262020 h 580108"/>
                  <a:gd name="connsiteX18" fmla="*/ 497525 w 840917"/>
                  <a:gd name="connsiteY18" fmla="*/ 477838 h 580108"/>
                  <a:gd name="connsiteX19" fmla="*/ 405324 w 840917"/>
                  <a:gd name="connsiteY19" fmla="*/ 419238 h 580108"/>
                  <a:gd name="connsiteX20" fmla="*/ 321700 w 840917"/>
                  <a:gd name="connsiteY20" fmla="*/ 414951 h 580108"/>
                  <a:gd name="connsiteX21" fmla="*/ 264520 w 840917"/>
                  <a:gd name="connsiteY21" fmla="*/ 262020 h 580108"/>
                  <a:gd name="connsiteX22" fmla="*/ 268809 w 840917"/>
                  <a:gd name="connsiteY22" fmla="*/ 255588 h 580108"/>
                  <a:gd name="connsiteX23" fmla="*/ 375756 w 840917"/>
                  <a:gd name="connsiteY23" fmla="*/ 1433 h 580108"/>
                  <a:gd name="connsiteX24" fmla="*/ 466182 w 840917"/>
                  <a:gd name="connsiteY24" fmla="*/ 1433 h 580108"/>
                  <a:gd name="connsiteX25" fmla="*/ 486831 w 840917"/>
                  <a:gd name="connsiteY25" fmla="*/ 12176 h 580108"/>
                  <a:gd name="connsiteX26" fmla="*/ 575832 w 840917"/>
                  <a:gd name="connsiteY26" fmla="*/ 205563 h 580108"/>
                  <a:gd name="connsiteX27" fmla="*/ 571560 w 840917"/>
                  <a:gd name="connsiteY27" fmla="*/ 212725 h 580108"/>
                  <a:gd name="connsiteX28" fmla="*/ 271802 w 840917"/>
                  <a:gd name="connsiteY28" fmla="*/ 212725 h 580108"/>
                  <a:gd name="connsiteX29" fmla="*/ 267530 w 840917"/>
                  <a:gd name="connsiteY29" fmla="*/ 205563 h 580108"/>
                  <a:gd name="connsiteX30" fmla="*/ 357244 w 840917"/>
                  <a:gd name="connsiteY30" fmla="*/ 10028 h 580108"/>
                  <a:gd name="connsiteX31" fmla="*/ 375756 w 840917"/>
                  <a:gd name="connsiteY31" fmla="*/ 1433 h 580108"/>
                  <a:gd name="connsiteX32" fmla="*/ 535360 w 840917"/>
                  <a:gd name="connsiteY32" fmla="*/ 0 h 580108"/>
                  <a:gd name="connsiteX33" fmla="*/ 641992 w 840917"/>
                  <a:gd name="connsiteY33" fmla="*/ 1434 h 580108"/>
                  <a:gd name="connsiteX34" fmla="*/ 663461 w 840917"/>
                  <a:gd name="connsiteY34" fmla="*/ 12185 h 580108"/>
                  <a:gd name="connsiteX35" fmla="*/ 840226 w 840917"/>
                  <a:gd name="connsiteY35" fmla="*/ 204278 h 580108"/>
                  <a:gd name="connsiteX36" fmla="*/ 837363 w 840917"/>
                  <a:gd name="connsiteY36" fmla="*/ 212163 h 580108"/>
                  <a:gd name="connsiteX37" fmla="*/ 827344 w 840917"/>
                  <a:gd name="connsiteY37" fmla="*/ 213596 h 580108"/>
                  <a:gd name="connsiteX38" fmla="*/ 646285 w 840917"/>
                  <a:gd name="connsiteY38" fmla="*/ 213596 h 580108"/>
                  <a:gd name="connsiteX39" fmla="*/ 616228 w 840917"/>
                  <a:gd name="connsiteY39" fmla="*/ 194960 h 580108"/>
                  <a:gd name="connsiteX40" fmla="*/ 531066 w 840917"/>
                  <a:gd name="connsiteY40" fmla="*/ 7168 h 580108"/>
                  <a:gd name="connsiteX41" fmla="*/ 535360 w 840917"/>
                  <a:gd name="connsiteY41" fmla="*/ 0 h 580108"/>
                  <a:gd name="connsiteX42" fmla="*/ 308007 w 840917"/>
                  <a:gd name="connsiteY42" fmla="*/ 0 h 580108"/>
                  <a:gd name="connsiteX43" fmla="*/ 312303 w 840917"/>
                  <a:gd name="connsiteY43" fmla="*/ 7163 h 580108"/>
                  <a:gd name="connsiteX44" fmla="*/ 220654 w 840917"/>
                  <a:gd name="connsiteY44" fmla="*/ 202698 h 580108"/>
                  <a:gd name="connsiteX45" fmla="*/ 207050 w 840917"/>
                  <a:gd name="connsiteY45" fmla="*/ 212725 h 580108"/>
                  <a:gd name="connsiteX46" fmla="*/ 5138 w 840917"/>
                  <a:gd name="connsiteY46" fmla="*/ 212725 h 580108"/>
                  <a:gd name="connsiteX47" fmla="*/ 842 w 840917"/>
                  <a:gd name="connsiteY47" fmla="*/ 204846 h 580108"/>
                  <a:gd name="connsiteX48" fmla="*/ 71010 w 840917"/>
                  <a:gd name="connsiteY48" fmla="*/ 128924 h 580108"/>
                  <a:gd name="connsiteX49" fmla="*/ 176978 w 840917"/>
                  <a:gd name="connsiteY49" fmla="*/ 13609 h 580108"/>
                  <a:gd name="connsiteX50" fmla="*/ 200606 w 840917"/>
                  <a:gd name="connsiteY50" fmla="*/ 1433 h 580108"/>
                  <a:gd name="connsiteX51" fmla="*/ 308007 w 840917"/>
                  <a:gd name="connsiteY51" fmla="*/ 0 h 58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40917" h="580108">
                    <a:moveTo>
                      <a:pt x="20275" y="256303"/>
                    </a:moveTo>
                    <a:cubicBezTo>
                      <a:pt x="78051" y="256303"/>
                      <a:pt x="139394" y="255588"/>
                      <a:pt x="200737" y="256303"/>
                    </a:cubicBezTo>
                    <a:cubicBezTo>
                      <a:pt x="206443" y="256303"/>
                      <a:pt x="217142" y="260589"/>
                      <a:pt x="218569" y="265589"/>
                    </a:cubicBezTo>
                    <a:cubicBezTo>
                      <a:pt x="237828" y="314167"/>
                      <a:pt x="255660" y="364173"/>
                      <a:pt x="274919" y="412751"/>
                    </a:cubicBezTo>
                    <a:cubicBezTo>
                      <a:pt x="274919" y="412751"/>
                      <a:pt x="274919" y="412751"/>
                      <a:pt x="159366" y="407036"/>
                    </a:cubicBezTo>
                    <a:cubicBezTo>
                      <a:pt x="112289" y="359173"/>
                      <a:pt x="64499" y="312024"/>
                      <a:pt x="16709" y="264161"/>
                    </a:cubicBezTo>
                    <a:cubicBezTo>
                      <a:pt x="14569" y="261303"/>
                      <a:pt x="15995" y="256303"/>
                      <a:pt x="20275" y="256303"/>
                    </a:cubicBezTo>
                    <a:close/>
                    <a:moveTo>
                      <a:pt x="651482" y="255588"/>
                    </a:moveTo>
                    <a:cubicBezTo>
                      <a:pt x="710032" y="256301"/>
                      <a:pt x="768583" y="256301"/>
                      <a:pt x="824991" y="256301"/>
                    </a:cubicBezTo>
                    <a:cubicBezTo>
                      <a:pt x="829275" y="256301"/>
                      <a:pt x="832131" y="261288"/>
                      <a:pt x="828561" y="264138"/>
                    </a:cubicBezTo>
                    <a:cubicBezTo>
                      <a:pt x="723599" y="368871"/>
                      <a:pt x="618637" y="475030"/>
                      <a:pt x="514389" y="578338"/>
                    </a:cubicBezTo>
                    <a:cubicBezTo>
                      <a:pt x="510818" y="582613"/>
                      <a:pt x="505106" y="578338"/>
                      <a:pt x="506534" y="574063"/>
                    </a:cubicBezTo>
                    <a:cubicBezTo>
                      <a:pt x="506534" y="573351"/>
                      <a:pt x="506534" y="573351"/>
                      <a:pt x="506534" y="573351"/>
                    </a:cubicBezTo>
                    <a:cubicBezTo>
                      <a:pt x="544378" y="475742"/>
                      <a:pt x="581507" y="376708"/>
                      <a:pt x="617923" y="278387"/>
                    </a:cubicBezTo>
                    <a:cubicBezTo>
                      <a:pt x="624349" y="260575"/>
                      <a:pt x="632917" y="255588"/>
                      <a:pt x="651482" y="255588"/>
                    </a:cubicBezTo>
                    <a:close/>
                    <a:moveTo>
                      <a:pt x="268809" y="255588"/>
                    </a:moveTo>
                    <a:cubicBezTo>
                      <a:pt x="268809" y="255588"/>
                      <a:pt x="268809" y="255588"/>
                      <a:pt x="574001" y="255588"/>
                    </a:cubicBezTo>
                    <a:cubicBezTo>
                      <a:pt x="577575" y="255588"/>
                      <a:pt x="579719" y="259161"/>
                      <a:pt x="578290" y="262020"/>
                    </a:cubicBezTo>
                    <a:cubicBezTo>
                      <a:pt x="551130" y="334197"/>
                      <a:pt x="523970" y="406375"/>
                      <a:pt x="497525" y="477838"/>
                    </a:cubicBezTo>
                    <a:cubicBezTo>
                      <a:pt x="479656" y="444965"/>
                      <a:pt x="445349" y="421382"/>
                      <a:pt x="405324" y="419238"/>
                    </a:cubicBezTo>
                    <a:cubicBezTo>
                      <a:pt x="405324" y="419238"/>
                      <a:pt x="405324" y="419238"/>
                      <a:pt x="321700" y="414951"/>
                    </a:cubicBezTo>
                    <a:cubicBezTo>
                      <a:pt x="315982" y="400658"/>
                      <a:pt x="302402" y="362783"/>
                      <a:pt x="264520" y="262020"/>
                    </a:cubicBezTo>
                    <a:cubicBezTo>
                      <a:pt x="263806" y="259161"/>
                      <a:pt x="265235" y="255588"/>
                      <a:pt x="268809" y="255588"/>
                    </a:cubicBezTo>
                    <a:close/>
                    <a:moveTo>
                      <a:pt x="375756" y="1433"/>
                    </a:moveTo>
                    <a:cubicBezTo>
                      <a:pt x="406373" y="0"/>
                      <a:pt x="436278" y="0"/>
                      <a:pt x="466182" y="1433"/>
                    </a:cubicBezTo>
                    <a:cubicBezTo>
                      <a:pt x="472590" y="1433"/>
                      <a:pt x="483270" y="6446"/>
                      <a:pt x="486831" y="12176"/>
                    </a:cubicBezTo>
                    <a:cubicBezTo>
                      <a:pt x="516735" y="75206"/>
                      <a:pt x="544504" y="139668"/>
                      <a:pt x="575832" y="205563"/>
                    </a:cubicBezTo>
                    <a:cubicBezTo>
                      <a:pt x="576544" y="209144"/>
                      <a:pt x="575120" y="212725"/>
                      <a:pt x="571560" y="212725"/>
                    </a:cubicBezTo>
                    <a:cubicBezTo>
                      <a:pt x="571560" y="212725"/>
                      <a:pt x="571560" y="212725"/>
                      <a:pt x="271802" y="212725"/>
                    </a:cubicBezTo>
                    <a:cubicBezTo>
                      <a:pt x="268242" y="212725"/>
                      <a:pt x="265394" y="209144"/>
                      <a:pt x="267530" y="205563"/>
                    </a:cubicBezTo>
                    <a:cubicBezTo>
                      <a:pt x="297435" y="138236"/>
                      <a:pt x="327339" y="73057"/>
                      <a:pt x="357244" y="10028"/>
                    </a:cubicBezTo>
                    <a:cubicBezTo>
                      <a:pt x="360092" y="4298"/>
                      <a:pt x="369348" y="1433"/>
                      <a:pt x="375756" y="1433"/>
                    </a:cubicBezTo>
                    <a:close/>
                    <a:moveTo>
                      <a:pt x="535360" y="0"/>
                    </a:moveTo>
                    <a:cubicBezTo>
                      <a:pt x="573289" y="0"/>
                      <a:pt x="607640" y="0"/>
                      <a:pt x="641992" y="1434"/>
                    </a:cubicBezTo>
                    <a:cubicBezTo>
                      <a:pt x="649148" y="1434"/>
                      <a:pt x="658451" y="6451"/>
                      <a:pt x="663461" y="12185"/>
                    </a:cubicBezTo>
                    <a:cubicBezTo>
                      <a:pt x="722144" y="74544"/>
                      <a:pt x="779396" y="139053"/>
                      <a:pt x="840226" y="204278"/>
                    </a:cubicBezTo>
                    <a:cubicBezTo>
                      <a:pt x="841657" y="206429"/>
                      <a:pt x="840942" y="212163"/>
                      <a:pt x="837363" y="212163"/>
                    </a:cubicBezTo>
                    <a:cubicBezTo>
                      <a:pt x="833069" y="212880"/>
                      <a:pt x="829491" y="213596"/>
                      <a:pt x="827344" y="213596"/>
                    </a:cubicBezTo>
                    <a:cubicBezTo>
                      <a:pt x="766514" y="213596"/>
                      <a:pt x="706400" y="212880"/>
                      <a:pt x="646285" y="213596"/>
                    </a:cubicBezTo>
                    <a:cubicBezTo>
                      <a:pt x="630541" y="214313"/>
                      <a:pt x="621953" y="209296"/>
                      <a:pt x="616228" y="194960"/>
                    </a:cubicBezTo>
                    <a:cubicBezTo>
                      <a:pt x="588318" y="134035"/>
                      <a:pt x="560408" y="72393"/>
                      <a:pt x="531066" y="7168"/>
                    </a:cubicBezTo>
                    <a:cubicBezTo>
                      <a:pt x="528919" y="4301"/>
                      <a:pt x="531782" y="0"/>
                      <a:pt x="535360" y="0"/>
                    </a:cubicBezTo>
                    <a:close/>
                    <a:moveTo>
                      <a:pt x="308007" y="0"/>
                    </a:moveTo>
                    <a:cubicBezTo>
                      <a:pt x="310871" y="0"/>
                      <a:pt x="313019" y="4298"/>
                      <a:pt x="312303" y="7163"/>
                    </a:cubicBezTo>
                    <a:cubicBezTo>
                      <a:pt x="280083" y="75206"/>
                      <a:pt x="250727" y="138952"/>
                      <a:pt x="220654" y="202698"/>
                    </a:cubicBezTo>
                    <a:cubicBezTo>
                      <a:pt x="219222" y="206995"/>
                      <a:pt x="212062" y="211293"/>
                      <a:pt x="207050" y="212725"/>
                    </a:cubicBezTo>
                    <a:cubicBezTo>
                      <a:pt x="141178" y="212725"/>
                      <a:pt x="76022" y="212725"/>
                      <a:pt x="5138" y="212725"/>
                    </a:cubicBezTo>
                    <a:cubicBezTo>
                      <a:pt x="842" y="212725"/>
                      <a:pt x="-1306" y="206995"/>
                      <a:pt x="842" y="204846"/>
                    </a:cubicBezTo>
                    <a:cubicBezTo>
                      <a:pt x="26618" y="177629"/>
                      <a:pt x="48098" y="153277"/>
                      <a:pt x="71010" y="128924"/>
                    </a:cubicBezTo>
                    <a:cubicBezTo>
                      <a:pt x="106094" y="89531"/>
                      <a:pt x="140462" y="51570"/>
                      <a:pt x="176978" y="13609"/>
                    </a:cubicBezTo>
                    <a:cubicBezTo>
                      <a:pt x="182706" y="7879"/>
                      <a:pt x="192014" y="1433"/>
                      <a:pt x="200606" y="1433"/>
                    </a:cubicBezTo>
                    <a:cubicBezTo>
                      <a:pt x="234259" y="0"/>
                      <a:pt x="268627" y="0"/>
                      <a:pt x="308007" y="0"/>
                    </a:cubicBezTo>
                    <a:close/>
                  </a:path>
                </a:pathLst>
              </a:custGeom>
              <a:solidFill>
                <a:srgbClr val="670F3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47" name="Freeform 12">
                <a:extLst>
                  <a:ext uri="{FF2B5EF4-FFF2-40B4-BE49-F238E27FC236}">
                    <a16:creationId xmlns:a16="http://schemas.microsoft.com/office/drawing/2014/main" id="{10E688A0-F7D8-4571-84DD-B06A45B4E159}"/>
                  </a:ext>
                </a:extLst>
              </p:cNvPr>
              <p:cNvSpPr>
                <a:spLocks/>
              </p:cNvSpPr>
              <p:nvPr/>
            </p:nvSpPr>
            <p:spPr bwMode="auto">
              <a:xfrm>
                <a:off x="6729413" y="3467100"/>
                <a:ext cx="1123838" cy="541338"/>
              </a:xfrm>
              <a:custGeom>
                <a:avLst/>
                <a:gdLst>
                  <a:gd name="connsiteX0" fmla="*/ 409739 w 1123838"/>
                  <a:gd name="connsiteY0" fmla="*/ 31588 h 541338"/>
                  <a:gd name="connsiteX1" fmla="*/ 326138 w 1123838"/>
                  <a:gd name="connsiteY1" fmla="*/ 51530 h 541338"/>
                  <a:gd name="connsiteX2" fmla="*/ 31750 w 1123838"/>
                  <a:gd name="connsiteY2" fmla="*/ 218189 h 541338"/>
                  <a:gd name="connsiteX3" fmla="*/ 31750 w 1123838"/>
                  <a:gd name="connsiteY3" fmla="*/ 501651 h 541338"/>
                  <a:gd name="connsiteX4" fmla="*/ 368296 w 1123838"/>
                  <a:gd name="connsiteY4" fmla="*/ 372028 h 541338"/>
                  <a:gd name="connsiteX5" fmla="*/ 419028 w 1123838"/>
                  <a:gd name="connsiteY5" fmla="*/ 364193 h 541338"/>
                  <a:gd name="connsiteX6" fmla="*/ 568366 w 1123838"/>
                  <a:gd name="connsiteY6" fmla="*/ 374876 h 541338"/>
                  <a:gd name="connsiteX7" fmla="*/ 797017 w 1123838"/>
                  <a:gd name="connsiteY7" fmla="*/ 348524 h 541338"/>
                  <a:gd name="connsiteX8" fmla="*/ 1047818 w 1123838"/>
                  <a:gd name="connsiteY8" fmla="*/ 182578 h 541338"/>
                  <a:gd name="connsiteX9" fmla="*/ 1079972 w 1123838"/>
                  <a:gd name="connsiteY9" fmla="*/ 145542 h 541338"/>
                  <a:gd name="connsiteX10" fmla="*/ 1074971 w 1123838"/>
                  <a:gd name="connsiteY10" fmla="*/ 71472 h 541338"/>
                  <a:gd name="connsiteX11" fmla="*/ 1036386 w 1123838"/>
                  <a:gd name="connsiteY11" fmla="*/ 57940 h 541338"/>
                  <a:gd name="connsiteX12" fmla="*/ 999230 w 1123838"/>
                  <a:gd name="connsiteY12" fmla="*/ 75745 h 541338"/>
                  <a:gd name="connsiteX13" fmla="*/ 951356 w 1123838"/>
                  <a:gd name="connsiteY13" fmla="*/ 129161 h 541338"/>
                  <a:gd name="connsiteX14" fmla="*/ 805591 w 1123838"/>
                  <a:gd name="connsiteY14" fmla="*/ 220325 h 541338"/>
                  <a:gd name="connsiteX15" fmla="*/ 608380 w 1123838"/>
                  <a:gd name="connsiteY15" fmla="*/ 209642 h 541338"/>
                  <a:gd name="connsiteX16" fmla="*/ 553360 w 1123838"/>
                  <a:gd name="connsiteY16" fmla="*/ 187563 h 541338"/>
                  <a:gd name="connsiteX17" fmla="*/ 544071 w 1123838"/>
                  <a:gd name="connsiteY17" fmla="*/ 171182 h 541338"/>
                  <a:gd name="connsiteX18" fmla="*/ 557648 w 1123838"/>
                  <a:gd name="connsiteY18" fmla="*/ 157650 h 541338"/>
                  <a:gd name="connsiteX19" fmla="*/ 715560 w 1123838"/>
                  <a:gd name="connsiteY19" fmla="*/ 141981 h 541338"/>
                  <a:gd name="connsiteX20" fmla="*/ 759146 w 1123838"/>
                  <a:gd name="connsiteY20" fmla="*/ 94975 h 541338"/>
                  <a:gd name="connsiteX21" fmla="*/ 713416 w 1123838"/>
                  <a:gd name="connsiteY21" fmla="*/ 47256 h 541338"/>
                  <a:gd name="connsiteX22" fmla="*/ 409739 w 1123838"/>
                  <a:gd name="connsiteY22" fmla="*/ 31588 h 541338"/>
                  <a:gd name="connsiteX23" fmla="*/ 390213 w 1123838"/>
                  <a:gd name="connsiteY23" fmla="*/ 0 h 541338"/>
                  <a:gd name="connsiteX24" fmla="*/ 393072 w 1123838"/>
                  <a:gd name="connsiteY24" fmla="*/ 0 h 541338"/>
                  <a:gd name="connsiteX25" fmla="*/ 397360 w 1123838"/>
                  <a:gd name="connsiteY25" fmla="*/ 0 h 541338"/>
                  <a:gd name="connsiteX26" fmla="*/ 399504 w 1123838"/>
                  <a:gd name="connsiteY26" fmla="*/ 0 h 541338"/>
                  <a:gd name="connsiteX27" fmla="*/ 403077 w 1123838"/>
                  <a:gd name="connsiteY27" fmla="*/ 0 h 541338"/>
                  <a:gd name="connsiteX28" fmla="*/ 410939 w 1123838"/>
                  <a:gd name="connsiteY28" fmla="*/ 0 h 541338"/>
                  <a:gd name="connsiteX29" fmla="*/ 715390 w 1123838"/>
                  <a:gd name="connsiteY29" fmla="*/ 15712 h 541338"/>
                  <a:gd name="connsiteX30" fmla="*/ 780426 w 1123838"/>
                  <a:gd name="connsiteY30" fmla="*/ 56419 h 541338"/>
                  <a:gd name="connsiteX31" fmla="*/ 782570 w 1123838"/>
                  <a:gd name="connsiteY31" fmla="*/ 60704 h 541338"/>
                  <a:gd name="connsiteX32" fmla="*/ 789002 w 1123838"/>
                  <a:gd name="connsiteY32" fmla="*/ 79273 h 541338"/>
                  <a:gd name="connsiteX33" fmla="*/ 790431 w 1123838"/>
                  <a:gd name="connsiteY33" fmla="*/ 94984 h 541338"/>
                  <a:gd name="connsiteX34" fmla="*/ 789716 w 1123838"/>
                  <a:gd name="connsiteY34" fmla="*/ 100698 h 541338"/>
                  <a:gd name="connsiteX35" fmla="*/ 789716 w 1123838"/>
                  <a:gd name="connsiteY35" fmla="*/ 101412 h 541338"/>
                  <a:gd name="connsiteX36" fmla="*/ 789002 w 1123838"/>
                  <a:gd name="connsiteY36" fmla="*/ 107125 h 541338"/>
                  <a:gd name="connsiteX37" fmla="*/ 763988 w 1123838"/>
                  <a:gd name="connsiteY37" fmla="*/ 154260 h 541338"/>
                  <a:gd name="connsiteX38" fmla="*/ 763273 w 1123838"/>
                  <a:gd name="connsiteY38" fmla="*/ 154260 h 541338"/>
                  <a:gd name="connsiteX39" fmla="*/ 758985 w 1123838"/>
                  <a:gd name="connsiteY39" fmla="*/ 157831 h 541338"/>
                  <a:gd name="connsiteX40" fmla="*/ 754697 w 1123838"/>
                  <a:gd name="connsiteY40" fmla="*/ 160688 h 541338"/>
                  <a:gd name="connsiteX41" fmla="*/ 753983 w 1123838"/>
                  <a:gd name="connsiteY41" fmla="*/ 161402 h 541338"/>
                  <a:gd name="connsiteX42" fmla="*/ 749695 w 1123838"/>
                  <a:gd name="connsiteY42" fmla="*/ 164258 h 541338"/>
                  <a:gd name="connsiteX43" fmla="*/ 748265 w 1123838"/>
                  <a:gd name="connsiteY43" fmla="*/ 164973 h 541338"/>
                  <a:gd name="connsiteX44" fmla="*/ 743263 w 1123838"/>
                  <a:gd name="connsiteY44" fmla="*/ 167115 h 541338"/>
                  <a:gd name="connsiteX45" fmla="*/ 742548 w 1123838"/>
                  <a:gd name="connsiteY45" fmla="*/ 167829 h 541338"/>
                  <a:gd name="connsiteX46" fmla="*/ 738260 w 1123838"/>
                  <a:gd name="connsiteY46" fmla="*/ 169258 h 541338"/>
                  <a:gd name="connsiteX47" fmla="*/ 718964 w 1123838"/>
                  <a:gd name="connsiteY47" fmla="*/ 173543 h 541338"/>
                  <a:gd name="connsiteX48" fmla="*/ 624626 w 1123838"/>
                  <a:gd name="connsiteY48" fmla="*/ 182827 h 541338"/>
                  <a:gd name="connsiteX49" fmla="*/ 743263 w 1123838"/>
                  <a:gd name="connsiteY49" fmla="*/ 199967 h 541338"/>
                  <a:gd name="connsiteX50" fmla="*/ 774708 w 1123838"/>
                  <a:gd name="connsiteY50" fmla="*/ 195682 h 541338"/>
                  <a:gd name="connsiteX51" fmla="*/ 775423 w 1123838"/>
                  <a:gd name="connsiteY51" fmla="*/ 195682 h 541338"/>
                  <a:gd name="connsiteX52" fmla="*/ 785428 w 1123838"/>
                  <a:gd name="connsiteY52" fmla="*/ 193539 h 541338"/>
                  <a:gd name="connsiteX53" fmla="*/ 786858 w 1123838"/>
                  <a:gd name="connsiteY53" fmla="*/ 192825 h 541338"/>
                  <a:gd name="connsiteX54" fmla="*/ 796863 w 1123838"/>
                  <a:gd name="connsiteY54" fmla="*/ 190683 h 541338"/>
                  <a:gd name="connsiteX55" fmla="*/ 826880 w 1123838"/>
                  <a:gd name="connsiteY55" fmla="*/ 179970 h 541338"/>
                  <a:gd name="connsiteX56" fmla="*/ 909782 w 1123838"/>
                  <a:gd name="connsiteY56" fmla="*/ 127122 h 541338"/>
                  <a:gd name="connsiteX57" fmla="*/ 928363 w 1123838"/>
                  <a:gd name="connsiteY57" fmla="*/ 108553 h 541338"/>
                  <a:gd name="connsiteX58" fmla="*/ 975532 w 1123838"/>
                  <a:gd name="connsiteY58" fmla="*/ 54991 h 541338"/>
                  <a:gd name="connsiteX59" fmla="*/ 978391 w 1123838"/>
                  <a:gd name="connsiteY59" fmla="*/ 51420 h 541338"/>
                  <a:gd name="connsiteX60" fmla="*/ 979105 w 1123838"/>
                  <a:gd name="connsiteY60" fmla="*/ 51420 h 541338"/>
                  <a:gd name="connsiteX61" fmla="*/ 1034135 w 1123838"/>
                  <a:gd name="connsiteY61" fmla="*/ 26424 h 541338"/>
                  <a:gd name="connsiteX62" fmla="*/ 1034850 w 1123838"/>
                  <a:gd name="connsiteY62" fmla="*/ 26424 h 541338"/>
                  <a:gd name="connsiteX63" fmla="*/ 1039138 w 1123838"/>
                  <a:gd name="connsiteY63" fmla="*/ 26424 h 541338"/>
                  <a:gd name="connsiteX64" fmla="*/ 1040567 w 1123838"/>
                  <a:gd name="connsiteY64" fmla="*/ 26424 h 541338"/>
                  <a:gd name="connsiteX65" fmla="*/ 1079875 w 1123838"/>
                  <a:gd name="connsiteY65" fmla="*/ 37137 h 541338"/>
                  <a:gd name="connsiteX66" fmla="*/ 1083448 w 1123838"/>
                  <a:gd name="connsiteY66" fmla="*/ 39279 h 541338"/>
                  <a:gd name="connsiteX67" fmla="*/ 1086307 w 1123838"/>
                  <a:gd name="connsiteY67" fmla="*/ 40708 h 541338"/>
                  <a:gd name="connsiteX68" fmla="*/ 1087021 w 1123838"/>
                  <a:gd name="connsiteY68" fmla="*/ 41422 h 541338"/>
                  <a:gd name="connsiteX69" fmla="*/ 1089880 w 1123838"/>
                  <a:gd name="connsiteY69" fmla="*/ 43564 h 541338"/>
                  <a:gd name="connsiteX70" fmla="*/ 1090595 w 1123838"/>
                  <a:gd name="connsiteY70" fmla="*/ 44278 h 541338"/>
                  <a:gd name="connsiteX71" fmla="*/ 1092739 w 1123838"/>
                  <a:gd name="connsiteY71" fmla="*/ 45707 h 541338"/>
                  <a:gd name="connsiteX72" fmla="*/ 1095597 w 1123838"/>
                  <a:gd name="connsiteY72" fmla="*/ 47849 h 541338"/>
                  <a:gd name="connsiteX73" fmla="*/ 1095597 w 1123838"/>
                  <a:gd name="connsiteY73" fmla="*/ 48563 h 541338"/>
                  <a:gd name="connsiteX74" fmla="*/ 1103459 w 1123838"/>
                  <a:gd name="connsiteY74" fmla="*/ 165687 h 541338"/>
                  <a:gd name="connsiteX75" fmla="*/ 1072013 w 1123838"/>
                  <a:gd name="connsiteY75" fmla="*/ 203538 h 541338"/>
                  <a:gd name="connsiteX76" fmla="*/ 966241 w 1123838"/>
                  <a:gd name="connsiteY76" fmla="*/ 299950 h 541338"/>
                  <a:gd name="connsiteX77" fmla="*/ 956950 w 1123838"/>
                  <a:gd name="connsiteY77" fmla="*/ 306377 h 541338"/>
                  <a:gd name="connsiteX78" fmla="*/ 948374 w 1123838"/>
                  <a:gd name="connsiteY78" fmla="*/ 312091 h 541338"/>
                  <a:gd name="connsiteX79" fmla="*/ 806154 w 1123838"/>
                  <a:gd name="connsiteY79" fmla="*/ 379222 h 541338"/>
                  <a:gd name="connsiteX80" fmla="*/ 792575 w 1123838"/>
                  <a:gd name="connsiteY80" fmla="*/ 383507 h 541338"/>
                  <a:gd name="connsiteX81" fmla="*/ 788287 w 1123838"/>
                  <a:gd name="connsiteY81" fmla="*/ 384222 h 541338"/>
                  <a:gd name="connsiteX82" fmla="*/ 779711 w 1123838"/>
                  <a:gd name="connsiteY82" fmla="*/ 387078 h 541338"/>
                  <a:gd name="connsiteX83" fmla="*/ 773994 w 1123838"/>
                  <a:gd name="connsiteY83" fmla="*/ 388507 h 541338"/>
                  <a:gd name="connsiteX84" fmla="*/ 766132 w 1123838"/>
                  <a:gd name="connsiteY84" fmla="*/ 389935 h 541338"/>
                  <a:gd name="connsiteX85" fmla="*/ 759700 w 1123838"/>
                  <a:gd name="connsiteY85" fmla="*/ 392077 h 541338"/>
                  <a:gd name="connsiteX86" fmla="*/ 753983 w 1123838"/>
                  <a:gd name="connsiteY86" fmla="*/ 392792 h 541338"/>
                  <a:gd name="connsiteX87" fmla="*/ 723966 w 1123838"/>
                  <a:gd name="connsiteY87" fmla="*/ 399219 h 541338"/>
                  <a:gd name="connsiteX88" fmla="*/ 721822 w 1123838"/>
                  <a:gd name="connsiteY88" fmla="*/ 399219 h 541338"/>
                  <a:gd name="connsiteX89" fmla="*/ 711102 w 1123838"/>
                  <a:gd name="connsiteY89" fmla="*/ 401362 h 541338"/>
                  <a:gd name="connsiteX90" fmla="*/ 709673 w 1123838"/>
                  <a:gd name="connsiteY90" fmla="*/ 401362 h 541338"/>
                  <a:gd name="connsiteX91" fmla="*/ 650355 w 1123838"/>
                  <a:gd name="connsiteY91" fmla="*/ 407789 h 541338"/>
                  <a:gd name="connsiteX92" fmla="*/ 648211 w 1123838"/>
                  <a:gd name="connsiteY92" fmla="*/ 407789 h 541338"/>
                  <a:gd name="connsiteX93" fmla="*/ 637491 w 1123838"/>
                  <a:gd name="connsiteY93" fmla="*/ 408503 h 541338"/>
                  <a:gd name="connsiteX94" fmla="*/ 635347 w 1123838"/>
                  <a:gd name="connsiteY94" fmla="*/ 408503 h 541338"/>
                  <a:gd name="connsiteX95" fmla="*/ 621053 w 1123838"/>
                  <a:gd name="connsiteY95" fmla="*/ 408503 h 541338"/>
                  <a:gd name="connsiteX96" fmla="*/ 619624 w 1123838"/>
                  <a:gd name="connsiteY96" fmla="*/ 408503 h 541338"/>
                  <a:gd name="connsiteX97" fmla="*/ 612477 w 1123838"/>
                  <a:gd name="connsiteY97" fmla="*/ 408503 h 541338"/>
                  <a:gd name="connsiteX98" fmla="*/ 606045 w 1123838"/>
                  <a:gd name="connsiteY98" fmla="*/ 408503 h 541338"/>
                  <a:gd name="connsiteX99" fmla="*/ 598898 w 1123838"/>
                  <a:gd name="connsiteY99" fmla="*/ 408503 h 541338"/>
                  <a:gd name="connsiteX100" fmla="*/ 592466 w 1123838"/>
                  <a:gd name="connsiteY100" fmla="*/ 408503 h 541338"/>
                  <a:gd name="connsiteX101" fmla="*/ 584605 w 1123838"/>
                  <a:gd name="connsiteY101" fmla="*/ 407789 h 541338"/>
                  <a:gd name="connsiteX102" fmla="*/ 578887 w 1123838"/>
                  <a:gd name="connsiteY102" fmla="*/ 407789 h 541338"/>
                  <a:gd name="connsiteX103" fmla="*/ 566738 w 1123838"/>
                  <a:gd name="connsiteY103" fmla="*/ 407075 h 541338"/>
                  <a:gd name="connsiteX104" fmla="*/ 566023 w 1123838"/>
                  <a:gd name="connsiteY104" fmla="*/ 407075 h 541338"/>
                  <a:gd name="connsiteX105" fmla="*/ 485265 w 1123838"/>
                  <a:gd name="connsiteY105" fmla="*/ 401362 h 541338"/>
                  <a:gd name="connsiteX106" fmla="*/ 416656 w 1123838"/>
                  <a:gd name="connsiteY106" fmla="*/ 396362 h 541338"/>
                  <a:gd name="connsiteX107" fmla="*/ 410939 w 1123838"/>
                  <a:gd name="connsiteY107" fmla="*/ 396362 h 541338"/>
                  <a:gd name="connsiteX108" fmla="*/ 407365 w 1123838"/>
                  <a:gd name="connsiteY108" fmla="*/ 396362 h 541338"/>
                  <a:gd name="connsiteX109" fmla="*/ 393072 w 1123838"/>
                  <a:gd name="connsiteY109" fmla="*/ 397791 h 541338"/>
                  <a:gd name="connsiteX110" fmla="*/ 388784 w 1123838"/>
                  <a:gd name="connsiteY110" fmla="*/ 398505 h 541338"/>
                  <a:gd name="connsiteX111" fmla="*/ 388784 w 1123838"/>
                  <a:gd name="connsiteY111" fmla="*/ 399219 h 541338"/>
                  <a:gd name="connsiteX112" fmla="*/ 384496 w 1123838"/>
                  <a:gd name="connsiteY112" fmla="*/ 399933 h 541338"/>
                  <a:gd name="connsiteX113" fmla="*/ 383781 w 1123838"/>
                  <a:gd name="connsiteY113" fmla="*/ 400647 h 541338"/>
                  <a:gd name="connsiteX114" fmla="*/ 379493 w 1123838"/>
                  <a:gd name="connsiteY114" fmla="*/ 402076 h 541338"/>
                  <a:gd name="connsiteX115" fmla="*/ 21441 w 1123838"/>
                  <a:gd name="connsiteY115" fmla="*/ 540624 h 541338"/>
                  <a:gd name="connsiteX116" fmla="*/ 15723 w 1123838"/>
                  <a:gd name="connsiteY116" fmla="*/ 541338 h 541338"/>
                  <a:gd name="connsiteX117" fmla="*/ 7147 w 1123838"/>
                  <a:gd name="connsiteY117" fmla="*/ 538481 h 541338"/>
                  <a:gd name="connsiteX118" fmla="*/ 0 w 1123838"/>
                  <a:gd name="connsiteY118" fmla="*/ 525626 h 541338"/>
                  <a:gd name="connsiteX119" fmla="*/ 0 w 1123838"/>
                  <a:gd name="connsiteY119" fmla="*/ 209251 h 541338"/>
                  <a:gd name="connsiteX120" fmla="*/ 7862 w 1123838"/>
                  <a:gd name="connsiteY120" fmla="*/ 195682 h 541338"/>
                  <a:gd name="connsiteX121" fmla="*/ 310169 w 1123838"/>
                  <a:gd name="connsiteY121" fmla="*/ 24282 h 541338"/>
                  <a:gd name="connsiteX122" fmla="*/ 315887 w 1123838"/>
                  <a:gd name="connsiteY122" fmla="*/ 21425 h 541338"/>
                  <a:gd name="connsiteX123" fmla="*/ 318031 w 1123838"/>
                  <a:gd name="connsiteY123" fmla="*/ 19997 h 541338"/>
                  <a:gd name="connsiteX124" fmla="*/ 320889 w 1123838"/>
                  <a:gd name="connsiteY124" fmla="*/ 18568 h 541338"/>
                  <a:gd name="connsiteX125" fmla="*/ 324463 w 1123838"/>
                  <a:gd name="connsiteY125" fmla="*/ 17140 h 541338"/>
                  <a:gd name="connsiteX126" fmla="*/ 326607 w 1123838"/>
                  <a:gd name="connsiteY126" fmla="*/ 15712 h 541338"/>
                  <a:gd name="connsiteX127" fmla="*/ 330180 w 1123838"/>
                  <a:gd name="connsiteY127" fmla="*/ 14283 h 541338"/>
                  <a:gd name="connsiteX128" fmla="*/ 332324 w 1123838"/>
                  <a:gd name="connsiteY128" fmla="*/ 13569 h 541338"/>
                  <a:gd name="connsiteX129" fmla="*/ 336612 w 1123838"/>
                  <a:gd name="connsiteY129" fmla="*/ 12141 h 541338"/>
                  <a:gd name="connsiteX130" fmla="*/ 338042 w 1123838"/>
                  <a:gd name="connsiteY130" fmla="*/ 11427 h 541338"/>
                  <a:gd name="connsiteX131" fmla="*/ 342330 w 1123838"/>
                  <a:gd name="connsiteY131" fmla="*/ 9998 h 541338"/>
                  <a:gd name="connsiteX132" fmla="*/ 343759 w 1123838"/>
                  <a:gd name="connsiteY132" fmla="*/ 9284 h 541338"/>
                  <a:gd name="connsiteX133" fmla="*/ 348047 w 1123838"/>
                  <a:gd name="connsiteY133" fmla="*/ 7856 h 541338"/>
                  <a:gd name="connsiteX134" fmla="*/ 349476 w 1123838"/>
                  <a:gd name="connsiteY134" fmla="*/ 7856 h 541338"/>
                  <a:gd name="connsiteX135" fmla="*/ 354479 w 1123838"/>
                  <a:gd name="connsiteY135" fmla="*/ 6428 h 541338"/>
                  <a:gd name="connsiteX136" fmla="*/ 354479 w 1123838"/>
                  <a:gd name="connsiteY136" fmla="*/ 5713 h 541338"/>
                  <a:gd name="connsiteX137" fmla="*/ 381637 w 1123838"/>
                  <a:gd name="connsiteY137" fmla="*/ 1428 h 541338"/>
                  <a:gd name="connsiteX138" fmla="*/ 383781 w 1123838"/>
                  <a:gd name="connsiteY138" fmla="*/ 714 h 541338"/>
                  <a:gd name="connsiteX139" fmla="*/ 387354 w 1123838"/>
                  <a:gd name="connsiteY139" fmla="*/ 714 h 541338"/>
                  <a:gd name="connsiteX140" fmla="*/ 390213 w 1123838"/>
                  <a:gd name="connsiteY140"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1123838" h="541338">
                    <a:moveTo>
                      <a:pt x="409739" y="31588"/>
                    </a:moveTo>
                    <a:cubicBezTo>
                      <a:pt x="380443" y="30163"/>
                      <a:pt x="351147" y="37285"/>
                      <a:pt x="326138" y="51530"/>
                    </a:cubicBezTo>
                    <a:cubicBezTo>
                      <a:pt x="326138" y="51530"/>
                      <a:pt x="326138" y="51530"/>
                      <a:pt x="31750" y="218189"/>
                    </a:cubicBezTo>
                    <a:cubicBezTo>
                      <a:pt x="31750" y="218189"/>
                      <a:pt x="31750" y="218189"/>
                      <a:pt x="31750" y="501651"/>
                    </a:cubicBezTo>
                    <a:cubicBezTo>
                      <a:pt x="31750" y="501651"/>
                      <a:pt x="31750" y="501651"/>
                      <a:pt x="368296" y="372028"/>
                    </a:cubicBezTo>
                    <a:cubicBezTo>
                      <a:pt x="384730" y="365618"/>
                      <a:pt x="401879" y="362769"/>
                      <a:pt x="419028" y="364193"/>
                    </a:cubicBezTo>
                    <a:cubicBezTo>
                      <a:pt x="419028" y="364193"/>
                      <a:pt x="419028" y="364193"/>
                      <a:pt x="568366" y="374876"/>
                    </a:cubicBezTo>
                    <a:cubicBezTo>
                      <a:pt x="645535" y="380574"/>
                      <a:pt x="722705" y="371315"/>
                      <a:pt x="797017" y="348524"/>
                    </a:cubicBezTo>
                    <a:cubicBezTo>
                      <a:pt x="894908" y="317899"/>
                      <a:pt x="981367" y="260922"/>
                      <a:pt x="1047818" y="182578"/>
                    </a:cubicBezTo>
                    <a:cubicBezTo>
                      <a:pt x="1047818" y="182578"/>
                      <a:pt x="1047818" y="182578"/>
                      <a:pt x="1079972" y="145542"/>
                    </a:cubicBezTo>
                    <a:cubicBezTo>
                      <a:pt x="1098550" y="123464"/>
                      <a:pt x="1096407" y="90702"/>
                      <a:pt x="1074971" y="71472"/>
                    </a:cubicBezTo>
                    <a:cubicBezTo>
                      <a:pt x="1064253" y="62213"/>
                      <a:pt x="1050676" y="57227"/>
                      <a:pt x="1036386" y="57940"/>
                    </a:cubicBezTo>
                    <a:cubicBezTo>
                      <a:pt x="1022095" y="58652"/>
                      <a:pt x="1008519" y="65062"/>
                      <a:pt x="999230" y="75745"/>
                    </a:cubicBezTo>
                    <a:cubicBezTo>
                      <a:pt x="999230" y="75745"/>
                      <a:pt x="999230" y="75745"/>
                      <a:pt x="951356" y="129161"/>
                    </a:cubicBezTo>
                    <a:cubicBezTo>
                      <a:pt x="912771" y="173319"/>
                      <a:pt x="862039" y="204656"/>
                      <a:pt x="805591" y="220325"/>
                    </a:cubicBezTo>
                    <a:cubicBezTo>
                      <a:pt x="740568" y="238843"/>
                      <a:pt x="670544" y="234570"/>
                      <a:pt x="608380" y="209642"/>
                    </a:cubicBezTo>
                    <a:cubicBezTo>
                      <a:pt x="608380" y="209642"/>
                      <a:pt x="608380" y="209642"/>
                      <a:pt x="553360" y="187563"/>
                    </a:cubicBezTo>
                    <a:cubicBezTo>
                      <a:pt x="546930" y="184714"/>
                      <a:pt x="542642" y="178304"/>
                      <a:pt x="544071" y="171182"/>
                    </a:cubicBezTo>
                    <a:cubicBezTo>
                      <a:pt x="544786" y="164060"/>
                      <a:pt x="550502" y="158362"/>
                      <a:pt x="557648" y="157650"/>
                    </a:cubicBezTo>
                    <a:cubicBezTo>
                      <a:pt x="557648" y="157650"/>
                      <a:pt x="557648" y="157650"/>
                      <a:pt x="715560" y="141981"/>
                    </a:cubicBezTo>
                    <a:cubicBezTo>
                      <a:pt x="740568" y="139845"/>
                      <a:pt x="759146" y="119190"/>
                      <a:pt x="759146" y="94975"/>
                    </a:cubicBezTo>
                    <a:cubicBezTo>
                      <a:pt x="759146" y="69335"/>
                      <a:pt x="739139" y="48681"/>
                      <a:pt x="713416" y="47256"/>
                    </a:cubicBezTo>
                    <a:cubicBezTo>
                      <a:pt x="713416" y="47256"/>
                      <a:pt x="713416" y="47256"/>
                      <a:pt x="409739" y="31588"/>
                    </a:cubicBezTo>
                    <a:close/>
                    <a:moveTo>
                      <a:pt x="390213" y="0"/>
                    </a:moveTo>
                    <a:cubicBezTo>
                      <a:pt x="391642" y="0"/>
                      <a:pt x="392357" y="0"/>
                      <a:pt x="393072" y="0"/>
                    </a:cubicBezTo>
                    <a:cubicBezTo>
                      <a:pt x="394501" y="0"/>
                      <a:pt x="395930" y="0"/>
                      <a:pt x="397360" y="0"/>
                    </a:cubicBezTo>
                    <a:cubicBezTo>
                      <a:pt x="398074" y="0"/>
                      <a:pt x="398789" y="0"/>
                      <a:pt x="399504" y="0"/>
                    </a:cubicBezTo>
                    <a:cubicBezTo>
                      <a:pt x="400933" y="0"/>
                      <a:pt x="401648" y="0"/>
                      <a:pt x="403077" y="0"/>
                    </a:cubicBezTo>
                    <a:cubicBezTo>
                      <a:pt x="405936" y="0"/>
                      <a:pt x="408794" y="0"/>
                      <a:pt x="410939" y="0"/>
                    </a:cubicBezTo>
                    <a:cubicBezTo>
                      <a:pt x="410939" y="0"/>
                      <a:pt x="410939" y="0"/>
                      <a:pt x="715390" y="15712"/>
                    </a:cubicBezTo>
                    <a:cubicBezTo>
                      <a:pt x="743263" y="17140"/>
                      <a:pt x="766847" y="33566"/>
                      <a:pt x="780426" y="56419"/>
                    </a:cubicBezTo>
                    <a:cubicBezTo>
                      <a:pt x="781140" y="57848"/>
                      <a:pt x="781855" y="59276"/>
                      <a:pt x="782570" y="60704"/>
                    </a:cubicBezTo>
                    <a:cubicBezTo>
                      <a:pt x="785428" y="66418"/>
                      <a:pt x="787572" y="72845"/>
                      <a:pt x="789002" y="79273"/>
                    </a:cubicBezTo>
                    <a:cubicBezTo>
                      <a:pt x="789716" y="84272"/>
                      <a:pt x="790431" y="89271"/>
                      <a:pt x="790431" y="94984"/>
                    </a:cubicBezTo>
                    <a:cubicBezTo>
                      <a:pt x="790431" y="97127"/>
                      <a:pt x="790431" y="98555"/>
                      <a:pt x="789716" y="100698"/>
                    </a:cubicBezTo>
                    <a:cubicBezTo>
                      <a:pt x="789716" y="100698"/>
                      <a:pt x="789716" y="101412"/>
                      <a:pt x="789716" y="101412"/>
                    </a:cubicBezTo>
                    <a:cubicBezTo>
                      <a:pt x="789716" y="103554"/>
                      <a:pt x="789716" y="104983"/>
                      <a:pt x="789002" y="107125"/>
                    </a:cubicBezTo>
                    <a:cubicBezTo>
                      <a:pt x="786143" y="125693"/>
                      <a:pt x="776852" y="142119"/>
                      <a:pt x="763988" y="154260"/>
                    </a:cubicBezTo>
                    <a:cubicBezTo>
                      <a:pt x="763988" y="154260"/>
                      <a:pt x="763273" y="154260"/>
                      <a:pt x="763273" y="154260"/>
                    </a:cubicBezTo>
                    <a:cubicBezTo>
                      <a:pt x="761844" y="155688"/>
                      <a:pt x="760415" y="156403"/>
                      <a:pt x="758985" y="157831"/>
                    </a:cubicBezTo>
                    <a:cubicBezTo>
                      <a:pt x="757556" y="159259"/>
                      <a:pt x="756127" y="159973"/>
                      <a:pt x="754697" y="160688"/>
                    </a:cubicBezTo>
                    <a:cubicBezTo>
                      <a:pt x="753983" y="161402"/>
                      <a:pt x="753983" y="161402"/>
                      <a:pt x="753983" y="161402"/>
                    </a:cubicBezTo>
                    <a:cubicBezTo>
                      <a:pt x="752553" y="162116"/>
                      <a:pt x="751124" y="163544"/>
                      <a:pt x="749695" y="164258"/>
                    </a:cubicBezTo>
                    <a:cubicBezTo>
                      <a:pt x="748980" y="164258"/>
                      <a:pt x="748265" y="164258"/>
                      <a:pt x="748265" y="164973"/>
                    </a:cubicBezTo>
                    <a:cubicBezTo>
                      <a:pt x="746836" y="165687"/>
                      <a:pt x="745407" y="166401"/>
                      <a:pt x="743263" y="167115"/>
                    </a:cubicBezTo>
                    <a:cubicBezTo>
                      <a:pt x="743263" y="167115"/>
                      <a:pt x="742548" y="167115"/>
                      <a:pt x="742548" y="167829"/>
                    </a:cubicBezTo>
                    <a:cubicBezTo>
                      <a:pt x="741118" y="167829"/>
                      <a:pt x="739689" y="168543"/>
                      <a:pt x="738260" y="169258"/>
                    </a:cubicBezTo>
                    <a:cubicBezTo>
                      <a:pt x="731828" y="171400"/>
                      <a:pt x="725396" y="172828"/>
                      <a:pt x="718964" y="173543"/>
                    </a:cubicBezTo>
                    <a:cubicBezTo>
                      <a:pt x="718964" y="173543"/>
                      <a:pt x="718964" y="173543"/>
                      <a:pt x="624626" y="182827"/>
                    </a:cubicBezTo>
                    <a:cubicBezTo>
                      <a:pt x="662504" y="197110"/>
                      <a:pt x="703241" y="202823"/>
                      <a:pt x="743263" y="199967"/>
                    </a:cubicBezTo>
                    <a:cubicBezTo>
                      <a:pt x="753983" y="199253"/>
                      <a:pt x="764703" y="197824"/>
                      <a:pt x="774708" y="195682"/>
                    </a:cubicBezTo>
                    <a:cubicBezTo>
                      <a:pt x="775423" y="195682"/>
                      <a:pt x="775423" y="195682"/>
                      <a:pt x="775423" y="195682"/>
                    </a:cubicBezTo>
                    <a:cubicBezTo>
                      <a:pt x="778996" y="194968"/>
                      <a:pt x="781855" y="194253"/>
                      <a:pt x="785428" y="193539"/>
                    </a:cubicBezTo>
                    <a:cubicBezTo>
                      <a:pt x="786143" y="193539"/>
                      <a:pt x="786143" y="193539"/>
                      <a:pt x="786858" y="192825"/>
                    </a:cubicBezTo>
                    <a:cubicBezTo>
                      <a:pt x="790431" y="192111"/>
                      <a:pt x="793290" y="191397"/>
                      <a:pt x="796863" y="190683"/>
                    </a:cubicBezTo>
                    <a:cubicBezTo>
                      <a:pt x="806869" y="187826"/>
                      <a:pt x="816874" y="184255"/>
                      <a:pt x="826880" y="179970"/>
                    </a:cubicBezTo>
                    <a:cubicBezTo>
                      <a:pt x="857611" y="167829"/>
                      <a:pt x="885483" y="149975"/>
                      <a:pt x="909782" y="127122"/>
                    </a:cubicBezTo>
                    <a:cubicBezTo>
                      <a:pt x="916214" y="121408"/>
                      <a:pt x="921931" y="114981"/>
                      <a:pt x="928363" y="108553"/>
                    </a:cubicBezTo>
                    <a:cubicBezTo>
                      <a:pt x="928363" y="108553"/>
                      <a:pt x="928363" y="108553"/>
                      <a:pt x="975532" y="54991"/>
                    </a:cubicBezTo>
                    <a:cubicBezTo>
                      <a:pt x="976961" y="53563"/>
                      <a:pt x="977676" y="52848"/>
                      <a:pt x="978391" y="51420"/>
                    </a:cubicBezTo>
                    <a:cubicBezTo>
                      <a:pt x="979105" y="51420"/>
                      <a:pt x="979105" y="51420"/>
                      <a:pt x="979105" y="51420"/>
                    </a:cubicBezTo>
                    <a:cubicBezTo>
                      <a:pt x="994114" y="36423"/>
                      <a:pt x="1013410" y="27853"/>
                      <a:pt x="1034135" y="26424"/>
                    </a:cubicBezTo>
                    <a:cubicBezTo>
                      <a:pt x="1034850" y="26424"/>
                      <a:pt x="1034850" y="26424"/>
                      <a:pt x="1034850" y="26424"/>
                    </a:cubicBezTo>
                    <a:cubicBezTo>
                      <a:pt x="1036279" y="26424"/>
                      <a:pt x="1037709" y="26424"/>
                      <a:pt x="1039138" y="26424"/>
                    </a:cubicBezTo>
                    <a:cubicBezTo>
                      <a:pt x="1039138" y="26424"/>
                      <a:pt x="1039853" y="26424"/>
                      <a:pt x="1040567" y="26424"/>
                    </a:cubicBezTo>
                    <a:cubicBezTo>
                      <a:pt x="1054146" y="26424"/>
                      <a:pt x="1067725" y="30709"/>
                      <a:pt x="1079875" y="37137"/>
                    </a:cubicBezTo>
                    <a:cubicBezTo>
                      <a:pt x="1081304" y="37851"/>
                      <a:pt x="1082019" y="38565"/>
                      <a:pt x="1083448" y="39279"/>
                    </a:cubicBezTo>
                    <a:cubicBezTo>
                      <a:pt x="1084877" y="39993"/>
                      <a:pt x="1085592" y="40708"/>
                      <a:pt x="1086307" y="40708"/>
                    </a:cubicBezTo>
                    <a:cubicBezTo>
                      <a:pt x="1087021" y="41422"/>
                      <a:pt x="1087021" y="41422"/>
                      <a:pt x="1087021" y="41422"/>
                    </a:cubicBezTo>
                    <a:cubicBezTo>
                      <a:pt x="1087736" y="42136"/>
                      <a:pt x="1089165" y="42850"/>
                      <a:pt x="1089880" y="43564"/>
                    </a:cubicBezTo>
                    <a:cubicBezTo>
                      <a:pt x="1089880" y="43564"/>
                      <a:pt x="1090595" y="44278"/>
                      <a:pt x="1090595" y="44278"/>
                    </a:cubicBezTo>
                    <a:cubicBezTo>
                      <a:pt x="1091309" y="44993"/>
                      <a:pt x="1092024" y="44993"/>
                      <a:pt x="1092739" y="45707"/>
                    </a:cubicBezTo>
                    <a:cubicBezTo>
                      <a:pt x="1093453" y="46421"/>
                      <a:pt x="1094168" y="47135"/>
                      <a:pt x="1095597" y="47849"/>
                    </a:cubicBezTo>
                    <a:cubicBezTo>
                      <a:pt x="1095597" y="47849"/>
                      <a:pt x="1095597" y="48563"/>
                      <a:pt x="1095597" y="48563"/>
                    </a:cubicBezTo>
                    <a:cubicBezTo>
                      <a:pt x="1129902" y="79273"/>
                      <a:pt x="1133475" y="130693"/>
                      <a:pt x="1103459" y="165687"/>
                    </a:cubicBezTo>
                    <a:cubicBezTo>
                      <a:pt x="1103459" y="165687"/>
                      <a:pt x="1103459" y="165687"/>
                      <a:pt x="1072013" y="203538"/>
                    </a:cubicBezTo>
                    <a:cubicBezTo>
                      <a:pt x="1040567" y="239960"/>
                      <a:pt x="1004834" y="272812"/>
                      <a:pt x="966241" y="299950"/>
                    </a:cubicBezTo>
                    <a:cubicBezTo>
                      <a:pt x="963383" y="302092"/>
                      <a:pt x="959809" y="304235"/>
                      <a:pt x="956950" y="306377"/>
                    </a:cubicBezTo>
                    <a:cubicBezTo>
                      <a:pt x="954092" y="308520"/>
                      <a:pt x="951233" y="310662"/>
                      <a:pt x="948374" y="312091"/>
                    </a:cubicBezTo>
                    <a:cubicBezTo>
                      <a:pt x="904779" y="340657"/>
                      <a:pt x="856896" y="363511"/>
                      <a:pt x="806154" y="379222"/>
                    </a:cubicBezTo>
                    <a:cubicBezTo>
                      <a:pt x="801866" y="380651"/>
                      <a:pt x="797578" y="382079"/>
                      <a:pt x="792575" y="383507"/>
                    </a:cubicBezTo>
                    <a:cubicBezTo>
                      <a:pt x="791146" y="383507"/>
                      <a:pt x="789716" y="384222"/>
                      <a:pt x="788287" y="384222"/>
                    </a:cubicBezTo>
                    <a:cubicBezTo>
                      <a:pt x="785428" y="384936"/>
                      <a:pt x="782570" y="386364"/>
                      <a:pt x="779711" y="387078"/>
                    </a:cubicBezTo>
                    <a:cubicBezTo>
                      <a:pt x="777567" y="387078"/>
                      <a:pt x="775423" y="387792"/>
                      <a:pt x="773994" y="388507"/>
                    </a:cubicBezTo>
                    <a:cubicBezTo>
                      <a:pt x="771135" y="389221"/>
                      <a:pt x="768991" y="389221"/>
                      <a:pt x="766132" y="389935"/>
                    </a:cubicBezTo>
                    <a:cubicBezTo>
                      <a:pt x="763988" y="390649"/>
                      <a:pt x="761844" y="391363"/>
                      <a:pt x="759700" y="392077"/>
                    </a:cubicBezTo>
                    <a:cubicBezTo>
                      <a:pt x="757556" y="392077"/>
                      <a:pt x="756127" y="392792"/>
                      <a:pt x="753983" y="392792"/>
                    </a:cubicBezTo>
                    <a:cubicBezTo>
                      <a:pt x="743977" y="394934"/>
                      <a:pt x="733972" y="397077"/>
                      <a:pt x="723966" y="399219"/>
                    </a:cubicBezTo>
                    <a:cubicBezTo>
                      <a:pt x="723252" y="399219"/>
                      <a:pt x="722537" y="399219"/>
                      <a:pt x="721822" y="399219"/>
                    </a:cubicBezTo>
                    <a:cubicBezTo>
                      <a:pt x="718249" y="399933"/>
                      <a:pt x="714676" y="400647"/>
                      <a:pt x="711102" y="401362"/>
                    </a:cubicBezTo>
                    <a:cubicBezTo>
                      <a:pt x="710387" y="401362"/>
                      <a:pt x="710387" y="401362"/>
                      <a:pt x="709673" y="401362"/>
                    </a:cubicBezTo>
                    <a:cubicBezTo>
                      <a:pt x="689662" y="404218"/>
                      <a:pt x="670366" y="406361"/>
                      <a:pt x="650355" y="407789"/>
                    </a:cubicBezTo>
                    <a:cubicBezTo>
                      <a:pt x="649640" y="407789"/>
                      <a:pt x="648925" y="407789"/>
                      <a:pt x="648211" y="407789"/>
                    </a:cubicBezTo>
                    <a:cubicBezTo>
                      <a:pt x="644637" y="407789"/>
                      <a:pt x="641064" y="407789"/>
                      <a:pt x="637491" y="408503"/>
                    </a:cubicBezTo>
                    <a:cubicBezTo>
                      <a:pt x="636776" y="408503"/>
                      <a:pt x="636061" y="408503"/>
                      <a:pt x="635347" y="408503"/>
                    </a:cubicBezTo>
                    <a:cubicBezTo>
                      <a:pt x="631058" y="408503"/>
                      <a:pt x="626056" y="408503"/>
                      <a:pt x="621053" y="408503"/>
                    </a:cubicBezTo>
                    <a:cubicBezTo>
                      <a:pt x="621053" y="408503"/>
                      <a:pt x="620338" y="408503"/>
                      <a:pt x="619624" y="408503"/>
                    </a:cubicBezTo>
                    <a:cubicBezTo>
                      <a:pt x="617480" y="408503"/>
                      <a:pt x="614621" y="408503"/>
                      <a:pt x="612477" y="408503"/>
                    </a:cubicBezTo>
                    <a:cubicBezTo>
                      <a:pt x="610333" y="408503"/>
                      <a:pt x="608189" y="408503"/>
                      <a:pt x="606045" y="408503"/>
                    </a:cubicBezTo>
                    <a:cubicBezTo>
                      <a:pt x="603901" y="408503"/>
                      <a:pt x="601042" y="408503"/>
                      <a:pt x="598898" y="408503"/>
                    </a:cubicBezTo>
                    <a:cubicBezTo>
                      <a:pt x="596754" y="408503"/>
                      <a:pt x="594610" y="408503"/>
                      <a:pt x="592466" y="408503"/>
                    </a:cubicBezTo>
                    <a:cubicBezTo>
                      <a:pt x="589607" y="408503"/>
                      <a:pt x="587463" y="408503"/>
                      <a:pt x="584605" y="407789"/>
                    </a:cubicBezTo>
                    <a:cubicBezTo>
                      <a:pt x="582461" y="407789"/>
                      <a:pt x="581031" y="407789"/>
                      <a:pt x="578887" y="407789"/>
                    </a:cubicBezTo>
                    <a:cubicBezTo>
                      <a:pt x="575314" y="407789"/>
                      <a:pt x="571026" y="407075"/>
                      <a:pt x="566738" y="407075"/>
                    </a:cubicBezTo>
                    <a:cubicBezTo>
                      <a:pt x="566738" y="407075"/>
                      <a:pt x="566023" y="407075"/>
                      <a:pt x="566023" y="407075"/>
                    </a:cubicBezTo>
                    <a:cubicBezTo>
                      <a:pt x="566023" y="407075"/>
                      <a:pt x="566023" y="407075"/>
                      <a:pt x="485265" y="401362"/>
                    </a:cubicBezTo>
                    <a:cubicBezTo>
                      <a:pt x="485265" y="401362"/>
                      <a:pt x="485265" y="401362"/>
                      <a:pt x="416656" y="396362"/>
                    </a:cubicBezTo>
                    <a:cubicBezTo>
                      <a:pt x="415227" y="396362"/>
                      <a:pt x="413083" y="396362"/>
                      <a:pt x="410939" y="396362"/>
                    </a:cubicBezTo>
                    <a:cubicBezTo>
                      <a:pt x="410224" y="396362"/>
                      <a:pt x="408794" y="396362"/>
                      <a:pt x="407365" y="396362"/>
                    </a:cubicBezTo>
                    <a:cubicBezTo>
                      <a:pt x="402362" y="396362"/>
                      <a:pt x="398074" y="397077"/>
                      <a:pt x="393072" y="397791"/>
                    </a:cubicBezTo>
                    <a:cubicBezTo>
                      <a:pt x="391642" y="398505"/>
                      <a:pt x="390213" y="398505"/>
                      <a:pt x="388784" y="398505"/>
                    </a:cubicBezTo>
                    <a:cubicBezTo>
                      <a:pt x="388784" y="399219"/>
                      <a:pt x="388784" y="399219"/>
                      <a:pt x="388784" y="399219"/>
                    </a:cubicBezTo>
                    <a:cubicBezTo>
                      <a:pt x="387354" y="399219"/>
                      <a:pt x="385925" y="399933"/>
                      <a:pt x="384496" y="399933"/>
                    </a:cubicBezTo>
                    <a:cubicBezTo>
                      <a:pt x="384496" y="399933"/>
                      <a:pt x="384496" y="399933"/>
                      <a:pt x="383781" y="400647"/>
                    </a:cubicBezTo>
                    <a:cubicBezTo>
                      <a:pt x="382352" y="400647"/>
                      <a:pt x="380922" y="401362"/>
                      <a:pt x="379493" y="402076"/>
                    </a:cubicBezTo>
                    <a:cubicBezTo>
                      <a:pt x="379493" y="402076"/>
                      <a:pt x="379493" y="402076"/>
                      <a:pt x="21441" y="540624"/>
                    </a:cubicBezTo>
                    <a:cubicBezTo>
                      <a:pt x="20011" y="541338"/>
                      <a:pt x="17867" y="541338"/>
                      <a:pt x="15723" y="541338"/>
                    </a:cubicBezTo>
                    <a:cubicBezTo>
                      <a:pt x="12864" y="541338"/>
                      <a:pt x="10006" y="540624"/>
                      <a:pt x="7147" y="538481"/>
                    </a:cubicBezTo>
                    <a:cubicBezTo>
                      <a:pt x="2859" y="535625"/>
                      <a:pt x="0" y="530626"/>
                      <a:pt x="0" y="525626"/>
                    </a:cubicBezTo>
                    <a:cubicBezTo>
                      <a:pt x="0" y="525626"/>
                      <a:pt x="0" y="525626"/>
                      <a:pt x="0" y="209251"/>
                    </a:cubicBezTo>
                    <a:cubicBezTo>
                      <a:pt x="0" y="203538"/>
                      <a:pt x="3574" y="198538"/>
                      <a:pt x="7862" y="195682"/>
                    </a:cubicBezTo>
                    <a:cubicBezTo>
                      <a:pt x="7862" y="195682"/>
                      <a:pt x="7862" y="195682"/>
                      <a:pt x="310169" y="24282"/>
                    </a:cubicBezTo>
                    <a:cubicBezTo>
                      <a:pt x="311599" y="22853"/>
                      <a:pt x="313743" y="22139"/>
                      <a:pt x="315887" y="21425"/>
                    </a:cubicBezTo>
                    <a:cubicBezTo>
                      <a:pt x="316601" y="20711"/>
                      <a:pt x="317316" y="20711"/>
                      <a:pt x="318031" y="19997"/>
                    </a:cubicBezTo>
                    <a:cubicBezTo>
                      <a:pt x="318745" y="19283"/>
                      <a:pt x="320175" y="18568"/>
                      <a:pt x="320889" y="18568"/>
                    </a:cubicBezTo>
                    <a:cubicBezTo>
                      <a:pt x="322319" y="17854"/>
                      <a:pt x="323033" y="17140"/>
                      <a:pt x="324463" y="17140"/>
                    </a:cubicBezTo>
                    <a:cubicBezTo>
                      <a:pt x="325177" y="16426"/>
                      <a:pt x="325892" y="16426"/>
                      <a:pt x="326607" y="15712"/>
                    </a:cubicBezTo>
                    <a:cubicBezTo>
                      <a:pt x="328036" y="14998"/>
                      <a:pt x="328751" y="14998"/>
                      <a:pt x="330180" y="14283"/>
                    </a:cubicBezTo>
                    <a:cubicBezTo>
                      <a:pt x="330895" y="14283"/>
                      <a:pt x="331610" y="13569"/>
                      <a:pt x="332324" y="13569"/>
                    </a:cubicBezTo>
                    <a:cubicBezTo>
                      <a:pt x="333754" y="12855"/>
                      <a:pt x="335183" y="12141"/>
                      <a:pt x="336612" y="12141"/>
                    </a:cubicBezTo>
                    <a:cubicBezTo>
                      <a:pt x="336612" y="11427"/>
                      <a:pt x="337327" y="11427"/>
                      <a:pt x="338042" y="11427"/>
                    </a:cubicBezTo>
                    <a:cubicBezTo>
                      <a:pt x="339471" y="10713"/>
                      <a:pt x="340900" y="9998"/>
                      <a:pt x="342330" y="9998"/>
                    </a:cubicBezTo>
                    <a:cubicBezTo>
                      <a:pt x="342330" y="9284"/>
                      <a:pt x="343044" y="9284"/>
                      <a:pt x="343759" y="9284"/>
                    </a:cubicBezTo>
                    <a:cubicBezTo>
                      <a:pt x="345188" y="8570"/>
                      <a:pt x="346618" y="8570"/>
                      <a:pt x="348047" y="7856"/>
                    </a:cubicBezTo>
                    <a:cubicBezTo>
                      <a:pt x="348762" y="7856"/>
                      <a:pt x="348762" y="7856"/>
                      <a:pt x="349476" y="7856"/>
                    </a:cubicBezTo>
                    <a:cubicBezTo>
                      <a:pt x="350906" y="7142"/>
                      <a:pt x="352335" y="6428"/>
                      <a:pt x="354479" y="6428"/>
                    </a:cubicBezTo>
                    <a:cubicBezTo>
                      <a:pt x="354479" y="6428"/>
                      <a:pt x="354479" y="5713"/>
                      <a:pt x="354479" y="5713"/>
                    </a:cubicBezTo>
                    <a:cubicBezTo>
                      <a:pt x="363770" y="3571"/>
                      <a:pt x="372346" y="2143"/>
                      <a:pt x="381637" y="1428"/>
                    </a:cubicBezTo>
                    <a:cubicBezTo>
                      <a:pt x="382352" y="714"/>
                      <a:pt x="383066" y="714"/>
                      <a:pt x="383781" y="714"/>
                    </a:cubicBezTo>
                    <a:cubicBezTo>
                      <a:pt x="385210" y="714"/>
                      <a:pt x="385925" y="714"/>
                      <a:pt x="387354" y="714"/>
                    </a:cubicBezTo>
                    <a:cubicBezTo>
                      <a:pt x="388069" y="714"/>
                      <a:pt x="389498" y="714"/>
                      <a:pt x="390213" y="0"/>
                    </a:cubicBezTo>
                    <a:close/>
                  </a:path>
                </a:pathLst>
              </a:custGeom>
              <a:solidFill>
                <a:srgbClr val="670F31"/>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cxnSp>
        <p:nvCxnSpPr>
          <p:cNvPr id="4" name="Straight Arrow Connector 3">
            <a:extLst>
              <a:ext uri="{FF2B5EF4-FFF2-40B4-BE49-F238E27FC236}">
                <a16:creationId xmlns:a16="http://schemas.microsoft.com/office/drawing/2014/main" id="{BB9783A9-FEAC-4EEA-BDF4-89FE77EBE84E}"/>
              </a:ext>
            </a:extLst>
          </p:cNvPr>
          <p:cNvCxnSpPr>
            <a:cxnSpLocks/>
          </p:cNvCxnSpPr>
          <p:nvPr/>
        </p:nvCxnSpPr>
        <p:spPr>
          <a:xfrm>
            <a:off x="6026801" y="2475405"/>
            <a:ext cx="2299052" cy="0"/>
          </a:xfrm>
          <a:prstGeom prst="straightConnector1">
            <a:avLst/>
          </a:prstGeom>
          <a:ln w="57150" cap="flat" cmpd="sng" algn="ctr">
            <a:solidFill>
              <a:srgbClr val="6E6F73"/>
            </a:solidFill>
            <a:prstDash val="solid"/>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E5D6262-699B-4FBE-84F7-DE7F2D050092}"/>
              </a:ext>
            </a:extLst>
          </p:cNvPr>
          <p:cNvSpPr>
            <a:spLocks noGrp="1"/>
          </p:cNvSpPr>
          <p:nvPr>
            <p:ph type="sldNum" sz="quarter" idx="12"/>
          </p:nvPr>
        </p:nvSpPr>
        <p:spPr/>
        <p:txBody>
          <a:bodyPr/>
          <a:lstStyle/>
          <a:p>
            <a:fld id="{5AB88894-F5E7-4530-AE59-DA9CD6B75552}" type="slidenum">
              <a:rPr lang="en-US" smtClean="0"/>
              <a:t>11</a:t>
            </a:fld>
            <a:endParaRPr lang="en-US"/>
          </a:p>
        </p:txBody>
      </p:sp>
      <p:sp>
        <p:nvSpPr>
          <p:cNvPr id="6" name="Title 5">
            <a:extLst>
              <a:ext uri="{FF2B5EF4-FFF2-40B4-BE49-F238E27FC236}">
                <a16:creationId xmlns:a16="http://schemas.microsoft.com/office/drawing/2014/main" id="{EE09502D-F53A-4373-A8FE-F2CC4C933297}"/>
              </a:ext>
            </a:extLst>
          </p:cNvPr>
          <p:cNvSpPr>
            <a:spLocks noGrp="1"/>
          </p:cNvSpPr>
          <p:nvPr>
            <p:ph type="title"/>
          </p:nvPr>
        </p:nvSpPr>
        <p:spPr>
          <a:xfrm>
            <a:off x="612559" y="275407"/>
            <a:ext cx="10981678" cy="725711"/>
          </a:xfrm>
        </p:spPr>
        <p:txBody>
          <a:bodyPr/>
          <a:lstStyle/>
          <a:p>
            <a:r>
              <a:rPr lang="en-US" dirty="0"/>
              <a:t>Assumptions of Survival analysis</a:t>
            </a:r>
          </a:p>
        </p:txBody>
      </p:sp>
      <p:sp>
        <p:nvSpPr>
          <p:cNvPr id="20" name="Slide Number Placeholder 5">
            <a:extLst>
              <a:ext uri="{FF2B5EF4-FFF2-40B4-BE49-F238E27FC236}">
                <a16:creationId xmlns:a16="http://schemas.microsoft.com/office/drawing/2014/main" id="{35BE775A-DBC4-447C-9F57-39842A23C0BC}"/>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NC</a:t>
            </a:r>
          </a:p>
        </p:txBody>
      </p:sp>
      <p:sp>
        <p:nvSpPr>
          <p:cNvPr id="13" name="Rectangle 12">
            <a:extLst>
              <a:ext uri="{FF2B5EF4-FFF2-40B4-BE49-F238E27FC236}">
                <a16:creationId xmlns:a16="http://schemas.microsoft.com/office/drawing/2014/main" id="{AAB78DD6-0EE0-4D56-B1DD-6CB8A0207FE2}"/>
              </a:ext>
            </a:extLst>
          </p:cNvPr>
          <p:cNvSpPr/>
          <p:nvPr/>
        </p:nvSpPr>
        <p:spPr>
          <a:xfrm>
            <a:off x="612559" y="5624251"/>
            <a:ext cx="10475744" cy="461665"/>
          </a:xfrm>
          <a:prstGeom prst="rect">
            <a:avLst/>
          </a:prstGeom>
        </p:spPr>
        <p:txBody>
          <a:bodyPr wrap="square">
            <a:spAutoFit/>
          </a:bodyPr>
          <a:lstStyle/>
          <a:p>
            <a:pPr marL="228600" indent="-228600">
              <a:buAutoNum type="arabicPeriod"/>
            </a:pPr>
            <a:r>
              <a:rPr lang="en-US" sz="1200" dirty="0">
                <a:solidFill>
                  <a:srgbClr val="C8C8C8"/>
                </a:solidFill>
              </a:rPr>
              <a:t>Also applicable to other survival models</a:t>
            </a:r>
          </a:p>
          <a:p>
            <a:pPr marL="228600" indent="-228600">
              <a:buAutoNum type="arabicPeriod"/>
            </a:pPr>
            <a:r>
              <a:rPr lang="en-US" sz="1200" dirty="0">
                <a:solidFill>
                  <a:srgbClr val="C8C8C8"/>
                </a:solidFill>
              </a:rPr>
              <a:t>Sources: https://www.ncbi.nlm.nih.gov/pmc/articles/PMC3275994/; https://www.pharmasug.org/proceedings/china2018/SP/Pharmasug-China-2018-SP75.pdf</a:t>
            </a:r>
          </a:p>
        </p:txBody>
      </p:sp>
      <p:sp>
        <p:nvSpPr>
          <p:cNvPr id="14" name="ee4pHeader1">
            <a:extLst>
              <a:ext uri="{FF2B5EF4-FFF2-40B4-BE49-F238E27FC236}">
                <a16:creationId xmlns:a16="http://schemas.microsoft.com/office/drawing/2014/main" id="{33F5F6F5-F8F5-46AE-A99A-F6EBBE4E4E5A}"/>
              </a:ext>
            </a:extLst>
          </p:cNvPr>
          <p:cNvSpPr txBox="1"/>
          <p:nvPr/>
        </p:nvSpPr>
        <p:spPr>
          <a:xfrm>
            <a:off x="629400" y="3553916"/>
            <a:ext cx="2272078" cy="1107996"/>
          </a:xfrm>
          <a:prstGeom prst="rect">
            <a:avLst/>
          </a:prstGeom>
          <a:noFill/>
          <a:ln cap="rnd">
            <a:noFill/>
          </a:ln>
        </p:spPr>
        <p:txBody>
          <a:bodyPr wrap="square" lIns="0" tIns="0" rIns="0" bIns="0" rtlCol="0" anchor="t" anchorCtr="0">
            <a:spAutoFit/>
          </a:bodyPr>
          <a:lstStyle/>
          <a:p>
            <a:pPr marL="0" lvl="3"/>
            <a:r>
              <a:rPr lang="en-US" sz="2400" dirty="0"/>
              <a:t>Individuals and events are independent</a:t>
            </a:r>
            <a:r>
              <a:rPr lang="en-US" sz="2400" baseline="30000" dirty="0"/>
              <a:t>1</a:t>
            </a:r>
            <a:endParaRPr lang="en-US" sz="2400" dirty="0">
              <a:solidFill>
                <a:schemeClr val="tx2"/>
              </a:solidFill>
            </a:endParaRPr>
          </a:p>
        </p:txBody>
      </p:sp>
      <p:sp>
        <p:nvSpPr>
          <p:cNvPr id="15" name="ee4pHeader2">
            <a:extLst>
              <a:ext uri="{FF2B5EF4-FFF2-40B4-BE49-F238E27FC236}">
                <a16:creationId xmlns:a16="http://schemas.microsoft.com/office/drawing/2014/main" id="{FC38A14F-F14F-4AE9-BAB9-AECE0920030A}"/>
              </a:ext>
            </a:extLst>
          </p:cNvPr>
          <p:cNvSpPr txBox="1"/>
          <p:nvPr/>
        </p:nvSpPr>
        <p:spPr>
          <a:xfrm>
            <a:off x="3409716" y="3553916"/>
            <a:ext cx="2272078" cy="1846659"/>
          </a:xfrm>
          <a:prstGeom prst="rect">
            <a:avLst/>
          </a:prstGeom>
          <a:noFill/>
          <a:ln cap="rnd">
            <a:noFill/>
          </a:ln>
        </p:spPr>
        <p:txBody>
          <a:bodyPr wrap="square" lIns="0" tIns="0" rIns="0" bIns="0" rtlCol="0" anchor="t" anchorCtr="0">
            <a:spAutoFit/>
          </a:bodyPr>
          <a:lstStyle/>
          <a:p>
            <a:pPr marL="0" lvl="3"/>
            <a:r>
              <a:rPr lang="en-US" sz="2400" dirty="0"/>
              <a:t>Subjects should not be censored for reasons related to the study</a:t>
            </a:r>
            <a:r>
              <a:rPr lang="en-US" sz="2400" baseline="30000" dirty="0"/>
              <a:t>1</a:t>
            </a:r>
            <a:endParaRPr lang="en-US" sz="2400" dirty="0">
              <a:solidFill>
                <a:schemeClr val="tx2"/>
              </a:solidFill>
            </a:endParaRPr>
          </a:p>
        </p:txBody>
      </p:sp>
      <p:sp>
        <p:nvSpPr>
          <p:cNvPr id="17" name="ee4pHeader3">
            <a:extLst>
              <a:ext uri="{FF2B5EF4-FFF2-40B4-BE49-F238E27FC236}">
                <a16:creationId xmlns:a16="http://schemas.microsoft.com/office/drawing/2014/main" id="{4D47D620-3034-4D3C-A013-4A37D0ECDCD7}"/>
              </a:ext>
            </a:extLst>
          </p:cNvPr>
          <p:cNvSpPr txBox="1"/>
          <p:nvPr/>
        </p:nvSpPr>
        <p:spPr>
          <a:xfrm>
            <a:off x="8970348" y="3553916"/>
            <a:ext cx="2272078" cy="1107996"/>
          </a:xfrm>
          <a:prstGeom prst="rect">
            <a:avLst/>
          </a:prstGeom>
          <a:noFill/>
          <a:ln cap="rnd">
            <a:noFill/>
          </a:ln>
        </p:spPr>
        <p:txBody>
          <a:bodyPr wrap="square" lIns="0" tIns="0" rIns="0" bIns="0" rtlCol="0" anchor="t" anchorCtr="0">
            <a:spAutoFit/>
          </a:bodyPr>
          <a:lstStyle/>
          <a:p>
            <a:pPr marL="0" lvl="3"/>
            <a:r>
              <a:rPr lang="en-US" sz="2400" dirty="0"/>
              <a:t>Hazard ratio is </a:t>
            </a:r>
            <a:br>
              <a:rPr lang="en-US" sz="2400" dirty="0"/>
            </a:br>
            <a:r>
              <a:rPr lang="en-US" sz="2400" dirty="0"/>
              <a:t>constant over time</a:t>
            </a:r>
            <a:endParaRPr lang="en-US" sz="2400" dirty="0">
              <a:solidFill>
                <a:schemeClr val="tx2"/>
              </a:solidFill>
            </a:endParaRPr>
          </a:p>
        </p:txBody>
      </p:sp>
      <p:grpSp>
        <p:nvGrpSpPr>
          <p:cNvPr id="26" name="Group 25">
            <a:extLst>
              <a:ext uri="{FF2B5EF4-FFF2-40B4-BE49-F238E27FC236}">
                <a16:creationId xmlns:a16="http://schemas.microsoft.com/office/drawing/2014/main" id="{2C51B974-F2A4-4B84-AA7B-5DE258959866}"/>
              </a:ext>
            </a:extLst>
          </p:cNvPr>
          <p:cNvGrpSpPr>
            <a:grpSpLocks noChangeAspect="1"/>
          </p:cNvGrpSpPr>
          <p:nvPr/>
        </p:nvGrpSpPr>
        <p:grpSpPr>
          <a:xfrm>
            <a:off x="629400" y="1777412"/>
            <a:ext cx="1394693" cy="1395986"/>
            <a:chOff x="5273801" y="2606040"/>
            <a:chExt cx="1644396" cy="1645920"/>
          </a:xfrm>
        </p:grpSpPr>
        <p:sp>
          <p:nvSpPr>
            <p:cNvPr id="27" name="AutoShape 28">
              <a:extLst>
                <a:ext uri="{FF2B5EF4-FFF2-40B4-BE49-F238E27FC236}">
                  <a16:creationId xmlns:a16="http://schemas.microsoft.com/office/drawing/2014/main" id="{1947D039-83F1-4B13-9168-4B3B5854D906}"/>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30">
              <a:extLst>
                <a:ext uri="{FF2B5EF4-FFF2-40B4-BE49-F238E27FC236}">
                  <a16:creationId xmlns:a16="http://schemas.microsoft.com/office/drawing/2014/main" id="{2BB8251A-4059-4171-B5A4-52547D4881BF}"/>
                </a:ext>
              </a:extLst>
            </p:cNvPr>
            <p:cNvSpPr>
              <a:spLocks noEditPoints="1"/>
            </p:cNvSpPr>
            <p:nvPr/>
          </p:nvSpPr>
          <p:spPr bwMode="auto">
            <a:xfrm>
              <a:off x="5739002" y="3072384"/>
              <a:ext cx="713994" cy="714375"/>
            </a:xfrm>
            <a:custGeom>
              <a:avLst/>
              <a:gdLst>
                <a:gd name="T0" fmla="*/ 142 w 1000"/>
                <a:gd name="T1" fmla="*/ 929 h 1000"/>
                <a:gd name="T2" fmla="*/ 71 w 1000"/>
                <a:gd name="T3" fmla="*/ 1000 h 1000"/>
                <a:gd name="T4" fmla="*/ 0 w 1000"/>
                <a:gd name="T5" fmla="*/ 929 h 1000"/>
                <a:gd name="T6" fmla="*/ 0 w 1000"/>
                <a:gd name="T7" fmla="*/ 849 h 1000"/>
                <a:gd name="T8" fmla="*/ 0 w 1000"/>
                <a:gd name="T9" fmla="*/ 382 h 1000"/>
                <a:gd name="T10" fmla="*/ 71 w 1000"/>
                <a:gd name="T11" fmla="*/ 311 h 1000"/>
                <a:gd name="T12" fmla="*/ 142 w 1000"/>
                <a:gd name="T13" fmla="*/ 382 h 1000"/>
                <a:gd name="T14" fmla="*/ 142 w 1000"/>
                <a:gd name="T15" fmla="*/ 846 h 1000"/>
                <a:gd name="T16" fmla="*/ 142 w 1000"/>
                <a:gd name="T17" fmla="*/ 929 h 1000"/>
                <a:gd name="T18" fmla="*/ 465 w 1000"/>
                <a:gd name="T19" fmla="*/ 142 h 1000"/>
                <a:gd name="T20" fmla="*/ 929 w 1000"/>
                <a:gd name="T21" fmla="*/ 142 h 1000"/>
                <a:gd name="T22" fmla="*/ 1000 w 1000"/>
                <a:gd name="T23" fmla="*/ 71 h 1000"/>
                <a:gd name="T24" fmla="*/ 929 w 1000"/>
                <a:gd name="T25" fmla="*/ 0 h 1000"/>
                <a:gd name="T26" fmla="*/ 462 w 1000"/>
                <a:gd name="T27" fmla="*/ 0 h 1000"/>
                <a:gd name="T28" fmla="*/ 382 w 1000"/>
                <a:gd name="T29" fmla="*/ 0 h 1000"/>
                <a:gd name="T30" fmla="*/ 311 w 1000"/>
                <a:gd name="T31" fmla="*/ 71 h 1000"/>
                <a:gd name="T32" fmla="*/ 382 w 1000"/>
                <a:gd name="T33" fmla="*/ 142 h 1000"/>
                <a:gd name="T34" fmla="*/ 465 w 1000"/>
                <a:gd name="T35" fmla="*/ 14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0" h="1000">
                  <a:moveTo>
                    <a:pt x="142" y="929"/>
                  </a:moveTo>
                  <a:cubicBezTo>
                    <a:pt x="142" y="968"/>
                    <a:pt x="110" y="1000"/>
                    <a:pt x="71" y="1000"/>
                  </a:cubicBezTo>
                  <a:cubicBezTo>
                    <a:pt x="32" y="1000"/>
                    <a:pt x="0" y="968"/>
                    <a:pt x="0" y="929"/>
                  </a:cubicBezTo>
                  <a:cubicBezTo>
                    <a:pt x="0" y="849"/>
                    <a:pt x="0" y="849"/>
                    <a:pt x="0" y="849"/>
                  </a:cubicBezTo>
                  <a:cubicBezTo>
                    <a:pt x="0" y="382"/>
                    <a:pt x="0" y="382"/>
                    <a:pt x="0" y="382"/>
                  </a:cubicBezTo>
                  <a:cubicBezTo>
                    <a:pt x="0" y="343"/>
                    <a:pt x="32" y="311"/>
                    <a:pt x="71" y="311"/>
                  </a:cubicBezTo>
                  <a:cubicBezTo>
                    <a:pt x="110" y="311"/>
                    <a:pt x="142" y="343"/>
                    <a:pt x="142" y="382"/>
                  </a:cubicBezTo>
                  <a:cubicBezTo>
                    <a:pt x="142" y="846"/>
                    <a:pt x="142" y="846"/>
                    <a:pt x="142" y="846"/>
                  </a:cubicBezTo>
                  <a:lnTo>
                    <a:pt x="142" y="929"/>
                  </a:lnTo>
                  <a:close/>
                  <a:moveTo>
                    <a:pt x="465" y="142"/>
                  </a:moveTo>
                  <a:cubicBezTo>
                    <a:pt x="929" y="142"/>
                    <a:pt x="929" y="142"/>
                    <a:pt x="929" y="142"/>
                  </a:cubicBezTo>
                  <a:cubicBezTo>
                    <a:pt x="968" y="142"/>
                    <a:pt x="1000" y="110"/>
                    <a:pt x="1000" y="71"/>
                  </a:cubicBezTo>
                  <a:cubicBezTo>
                    <a:pt x="1000" y="32"/>
                    <a:pt x="968" y="0"/>
                    <a:pt x="929" y="0"/>
                  </a:cubicBezTo>
                  <a:cubicBezTo>
                    <a:pt x="462" y="0"/>
                    <a:pt x="462" y="0"/>
                    <a:pt x="462" y="0"/>
                  </a:cubicBezTo>
                  <a:cubicBezTo>
                    <a:pt x="382" y="0"/>
                    <a:pt x="382" y="0"/>
                    <a:pt x="382" y="0"/>
                  </a:cubicBezTo>
                  <a:cubicBezTo>
                    <a:pt x="343" y="0"/>
                    <a:pt x="311" y="32"/>
                    <a:pt x="311" y="71"/>
                  </a:cubicBezTo>
                  <a:cubicBezTo>
                    <a:pt x="311" y="110"/>
                    <a:pt x="343" y="142"/>
                    <a:pt x="382" y="142"/>
                  </a:cubicBezTo>
                  <a:lnTo>
                    <a:pt x="465" y="142"/>
                  </a:lnTo>
                  <a:close/>
                </a:path>
              </a:pathLst>
            </a:custGeom>
            <a:solidFill>
              <a:srgbClr val="670F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31">
              <a:extLst>
                <a:ext uri="{FF2B5EF4-FFF2-40B4-BE49-F238E27FC236}">
                  <a16:creationId xmlns:a16="http://schemas.microsoft.com/office/drawing/2014/main" id="{33219206-56E2-42F8-8BB1-017FE7B7F15D}"/>
                </a:ext>
              </a:extLst>
            </p:cNvPr>
            <p:cNvSpPr>
              <a:spLocks noEditPoints="1"/>
            </p:cNvSpPr>
            <p:nvPr/>
          </p:nvSpPr>
          <p:spPr bwMode="auto">
            <a:xfrm>
              <a:off x="5495162" y="2828163"/>
              <a:ext cx="1200150" cy="1201674"/>
            </a:xfrm>
            <a:custGeom>
              <a:avLst/>
              <a:gdLst>
                <a:gd name="T0" fmla="*/ 497 w 1682"/>
                <a:gd name="T1" fmla="*/ 1514 h 1682"/>
                <a:gd name="T2" fmla="*/ 90 w 1682"/>
                <a:gd name="T3" fmla="*/ 1592 h 1682"/>
                <a:gd name="T4" fmla="*/ 168 w 1682"/>
                <a:gd name="T5" fmla="*/ 1185 h 1682"/>
                <a:gd name="T6" fmla="*/ 298 w 1682"/>
                <a:gd name="T7" fmla="*/ 1067 h 1682"/>
                <a:gd name="T8" fmla="*/ 299 w 1682"/>
                <a:gd name="T9" fmla="*/ 1283 h 1682"/>
                <a:gd name="T10" fmla="*/ 205 w 1682"/>
                <a:gd name="T11" fmla="*/ 1377 h 1682"/>
                <a:gd name="T12" fmla="*/ 305 w 1682"/>
                <a:gd name="T13" fmla="*/ 1477 h 1682"/>
                <a:gd name="T14" fmla="*/ 397 w 1682"/>
                <a:gd name="T15" fmla="*/ 1385 h 1682"/>
                <a:gd name="T16" fmla="*/ 528 w 1682"/>
                <a:gd name="T17" fmla="*/ 1271 h 1682"/>
                <a:gd name="T18" fmla="*/ 577 w 1682"/>
                <a:gd name="T19" fmla="*/ 1105 h 1682"/>
                <a:gd name="T20" fmla="*/ 1592 w 1682"/>
                <a:gd name="T21" fmla="*/ 90 h 1682"/>
                <a:gd name="T22" fmla="*/ 1185 w 1682"/>
                <a:gd name="T23" fmla="*/ 168 h 1682"/>
                <a:gd name="T24" fmla="*/ 1067 w 1682"/>
                <a:gd name="T25" fmla="*/ 298 h 1682"/>
                <a:gd name="T26" fmla="*/ 1283 w 1682"/>
                <a:gd name="T27" fmla="*/ 299 h 1682"/>
                <a:gd name="T28" fmla="*/ 1377 w 1682"/>
                <a:gd name="T29" fmla="*/ 205 h 1682"/>
                <a:gd name="T30" fmla="*/ 1477 w 1682"/>
                <a:gd name="T31" fmla="*/ 305 h 1682"/>
                <a:gd name="T32" fmla="*/ 1385 w 1682"/>
                <a:gd name="T33" fmla="*/ 397 h 1682"/>
                <a:gd name="T34" fmla="*/ 1271 w 1682"/>
                <a:gd name="T35" fmla="*/ 528 h 1682"/>
                <a:gd name="T36" fmla="*/ 1105 w 1682"/>
                <a:gd name="T37" fmla="*/ 577 h 1682"/>
                <a:gd name="T38" fmla="*/ 1514 w 1682"/>
                <a:gd name="T39" fmla="*/ 497 h 1682"/>
                <a:gd name="T40" fmla="*/ 1592 w 1682"/>
                <a:gd name="T41" fmla="*/ 90 h 1682"/>
                <a:gd name="T42" fmla="*/ 413 w 1682"/>
                <a:gd name="T43" fmla="*/ 609 h 1682"/>
                <a:gd name="T44" fmla="*/ 483 w 1682"/>
                <a:gd name="T45" fmla="*/ 548 h 1682"/>
                <a:gd name="T46" fmla="*/ 248 w 1682"/>
                <a:gd name="T47" fmla="*/ 541 h 1682"/>
                <a:gd name="T48" fmla="*/ 298 w 1682"/>
                <a:gd name="T49" fmla="*/ 928 h 1682"/>
                <a:gd name="T50" fmla="*/ 591 w 1682"/>
                <a:gd name="T51" fmla="*/ 652 h 1682"/>
                <a:gd name="T52" fmla="*/ 528 w 1682"/>
                <a:gd name="T53" fmla="*/ 724 h 1682"/>
                <a:gd name="T54" fmla="*/ 596 w 1682"/>
                <a:gd name="T55" fmla="*/ 890 h 1682"/>
                <a:gd name="T56" fmla="*/ 591 w 1682"/>
                <a:gd name="T57" fmla="*/ 652 h 1682"/>
                <a:gd name="T58" fmla="*/ 724 w 1682"/>
                <a:gd name="T59" fmla="*/ 298 h 1682"/>
                <a:gd name="T60" fmla="*/ 894 w 1682"/>
                <a:gd name="T61" fmla="*/ 244 h 1682"/>
                <a:gd name="T62" fmla="*/ 442 w 1682"/>
                <a:gd name="T63" fmla="*/ 346 h 1682"/>
                <a:gd name="T64" fmla="*/ 610 w 1682"/>
                <a:gd name="T65" fmla="*/ 421 h 1682"/>
                <a:gd name="T66" fmla="*/ 724 w 1682"/>
                <a:gd name="T67" fmla="*/ 528 h 1682"/>
                <a:gd name="T68" fmla="*/ 656 w 1682"/>
                <a:gd name="T69" fmla="*/ 587 h 1682"/>
                <a:gd name="T70" fmla="*/ 894 w 1682"/>
                <a:gd name="T71" fmla="*/ 592 h 1682"/>
                <a:gd name="T72" fmla="*/ 724 w 1682"/>
                <a:gd name="T73" fmla="*/ 528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82" h="1682">
                  <a:moveTo>
                    <a:pt x="577" y="1433"/>
                  </a:moveTo>
                  <a:cubicBezTo>
                    <a:pt x="497" y="1514"/>
                    <a:pt x="497" y="1514"/>
                    <a:pt x="497" y="1514"/>
                  </a:cubicBezTo>
                  <a:cubicBezTo>
                    <a:pt x="419" y="1592"/>
                    <a:pt x="419" y="1592"/>
                    <a:pt x="419" y="1592"/>
                  </a:cubicBezTo>
                  <a:cubicBezTo>
                    <a:pt x="328" y="1682"/>
                    <a:pt x="181" y="1682"/>
                    <a:pt x="90" y="1592"/>
                  </a:cubicBezTo>
                  <a:cubicBezTo>
                    <a:pt x="0" y="1501"/>
                    <a:pt x="0" y="1354"/>
                    <a:pt x="90" y="1263"/>
                  </a:cubicBezTo>
                  <a:cubicBezTo>
                    <a:pt x="168" y="1185"/>
                    <a:pt x="168" y="1185"/>
                    <a:pt x="168" y="1185"/>
                  </a:cubicBezTo>
                  <a:cubicBezTo>
                    <a:pt x="249" y="1105"/>
                    <a:pt x="249" y="1105"/>
                    <a:pt x="249" y="1105"/>
                  </a:cubicBezTo>
                  <a:cubicBezTo>
                    <a:pt x="264" y="1090"/>
                    <a:pt x="280" y="1077"/>
                    <a:pt x="298" y="1067"/>
                  </a:cubicBezTo>
                  <a:cubicBezTo>
                    <a:pt x="298" y="1271"/>
                    <a:pt x="298" y="1271"/>
                    <a:pt x="298" y="1271"/>
                  </a:cubicBezTo>
                  <a:cubicBezTo>
                    <a:pt x="298" y="1275"/>
                    <a:pt x="298" y="1279"/>
                    <a:pt x="299" y="1283"/>
                  </a:cubicBezTo>
                  <a:cubicBezTo>
                    <a:pt x="281" y="1300"/>
                    <a:pt x="281" y="1300"/>
                    <a:pt x="281" y="1300"/>
                  </a:cubicBezTo>
                  <a:cubicBezTo>
                    <a:pt x="205" y="1377"/>
                    <a:pt x="205" y="1377"/>
                    <a:pt x="205" y="1377"/>
                  </a:cubicBezTo>
                  <a:cubicBezTo>
                    <a:pt x="177" y="1405"/>
                    <a:pt x="177" y="1450"/>
                    <a:pt x="205" y="1477"/>
                  </a:cubicBezTo>
                  <a:cubicBezTo>
                    <a:pt x="232" y="1505"/>
                    <a:pt x="277" y="1505"/>
                    <a:pt x="305" y="1477"/>
                  </a:cubicBezTo>
                  <a:cubicBezTo>
                    <a:pt x="384" y="1398"/>
                    <a:pt x="384" y="1398"/>
                    <a:pt x="384" y="1398"/>
                  </a:cubicBezTo>
                  <a:cubicBezTo>
                    <a:pt x="397" y="1385"/>
                    <a:pt x="397" y="1385"/>
                    <a:pt x="397" y="1385"/>
                  </a:cubicBezTo>
                  <a:cubicBezTo>
                    <a:pt x="402" y="1385"/>
                    <a:pt x="408" y="1386"/>
                    <a:pt x="413" y="1386"/>
                  </a:cubicBezTo>
                  <a:cubicBezTo>
                    <a:pt x="476" y="1386"/>
                    <a:pt x="528" y="1334"/>
                    <a:pt x="528" y="1271"/>
                  </a:cubicBezTo>
                  <a:cubicBezTo>
                    <a:pt x="528" y="1067"/>
                    <a:pt x="528" y="1067"/>
                    <a:pt x="528" y="1067"/>
                  </a:cubicBezTo>
                  <a:cubicBezTo>
                    <a:pt x="545" y="1077"/>
                    <a:pt x="562" y="1089"/>
                    <a:pt x="577" y="1105"/>
                  </a:cubicBezTo>
                  <a:cubicBezTo>
                    <a:pt x="668" y="1195"/>
                    <a:pt x="668" y="1343"/>
                    <a:pt x="577" y="1433"/>
                  </a:cubicBezTo>
                  <a:close/>
                  <a:moveTo>
                    <a:pt x="1592" y="90"/>
                  </a:moveTo>
                  <a:cubicBezTo>
                    <a:pt x="1501" y="0"/>
                    <a:pt x="1354" y="0"/>
                    <a:pt x="1263" y="90"/>
                  </a:cubicBezTo>
                  <a:cubicBezTo>
                    <a:pt x="1185" y="168"/>
                    <a:pt x="1185" y="168"/>
                    <a:pt x="1185" y="168"/>
                  </a:cubicBezTo>
                  <a:cubicBezTo>
                    <a:pt x="1105" y="249"/>
                    <a:pt x="1105" y="249"/>
                    <a:pt x="1105" y="249"/>
                  </a:cubicBezTo>
                  <a:cubicBezTo>
                    <a:pt x="1090" y="264"/>
                    <a:pt x="1077" y="280"/>
                    <a:pt x="1067" y="298"/>
                  </a:cubicBezTo>
                  <a:cubicBezTo>
                    <a:pt x="1271" y="298"/>
                    <a:pt x="1271" y="298"/>
                    <a:pt x="1271" y="298"/>
                  </a:cubicBezTo>
                  <a:cubicBezTo>
                    <a:pt x="1275" y="298"/>
                    <a:pt x="1279" y="298"/>
                    <a:pt x="1283" y="299"/>
                  </a:cubicBezTo>
                  <a:cubicBezTo>
                    <a:pt x="1300" y="281"/>
                    <a:pt x="1300" y="281"/>
                    <a:pt x="1300" y="281"/>
                  </a:cubicBezTo>
                  <a:cubicBezTo>
                    <a:pt x="1377" y="205"/>
                    <a:pt x="1377" y="205"/>
                    <a:pt x="1377" y="205"/>
                  </a:cubicBezTo>
                  <a:cubicBezTo>
                    <a:pt x="1405" y="177"/>
                    <a:pt x="1450" y="177"/>
                    <a:pt x="1477" y="205"/>
                  </a:cubicBezTo>
                  <a:cubicBezTo>
                    <a:pt x="1505" y="232"/>
                    <a:pt x="1505" y="277"/>
                    <a:pt x="1477" y="305"/>
                  </a:cubicBezTo>
                  <a:cubicBezTo>
                    <a:pt x="1398" y="384"/>
                    <a:pt x="1398" y="384"/>
                    <a:pt x="1398" y="384"/>
                  </a:cubicBezTo>
                  <a:cubicBezTo>
                    <a:pt x="1385" y="397"/>
                    <a:pt x="1385" y="397"/>
                    <a:pt x="1385" y="397"/>
                  </a:cubicBezTo>
                  <a:cubicBezTo>
                    <a:pt x="1385" y="402"/>
                    <a:pt x="1386" y="408"/>
                    <a:pt x="1386" y="413"/>
                  </a:cubicBezTo>
                  <a:cubicBezTo>
                    <a:pt x="1386" y="476"/>
                    <a:pt x="1334" y="528"/>
                    <a:pt x="1271" y="528"/>
                  </a:cubicBezTo>
                  <a:cubicBezTo>
                    <a:pt x="1067" y="528"/>
                    <a:pt x="1067" y="528"/>
                    <a:pt x="1067" y="528"/>
                  </a:cubicBezTo>
                  <a:cubicBezTo>
                    <a:pt x="1077" y="545"/>
                    <a:pt x="1089" y="562"/>
                    <a:pt x="1105" y="577"/>
                  </a:cubicBezTo>
                  <a:cubicBezTo>
                    <a:pt x="1195" y="668"/>
                    <a:pt x="1343" y="668"/>
                    <a:pt x="1433" y="577"/>
                  </a:cubicBezTo>
                  <a:cubicBezTo>
                    <a:pt x="1514" y="497"/>
                    <a:pt x="1514" y="497"/>
                    <a:pt x="1514" y="497"/>
                  </a:cubicBezTo>
                  <a:cubicBezTo>
                    <a:pt x="1592" y="419"/>
                    <a:pt x="1592" y="419"/>
                    <a:pt x="1592" y="419"/>
                  </a:cubicBezTo>
                  <a:cubicBezTo>
                    <a:pt x="1682" y="328"/>
                    <a:pt x="1682" y="181"/>
                    <a:pt x="1592" y="90"/>
                  </a:cubicBezTo>
                  <a:close/>
                  <a:moveTo>
                    <a:pt x="298" y="724"/>
                  </a:moveTo>
                  <a:cubicBezTo>
                    <a:pt x="298" y="661"/>
                    <a:pt x="349" y="609"/>
                    <a:pt x="413" y="609"/>
                  </a:cubicBezTo>
                  <a:cubicBezTo>
                    <a:pt x="416" y="609"/>
                    <a:pt x="419" y="609"/>
                    <a:pt x="421" y="609"/>
                  </a:cubicBezTo>
                  <a:cubicBezTo>
                    <a:pt x="483" y="548"/>
                    <a:pt x="483" y="548"/>
                    <a:pt x="483" y="548"/>
                  </a:cubicBezTo>
                  <a:cubicBezTo>
                    <a:pt x="350" y="438"/>
                    <a:pt x="350" y="438"/>
                    <a:pt x="350" y="438"/>
                  </a:cubicBezTo>
                  <a:cubicBezTo>
                    <a:pt x="248" y="541"/>
                    <a:pt x="248" y="541"/>
                    <a:pt x="248" y="541"/>
                  </a:cubicBezTo>
                  <a:cubicBezTo>
                    <a:pt x="151" y="637"/>
                    <a:pt x="151" y="793"/>
                    <a:pt x="248" y="890"/>
                  </a:cubicBezTo>
                  <a:cubicBezTo>
                    <a:pt x="263" y="905"/>
                    <a:pt x="280" y="918"/>
                    <a:pt x="298" y="928"/>
                  </a:cubicBezTo>
                  <a:lnTo>
                    <a:pt x="298" y="724"/>
                  </a:lnTo>
                  <a:close/>
                  <a:moveTo>
                    <a:pt x="591" y="652"/>
                  </a:moveTo>
                  <a:cubicBezTo>
                    <a:pt x="527" y="716"/>
                    <a:pt x="527" y="716"/>
                    <a:pt x="527" y="716"/>
                  </a:cubicBezTo>
                  <a:cubicBezTo>
                    <a:pt x="528" y="719"/>
                    <a:pt x="528" y="721"/>
                    <a:pt x="528" y="724"/>
                  </a:cubicBezTo>
                  <a:cubicBezTo>
                    <a:pt x="528" y="938"/>
                    <a:pt x="528" y="938"/>
                    <a:pt x="528" y="938"/>
                  </a:cubicBezTo>
                  <a:cubicBezTo>
                    <a:pt x="553" y="926"/>
                    <a:pt x="576" y="910"/>
                    <a:pt x="596" y="890"/>
                  </a:cubicBezTo>
                  <a:cubicBezTo>
                    <a:pt x="699" y="787"/>
                    <a:pt x="699" y="787"/>
                    <a:pt x="699" y="787"/>
                  </a:cubicBezTo>
                  <a:lnTo>
                    <a:pt x="591" y="652"/>
                  </a:lnTo>
                  <a:close/>
                  <a:moveTo>
                    <a:pt x="609" y="413"/>
                  </a:moveTo>
                  <a:cubicBezTo>
                    <a:pt x="609" y="349"/>
                    <a:pt x="661" y="298"/>
                    <a:pt x="724" y="298"/>
                  </a:cubicBezTo>
                  <a:cubicBezTo>
                    <a:pt x="935" y="298"/>
                    <a:pt x="935" y="298"/>
                    <a:pt x="935" y="298"/>
                  </a:cubicBezTo>
                  <a:cubicBezTo>
                    <a:pt x="924" y="278"/>
                    <a:pt x="910" y="260"/>
                    <a:pt x="894" y="244"/>
                  </a:cubicBezTo>
                  <a:cubicBezTo>
                    <a:pt x="797" y="147"/>
                    <a:pt x="641" y="147"/>
                    <a:pt x="545" y="244"/>
                  </a:cubicBezTo>
                  <a:cubicBezTo>
                    <a:pt x="442" y="346"/>
                    <a:pt x="442" y="346"/>
                    <a:pt x="442" y="346"/>
                  </a:cubicBezTo>
                  <a:cubicBezTo>
                    <a:pt x="552" y="479"/>
                    <a:pt x="552" y="479"/>
                    <a:pt x="552" y="479"/>
                  </a:cubicBezTo>
                  <a:cubicBezTo>
                    <a:pt x="610" y="421"/>
                    <a:pt x="610" y="421"/>
                    <a:pt x="610" y="421"/>
                  </a:cubicBezTo>
                  <a:cubicBezTo>
                    <a:pt x="609" y="419"/>
                    <a:pt x="609" y="416"/>
                    <a:pt x="609" y="413"/>
                  </a:cubicBezTo>
                  <a:close/>
                  <a:moveTo>
                    <a:pt x="724" y="528"/>
                  </a:moveTo>
                  <a:cubicBezTo>
                    <a:pt x="721" y="528"/>
                    <a:pt x="719" y="528"/>
                    <a:pt x="716" y="527"/>
                  </a:cubicBezTo>
                  <a:cubicBezTo>
                    <a:pt x="656" y="587"/>
                    <a:pt x="656" y="587"/>
                    <a:pt x="656" y="587"/>
                  </a:cubicBezTo>
                  <a:cubicBezTo>
                    <a:pt x="791" y="695"/>
                    <a:pt x="791" y="695"/>
                    <a:pt x="791" y="695"/>
                  </a:cubicBezTo>
                  <a:cubicBezTo>
                    <a:pt x="894" y="592"/>
                    <a:pt x="894" y="592"/>
                    <a:pt x="894" y="592"/>
                  </a:cubicBezTo>
                  <a:cubicBezTo>
                    <a:pt x="913" y="573"/>
                    <a:pt x="928" y="551"/>
                    <a:pt x="940" y="528"/>
                  </a:cubicBezTo>
                  <a:lnTo>
                    <a:pt x="724" y="528"/>
                  </a:lnTo>
                  <a:close/>
                </a:path>
              </a:pathLst>
            </a:custGeom>
            <a:solidFill>
              <a:srgbClr val="E71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1ED51142-11FE-4E23-AB6D-F9C14D358E64}"/>
              </a:ext>
            </a:extLst>
          </p:cNvPr>
          <p:cNvGrpSpPr/>
          <p:nvPr/>
        </p:nvGrpSpPr>
        <p:grpSpPr>
          <a:xfrm>
            <a:off x="6190032" y="1822943"/>
            <a:ext cx="1306513" cy="1304925"/>
            <a:chOff x="8360362" y="1698027"/>
            <a:chExt cx="1306513" cy="1304925"/>
          </a:xfrm>
        </p:grpSpPr>
        <p:sp>
          <p:nvSpPr>
            <p:cNvPr id="54" name="AutoShape 25">
              <a:extLst>
                <a:ext uri="{FF2B5EF4-FFF2-40B4-BE49-F238E27FC236}">
                  <a16:creationId xmlns:a16="http://schemas.microsoft.com/office/drawing/2014/main" id="{A1F97CA4-962E-4073-8DE5-DFC2BA777982}"/>
                </a:ext>
              </a:extLst>
            </p:cNvPr>
            <p:cNvSpPr>
              <a:spLocks noChangeAspect="1" noChangeArrowheads="1" noTextEdit="1"/>
            </p:cNvSpPr>
            <p:nvPr/>
          </p:nvSpPr>
          <p:spPr bwMode="auto">
            <a:xfrm>
              <a:off x="8361156" y="1698027"/>
              <a:ext cx="1304925" cy="1304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6">
              <a:extLst>
                <a:ext uri="{FF2B5EF4-FFF2-40B4-BE49-F238E27FC236}">
                  <a16:creationId xmlns:a16="http://schemas.microsoft.com/office/drawing/2014/main" id="{086FCFF9-11BA-4595-BBCD-32A60D55F38C}"/>
                </a:ext>
              </a:extLst>
            </p:cNvPr>
            <p:cNvSpPr>
              <a:spLocks noChangeArrowheads="1"/>
            </p:cNvSpPr>
            <p:nvPr/>
          </p:nvSpPr>
          <p:spPr bwMode="auto">
            <a:xfrm>
              <a:off x="8360362" y="1698027"/>
              <a:ext cx="1306513" cy="1304925"/>
            </a:xfrm>
            <a:custGeom>
              <a:avLst/>
              <a:gdLst>
                <a:gd name="connsiteX0" fmla="*/ 652463 w 1306513"/>
                <a:gd name="connsiteY0" fmla="*/ 600075 h 1304925"/>
                <a:gd name="connsiteX1" fmla="*/ 704851 w 1306513"/>
                <a:gd name="connsiteY1" fmla="*/ 652463 h 1304925"/>
                <a:gd name="connsiteX2" fmla="*/ 652463 w 1306513"/>
                <a:gd name="connsiteY2" fmla="*/ 704851 h 1304925"/>
                <a:gd name="connsiteX3" fmla="*/ 600075 w 1306513"/>
                <a:gd name="connsiteY3" fmla="*/ 652463 h 1304925"/>
                <a:gd name="connsiteX4" fmla="*/ 652463 w 1306513"/>
                <a:gd name="connsiteY4" fmla="*/ 600075 h 1304925"/>
                <a:gd name="connsiteX5" fmla="*/ 652185 w 1306513"/>
                <a:gd name="connsiteY5" fmla="*/ 31750 h 1304925"/>
                <a:gd name="connsiteX6" fmla="*/ 31750 w 1306513"/>
                <a:gd name="connsiteY6" fmla="*/ 652899 h 1304925"/>
                <a:gd name="connsiteX7" fmla="*/ 652185 w 1306513"/>
                <a:gd name="connsiteY7" fmla="*/ 1274763 h 1304925"/>
                <a:gd name="connsiteX8" fmla="*/ 1274763 w 1306513"/>
                <a:gd name="connsiteY8" fmla="*/ 652899 h 1304925"/>
                <a:gd name="connsiteX9" fmla="*/ 652185 w 1306513"/>
                <a:gd name="connsiteY9" fmla="*/ 31750 h 1304925"/>
                <a:gd name="connsiteX10" fmla="*/ 652184 w 1306513"/>
                <a:gd name="connsiteY10" fmla="*/ 0 h 1304925"/>
                <a:gd name="connsiteX11" fmla="*/ 1115578 w 1306513"/>
                <a:gd name="connsiteY11" fmla="*/ 190912 h 1304925"/>
                <a:gd name="connsiteX12" fmla="*/ 1306513 w 1306513"/>
                <a:gd name="connsiteY12" fmla="*/ 652105 h 1304925"/>
                <a:gd name="connsiteX13" fmla="*/ 1115578 w 1306513"/>
                <a:gd name="connsiteY13" fmla="*/ 1114013 h 1304925"/>
                <a:gd name="connsiteX14" fmla="*/ 652184 w 1306513"/>
                <a:gd name="connsiteY14" fmla="*/ 1304925 h 1304925"/>
                <a:gd name="connsiteX15" fmla="*/ 190221 w 1306513"/>
                <a:gd name="connsiteY15" fmla="*/ 1114013 h 1304925"/>
                <a:gd name="connsiteX16" fmla="*/ 0 w 1306513"/>
                <a:gd name="connsiteY16" fmla="*/ 652105 h 1304925"/>
                <a:gd name="connsiteX17" fmla="*/ 190221 w 1306513"/>
                <a:gd name="connsiteY17" fmla="*/ 190912 h 1304925"/>
                <a:gd name="connsiteX18" fmla="*/ 652184 w 1306513"/>
                <a:gd name="connsiteY18"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06513" h="1304925">
                  <a:moveTo>
                    <a:pt x="652463" y="600075"/>
                  </a:moveTo>
                  <a:cubicBezTo>
                    <a:pt x="681396" y="600075"/>
                    <a:pt x="704851" y="623530"/>
                    <a:pt x="704851" y="652463"/>
                  </a:cubicBezTo>
                  <a:cubicBezTo>
                    <a:pt x="704851" y="681396"/>
                    <a:pt x="681396" y="704851"/>
                    <a:pt x="652463" y="704851"/>
                  </a:cubicBezTo>
                  <a:cubicBezTo>
                    <a:pt x="623530" y="704851"/>
                    <a:pt x="600075" y="681396"/>
                    <a:pt x="600075" y="652463"/>
                  </a:cubicBezTo>
                  <a:cubicBezTo>
                    <a:pt x="600075" y="623530"/>
                    <a:pt x="623530" y="600075"/>
                    <a:pt x="652463" y="600075"/>
                  </a:cubicBezTo>
                  <a:close/>
                  <a:moveTo>
                    <a:pt x="652185" y="31750"/>
                  </a:moveTo>
                  <a:cubicBezTo>
                    <a:pt x="309802" y="31750"/>
                    <a:pt x="31750" y="310838"/>
                    <a:pt x="31750" y="652899"/>
                  </a:cubicBezTo>
                  <a:cubicBezTo>
                    <a:pt x="31750" y="996391"/>
                    <a:pt x="309802" y="1274763"/>
                    <a:pt x="652185" y="1274763"/>
                  </a:cubicBezTo>
                  <a:cubicBezTo>
                    <a:pt x="995997" y="1274763"/>
                    <a:pt x="1274763" y="996391"/>
                    <a:pt x="1274763" y="652899"/>
                  </a:cubicBezTo>
                  <a:cubicBezTo>
                    <a:pt x="1274763" y="310838"/>
                    <a:pt x="995997" y="31750"/>
                    <a:pt x="652185" y="31750"/>
                  </a:cubicBezTo>
                  <a:close/>
                  <a:moveTo>
                    <a:pt x="652184" y="0"/>
                  </a:moveTo>
                  <a:cubicBezTo>
                    <a:pt x="827387" y="0"/>
                    <a:pt x="991863" y="67213"/>
                    <a:pt x="1115578" y="190912"/>
                  </a:cubicBezTo>
                  <a:cubicBezTo>
                    <a:pt x="1238577" y="314612"/>
                    <a:pt x="1306513" y="478353"/>
                    <a:pt x="1306513" y="652105"/>
                  </a:cubicBezTo>
                  <a:cubicBezTo>
                    <a:pt x="1306513" y="826572"/>
                    <a:pt x="1238577" y="991028"/>
                    <a:pt x="1115578" y="1114013"/>
                  </a:cubicBezTo>
                  <a:cubicBezTo>
                    <a:pt x="991863" y="1236998"/>
                    <a:pt x="827387" y="1304925"/>
                    <a:pt x="652184" y="1304925"/>
                  </a:cubicBezTo>
                  <a:cubicBezTo>
                    <a:pt x="478411" y="1304925"/>
                    <a:pt x="313935" y="1236998"/>
                    <a:pt x="190221" y="1114013"/>
                  </a:cubicBezTo>
                  <a:cubicBezTo>
                    <a:pt x="67936" y="991028"/>
                    <a:pt x="0" y="826572"/>
                    <a:pt x="0" y="652105"/>
                  </a:cubicBezTo>
                  <a:cubicBezTo>
                    <a:pt x="0" y="478353"/>
                    <a:pt x="67936" y="314612"/>
                    <a:pt x="190221" y="190912"/>
                  </a:cubicBezTo>
                  <a:cubicBezTo>
                    <a:pt x="313935" y="67213"/>
                    <a:pt x="478411" y="0"/>
                    <a:pt x="652184" y="0"/>
                  </a:cubicBezTo>
                  <a:close/>
                </a:path>
              </a:pathLst>
            </a:custGeom>
            <a:solidFill>
              <a:srgbClr val="670F31"/>
            </a:solidFill>
            <a:ln w="9525" cap="flat" cmpd="sng" algn="ctr">
              <a:solidFill>
                <a:srgbClr val="9A9A9A"/>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noAutofit/>
            </a:bodyPr>
            <a:lstStyle/>
            <a:p>
              <a:endParaRPr lang="en-US" dirty="0"/>
            </a:p>
          </p:txBody>
        </p:sp>
        <p:sp>
          <p:nvSpPr>
            <p:cNvPr id="57" name="Freeform 7">
              <a:extLst>
                <a:ext uri="{FF2B5EF4-FFF2-40B4-BE49-F238E27FC236}">
                  <a16:creationId xmlns:a16="http://schemas.microsoft.com/office/drawing/2014/main" id="{70686AAD-0F70-4CEE-A3AA-BBB353BF6037}"/>
                </a:ext>
              </a:extLst>
            </p:cNvPr>
            <p:cNvSpPr>
              <a:spLocks/>
            </p:cNvSpPr>
            <p:nvPr/>
          </p:nvSpPr>
          <p:spPr bwMode="auto">
            <a:xfrm>
              <a:off x="8419099" y="1759939"/>
              <a:ext cx="1189038" cy="1185863"/>
            </a:xfrm>
            <a:custGeom>
              <a:avLst/>
              <a:gdLst>
                <a:gd name="connsiteX0" fmla="*/ 851643 w 1189038"/>
                <a:gd name="connsiteY0" fmla="*/ 988741 h 1185863"/>
                <a:gd name="connsiteX1" fmla="*/ 870168 w 1189038"/>
                <a:gd name="connsiteY1" fmla="*/ 1004435 h 1185863"/>
                <a:gd name="connsiteX2" fmla="*/ 859429 w 1189038"/>
                <a:gd name="connsiteY2" fmla="*/ 1049429 h 1185863"/>
                <a:gd name="connsiteX3" fmla="*/ 815757 w 1189038"/>
                <a:gd name="connsiteY3" fmla="*/ 1037092 h 1185863"/>
                <a:gd name="connsiteX4" fmla="*/ 827212 w 1189038"/>
                <a:gd name="connsiteY4" fmla="*/ 992097 h 1185863"/>
                <a:gd name="connsiteX5" fmla="*/ 851643 w 1189038"/>
                <a:gd name="connsiteY5" fmla="*/ 988741 h 1185863"/>
                <a:gd name="connsiteX6" fmla="*/ 337246 w 1189038"/>
                <a:gd name="connsiteY6" fmla="*/ 988741 h 1185863"/>
                <a:gd name="connsiteX7" fmla="*/ 360999 w 1189038"/>
                <a:gd name="connsiteY7" fmla="*/ 992097 h 1185863"/>
                <a:gd name="connsiteX8" fmla="*/ 372429 w 1189038"/>
                <a:gd name="connsiteY8" fmla="*/ 1037092 h 1185863"/>
                <a:gd name="connsiteX9" fmla="*/ 329566 w 1189038"/>
                <a:gd name="connsiteY9" fmla="*/ 1049429 h 1185863"/>
                <a:gd name="connsiteX10" fmla="*/ 318850 w 1189038"/>
                <a:gd name="connsiteY10" fmla="*/ 1004435 h 1185863"/>
                <a:gd name="connsiteX11" fmla="*/ 337246 w 1189038"/>
                <a:gd name="connsiteY11" fmla="*/ 988741 h 1185863"/>
                <a:gd name="connsiteX12" fmla="*/ 172479 w 1189038"/>
                <a:gd name="connsiteY12" fmla="*/ 809079 h 1185863"/>
                <a:gd name="connsiteX13" fmla="*/ 192375 w 1189038"/>
                <a:gd name="connsiteY13" fmla="*/ 823278 h 1185863"/>
                <a:gd name="connsiteX14" fmla="*/ 180295 w 1189038"/>
                <a:gd name="connsiteY14" fmla="*/ 866141 h 1185863"/>
                <a:gd name="connsiteX15" fmla="*/ 136238 w 1189038"/>
                <a:gd name="connsiteY15" fmla="*/ 854710 h 1185863"/>
                <a:gd name="connsiteX16" fmla="*/ 148318 w 1189038"/>
                <a:gd name="connsiteY16" fmla="*/ 812562 h 1185863"/>
                <a:gd name="connsiteX17" fmla="*/ 172479 w 1189038"/>
                <a:gd name="connsiteY17" fmla="*/ 809079 h 1185863"/>
                <a:gd name="connsiteX18" fmla="*/ 1015062 w 1189038"/>
                <a:gd name="connsiteY18" fmla="*/ 808722 h 1185863"/>
                <a:gd name="connsiteX19" fmla="*/ 1039133 w 1189038"/>
                <a:gd name="connsiteY19" fmla="*/ 811848 h 1185863"/>
                <a:gd name="connsiteX20" fmla="*/ 1051924 w 1189038"/>
                <a:gd name="connsiteY20" fmla="*/ 854710 h 1185863"/>
                <a:gd name="connsiteX21" fmla="*/ 1007156 w 1189038"/>
                <a:gd name="connsiteY21" fmla="*/ 865426 h 1185863"/>
                <a:gd name="connsiteX22" fmla="*/ 995787 w 1189038"/>
                <a:gd name="connsiteY22" fmla="*/ 823278 h 1185863"/>
                <a:gd name="connsiteX23" fmla="*/ 1015062 w 1189038"/>
                <a:gd name="connsiteY23" fmla="*/ 808722 h 1185863"/>
                <a:gd name="connsiteX24" fmla="*/ 1031672 w 1189038"/>
                <a:gd name="connsiteY24" fmla="*/ 313690 h 1185863"/>
                <a:gd name="connsiteX25" fmla="*/ 1051924 w 1189038"/>
                <a:gd name="connsiteY25" fmla="*/ 327978 h 1185863"/>
                <a:gd name="connsiteX26" fmla="*/ 1039133 w 1189038"/>
                <a:gd name="connsiteY26" fmla="*/ 370126 h 1185863"/>
                <a:gd name="connsiteX27" fmla="*/ 995787 w 1189038"/>
                <a:gd name="connsiteY27" fmla="*/ 359410 h 1185863"/>
                <a:gd name="connsiteX28" fmla="*/ 1007156 w 1189038"/>
                <a:gd name="connsiteY28" fmla="*/ 316548 h 1185863"/>
                <a:gd name="connsiteX29" fmla="*/ 1031672 w 1189038"/>
                <a:gd name="connsiteY29" fmla="*/ 313690 h 1185863"/>
                <a:gd name="connsiteX30" fmla="*/ 155448 w 1189038"/>
                <a:gd name="connsiteY30" fmla="*/ 313333 h 1185863"/>
                <a:gd name="connsiteX31" fmla="*/ 180174 w 1189038"/>
                <a:gd name="connsiteY31" fmla="*/ 316548 h 1185863"/>
                <a:gd name="connsiteX32" fmla="*/ 191517 w 1189038"/>
                <a:gd name="connsiteY32" fmla="*/ 358696 h 1185863"/>
                <a:gd name="connsiteX33" fmla="*/ 147561 w 1189038"/>
                <a:gd name="connsiteY33" fmla="*/ 370841 h 1185863"/>
                <a:gd name="connsiteX34" fmla="*/ 135508 w 1189038"/>
                <a:gd name="connsiteY34" fmla="*/ 327263 h 1185863"/>
                <a:gd name="connsiteX35" fmla="*/ 155448 w 1189038"/>
                <a:gd name="connsiteY35" fmla="*/ 313333 h 1185863"/>
                <a:gd name="connsiteX36" fmla="*/ 353766 w 1189038"/>
                <a:gd name="connsiteY36" fmla="*/ 130756 h 1185863"/>
                <a:gd name="connsiteX37" fmla="*/ 371714 w 1189038"/>
                <a:gd name="connsiteY37" fmla="*/ 145696 h 1185863"/>
                <a:gd name="connsiteX38" fmla="*/ 360999 w 1189038"/>
                <a:gd name="connsiteY38" fmla="*/ 190609 h 1185863"/>
                <a:gd name="connsiteX39" fmla="*/ 317421 w 1189038"/>
                <a:gd name="connsiteY39" fmla="*/ 179019 h 1185863"/>
                <a:gd name="connsiteX40" fmla="*/ 325994 w 1189038"/>
                <a:gd name="connsiteY40" fmla="*/ 135555 h 1185863"/>
                <a:gd name="connsiteX41" fmla="*/ 328852 w 1189038"/>
                <a:gd name="connsiteY41" fmla="*/ 134106 h 1185863"/>
                <a:gd name="connsiteX42" fmla="*/ 330995 w 1189038"/>
                <a:gd name="connsiteY42" fmla="*/ 132657 h 1185863"/>
                <a:gd name="connsiteX43" fmla="*/ 353766 w 1189038"/>
                <a:gd name="connsiteY43" fmla="*/ 130756 h 1185863"/>
                <a:gd name="connsiteX44" fmla="*/ 834819 w 1189038"/>
                <a:gd name="connsiteY44" fmla="*/ 129540 h 1185863"/>
                <a:gd name="connsiteX45" fmla="*/ 859429 w 1189038"/>
                <a:gd name="connsiteY45" fmla="*/ 132534 h 1185863"/>
                <a:gd name="connsiteX46" fmla="*/ 870168 w 1189038"/>
                <a:gd name="connsiteY46" fmla="*/ 178254 h 1185863"/>
                <a:gd name="connsiteX47" fmla="*/ 827212 w 1189038"/>
                <a:gd name="connsiteY47" fmla="*/ 189865 h 1185863"/>
                <a:gd name="connsiteX48" fmla="*/ 815041 w 1189038"/>
                <a:gd name="connsiteY48" fmla="*/ 145597 h 1185863"/>
                <a:gd name="connsiteX49" fmla="*/ 834819 w 1189038"/>
                <a:gd name="connsiteY49" fmla="*/ 129540 h 1185863"/>
                <a:gd name="connsiteX50" fmla="*/ 562045 w 1189038"/>
                <a:gd name="connsiteY50" fmla="*/ 33338 h 1185863"/>
                <a:gd name="connsiteX51" fmla="*/ 34054 w 1189038"/>
                <a:gd name="connsiteY51" fmla="*/ 559752 h 1185863"/>
                <a:gd name="connsiteX52" fmla="*/ 49793 w 1189038"/>
                <a:gd name="connsiteY52" fmla="*/ 559752 h 1185863"/>
                <a:gd name="connsiteX53" fmla="*/ 65533 w 1189038"/>
                <a:gd name="connsiteY53" fmla="*/ 559752 h 1185863"/>
                <a:gd name="connsiteX54" fmla="*/ 97727 w 1189038"/>
                <a:gd name="connsiteY54" fmla="*/ 559752 h 1185863"/>
                <a:gd name="connsiteX55" fmla="*/ 129922 w 1189038"/>
                <a:gd name="connsiteY55" fmla="*/ 591938 h 1185863"/>
                <a:gd name="connsiteX56" fmla="*/ 97727 w 1189038"/>
                <a:gd name="connsiteY56" fmla="*/ 624123 h 1185863"/>
                <a:gd name="connsiteX57" fmla="*/ 64817 w 1189038"/>
                <a:gd name="connsiteY57" fmla="*/ 624123 h 1185863"/>
                <a:gd name="connsiteX58" fmla="*/ 49078 w 1189038"/>
                <a:gd name="connsiteY58" fmla="*/ 624123 h 1185863"/>
                <a:gd name="connsiteX59" fmla="*/ 33338 w 1189038"/>
                <a:gd name="connsiteY59" fmla="*/ 624123 h 1185863"/>
                <a:gd name="connsiteX60" fmla="*/ 562045 w 1189038"/>
                <a:gd name="connsiteY60" fmla="*/ 1154113 h 1185863"/>
                <a:gd name="connsiteX61" fmla="*/ 562045 w 1189038"/>
                <a:gd name="connsiteY61" fmla="*/ 1139093 h 1185863"/>
                <a:gd name="connsiteX62" fmla="*/ 562045 w 1189038"/>
                <a:gd name="connsiteY62" fmla="*/ 1123358 h 1185863"/>
                <a:gd name="connsiteX63" fmla="*/ 562045 w 1189038"/>
                <a:gd name="connsiteY63" fmla="*/ 1089027 h 1185863"/>
                <a:gd name="connsiteX64" fmla="*/ 594240 w 1189038"/>
                <a:gd name="connsiteY64" fmla="*/ 1056841 h 1185863"/>
                <a:gd name="connsiteX65" fmla="*/ 626435 w 1189038"/>
                <a:gd name="connsiteY65" fmla="*/ 1089027 h 1185863"/>
                <a:gd name="connsiteX66" fmla="*/ 626435 w 1189038"/>
                <a:gd name="connsiteY66" fmla="*/ 1123358 h 1185863"/>
                <a:gd name="connsiteX67" fmla="*/ 626435 w 1189038"/>
                <a:gd name="connsiteY67" fmla="*/ 1139093 h 1185863"/>
                <a:gd name="connsiteX68" fmla="*/ 626435 w 1189038"/>
                <a:gd name="connsiteY68" fmla="*/ 1154113 h 1185863"/>
                <a:gd name="connsiteX69" fmla="*/ 1157288 w 1189038"/>
                <a:gd name="connsiteY69" fmla="*/ 624123 h 1185863"/>
                <a:gd name="connsiteX70" fmla="*/ 1141549 w 1189038"/>
                <a:gd name="connsiteY70" fmla="*/ 624123 h 1185863"/>
                <a:gd name="connsiteX71" fmla="*/ 1125809 w 1189038"/>
                <a:gd name="connsiteY71" fmla="*/ 624123 h 1185863"/>
                <a:gd name="connsiteX72" fmla="*/ 1091468 w 1189038"/>
                <a:gd name="connsiteY72" fmla="*/ 624123 h 1185863"/>
                <a:gd name="connsiteX73" fmla="*/ 1059273 w 1189038"/>
                <a:gd name="connsiteY73" fmla="*/ 591938 h 1185863"/>
                <a:gd name="connsiteX74" fmla="*/ 1091468 w 1189038"/>
                <a:gd name="connsiteY74" fmla="*/ 559752 h 1185863"/>
                <a:gd name="connsiteX75" fmla="*/ 1125094 w 1189038"/>
                <a:gd name="connsiteY75" fmla="*/ 559752 h 1185863"/>
                <a:gd name="connsiteX76" fmla="*/ 1141549 w 1189038"/>
                <a:gd name="connsiteY76" fmla="*/ 559752 h 1185863"/>
                <a:gd name="connsiteX77" fmla="*/ 1157288 w 1189038"/>
                <a:gd name="connsiteY77" fmla="*/ 559752 h 1185863"/>
                <a:gd name="connsiteX78" fmla="*/ 626435 w 1189038"/>
                <a:gd name="connsiteY78" fmla="*/ 33338 h 1185863"/>
                <a:gd name="connsiteX79" fmla="*/ 626435 w 1189038"/>
                <a:gd name="connsiteY79" fmla="*/ 49073 h 1185863"/>
                <a:gd name="connsiteX80" fmla="*/ 626435 w 1189038"/>
                <a:gd name="connsiteY80" fmla="*/ 64809 h 1185863"/>
                <a:gd name="connsiteX81" fmla="*/ 626435 w 1189038"/>
                <a:gd name="connsiteY81" fmla="*/ 95564 h 1185863"/>
                <a:gd name="connsiteX82" fmla="*/ 594240 w 1189038"/>
                <a:gd name="connsiteY82" fmla="*/ 127749 h 1185863"/>
                <a:gd name="connsiteX83" fmla="*/ 562045 w 1189038"/>
                <a:gd name="connsiteY83" fmla="*/ 95564 h 1185863"/>
                <a:gd name="connsiteX84" fmla="*/ 562045 w 1189038"/>
                <a:gd name="connsiteY84" fmla="*/ 64809 h 1185863"/>
                <a:gd name="connsiteX85" fmla="*/ 562045 w 1189038"/>
                <a:gd name="connsiteY85" fmla="*/ 49073 h 1185863"/>
                <a:gd name="connsiteX86" fmla="*/ 562045 w 1189038"/>
                <a:gd name="connsiteY86" fmla="*/ 33338 h 1185863"/>
                <a:gd name="connsiteX87" fmla="*/ 594161 w 1189038"/>
                <a:gd name="connsiteY87" fmla="*/ 0 h 1185863"/>
                <a:gd name="connsiteX88" fmla="*/ 625659 w 1189038"/>
                <a:gd name="connsiteY88" fmla="*/ 715 h 1185863"/>
                <a:gd name="connsiteX89" fmla="*/ 1188322 w 1189038"/>
                <a:gd name="connsiteY89" fmla="*/ 559316 h 1185863"/>
                <a:gd name="connsiteX90" fmla="*/ 1189038 w 1189038"/>
                <a:gd name="connsiteY90" fmla="*/ 592932 h 1185863"/>
                <a:gd name="connsiteX91" fmla="*/ 1188322 w 1189038"/>
                <a:gd name="connsiteY91" fmla="*/ 623687 h 1185863"/>
                <a:gd name="connsiteX92" fmla="*/ 625659 w 1189038"/>
                <a:gd name="connsiteY92" fmla="*/ 1185148 h 1185863"/>
                <a:gd name="connsiteX93" fmla="*/ 594161 w 1189038"/>
                <a:gd name="connsiteY93" fmla="*/ 1185863 h 1185863"/>
                <a:gd name="connsiteX94" fmla="*/ 561232 w 1189038"/>
                <a:gd name="connsiteY94" fmla="*/ 1185148 h 1185863"/>
                <a:gd name="connsiteX95" fmla="*/ 518280 w 1189038"/>
                <a:gd name="connsiteY95" fmla="*/ 1180857 h 1185863"/>
                <a:gd name="connsiteX96" fmla="*/ 488930 w 1189038"/>
                <a:gd name="connsiteY96" fmla="*/ 1176565 h 1185863"/>
                <a:gd name="connsiteX97" fmla="*/ 459580 w 1189038"/>
                <a:gd name="connsiteY97" fmla="*/ 1170843 h 1185863"/>
                <a:gd name="connsiteX98" fmla="*/ 431662 w 1189038"/>
                <a:gd name="connsiteY98" fmla="*/ 1163691 h 1185863"/>
                <a:gd name="connsiteX99" fmla="*/ 417345 w 1189038"/>
                <a:gd name="connsiteY99" fmla="*/ 1159399 h 1185863"/>
                <a:gd name="connsiteX100" fmla="*/ 375825 w 1189038"/>
                <a:gd name="connsiteY100" fmla="*/ 1145095 h 1185863"/>
                <a:gd name="connsiteX101" fmla="*/ 349338 w 1189038"/>
                <a:gd name="connsiteY101" fmla="*/ 1134366 h 1185863"/>
                <a:gd name="connsiteX102" fmla="*/ 285627 w 1189038"/>
                <a:gd name="connsiteY102" fmla="*/ 1100750 h 1185863"/>
                <a:gd name="connsiteX103" fmla="*/ 238381 w 1189038"/>
                <a:gd name="connsiteY103" fmla="*/ 1068564 h 1185863"/>
                <a:gd name="connsiteX104" fmla="*/ 164647 w 1189038"/>
                <a:gd name="connsiteY104" fmla="*/ 1002762 h 1185863"/>
                <a:gd name="connsiteX105" fmla="*/ 126707 w 1189038"/>
                <a:gd name="connsiteY105" fmla="*/ 959133 h 1185863"/>
                <a:gd name="connsiteX106" fmla="*/ 101652 w 1189038"/>
                <a:gd name="connsiteY106" fmla="*/ 924802 h 1185863"/>
                <a:gd name="connsiteX107" fmla="*/ 93777 w 1189038"/>
                <a:gd name="connsiteY107" fmla="*/ 912643 h 1185863"/>
                <a:gd name="connsiteX108" fmla="*/ 78744 w 1189038"/>
                <a:gd name="connsiteY108" fmla="*/ 888325 h 1185863"/>
                <a:gd name="connsiteX109" fmla="*/ 46531 w 1189038"/>
                <a:gd name="connsiteY109" fmla="*/ 823953 h 1185863"/>
                <a:gd name="connsiteX110" fmla="*/ 36509 w 1189038"/>
                <a:gd name="connsiteY110" fmla="*/ 796774 h 1185863"/>
                <a:gd name="connsiteX111" fmla="*/ 716 w 1189038"/>
                <a:gd name="connsiteY111" fmla="*/ 623687 h 1185863"/>
                <a:gd name="connsiteX112" fmla="*/ 0 w 1189038"/>
                <a:gd name="connsiteY112" fmla="*/ 592932 h 1185863"/>
                <a:gd name="connsiteX113" fmla="*/ 716 w 1189038"/>
                <a:gd name="connsiteY113" fmla="*/ 559316 h 1185863"/>
                <a:gd name="connsiteX114" fmla="*/ 36509 w 1189038"/>
                <a:gd name="connsiteY114" fmla="*/ 389089 h 1185863"/>
                <a:gd name="connsiteX115" fmla="*/ 46531 w 1189038"/>
                <a:gd name="connsiteY115" fmla="*/ 361910 h 1185863"/>
                <a:gd name="connsiteX116" fmla="*/ 78744 w 1189038"/>
                <a:gd name="connsiteY116" fmla="*/ 297539 h 1185863"/>
                <a:gd name="connsiteX117" fmla="*/ 93777 w 1189038"/>
                <a:gd name="connsiteY117" fmla="*/ 273221 h 1185863"/>
                <a:gd name="connsiteX118" fmla="*/ 101652 w 1189038"/>
                <a:gd name="connsiteY118" fmla="*/ 261062 h 1185863"/>
                <a:gd name="connsiteX119" fmla="*/ 126707 w 1189038"/>
                <a:gd name="connsiteY119" fmla="*/ 226730 h 1185863"/>
                <a:gd name="connsiteX120" fmla="*/ 164647 w 1189038"/>
                <a:gd name="connsiteY120" fmla="*/ 183816 h 1185863"/>
                <a:gd name="connsiteX121" fmla="*/ 238381 w 1189038"/>
                <a:gd name="connsiteY121" fmla="*/ 118014 h 1185863"/>
                <a:gd name="connsiteX122" fmla="*/ 285627 w 1189038"/>
                <a:gd name="connsiteY122" fmla="*/ 85829 h 1185863"/>
                <a:gd name="connsiteX123" fmla="*/ 349338 w 1189038"/>
                <a:gd name="connsiteY123" fmla="*/ 52928 h 1185863"/>
                <a:gd name="connsiteX124" fmla="*/ 375825 w 1189038"/>
                <a:gd name="connsiteY124" fmla="*/ 41484 h 1185863"/>
                <a:gd name="connsiteX125" fmla="*/ 417345 w 1189038"/>
                <a:gd name="connsiteY125" fmla="*/ 27179 h 1185863"/>
                <a:gd name="connsiteX126" fmla="*/ 431662 w 1189038"/>
                <a:gd name="connsiteY126" fmla="*/ 22888 h 1185863"/>
                <a:gd name="connsiteX127" fmla="*/ 459580 w 1189038"/>
                <a:gd name="connsiteY127" fmla="*/ 15735 h 1185863"/>
                <a:gd name="connsiteX128" fmla="*/ 488930 w 1189038"/>
                <a:gd name="connsiteY128" fmla="*/ 9298 h 1185863"/>
                <a:gd name="connsiteX129" fmla="*/ 518280 w 1189038"/>
                <a:gd name="connsiteY129" fmla="*/ 5007 h 1185863"/>
                <a:gd name="connsiteX130" fmla="*/ 561232 w 1189038"/>
                <a:gd name="connsiteY130" fmla="*/ 1431 h 1185863"/>
                <a:gd name="connsiteX131" fmla="*/ 594161 w 1189038"/>
                <a:gd name="connsiteY131" fmla="*/ 0 h 118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1189038" h="1185863">
                  <a:moveTo>
                    <a:pt x="851643" y="988741"/>
                  </a:moveTo>
                  <a:cubicBezTo>
                    <a:pt x="859429" y="991009"/>
                    <a:pt x="866231" y="996452"/>
                    <a:pt x="870168" y="1004435"/>
                  </a:cubicBezTo>
                  <a:cubicBezTo>
                    <a:pt x="879475" y="1020400"/>
                    <a:pt x="874464" y="1039995"/>
                    <a:pt x="859429" y="1049429"/>
                  </a:cubicBezTo>
                  <a:cubicBezTo>
                    <a:pt x="844395" y="1058863"/>
                    <a:pt x="824349" y="1053783"/>
                    <a:pt x="815757" y="1037092"/>
                  </a:cubicBezTo>
                  <a:cubicBezTo>
                    <a:pt x="806450" y="1021852"/>
                    <a:pt x="812178" y="1001532"/>
                    <a:pt x="827212" y="992097"/>
                  </a:cubicBezTo>
                  <a:cubicBezTo>
                    <a:pt x="835087" y="987380"/>
                    <a:pt x="843858" y="986473"/>
                    <a:pt x="851643" y="988741"/>
                  </a:cubicBezTo>
                  <a:close/>
                  <a:moveTo>
                    <a:pt x="337246" y="988741"/>
                  </a:moveTo>
                  <a:cubicBezTo>
                    <a:pt x="344925" y="986473"/>
                    <a:pt x="353498" y="987380"/>
                    <a:pt x="360999" y="992097"/>
                  </a:cubicBezTo>
                  <a:cubicBezTo>
                    <a:pt x="376001" y="1001532"/>
                    <a:pt x="381001" y="1021852"/>
                    <a:pt x="372429" y="1037092"/>
                  </a:cubicBezTo>
                  <a:cubicBezTo>
                    <a:pt x="363856" y="1053783"/>
                    <a:pt x="344568" y="1058863"/>
                    <a:pt x="329566" y="1049429"/>
                  </a:cubicBezTo>
                  <a:cubicBezTo>
                    <a:pt x="315278" y="1039995"/>
                    <a:pt x="309563" y="1020400"/>
                    <a:pt x="318850" y="1004435"/>
                  </a:cubicBezTo>
                  <a:cubicBezTo>
                    <a:pt x="322779" y="996452"/>
                    <a:pt x="329566" y="991009"/>
                    <a:pt x="337246" y="988741"/>
                  </a:cubicBezTo>
                  <a:close/>
                  <a:moveTo>
                    <a:pt x="172479" y="809079"/>
                  </a:moveTo>
                  <a:cubicBezTo>
                    <a:pt x="180473" y="811133"/>
                    <a:pt x="187757" y="816134"/>
                    <a:pt x="192375" y="823278"/>
                  </a:cubicBezTo>
                  <a:cubicBezTo>
                    <a:pt x="201613" y="838994"/>
                    <a:pt x="195928" y="857568"/>
                    <a:pt x="180295" y="866141"/>
                  </a:cubicBezTo>
                  <a:cubicBezTo>
                    <a:pt x="164662" y="874713"/>
                    <a:pt x="145476" y="869712"/>
                    <a:pt x="136238" y="854710"/>
                  </a:cubicBezTo>
                  <a:cubicBezTo>
                    <a:pt x="127000" y="839709"/>
                    <a:pt x="131974" y="820420"/>
                    <a:pt x="148318" y="812562"/>
                  </a:cubicBezTo>
                  <a:cubicBezTo>
                    <a:pt x="155780" y="807919"/>
                    <a:pt x="164484" y="807026"/>
                    <a:pt x="172479" y="809079"/>
                  </a:cubicBezTo>
                  <a:close/>
                  <a:moveTo>
                    <a:pt x="1015062" y="808722"/>
                  </a:moveTo>
                  <a:cubicBezTo>
                    <a:pt x="1022967" y="806668"/>
                    <a:pt x="1031672" y="807561"/>
                    <a:pt x="1039133" y="811848"/>
                  </a:cubicBezTo>
                  <a:cubicBezTo>
                    <a:pt x="1055477" y="820420"/>
                    <a:pt x="1060451" y="839709"/>
                    <a:pt x="1051924" y="854710"/>
                  </a:cubicBezTo>
                  <a:cubicBezTo>
                    <a:pt x="1041976" y="868998"/>
                    <a:pt x="1022789" y="874713"/>
                    <a:pt x="1007156" y="865426"/>
                  </a:cubicBezTo>
                  <a:cubicBezTo>
                    <a:pt x="991523" y="857568"/>
                    <a:pt x="985838" y="838280"/>
                    <a:pt x="995787" y="823278"/>
                  </a:cubicBezTo>
                  <a:cubicBezTo>
                    <a:pt x="1000050" y="815777"/>
                    <a:pt x="1007156" y="810776"/>
                    <a:pt x="1015062" y="808722"/>
                  </a:cubicBezTo>
                  <a:close/>
                  <a:moveTo>
                    <a:pt x="1031672" y="313690"/>
                  </a:moveTo>
                  <a:cubicBezTo>
                    <a:pt x="1039666" y="315833"/>
                    <a:pt x="1046950" y="320834"/>
                    <a:pt x="1051924" y="327978"/>
                  </a:cubicBezTo>
                  <a:cubicBezTo>
                    <a:pt x="1060451" y="342980"/>
                    <a:pt x="1055477" y="362268"/>
                    <a:pt x="1039133" y="370126"/>
                  </a:cubicBezTo>
                  <a:cubicBezTo>
                    <a:pt x="1024211" y="379413"/>
                    <a:pt x="1004314" y="374412"/>
                    <a:pt x="995787" y="359410"/>
                  </a:cubicBezTo>
                  <a:cubicBezTo>
                    <a:pt x="985838" y="344409"/>
                    <a:pt x="991523" y="325120"/>
                    <a:pt x="1007156" y="316548"/>
                  </a:cubicBezTo>
                  <a:cubicBezTo>
                    <a:pt x="1014973" y="312261"/>
                    <a:pt x="1023678" y="311547"/>
                    <a:pt x="1031672" y="313690"/>
                  </a:cubicBezTo>
                  <a:close/>
                  <a:moveTo>
                    <a:pt x="155448" y="313333"/>
                  </a:moveTo>
                  <a:cubicBezTo>
                    <a:pt x="163513" y="311368"/>
                    <a:pt x="172375" y="312261"/>
                    <a:pt x="180174" y="316548"/>
                  </a:cubicBezTo>
                  <a:cubicBezTo>
                    <a:pt x="195062" y="324406"/>
                    <a:pt x="200025" y="344409"/>
                    <a:pt x="191517" y="358696"/>
                  </a:cubicBezTo>
                  <a:cubicBezTo>
                    <a:pt x="183010" y="374412"/>
                    <a:pt x="163158" y="379413"/>
                    <a:pt x="147561" y="370841"/>
                  </a:cubicBezTo>
                  <a:cubicBezTo>
                    <a:pt x="131963" y="361554"/>
                    <a:pt x="127000" y="342980"/>
                    <a:pt x="135508" y="327263"/>
                  </a:cubicBezTo>
                  <a:cubicBezTo>
                    <a:pt x="140117" y="320120"/>
                    <a:pt x="147384" y="315298"/>
                    <a:pt x="155448" y="313333"/>
                  </a:cubicBezTo>
                  <a:close/>
                  <a:moveTo>
                    <a:pt x="353766" y="130756"/>
                  </a:moveTo>
                  <a:cubicBezTo>
                    <a:pt x="360999" y="133019"/>
                    <a:pt x="367428" y="138090"/>
                    <a:pt x="371714" y="145696"/>
                  </a:cubicBezTo>
                  <a:cubicBezTo>
                    <a:pt x="381001" y="161633"/>
                    <a:pt x="375286" y="181916"/>
                    <a:pt x="360999" y="190609"/>
                  </a:cubicBezTo>
                  <a:cubicBezTo>
                    <a:pt x="345282" y="200026"/>
                    <a:pt x="325994" y="194231"/>
                    <a:pt x="317421" y="179019"/>
                  </a:cubicBezTo>
                  <a:cubicBezTo>
                    <a:pt x="309563" y="164531"/>
                    <a:pt x="313850" y="144972"/>
                    <a:pt x="325994" y="135555"/>
                  </a:cubicBezTo>
                  <a:cubicBezTo>
                    <a:pt x="327423" y="134830"/>
                    <a:pt x="328137" y="134106"/>
                    <a:pt x="328852" y="134106"/>
                  </a:cubicBezTo>
                  <a:cubicBezTo>
                    <a:pt x="329566" y="133382"/>
                    <a:pt x="330280" y="133382"/>
                    <a:pt x="330995" y="132657"/>
                  </a:cubicBezTo>
                  <a:cubicBezTo>
                    <a:pt x="338496" y="129035"/>
                    <a:pt x="346533" y="128492"/>
                    <a:pt x="353766" y="130756"/>
                  </a:cubicBezTo>
                  <a:close/>
                  <a:moveTo>
                    <a:pt x="834819" y="129540"/>
                  </a:moveTo>
                  <a:cubicBezTo>
                    <a:pt x="842784" y="127272"/>
                    <a:pt x="851554" y="128179"/>
                    <a:pt x="859429" y="132534"/>
                  </a:cubicBezTo>
                  <a:cubicBezTo>
                    <a:pt x="873748" y="142694"/>
                    <a:pt x="879475" y="162288"/>
                    <a:pt x="870168" y="178254"/>
                  </a:cubicBezTo>
                  <a:cubicBezTo>
                    <a:pt x="862293" y="194219"/>
                    <a:pt x="842247" y="200025"/>
                    <a:pt x="827212" y="189865"/>
                  </a:cubicBezTo>
                  <a:cubicBezTo>
                    <a:pt x="811462" y="181157"/>
                    <a:pt x="806450" y="160837"/>
                    <a:pt x="815041" y="145597"/>
                  </a:cubicBezTo>
                  <a:cubicBezTo>
                    <a:pt x="819695" y="137251"/>
                    <a:pt x="826854" y="131808"/>
                    <a:pt x="834819" y="129540"/>
                  </a:cubicBezTo>
                  <a:close/>
                  <a:moveTo>
                    <a:pt x="562045" y="33338"/>
                  </a:moveTo>
                  <a:cubicBezTo>
                    <a:pt x="278017" y="49789"/>
                    <a:pt x="50509" y="276518"/>
                    <a:pt x="34054" y="559752"/>
                  </a:cubicBezTo>
                  <a:cubicBezTo>
                    <a:pt x="34054" y="559752"/>
                    <a:pt x="34054" y="559752"/>
                    <a:pt x="49793" y="559752"/>
                  </a:cubicBezTo>
                  <a:cubicBezTo>
                    <a:pt x="49793" y="559752"/>
                    <a:pt x="49793" y="559752"/>
                    <a:pt x="65533" y="559752"/>
                  </a:cubicBezTo>
                  <a:cubicBezTo>
                    <a:pt x="65533" y="559752"/>
                    <a:pt x="65533" y="559752"/>
                    <a:pt x="97727" y="559752"/>
                  </a:cubicBezTo>
                  <a:cubicBezTo>
                    <a:pt x="115613" y="559752"/>
                    <a:pt x="129922" y="574057"/>
                    <a:pt x="129922" y="591938"/>
                  </a:cubicBezTo>
                  <a:cubicBezTo>
                    <a:pt x="129922" y="609818"/>
                    <a:pt x="115613" y="624123"/>
                    <a:pt x="97727" y="624123"/>
                  </a:cubicBezTo>
                  <a:cubicBezTo>
                    <a:pt x="97727" y="624123"/>
                    <a:pt x="97727" y="624123"/>
                    <a:pt x="64817" y="624123"/>
                  </a:cubicBezTo>
                  <a:cubicBezTo>
                    <a:pt x="64817" y="624123"/>
                    <a:pt x="64817" y="624123"/>
                    <a:pt x="49078" y="624123"/>
                  </a:cubicBezTo>
                  <a:cubicBezTo>
                    <a:pt x="49078" y="624123"/>
                    <a:pt x="49078" y="624123"/>
                    <a:pt x="33338" y="624123"/>
                  </a:cubicBezTo>
                  <a:cubicBezTo>
                    <a:pt x="49078" y="908787"/>
                    <a:pt x="277302" y="1138378"/>
                    <a:pt x="562045" y="1154113"/>
                  </a:cubicBezTo>
                  <a:cubicBezTo>
                    <a:pt x="562045" y="1154113"/>
                    <a:pt x="562045" y="1154113"/>
                    <a:pt x="562045" y="1139093"/>
                  </a:cubicBezTo>
                  <a:cubicBezTo>
                    <a:pt x="562045" y="1139093"/>
                    <a:pt x="562045" y="1139093"/>
                    <a:pt x="562045" y="1123358"/>
                  </a:cubicBezTo>
                  <a:cubicBezTo>
                    <a:pt x="562045" y="1123358"/>
                    <a:pt x="562045" y="1123358"/>
                    <a:pt x="562045" y="1089027"/>
                  </a:cubicBezTo>
                  <a:cubicBezTo>
                    <a:pt x="562045" y="1071146"/>
                    <a:pt x="576354" y="1056841"/>
                    <a:pt x="594240" y="1056841"/>
                  </a:cubicBezTo>
                  <a:cubicBezTo>
                    <a:pt x="612126" y="1056841"/>
                    <a:pt x="626435" y="1071146"/>
                    <a:pt x="626435" y="1089027"/>
                  </a:cubicBezTo>
                  <a:cubicBezTo>
                    <a:pt x="626435" y="1089027"/>
                    <a:pt x="626435" y="1089027"/>
                    <a:pt x="626435" y="1123358"/>
                  </a:cubicBezTo>
                  <a:cubicBezTo>
                    <a:pt x="626435" y="1123358"/>
                    <a:pt x="626435" y="1123358"/>
                    <a:pt x="626435" y="1139093"/>
                  </a:cubicBezTo>
                  <a:cubicBezTo>
                    <a:pt x="626435" y="1139093"/>
                    <a:pt x="626435" y="1139093"/>
                    <a:pt x="626435" y="1154113"/>
                  </a:cubicBezTo>
                  <a:cubicBezTo>
                    <a:pt x="911894" y="1139093"/>
                    <a:pt x="1141549" y="909502"/>
                    <a:pt x="1157288" y="624123"/>
                  </a:cubicBezTo>
                  <a:cubicBezTo>
                    <a:pt x="1157288" y="624123"/>
                    <a:pt x="1157288" y="624123"/>
                    <a:pt x="1141549" y="624123"/>
                  </a:cubicBezTo>
                  <a:cubicBezTo>
                    <a:pt x="1141549" y="624123"/>
                    <a:pt x="1141549" y="624123"/>
                    <a:pt x="1125809" y="624123"/>
                  </a:cubicBezTo>
                  <a:cubicBezTo>
                    <a:pt x="1125809" y="624123"/>
                    <a:pt x="1125809" y="624123"/>
                    <a:pt x="1091468" y="624123"/>
                  </a:cubicBezTo>
                  <a:cubicBezTo>
                    <a:pt x="1073582" y="624123"/>
                    <a:pt x="1059273" y="609818"/>
                    <a:pt x="1059273" y="591938"/>
                  </a:cubicBezTo>
                  <a:cubicBezTo>
                    <a:pt x="1059273" y="574057"/>
                    <a:pt x="1073582" y="559752"/>
                    <a:pt x="1091468" y="559752"/>
                  </a:cubicBezTo>
                  <a:cubicBezTo>
                    <a:pt x="1091468" y="559752"/>
                    <a:pt x="1091468" y="559752"/>
                    <a:pt x="1125094" y="559752"/>
                  </a:cubicBezTo>
                  <a:cubicBezTo>
                    <a:pt x="1125094" y="559752"/>
                    <a:pt x="1125094" y="559752"/>
                    <a:pt x="1141549" y="559752"/>
                  </a:cubicBezTo>
                  <a:cubicBezTo>
                    <a:pt x="1141549" y="559752"/>
                    <a:pt x="1141549" y="559752"/>
                    <a:pt x="1157288" y="559752"/>
                  </a:cubicBezTo>
                  <a:cubicBezTo>
                    <a:pt x="1140118" y="275803"/>
                    <a:pt x="911178" y="48358"/>
                    <a:pt x="626435" y="33338"/>
                  </a:cubicBezTo>
                  <a:cubicBezTo>
                    <a:pt x="626435" y="33338"/>
                    <a:pt x="626435" y="33338"/>
                    <a:pt x="626435" y="49073"/>
                  </a:cubicBezTo>
                  <a:cubicBezTo>
                    <a:pt x="626435" y="49073"/>
                    <a:pt x="626435" y="49073"/>
                    <a:pt x="626435" y="64809"/>
                  </a:cubicBezTo>
                  <a:cubicBezTo>
                    <a:pt x="626435" y="64809"/>
                    <a:pt x="626435" y="64809"/>
                    <a:pt x="626435" y="95564"/>
                  </a:cubicBezTo>
                  <a:cubicBezTo>
                    <a:pt x="626435" y="113445"/>
                    <a:pt x="612126" y="127749"/>
                    <a:pt x="594240" y="127749"/>
                  </a:cubicBezTo>
                  <a:cubicBezTo>
                    <a:pt x="576354" y="127749"/>
                    <a:pt x="562045" y="113445"/>
                    <a:pt x="562045" y="95564"/>
                  </a:cubicBezTo>
                  <a:cubicBezTo>
                    <a:pt x="562045" y="95564"/>
                    <a:pt x="562045" y="95564"/>
                    <a:pt x="562045" y="64809"/>
                  </a:cubicBezTo>
                  <a:cubicBezTo>
                    <a:pt x="562045" y="64809"/>
                    <a:pt x="562045" y="64809"/>
                    <a:pt x="562045" y="49073"/>
                  </a:cubicBezTo>
                  <a:cubicBezTo>
                    <a:pt x="562045" y="49073"/>
                    <a:pt x="562045" y="49073"/>
                    <a:pt x="562045" y="33338"/>
                  </a:cubicBezTo>
                  <a:close/>
                  <a:moveTo>
                    <a:pt x="594161" y="0"/>
                  </a:moveTo>
                  <a:cubicBezTo>
                    <a:pt x="604899" y="0"/>
                    <a:pt x="614921" y="715"/>
                    <a:pt x="625659" y="715"/>
                  </a:cubicBezTo>
                  <a:cubicBezTo>
                    <a:pt x="928466" y="16451"/>
                    <a:pt x="1171142" y="257485"/>
                    <a:pt x="1188322" y="559316"/>
                  </a:cubicBezTo>
                  <a:cubicBezTo>
                    <a:pt x="1189038" y="570759"/>
                    <a:pt x="1189038" y="581488"/>
                    <a:pt x="1189038" y="592932"/>
                  </a:cubicBezTo>
                  <a:cubicBezTo>
                    <a:pt x="1189038" y="602945"/>
                    <a:pt x="1189038" y="613674"/>
                    <a:pt x="1188322" y="623687"/>
                  </a:cubicBezTo>
                  <a:cubicBezTo>
                    <a:pt x="1172573" y="926947"/>
                    <a:pt x="929182" y="1169413"/>
                    <a:pt x="625659" y="1185148"/>
                  </a:cubicBezTo>
                  <a:cubicBezTo>
                    <a:pt x="614921" y="1185863"/>
                    <a:pt x="604899" y="1185863"/>
                    <a:pt x="594161" y="1185863"/>
                  </a:cubicBezTo>
                  <a:cubicBezTo>
                    <a:pt x="583423" y="1185863"/>
                    <a:pt x="571970" y="1185863"/>
                    <a:pt x="561232" y="1185148"/>
                  </a:cubicBezTo>
                  <a:cubicBezTo>
                    <a:pt x="546915" y="1184433"/>
                    <a:pt x="532598" y="1183002"/>
                    <a:pt x="518280" y="1180857"/>
                  </a:cubicBezTo>
                  <a:cubicBezTo>
                    <a:pt x="508259" y="1180141"/>
                    <a:pt x="498952" y="1177996"/>
                    <a:pt x="488930" y="1176565"/>
                  </a:cubicBezTo>
                  <a:cubicBezTo>
                    <a:pt x="478908" y="1175135"/>
                    <a:pt x="469602" y="1172989"/>
                    <a:pt x="459580" y="1170843"/>
                  </a:cubicBezTo>
                  <a:cubicBezTo>
                    <a:pt x="450274" y="1168697"/>
                    <a:pt x="440968" y="1165837"/>
                    <a:pt x="431662" y="1163691"/>
                  </a:cubicBezTo>
                  <a:cubicBezTo>
                    <a:pt x="426651" y="1162260"/>
                    <a:pt x="421640" y="1160830"/>
                    <a:pt x="417345" y="1159399"/>
                  </a:cubicBezTo>
                  <a:cubicBezTo>
                    <a:pt x="403028" y="1155108"/>
                    <a:pt x="389426" y="1150101"/>
                    <a:pt x="375825" y="1145095"/>
                  </a:cubicBezTo>
                  <a:cubicBezTo>
                    <a:pt x="367235" y="1141518"/>
                    <a:pt x="357929" y="1137942"/>
                    <a:pt x="349338" y="1134366"/>
                  </a:cubicBezTo>
                  <a:cubicBezTo>
                    <a:pt x="327147" y="1124353"/>
                    <a:pt x="306387" y="1112909"/>
                    <a:pt x="285627" y="1100750"/>
                  </a:cubicBezTo>
                  <a:cubicBezTo>
                    <a:pt x="269162" y="1090737"/>
                    <a:pt x="253414" y="1080008"/>
                    <a:pt x="238381" y="1068564"/>
                  </a:cubicBezTo>
                  <a:cubicBezTo>
                    <a:pt x="211894" y="1048538"/>
                    <a:pt x="186839" y="1026365"/>
                    <a:pt x="164647" y="1002762"/>
                  </a:cubicBezTo>
                  <a:cubicBezTo>
                    <a:pt x="151046" y="988458"/>
                    <a:pt x="138876" y="974153"/>
                    <a:pt x="126707" y="959133"/>
                  </a:cubicBezTo>
                  <a:cubicBezTo>
                    <a:pt x="118117" y="948404"/>
                    <a:pt x="109526" y="936961"/>
                    <a:pt x="101652" y="924802"/>
                  </a:cubicBezTo>
                  <a:cubicBezTo>
                    <a:pt x="98788" y="921225"/>
                    <a:pt x="96641" y="916934"/>
                    <a:pt x="93777" y="912643"/>
                  </a:cubicBezTo>
                  <a:cubicBezTo>
                    <a:pt x="88766" y="904775"/>
                    <a:pt x="83755" y="896907"/>
                    <a:pt x="78744" y="888325"/>
                  </a:cubicBezTo>
                  <a:cubicBezTo>
                    <a:pt x="67291" y="867583"/>
                    <a:pt x="56553" y="846126"/>
                    <a:pt x="46531" y="823953"/>
                  </a:cubicBezTo>
                  <a:cubicBezTo>
                    <a:pt x="42952" y="815370"/>
                    <a:pt x="39372" y="806072"/>
                    <a:pt x="36509" y="796774"/>
                  </a:cubicBezTo>
                  <a:cubicBezTo>
                    <a:pt x="16465" y="742416"/>
                    <a:pt x="4295" y="684482"/>
                    <a:pt x="716" y="623687"/>
                  </a:cubicBezTo>
                  <a:cubicBezTo>
                    <a:pt x="716" y="613674"/>
                    <a:pt x="0" y="602945"/>
                    <a:pt x="0" y="592932"/>
                  </a:cubicBezTo>
                  <a:cubicBezTo>
                    <a:pt x="0" y="581488"/>
                    <a:pt x="716" y="570759"/>
                    <a:pt x="716" y="559316"/>
                  </a:cubicBezTo>
                  <a:cubicBezTo>
                    <a:pt x="4295" y="499951"/>
                    <a:pt x="16465" y="442732"/>
                    <a:pt x="36509" y="389089"/>
                  </a:cubicBezTo>
                  <a:cubicBezTo>
                    <a:pt x="39372" y="379791"/>
                    <a:pt x="42952" y="371208"/>
                    <a:pt x="46531" y="361910"/>
                  </a:cubicBezTo>
                  <a:cubicBezTo>
                    <a:pt x="56553" y="339738"/>
                    <a:pt x="67291" y="318281"/>
                    <a:pt x="78744" y="297539"/>
                  </a:cubicBezTo>
                  <a:cubicBezTo>
                    <a:pt x="83755" y="288956"/>
                    <a:pt x="88766" y="281088"/>
                    <a:pt x="93777" y="273221"/>
                  </a:cubicBezTo>
                  <a:cubicBezTo>
                    <a:pt x="96641" y="268929"/>
                    <a:pt x="98788" y="265353"/>
                    <a:pt x="101652" y="261062"/>
                  </a:cubicBezTo>
                  <a:cubicBezTo>
                    <a:pt x="109526" y="249618"/>
                    <a:pt x="118117" y="237459"/>
                    <a:pt x="126707" y="226730"/>
                  </a:cubicBezTo>
                  <a:cubicBezTo>
                    <a:pt x="138876" y="211710"/>
                    <a:pt x="151046" y="197406"/>
                    <a:pt x="164647" y="183816"/>
                  </a:cubicBezTo>
                  <a:cubicBezTo>
                    <a:pt x="186839" y="160213"/>
                    <a:pt x="211894" y="138041"/>
                    <a:pt x="238381" y="118014"/>
                  </a:cubicBezTo>
                  <a:cubicBezTo>
                    <a:pt x="253414" y="106570"/>
                    <a:pt x="269162" y="95842"/>
                    <a:pt x="285627" y="85829"/>
                  </a:cubicBezTo>
                  <a:cubicBezTo>
                    <a:pt x="306387" y="73670"/>
                    <a:pt x="327147" y="62226"/>
                    <a:pt x="349338" y="52928"/>
                  </a:cubicBezTo>
                  <a:cubicBezTo>
                    <a:pt x="357929" y="48636"/>
                    <a:pt x="367235" y="45060"/>
                    <a:pt x="375825" y="41484"/>
                  </a:cubicBezTo>
                  <a:cubicBezTo>
                    <a:pt x="389426" y="35762"/>
                    <a:pt x="403028" y="31471"/>
                    <a:pt x="417345" y="27179"/>
                  </a:cubicBezTo>
                  <a:cubicBezTo>
                    <a:pt x="421640" y="25749"/>
                    <a:pt x="426651" y="24318"/>
                    <a:pt x="431662" y="22888"/>
                  </a:cubicBezTo>
                  <a:cubicBezTo>
                    <a:pt x="440968" y="20027"/>
                    <a:pt x="450274" y="17881"/>
                    <a:pt x="459580" y="15735"/>
                  </a:cubicBezTo>
                  <a:cubicBezTo>
                    <a:pt x="469602" y="12874"/>
                    <a:pt x="478908" y="11444"/>
                    <a:pt x="488930" y="9298"/>
                  </a:cubicBezTo>
                  <a:cubicBezTo>
                    <a:pt x="498952" y="7868"/>
                    <a:pt x="508259" y="6437"/>
                    <a:pt x="518280" y="5007"/>
                  </a:cubicBezTo>
                  <a:cubicBezTo>
                    <a:pt x="532598" y="2861"/>
                    <a:pt x="546915" y="2146"/>
                    <a:pt x="561232" y="1431"/>
                  </a:cubicBezTo>
                  <a:cubicBezTo>
                    <a:pt x="571970" y="715"/>
                    <a:pt x="583423" y="0"/>
                    <a:pt x="594161" y="0"/>
                  </a:cubicBezTo>
                  <a:close/>
                </a:path>
              </a:pathLst>
            </a:custGeom>
            <a:solidFill>
              <a:srgbClr val="670F31"/>
            </a:solidFill>
            <a:ln w="9525" cap="flat" cmpd="sng" algn="ctr">
              <a:solidFill>
                <a:srgbClr val="E71C57"/>
              </a:solidFill>
              <a:prstDash val="solid"/>
              <a:round/>
              <a:headEnd type="none" w="med" len="med"/>
              <a:tailEnd type="none" w="med" len="med"/>
            </a:ln>
            <a:extLst/>
          </p:spPr>
          <p:txBody>
            <a:bodyPr vert="horz" wrap="square" lIns="91440" tIns="45720" rIns="91440" bIns="45720" numCol="1" anchor="t" anchorCtr="0" compatLnSpc="1">
              <a:prstTxWarp prst="textNoShape">
                <a:avLst/>
              </a:prstTxWarp>
              <a:noAutofit/>
            </a:bodyPr>
            <a:lstStyle/>
            <a:p>
              <a:endParaRPr lang="en-US" dirty="0"/>
            </a:p>
          </p:txBody>
        </p:sp>
      </p:grpSp>
      <p:sp>
        <p:nvSpPr>
          <p:cNvPr id="25" name="ee4pHeader3">
            <a:extLst>
              <a:ext uri="{FF2B5EF4-FFF2-40B4-BE49-F238E27FC236}">
                <a16:creationId xmlns:a16="http://schemas.microsoft.com/office/drawing/2014/main" id="{EA2053BD-6172-48E0-8DAB-7E54896EB6DB}"/>
              </a:ext>
            </a:extLst>
          </p:cNvPr>
          <p:cNvSpPr txBox="1"/>
          <p:nvPr/>
        </p:nvSpPr>
        <p:spPr>
          <a:xfrm>
            <a:off x="6190032" y="3553916"/>
            <a:ext cx="2272078" cy="1107996"/>
          </a:xfrm>
          <a:prstGeom prst="rect">
            <a:avLst/>
          </a:prstGeom>
          <a:noFill/>
          <a:ln cap="rnd">
            <a:noFill/>
          </a:ln>
        </p:spPr>
        <p:txBody>
          <a:bodyPr wrap="square" lIns="0" tIns="0" rIns="0" bIns="0" rtlCol="0" anchor="t" anchorCtr="0">
            <a:spAutoFit/>
          </a:bodyPr>
          <a:lstStyle/>
          <a:p>
            <a:pPr marL="0" lvl="3"/>
            <a:r>
              <a:rPr lang="en-US" sz="2400" dirty="0"/>
              <a:t>Covariates should not change over time</a:t>
            </a:r>
            <a:endParaRPr lang="en-US" sz="2400" dirty="0">
              <a:solidFill>
                <a:schemeClr val="tx2"/>
              </a:solidFill>
            </a:endParaRPr>
          </a:p>
        </p:txBody>
      </p:sp>
      <p:pic>
        <p:nvPicPr>
          <p:cNvPr id="11" name="Picture 10">
            <a:extLst>
              <a:ext uri="{FF2B5EF4-FFF2-40B4-BE49-F238E27FC236}">
                <a16:creationId xmlns:a16="http://schemas.microsoft.com/office/drawing/2014/main" id="{1FC2ACF1-CDC3-451C-A35C-CD243CC85ABF}"/>
              </a:ext>
            </a:extLst>
          </p:cNvPr>
          <p:cNvPicPr>
            <a:picLocks noChangeAspect="1"/>
          </p:cNvPicPr>
          <p:nvPr/>
        </p:nvPicPr>
        <p:blipFill rotWithShape="1">
          <a:blip r:embed="rId8">
            <a:extLst>
              <a:ext uri="{28A0092B-C50C-407E-A947-70E740481C1C}">
                <a14:useLocalDpi xmlns:a14="http://schemas.microsoft.com/office/drawing/2010/main" val="0"/>
              </a:ext>
            </a:extLst>
          </a:blip>
          <a:srcRect l="12193" r="9816"/>
          <a:stretch/>
        </p:blipFill>
        <p:spPr>
          <a:xfrm>
            <a:off x="8999648" y="1374987"/>
            <a:ext cx="2375205" cy="1756529"/>
          </a:xfrm>
          <a:prstGeom prst="rect">
            <a:avLst/>
          </a:prstGeom>
          <a:ln w="9525" cap="flat" cmpd="sng" algn="ctr">
            <a:solidFill>
              <a:srgbClr val="670F31"/>
            </a:solidFill>
            <a:prstDash val="solid"/>
            <a:round/>
            <a:headEnd type="none" w="med" len="med"/>
            <a:tailEnd type="none" w="med" len="med"/>
          </a:ln>
        </p:spPr>
      </p:pic>
      <p:sp>
        <p:nvSpPr>
          <p:cNvPr id="31" name="AutoShape 3">
            <a:extLst>
              <a:ext uri="{FF2B5EF4-FFF2-40B4-BE49-F238E27FC236}">
                <a16:creationId xmlns:a16="http://schemas.microsoft.com/office/drawing/2014/main" id="{DDBB114A-EA56-40D1-A0D5-45D93CCE2BE9}"/>
              </a:ext>
            </a:extLst>
          </p:cNvPr>
          <p:cNvSpPr>
            <a:spLocks noChangeAspect="1" noChangeArrowheads="1" noTextEdit="1"/>
          </p:cNvSpPr>
          <p:nvPr/>
        </p:nvSpPr>
        <p:spPr bwMode="auto">
          <a:xfrm>
            <a:off x="3143906" y="1653080"/>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F6F4DB4B-CB11-4DFF-B9F1-DEF5A37CFF83}"/>
              </a:ext>
            </a:extLst>
          </p:cNvPr>
          <p:cNvGrpSpPr/>
          <p:nvPr/>
        </p:nvGrpSpPr>
        <p:grpSpPr>
          <a:xfrm>
            <a:off x="3527196" y="1818894"/>
            <a:ext cx="1116977" cy="1364182"/>
            <a:chOff x="3527196" y="1948502"/>
            <a:chExt cx="1116977" cy="1364182"/>
          </a:xfrm>
        </p:grpSpPr>
        <p:cxnSp>
          <p:nvCxnSpPr>
            <p:cNvPr id="18" name="Straight Connector 17">
              <a:extLst>
                <a:ext uri="{FF2B5EF4-FFF2-40B4-BE49-F238E27FC236}">
                  <a16:creationId xmlns:a16="http://schemas.microsoft.com/office/drawing/2014/main" id="{7ACF5EAC-0312-4550-8024-9ED2F553C60F}"/>
                </a:ext>
              </a:extLst>
            </p:cNvPr>
            <p:cNvCxnSpPr>
              <a:cxnSpLocks/>
            </p:cNvCxnSpPr>
            <p:nvPr/>
          </p:nvCxnSpPr>
          <p:spPr>
            <a:xfrm>
              <a:off x="3527196" y="1948502"/>
              <a:ext cx="1116977" cy="1364182"/>
            </a:xfrm>
            <a:prstGeom prst="line">
              <a:avLst/>
            </a:prstGeom>
            <a:ln w="57150" cap="flat"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A0C57B-A213-481A-9A11-8EA99BFF0103}"/>
                </a:ext>
              </a:extLst>
            </p:cNvPr>
            <p:cNvCxnSpPr>
              <a:cxnSpLocks/>
            </p:cNvCxnSpPr>
            <p:nvPr/>
          </p:nvCxnSpPr>
          <p:spPr>
            <a:xfrm flipV="1">
              <a:off x="3527196" y="1948502"/>
              <a:ext cx="1116977" cy="1364182"/>
            </a:xfrm>
            <a:prstGeom prst="line">
              <a:avLst/>
            </a:prstGeom>
            <a:ln w="57150" cap="flat" cmpd="sng" algn="ctr">
              <a:solidFill>
                <a:srgbClr val="E71C57"/>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226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8E342-1229-40D9-9191-3434DD44BDFF}"/>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401"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EA28E342-1229-40D9-9191-3434DD44BDF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16DCBBA0-6B45-4920-A8DA-A7AC2CC56E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800" dirty="0">
              <a:latin typeface="Calibri Light" panose="020F0302020204030204" pitchFamily="34" charset="0"/>
              <a:ea typeface="+mj-ea"/>
              <a:cs typeface="+mj-cs"/>
              <a:sym typeface="Calibri Light" panose="020F0302020204030204" pitchFamily="34" charset="0"/>
            </a:endParaRPr>
          </a:p>
        </p:txBody>
      </p:sp>
      <p:sp>
        <p:nvSpPr>
          <p:cNvPr id="2" name="Slide Number Placeholder 1">
            <a:extLst>
              <a:ext uri="{FF2B5EF4-FFF2-40B4-BE49-F238E27FC236}">
                <a16:creationId xmlns:a16="http://schemas.microsoft.com/office/drawing/2014/main" id="{0E5D6262-699B-4FBE-84F7-DE7F2D050092}"/>
              </a:ext>
            </a:extLst>
          </p:cNvPr>
          <p:cNvSpPr>
            <a:spLocks noGrp="1"/>
          </p:cNvSpPr>
          <p:nvPr>
            <p:ph type="sldNum" sz="quarter" idx="12"/>
          </p:nvPr>
        </p:nvSpPr>
        <p:spPr/>
        <p:txBody>
          <a:bodyPr/>
          <a:lstStyle/>
          <a:p>
            <a:fld id="{5AB88894-F5E7-4530-AE59-DA9CD6B75552}" type="slidenum">
              <a:rPr lang="en-US" smtClean="0"/>
              <a:t>12</a:t>
            </a:fld>
            <a:endParaRPr lang="en-US"/>
          </a:p>
        </p:txBody>
      </p:sp>
      <p:sp>
        <p:nvSpPr>
          <p:cNvPr id="6" name="Title 5">
            <a:extLst>
              <a:ext uri="{FF2B5EF4-FFF2-40B4-BE49-F238E27FC236}">
                <a16:creationId xmlns:a16="http://schemas.microsoft.com/office/drawing/2014/main" id="{EE09502D-F53A-4373-A8FE-F2CC4C933297}"/>
              </a:ext>
            </a:extLst>
          </p:cNvPr>
          <p:cNvSpPr>
            <a:spLocks noGrp="1"/>
          </p:cNvSpPr>
          <p:nvPr>
            <p:ph type="title"/>
          </p:nvPr>
        </p:nvSpPr>
        <p:spPr>
          <a:xfrm>
            <a:off x="612559" y="275407"/>
            <a:ext cx="10981678" cy="725711"/>
          </a:xfrm>
        </p:spPr>
        <p:txBody>
          <a:bodyPr/>
          <a:lstStyle/>
          <a:p>
            <a:r>
              <a:rPr lang="en-US" dirty="0"/>
              <a:t>Cox Proportional Hazard Model</a:t>
            </a:r>
          </a:p>
        </p:txBody>
      </p:sp>
      <p:sp>
        <p:nvSpPr>
          <p:cNvPr id="20" name="Slide Number Placeholder 5">
            <a:extLst>
              <a:ext uri="{FF2B5EF4-FFF2-40B4-BE49-F238E27FC236}">
                <a16:creationId xmlns:a16="http://schemas.microsoft.com/office/drawing/2014/main" id="{35BE775A-DBC4-447C-9F57-39842A23C0BC}"/>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NC</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3C429A-6CD2-4E15-BAAA-2A20132D76D1}"/>
                  </a:ext>
                </a:extLst>
              </p:cNvPr>
              <p:cNvSpPr txBox="1"/>
              <p:nvPr/>
            </p:nvSpPr>
            <p:spPr>
              <a:xfrm>
                <a:off x="587498" y="1411222"/>
                <a:ext cx="10981677" cy="1477328"/>
              </a:xfrm>
              <a:prstGeom prst="rect">
                <a:avLst/>
              </a:prstGeom>
              <a:noFill/>
            </p:spPr>
            <p:txBody>
              <a:bodyPr wrap="square" rtlCol="0">
                <a:spAutoFit/>
              </a:bodyPr>
              <a:lstStyle/>
              <a:p>
                <a:r>
                  <a:rPr lang="en-US" b="1" dirty="0">
                    <a:solidFill>
                      <a:srgbClr val="575757"/>
                    </a:solidFill>
                  </a:rPr>
                  <a:t>Important terms:</a:t>
                </a:r>
              </a:p>
              <a:p>
                <a:pPr marL="57150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𝑡</m:t>
                    </m:r>
                    <m:r>
                      <m:rPr>
                        <m:nor/>
                      </m:rPr>
                      <a:rPr lang="en-US" i="1" dirty="0">
                        <a:latin typeface="Cambria Math" panose="02040503050406030204" pitchFamily="18" charset="0"/>
                      </a:rPr>
                      <m:t> </m:t>
                    </m:r>
                    <m:r>
                      <m:rPr>
                        <m:nor/>
                      </m:rPr>
                      <a:rPr lang="en-US" dirty="0"/>
                      <m:t>is</m:t>
                    </m:r>
                    <m:r>
                      <m:rPr>
                        <m:nor/>
                      </m:rPr>
                      <a:rPr lang="en-US" dirty="0"/>
                      <m:t> </m:t>
                    </m:r>
                    <m:r>
                      <m:rPr>
                        <m:nor/>
                      </m:rPr>
                      <a:rPr lang="en-US" dirty="0"/>
                      <m:t>time</m:t>
                    </m:r>
                    <m:r>
                      <m:rPr>
                        <m:nor/>
                      </m:rPr>
                      <a:rPr lang="en-US" dirty="0"/>
                      <m:t> </m:t>
                    </m:r>
                    <m:r>
                      <m:rPr>
                        <m:nor/>
                      </m:rPr>
                      <a:rPr lang="en-US" dirty="0"/>
                      <m:t>of</m:t>
                    </m:r>
                    <m:r>
                      <m:rPr>
                        <m:nor/>
                      </m:rPr>
                      <a:rPr lang="en-US" dirty="0"/>
                      <m:t> </m:t>
                    </m:r>
                    <m:r>
                      <m:rPr>
                        <m:nor/>
                      </m:rPr>
                      <a:rPr lang="en-US" dirty="0"/>
                      <m:t>interest</m:t>
                    </m:r>
                  </m:oMath>
                </a14:m>
                <a:endParaRPr lang="en-US" i="1" dirty="0">
                  <a:latin typeface="Cambria Math" panose="02040503050406030204" pitchFamily="18" charset="0"/>
                </a:endParaRPr>
              </a:p>
              <a:p>
                <a:pPr marL="57150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b="1" i="1" dirty="0"/>
                  <a:t> </a:t>
                </a:r>
                <a:r>
                  <a:rPr lang="en-US" dirty="0"/>
                  <a:t>represents the baseline hazard</a:t>
                </a:r>
                <a:endParaRPr lang="en-US" b="1" i="1" dirty="0"/>
              </a:p>
              <a:p>
                <a:pPr marL="57150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𝑋</m:t>
                    </m:r>
                  </m:oMath>
                </a14:m>
                <a:r>
                  <a:rPr lang="en-US" dirty="0"/>
                  <a:t> is a </a:t>
                </a:r>
                <a:r>
                  <a:rPr lang="en-US" i="1" dirty="0"/>
                  <a:t>px1 </a:t>
                </a:r>
                <a:r>
                  <a:rPr lang="en-US" dirty="0"/>
                  <a:t>vector of covariates</a:t>
                </a:r>
              </a:p>
              <a:p>
                <a:pPr marL="57150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𝛽</m:t>
                    </m:r>
                  </m:oMath>
                </a14:m>
                <a:r>
                  <a:rPr lang="en-US" dirty="0"/>
                  <a:t> is a </a:t>
                </a:r>
                <a:r>
                  <a:rPr lang="en-US" i="1" dirty="0"/>
                  <a:t>px1 </a:t>
                </a:r>
                <a:r>
                  <a:rPr lang="en-US" dirty="0"/>
                  <a:t>vector of regression coefficients</a:t>
                </a:r>
              </a:p>
            </p:txBody>
          </p:sp>
        </mc:Choice>
        <mc:Fallback xmlns="">
          <p:sp>
            <p:nvSpPr>
              <p:cNvPr id="16" name="TextBox 15">
                <a:extLst>
                  <a:ext uri="{FF2B5EF4-FFF2-40B4-BE49-F238E27FC236}">
                    <a16:creationId xmlns:a16="http://schemas.microsoft.com/office/drawing/2014/main" id="{2C3C429A-6CD2-4E15-BAAA-2A20132D76D1}"/>
                  </a:ext>
                </a:extLst>
              </p:cNvPr>
              <p:cNvSpPr txBox="1">
                <a:spLocks noRot="1" noChangeAspect="1" noMove="1" noResize="1" noEditPoints="1" noAdjustHandles="1" noChangeArrowheads="1" noChangeShapeType="1" noTextEdit="1"/>
              </p:cNvSpPr>
              <p:nvPr/>
            </p:nvSpPr>
            <p:spPr>
              <a:xfrm>
                <a:off x="587498" y="1411222"/>
                <a:ext cx="10981677" cy="1477328"/>
              </a:xfrm>
              <a:prstGeom prst="rect">
                <a:avLst/>
              </a:prstGeom>
              <a:blipFill>
                <a:blip r:embed="rId8"/>
                <a:stretch>
                  <a:fillRect l="-444" t="-2058" b="-5350"/>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9ABC7CB-DA07-49AA-A263-93AA05496CD1}"/>
              </a:ext>
            </a:extLst>
          </p:cNvPr>
          <p:cNvGrpSpPr/>
          <p:nvPr/>
        </p:nvGrpSpPr>
        <p:grpSpPr>
          <a:xfrm>
            <a:off x="4157467" y="4765853"/>
            <a:ext cx="3389267" cy="690443"/>
            <a:chOff x="4212134" y="4578131"/>
            <a:chExt cx="3389267" cy="690443"/>
          </a:xfrm>
        </p:grpSpPr>
        <p:cxnSp>
          <p:nvCxnSpPr>
            <p:cNvPr id="22" name="Straight Connector 21">
              <a:extLst>
                <a:ext uri="{FF2B5EF4-FFF2-40B4-BE49-F238E27FC236}">
                  <a16:creationId xmlns:a16="http://schemas.microsoft.com/office/drawing/2014/main" id="{BDC587E4-EA6F-442C-8E4B-88CE612661BC}"/>
                </a:ext>
              </a:extLst>
            </p:cNvPr>
            <p:cNvCxnSpPr>
              <a:cxnSpLocks/>
              <a:endCxn id="23" idx="1"/>
            </p:cNvCxnSpPr>
            <p:nvPr/>
          </p:nvCxnSpPr>
          <p:spPr>
            <a:xfrm>
              <a:off x="4212134" y="4578131"/>
              <a:ext cx="378465" cy="398056"/>
            </a:xfrm>
            <a:prstGeom prst="line">
              <a:avLst/>
            </a:prstGeom>
            <a:noFill/>
            <a:ln w="19050" cap="rnd" cmpd="sng" algn="ctr">
              <a:solidFill>
                <a:schemeClr val="accent5"/>
              </a:solidFill>
              <a:prstDash val="solid"/>
              <a:headEnd type="oval"/>
              <a:tailEnd type="none" w="sm" len="sm"/>
            </a:ln>
            <a:effectLst/>
          </p:spPr>
        </p:cxnSp>
        <p:sp>
          <p:nvSpPr>
            <p:cNvPr id="23" name="Rectangle 22">
              <a:extLst>
                <a:ext uri="{FF2B5EF4-FFF2-40B4-BE49-F238E27FC236}">
                  <a16:creationId xmlns:a16="http://schemas.microsoft.com/office/drawing/2014/main" id="{E5851589-DBA9-4A1C-990B-0C618054D114}"/>
                </a:ext>
              </a:extLst>
            </p:cNvPr>
            <p:cNvSpPr/>
            <p:nvPr/>
          </p:nvSpPr>
          <p:spPr>
            <a:xfrm>
              <a:off x="4590599" y="4683799"/>
              <a:ext cx="3010802" cy="584775"/>
            </a:xfrm>
            <a:prstGeom prst="rect">
              <a:avLst/>
            </a:prstGeom>
            <a:solidFill>
              <a:sysClr val="window" lastClr="FFFFFF"/>
            </a:solidFill>
            <a:ln w="19050" cap="rnd" cmpd="sng" algn="ctr">
              <a:solidFill>
                <a:schemeClr val="accent4"/>
              </a:solidFill>
              <a:prstDash val="solid"/>
            </a:ln>
            <a:effectLst/>
          </p:spPr>
          <p:txBody>
            <a:bodyPr rtlCol="0" anchor="ctr" anchorCtr="0">
              <a:spAutoFit/>
            </a:bodyPr>
            <a:lstStyle/>
            <a:p>
              <a:pPr lvl="0" algn="ctr" defTabSz="914400">
                <a:defRPr/>
              </a:pPr>
              <a:r>
                <a:rPr lang="en-US" sz="1600" kern="0" dirty="0"/>
                <a:t>Defines the structure of how the baseline hazard function changes</a:t>
              </a:r>
            </a:p>
          </p:txBody>
        </p:sp>
      </p:grpSp>
      <p:sp>
        <p:nvSpPr>
          <p:cNvPr id="13" name="Rectangle 12">
            <a:extLst>
              <a:ext uri="{FF2B5EF4-FFF2-40B4-BE49-F238E27FC236}">
                <a16:creationId xmlns:a16="http://schemas.microsoft.com/office/drawing/2014/main" id="{AAB78DD6-0EE0-4D56-B1DD-6CB8A0207FE2}"/>
              </a:ext>
            </a:extLst>
          </p:cNvPr>
          <p:cNvSpPr/>
          <p:nvPr/>
        </p:nvSpPr>
        <p:spPr>
          <a:xfrm>
            <a:off x="612559" y="5865827"/>
            <a:ext cx="7854166" cy="276999"/>
          </a:xfrm>
          <a:prstGeom prst="rect">
            <a:avLst/>
          </a:prstGeom>
        </p:spPr>
        <p:txBody>
          <a:bodyPr wrap="square">
            <a:spAutoFit/>
          </a:bodyPr>
          <a:lstStyle/>
          <a:p>
            <a:r>
              <a:rPr lang="en-US" sz="1200" dirty="0">
                <a:solidFill>
                  <a:srgbClr val="C8C8C8"/>
                </a:solidFill>
              </a:rPr>
              <a:t>Sources: http://www.ukm.my/jsm/pdf_files/SM-PDF-46-3-2017/15%20Aditif%20Aalen.pdf</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08ECA41-E440-431B-A0B2-6B262BB5F433}"/>
                  </a:ext>
                </a:extLst>
              </p:cNvPr>
              <p:cNvSpPr txBox="1"/>
              <p:nvPr/>
            </p:nvSpPr>
            <p:spPr>
              <a:xfrm>
                <a:off x="612559" y="3152581"/>
                <a:ext cx="11361265" cy="414088"/>
              </a:xfrm>
              <a:prstGeom prst="rect">
                <a:avLst/>
              </a:prstGeom>
              <a:noFill/>
            </p:spPr>
            <p:txBody>
              <a:bodyPr wrap="square" rtlCol="0">
                <a:spAutoFit/>
              </a:bodyPr>
              <a:lstStyle/>
              <a:p>
                <a:pPr lvl="0"/>
                <a14:m>
                  <m:oMathPara xmlns:m="http://schemas.openxmlformats.org/officeDocument/2006/math">
                    <m:oMathParaPr>
                      <m:jc m:val="left"/>
                    </m:oMathParaPr>
                    <m:oMath xmlns:m="http://schemas.openxmlformats.org/officeDocument/2006/math">
                      <m:r>
                        <a:rPr lang="en-US" b="1" i="1" smtClean="0">
                          <a:solidFill>
                            <a:srgbClr val="670F31"/>
                          </a:solidFill>
                          <a:latin typeface="Cambria Math" panose="02040503050406030204" pitchFamily="18" charset="0"/>
                        </a:rPr>
                        <m:t>𝝀</m:t>
                      </m:r>
                      <m:d>
                        <m:dPr>
                          <m:ctrlPr>
                            <a:rPr lang="en-US" b="1" i="1">
                              <a:solidFill>
                                <a:srgbClr val="670F31"/>
                              </a:solidFill>
                              <a:latin typeface="Cambria Math" panose="02040503050406030204" pitchFamily="18" charset="0"/>
                            </a:rPr>
                          </m:ctrlPr>
                        </m:dPr>
                        <m:e>
                          <m:d>
                            <m:dPr>
                              <m:begChr m:val=""/>
                              <m:endChr m:val="|"/>
                              <m:ctrlPr>
                                <a:rPr lang="en-US" b="1" i="1">
                                  <a:solidFill>
                                    <a:srgbClr val="670F31"/>
                                  </a:solidFill>
                                  <a:latin typeface="Cambria Math" panose="02040503050406030204" pitchFamily="18" charset="0"/>
                                </a:rPr>
                              </m:ctrlPr>
                            </m:dPr>
                            <m:e>
                              <m:r>
                                <a:rPr lang="en-US" b="1" i="1">
                                  <a:solidFill>
                                    <a:srgbClr val="670F31"/>
                                  </a:solidFill>
                                  <a:latin typeface="Cambria Math" panose="02040503050406030204" pitchFamily="18" charset="0"/>
                                </a:rPr>
                                <m:t>𝒕</m:t>
                              </m:r>
                            </m:e>
                          </m:d>
                          <m:sSub>
                            <m:sSubPr>
                              <m:ctrlPr>
                                <a:rPr lang="en-US" b="1" i="1">
                                  <a:solidFill>
                                    <a:srgbClr val="670F31"/>
                                  </a:solidFill>
                                  <a:latin typeface="Cambria Math" panose="02040503050406030204" pitchFamily="18" charset="0"/>
                                </a:rPr>
                              </m:ctrlPr>
                            </m:sSubPr>
                            <m:e>
                              <m:r>
                                <a:rPr lang="en-US" b="1" i="1">
                                  <a:solidFill>
                                    <a:srgbClr val="670F31"/>
                                  </a:solidFill>
                                  <a:latin typeface="Cambria Math" panose="02040503050406030204" pitchFamily="18" charset="0"/>
                                </a:rPr>
                                <m:t>𝑿</m:t>
                              </m:r>
                            </m:e>
                            <m:sub>
                              <m:r>
                                <a:rPr lang="en-US" b="1" i="1">
                                  <a:solidFill>
                                    <a:srgbClr val="670F31"/>
                                  </a:solidFill>
                                  <a:latin typeface="Cambria Math" panose="02040503050406030204" pitchFamily="18" charset="0"/>
                                </a:rPr>
                                <m:t>𝒊</m:t>
                              </m:r>
                            </m:sub>
                          </m:sSub>
                        </m:e>
                      </m:d>
                      <m:r>
                        <a:rPr lang="en-US" b="1" i="1">
                          <a:solidFill>
                            <a:srgbClr val="670F31"/>
                          </a:solidFill>
                          <a:latin typeface="Cambria Math" panose="02040503050406030204" pitchFamily="18" charset="0"/>
                        </a:rPr>
                        <m:t>=</m:t>
                      </m:r>
                      <m:func>
                        <m:funcPr>
                          <m:ctrlPr>
                            <a:rPr lang="en-US" i="1">
                              <a:solidFill>
                                <a:prstClr val="black"/>
                              </a:solidFill>
                              <a:latin typeface="Cambria Math" panose="02040503050406030204" pitchFamily="18" charset="0"/>
                            </a:rPr>
                          </m:ctrlPr>
                        </m:funcPr>
                        <m:fName>
                          <m:sSub>
                            <m:sSubPr>
                              <m:ctrlPr>
                                <a:rPr lang="en-US" b="1" i="1">
                                  <a:solidFill>
                                    <a:srgbClr val="670F31"/>
                                  </a:solidFill>
                                  <a:latin typeface="Cambria Math" panose="02040503050406030204" pitchFamily="18" charset="0"/>
                                </a:rPr>
                              </m:ctrlPr>
                            </m:sSubPr>
                            <m:e>
                              <m:r>
                                <a:rPr lang="en-US" b="1" i="1">
                                  <a:solidFill>
                                    <a:srgbClr val="670F31"/>
                                  </a:solidFill>
                                  <a:latin typeface="Cambria Math" panose="02040503050406030204" pitchFamily="18" charset="0"/>
                                </a:rPr>
                                <m:t>𝝀</m:t>
                              </m:r>
                            </m:e>
                            <m:sub>
                              <m:r>
                                <a:rPr lang="en-US" b="1" i="1">
                                  <a:solidFill>
                                    <a:srgbClr val="670F31"/>
                                  </a:solidFill>
                                  <a:latin typeface="Cambria Math" panose="02040503050406030204" pitchFamily="18" charset="0"/>
                                </a:rPr>
                                <m:t>𝟎</m:t>
                              </m:r>
                            </m:sub>
                          </m:sSub>
                          <m:d>
                            <m:dPr>
                              <m:ctrlPr>
                                <a:rPr lang="en-US" b="1" i="1">
                                  <a:solidFill>
                                    <a:srgbClr val="670F31"/>
                                  </a:solidFill>
                                  <a:latin typeface="Cambria Math" panose="02040503050406030204" pitchFamily="18" charset="0"/>
                                </a:rPr>
                              </m:ctrlPr>
                            </m:dPr>
                            <m:e>
                              <m:r>
                                <a:rPr lang="en-US" b="1" i="1">
                                  <a:solidFill>
                                    <a:srgbClr val="670F31"/>
                                  </a:solidFill>
                                  <a:latin typeface="Cambria Math" panose="02040503050406030204" pitchFamily="18" charset="0"/>
                                </a:rPr>
                                <m:t>𝒕</m:t>
                              </m:r>
                            </m:e>
                          </m:d>
                          <m:r>
                            <a:rPr lang="en-US" b="0" i="1" smtClean="0">
                              <a:solidFill>
                                <a:srgbClr val="670F31"/>
                              </a:solidFill>
                              <a:latin typeface="Cambria Math" panose="02040503050406030204" pitchFamily="18" charset="0"/>
                            </a:rPr>
                            <m:t> </m:t>
                          </m:r>
                          <m:r>
                            <a:rPr lang="en-US" i="1">
                              <a:solidFill>
                                <a:srgbClr val="295E7E"/>
                              </a:solidFill>
                              <a:latin typeface="Cambria Math" panose="02040503050406030204" pitchFamily="18" charset="0"/>
                            </a:rPr>
                            <m:t>∗ </m:t>
                          </m:r>
                          <m:r>
                            <a:rPr lang="en-US" b="1" i="1">
                              <a:solidFill>
                                <a:srgbClr val="295E7E"/>
                              </a:solidFill>
                              <a:latin typeface="Cambria Math" panose="02040503050406030204" pitchFamily="18" charset="0"/>
                            </a:rPr>
                            <m:t>𝒆𝒙𝒑</m:t>
                          </m:r>
                        </m:fName>
                        <m:e>
                          <m:d>
                            <m:dPr>
                              <m:ctrlPr>
                                <a:rPr lang="en-US" b="1" i="1">
                                  <a:solidFill>
                                    <a:srgbClr val="295E7E"/>
                                  </a:solidFill>
                                  <a:latin typeface="Cambria Math" panose="02040503050406030204" pitchFamily="18" charset="0"/>
                                </a:rPr>
                              </m:ctrlPr>
                            </m:dPr>
                            <m:e>
                              <m:sSub>
                                <m:sSubPr>
                                  <m:ctrlPr>
                                    <a:rPr lang="en-US" b="1" i="1">
                                      <a:solidFill>
                                        <a:srgbClr val="295E7E"/>
                                      </a:solidFill>
                                      <a:latin typeface="Cambria Math" panose="02040503050406030204" pitchFamily="18" charset="0"/>
                                    </a:rPr>
                                  </m:ctrlPr>
                                </m:sSubPr>
                                <m:e>
                                  <m:sSub>
                                    <m:sSubPr>
                                      <m:ctrlPr>
                                        <a:rPr lang="en-US" b="1" i="1">
                                          <a:solidFill>
                                            <a:srgbClr val="295E7E"/>
                                          </a:solidFill>
                                          <a:latin typeface="Cambria Math" panose="02040503050406030204" pitchFamily="18" charset="0"/>
                                        </a:rPr>
                                      </m:ctrlPr>
                                    </m:sSubPr>
                                    <m:e>
                                      <m:r>
                                        <a:rPr lang="en-US" b="1" i="1">
                                          <a:solidFill>
                                            <a:srgbClr val="295E7E"/>
                                          </a:solidFill>
                                          <a:latin typeface="Cambria Math" panose="02040503050406030204" pitchFamily="18" charset="0"/>
                                        </a:rPr>
                                        <m:t>𝜷</m:t>
                                      </m:r>
                                    </m:e>
                                    <m:sub>
                                      <m:r>
                                        <a:rPr lang="en-US" b="1" i="1">
                                          <a:solidFill>
                                            <a:srgbClr val="295E7E"/>
                                          </a:solidFill>
                                          <a:latin typeface="Cambria Math" panose="02040503050406030204" pitchFamily="18" charset="0"/>
                                        </a:rPr>
                                        <m:t>𝟏</m:t>
                                      </m:r>
                                    </m:sub>
                                  </m:sSub>
                                  <m:r>
                                    <a:rPr lang="en-US" b="1" i="1">
                                      <a:solidFill>
                                        <a:srgbClr val="295E7E"/>
                                      </a:solidFill>
                                      <a:latin typeface="Cambria Math" panose="02040503050406030204" pitchFamily="18" charset="0"/>
                                    </a:rPr>
                                    <m:t>𝑿</m:t>
                                  </m:r>
                                </m:e>
                                <m:sub>
                                  <m:r>
                                    <a:rPr lang="en-US" b="1" i="1">
                                      <a:solidFill>
                                        <a:srgbClr val="295E7E"/>
                                      </a:solidFill>
                                      <a:latin typeface="Cambria Math" panose="02040503050406030204" pitchFamily="18" charset="0"/>
                                    </a:rPr>
                                    <m:t>𝟏</m:t>
                                  </m:r>
                                </m:sub>
                              </m:sSub>
                              <m:r>
                                <a:rPr lang="en-US" b="1" i="1">
                                  <a:solidFill>
                                    <a:srgbClr val="295E7E"/>
                                  </a:solidFill>
                                  <a:latin typeface="Cambria Math" panose="02040503050406030204" pitchFamily="18" charset="0"/>
                                </a:rPr>
                                <m:t>+…+</m:t>
                              </m:r>
                              <m:sSub>
                                <m:sSubPr>
                                  <m:ctrlPr>
                                    <a:rPr lang="en-US" b="1" i="1">
                                      <a:solidFill>
                                        <a:srgbClr val="295E7E"/>
                                      </a:solidFill>
                                      <a:latin typeface="Cambria Math" panose="02040503050406030204" pitchFamily="18" charset="0"/>
                                    </a:rPr>
                                  </m:ctrlPr>
                                </m:sSubPr>
                                <m:e>
                                  <m:r>
                                    <a:rPr lang="en-US" b="1" i="1">
                                      <a:solidFill>
                                        <a:srgbClr val="295E7E"/>
                                      </a:solidFill>
                                      <a:latin typeface="Cambria Math" panose="02040503050406030204" pitchFamily="18" charset="0"/>
                                    </a:rPr>
                                    <m:t>𝜷</m:t>
                                  </m:r>
                                </m:e>
                                <m:sub>
                                  <m:r>
                                    <a:rPr lang="en-US" b="1" i="1">
                                      <a:solidFill>
                                        <a:srgbClr val="295E7E"/>
                                      </a:solidFill>
                                      <a:latin typeface="Cambria Math" panose="02040503050406030204" pitchFamily="18" charset="0"/>
                                    </a:rPr>
                                    <m:t>𝝆</m:t>
                                  </m:r>
                                </m:sub>
                              </m:sSub>
                              <m:sSub>
                                <m:sSubPr>
                                  <m:ctrlPr>
                                    <a:rPr lang="en-US" b="1" i="1">
                                      <a:solidFill>
                                        <a:srgbClr val="295E7E"/>
                                      </a:solidFill>
                                      <a:latin typeface="Cambria Math" panose="02040503050406030204" pitchFamily="18" charset="0"/>
                                    </a:rPr>
                                  </m:ctrlPr>
                                </m:sSubPr>
                                <m:e>
                                  <m:r>
                                    <a:rPr lang="en-US" b="1" i="1">
                                      <a:solidFill>
                                        <a:srgbClr val="295E7E"/>
                                      </a:solidFill>
                                      <a:latin typeface="Cambria Math" panose="02040503050406030204" pitchFamily="18" charset="0"/>
                                    </a:rPr>
                                    <m:t>𝑿</m:t>
                                  </m:r>
                                </m:e>
                                <m:sub>
                                  <m:r>
                                    <a:rPr lang="en-US" b="1" i="1">
                                      <a:solidFill>
                                        <a:srgbClr val="295E7E"/>
                                      </a:solidFill>
                                      <a:latin typeface="Cambria Math" panose="02040503050406030204" pitchFamily="18" charset="0"/>
                                    </a:rPr>
                                    <m:t>𝝆</m:t>
                                  </m:r>
                                </m:sub>
                              </m:sSub>
                            </m:e>
                          </m:d>
                        </m:e>
                      </m:func>
                      <m:r>
                        <a:rPr lang="en-US" i="1" smtClean="0">
                          <a:solidFill>
                            <a:srgbClr val="575757"/>
                          </a:solidFill>
                          <a:latin typeface="Cambria Math" panose="02040503050406030204" pitchFamily="18" charset="0"/>
                        </a:rPr>
                        <m:t>=</m:t>
                      </m:r>
                      <m:sSub>
                        <m:sSubPr>
                          <m:ctrlPr>
                            <a:rPr lang="en-US" b="1" i="1">
                              <a:solidFill>
                                <a:srgbClr val="575757"/>
                              </a:solidFill>
                              <a:latin typeface="Cambria Math" panose="02040503050406030204" pitchFamily="18" charset="0"/>
                            </a:rPr>
                          </m:ctrlPr>
                        </m:sSubPr>
                        <m:e>
                          <m:r>
                            <a:rPr lang="en-US" b="1" i="1">
                              <a:solidFill>
                                <a:srgbClr val="575757"/>
                              </a:solidFill>
                              <a:latin typeface="Cambria Math" panose="02040503050406030204" pitchFamily="18" charset="0"/>
                            </a:rPr>
                            <m:t> </m:t>
                          </m:r>
                          <m:r>
                            <a:rPr lang="en-US" b="1" i="1">
                              <a:solidFill>
                                <a:srgbClr val="575757"/>
                              </a:solidFill>
                              <a:latin typeface="Cambria Math" panose="02040503050406030204" pitchFamily="18" charset="0"/>
                            </a:rPr>
                            <m:t>𝝀</m:t>
                          </m:r>
                        </m:e>
                        <m:sub>
                          <m:r>
                            <a:rPr lang="en-US" b="1" i="1">
                              <a:solidFill>
                                <a:srgbClr val="575757"/>
                              </a:solidFill>
                              <a:latin typeface="Cambria Math" panose="02040503050406030204" pitchFamily="18" charset="0"/>
                            </a:rPr>
                            <m:t>𝟎</m:t>
                          </m:r>
                        </m:sub>
                      </m:sSub>
                      <m:d>
                        <m:dPr>
                          <m:ctrlPr>
                            <a:rPr lang="en-US" b="1" i="1">
                              <a:solidFill>
                                <a:srgbClr val="575757"/>
                              </a:solidFill>
                              <a:latin typeface="Cambria Math" panose="02040503050406030204" pitchFamily="18" charset="0"/>
                            </a:rPr>
                          </m:ctrlPr>
                        </m:dPr>
                        <m:e>
                          <m:r>
                            <a:rPr lang="en-US" b="1" i="1">
                              <a:solidFill>
                                <a:srgbClr val="575757"/>
                              </a:solidFill>
                              <a:latin typeface="Cambria Math" panose="02040503050406030204" pitchFamily="18" charset="0"/>
                            </a:rPr>
                            <m:t>𝒕</m:t>
                          </m:r>
                        </m:e>
                      </m:d>
                      <m:func>
                        <m:funcPr>
                          <m:ctrlPr>
                            <a:rPr lang="en-US" b="1" i="1">
                              <a:solidFill>
                                <a:srgbClr val="575757"/>
                              </a:solidFill>
                              <a:latin typeface="Cambria Math" panose="02040503050406030204" pitchFamily="18" charset="0"/>
                            </a:rPr>
                          </m:ctrlPr>
                        </m:funcPr>
                        <m:fName>
                          <m:r>
                            <a:rPr lang="en-US" b="1" i="1">
                              <a:solidFill>
                                <a:srgbClr val="575757"/>
                              </a:solidFill>
                              <a:latin typeface="Cambria Math" panose="02040503050406030204" pitchFamily="18" charset="0"/>
                            </a:rPr>
                            <m:t>𝒆𝒙𝒑</m:t>
                          </m:r>
                        </m:fName>
                        <m:e>
                          <m:d>
                            <m:dPr>
                              <m:ctrlPr>
                                <a:rPr lang="en-US" b="1" i="1">
                                  <a:solidFill>
                                    <a:srgbClr val="575757"/>
                                  </a:solidFill>
                                  <a:latin typeface="Cambria Math" panose="02040503050406030204" pitchFamily="18" charset="0"/>
                                </a:rPr>
                              </m:ctrlPr>
                            </m:dPr>
                            <m:e>
                              <m:sSup>
                                <m:sSupPr>
                                  <m:ctrlPr>
                                    <a:rPr lang="en-US" b="1" i="1">
                                      <a:solidFill>
                                        <a:srgbClr val="575757"/>
                                      </a:solidFill>
                                      <a:latin typeface="Cambria Math" panose="02040503050406030204" pitchFamily="18" charset="0"/>
                                    </a:rPr>
                                  </m:ctrlPr>
                                </m:sSupPr>
                                <m:e>
                                  <m:r>
                                    <a:rPr lang="en-US" b="1" i="1">
                                      <a:solidFill>
                                        <a:srgbClr val="575757"/>
                                      </a:solidFill>
                                      <a:latin typeface="Cambria Math" panose="02040503050406030204" pitchFamily="18" charset="0"/>
                                    </a:rPr>
                                    <m:t>𝑿</m:t>
                                  </m:r>
                                </m:e>
                                <m:sup>
                                  <m:r>
                                    <a:rPr lang="en-US" b="1" i="1">
                                      <a:solidFill>
                                        <a:srgbClr val="575757"/>
                                      </a:solidFill>
                                      <a:latin typeface="Cambria Math" panose="02040503050406030204" pitchFamily="18" charset="0"/>
                                    </a:rPr>
                                    <m:t>𝑻</m:t>
                                  </m:r>
                                </m:sup>
                              </m:sSup>
                              <m:r>
                                <a:rPr lang="en-US" b="1" i="1">
                                  <a:solidFill>
                                    <a:srgbClr val="575757"/>
                                  </a:solidFill>
                                  <a:latin typeface="Cambria Math" panose="02040503050406030204" pitchFamily="18" charset="0"/>
                                </a:rPr>
                                <m:t>𝜷</m:t>
                              </m:r>
                            </m:e>
                          </m:d>
                        </m:e>
                      </m:func>
                    </m:oMath>
                  </m:oMathPara>
                </a14:m>
                <a:endParaRPr lang="en-US" b="1" dirty="0">
                  <a:solidFill>
                    <a:prstClr val="black"/>
                  </a:solidFill>
                </a:endParaRPr>
              </a:p>
            </p:txBody>
          </p:sp>
        </mc:Choice>
        <mc:Fallback xmlns="">
          <p:sp>
            <p:nvSpPr>
              <p:cNvPr id="14" name="TextBox 13">
                <a:extLst>
                  <a:ext uri="{FF2B5EF4-FFF2-40B4-BE49-F238E27FC236}">
                    <a16:creationId xmlns:a16="http://schemas.microsoft.com/office/drawing/2014/main" id="{008ECA41-E440-431B-A0B2-6B262BB5F433}"/>
                  </a:ext>
                </a:extLst>
              </p:cNvPr>
              <p:cNvSpPr txBox="1">
                <a:spLocks noRot="1" noChangeAspect="1" noMove="1" noResize="1" noEditPoints="1" noAdjustHandles="1" noChangeArrowheads="1" noChangeShapeType="1" noTextEdit="1"/>
              </p:cNvSpPr>
              <p:nvPr/>
            </p:nvSpPr>
            <p:spPr>
              <a:xfrm>
                <a:off x="612559" y="3152581"/>
                <a:ext cx="11361265" cy="414088"/>
              </a:xfrm>
              <a:prstGeom prst="rect">
                <a:avLst/>
              </a:prstGeom>
              <a:blipFill>
                <a:blip r:embed="rId9"/>
                <a:stretch>
                  <a:fillRect l="-107" t="-101471" b="-16029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3FA46EA8-7386-4B1A-B151-288258E5522E}"/>
              </a:ext>
            </a:extLst>
          </p:cNvPr>
          <p:cNvSpPr/>
          <p:nvPr/>
        </p:nvSpPr>
        <p:spPr>
          <a:xfrm>
            <a:off x="808218" y="4008061"/>
            <a:ext cx="1630127" cy="369332"/>
          </a:xfrm>
          <a:prstGeom prst="rect">
            <a:avLst/>
          </a:prstGeom>
        </p:spPr>
        <p:txBody>
          <a:bodyPr wrap="square">
            <a:spAutoFit/>
          </a:bodyPr>
          <a:lstStyle/>
          <a:p>
            <a:pPr lvl="0"/>
            <a:r>
              <a:rPr lang="en-US" b="1" dirty="0">
                <a:solidFill>
                  <a:srgbClr val="670F31"/>
                </a:solidFill>
              </a:rPr>
              <a:t>Baseline Hazard</a:t>
            </a:r>
            <a:endParaRPr lang="en-US" b="1" dirty="0">
              <a:solidFill>
                <a:srgbClr val="575757"/>
              </a:solidFill>
            </a:endParaRPr>
          </a:p>
        </p:txBody>
      </p:sp>
      <p:cxnSp>
        <p:nvCxnSpPr>
          <p:cNvPr id="10" name="Straight Arrow Connector 9">
            <a:extLst>
              <a:ext uri="{FF2B5EF4-FFF2-40B4-BE49-F238E27FC236}">
                <a16:creationId xmlns:a16="http://schemas.microsoft.com/office/drawing/2014/main" id="{B1CE1D71-3FEC-4A77-9AC5-F0BC60C7D14B}"/>
              </a:ext>
            </a:extLst>
          </p:cNvPr>
          <p:cNvCxnSpPr>
            <a:cxnSpLocks/>
            <a:endCxn id="8" idx="0"/>
          </p:cNvCxnSpPr>
          <p:nvPr/>
        </p:nvCxnSpPr>
        <p:spPr>
          <a:xfrm flipH="1">
            <a:off x="1623282" y="3581123"/>
            <a:ext cx="205518" cy="426938"/>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1B26CBF-788A-4FD1-9A85-0F3719A1B8BD}"/>
              </a:ext>
            </a:extLst>
          </p:cNvPr>
          <p:cNvSpPr/>
          <p:nvPr/>
        </p:nvSpPr>
        <p:spPr>
          <a:xfrm>
            <a:off x="2773171" y="3981595"/>
            <a:ext cx="2134559" cy="923330"/>
          </a:xfrm>
          <a:prstGeom prst="rect">
            <a:avLst/>
          </a:prstGeom>
        </p:spPr>
        <p:txBody>
          <a:bodyPr wrap="square">
            <a:spAutoFit/>
          </a:bodyPr>
          <a:lstStyle/>
          <a:p>
            <a:pPr lvl="0"/>
            <a:r>
              <a:rPr lang="en-US" b="1" dirty="0">
                <a:solidFill>
                  <a:srgbClr val="295E7E"/>
                </a:solidFill>
              </a:rPr>
              <a:t>exponentiated linear </a:t>
            </a:r>
          </a:p>
          <a:p>
            <a:pPr lvl="0"/>
            <a:r>
              <a:rPr lang="en-US" b="1" dirty="0">
                <a:solidFill>
                  <a:srgbClr val="295E7E"/>
                </a:solidFill>
              </a:rPr>
              <a:t>combination of</a:t>
            </a:r>
          </a:p>
          <a:p>
            <a:pPr lvl="0"/>
            <a:r>
              <a:rPr lang="en-US" b="1" dirty="0">
                <a:solidFill>
                  <a:srgbClr val="295E7E"/>
                </a:solidFill>
              </a:rPr>
              <a:t>covariates</a:t>
            </a:r>
            <a:endParaRPr lang="en-US" b="1" dirty="0">
              <a:solidFill>
                <a:srgbClr val="575757"/>
              </a:solidFill>
            </a:endParaRPr>
          </a:p>
        </p:txBody>
      </p:sp>
      <p:sp>
        <p:nvSpPr>
          <p:cNvPr id="21" name="Rectangle 20">
            <a:extLst>
              <a:ext uri="{FF2B5EF4-FFF2-40B4-BE49-F238E27FC236}">
                <a16:creationId xmlns:a16="http://schemas.microsoft.com/office/drawing/2014/main" id="{951FE005-21F0-48EF-9BA5-6F96EBA82931}"/>
              </a:ext>
            </a:extLst>
          </p:cNvPr>
          <p:cNvSpPr/>
          <p:nvPr/>
        </p:nvSpPr>
        <p:spPr>
          <a:xfrm>
            <a:off x="5560388" y="3981595"/>
            <a:ext cx="1657322" cy="369332"/>
          </a:xfrm>
          <a:prstGeom prst="rect">
            <a:avLst/>
          </a:prstGeom>
        </p:spPr>
        <p:txBody>
          <a:bodyPr wrap="square">
            <a:spAutoFit/>
          </a:bodyPr>
          <a:lstStyle/>
          <a:p>
            <a:pPr lvl="0"/>
            <a:r>
              <a:rPr lang="en-US" b="1" dirty="0">
                <a:solidFill>
                  <a:srgbClr val="575757"/>
                </a:solidFill>
              </a:rPr>
              <a:t>Estimates</a:t>
            </a:r>
          </a:p>
        </p:txBody>
      </p:sp>
      <p:cxnSp>
        <p:nvCxnSpPr>
          <p:cNvPr id="18" name="Straight Arrow Connector 17">
            <a:extLst>
              <a:ext uri="{FF2B5EF4-FFF2-40B4-BE49-F238E27FC236}">
                <a16:creationId xmlns:a16="http://schemas.microsoft.com/office/drawing/2014/main" id="{589E93FA-4B0D-47D0-9451-8F6DB1785BA0}"/>
              </a:ext>
            </a:extLst>
          </p:cNvPr>
          <p:cNvCxnSpPr/>
          <p:nvPr/>
        </p:nvCxnSpPr>
        <p:spPr>
          <a:xfrm>
            <a:off x="3734602" y="3560663"/>
            <a:ext cx="0" cy="418595"/>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0B7E2DF-58A2-4C4D-9065-24810CB60735}"/>
              </a:ext>
            </a:extLst>
          </p:cNvPr>
          <p:cNvCxnSpPr/>
          <p:nvPr/>
        </p:nvCxnSpPr>
        <p:spPr>
          <a:xfrm>
            <a:off x="5999525" y="3566669"/>
            <a:ext cx="0" cy="414926"/>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F697235-A82E-4C61-A92B-1034FFA7410B}"/>
              </a:ext>
            </a:extLst>
          </p:cNvPr>
          <p:cNvSpPr/>
          <p:nvPr/>
        </p:nvSpPr>
        <p:spPr>
          <a:xfrm>
            <a:off x="8776093" y="2667127"/>
            <a:ext cx="2409331" cy="1384995"/>
          </a:xfrm>
          <a:prstGeom prst="rect">
            <a:avLst/>
          </a:prstGeom>
        </p:spPr>
        <p:txBody>
          <a:bodyPr wrap="square">
            <a:spAutoFit/>
          </a:bodyPr>
          <a:lstStyle/>
          <a:p>
            <a:pPr lvl="0"/>
            <a:r>
              <a:rPr lang="en-US" sz="2800" b="1" dirty="0">
                <a:solidFill>
                  <a:srgbClr val="670F31"/>
                </a:solidFill>
              </a:rPr>
              <a:t>What are we actually estimating?</a:t>
            </a:r>
          </a:p>
        </p:txBody>
      </p:sp>
    </p:spTree>
    <p:extLst>
      <p:ext uri="{BB962C8B-B14F-4D97-AF65-F5344CB8AC3E}">
        <p14:creationId xmlns:p14="http://schemas.microsoft.com/office/powerpoint/2010/main" val="272413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P spid="11" grpId="0"/>
      <p:bldP spid="21"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28E342-1229-40D9-9191-3434DD44BDFF}"/>
              </a:ext>
            </a:extLst>
          </p:cNvPr>
          <p:cNvGraphicFramePr>
            <a:graphicFrameLocks noChangeAspect="1"/>
          </p:cNvGraphicFramePr>
          <p:nvPr>
            <p:custDataLst>
              <p:tags r:id="rId2"/>
            </p:custDataLst>
            <p:extLst>
              <p:ext uri="{D42A27DB-BD31-4B8C-83A1-F6EECF244321}">
                <p14:modId xmlns:p14="http://schemas.microsoft.com/office/powerpoint/2010/main" val="1101736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36"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EA28E342-1229-40D9-9191-3434DD44BDF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16DCBBA0-6B45-4920-A8DA-A7AC2CC56E2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400" dirty="0">
              <a:latin typeface="Calibri Light" panose="020F0302020204030204" pitchFamily="34" charset="0"/>
              <a:ea typeface="+mj-ea"/>
              <a:cs typeface="+mj-cs"/>
              <a:sym typeface="Calibri Light" panose="020F0302020204030204" pitchFamily="34" charset="0"/>
            </a:endParaRPr>
          </a:p>
        </p:txBody>
      </p:sp>
      <p:sp>
        <p:nvSpPr>
          <p:cNvPr id="2" name="Slide Number Placeholder 1">
            <a:extLst>
              <a:ext uri="{FF2B5EF4-FFF2-40B4-BE49-F238E27FC236}">
                <a16:creationId xmlns:a16="http://schemas.microsoft.com/office/drawing/2014/main" id="{0E5D6262-699B-4FBE-84F7-DE7F2D050092}"/>
              </a:ext>
            </a:extLst>
          </p:cNvPr>
          <p:cNvSpPr>
            <a:spLocks noGrp="1"/>
          </p:cNvSpPr>
          <p:nvPr>
            <p:ph type="sldNum" sz="quarter" idx="12"/>
          </p:nvPr>
        </p:nvSpPr>
        <p:spPr/>
        <p:txBody>
          <a:bodyPr/>
          <a:lstStyle/>
          <a:p>
            <a:fld id="{5AB88894-F5E7-4530-AE59-DA9CD6B75552}" type="slidenum">
              <a:rPr lang="en-US" smtClean="0"/>
              <a:t>13</a:t>
            </a:fld>
            <a:endParaRPr lang="en-US"/>
          </a:p>
        </p:txBody>
      </p:sp>
      <p:sp>
        <p:nvSpPr>
          <p:cNvPr id="6" name="Title 5">
            <a:extLst>
              <a:ext uri="{FF2B5EF4-FFF2-40B4-BE49-F238E27FC236}">
                <a16:creationId xmlns:a16="http://schemas.microsoft.com/office/drawing/2014/main" id="{EE09502D-F53A-4373-A8FE-F2CC4C933297}"/>
              </a:ext>
            </a:extLst>
          </p:cNvPr>
          <p:cNvSpPr>
            <a:spLocks noGrp="1"/>
          </p:cNvSpPr>
          <p:nvPr>
            <p:ph type="title"/>
          </p:nvPr>
        </p:nvSpPr>
        <p:spPr>
          <a:xfrm>
            <a:off x="612559" y="307679"/>
            <a:ext cx="10981678" cy="1248483"/>
          </a:xfrm>
        </p:spPr>
        <p:txBody>
          <a:bodyPr/>
          <a:lstStyle/>
          <a:p>
            <a:r>
              <a:rPr lang="en-US" sz="4400" dirty="0"/>
              <a:t>Called 'proportional hazard' because it estimates ratio of hazard with treatment against baseline</a:t>
            </a:r>
          </a:p>
        </p:txBody>
      </p:sp>
      <p:sp>
        <p:nvSpPr>
          <p:cNvPr id="20" name="Slide Number Placeholder 5">
            <a:extLst>
              <a:ext uri="{FF2B5EF4-FFF2-40B4-BE49-F238E27FC236}">
                <a16:creationId xmlns:a16="http://schemas.microsoft.com/office/drawing/2014/main" id="{35BE775A-DBC4-447C-9F57-39842A23C0BC}"/>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NC</a:t>
            </a:r>
          </a:p>
        </p:txBody>
      </p:sp>
      <p:sp>
        <p:nvSpPr>
          <p:cNvPr id="13" name="Rectangle 12">
            <a:extLst>
              <a:ext uri="{FF2B5EF4-FFF2-40B4-BE49-F238E27FC236}">
                <a16:creationId xmlns:a16="http://schemas.microsoft.com/office/drawing/2014/main" id="{AAB78DD6-0EE0-4D56-B1DD-6CB8A0207FE2}"/>
              </a:ext>
            </a:extLst>
          </p:cNvPr>
          <p:cNvSpPr/>
          <p:nvPr/>
        </p:nvSpPr>
        <p:spPr>
          <a:xfrm>
            <a:off x="612559" y="5865827"/>
            <a:ext cx="7854166" cy="276999"/>
          </a:xfrm>
          <a:prstGeom prst="rect">
            <a:avLst/>
          </a:prstGeom>
        </p:spPr>
        <p:txBody>
          <a:bodyPr wrap="square">
            <a:spAutoFit/>
          </a:bodyPr>
          <a:lstStyle/>
          <a:p>
            <a:r>
              <a:rPr lang="en-US" sz="1200" dirty="0">
                <a:solidFill>
                  <a:srgbClr val="C8C8C8"/>
                </a:solidFill>
              </a:rPr>
              <a:t>Sources: https://stats.stackexchange.com/questions/83892/understanding-coxph-output-in-r/285748#285748</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3C429A-6CD2-4E15-BAAA-2A20132D76D1}"/>
                  </a:ext>
                </a:extLst>
              </p:cNvPr>
              <p:cNvSpPr txBox="1"/>
              <p:nvPr/>
            </p:nvSpPr>
            <p:spPr>
              <a:xfrm>
                <a:off x="612559" y="3493641"/>
                <a:ext cx="1411347" cy="10010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i="1" smtClean="0">
                              <a:latin typeface="Cambria Math" panose="02040503050406030204" pitchFamily="18" charset="0"/>
                            </a:rPr>
                          </m:ctrlPr>
                        </m:funcPr>
                        <m:fName>
                          <m:f>
                            <m:fPr>
                              <m:ctrlPr>
                                <a:rPr lang="en-US" sz="2800" b="1" i="1" smtClean="0">
                                  <a:solidFill>
                                    <a:srgbClr val="670F31"/>
                                  </a:solidFill>
                                  <a:latin typeface="Cambria Math" panose="02040503050406030204" pitchFamily="18" charset="0"/>
                                </a:rPr>
                              </m:ctrlPr>
                            </m:fPr>
                            <m:num>
                              <m:r>
                                <a:rPr lang="en-US" sz="2800" b="1" i="1">
                                  <a:solidFill>
                                    <a:srgbClr val="670F31"/>
                                  </a:solidFill>
                                  <a:latin typeface="Cambria Math" panose="02040503050406030204" pitchFamily="18" charset="0"/>
                                </a:rPr>
                                <m:t>𝝀</m:t>
                              </m:r>
                              <m:d>
                                <m:dPr>
                                  <m:ctrlPr>
                                    <a:rPr lang="en-US" sz="2800" b="1" i="1">
                                      <a:solidFill>
                                        <a:srgbClr val="670F31"/>
                                      </a:solidFill>
                                      <a:latin typeface="Cambria Math" panose="02040503050406030204" pitchFamily="18" charset="0"/>
                                    </a:rPr>
                                  </m:ctrlPr>
                                </m:dPr>
                                <m:e>
                                  <m:d>
                                    <m:dPr>
                                      <m:begChr m:val=""/>
                                      <m:endChr m:val="|"/>
                                      <m:ctrlPr>
                                        <a:rPr lang="en-US" sz="2800" b="1" i="1">
                                          <a:solidFill>
                                            <a:srgbClr val="670F31"/>
                                          </a:solidFill>
                                          <a:latin typeface="Cambria Math" panose="02040503050406030204" pitchFamily="18" charset="0"/>
                                        </a:rPr>
                                      </m:ctrlPr>
                                    </m:dPr>
                                    <m:e>
                                      <m:r>
                                        <a:rPr lang="en-US" sz="2800" b="1" i="1">
                                          <a:solidFill>
                                            <a:srgbClr val="670F31"/>
                                          </a:solidFill>
                                          <a:latin typeface="Cambria Math" panose="02040503050406030204" pitchFamily="18" charset="0"/>
                                        </a:rPr>
                                        <m:t>𝒕</m:t>
                                      </m:r>
                                    </m:e>
                                  </m:d>
                                  <m:sSub>
                                    <m:sSubPr>
                                      <m:ctrlPr>
                                        <a:rPr lang="en-US" sz="2800" b="1" i="1">
                                          <a:solidFill>
                                            <a:srgbClr val="670F31"/>
                                          </a:solidFill>
                                          <a:latin typeface="Cambria Math" panose="02040503050406030204" pitchFamily="18" charset="0"/>
                                        </a:rPr>
                                      </m:ctrlPr>
                                    </m:sSubPr>
                                    <m:e>
                                      <m:r>
                                        <a:rPr lang="en-US" sz="2800" b="1" i="1">
                                          <a:solidFill>
                                            <a:srgbClr val="670F31"/>
                                          </a:solidFill>
                                          <a:latin typeface="Cambria Math" panose="02040503050406030204" pitchFamily="18" charset="0"/>
                                        </a:rPr>
                                        <m:t>𝑿</m:t>
                                      </m:r>
                                    </m:e>
                                    <m:sub>
                                      <m:r>
                                        <a:rPr lang="en-US" sz="2800" b="1" i="1">
                                          <a:solidFill>
                                            <a:srgbClr val="670F31"/>
                                          </a:solidFill>
                                          <a:latin typeface="Cambria Math" panose="02040503050406030204" pitchFamily="18" charset="0"/>
                                        </a:rPr>
                                        <m:t>𝒊</m:t>
                                      </m:r>
                                    </m:sub>
                                  </m:sSub>
                                </m:e>
                              </m:d>
                            </m:num>
                            <m:den>
                              <m:func>
                                <m:funcPr>
                                  <m:ctrlPr>
                                    <a:rPr lang="en-US" sz="2800" i="1">
                                      <a:latin typeface="Cambria Math" panose="02040503050406030204" pitchFamily="18" charset="0"/>
                                    </a:rPr>
                                  </m:ctrlPr>
                                </m:funcPr>
                                <m:fName>
                                  <m:sSub>
                                    <m:sSubPr>
                                      <m:ctrlPr>
                                        <a:rPr lang="en-US" sz="2800" b="1" i="1">
                                          <a:solidFill>
                                            <a:srgbClr val="670F31"/>
                                          </a:solidFill>
                                          <a:latin typeface="Cambria Math" panose="02040503050406030204" pitchFamily="18" charset="0"/>
                                        </a:rPr>
                                      </m:ctrlPr>
                                    </m:sSubPr>
                                    <m:e>
                                      <m:r>
                                        <a:rPr lang="en-US" sz="2800" b="1" i="1">
                                          <a:solidFill>
                                            <a:srgbClr val="670F31"/>
                                          </a:solidFill>
                                          <a:latin typeface="Cambria Math" panose="02040503050406030204" pitchFamily="18" charset="0"/>
                                        </a:rPr>
                                        <m:t>𝝀</m:t>
                                      </m:r>
                                    </m:e>
                                    <m:sub>
                                      <m:r>
                                        <a:rPr lang="en-US" sz="2800" b="1" i="1">
                                          <a:solidFill>
                                            <a:srgbClr val="670F31"/>
                                          </a:solidFill>
                                          <a:latin typeface="Cambria Math" panose="02040503050406030204" pitchFamily="18" charset="0"/>
                                        </a:rPr>
                                        <m:t>𝟎</m:t>
                                      </m:r>
                                    </m:sub>
                                  </m:sSub>
                                  <m:d>
                                    <m:dPr>
                                      <m:ctrlPr>
                                        <a:rPr lang="en-US" sz="2800" b="1" i="1">
                                          <a:solidFill>
                                            <a:srgbClr val="670F31"/>
                                          </a:solidFill>
                                          <a:latin typeface="Cambria Math" panose="02040503050406030204" pitchFamily="18" charset="0"/>
                                        </a:rPr>
                                      </m:ctrlPr>
                                    </m:dPr>
                                    <m:e>
                                      <m:r>
                                        <a:rPr lang="en-US" sz="2800" b="1" i="1">
                                          <a:solidFill>
                                            <a:srgbClr val="670F31"/>
                                          </a:solidFill>
                                          <a:latin typeface="Cambria Math" panose="02040503050406030204" pitchFamily="18" charset="0"/>
                                        </a:rPr>
                                        <m:t>𝒕</m:t>
                                      </m:r>
                                    </m:e>
                                  </m:d>
                                  <m:r>
                                    <a:rPr lang="en-US" sz="2800" i="1">
                                      <a:solidFill>
                                        <a:srgbClr val="2E3558"/>
                                      </a:solidFill>
                                      <a:latin typeface="Cambria Math" panose="02040503050406030204" pitchFamily="18" charset="0"/>
                                    </a:rPr>
                                    <m:t> </m:t>
                                  </m:r>
                                </m:fName>
                                <m:e>
                                  <m:r>
                                    <a:rPr lang="en-US" sz="2800" b="1" i="1" smtClean="0">
                                      <a:solidFill>
                                        <a:srgbClr val="295E7E"/>
                                      </a:solidFill>
                                      <a:latin typeface="Cambria Math" panose="02040503050406030204" pitchFamily="18" charset="0"/>
                                    </a:rPr>
                                    <m:t> </m:t>
                                  </m:r>
                                </m:e>
                              </m:func>
                            </m:den>
                          </m:f>
                          <m:r>
                            <a:rPr lang="en-US" sz="2800" b="1" i="1">
                              <a:solidFill>
                                <a:srgbClr val="670F31"/>
                              </a:solidFill>
                              <a:latin typeface="Cambria Math" panose="02040503050406030204" pitchFamily="18" charset="0"/>
                            </a:rPr>
                            <m:t> </m:t>
                          </m:r>
                        </m:fName>
                        <m:e>
                          <m:r>
                            <a:rPr lang="en-US" sz="2800" b="1" i="1" smtClean="0">
                              <a:solidFill>
                                <a:srgbClr val="295E7E"/>
                              </a:solidFill>
                              <a:latin typeface="Cambria Math" panose="02040503050406030204" pitchFamily="18" charset="0"/>
                            </a:rPr>
                            <m:t> </m:t>
                          </m:r>
                        </m:e>
                      </m:func>
                    </m:oMath>
                  </m:oMathPara>
                </a14:m>
                <a:endParaRPr lang="en-US" sz="280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2C3C429A-6CD2-4E15-BAAA-2A20132D76D1}"/>
                  </a:ext>
                </a:extLst>
              </p:cNvPr>
              <p:cNvSpPr txBox="1">
                <a:spLocks noRot="1" noChangeAspect="1" noMove="1" noResize="1" noEditPoints="1" noAdjustHandles="1" noChangeArrowheads="1" noChangeShapeType="1" noTextEdit="1"/>
              </p:cNvSpPr>
              <p:nvPr/>
            </p:nvSpPr>
            <p:spPr>
              <a:xfrm>
                <a:off x="612559" y="3493641"/>
                <a:ext cx="1411347" cy="1001043"/>
              </a:xfrm>
              <a:prstGeom prst="rect">
                <a:avLst/>
              </a:prstGeom>
              <a:blipFill>
                <a:blip r:embed="rId8"/>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DFF6EEF8-3514-4E14-830F-1DA205C32D6C}"/>
              </a:ext>
            </a:extLst>
          </p:cNvPr>
          <p:cNvSpPr/>
          <p:nvPr/>
        </p:nvSpPr>
        <p:spPr>
          <a:xfrm>
            <a:off x="2365102" y="3610344"/>
            <a:ext cx="2558453" cy="307777"/>
          </a:xfrm>
          <a:prstGeom prst="rect">
            <a:avLst/>
          </a:prstGeom>
          <a:solidFill>
            <a:sysClr val="window" lastClr="FFFFFF"/>
          </a:solidFill>
          <a:ln w="19050" cap="rnd" cmpd="sng" algn="ctr">
            <a:noFill/>
            <a:prstDash val="solid"/>
          </a:ln>
          <a:effectLst/>
          <a:extLst>
            <a:ext uri="{91240B29-F687-4F45-9708-019B960494DF}">
              <a14:hiddenLine xmlns:a14="http://schemas.microsoft.com/office/drawing/2010/main" w="19050" cap="rnd" cmpd="sng" algn="ctr">
                <a:solidFill>
                  <a:schemeClr val="accent4"/>
                </a:solidFill>
                <a:prstDash val="solid"/>
              </a14:hiddenLine>
            </a:ext>
          </a:extLst>
        </p:spPr>
        <p:txBody>
          <a:bodyPr wrap="square" lIns="0" tIns="0" rIns="0" bIns="0" rtlCol="0" anchor="ctr" anchorCtr="0">
            <a:noAutofit/>
          </a:bodyPr>
          <a:lstStyle/>
          <a:p>
            <a:pPr lvl="0" algn="ctr" defTabSz="914400">
              <a:defRPr/>
            </a:pPr>
            <a:r>
              <a:rPr lang="en-US" sz="2000" b="1" kern="0" dirty="0">
                <a:solidFill>
                  <a:srgbClr val="670F31"/>
                </a:solidFill>
              </a:rPr>
              <a:t>Hazard with treatment</a:t>
            </a:r>
          </a:p>
        </p:txBody>
      </p:sp>
      <p:sp>
        <p:nvSpPr>
          <p:cNvPr id="23" name="Rectangle 22">
            <a:extLst>
              <a:ext uri="{FF2B5EF4-FFF2-40B4-BE49-F238E27FC236}">
                <a16:creationId xmlns:a16="http://schemas.microsoft.com/office/drawing/2014/main" id="{E5851589-DBA9-4A1C-990B-0C618054D114}"/>
              </a:ext>
            </a:extLst>
          </p:cNvPr>
          <p:cNvSpPr/>
          <p:nvPr/>
        </p:nvSpPr>
        <p:spPr>
          <a:xfrm>
            <a:off x="2254553" y="3993258"/>
            <a:ext cx="2779551" cy="307777"/>
          </a:xfrm>
          <a:prstGeom prst="rect">
            <a:avLst/>
          </a:prstGeom>
          <a:noFill/>
          <a:ln w="19050" cap="rnd" cmpd="sng" algn="ctr">
            <a:noFill/>
            <a:prstDash val="soli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19050" cap="rnd" cmpd="sng" algn="ctr">
                <a:solidFill>
                  <a:schemeClr val="accent4"/>
                </a:solidFill>
                <a:prstDash val="solid"/>
              </a14:hiddenLine>
            </a:ext>
          </a:extLst>
        </p:spPr>
        <p:txBody>
          <a:bodyPr wrap="square" lIns="0" tIns="0" rIns="0" bIns="0" rtlCol="0" anchor="t" anchorCtr="0">
            <a:spAutoFit/>
          </a:bodyPr>
          <a:lstStyle/>
          <a:p>
            <a:pPr lvl="0" algn="ctr" defTabSz="914400">
              <a:defRPr/>
            </a:pPr>
            <a:r>
              <a:rPr lang="en-US" sz="2000" b="1" kern="0" dirty="0">
                <a:solidFill>
                  <a:srgbClr val="670F31"/>
                </a:solidFill>
              </a:rPr>
              <a:t>Baseline hazard</a:t>
            </a:r>
          </a:p>
        </p:txBody>
      </p:sp>
      <p:cxnSp>
        <p:nvCxnSpPr>
          <p:cNvPr id="7" name="Straight Connector 6">
            <a:extLst>
              <a:ext uri="{FF2B5EF4-FFF2-40B4-BE49-F238E27FC236}">
                <a16:creationId xmlns:a16="http://schemas.microsoft.com/office/drawing/2014/main" id="{5D1D89C4-2931-451B-A67A-639E5D30EDFF}"/>
              </a:ext>
            </a:extLst>
          </p:cNvPr>
          <p:cNvCxnSpPr>
            <a:cxnSpLocks/>
          </p:cNvCxnSpPr>
          <p:nvPr/>
        </p:nvCxnSpPr>
        <p:spPr>
          <a:xfrm flipH="1">
            <a:off x="2365105" y="3989496"/>
            <a:ext cx="250042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BEA6C78-2198-4950-856E-5623F28EC7B7}"/>
                  </a:ext>
                </a:extLst>
              </p:cNvPr>
              <p:cNvSpPr/>
              <p:nvPr/>
            </p:nvSpPr>
            <p:spPr>
              <a:xfrm>
                <a:off x="1927444" y="3732552"/>
                <a:ext cx="53412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b="1" i="1" smtClean="0">
                          <a:solidFill>
                            <a:srgbClr val="670F31"/>
                          </a:solidFill>
                          <a:latin typeface="Cambria Math" panose="02040503050406030204" pitchFamily="18" charset="0"/>
                        </a:rPr>
                        <m:t>=</m:t>
                      </m:r>
                    </m:oMath>
                  </m:oMathPara>
                </a14:m>
                <a:endParaRPr lang="en-US" sz="2800" dirty="0"/>
              </a:p>
            </p:txBody>
          </p:sp>
        </mc:Choice>
        <mc:Fallback xmlns="">
          <p:sp>
            <p:nvSpPr>
              <p:cNvPr id="9" name="Rectangle 8">
                <a:extLst>
                  <a:ext uri="{FF2B5EF4-FFF2-40B4-BE49-F238E27FC236}">
                    <a16:creationId xmlns:a16="http://schemas.microsoft.com/office/drawing/2014/main" id="{0BEA6C78-2198-4950-856E-5623F28EC7B7}"/>
                  </a:ext>
                </a:extLst>
              </p:cNvPr>
              <p:cNvSpPr>
                <a:spLocks noRot="1" noChangeAspect="1" noMove="1" noResize="1" noEditPoints="1" noAdjustHandles="1" noChangeArrowheads="1" noChangeShapeType="1" noTextEdit="1"/>
              </p:cNvSpPr>
              <p:nvPr/>
            </p:nvSpPr>
            <p:spPr>
              <a:xfrm>
                <a:off x="1927444" y="3732552"/>
                <a:ext cx="534121" cy="523220"/>
              </a:xfrm>
              <a:prstGeom prst="rect">
                <a:avLst/>
              </a:prstGeom>
              <a:blipFill>
                <a:blip r:embed="rId9"/>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C34E7BA4-B214-4164-9C93-0E3C6D5D23F4}"/>
              </a:ext>
            </a:extLst>
          </p:cNvPr>
          <p:cNvSpPr/>
          <p:nvPr/>
        </p:nvSpPr>
        <p:spPr>
          <a:xfrm>
            <a:off x="815549" y="2655662"/>
            <a:ext cx="3214677" cy="523220"/>
          </a:xfrm>
          <a:prstGeom prst="rect">
            <a:avLst/>
          </a:prstGeom>
          <a:noFill/>
          <a:ln w="19050" cap="rnd" cmpd="sng" algn="ctr">
            <a:noFill/>
            <a:prstDash val="soli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19050" cap="rnd" cmpd="sng" algn="ctr">
                <a:solidFill>
                  <a:schemeClr val="accent4"/>
                </a:solidFill>
                <a:prstDash val="solid"/>
              </a14:hiddenLine>
            </a:ext>
          </a:extLst>
        </p:spPr>
        <p:txBody>
          <a:bodyPr wrap="square" lIns="91440" tIns="45720" rIns="91440" bIns="45720" rtlCol="0" anchor="ctr" anchorCtr="0">
            <a:spAutoFit/>
          </a:bodyPr>
          <a:lstStyle/>
          <a:p>
            <a:pPr lvl="0" algn="ctr" defTabSz="914400">
              <a:defRPr/>
            </a:pPr>
            <a:r>
              <a:rPr lang="en-US" sz="2800" b="1" kern="0" dirty="0">
                <a:solidFill>
                  <a:srgbClr val="670F31"/>
                </a:solidFill>
              </a:rPr>
              <a:t>Proportional Hazard</a:t>
            </a:r>
          </a:p>
        </p:txBody>
      </p:sp>
      <p:grpSp>
        <p:nvGrpSpPr>
          <p:cNvPr id="34" name="Group 33">
            <a:extLst>
              <a:ext uri="{FF2B5EF4-FFF2-40B4-BE49-F238E27FC236}">
                <a16:creationId xmlns:a16="http://schemas.microsoft.com/office/drawing/2014/main" id="{6ABD5728-2889-4206-B18A-4AC0470E90D5}"/>
              </a:ext>
            </a:extLst>
          </p:cNvPr>
          <p:cNvGrpSpPr/>
          <p:nvPr/>
        </p:nvGrpSpPr>
        <p:grpSpPr>
          <a:xfrm>
            <a:off x="6478558" y="2655662"/>
            <a:ext cx="5090617" cy="1645373"/>
            <a:chOff x="6775842" y="3492022"/>
            <a:chExt cx="5090617" cy="1914165"/>
          </a:xfrm>
        </p:grpSpPr>
        <p:grpSp>
          <p:nvGrpSpPr>
            <p:cNvPr id="33" name="Group 32">
              <a:extLst>
                <a:ext uri="{FF2B5EF4-FFF2-40B4-BE49-F238E27FC236}">
                  <a16:creationId xmlns:a16="http://schemas.microsoft.com/office/drawing/2014/main" id="{C2D52FA1-60EE-4AD7-AF07-DCF3FA8C0668}"/>
                </a:ext>
              </a:extLst>
            </p:cNvPr>
            <p:cNvGrpSpPr/>
            <p:nvPr/>
          </p:nvGrpSpPr>
          <p:grpSpPr>
            <a:xfrm>
              <a:off x="6775842" y="3492022"/>
              <a:ext cx="5090617" cy="1914165"/>
              <a:chOff x="6775842" y="3492022"/>
              <a:chExt cx="5090617" cy="1914165"/>
            </a:xfrm>
          </p:grpSpPr>
          <p:sp>
            <p:nvSpPr>
              <p:cNvPr id="12" name="Rectangle 11">
                <a:extLst>
                  <a:ext uri="{FF2B5EF4-FFF2-40B4-BE49-F238E27FC236}">
                    <a16:creationId xmlns:a16="http://schemas.microsoft.com/office/drawing/2014/main" id="{AF1BBE21-16A3-4FD0-884D-ACA6843B2D57}"/>
                  </a:ext>
                </a:extLst>
              </p:cNvPr>
              <p:cNvSpPr/>
              <p:nvPr/>
            </p:nvSpPr>
            <p:spPr>
              <a:xfrm>
                <a:off x="6775845" y="3492022"/>
                <a:ext cx="5090610" cy="42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DB4F4F40-F49C-4833-A188-37E7C1DBF90A}"/>
                  </a:ext>
                </a:extLst>
              </p:cNvPr>
              <p:cNvGrpSpPr/>
              <p:nvPr/>
            </p:nvGrpSpPr>
            <p:grpSpPr>
              <a:xfrm>
                <a:off x="6775842" y="3492023"/>
                <a:ext cx="5090617" cy="1914164"/>
                <a:chOff x="6711141" y="3492023"/>
                <a:chExt cx="5090617" cy="1914164"/>
              </a:xfrm>
            </p:grpSpPr>
            <p:sp>
              <p:nvSpPr>
                <p:cNvPr id="27" name="Rectangle 26">
                  <a:extLst>
                    <a:ext uri="{FF2B5EF4-FFF2-40B4-BE49-F238E27FC236}">
                      <a16:creationId xmlns:a16="http://schemas.microsoft.com/office/drawing/2014/main" id="{D4E9D9C6-5469-480B-807A-540904600EA8}"/>
                    </a:ext>
                  </a:extLst>
                </p:cNvPr>
                <p:cNvSpPr/>
                <p:nvPr/>
              </p:nvSpPr>
              <p:spPr>
                <a:xfrm>
                  <a:off x="6711141" y="3492023"/>
                  <a:ext cx="5090617" cy="1914164"/>
                </a:xfrm>
                <a:prstGeom prst="rect">
                  <a:avLst/>
                </a:prstGeom>
                <a:noFill/>
                <a:ln w="19050" cap="rnd" cmpd="sng" algn="ctr">
                  <a:solidFill>
                    <a:srgbClr val="6E6F73"/>
                  </a:solidFill>
                  <a:prstDash val="solid"/>
                  <a:round/>
                  <a:headEnd type="none" w="med" len="med"/>
                  <a:tailEnd type="none" w="med" len="med"/>
                </a:ln>
                <a:effectLst/>
                <a:extLst>
                  <a:ext uri="{909E8E84-426E-40DD-AFC4-6F175D3DCCD1}">
                    <a14:hiddenFill xmlns:a14="http://schemas.microsoft.com/office/drawing/2010/main">
                      <a:solidFill>
                        <a:sysClr val="window" lastClr="FFFFFF"/>
                      </a:solidFill>
                    </a14:hiddenFill>
                  </a:ext>
                </a:ex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effectLst/>
                    <a:uLnTx/>
                    <a:uFillTx/>
                  </a:endParaRPr>
                </a:p>
              </p:txBody>
            </p:sp>
            <p:grpSp>
              <p:nvGrpSpPr>
                <p:cNvPr id="30" name="Group 29">
                  <a:extLst>
                    <a:ext uri="{FF2B5EF4-FFF2-40B4-BE49-F238E27FC236}">
                      <a16:creationId xmlns:a16="http://schemas.microsoft.com/office/drawing/2014/main" id="{CD6FE7F4-C943-46E0-9D87-0A706BC21A33}"/>
                    </a:ext>
                  </a:extLst>
                </p:cNvPr>
                <p:cNvGrpSpPr/>
                <p:nvPr/>
              </p:nvGrpSpPr>
              <p:grpSpPr>
                <a:xfrm>
                  <a:off x="6879674" y="4123839"/>
                  <a:ext cx="4753551" cy="1107996"/>
                  <a:chOff x="6848789" y="4123839"/>
                  <a:chExt cx="4753551" cy="1107996"/>
                </a:xfrm>
              </p:grpSpPr>
              <p:sp>
                <p:nvSpPr>
                  <p:cNvPr id="18" name="Google Shape;295;p12">
                    <a:extLst>
                      <a:ext uri="{FF2B5EF4-FFF2-40B4-BE49-F238E27FC236}">
                        <a16:creationId xmlns:a16="http://schemas.microsoft.com/office/drawing/2014/main" id="{C47A2989-DBFA-4665-B378-85D120DD724B}"/>
                      </a:ext>
                    </a:extLst>
                  </p:cNvPr>
                  <p:cNvSpPr/>
                  <p:nvPr/>
                </p:nvSpPr>
                <p:spPr>
                  <a:xfrm>
                    <a:off x="10152732" y="4123839"/>
                    <a:ext cx="1449608" cy="110799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rgbClr val="670F31"/>
                        </a:solidFill>
                        <a:latin typeface="Calibri"/>
                        <a:ea typeface="Calibri"/>
                        <a:cs typeface="Calibri"/>
                        <a:sym typeface="Calibri"/>
                      </a:rPr>
                      <a:t>&gt;1: </a:t>
                    </a:r>
                  </a:p>
                  <a:p>
                    <a:pPr marL="0" marR="0" lvl="0" indent="0" algn="ctr" rtl="0">
                      <a:spcBef>
                        <a:spcPts val="0"/>
                      </a:spcBef>
                      <a:spcAft>
                        <a:spcPts val="0"/>
                      </a:spcAft>
                      <a:buNone/>
                    </a:pPr>
                    <a:r>
                      <a:rPr lang="en-US" sz="2000" b="1" dirty="0">
                        <a:solidFill>
                          <a:srgbClr val="670F31"/>
                        </a:solidFill>
                        <a:latin typeface="Calibri"/>
                        <a:cs typeface="Calibri"/>
                        <a:sym typeface="Calibri"/>
                      </a:rPr>
                      <a:t>Higher risk than base</a:t>
                    </a:r>
                    <a:endParaRPr sz="1400" dirty="0">
                      <a:solidFill>
                        <a:srgbClr val="670F31"/>
                      </a:solidFill>
                    </a:endParaRPr>
                  </a:p>
                </p:txBody>
              </p:sp>
              <p:sp>
                <p:nvSpPr>
                  <p:cNvPr id="21" name="Google Shape;295;p12">
                    <a:extLst>
                      <a:ext uri="{FF2B5EF4-FFF2-40B4-BE49-F238E27FC236}">
                        <a16:creationId xmlns:a16="http://schemas.microsoft.com/office/drawing/2014/main" id="{1534F10E-A789-4799-AB95-EDD9CE1CBD21}"/>
                      </a:ext>
                    </a:extLst>
                  </p:cNvPr>
                  <p:cNvSpPr/>
                  <p:nvPr/>
                </p:nvSpPr>
                <p:spPr>
                  <a:xfrm>
                    <a:off x="6848789" y="4123839"/>
                    <a:ext cx="1449608" cy="110799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rgbClr val="03522D"/>
                        </a:solidFill>
                        <a:latin typeface="Calibri"/>
                        <a:ea typeface="Calibri"/>
                        <a:cs typeface="Calibri"/>
                        <a:sym typeface="Calibri"/>
                      </a:rPr>
                      <a:t>&lt;1: </a:t>
                    </a:r>
                  </a:p>
                  <a:p>
                    <a:pPr marL="0" marR="0" lvl="0" indent="0" algn="ctr" rtl="0">
                      <a:spcBef>
                        <a:spcPts val="0"/>
                      </a:spcBef>
                      <a:spcAft>
                        <a:spcPts val="0"/>
                      </a:spcAft>
                      <a:buNone/>
                    </a:pPr>
                    <a:r>
                      <a:rPr lang="en-US" sz="2000" b="1" dirty="0">
                        <a:solidFill>
                          <a:srgbClr val="03522D"/>
                        </a:solidFill>
                        <a:latin typeface="Calibri"/>
                        <a:cs typeface="Calibri"/>
                        <a:sym typeface="Calibri"/>
                      </a:rPr>
                      <a:t>Lower risk </a:t>
                    </a:r>
                  </a:p>
                  <a:p>
                    <a:pPr marL="0" marR="0" lvl="0" indent="0" algn="ctr" rtl="0">
                      <a:spcBef>
                        <a:spcPts val="0"/>
                      </a:spcBef>
                      <a:spcAft>
                        <a:spcPts val="0"/>
                      </a:spcAft>
                      <a:buNone/>
                    </a:pPr>
                    <a:r>
                      <a:rPr lang="en-US" sz="2000" b="1" dirty="0">
                        <a:solidFill>
                          <a:srgbClr val="03522D"/>
                        </a:solidFill>
                        <a:latin typeface="Calibri"/>
                        <a:cs typeface="Calibri"/>
                        <a:sym typeface="Calibri"/>
                      </a:rPr>
                      <a:t>than base</a:t>
                    </a:r>
                    <a:endParaRPr sz="1400" dirty="0">
                      <a:solidFill>
                        <a:srgbClr val="03522D"/>
                      </a:solidFill>
                    </a:endParaRPr>
                  </a:p>
                </p:txBody>
              </p:sp>
              <p:sp>
                <p:nvSpPr>
                  <p:cNvPr id="22" name="Google Shape;295;p12">
                    <a:extLst>
                      <a:ext uri="{FF2B5EF4-FFF2-40B4-BE49-F238E27FC236}">
                        <a16:creationId xmlns:a16="http://schemas.microsoft.com/office/drawing/2014/main" id="{143CBCD3-3057-4B70-98B2-61986BFD33CF}"/>
                      </a:ext>
                    </a:extLst>
                  </p:cNvPr>
                  <p:cNvSpPr/>
                  <p:nvPr/>
                </p:nvSpPr>
                <p:spPr>
                  <a:xfrm>
                    <a:off x="8500761" y="4140752"/>
                    <a:ext cx="1449608" cy="1074168"/>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rgbClr val="575757"/>
                        </a:solidFill>
                        <a:latin typeface="Calibri"/>
                        <a:ea typeface="Calibri"/>
                        <a:cs typeface="Calibri"/>
                        <a:sym typeface="Calibri"/>
                      </a:rPr>
                      <a:t>~1: </a:t>
                    </a:r>
                  </a:p>
                  <a:p>
                    <a:pPr lvl="0" algn="ctr"/>
                    <a:r>
                      <a:rPr lang="en-US" sz="2000" b="1" dirty="0">
                        <a:solidFill>
                          <a:srgbClr val="575757"/>
                        </a:solidFill>
                        <a:latin typeface="Calibri"/>
                        <a:cs typeface="Calibri"/>
                        <a:sym typeface="Calibri"/>
                      </a:rPr>
                      <a:t>No significant effect</a:t>
                    </a:r>
                    <a:endParaRPr sz="1400" dirty="0">
                      <a:solidFill>
                        <a:srgbClr val="575757"/>
                      </a:solidFill>
                    </a:endParaRPr>
                  </a:p>
                </p:txBody>
              </p:sp>
              <p:cxnSp>
                <p:nvCxnSpPr>
                  <p:cNvPr id="14" name="Straight Connector 13">
                    <a:extLst>
                      <a:ext uri="{FF2B5EF4-FFF2-40B4-BE49-F238E27FC236}">
                        <a16:creationId xmlns:a16="http://schemas.microsoft.com/office/drawing/2014/main" id="{B24F9BF4-6E62-45D2-A96E-C6BB4FABAED6}"/>
                      </a:ext>
                    </a:extLst>
                  </p:cNvPr>
                  <p:cNvCxnSpPr/>
                  <p:nvPr/>
                </p:nvCxnSpPr>
                <p:spPr>
                  <a:xfrm>
                    <a:off x="8399579" y="4193743"/>
                    <a:ext cx="0" cy="968188"/>
                  </a:xfrm>
                  <a:prstGeom prst="line">
                    <a:avLst/>
                  </a:prstGeom>
                  <a:ln w="19050" cap="flat"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4762F3-990E-442F-B654-17D4CB4779C6}"/>
                      </a:ext>
                    </a:extLst>
                  </p:cNvPr>
                  <p:cNvCxnSpPr/>
                  <p:nvPr/>
                </p:nvCxnSpPr>
                <p:spPr>
                  <a:xfrm>
                    <a:off x="10051551" y="4193743"/>
                    <a:ext cx="0" cy="968188"/>
                  </a:xfrm>
                  <a:prstGeom prst="line">
                    <a:avLst/>
                  </a:prstGeom>
                  <a:ln w="19050" cap="flat"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32" name="TextBox 31">
              <a:extLst>
                <a:ext uri="{FF2B5EF4-FFF2-40B4-BE49-F238E27FC236}">
                  <a16:creationId xmlns:a16="http://schemas.microsoft.com/office/drawing/2014/main" id="{FBA0C961-7BCC-464E-87C0-F2CA4347F1C4}"/>
                </a:ext>
              </a:extLst>
            </p:cNvPr>
            <p:cNvSpPr txBox="1"/>
            <p:nvPr/>
          </p:nvSpPr>
          <p:spPr>
            <a:xfrm>
              <a:off x="7681788" y="3521996"/>
              <a:ext cx="3278724" cy="429667"/>
            </a:xfrm>
            <a:prstGeom prst="rect">
              <a:avLst/>
            </a:prstGeom>
            <a:noFill/>
          </p:spPr>
          <p:txBody>
            <a:bodyPr wrap="square" rtlCol="0">
              <a:spAutoFit/>
            </a:bodyPr>
            <a:lstStyle/>
            <a:p>
              <a:pPr algn="ctr"/>
              <a:r>
                <a:rPr lang="en-US" b="1" dirty="0">
                  <a:solidFill>
                    <a:srgbClr val="FFFFFF"/>
                  </a:solidFill>
                  <a:latin typeface="Bahnschrift" panose="020B0502040204020203" pitchFamily="34" charset="0"/>
                  <a:cs typeface="Aldhabi" panose="020B0604020202020204" pitchFamily="2" charset="-78"/>
                </a:rPr>
                <a:t>INTERPRETATION</a:t>
              </a:r>
            </a:p>
          </p:txBody>
        </p:sp>
      </p:grpSp>
      <p:sp>
        <p:nvSpPr>
          <p:cNvPr id="28" name="Rectangle 27">
            <a:extLst>
              <a:ext uri="{FF2B5EF4-FFF2-40B4-BE49-F238E27FC236}">
                <a16:creationId xmlns:a16="http://schemas.microsoft.com/office/drawing/2014/main" id="{6B2486DC-E8B5-4C1B-A174-41AD8CF35BEB}"/>
              </a:ext>
            </a:extLst>
          </p:cNvPr>
          <p:cNvSpPr/>
          <p:nvPr/>
        </p:nvSpPr>
        <p:spPr>
          <a:xfrm>
            <a:off x="2254553" y="4301035"/>
            <a:ext cx="2779551" cy="307777"/>
          </a:xfrm>
          <a:prstGeom prst="rect">
            <a:avLst/>
          </a:prstGeom>
          <a:noFill/>
          <a:ln w="19050" cap="rnd" cmpd="sng" algn="ctr">
            <a:noFill/>
            <a:prstDash val="solid"/>
          </a:ln>
          <a:effectLst/>
          <a:extLst>
            <a:ext uri="{909E8E84-426E-40DD-AFC4-6F175D3DCCD1}">
              <a14:hiddenFill xmlns:a14="http://schemas.microsoft.com/office/drawing/2010/main">
                <a:solidFill>
                  <a:sysClr val="window" lastClr="FFFFFF"/>
                </a:solidFill>
              </a14:hiddenFill>
            </a:ext>
            <a:ext uri="{91240B29-F687-4F45-9708-019B960494DF}">
              <a14:hiddenLine xmlns:a14="http://schemas.microsoft.com/office/drawing/2010/main" w="19050" cap="rnd" cmpd="sng" algn="ctr">
                <a:solidFill>
                  <a:schemeClr val="accent4"/>
                </a:solidFill>
                <a:prstDash val="solid"/>
              </a14:hiddenLine>
            </a:ext>
          </a:extLst>
        </p:spPr>
        <p:txBody>
          <a:bodyPr wrap="square" lIns="0" tIns="0" rIns="0" bIns="0" rtlCol="0" anchor="t" anchorCtr="0">
            <a:spAutoFit/>
          </a:bodyPr>
          <a:lstStyle/>
          <a:p>
            <a:pPr lvl="0" algn="ctr" defTabSz="914400">
              <a:defRPr/>
            </a:pPr>
            <a:r>
              <a:rPr lang="en-US" sz="2000" b="1" i="1" kern="0" dirty="0">
                <a:solidFill>
                  <a:srgbClr val="670F31"/>
                </a:solidFill>
              </a:rPr>
              <a:t>(or another group's hazard)</a:t>
            </a:r>
          </a:p>
        </p:txBody>
      </p:sp>
    </p:spTree>
    <p:extLst>
      <p:ext uri="{BB962C8B-B14F-4D97-AF65-F5344CB8AC3E}">
        <p14:creationId xmlns:p14="http://schemas.microsoft.com/office/powerpoint/2010/main" val="315367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7" grpId="0" animBg="1"/>
      <p:bldP spid="23" grpId="0"/>
      <p:bldP spid="9"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FE365A3-847A-423D-A0C2-8712E7775E94}"/>
              </a:ext>
            </a:extLst>
          </p:cNvPr>
          <p:cNvGraphicFramePr>
            <a:graphicFrameLocks noChangeAspect="1"/>
          </p:cNvGraphicFramePr>
          <p:nvPr>
            <p:custDataLst>
              <p:tags r:id="rId2"/>
            </p:custDataLst>
            <p:extLst>
              <p:ext uri="{D42A27DB-BD31-4B8C-83A1-F6EECF244321}">
                <p14:modId xmlns:p14="http://schemas.microsoft.com/office/powerpoint/2010/main" val="4051539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29" name="think-cell Slide" r:id="rId6" imgW="592" imgH="591" progId="TCLayout.ActiveDocument.1">
                  <p:embed/>
                </p:oleObj>
              </mc:Choice>
              <mc:Fallback>
                <p:oleObj name="think-cell Slide" r:id="rId6" imgW="592" imgH="591"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E20F915-A57E-4148-B440-F75003FEBA20}"/>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dirty="0">
              <a:latin typeface="Calibri Light" panose="020F0302020204030204" pitchFamily="34" charset="0"/>
              <a:ea typeface="+mj-ea"/>
              <a:cs typeface="+mj-cs"/>
              <a:sym typeface="Calibri Light" panose="020F0302020204030204" pitchFamily="34" charset="0"/>
            </a:endParaRPr>
          </a:p>
        </p:txBody>
      </p:sp>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16CF9C00-535B-4A0A-B47A-077BB787E2F4}"/>
                  </a:ext>
                </a:extLst>
              </p:cNvPr>
              <p:cNvSpPr>
                <a:spLocks noGrp="1"/>
              </p:cNvSpPr>
              <p:nvPr>
                <p:ph idx="1"/>
              </p:nvPr>
            </p:nvSpPr>
            <p:spPr>
              <a:xfrm>
                <a:off x="612559" y="3067250"/>
                <a:ext cx="4960467" cy="1738938"/>
              </a:xfrm>
            </p:spPr>
            <p:txBody>
              <a:bodyPr wrap="square">
                <a:spAutoFit/>
              </a:bodyPr>
              <a:lstStyle/>
              <a:p>
                <a:pPr marL="0" indent="0">
                  <a:buNone/>
                </a:pPr>
                <a:r>
                  <a:rPr lang="en-US" b="1" dirty="0">
                    <a:solidFill>
                      <a:srgbClr val="670F31"/>
                    </a:solidFill>
                  </a:rPr>
                  <a:t>Since we have…</a:t>
                </a:r>
              </a:p>
              <a:p>
                <a:pPr marL="225425" indent="-225425">
                  <a:buFont typeface="Arial" panose="020B0604020202020204" pitchFamily="34" charset="0"/>
                  <a:buChar char="•"/>
                </a:pPr>
                <a:r>
                  <a:rPr lang="en-US" dirty="0"/>
                  <a:t>Distinct times of failure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2</m:t>
                        </m:r>
                      </m:sub>
                    </m:sSub>
                    <m:r>
                      <a:rPr lang="en-US" i="1">
                        <a:latin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m:t>
                        </m:r>
                      </m:sub>
                    </m:sSub>
                  </m:oMath>
                </a14:m>
                <a:endParaRPr lang="en-US" dirty="0"/>
              </a:p>
              <a:p>
                <a:pPr marL="225425" indent="-225425">
                  <a:buFont typeface="Arial" panose="020B0604020202020204" pitchFamily="34" charset="0"/>
                  <a:buChar char="•"/>
                </a:pPr>
                <a:r>
                  <a:rPr lang="en-US" dirty="0"/>
                  <a:t>A risk set </a:t>
                </a:r>
                <a14:m>
                  <m:oMath xmlns:m="http://schemas.openxmlformats.org/officeDocument/2006/math">
                    <m:r>
                      <a:rPr lang="en-US" i="1">
                        <a:latin typeface="Cambria Math" panose="02040503050406030204" pitchFamily="18" charset="0"/>
                      </a:rPr>
                      <m:t>𝑅</m:t>
                    </m:r>
                  </m:oMath>
                </a14:m>
                <a:r>
                  <a:rPr lang="en-US" dirty="0"/>
                  <a:t> at time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𝑖</m:t>
                        </m:r>
                      </m:sub>
                    </m:sSub>
                  </m:oMath>
                </a14:m>
                <a:r>
                  <a:rPr lang="en-US" dirty="0"/>
                  <a:t> is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𝑅</m:t>
                        </m:r>
                      </m:e>
                      <m:sub>
                        <m:r>
                          <a:rPr lang="en-US" i="1" smtClean="0">
                            <a:latin typeface="Cambria Math" panose="02040503050406030204" pitchFamily="18" charset="0"/>
                          </a:rPr>
                          <m:t>𝑖</m:t>
                        </m:r>
                      </m:sub>
                    </m:sSub>
                    <m:r>
                      <a:rPr lang="en-US" i="1" smtClean="0">
                        <a:latin typeface="Cambria Math" panose="02040503050406030204" pitchFamily="18" charset="0"/>
                      </a:rPr>
                      <m:t>=</m:t>
                    </m:r>
                    <m:d>
                      <m:dPr>
                        <m:ctrlPr>
                          <a:rPr lang="en-US" i="1" smtClean="0">
                            <a:latin typeface="Cambria Math" panose="02040503050406030204" pitchFamily="18" charset="0"/>
                          </a:rPr>
                        </m:ctrlPr>
                      </m:dPr>
                      <m:e>
                        <m:d>
                          <m:dPr>
                            <m:begChr m:val=""/>
                            <m:endChr m:val="|"/>
                            <m:ctrlPr>
                              <a:rPr lang="en-US" i="1" smtClean="0">
                                <a:latin typeface="Cambria Math" panose="02040503050406030204" pitchFamily="18" charset="0"/>
                              </a:rPr>
                            </m:ctrlPr>
                          </m:dPr>
                          <m:e>
                            <m:r>
                              <a:rPr lang="en-US" i="1" smtClean="0">
                                <a:latin typeface="Cambria Math" panose="02040503050406030204" pitchFamily="18" charset="0"/>
                              </a:rPr>
                              <m:t>𝑙</m:t>
                            </m:r>
                          </m:e>
                        </m:d>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𝑙</m:t>
                            </m:r>
                          </m:sub>
                        </m:s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𝑇</m:t>
                                </m:r>
                              </m:e>
                              <m:sub>
                                <m:r>
                                  <a:rPr lang="en-US" i="1" smtClean="0">
                                    <a:latin typeface="Cambria Math" panose="02040503050406030204" pitchFamily="18" charset="0"/>
                                  </a:rPr>
                                  <m:t>𝑖</m:t>
                                </m:r>
                              </m:sub>
                            </m:sSub>
                          </m:e>
                        </m:d>
                        <m:r>
                          <a:rPr lang="en-US" i="1" smtClean="0">
                            <a:latin typeface="Cambria Math" panose="02040503050406030204" pitchFamily="18" charset="0"/>
                          </a:rPr>
                          <m:t>=1</m:t>
                        </m:r>
                      </m:e>
                    </m:d>
                  </m:oMath>
                </a14:m>
                <a:endParaRPr lang="en-US" dirty="0"/>
              </a:p>
              <a:p>
                <a:pPr marL="225425" indent="-225425">
                  <a:buFont typeface="Arial" panose="020B0604020202020204" pitchFamily="34" charset="0"/>
                  <a:buChar char="•"/>
                </a:pPr>
                <a:r>
                  <a:rPr lang="en-US" dirty="0"/>
                  <a:t>The </a:t>
                </a:r>
                <a14:m>
                  <m:oMath xmlns:m="http://schemas.openxmlformats.org/officeDocument/2006/math">
                    <m:r>
                      <a:rPr lang="en-US" b="0" i="1" smtClean="0">
                        <a:latin typeface="Cambria Math" panose="02040503050406030204" pitchFamily="18" charset="0"/>
                      </a:rPr>
                      <m:t>𝑋</m:t>
                    </m:r>
                  </m:oMath>
                </a14:m>
                <a:r>
                  <a:rPr lang="en-US" dirty="0"/>
                  <a:t> values of our subjects</a:t>
                </a:r>
              </a:p>
            </p:txBody>
          </p:sp>
        </mc:Choice>
        <mc:Fallback xmlns="">
          <p:sp>
            <p:nvSpPr>
              <p:cNvPr id="13" name="Content Placeholder 12">
                <a:extLst>
                  <a:ext uri="{FF2B5EF4-FFF2-40B4-BE49-F238E27FC236}">
                    <a16:creationId xmlns:a16="http://schemas.microsoft.com/office/drawing/2014/main" id="{16CF9C00-535B-4A0A-B47A-077BB787E2F4}"/>
                  </a:ext>
                </a:extLst>
              </p:cNvPr>
              <p:cNvSpPr>
                <a:spLocks noGrp="1" noRot="1" noChangeAspect="1" noMove="1" noResize="1" noEditPoints="1" noAdjustHandles="1" noChangeArrowheads="1" noChangeShapeType="1" noTextEdit="1"/>
              </p:cNvSpPr>
              <p:nvPr>
                <p:ph idx="1"/>
              </p:nvPr>
            </p:nvSpPr>
            <p:spPr>
              <a:xfrm>
                <a:off x="612559" y="3067250"/>
                <a:ext cx="4960467" cy="1738938"/>
              </a:xfrm>
              <a:blipFill>
                <a:blip r:embed="rId8"/>
                <a:stretch>
                  <a:fillRect l="-1229" t="-3509" b="-15439"/>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6EFA2181-3BF5-4992-95D7-E5675C5E8171}"/>
              </a:ext>
            </a:extLst>
          </p:cNvPr>
          <p:cNvSpPr>
            <a:spLocks noGrp="1"/>
          </p:cNvSpPr>
          <p:nvPr>
            <p:ph type="title"/>
          </p:nvPr>
        </p:nvSpPr>
        <p:spPr>
          <a:xfrm>
            <a:off x="612559" y="275407"/>
            <a:ext cx="10981678" cy="1353576"/>
          </a:xfrm>
        </p:spPr>
        <p:txBody>
          <a:bodyPr/>
          <a:lstStyle/>
          <a:p>
            <a:r>
              <a:rPr lang="en-US" dirty="0"/>
              <a:t>In the Cox Model, inference is based on maximum partial likelihood</a:t>
            </a:r>
          </a:p>
        </p:txBody>
      </p:sp>
      <p:sp>
        <p:nvSpPr>
          <p:cNvPr id="3" name="Slide Number Placeholder 2">
            <a:extLst>
              <a:ext uri="{FF2B5EF4-FFF2-40B4-BE49-F238E27FC236}">
                <a16:creationId xmlns:a16="http://schemas.microsoft.com/office/drawing/2014/main" id="{AECBCBBD-CE2C-4382-9A64-40025795F38A}"/>
              </a:ext>
            </a:extLst>
          </p:cNvPr>
          <p:cNvSpPr>
            <a:spLocks noGrp="1"/>
          </p:cNvSpPr>
          <p:nvPr>
            <p:ph type="sldNum" sz="quarter" idx="12"/>
          </p:nvPr>
        </p:nvSpPr>
        <p:spPr/>
        <p:txBody>
          <a:bodyPr/>
          <a:lstStyle/>
          <a:p>
            <a:fld id="{5AB88894-F5E7-4530-AE59-DA9CD6B75552}" type="slidenum">
              <a:rPr lang="en-US" smtClean="0"/>
              <a:t>14</a:t>
            </a:fld>
            <a:endParaRPr lang="en-US"/>
          </a:p>
        </p:txBody>
      </p:sp>
      <p:sp>
        <p:nvSpPr>
          <p:cNvPr id="9" name="Slide Number Placeholder 5">
            <a:extLst>
              <a:ext uri="{FF2B5EF4-FFF2-40B4-BE49-F238E27FC236}">
                <a16:creationId xmlns:a16="http://schemas.microsoft.com/office/drawing/2014/main" id="{C3A9D6CB-BE0D-4F3E-B711-B176CFCF1083}"/>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NC</a:t>
            </a:r>
          </a:p>
        </p:txBody>
      </p:sp>
      <p:sp>
        <p:nvSpPr>
          <p:cNvPr id="12" name="Rectangle 11">
            <a:extLst>
              <a:ext uri="{FF2B5EF4-FFF2-40B4-BE49-F238E27FC236}">
                <a16:creationId xmlns:a16="http://schemas.microsoft.com/office/drawing/2014/main" id="{01FD4995-F063-42EB-A4E4-9CDAC7586362}"/>
              </a:ext>
            </a:extLst>
          </p:cNvPr>
          <p:cNvSpPr/>
          <p:nvPr/>
        </p:nvSpPr>
        <p:spPr>
          <a:xfrm>
            <a:off x="612559" y="5865827"/>
            <a:ext cx="7854166" cy="276999"/>
          </a:xfrm>
          <a:prstGeom prst="rect">
            <a:avLst/>
          </a:prstGeom>
        </p:spPr>
        <p:txBody>
          <a:bodyPr wrap="square">
            <a:spAutoFit/>
          </a:bodyPr>
          <a:lstStyle/>
          <a:p>
            <a:r>
              <a:rPr lang="en-US" sz="1200" dirty="0">
                <a:solidFill>
                  <a:srgbClr val="C8C8C8"/>
                </a:solidFill>
              </a:rPr>
              <a:t>Sources: 1. http://www.ukm.my/jsm/pdf_files/SM-PDF-46-3-2017/15%20Aditif%20Aalen.pdf</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1A9C325-1FFC-469B-8351-8FCC9B7BCD20}"/>
                  </a:ext>
                </a:extLst>
              </p:cNvPr>
              <p:cNvSpPr/>
              <p:nvPr/>
            </p:nvSpPr>
            <p:spPr>
              <a:xfrm>
                <a:off x="612558" y="2345139"/>
                <a:ext cx="10504621" cy="384336"/>
              </a:xfrm>
              <a:prstGeom prst="rect">
                <a:avLst/>
              </a:prstGeom>
            </p:spPr>
            <p:txBody>
              <a:bodyPr wrap="square">
                <a:spAutoFit/>
              </a:bodyPr>
              <a:lstStyle/>
              <a:p>
                <a:pPr>
                  <a:buClr>
                    <a:srgbClr val="767676"/>
                  </a:buClr>
                </a:pPr>
                <a:r>
                  <a:rPr lang="en-US" dirty="0">
                    <a:solidFill>
                      <a:srgbClr val="575757"/>
                    </a:solidFill>
                  </a:rPr>
                  <a:t>As with other models, we seek to estimate the value of </a:t>
                </a:r>
                <a14:m>
                  <m:oMath xmlns:m="http://schemas.openxmlformats.org/officeDocument/2006/math">
                    <m:r>
                      <a:rPr lang="en-US" b="0" i="1">
                        <a:solidFill>
                          <a:srgbClr val="575757"/>
                        </a:solidFill>
                        <a:latin typeface="Cambria Math" panose="02040503050406030204" pitchFamily="18" charset="0"/>
                      </a:rPr>
                      <m:t>𝛽</m:t>
                    </m:r>
                  </m:oMath>
                </a14:m>
                <a:r>
                  <a:rPr lang="en-US" dirty="0">
                    <a:solidFill>
                      <a:srgbClr val="575757"/>
                    </a:solidFill>
                  </a:rPr>
                  <a:t> that maximizes </a:t>
                </a:r>
                <a14:m>
                  <m:oMath xmlns:m="http://schemas.openxmlformats.org/officeDocument/2006/math">
                    <m:r>
                      <a:rPr lang="en-US" b="0" i="1">
                        <a:solidFill>
                          <a:srgbClr val="575757"/>
                        </a:solidFill>
                        <a:latin typeface="Cambria Math" panose="02040503050406030204" pitchFamily="18" charset="0"/>
                      </a:rPr>
                      <m:t>𝐿</m:t>
                    </m:r>
                    <m:d>
                      <m:dPr>
                        <m:ctrlPr>
                          <a:rPr lang="en-US" i="1">
                            <a:solidFill>
                              <a:srgbClr val="575757"/>
                            </a:solidFill>
                            <a:latin typeface="Cambria Math" panose="02040503050406030204" pitchFamily="18" charset="0"/>
                          </a:rPr>
                        </m:ctrlPr>
                      </m:dPr>
                      <m:e>
                        <m:r>
                          <a:rPr lang="en-US" b="0" i="1">
                            <a:solidFill>
                              <a:srgbClr val="575757"/>
                            </a:solidFill>
                            <a:latin typeface="Cambria Math" panose="02040503050406030204" pitchFamily="18" charset="0"/>
                          </a:rPr>
                          <m:t>𝛽</m:t>
                        </m:r>
                      </m:e>
                    </m:d>
                  </m:oMath>
                </a14:m>
                <a:r>
                  <a:rPr lang="en-US" dirty="0">
                    <a:solidFill>
                      <a:srgbClr val="575757"/>
                    </a:solidFill>
                  </a:rPr>
                  <a:t>, in other words, </a:t>
                </a:r>
                <a14:m>
                  <m:oMath xmlns:m="http://schemas.openxmlformats.org/officeDocument/2006/math">
                    <m:acc>
                      <m:accPr>
                        <m:chr m:val="̂"/>
                        <m:ctrlPr>
                          <a:rPr lang="en-US" i="1">
                            <a:solidFill>
                              <a:srgbClr val="575757"/>
                            </a:solidFill>
                            <a:latin typeface="Cambria Math" panose="02040503050406030204" pitchFamily="18" charset="0"/>
                          </a:rPr>
                        </m:ctrlPr>
                      </m:accPr>
                      <m:e>
                        <m:r>
                          <a:rPr lang="en-US" i="1">
                            <a:solidFill>
                              <a:srgbClr val="575757"/>
                            </a:solidFill>
                            <a:latin typeface="Cambria Math" panose="02040503050406030204" pitchFamily="18" charset="0"/>
                          </a:rPr>
                          <m:t>𝛽</m:t>
                        </m:r>
                      </m:e>
                    </m:acc>
                  </m:oMath>
                </a14:m>
                <a:endParaRPr lang="en-US" dirty="0">
                  <a:solidFill>
                    <a:srgbClr val="575757"/>
                  </a:solidFill>
                </a:endParaRPr>
              </a:p>
            </p:txBody>
          </p:sp>
        </mc:Choice>
        <mc:Fallback xmlns="">
          <p:sp>
            <p:nvSpPr>
              <p:cNvPr id="6" name="Rectangle 5">
                <a:extLst>
                  <a:ext uri="{FF2B5EF4-FFF2-40B4-BE49-F238E27FC236}">
                    <a16:creationId xmlns:a16="http://schemas.microsoft.com/office/drawing/2014/main" id="{61A9C325-1FFC-469B-8351-8FCC9B7BCD20}"/>
                  </a:ext>
                </a:extLst>
              </p:cNvPr>
              <p:cNvSpPr>
                <a:spLocks noRot="1" noChangeAspect="1" noMove="1" noResize="1" noEditPoints="1" noAdjustHandles="1" noChangeArrowheads="1" noChangeShapeType="1" noTextEdit="1"/>
              </p:cNvSpPr>
              <p:nvPr/>
            </p:nvSpPr>
            <p:spPr>
              <a:xfrm>
                <a:off x="612558" y="2345139"/>
                <a:ext cx="10504621" cy="384336"/>
              </a:xfrm>
              <a:prstGeom prst="rect">
                <a:avLst/>
              </a:prstGeom>
              <a:blipFill>
                <a:blip r:embed="rId9"/>
                <a:stretch>
                  <a:fillRect l="-464" t="-7937" b="-25397"/>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7C3E0130-7C1F-4EBA-8B23-204B1982C45A}"/>
              </a:ext>
            </a:extLst>
          </p:cNvPr>
          <p:cNvGrpSpPr/>
          <p:nvPr/>
        </p:nvGrpSpPr>
        <p:grpSpPr>
          <a:xfrm>
            <a:off x="6015629" y="3067250"/>
            <a:ext cx="5786129" cy="2268634"/>
            <a:chOff x="6015629" y="3067250"/>
            <a:chExt cx="5786129" cy="2268634"/>
          </a:xfrm>
        </p:grpSpPr>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5589C26-D7F6-4696-A9A8-ECADAAE5C5EC}"/>
                    </a:ext>
                  </a:extLst>
                </p:cNvPr>
                <p:cNvSpPr/>
                <p:nvPr/>
              </p:nvSpPr>
              <p:spPr>
                <a:xfrm>
                  <a:off x="6015629" y="3067250"/>
                  <a:ext cx="4770810" cy="2268634"/>
                </a:xfrm>
                <a:prstGeom prst="rect">
                  <a:avLst/>
                </a:prstGeom>
              </p:spPr>
              <p:txBody>
                <a:bodyPr wrap="square">
                  <a:spAutoFit/>
                </a:bodyPr>
                <a:lstStyle/>
                <a:p>
                  <a:r>
                    <a:rPr lang="en-US" sz="2000" b="1" dirty="0">
                      <a:solidFill>
                        <a:srgbClr val="670F31"/>
                      </a:solidFill>
                    </a:rPr>
                    <a:t>…we can calculate Partial Likelihood</a:t>
                  </a:r>
                </a:p>
                <a:p>
                  <a:endParaRPr lang="en-US" sz="2000" dirty="0">
                    <a:solidFill>
                      <a:srgbClr val="575757"/>
                    </a:solidFill>
                  </a:endParaRPr>
                </a:p>
                <a:p>
                  <a:pPr lvl="0">
                    <a:buClr>
                      <a:srgbClr val="767676"/>
                    </a:buClr>
                  </a:pPr>
                  <a14:m>
                    <m:oMathPara xmlns:m="http://schemas.openxmlformats.org/officeDocument/2006/math">
                      <m:oMathParaPr>
                        <m:jc m:val="left"/>
                      </m:oMathParaPr>
                      <m:oMath xmlns:m="http://schemas.openxmlformats.org/officeDocument/2006/math">
                        <m:sSub>
                          <m:sSubPr>
                            <m:ctrlPr>
                              <a:rPr lang="en-US" i="1">
                                <a:solidFill>
                                  <a:srgbClr val="575757"/>
                                </a:solidFill>
                                <a:latin typeface="Cambria Math" panose="02040503050406030204" pitchFamily="18" charset="0"/>
                              </a:rPr>
                            </m:ctrlPr>
                          </m:sSubPr>
                          <m:e>
                            <m:r>
                              <a:rPr lang="en-US" i="1">
                                <a:solidFill>
                                  <a:srgbClr val="575757"/>
                                </a:solidFill>
                                <a:latin typeface="Cambria Math" panose="02040503050406030204" pitchFamily="18" charset="0"/>
                              </a:rPr>
                              <m:t>𝐿</m:t>
                            </m:r>
                          </m:e>
                          <m:sub>
                            <m:r>
                              <a:rPr lang="en-US" i="1">
                                <a:solidFill>
                                  <a:srgbClr val="575757"/>
                                </a:solidFill>
                                <a:latin typeface="Cambria Math" panose="02040503050406030204" pitchFamily="18" charset="0"/>
                              </a:rPr>
                              <m:t>𝑖</m:t>
                            </m:r>
                          </m:sub>
                        </m:sSub>
                        <m:d>
                          <m:dPr>
                            <m:ctrlPr>
                              <a:rPr lang="en-US" i="1">
                                <a:solidFill>
                                  <a:srgbClr val="575757"/>
                                </a:solidFill>
                                <a:latin typeface="Cambria Math" panose="02040503050406030204" pitchFamily="18" charset="0"/>
                              </a:rPr>
                            </m:ctrlPr>
                          </m:dPr>
                          <m:e>
                            <m:r>
                              <a:rPr lang="en-US" i="1">
                                <a:solidFill>
                                  <a:srgbClr val="575757"/>
                                </a:solidFill>
                                <a:latin typeface="Cambria Math" panose="02040503050406030204" pitchFamily="18" charset="0"/>
                              </a:rPr>
                              <m:t>𝛽</m:t>
                            </m:r>
                          </m:e>
                        </m:d>
                        <m:r>
                          <a:rPr lang="en-US" i="1">
                            <a:solidFill>
                              <a:srgbClr val="575757"/>
                            </a:solidFill>
                            <a:latin typeface="Cambria Math" panose="02040503050406030204" pitchFamily="18" charset="0"/>
                          </a:rPr>
                          <m:t>=</m:t>
                        </m:r>
                        <m:nary>
                          <m:naryPr>
                            <m:chr m:val="∏"/>
                            <m:limLoc m:val="undOvr"/>
                            <m:grow m:val="on"/>
                            <m:ctrlPr>
                              <a:rPr lang="en-US" i="1">
                                <a:solidFill>
                                  <a:srgbClr val="575757"/>
                                </a:solidFill>
                                <a:latin typeface="Cambria Math" panose="02040503050406030204" pitchFamily="18" charset="0"/>
                              </a:rPr>
                            </m:ctrlPr>
                          </m:naryPr>
                          <m:sub>
                            <m:r>
                              <a:rPr lang="en-US" i="1">
                                <a:solidFill>
                                  <a:srgbClr val="575757"/>
                                </a:solidFill>
                                <a:latin typeface="Cambria Math" panose="02040503050406030204" pitchFamily="18" charset="0"/>
                              </a:rPr>
                              <m:t>𝑖</m:t>
                            </m:r>
                            <m:r>
                              <a:rPr lang="en-US" i="1">
                                <a:solidFill>
                                  <a:srgbClr val="575757"/>
                                </a:solidFill>
                                <a:latin typeface="Cambria Math" panose="02040503050406030204" pitchFamily="18" charset="0"/>
                              </a:rPr>
                              <m:t>=1</m:t>
                            </m:r>
                          </m:sub>
                          <m:sup>
                            <m:r>
                              <a:rPr lang="en-US" i="1">
                                <a:solidFill>
                                  <a:srgbClr val="575757"/>
                                </a:solidFill>
                                <a:latin typeface="Cambria Math" panose="02040503050406030204" pitchFamily="18" charset="0"/>
                              </a:rPr>
                              <m:t>𝑛</m:t>
                            </m:r>
                          </m:sup>
                          <m:e>
                            <m:f>
                              <m:fPr>
                                <m:ctrlPr>
                                  <a:rPr lang="en-US" i="1">
                                    <a:solidFill>
                                      <a:srgbClr val="575757"/>
                                    </a:solidFill>
                                    <a:latin typeface="Cambria Math" panose="02040503050406030204" pitchFamily="18" charset="0"/>
                                  </a:rPr>
                                </m:ctrlPr>
                              </m:fPr>
                              <m:num>
                                <m:func>
                                  <m:funcPr>
                                    <m:ctrlPr>
                                      <a:rPr lang="en-US" i="1">
                                        <a:solidFill>
                                          <a:srgbClr val="575757"/>
                                        </a:solidFill>
                                        <a:latin typeface="Cambria Math" panose="02040503050406030204" pitchFamily="18" charset="0"/>
                                      </a:rPr>
                                    </m:ctrlPr>
                                  </m:funcPr>
                                  <m:fName>
                                    <m:r>
                                      <m:rPr>
                                        <m:sty m:val="p"/>
                                      </m:rPr>
                                      <a:rPr lang="en-US" i="1">
                                        <a:solidFill>
                                          <a:srgbClr val="575757"/>
                                        </a:solidFill>
                                        <a:latin typeface="Cambria Math" panose="02040503050406030204" pitchFamily="18" charset="0"/>
                                      </a:rPr>
                                      <m:t>exp</m:t>
                                    </m:r>
                                  </m:fName>
                                  <m:e>
                                    <m:d>
                                      <m:dPr>
                                        <m:ctrlPr>
                                          <a:rPr lang="en-US" i="1">
                                            <a:solidFill>
                                              <a:srgbClr val="575757"/>
                                            </a:solidFill>
                                            <a:latin typeface="Cambria Math" panose="02040503050406030204" pitchFamily="18" charset="0"/>
                                          </a:rPr>
                                        </m:ctrlPr>
                                      </m:dPr>
                                      <m:e>
                                        <m:sSubSup>
                                          <m:sSubSupPr>
                                            <m:ctrlPr>
                                              <a:rPr lang="en-US" i="1">
                                                <a:solidFill>
                                                  <a:srgbClr val="575757"/>
                                                </a:solidFill>
                                                <a:latin typeface="Cambria Math" panose="02040503050406030204" pitchFamily="18" charset="0"/>
                                              </a:rPr>
                                            </m:ctrlPr>
                                          </m:sSubSupPr>
                                          <m:e>
                                            <m:r>
                                              <a:rPr lang="en-US" i="1">
                                                <a:solidFill>
                                                  <a:srgbClr val="575757"/>
                                                </a:solidFill>
                                                <a:latin typeface="Cambria Math" panose="02040503050406030204" pitchFamily="18" charset="0"/>
                                              </a:rPr>
                                              <m:t>𝑋</m:t>
                                            </m:r>
                                          </m:e>
                                          <m:sub>
                                            <m:r>
                                              <a:rPr lang="en-US" i="1">
                                                <a:solidFill>
                                                  <a:srgbClr val="575757"/>
                                                </a:solidFill>
                                                <a:latin typeface="Cambria Math" panose="02040503050406030204" pitchFamily="18" charset="0"/>
                                              </a:rPr>
                                              <m:t>𝑖</m:t>
                                            </m:r>
                                          </m:sub>
                                          <m:sup>
                                            <m:r>
                                              <a:rPr lang="en-US" i="1">
                                                <a:solidFill>
                                                  <a:srgbClr val="575757"/>
                                                </a:solidFill>
                                                <a:latin typeface="Cambria Math" panose="02040503050406030204" pitchFamily="18" charset="0"/>
                                              </a:rPr>
                                              <m:t>𝑇</m:t>
                                            </m:r>
                                          </m:sup>
                                        </m:sSubSup>
                                        <m:r>
                                          <a:rPr lang="en-US" i="1">
                                            <a:solidFill>
                                              <a:srgbClr val="575757"/>
                                            </a:solidFill>
                                            <a:latin typeface="Cambria Math" panose="02040503050406030204" pitchFamily="18" charset="0"/>
                                          </a:rPr>
                                          <m:t>𝛽</m:t>
                                        </m:r>
                                      </m:e>
                                    </m:d>
                                  </m:e>
                                </m:func>
                              </m:num>
                              <m:den>
                                <m:nary>
                                  <m:naryPr>
                                    <m:chr m:val="∑"/>
                                    <m:limLoc m:val="subSup"/>
                                    <m:grow m:val="on"/>
                                    <m:supHide m:val="on"/>
                                    <m:ctrlPr>
                                      <a:rPr lang="en-US" i="1">
                                        <a:solidFill>
                                          <a:srgbClr val="575757"/>
                                        </a:solidFill>
                                        <a:latin typeface="Cambria Math" panose="02040503050406030204" pitchFamily="18" charset="0"/>
                                      </a:rPr>
                                    </m:ctrlPr>
                                  </m:naryPr>
                                  <m:sub>
                                    <m:r>
                                      <a:rPr lang="en-US" i="1">
                                        <a:solidFill>
                                          <a:srgbClr val="575757"/>
                                        </a:solidFill>
                                        <a:latin typeface="Cambria Math" panose="02040503050406030204" pitchFamily="18" charset="0"/>
                                      </a:rPr>
                                      <m:t>𝑙</m:t>
                                    </m:r>
                                    <m:r>
                                      <a:rPr lang="en-US" i="1">
                                        <a:solidFill>
                                          <a:srgbClr val="575757"/>
                                        </a:solidFill>
                                        <a:latin typeface="Cambria Math" panose="02040503050406030204" pitchFamily="18" charset="0"/>
                                      </a:rPr>
                                      <m:t>∈</m:t>
                                    </m:r>
                                    <m:sSub>
                                      <m:sSubPr>
                                        <m:ctrlPr>
                                          <a:rPr lang="en-US" i="1">
                                            <a:solidFill>
                                              <a:srgbClr val="575757"/>
                                            </a:solidFill>
                                            <a:latin typeface="Cambria Math" panose="02040503050406030204" pitchFamily="18" charset="0"/>
                                          </a:rPr>
                                        </m:ctrlPr>
                                      </m:sSubPr>
                                      <m:e>
                                        <m:r>
                                          <a:rPr lang="en-US" i="1">
                                            <a:solidFill>
                                              <a:srgbClr val="575757"/>
                                            </a:solidFill>
                                            <a:latin typeface="Cambria Math" panose="02040503050406030204" pitchFamily="18" charset="0"/>
                                          </a:rPr>
                                          <m:t>𝑅</m:t>
                                        </m:r>
                                      </m:e>
                                      <m:sub>
                                        <m:r>
                                          <a:rPr lang="en-US" i="1">
                                            <a:solidFill>
                                              <a:srgbClr val="575757"/>
                                            </a:solidFill>
                                            <a:latin typeface="Cambria Math" panose="02040503050406030204" pitchFamily="18" charset="0"/>
                                          </a:rPr>
                                          <m:t>𝑖</m:t>
                                        </m:r>
                                      </m:sub>
                                    </m:sSub>
                                  </m:sub>
                                  <m:sup/>
                                  <m:e>
                                    <m:func>
                                      <m:funcPr>
                                        <m:ctrlPr>
                                          <a:rPr lang="en-US" i="1">
                                            <a:solidFill>
                                              <a:srgbClr val="575757"/>
                                            </a:solidFill>
                                            <a:latin typeface="Cambria Math" panose="02040503050406030204" pitchFamily="18" charset="0"/>
                                          </a:rPr>
                                        </m:ctrlPr>
                                      </m:funcPr>
                                      <m:fName>
                                        <m:r>
                                          <m:rPr>
                                            <m:sty m:val="p"/>
                                          </m:rPr>
                                          <a:rPr lang="en-US" i="1">
                                            <a:solidFill>
                                              <a:srgbClr val="575757"/>
                                            </a:solidFill>
                                            <a:latin typeface="Cambria Math" panose="02040503050406030204" pitchFamily="18" charset="0"/>
                                          </a:rPr>
                                          <m:t>exp</m:t>
                                        </m:r>
                                      </m:fName>
                                      <m:e>
                                        <m:d>
                                          <m:dPr>
                                            <m:ctrlPr>
                                              <a:rPr lang="en-US" i="1">
                                                <a:solidFill>
                                                  <a:srgbClr val="575757"/>
                                                </a:solidFill>
                                                <a:latin typeface="Cambria Math" panose="02040503050406030204" pitchFamily="18" charset="0"/>
                                              </a:rPr>
                                            </m:ctrlPr>
                                          </m:dPr>
                                          <m:e>
                                            <m:sSubSup>
                                              <m:sSubSupPr>
                                                <m:ctrlPr>
                                                  <a:rPr lang="en-US" i="1">
                                                    <a:solidFill>
                                                      <a:srgbClr val="575757"/>
                                                    </a:solidFill>
                                                    <a:latin typeface="Cambria Math" panose="02040503050406030204" pitchFamily="18" charset="0"/>
                                                  </a:rPr>
                                                </m:ctrlPr>
                                              </m:sSubSupPr>
                                              <m:e>
                                                <m:r>
                                                  <a:rPr lang="en-US" i="1">
                                                    <a:solidFill>
                                                      <a:srgbClr val="575757"/>
                                                    </a:solidFill>
                                                    <a:latin typeface="Cambria Math" panose="02040503050406030204" pitchFamily="18" charset="0"/>
                                                  </a:rPr>
                                                  <m:t>𝑋</m:t>
                                                </m:r>
                                              </m:e>
                                              <m:sub>
                                                <m:r>
                                                  <a:rPr lang="en-US" i="1">
                                                    <a:solidFill>
                                                      <a:srgbClr val="575757"/>
                                                    </a:solidFill>
                                                    <a:latin typeface="Cambria Math" panose="02040503050406030204" pitchFamily="18" charset="0"/>
                                                  </a:rPr>
                                                  <m:t>𝑙</m:t>
                                                </m:r>
                                              </m:sub>
                                              <m:sup>
                                                <m:r>
                                                  <a:rPr lang="en-US" i="1">
                                                    <a:solidFill>
                                                      <a:srgbClr val="575757"/>
                                                    </a:solidFill>
                                                    <a:latin typeface="Cambria Math" panose="02040503050406030204" pitchFamily="18" charset="0"/>
                                                  </a:rPr>
                                                  <m:t>𝑇</m:t>
                                                </m:r>
                                              </m:sup>
                                            </m:sSubSup>
                                            <m:r>
                                              <a:rPr lang="en-US" i="1">
                                                <a:solidFill>
                                                  <a:srgbClr val="575757"/>
                                                </a:solidFill>
                                                <a:latin typeface="Cambria Math" panose="02040503050406030204" pitchFamily="18" charset="0"/>
                                              </a:rPr>
                                              <m:t>𝛽</m:t>
                                            </m:r>
                                          </m:e>
                                        </m:d>
                                      </m:e>
                                    </m:func>
                                  </m:e>
                                </m:nary>
                              </m:den>
                            </m:f>
                          </m:e>
                        </m:nary>
                      </m:oMath>
                    </m:oMathPara>
                  </a14:m>
                  <a:endParaRPr lang="en-US" dirty="0">
                    <a:solidFill>
                      <a:srgbClr val="575757"/>
                    </a:solidFill>
                  </a:endParaRPr>
                </a:p>
                <a:p>
                  <a:pPr lvl="0">
                    <a:buClr>
                      <a:srgbClr val="767676"/>
                    </a:buClr>
                  </a:pPr>
                  <a:endParaRPr lang="en-US" dirty="0">
                    <a:solidFill>
                      <a:srgbClr val="575757"/>
                    </a:solidFill>
                  </a:endParaRPr>
                </a:p>
              </p:txBody>
            </p:sp>
          </mc:Choice>
          <mc:Fallback xmlns="">
            <p:sp>
              <p:nvSpPr>
                <p:cNvPr id="18" name="Rectangle 17">
                  <a:extLst>
                    <a:ext uri="{FF2B5EF4-FFF2-40B4-BE49-F238E27FC236}">
                      <a16:creationId xmlns:a16="http://schemas.microsoft.com/office/drawing/2014/main" id="{C5589C26-D7F6-4696-A9A8-ECADAAE5C5EC}"/>
                    </a:ext>
                  </a:extLst>
                </p:cNvPr>
                <p:cNvSpPr>
                  <a:spLocks noRot="1" noChangeAspect="1" noMove="1" noResize="1" noEditPoints="1" noAdjustHandles="1" noChangeArrowheads="1" noChangeShapeType="1" noTextEdit="1"/>
                </p:cNvSpPr>
                <p:nvPr/>
              </p:nvSpPr>
              <p:spPr>
                <a:xfrm>
                  <a:off x="6015629" y="3067250"/>
                  <a:ext cx="4770810" cy="2268634"/>
                </a:xfrm>
                <a:prstGeom prst="rect">
                  <a:avLst/>
                </a:prstGeom>
                <a:blipFill>
                  <a:blip r:embed="rId10"/>
                  <a:stretch>
                    <a:fillRect l="-1407" t="-13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8AC25A-A51D-4A5E-99EE-8656673756A9}"/>
                    </a:ext>
                  </a:extLst>
                </p:cNvPr>
                <p:cNvSpPr txBox="1"/>
                <p:nvPr/>
              </p:nvSpPr>
              <p:spPr>
                <a:xfrm>
                  <a:off x="9655324" y="3795654"/>
                  <a:ext cx="2146434" cy="553998"/>
                </a:xfrm>
                <a:prstGeom prst="rect">
                  <a:avLst/>
                </a:prstGeom>
                <a:noFill/>
              </p:spPr>
              <p:txBody>
                <a:bodyPr wrap="square" lIns="0" tIns="0" rIns="0" bIns="0" rtlCol="0">
                  <a:spAutoFit/>
                </a:bodyPr>
                <a:lstStyle/>
                <a:p>
                  <a:r>
                    <a:rPr lang="en-US" dirty="0">
                      <a:solidFill>
                        <a:srgbClr val="575757"/>
                      </a:solidFill>
                    </a:rPr>
                    <a:t>A subject's  hazard </a:t>
                  </a:r>
                  <a:br>
                    <a:rPr lang="en-US" dirty="0">
                      <a:solidFill>
                        <a:srgbClr val="575757"/>
                      </a:solidFill>
                    </a:rPr>
                  </a:br>
                  <a:r>
                    <a:rPr lang="en-US" dirty="0">
                      <a:solidFill>
                        <a:srgbClr val="575757"/>
                      </a:solidFill>
                    </a:rPr>
                    <a:t>at time </a:t>
                  </a:r>
                  <a14:m>
                    <m:oMath xmlns:m="http://schemas.openxmlformats.org/officeDocument/2006/math">
                      <m:r>
                        <a:rPr lang="en-US" i="1">
                          <a:solidFill>
                            <a:srgbClr val="575757"/>
                          </a:solidFill>
                          <a:latin typeface="Cambria Math" panose="02040503050406030204" pitchFamily="18" charset="0"/>
                        </a:rPr>
                        <m:t>𝑖</m:t>
                      </m:r>
                    </m:oMath>
                  </a14:m>
                  <a:endParaRPr lang="en-US" dirty="0">
                    <a:solidFill>
                      <a:srgbClr val="575757"/>
                    </a:solidFill>
                  </a:endParaRPr>
                </a:p>
              </p:txBody>
            </p:sp>
          </mc:Choice>
          <mc:Fallback xmlns="">
            <p:sp>
              <p:nvSpPr>
                <p:cNvPr id="7" name="TextBox 6">
                  <a:extLst>
                    <a:ext uri="{FF2B5EF4-FFF2-40B4-BE49-F238E27FC236}">
                      <a16:creationId xmlns:a16="http://schemas.microsoft.com/office/drawing/2014/main" id="{058AC25A-A51D-4A5E-99EE-8656673756A9}"/>
                    </a:ext>
                  </a:extLst>
                </p:cNvPr>
                <p:cNvSpPr txBox="1">
                  <a:spLocks noRot="1" noChangeAspect="1" noMove="1" noResize="1" noEditPoints="1" noAdjustHandles="1" noChangeArrowheads="1" noChangeShapeType="1" noTextEdit="1"/>
                </p:cNvSpPr>
                <p:nvPr/>
              </p:nvSpPr>
              <p:spPr>
                <a:xfrm>
                  <a:off x="9655324" y="3795654"/>
                  <a:ext cx="2146434" cy="553998"/>
                </a:xfrm>
                <a:prstGeom prst="rect">
                  <a:avLst/>
                </a:prstGeom>
                <a:blipFill>
                  <a:blip r:embed="rId11"/>
                  <a:stretch>
                    <a:fillRect l="-6818" t="-14286" b="-2417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CC8517E-3E57-41C3-9EFE-965F405D0D25}"/>
                </a:ext>
              </a:extLst>
            </p:cNvPr>
            <p:cNvSpPr txBox="1"/>
            <p:nvPr/>
          </p:nvSpPr>
          <p:spPr>
            <a:xfrm>
              <a:off x="9655324" y="4349652"/>
              <a:ext cx="2146434" cy="553998"/>
            </a:xfrm>
            <a:prstGeom prst="rect">
              <a:avLst/>
            </a:prstGeom>
            <a:noFill/>
          </p:spPr>
          <p:txBody>
            <a:bodyPr wrap="square" lIns="0" tIns="0" rIns="0" bIns="0" rtlCol="0">
              <a:spAutoFit/>
            </a:bodyPr>
            <a:lstStyle/>
            <a:p>
              <a:r>
                <a:rPr lang="en-US" dirty="0">
                  <a:solidFill>
                    <a:srgbClr val="575757"/>
                  </a:solidFill>
                </a:rPr>
                <a:t>Sum of likelihood of remaining risk set</a:t>
              </a:r>
            </a:p>
          </p:txBody>
        </p:sp>
        <p:cxnSp>
          <p:nvCxnSpPr>
            <p:cNvPr id="17" name="Straight Connector 16">
              <a:extLst>
                <a:ext uri="{FF2B5EF4-FFF2-40B4-BE49-F238E27FC236}">
                  <a16:creationId xmlns:a16="http://schemas.microsoft.com/office/drawing/2014/main" id="{E7CC60C1-E34B-4D62-B661-E529CC05794D}"/>
                </a:ext>
              </a:extLst>
            </p:cNvPr>
            <p:cNvCxnSpPr/>
            <p:nvPr/>
          </p:nvCxnSpPr>
          <p:spPr>
            <a:xfrm flipH="1">
              <a:off x="9634888" y="4359277"/>
              <a:ext cx="1588169"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CFEB67E-90FD-4338-9A63-BC7AC2001EF8}"/>
                    </a:ext>
                  </a:extLst>
                </p:cNvPr>
                <p:cNvSpPr/>
                <p:nvPr/>
              </p:nvSpPr>
              <p:spPr>
                <a:xfrm>
                  <a:off x="9218706" y="4164986"/>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oMath>
                    </m:oMathPara>
                  </a14:m>
                  <a:endParaRPr lang="en-US" dirty="0"/>
                </a:p>
              </p:txBody>
            </p:sp>
          </mc:Choice>
          <mc:Fallback xmlns="">
            <p:sp>
              <p:nvSpPr>
                <p:cNvPr id="19" name="Rectangle 18">
                  <a:extLst>
                    <a:ext uri="{FF2B5EF4-FFF2-40B4-BE49-F238E27FC236}">
                      <a16:creationId xmlns:a16="http://schemas.microsoft.com/office/drawing/2014/main" id="{3CFEB67E-90FD-4338-9A63-BC7AC2001EF8}"/>
                    </a:ext>
                  </a:extLst>
                </p:cNvPr>
                <p:cNvSpPr>
                  <a:spLocks noRot="1" noChangeAspect="1" noMove="1" noResize="1" noEditPoints="1" noAdjustHandles="1" noChangeArrowheads="1" noChangeShapeType="1" noTextEdit="1"/>
                </p:cNvSpPr>
                <p:nvPr/>
              </p:nvSpPr>
              <p:spPr>
                <a:xfrm>
                  <a:off x="9218706" y="4164986"/>
                  <a:ext cx="410690" cy="369332"/>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2090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883d059f87_0_0"/>
          <p:cNvSpPr txBox="1">
            <a:spLocks noGrp="1"/>
          </p:cNvSpPr>
          <p:nvPr>
            <p:ph type="sldNum" idx="12"/>
          </p:nvPr>
        </p:nvSpPr>
        <p:spPr>
          <a:xfrm>
            <a:off x="11491417" y="6459785"/>
            <a:ext cx="6207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FFFF"/>
              </a:buClr>
              <a:buSzPts val="1800"/>
              <a:buFont typeface="Calibri"/>
              <a:buNone/>
            </a:pPr>
            <a:fld id="{00000000-1234-1234-1234-123412341234}" type="slidenum">
              <a:rPr lang="en-US"/>
              <a:t>15</a:t>
            </a:fld>
            <a:endParaRPr/>
          </a:p>
        </p:txBody>
      </p:sp>
      <p:sp>
        <p:nvSpPr>
          <p:cNvPr id="338" name="Google Shape;338;g883d059f87_0_0"/>
          <p:cNvSpPr txBox="1">
            <a:spLocks noGrp="1"/>
          </p:cNvSpPr>
          <p:nvPr>
            <p:ph type="title"/>
          </p:nvPr>
        </p:nvSpPr>
        <p:spPr>
          <a:xfrm>
            <a:off x="612559" y="275407"/>
            <a:ext cx="10981800" cy="7257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Clr>
                <a:srgbClr val="575757"/>
              </a:buClr>
              <a:buSzPts val="4800"/>
              <a:buFont typeface="Calibri"/>
              <a:buNone/>
            </a:pPr>
            <a:r>
              <a:rPr lang="en-US"/>
              <a:t>Determining goodness of fit</a:t>
            </a:r>
            <a:endParaRPr/>
          </a:p>
        </p:txBody>
      </p:sp>
      <p:sp>
        <p:nvSpPr>
          <p:cNvPr id="339" name="Google Shape;339;g883d059f87_0_0"/>
          <p:cNvSpPr txBox="1"/>
          <p:nvPr/>
        </p:nvSpPr>
        <p:spPr>
          <a:xfrm>
            <a:off x="10948492" y="6459785"/>
            <a:ext cx="620700" cy="36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FFFFFF"/>
              </a:buClr>
              <a:buSzPts val="1800"/>
              <a:buFont typeface="Calibri"/>
              <a:buNone/>
            </a:pPr>
            <a:r>
              <a:rPr lang="en-US" sz="1800" dirty="0">
                <a:solidFill>
                  <a:srgbClr val="FFFFFF"/>
                </a:solidFill>
                <a:latin typeface="Calibri"/>
                <a:ea typeface="Calibri"/>
                <a:cs typeface="Calibri"/>
                <a:sym typeface="Calibri"/>
              </a:rPr>
              <a:t>LT</a:t>
            </a:r>
            <a:endParaRPr sz="1800" dirty="0">
              <a:solidFill>
                <a:schemeClr val="dk1"/>
              </a:solidFill>
              <a:latin typeface="Calibri"/>
              <a:ea typeface="Calibri"/>
              <a:cs typeface="Calibri"/>
              <a:sym typeface="Calibri"/>
            </a:endParaRPr>
          </a:p>
        </p:txBody>
      </p:sp>
      <p:sp>
        <p:nvSpPr>
          <p:cNvPr id="340" name="Google Shape;340;g883d059f87_0_0"/>
          <p:cNvSpPr txBox="1"/>
          <p:nvPr/>
        </p:nvSpPr>
        <p:spPr>
          <a:xfrm>
            <a:off x="573222" y="2370701"/>
            <a:ext cx="6783300" cy="817500"/>
          </a:xfrm>
          <a:prstGeom prst="rect">
            <a:avLst/>
          </a:prstGeom>
          <a:noFill/>
          <a:ln>
            <a:noFill/>
          </a:ln>
        </p:spPr>
        <p:txBody>
          <a:bodyPr spcFirstLastPara="1" wrap="square" lIns="91425" tIns="91425" rIns="91425" bIns="91425" anchor="t" anchorCtr="0">
            <a:noAutofit/>
          </a:bodyPr>
          <a:lstStyle/>
          <a:p>
            <a:pPr marL="133350" marR="0" lvl="0" algn="l" rtl="0">
              <a:spcBef>
                <a:spcPts val="0"/>
              </a:spcBef>
              <a:spcAft>
                <a:spcPts val="0"/>
              </a:spcAft>
              <a:buClr>
                <a:schemeClr val="dk1"/>
              </a:buClr>
              <a:buSzPts val="1500"/>
            </a:pPr>
            <a:r>
              <a:rPr lang="en-US" sz="1500" dirty="0">
                <a:solidFill>
                  <a:schemeClr val="dk1"/>
                </a:solidFill>
                <a:latin typeface="Calibri"/>
                <a:ea typeface="Calibri"/>
                <a:cs typeface="Calibri"/>
                <a:sym typeface="Calibri"/>
              </a:rPr>
              <a:t>Nonparametric hypothesis test used to compare survival </a:t>
            </a:r>
            <a:r>
              <a:rPr lang="en-US" sz="1500" dirty="0" err="1">
                <a:solidFill>
                  <a:schemeClr val="dk1"/>
                </a:solidFill>
                <a:latin typeface="Calibri"/>
                <a:ea typeface="Calibri"/>
                <a:cs typeface="Calibri"/>
                <a:sym typeface="Calibri"/>
              </a:rPr>
              <a:t>dists</a:t>
            </a:r>
            <a:r>
              <a:rPr lang="en-US" sz="1500" dirty="0">
                <a:solidFill>
                  <a:schemeClr val="dk1"/>
                </a:solidFill>
                <a:latin typeface="Calibri"/>
                <a:ea typeface="Calibri"/>
                <a:cs typeface="Calibri"/>
                <a:sym typeface="Calibri"/>
              </a:rPr>
              <a:t>. of two samples</a:t>
            </a:r>
            <a:endParaRPr sz="1500" dirty="0">
              <a:solidFill>
                <a:schemeClr val="dk1"/>
              </a:solidFill>
              <a:latin typeface="Calibri"/>
              <a:ea typeface="Calibri"/>
              <a:cs typeface="Calibri"/>
              <a:sym typeface="Calibri"/>
            </a:endParaRPr>
          </a:p>
          <a:p>
            <a:pPr marL="631825" indent="-285750">
              <a:buClr>
                <a:schemeClr val="dk1"/>
              </a:buClr>
              <a:buSzPts val="1500"/>
              <a:buFont typeface="Arial" panose="020B0604020202020204" pitchFamily="34" charset="0"/>
              <a:buChar char="•"/>
            </a:pPr>
            <a:r>
              <a:rPr lang="en-US" sz="1500" dirty="0">
                <a:solidFill>
                  <a:schemeClr val="dk1"/>
                </a:solidFill>
                <a:latin typeface="Calibri"/>
                <a:ea typeface="Calibri"/>
                <a:cs typeface="Calibri"/>
                <a:sym typeface="Calibri"/>
              </a:rPr>
              <a:t>Score test for Cox proportional hazards model to compare two groups</a:t>
            </a:r>
            <a:endParaRPr sz="1500" dirty="0">
              <a:solidFill>
                <a:schemeClr val="dk1"/>
              </a:solidFill>
              <a:latin typeface="Calibri"/>
              <a:ea typeface="Calibri"/>
              <a:cs typeface="Calibri"/>
              <a:sym typeface="Calibri"/>
            </a:endParaRPr>
          </a:p>
          <a:p>
            <a:pPr marL="631825" indent="-285750">
              <a:buClr>
                <a:schemeClr val="dk1"/>
              </a:buClr>
              <a:buSzPts val="1500"/>
              <a:buFont typeface="Arial" panose="020B0604020202020204" pitchFamily="34" charset="0"/>
              <a:buChar char="•"/>
            </a:pPr>
            <a:r>
              <a:rPr lang="en-US" sz="1500" dirty="0">
                <a:solidFill>
                  <a:schemeClr val="dk1"/>
                </a:solidFill>
                <a:latin typeface="Calibri"/>
                <a:ea typeface="Calibri"/>
                <a:cs typeface="Calibri"/>
                <a:sym typeface="Calibri"/>
              </a:rPr>
              <a:t>Asymptomatically </a:t>
            </a:r>
            <a:r>
              <a:rPr lang="en-US" sz="1500" u="sng" dirty="0">
                <a:solidFill>
                  <a:schemeClr val="dk1"/>
                </a:solidFill>
                <a:latin typeface="Calibri"/>
                <a:ea typeface="Calibri"/>
                <a:cs typeface="Calibri"/>
                <a:sym typeface="Calibri"/>
              </a:rPr>
              <a:t>equivalent to likelihood ratio test</a:t>
            </a:r>
            <a:r>
              <a:rPr lang="en-US" sz="1500" dirty="0">
                <a:solidFill>
                  <a:schemeClr val="dk1"/>
                </a:solidFill>
                <a:latin typeface="Calibri"/>
                <a:ea typeface="Calibri"/>
                <a:cs typeface="Calibri"/>
                <a:sym typeface="Calibri"/>
              </a:rPr>
              <a:t> statistic for Cox PH</a:t>
            </a:r>
            <a:endParaRPr sz="1500" dirty="0">
              <a:solidFill>
                <a:schemeClr val="dk1"/>
              </a:solidFill>
              <a:latin typeface="Calibri"/>
              <a:ea typeface="Calibri"/>
              <a:cs typeface="Calibri"/>
              <a:sym typeface="Calibri"/>
            </a:endParaRPr>
          </a:p>
          <a:p>
            <a:pPr marL="0" marR="0" lvl="0" indent="0" algn="l" rtl="0">
              <a:spcBef>
                <a:spcPts val="0"/>
              </a:spcBef>
              <a:spcAft>
                <a:spcPts val="0"/>
              </a:spcAft>
              <a:buNone/>
            </a:pPr>
            <a:endParaRPr sz="1500" dirty="0">
              <a:solidFill>
                <a:schemeClr val="dk1"/>
              </a:solidFill>
              <a:latin typeface="Calibri"/>
              <a:ea typeface="Calibri"/>
              <a:cs typeface="Calibri"/>
              <a:sym typeface="Calibri"/>
            </a:endParaRPr>
          </a:p>
          <a:p>
            <a:pPr marL="0" marR="0" lvl="0" indent="0" algn="l" rtl="0">
              <a:spcBef>
                <a:spcPts val="0"/>
              </a:spcBef>
              <a:spcAft>
                <a:spcPts val="0"/>
              </a:spcAft>
              <a:buNone/>
            </a:pPr>
            <a:endParaRPr sz="3500" b="1" i="1" dirty="0">
              <a:solidFill>
                <a:schemeClr val="dk1"/>
              </a:solidFill>
              <a:latin typeface="Calibri"/>
              <a:ea typeface="Calibri"/>
              <a:cs typeface="Calibri"/>
              <a:sym typeface="Calibri"/>
            </a:endParaRPr>
          </a:p>
        </p:txBody>
      </p:sp>
      <p:sp>
        <p:nvSpPr>
          <p:cNvPr id="341" name="Google Shape;341;g883d059f87_0_0"/>
          <p:cNvSpPr txBox="1">
            <a:spLocks noGrp="1"/>
          </p:cNvSpPr>
          <p:nvPr>
            <p:ph type="body" idx="1"/>
          </p:nvPr>
        </p:nvSpPr>
        <p:spPr>
          <a:xfrm>
            <a:off x="573231" y="1818575"/>
            <a:ext cx="5361600" cy="369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sz="2000" b="1">
                <a:solidFill>
                  <a:schemeClr val="accent2"/>
                </a:solidFill>
                <a:latin typeface="Calibri"/>
                <a:ea typeface="Calibri"/>
                <a:cs typeface="Calibri"/>
                <a:sym typeface="Calibri"/>
              </a:rPr>
              <a:t>Log-rank Test</a:t>
            </a:r>
            <a:endParaRPr sz="2000" b="1">
              <a:solidFill>
                <a:schemeClr val="accent2"/>
              </a:solidFill>
              <a:latin typeface="Calibri"/>
              <a:ea typeface="Calibri"/>
              <a:cs typeface="Calibri"/>
              <a:sym typeface="Calibri"/>
            </a:endParaRPr>
          </a:p>
        </p:txBody>
      </p:sp>
      <p:grpSp>
        <p:nvGrpSpPr>
          <p:cNvPr id="3" name="Group 2">
            <a:extLst>
              <a:ext uri="{FF2B5EF4-FFF2-40B4-BE49-F238E27FC236}">
                <a16:creationId xmlns:a16="http://schemas.microsoft.com/office/drawing/2014/main" id="{02760EF9-32B5-41DE-B965-9F5330C5ACDE}"/>
              </a:ext>
            </a:extLst>
          </p:cNvPr>
          <p:cNvGrpSpPr/>
          <p:nvPr/>
        </p:nvGrpSpPr>
        <p:grpSpPr>
          <a:xfrm>
            <a:off x="836855" y="3371027"/>
            <a:ext cx="3194763" cy="576068"/>
            <a:chOff x="876183" y="2964430"/>
            <a:chExt cx="3194763" cy="576068"/>
          </a:xfrm>
        </p:grpSpPr>
        <p:pic>
          <p:nvPicPr>
            <p:cNvPr id="342" name="Google Shape;342;g883d059f87_0_0"/>
            <p:cNvPicPr preferRelativeResize="0"/>
            <p:nvPr/>
          </p:nvPicPr>
          <p:blipFill>
            <a:blip r:embed="rId3">
              <a:alphaModFix/>
            </a:blip>
            <a:stretch>
              <a:fillRect/>
            </a:stretch>
          </p:blipFill>
          <p:spPr>
            <a:xfrm>
              <a:off x="876183" y="3115314"/>
              <a:ext cx="1848128" cy="293154"/>
            </a:xfrm>
            <a:prstGeom prst="rect">
              <a:avLst/>
            </a:prstGeom>
            <a:noFill/>
            <a:ln>
              <a:noFill/>
            </a:ln>
          </p:spPr>
        </p:pic>
        <p:pic>
          <p:nvPicPr>
            <p:cNvPr id="343" name="Google Shape;343;g883d059f87_0_0"/>
            <p:cNvPicPr preferRelativeResize="0"/>
            <p:nvPr/>
          </p:nvPicPr>
          <p:blipFill>
            <a:blip r:embed="rId4">
              <a:alphaModFix/>
            </a:blip>
            <a:stretch>
              <a:fillRect/>
            </a:stretch>
          </p:blipFill>
          <p:spPr>
            <a:xfrm>
              <a:off x="2794569" y="2964430"/>
              <a:ext cx="1276377" cy="576068"/>
            </a:xfrm>
            <a:prstGeom prst="rect">
              <a:avLst/>
            </a:prstGeom>
            <a:noFill/>
            <a:ln>
              <a:noFill/>
            </a:ln>
          </p:spPr>
        </p:pic>
      </p:grpSp>
      <p:pic>
        <p:nvPicPr>
          <p:cNvPr id="344" name="Google Shape;344;g883d059f87_0_0"/>
          <p:cNvPicPr preferRelativeResize="0"/>
          <p:nvPr/>
        </p:nvPicPr>
        <p:blipFill>
          <a:blip r:embed="rId5">
            <a:alphaModFix/>
          </a:blip>
          <a:stretch>
            <a:fillRect/>
          </a:stretch>
        </p:blipFill>
        <p:spPr>
          <a:xfrm>
            <a:off x="836856" y="4129921"/>
            <a:ext cx="3343450" cy="576068"/>
          </a:xfrm>
          <a:prstGeom prst="rect">
            <a:avLst/>
          </a:prstGeom>
          <a:noFill/>
          <a:ln>
            <a:noFill/>
          </a:ln>
        </p:spPr>
      </p:pic>
      <p:pic>
        <p:nvPicPr>
          <p:cNvPr id="345" name="Google Shape;345;g883d059f87_0_0"/>
          <p:cNvPicPr preferRelativeResize="0"/>
          <p:nvPr/>
        </p:nvPicPr>
        <p:blipFill>
          <a:blip r:embed="rId6">
            <a:alphaModFix/>
          </a:blip>
          <a:stretch>
            <a:fillRect/>
          </a:stretch>
        </p:blipFill>
        <p:spPr>
          <a:xfrm>
            <a:off x="765016" y="4888816"/>
            <a:ext cx="7168023" cy="1128504"/>
          </a:xfrm>
          <a:prstGeom prst="rect">
            <a:avLst/>
          </a:prstGeom>
          <a:noFill/>
          <a:ln>
            <a:noFill/>
          </a:ln>
        </p:spPr>
      </p:pic>
      <p:grpSp>
        <p:nvGrpSpPr>
          <p:cNvPr id="2" name="Group 1">
            <a:extLst>
              <a:ext uri="{FF2B5EF4-FFF2-40B4-BE49-F238E27FC236}">
                <a16:creationId xmlns:a16="http://schemas.microsoft.com/office/drawing/2014/main" id="{A6FEC1AF-F9C1-47B2-A957-9A04E2CDB7F3}"/>
              </a:ext>
            </a:extLst>
          </p:cNvPr>
          <p:cNvGrpSpPr/>
          <p:nvPr/>
        </p:nvGrpSpPr>
        <p:grpSpPr>
          <a:xfrm>
            <a:off x="7972367" y="1818741"/>
            <a:ext cx="3830542" cy="2442797"/>
            <a:chOff x="8137234" y="2293183"/>
            <a:chExt cx="3457001" cy="2442797"/>
          </a:xfrm>
        </p:grpSpPr>
        <p:sp>
          <p:nvSpPr>
            <p:cNvPr id="15" name="Rectangle 14">
              <a:extLst>
                <a:ext uri="{FF2B5EF4-FFF2-40B4-BE49-F238E27FC236}">
                  <a16:creationId xmlns:a16="http://schemas.microsoft.com/office/drawing/2014/main" id="{ABF7FD35-3A0F-4CC9-AA5D-1DA09C64D518}"/>
                </a:ext>
              </a:extLst>
            </p:cNvPr>
            <p:cNvSpPr/>
            <p:nvPr/>
          </p:nvSpPr>
          <p:spPr>
            <a:xfrm>
              <a:off x="8137237" y="2293183"/>
              <a:ext cx="3456996" cy="368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US"/>
            </a:p>
          </p:txBody>
        </p:sp>
        <p:sp>
          <p:nvSpPr>
            <p:cNvPr id="17" name="Rectangle 16">
              <a:extLst>
                <a:ext uri="{FF2B5EF4-FFF2-40B4-BE49-F238E27FC236}">
                  <a16:creationId xmlns:a16="http://schemas.microsoft.com/office/drawing/2014/main" id="{B0554805-0F9C-4C43-B568-DA845713D11F}"/>
                </a:ext>
              </a:extLst>
            </p:cNvPr>
            <p:cNvSpPr/>
            <p:nvPr/>
          </p:nvSpPr>
          <p:spPr>
            <a:xfrm>
              <a:off x="8137234" y="2293183"/>
              <a:ext cx="3457001" cy="2442797"/>
            </a:xfrm>
            <a:prstGeom prst="rect">
              <a:avLst/>
            </a:prstGeom>
            <a:noFill/>
            <a:ln w="19050" cap="rnd" cmpd="sng" algn="ctr">
              <a:solidFill>
                <a:srgbClr val="6E6F73"/>
              </a:solidFill>
              <a:prstDash val="solid"/>
              <a:round/>
              <a:headEnd type="none" w="med" len="med"/>
              <a:tailEnd type="none" w="med" len="med"/>
            </a:ln>
            <a:effectLst/>
            <a:extLst>
              <a:ext uri="{909E8E84-426E-40DD-AFC4-6F175D3DCCD1}">
                <a14:hiddenFill xmlns:a14="http://schemas.microsoft.com/office/drawing/2010/main">
                  <a:solidFill>
                    <a:sysClr val="window" lastClr="FFFFFF"/>
                  </a:solidFill>
                </a14:hiddenFill>
              </a:ext>
            </a:ex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effectLst/>
                <a:uLnTx/>
                <a:uFillTx/>
              </a:endParaRPr>
            </a:p>
          </p:txBody>
        </p:sp>
      </p:grpSp>
      <p:sp>
        <p:nvSpPr>
          <p:cNvPr id="19" name="Google Shape;295;p12">
            <a:extLst>
              <a:ext uri="{FF2B5EF4-FFF2-40B4-BE49-F238E27FC236}">
                <a16:creationId xmlns:a16="http://schemas.microsoft.com/office/drawing/2014/main" id="{84D39EDE-8B4B-4EE1-8B43-A8E4CF25A68E}"/>
              </a:ext>
            </a:extLst>
          </p:cNvPr>
          <p:cNvSpPr/>
          <p:nvPr/>
        </p:nvSpPr>
        <p:spPr>
          <a:xfrm>
            <a:off x="10077607" y="2530265"/>
            <a:ext cx="1479732"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rgbClr val="670F31"/>
                </a:solidFill>
                <a:latin typeface="Calibri"/>
                <a:ea typeface="Calibri"/>
                <a:cs typeface="Calibri"/>
                <a:sym typeface="Calibri"/>
              </a:rPr>
              <a:t>High</a:t>
            </a:r>
          </a:p>
          <a:p>
            <a:pPr marL="0" marR="0" lvl="0" indent="0" algn="ctr" rtl="0">
              <a:spcBef>
                <a:spcPts val="0"/>
              </a:spcBef>
              <a:spcAft>
                <a:spcPts val="0"/>
              </a:spcAft>
              <a:buNone/>
            </a:pPr>
            <a:r>
              <a:rPr lang="en-US" sz="2000" b="1" dirty="0">
                <a:solidFill>
                  <a:srgbClr val="670F31"/>
                </a:solidFill>
                <a:latin typeface="Calibri"/>
                <a:cs typeface="Calibri"/>
                <a:sym typeface="Calibri"/>
              </a:rPr>
              <a:t>P-Value</a:t>
            </a:r>
            <a:endParaRPr sz="1400" dirty="0">
              <a:solidFill>
                <a:srgbClr val="670F31"/>
              </a:solidFill>
            </a:endParaRPr>
          </a:p>
        </p:txBody>
      </p:sp>
      <p:sp>
        <p:nvSpPr>
          <p:cNvPr id="21" name="Google Shape;295;p12">
            <a:extLst>
              <a:ext uri="{FF2B5EF4-FFF2-40B4-BE49-F238E27FC236}">
                <a16:creationId xmlns:a16="http://schemas.microsoft.com/office/drawing/2014/main" id="{9187036B-66FB-4C9A-A928-2FC0B612FD1E}"/>
              </a:ext>
            </a:extLst>
          </p:cNvPr>
          <p:cNvSpPr/>
          <p:nvPr/>
        </p:nvSpPr>
        <p:spPr>
          <a:xfrm>
            <a:off x="8217937" y="2530263"/>
            <a:ext cx="1479732"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rgbClr val="03522D"/>
                </a:solidFill>
                <a:latin typeface="Calibri"/>
                <a:cs typeface="Calibri"/>
                <a:sym typeface="Calibri"/>
              </a:rPr>
              <a:t>Low </a:t>
            </a:r>
          </a:p>
          <a:p>
            <a:pPr marL="0" marR="0" lvl="0" indent="0" algn="ctr" rtl="0">
              <a:spcBef>
                <a:spcPts val="0"/>
              </a:spcBef>
              <a:spcAft>
                <a:spcPts val="0"/>
              </a:spcAft>
              <a:buNone/>
            </a:pPr>
            <a:r>
              <a:rPr lang="en-US" sz="2000" b="1" dirty="0">
                <a:solidFill>
                  <a:srgbClr val="03522D"/>
                </a:solidFill>
                <a:latin typeface="Calibri"/>
                <a:cs typeface="Calibri"/>
                <a:sym typeface="Calibri"/>
              </a:rPr>
              <a:t>P-Value</a:t>
            </a:r>
            <a:endParaRPr sz="1400" dirty="0">
              <a:solidFill>
                <a:srgbClr val="03522D"/>
              </a:solidFill>
            </a:endParaRPr>
          </a:p>
        </p:txBody>
      </p:sp>
      <p:cxnSp>
        <p:nvCxnSpPr>
          <p:cNvPr id="23" name="Straight Connector 22">
            <a:extLst>
              <a:ext uri="{FF2B5EF4-FFF2-40B4-BE49-F238E27FC236}">
                <a16:creationId xmlns:a16="http://schemas.microsoft.com/office/drawing/2014/main" id="{A872D982-AEE2-44DE-8573-81136B452599}"/>
              </a:ext>
            </a:extLst>
          </p:cNvPr>
          <p:cNvCxnSpPr>
            <a:cxnSpLocks/>
          </p:cNvCxnSpPr>
          <p:nvPr/>
        </p:nvCxnSpPr>
        <p:spPr>
          <a:xfrm>
            <a:off x="9959440" y="2481570"/>
            <a:ext cx="0" cy="832232"/>
          </a:xfrm>
          <a:prstGeom prst="line">
            <a:avLst/>
          </a:prstGeom>
          <a:ln w="19050" cap="flat"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E65ECD5-0206-4805-B1BC-2119771FC427}"/>
              </a:ext>
            </a:extLst>
          </p:cNvPr>
          <p:cNvSpPr txBox="1"/>
          <p:nvPr/>
        </p:nvSpPr>
        <p:spPr>
          <a:xfrm>
            <a:off x="8123221" y="1818575"/>
            <a:ext cx="3528834" cy="369332"/>
          </a:xfrm>
          <a:prstGeom prst="rect">
            <a:avLst/>
          </a:prstGeom>
          <a:noFill/>
        </p:spPr>
        <p:txBody>
          <a:bodyPr wrap="square" rtlCol="0">
            <a:spAutoFit/>
          </a:bodyPr>
          <a:lstStyle/>
          <a:p>
            <a:pPr algn="ctr"/>
            <a:r>
              <a:rPr lang="en-US" b="1" dirty="0">
                <a:solidFill>
                  <a:srgbClr val="FFFFFF"/>
                </a:solidFill>
                <a:latin typeface="Bahnschrift" panose="020B0502040204020203" pitchFamily="34" charset="0"/>
                <a:cs typeface="Aldhabi" panose="020B0604020202020204" pitchFamily="2" charset="-78"/>
              </a:rPr>
              <a:t>Interpretation</a:t>
            </a:r>
          </a:p>
        </p:txBody>
      </p:sp>
      <p:sp>
        <p:nvSpPr>
          <p:cNvPr id="29" name="Rectangle 28">
            <a:extLst>
              <a:ext uri="{FF2B5EF4-FFF2-40B4-BE49-F238E27FC236}">
                <a16:creationId xmlns:a16="http://schemas.microsoft.com/office/drawing/2014/main" id="{5FE138BD-8999-45E8-BB26-0D396A256A7B}"/>
              </a:ext>
            </a:extLst>
          </p:cNvPr>
          <p:cNvSpPr/>
          <p:nvPr/>
        </p:nvSpPr>
        <p:spPr>
          <a:xfrm>
            <a:off x="8099771" y="3380511"/>
            <a:ext cx="1716064" cy="646331"/>
          </a:xfrm>
          <a:prstGeom prst="rect">
            <a:avLst/>
          </a:prstGeom>
          <a:solidFill>
            <a:sysClr val="window" lastClr="FFFFFF"/>
          </a:solidFill>
          <a:ln w="19050" cap="rnd" cmpd="sng" algn="ctr">
            <a:noFill/>
            <a:prstDash val="solid"/>
          </a:ln>
          <a:effectLst/>
          <a:extLst>
            <a:ext uri="{91240B29-F687-4F45-9708-019B960494DF}">
              <a14:hiddenLine xmlns:a14="http://schemas.microsoft.com/office/drawing/2010/main" w="19050" cap="rnd" cmpd="sng" algn="ctr">
                <a:solidFill>
                  <a:schemeClr val="accent4"/>
                </a:solidFill>
                <a:prstDash val="solid"/>
              </a14:hiddenLine>
            </a:ext>
          </a:extLst>
        </p:spPr>
        <p:txBody>
          <a:bodyPr wrap="square" lIns="0" tIns="0" rIns="0" bIns="0" rtlCol="0" anchor="ctr" anchorCtr="0">
            <a:spAutoFit/>
          </a:bodyPr>
          <a:lstStyle/>
          <a:p>
            <a:pPr lvl="0" algn="ctr" defTabSz="914400">
              <a:defRPr/>
            </a:pPr>
            <a:r>
              <a:rPr lang="en-US" sz="1400" kern="0" dirty="0">
                <a:solidFill>
                  <a:srgbClr val="575757"/>
                </a:solidFill>
              </a:rPr>
              <a:t>Reject null hypothesis</a:t>
            </a:r>
          </a:p>
          <a:p>
            <a:pPr lvl="0" algn="ctr" defTabSz="914400">
              <a:defRPr/>
            </a:pPr>
            <a:r>
              <a:rPr lang="en-US" sz="1400" kern="0" dirty="0">
                <a:solidFill>
                  <a:srgbClr val="575757"/>
                </a:solidFill>
              </a:rPr>
              <a:t>(that they have the same hazard function)</a:t>
            </a:r>
          </a:p>
        </p:txBody>
      </p:sp>
      <p:sp>
        <p:nvSpPr>
          <p:cNvPr id="37" name="Rectangle 36">
            <a:extLst>
              <a:ext uri="{FF2B5EF4-FFF2-40B4-BE49-F238E27FC236}">
                <a16:creationId xmlns:a16="http://schemas.microsoft.com/office/drawing/2014/main" id="{BDD70713-6538-469B-88CB-248169ED440D}"/>
              </a:ext>
            </a:extLst>
          </p:cNvPr>
          <p:cNvSpPr/>
          <p:nvPr/>
        </p:nvSpPr>
        <p:spPr>
          <a:xfrm>
            <a:off x="9959440" y="3380511"/>
            <a:ext cx="1716064" cy="430887"/>
          </a:xfrm>
          <a:prstGeom prst="rect">
            <a:avLst/>
          </a:prstGeom>
          <a:solidFill>
            <a:sysClr val="window" lastClr="FFFFFF"/>
          </a:solidFill>
          <a:ln w="19050" cap="rnd" cmpd="sng" algn="ctr">
            <a:noFill/>
            <a:prstDash val="solid"/>
          </a:ln>
          <a:effectLst/>
          <a:extLst>
            <a:ext uri="{91240B29-F687-4F45-9708-019B960494DF}">
              <a14:hiddenLine xmlns:a14="http://schemas.microsoft.com/office/drawing/2010/main" w="19050" cap="rnd" cmpd="sng" algn="ctr">
                <a:solidFill>
                  <a:schemeClr val="accent4"/>
                </a:solidFill>
                <a:prstDash val="solid"/>
              </a14:hiddenLine>
            </a:ext>
          </a:extLst>
        </p:spPr>
        <p:txBody>
          <a:bodyPr wrap="square" lIns="0" tIns="0" rIns="0" bIns="0" rtlCol="0" anchor="ctr" anchorCtr="0">
            <a:spAutoFit/>
          </a:bodyPr>
          <a:lstStyle/>
          <a:p>
            <a:pPr lvl="0" algn="ctr" defTabSz="914400">
              <a:defRPr/>
            </a:pPr>
            <a:r>
              <a:rPr lang="en-US" sz="1400" kern="0" dirty="0">
                <a:solidFill>
                  <a:srgbClr val="575757"/>
                </a:solidFill>
              </a:rPr>
              <a:t>Fail to reject null hypothesis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883d05a5ec_0_6"/>
          <p:cNvSpPr txBox="1">
            <a:spLocks noGrp="1"/>
          </p:cNvSpPr>
          <p:nvPr>
            <p:ph type="sldNum" idx="12"/>
          </p:nvPr>
        </p:nvSpPr>
        <p:spPr>
          <a:xfrm>
            <a:off x="11491417" y="6459785"/>
            <a:ext cx="6207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en-US"/>
              <a:t>16</a:t>
            </a:fld>
            <a:endParaRPr/>
          </a:p>
        </p:txBody>
      </p:sp>
      <p:sp>
        <p:nvSpPr>
          <p:cNvPr id="377" name="Google Shape;377;g883d05a5ec_0_6"/>
          <p:cNvSpPr txBox="1">
            <a:spLocks noGrp="1"/>
          </p:cNvSpPr>
          <p:nvPr>
            <p:ph type="title"/>
          </p:nvPr>
        </p:nvSpPr>
        <p:spPr>
          <a:xfrm>
            <a:off x="612559" y="275407"/>
            <a:ext cx="10981800" cy="725700"/>
          </a:xfrm>
          <a:prstGeom prst="rect">
            <a:avLst/>
          </a:prstGeom>
          <a:noFill/>
          <a:ln>
            <a:noFill/>
          </a:ln>
        </p:spPr>
        <p:txBody>
          <a:bodyPr spcFirstLastPara="1" wrap="square" lIns="91425" tIns="45700" rIns="91425" bIns="45700" anchor="t" anchorCtr="0">
            <a:noAutofit/>
          </a:bodyPr>
          <a:lstStyle/>
          <a:p>
            <a:pPr marL="0" lvl="0" indent="0" algn="l" rtl="0">
              <a:lnSpc>
                <a:spcPct val="85000"/>
              </a:lnSpc>
              <a:spcBef>
                <a:spcPts val="0"/>
              </a:spcBef>
              <a:spcAft>
                <a:spcPts val="0"/>
              </a:spcAft>
              <a:buClr>
                <a:srgbClr val="575757"/>
              </a:buClr>
              <a:buSzPts val="4800"/>
              <a:buFont typeface="Calibri"/>
              <a:buNone/>
            </a:pPr>
            <a:r>
              <a:rPr lang="en-US"/>
              <a:t>Assessing the validity of a Cox Model</a:t>
            </a:r>
            <a:endParaRPr/>
          </a:p>
        </p:txBody>
      </p:sp>
      <p:sp>
        <p:nvSpPr>
          <p:cNvPr id="379" name="Google Shape;379;g883d05a5ec_0_6"/>
          <p:cNvSpPr txBox="1"/>
          <p:nvPr/>
        </p:nvSpPr>
        <p:spPr>
          <a:xfrm>
            <a:off x="10948492" y="6459785"/>
            <a:ext cx="620700" cy="36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dirty="0">
                <a:solidFill>
                  <a:srgbClr val="FFFFFF"/>
                </a:solidFill>
                <a:latin typeface="Calibri"/>
                <a:ea typeface="Calibri"/>
                <a:cs typeface="Calibri"/>
                <a:sym typeface="Calibri"/>
              </a:rPr>
              <a:t>LT</a:t>
            </a:r>
            <a:endParaRPr dirty="0"/>
          </a:p>
        </p:txBody>
      </p:sp>
      <p:sp>
        <p:nvSpPr>
          <p:cNvPr id="380" name="Google Shape;380;g883d05a5ec_0_6"/>
          <p:cNvSpPr txBox="1"/>
          <p:nvPr/>
        </p:nvSpPr>
        <p:spPr>
          <a:xfrm>
            <a:off x="600075" y="1734531"/>
            <a:ext cx="10994400" cy="40827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solidFill>
                  <a:schemeClr val="dk1"/>
                </a:solidFill>
              </a:rPr>
              <a:t>We test the various assumptions to determine how well our model fits the data</a:t>
            </a:r>
            <a:endParaRPr sz="2200" dirty="0">
              <a:solidFill>
                <a:schemeClr val="dk1"/>
              </a:solidFill>
            </a:endParaRPr>
          </a:p>
          <a:p>
            <a:pPr marL="0" lvl="0" indent="0" algn="l" rtl="0">
              <a:spcBef>
                <a:spcPts val="0"/>
              </a:spcBef>
              <a:spcAft>
                <a:spcPts val="0"/>
              </a:spcAft>
              <a:buNone/>
            </a:pPr>
            <a:endParaRPr sz="21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Testing proportional Hazards assumption</a:t>
            </a:r>
            <a:endParaRPr sz="1700" dirty="0">
              <a:solidFill>
                <a:schemeClr val="dk1"/>
              </a:solidFill>
            </a:endParaRPr>
          </a:p>
          <a:p>
            <a:pPr marL="914400" lvl="1" indent="-336550" algn="l" rtl="0">
              <a:spcBef>
                <a:spcPts val="0"/>
              </a:spcBef>
              <a:spcAft>
                <a:spcPts val="0"/>
              </a:spcAft>
              <a:buClr>
                <a:schemeClr val="dk1"/>
              </a:buClr>
              <a:buSzPts val="1700"/>
              <a:buChar char="○"/>
            </a:pPr>
            <a:r>
              <a:rPr lang="en-US" sz="1700" dirty="0">
                <a:solidFill>
                  <a:schemeClr val="dk1"/>
                </a:solidFill>
              </a:rPr>
              <a:t>Validated when we see non-significant relationship between residuals and time</a:t>
            </a:r>
            <a:endParaRPr sz="1700" dirty="0">
              <a:solidFill>
                <a:schemeClr val="dk1"/>
              </a:solidFill>
            </a:endParaRPr>
          </a:p>
          <a:p>
            <a:pPr marL="914400" lvl="1" indent="-336550" algn="l" rtl="0">
              <a:spcBef>
                <a:spcPts val="0"/>
              </a:spcBef>
              <a:spcAft>
                <a:spcPts val="0"/>
              </a:spcAft>
              <a:buClr>
                <a:schemeClr val="dk1"/>
              </a:buClr>
              <a:buSzPts val="1700"/>
              <a:buChar char="○"/>
            </a:pPr>
            <a:r>
              <a:rPr lang="en-US" sz="1700" dirty="0">
                <a:solidFill>
                  <a:schemeClr val="dk1"/>
                </a:solidFill>
              </a:rPr>
              <a:t>Look for random pattern in residual plot against time</a:t>
            </a:r>
            <a:endParaRPr sz="1700" dirty="0">
              <a:solidFill>
                <a:schemeClr val="dk1"/>
              </a:solidFill>
            </a:endParaRPr>
          </a:p>
          <a:p>
            <a:pPr marL="457200" lvl="0" indent="-336550" algn="l" rtl="0">
              <a:spcBef>
                <a:spcPts val="0"/>
              </a:spcBef>
              <a:spcAft>
                <a:spcPts val="0"/>
              </a:spcAft>
              <a:buClr>
                <a:schemeClr val="dk1"/>
              </a:buClr>
              <a:buSzPts val="1700"/>
              <a:buAutoNum type="arabicPeriod"/>
            </a:pPr>
            <a:endParaRPr lang="en-US"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Testing effect of influential observations </a:t>
            </a:r>
            <a:endParaRPr sz="1700" dirty="0">
              <a:solidFill>
                <a:schemeClr val="dk1"/>
              </a:solidFill>
            </a:endParaRPr>
          </a:p>
          <a:p>
            <a:pPr marL="914400" lvl="1" indent="-336550" algn="l" rtl="0">
              <a:spcBef>
                <a:spcPts val="0"/>
              </a:spcBef>
              <a:spcAft>
                <a:spcPts val="0"/>
              </a:spcAft>
              <a:buClr>
                <a:schemeClr val="dk1"/>
              </a:buClr>
              <a:buSzPts val="1700"/>
              <a:buChar char="○"/>
            </a:pPr>
            <a:r>
              <a:rPr lang="en-US" sz="1700" dirty="0">
                <a:solidFill>
                  <a:schemeClr val="dk1"/>
                </a:solidFill>
              </a:rPr>
              <a:t>We can visualize either the </a:t>
            </a:r>
            <a:r>
              <a:rPr lang="en-US" sz="1700" i="1" dirty="0">
                <a:solidFill>
                  <a:schemeClr val="dk1"/>
                </a:solidFill>
              </a:rPr>
              <a:t>deviance residuals</a:t>
            </a:r>
            <a:r>
              <a:rPr lang="en-US" sz="1700" dirty="0">
                <a:solidFill>
                  <a:schemeClr val="dk1"/>
                </a:solidFill>
              </a:rPr>
              <a:t> or the </a:t>
            </a:r>
            <a:r>
              <a:rPr lang="en-US" sz="1700" i="1" dirty="0">
                <a:solidFill>
                  <a:schemeClr val="dk1"/>
                </a:solidFill>
              </a:rPr>
              <a:t>dfbetas </a:t>
            </a:r>
            <a:r>
              <a:rPr lang="en-US" sz="1700" dirty="0">
                <a:solidFill>
                  <a:schemeClr val="dk1"/>
                </a:solidFill>
              </a:rPr>
              <a:t>values</a:t>
            </a:r>
            <a:endParaRPr sz="1700" dirty="0">
              <a:solidFill>
                <a:schemeClr val="dk1"/>
              </a:solidFill>
            </a:endParaRPr>
          </a:p>
          <a:p>
            <a:pPr marL="457200" lvl="0" indent="-336550" algn="l" rtl="0">
              <a:spcBef>
                <a:spcPts val="0"/>
              </a:spcBef>
              <a:spcAft>
                <a:spcPts val="0"/>
              </a:spcAft>
              <a:buClr>
                <a:schemeClr val="dk1"/>
              </a:buClr>
              <a:buSzPts val="1700"/>
              <a:buAutoNum type="arabicPeriod"/>
            </a:pPr>
            <a:endParaRPr lang="en-US" sz="1700" dirty="0">
              <a:solidFill>
                <a:schemeClr val="dk1"/>
              </a:solidFill>
            </a:endParaRPr>
          </a:p>
          <a:p>
            <a:pPr marL="457200" lvl="0" indent="-336550" algn="l" rtl="0">
              <a:spcBef>
                <a:spcPts val="0"/>
              </a:spcBef>
              <a:spcAft>
                <a:spcPts val="0"/>
              </a:spcAft>
              <a:buClr>
                <a:schemeClr val="dk1"/>
              </a:buClr>
              <a:buSzPts val="1700"/>
              <a:buAutoNum type="arabicPeriod"/>
            </a:pPr>
            <a:r>
              <a:rPr lang="en-US" sz="1700" dirty="0">
                <a:solidFill>
                  <a:schemeClr val="dk1"/>
                </a:solidFill>
              </a:rPr>
              <a:t>Testing non-linearity</a:t>
            </a:r>
            <a:endParaRPr sz="1700" dirty="0">
              <a:solidFill>
                <a:schemeClr val="dk1"/>
              </a:solidFill>
            </a:endParaRPr>
          </a:p>
          <a:p>
            <a:pPr marL="914400" lvl="1" indent="-336550" algn="l" rtl="0">
              <a:spcBef>
                <a:spcPts val="0"/>
              </a:spcBef>
              <a:spcAft>
                <a:spcPts val="0"/>
              </a:spcAft>
              <a:buClr>
                <a:schemeClr val="dk1"/>
              </a:buClr>
              <a:buSzPts val="1700"/>
              <a:buChar char="○"/>
            </a:pPr>
            <a:r>
              <a:rPr lang="en-US" sz="1700" dirty="0">
                <a:solidFill>
                  <a:schemeClr val="dk1"/>
                </a:solidFill>
              </a:rPr>
              <a:t>Confirm that our continuous variables have a linear form</a:t>
            </a:r>
            <a:endParaRPr sz="2400" dirty="0">
              <a:solidFill>
                <a:schemeClr val="dk1"/>
              </a:solidFill>
            </a:endParaRPr>
          </a:p>
          <a:p>
            <a:pPr marL="914400" lvl="0" indent="0" algn="l" rtl="0">
              <a:spcBef>
                <a:spcPts val="0"/>
              </a:spcBef>
              <a:spcAft>
                <a:spcPts val="0"/>
              </a:spcAft>
              <a:buNone/>
            </a:pPr>
            <a:endParaRPr sz="2500" dirty="0">
              <a:solidFill>
                <a:schemeClr val="dk1"/>
              </a:solidFill>
            </a:endParaRPr>
          </a:p>
          <a:p>
            <a:pPr marL="0" lvl="0" indent="0" algn="l" rtl="0">
              <a:spcBef>
                <a:spcPts val="0"/>
              </a:spcBef>
              <a:spcAft>
                <a:spcPts val="0"/>
              </a:spcAft>
              <a:buNone/>
            </a:pPr>
            <a:endParaRPr sz="1700" dirty="0">
              <a:solidFill>
                <a:schemeClr val="dk1"/>
              </a:solidFill>
            </a:endParaRPr>
          </a:p>
          <a:p>
            <a:pPr marL="0" lvl="0" indent="0" algn="l" rtl="0">
              <a:spcBef>
                <a:spcPts val="0"/>
              </a:spcBef>
              <a:spcAft>
                <a:spcPts val="0"/>
              </a:spcAft>
              <a:buNone/>
            </a:pPr>
            <a:endParaRPr sz="1000"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4AB7132-1835-44C4-A00D-56FAEBF1B5E8}"/>
              </a:ext>
            </a:extLst>
          </p:cNvPr>
          <p:cNvGraphicFramePr>
            <a:graphicFrameLocks noChangeAspect="1"/>
          </p:cNvGraphicFramePr>
          <p:nvPr>
            <p:custDataLst>
              <p:tags r:id="rId2"/>
            </p:custDataLst>
            <p:extLst>
              <p:ext uri="{D42A27DB-BD31-4B8C-83A1-F6EECF244321}">
                <p14:modId xmlns:p14="http://schemas.microsoft.com/office/powerpoint/2010/main" val="2739514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089" name="think-cell Slide" r:id="rId5" imgW="592" imgH="591" progId="TCLayout.ActiveDocument.1">
                  <p:embed/>
                </p:oleObj>
              </mc:Choice>
              <mc:Fallback>
                <p:oleObj name="think-cell Slide" r:id="rId5" imgW="592" imgH="591" progId="TCLayout.ActiveDocument.1">
                  <p:embed/>
                  <p:pic>
                    <p:nvPicPr>
                      <p:cNvPr id="7" name="Object 6" hidden="1">
                        <a:extLst>
                          <a:ext uri="{FF2B5EF4-FFF2-40B4-BE49-F238E27FC236}">
                            <a16:creationId xmlns:a16="http://schemas.microsoft.com/office/drawing/2014/main" id="{64AB7132-1835-44C4-A00D-56FAEBF1B5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2A3A2069-4EBE-422C-94A6-DB6711DAEC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5" name="Picture Placeholder 4">
            <a:extLst>
              <a:ext uri="{FF2B5EF4-FFF2-40B4-BE49-F238E27FC236}">
                <a16:creationId xmlns:a16="http://schemas.microsoft.com/office/drawing/2014/main" id="{53708D85-D310-4C84-9A58-365DB07C34FB}"/>
              </a:ext>
            </a:extLst>
          </p:cNvPr>
          <p:cNvSpPr>
            <a:spLocks noGrp="1"/>
          </p:cNvSpPr>
          <p:nvPr>
            <p:ph type="pic" idx="1"/>
          </p:nvPr>
        </p:nvSpPr>
        <p:spPr/>
      </p:sp>
      <p:sp>
        <p:nvSpPr>
          <p:cNvPr id="2" name="Slide Number Placeholder 1">
            <a:extLst>
              <a:ext uri="{FF2B5EF4-FFF2-40B4-BE49-F238E27FC236}">
                <a16:creationId xmlns:a16="http://schemas.microsoft.com/office/drawing/2014/main" id="{D1292A3E-B83A-4FAF-8940-5368B5A73A77}"/>
              </a:ext>
            </a:extLst>
          </p:cNvPr>
          <p:cNvSpPr>
            <a:spLocks noGrp="1"/>
          </p:cNvSpPr>
          <p:nvPr>
            <p:ph type="sldNum" sz="quarter" idx="4"/>
          </p:nvPr>
        </p:nvSpPr>
        <p:spPr/>
        <p:txBody>
          <a:bodyPr/>
          <a:lstStyle/>
          <a:p>
            <a:fld id="{5AB88894-F5E7-4530-AE59-DA9CD6B75552}" type="slidenum">
              <a:rPr lang="en-US" smtClean="0"/>
              <a:pPr/>
              <a:t>17</a:t>
            </a:fld>
            <a:endParaRPr lang="en-US"/>
          </a:p>
        </p:txBody>
      </p:sp>
      <p:sp>
        <p:nvSpPr>
          <p:cNvPr id="6" name="Title 5">
            <a:extLst>
              <a:ext uri="{FF2B5EF4-FFF2-40B4-BE49-F238E27FC236}">
                <a16:creationId xmlns:a16="http://schemas.microsoft.com/office/drawing/2014/main" id="{9DC8867A-C79B-4CD3-AC95-14FDA5B361CB}"/>
              </a:ext>
            </a:extLst>
          </p:cNvPr>
          <p:cNvSpPr>
            <a:spLocks noGrp="1"/>
          </p:cNvSpPr>
          <p:nvPr>
            <p:ph type="title"/>
          </p:nvPr>
        </p:nvSpPr>
        <p:spPr/>
        <p:txBody>
          <a:bodyPr/>
          <a:lstStyle/>
          <a:p>
            <a:r>
              <a:rPr lang="en-US" dirty="0"/>
              <a:t>Example (switch to R Markdown</a:t>
            </a:r>
          </a:p>
        </p:txBody>
      </p:sp>
    </p:spTree>
    <p:extLst>
      <p:ext uri="{BB962C8B-B14F-4D97-AF65-F5344CB8AC3E}">
        <p14:creationId xmlns:p14="http://schemas.microsoft.com/office/powerpoint/2010/main" val="43858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1F3CDD8-7A21-4F31-AC61-DDD99DBC759B}"/>
              </a:ext>
            </a:extLst>
          </p:cNvPr>
          <p:cNvGraphicFramePr>
            <a:graphicFrameLocks noChangeAspect="1"/>
          </p:cNvGraphicFramePr>
          <p:nvPr>
            <p:custDataLst>
              <p:tags r:id="rId3"/>
            </p:custDataLst>
            <p:extLst>
              <p:ext uri="{D42A27DB-BD31-4B8C-83A1-F6EECF244321}">
                <p14:modId xmlns:p14="http://schemas.microsoft.com/office/powerpoint/2010/main" val="31308174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934" name="think-cell Slide" r:id="rId7" imgW="592" imgH="591" progId="TCLayout.ActiveDocument.1">
                  <p:embed/>
                </p:oleObj>
              </mc:Choice>
              <mc:Fallback>
                <p:oleObj name="think-cell Slide" r:id="rId7" imgW="592" imgH="591"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72CD9C-665C-4475-B18B-39D4385A42E3}"/>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4800" dirty="0">
              <a:latin typeface="Calibri Light" panose="020F0302020204030204" pitchFamily="34" charset="0"/>
              <a:ea typeface="+mj-ea"/>
              <a:cs typeface="+mj-cs"/>
              <a:sym typeface="Calibri Light" panose="020F0302020204030204" pitchFamily="34" charset="0"/>
            </a:endParaRPr>
          </a:p>
        </p:txBody>
      </p:sp>
      <p:sp>
        <p:nvSpPr>
          <p:cNvPr id="4" name="Title 3">
            <a:extLst>
              <a:ext uri="{FF2B5EF4-FFF2-40B4-BE49-F238E27FC236}">
                <a16:creationId xmlns:a16="http://schemas.microsoft.com/office/drawing/2014/main" id="{8C3B93CE-4622-471A-B18D-46FAEC0D0734}"/>
              </a:ext>
            </a:extLst>
          </p:cNvPr>
          <p:cNvSpPr>
            <a:spLocks noGrp="1"/>
          </p:cNvSpPr>
          <p:nvPr>
            <p:ph type="title"/>
            <p:custDataLst>
              <p:tags r:id="rId5"/>
            </p:custDataLst>
          </p:nvPr>
        </p:nvSpPr>
        <p:spPr>
          <a:xfrm>
            <a:off x="838200" y="365125"/>
            <a:ext cx="10515600" cy="1325563"/>
          </a:xfrm>
          <a:prstGeom prst="rect">
            <a:avLst/>
          </a:prstGeom>
        </p:spPr>
        <p:txBody>
          <a:bodyPr/>
          <a:lstStyle/>
          <a:p>
            <a:r>
              <a:rPr lang="en-US"/>
              <a:t>Unused Slides</a:t>
            </a:r>
          </a:p>
        </p:txBody>
      </p:sp>
      <p:sp>
        <p:nvSpPr>
          <p:cNvPr id="2" name="Slide Number Placeholder 1">
            <a:extLst>
              <a:ext uri="{FF2B5EF4-FFF2-40B4-BE49-F238E27FC236}">
                <a16:creationId xmlns:a16="http://schemas.microsoft.com/office/drawing/2014/main" id="{CD36C6D4-FE1C-4292-BF1B-EFC219307F56}"/>
              </a:ext>
            </a:extLst>
          </p:cNvPr>
          <p:cNvSpPr>
            <a:spLocks noGrp="1"/>
          </p:cNvSpPr>
          <p:nvPr>
            <p:ph type="sldNum" sz="quarter" idx="4"/>
          </p:nvPr>
        </p:nvSpPr>
        <p:spPr/>
        <p:txBody>
          <a:bodyPr/>
          <a:lstStyle/>
          <a:p>
            <a:fld id="{5AB88894-F5E7-4530-AE59-DA9CD6B75552}" type="slidenum">
              <a:rPr lang="en-US" smtClean="0"/>
              <a:pPr/>
              <a:t>18</a:t>
            </a:fld>
            <a:endParaRPr lang="en-US"/>
          </a:p>
        </p:txBody>
      </p:sp>
    </p:spTree>
    <p:custDataLst>
      <p:tags r:id="rId2"/>
    </p:custDataLst>
    <p:extLst>
      <p:ext uri="{BB962C8B-B14F-4D97-AF65-F5344CB8AC3E}">
        <p14:creationId xmlns:p14="http://schemas.microsoft.com/office/powerpoint/2010/main" val="399634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C7F0BC0-857C-4B43-90EE-B514986D5A2D}"/>
              </a:ext>
            </a:extLst>
          </p:cNvPr>
          <p:cNvGraphicFramePr>
            <a:graphicFrameLocks noChangeAspect="1"/>
          </p:cNvGraphicFramePr>
          <p:nvPr>
            <p:custDataLst>
              <p:tags r:id="rId2"/>
            </p:custDataLst>
            <p:extLst>
              <p:ext uri="{D42A27DB-BD31-4B8C-83A1-F6EECF244321}">
                <p14:modId xmlns:p14="http://schemas.microsoft.com/office/powerpoint/2010/main" val="42485954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293"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81997A53-7AD0-44A5-9A45-FBED296774B0}"/>
              </a:ext>
            </a:extLst>
          </p:cNvPr>
          <p:cNvSpPr>
            <a:spLocks noGrp="1"/>
          </p:cNvSpPr>
          <p:nvPr>
            <p:ph type="pic" idx="1"/>
          </p:nvPr>
        </p:nvSpPr>
        <p:spPr/>
      </p:sp>
      <p:sp>
        <p:nvSpPr>
          <p:cNvPr id="10" name="Slide Number Placeholder 9">
            <a:extLst>
              <a:ext uri="{FF2B5EF4-FFF2-40B4-BE49-F238E27FC236}">
                <a16:creationId xmlns:a16="http://schemas.microsoft.com/office/drawing/2014/main" id="{0D0FFC41-B314-43F5-8BB4-621880F4767F}"/>
              </a:ext>
            </a:extLst>
          </p:cNvPr>
          <p:cNvSpPr>
            <a:spLocks noGrp="1"/>
          </p:cNvSpPr>
          <p:nvPr>
            <p:ph type="sldNum" sz="quarter" idx="4"/>
          </p:nvPr>
        </p:nvSpPr>
        <p:spPr/>
        <p:txBody>
          <a:bodyPr/>
          <a:lstStyle/>
          <a:p>
            <a:fld id="{5AB88894-F5E7-4530-AE59-DA9CD6B75552}" type="slidenum">
              <a:rPr lang="en-US" smtClean="0"/>
              <a:pPr/>
              <a:t>2</a:t>
            </a:fld>
            <a:endParaRPr lang="en-US"/>
          </a:p>
        </p:txBody>
      </p:sp>
      <p:sp>
        <p:nvSpPr>
          <p:cNvPr id="11" name="Slide Number Placeholder 5">
            <a:extLst>
              <a:ext uri="{FF2B5EF4-FFF2-40B4-BE49-F238E27FC236}">
                <a16:creationId xmlns:a16="http://schemas.microsoft.com/office/drawing/2014/main" id="{0BF5D51F-BE27-4B27-9663-D2A6D9A50A17}"/>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LT</a:t>
            </a:r>
          </a:p>
        </p:txBody>
      </p:sp>
      <p:sp>
        <p:nvSpPr>
          <p:cNvPr id="12" name="TextBox 11">
            <a:extLst>
              <a:ext uri="{FF2B5EF4-FFF2-40B4-BE49-F238E27FC236}">
                <a16:creationId xmlns:a16="http://schemas.microsoft.com/office/drawing/2014/main" id="{0D415854-8A87-4621-9C1A-A6232DD824F6}"/>
              </a:ext>
            </a:extLst>
          </p:cNvPr>
          <p:cNvSpPr txBox="1"/>
          <p:nvPr/>
        </p:nvSpPr>
        <p:spPr>
          <a:xfrm>
            <a:off x="1405816" y="1119857"/>
            <a:ext cx="9109785" cy="523220"/>
          </a:xfrm>
          <a:prstGeom prst="rect">
            <a:avLst/>
          </a:prstGeom>
          <a:noFill/>
        </p:spPr>
        <p:txBody>
          <a:bodyPr wrap="square" rtlCol="0" anchor="ctr">
            <a:spAutoFit/>
          </a:bodyPr>
          <a:lstStyle/>
          <a:p>
            <a:r>
              <a:rPr lang="en-US" sz="2800" dirty="0">
                <a:solidFill>
                  <a:srgbClr val="575757"/>
                </a:solidFill>
              </a:rPr>
              <a:t>Introduction to survival analysis</a:t>
            </a:r>
          </a:p>
        </p:txBody>
      </p:sp>
      <p:sp>
        <p:nvSpPr>
          <p:cNvPr id="13" name="TextBox 12">
            <a:extLst>
              <a:ext uri="{FF2B5EF4-FFF2-40B4-BE49-F238E27FC236}">
                <a16:creationId xmlns:a16="http://schemas.microsoft.com/office/drawing/2014/main" id="{DB392C9A-F8AE-4BAC-B5BD-010A855B0EE8}"/>
              </a:ext>
            </a:extLst>
          </p:cNvPr>
          <p:cNvSpPr txBox="1"/>
          <p:nvPr/>
        </p:nvSpPr>
        <p:spPr>
          <a:xfrm>
            <a:off x="1405816" y="1778365"/>
            <a:ext cx="9109785" cy="523220"/>
          </a:xfrm>
          <a:prstGeom prst="rect">
            <a:avLst/>
          </a:prstGeom>
          <a:noFill/>
        </p:spPr>
        <p:txBody>
          <a:bodyPr wrap="square" rtlCol="0" anchor="ctr">
            <a:spAutoFit/>
          </a:bodyPr>
          <a:lstStyle/>
          <a:p>
            <a:r>
              <a:rPr lang="en-US" sz="2800" dirty="0">
                <a:solidFill>
                  <a:srgbClr val="575757"/>
                </a:solidFill>
              </a:rPr>
              <a:t>Review of most commonly referenced models</a:t>
            </a:r>
          </a:p>
        </p:txBody>
      </p:sp>
      <p:sp>
        <p:nvSpPr>
          <p:cNvPr id="14" name="TextBox 13">
            <a:extLst>
              <a:ext uri="{FF2B5EF4-FFF2-40B4-BE49-F238E27FC236}">
                <a16:creationId xmlns:a16="http://schemas.microsoft.com/office/drawing/2014/main" id="{438555F3-EF67-4F0A-97A0-C6A37DCEC191}"/>
              </a:ext>
            </a:extLst>
          </p:cNvPr>
          <p:cNvSpPr txBox="1"/>
          <p:nvPr/>
        </p:nvSpPr>
        <p:spPr>
          <a:xfrm>
            <a:off x="1405816" y="2436873"/>
            <a:ext cx="9109785" cy="523220"/>
          </a:xfrm>
          <a:prstGeom prst="rect">
            <a:avLst/>
          </a:prstGeom>
          <a:noFill/>
        </p:spPr>
        <p:txBody>
          <a:bodyPr wrap="square" rtlCol="0" anchor="ctr">
            <a:spAutoFit/>
          </a:bodyPr>
          <a:lstStyle/>
          <a:p>
            <a:r>
              <a:rPr lang="en-US" sz="2800" dirty="0">
                <a:solidFill>
                  <a:srgbClr val="575757"/>
                </a:solidFill>
              </a:rPr>
              <a:t>Cox Proportional-Hazard Model deep dive</a:t>
            </a:r>
          </a:p>
        </p:txBody>
      </p:sp>
      <p:sp>
        <p:nvSpPr>
          <p:cNvPr id="15" name="TextBox 14">
            <a:extLst>
              <a:ext uri="{FF2B5EF4-FFF2-40B4-BE49-F238E27FC236}">
                <a16:creationId xmlns:a16="http://schemas.microsoft.com/office/drawing/2014/main" id="{6E01B040-BCCE-424F-9C63-9004F7E29697}"/>
              </a:ext>
            </a:extLst>
          </p:cNvPr>
          <p:cNvSpPr txBox="1"/>
          <p:nvPr/>
        </p:nvSpPr>
        <p:spPr>
          <a:xfrm>
            <a:off x="1405816" y="3095381"/>
            <a:ext cx="9109785" cy="523220"/>
          </a:xfrm>
          <a:prstGeom prst="rect">
            <a:avLst/>
          </a:prstGeom>
          <a:noFill/>
        </p:spPr>
        <p:txBody>
          <a:bodyPr wrap="square" rtlCol="0" anchor="ctr">
            <a:spAutoFit/>
          </a:bodyPr>
          <a:lstStyle/>
          <a:p>
            <a:r>
              <a:rPr lang="en-US" sz="2800" dirty="0">
                <a:solidFill>
                  <a:srgbClr val="575757"/>
                </a:solidFill>
              </a:rPr>
              <a:t>Example in R</a:t>
            </a:r>
          </a:p>
        </p:txBody>
      </p:sp>
      <p:sp>
        <p:nvSpPr>
          <p:cNvPr id="18" name="Title 17">
            <a:extLst>
              <a:ext uri="{FF2B5EF4-FFF2-40B4-BE49-F238E27FC236}">
                <a16:creationId xmlns:a16="http://schemas.microsoft.com/office/drawing/2014/main" id="{9BC749B0-8E06-4836-B201-62D77F4261DD}"/>
              </a:ext>
            </a:extLst>
          </p:cNvPr>
          <p:cNvSpPr>
            <a:spLocks noGrp="1"/>
          </p:cNvSpPr>
          <p:nvPr>
            <p:ph type="title"/>
          </p:nvPr>
        </p:nvSpPr>
        <p:spPr>
          <a:xfrm>
            <a:off x="1405816" y="5074920"/>
            <a:ext cx="8414459" cy="822960"/>
          </a:xfrm>
          <a:prstGeom prst="rect">
            <a:avLst/>
          </a:prstGeom>
        </p:spPr>
        <p:txBody>
          <a:bodyPr/>
          <a:lstStyle/>
          <a:p>
            <a:r>
              <a:rPr lang="en-US" dirty="0"/>
              <a:t>Agenda</a:t>
            </a:r>
          </a:p>
        </p:txBody>
      </p:sp>
      <p:sp>
        <p:nvSpPr>
          <p:cNvPr id="19" name="TextBox 18">
            <a:extLst>
              <a:ext uri="{FF2B5EF4-FFF2-40B4-BE49-F238E27FC236}">
                <a16:creationId xmlns:a16="http://schemas.microsoft.com/office/drawing/2014/main" id="{BA4E4F1A-5655-4E7C-B9EF-E257B0664F7A}"/>
              </a:ext>
            </a:extLst>
          </p:cNvPr>
          <p:cNvSpPr txBox="1"/>
          <p:nvPr/>
        </p:nvSpPr>
        <p:spPr>
          <a:xfrm>
            <a:off x="1405816" y="3753888"/>
            <a:ext cx="9109785" cy="523220"/>
          </a:xfrm>
          <a:prstGeom prst="rect">
            <a:avLst/>
          </a:prstGeom>
          <a:noFill/>
        </p:spPr>
        <p:txBody>
          <a:bodyPr wrap="square" rtlCol="0" anchor="ctr">
            <a:spAutoFit/>
          </a:bodyPr>
          <a:lstStyle/>
          <a:p>
            <a:r>
              <a:rPr lang="en-US" sz="2800" dirty="0">
                <a:solidFill>
                  <a:srgbClr val="575757"/>
                </a:solidFill>
              </a:rPr>
              <a:t>Conclusions and questions</a:t>
            </a:r>
          </a:p>
        </p:txBody>
      </p:sp>
    </p:spTree>
    <p:extLst>
      <p:ext uri="{BB962C8B-B14F-4D97-AF65-F5344CB8AC3E}">
        <p14:creationId xmlns:p14="http://schemas.microsoft.com/office/powerpoint/2010/main" val="254731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4AB7132-1835-44C4-A00D-56FAEBF1B5E8}"/>
              </a:ext>
            </a:extLst>
          </p:cNvPr>
          <p:cNvGraphicFramePr>
            <a:graphicFrameLocks noChangeAspect="1"/>
          </p:cNvGraphicFramePr>
          <p:nvPr>
            <p:custDataLst>
              <p:tags r:id="rId2"/>
            </p:custDataLst>
            <p:extLst>
              <p:ext uri="{D42A27DB-BD31-4B8C-83A1-F6EECF244321}">
                <p14:modId xmlns:p14="http://schemas.microsoft.com/office/powerpoint/2010/main" val="3331203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042" name="think-cell Slide" r:id="rId5" imgW="592" imgH="591" progId="TCLayout.ActiveDocument.1">
                  <p:embed/>
                </p:oleObj>
              </mc:Choice>
              <mc:Fallback>
                <p:oleObj name="think-cell Slide" r:id="rId5" imgW="592" imgH="591"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2A3A2069-4EBE-422C-94A6-DB6711DAEC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5" name="Picture Placeholder 4">
            <a:extLst>
              <a:ext uri="{FF2B5EF4-FFF2-40B4-BE49-F238E27FC236}">
                <a16:creationId xmlns:a16="http://schemas.microsoft.com/office/drawing/2014/main" id="{53708D85-D310-4C84-9A58-365DB07C34FB}"/>
              </a:ext>
            </a:extLst>
          </p:cNvPr>
          <p:cNvSpPr>
            <a:spLocks noGrp="1"/>
          </p:cNvSpPr>
          <p:nvPr>
            <p:ph type="pic" idx="1"/>
          </p:nvPr>
        </p:nvSpPr>
        <p:spPr/>
      </p:sp>
      <p:sp>
        <p:nvSpPr>
          <p:cNvPr id="2" name="Slide Number Placeholder 1">
            <a:extLst>
              <a:ext uri="{FF2B5EF4-FFF2-40B4-BE49-F238E27FC236}">
                <a16:creationId xmlns:a16="http://schemas.microsoft.com/office/drawing/2014/main" id="{8E90616A-EBD0-4609-B0DD-E4AA93FCA343}"/>
              </a:ext>
            </a:extLst>
          </p:cNvPr>
          <p:cNvSpPr>
            <a:spLocks noGrp="1"/>
          </p:cNvSpPr>
          <p:nvPr>
            <p:ph type="sldNum" sz="quarter" idx="4"/>
          </p:nvPr>
        </p:nvSpPr>
        <p:spPr/>
        <p:txBody>
          <a:bodyPr/>
          <a:lstStyle/>
          <a:p>
            <a:fld id="{5AB88894-F5E7-4530-AE59-DA9CD6B75552}" type="slidenum">
              <a:rPr lang="en-US" smtClean="0"/>
              <a:pPr/>
              <a:t>3</a:t>
            </a:fld>
            <a:endParaRPr lang="en-US"/>
          </a:p>
        </p:txBody>
      </p:sp>
      <p:sp>
        <p:nvSpPr>
          <p:cNvPr id="10" name="Slide Number Placeholder 5">
            <a:extLst>
              <a:ext uri="{FF2B5EF4-FFF2-40B4-BE49-F238E27FC236}">
                <a16:creationId xmlns:a16="http://schemas.microsoft.com/office/drawing/2014/main" id="{9C433AA3-86FE-4E68-99A0-77C0A26AFBEF}"/>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LT</a:t>
            </a:r>
          </a:p>
        </p:txBody>
      </p:sp>
      <p:sp>
        <p:nvSpPr>
          <p:cNvPr id="6" name="Title 5">
            <a:extLst>
              <a:ext uri="{FF2B5EF4-FFF2-40B4-BE49-F238E27FC236}">
                <a16:creationId xmlns:a16="http://schemas.microsoft.com/office/drawing/2014/main" id="{92AC41BA-BF05-41B1-94F1-2BD165CA1CE0}"/>
              </a:ext>
            </a:extLst>
          </p:cNvPr>
          <p:cNvSpPr>
            <a:spLocks noGrp="1"/>
          </p:cNvSpPr>
          <p:nvPr>
            <p:ph type="title"/>
          </p:nvPr>
        </p:nvSpPr>
        <p:spPr/>
        <p:txBody>
          <a:bodyPr/>
          <a:lstStyle/>
          <a:p>
            <a:r>
              <a:rPr lang="en-US" dirty="0"/>
              <a:t>Introduction into survival analysis </a:t>
            </a:r>
          </a:p>
        </p:txBody>
      </p:sp>
    </p:spTree>
    <p:extLst>
      <p:ext uri="{BB962C8B-B14F-4D97-AF65-F5344CB8AC3E}">
        <p14:creationId xmlns:p14="http://schemas.microsoft.com/office/powerpoint/2010/main" val="317401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9F6CE06-6DFB-49A8-A599-2E08EE9E4790}"/>
              </a:ext>
            </a:extLst>
          </p:cNvPr>
          <p:cNvGraphicFramePr>
            <a:graphicFrameLocks noChangeAspect="1"/>
          </p:cNvGraphicFramePr>
          <p:nvPr>
            <p:custDataLst>
              <p:tags r:id="rId2"/>
            </p:custDataLst>
            <p:extLst>
              <p:ext uri="{D42A27DB-BD31-4B8C-83A1-F6EECF244321}">
                <p14:modId xmlns:p14="http://schemas.microsoft.com/office/powerpoint/2010/main" val="32364886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336" name="think-cell Slide" r:id="rId7" imgW="592" imgH="591" progId="TCLayout.ActiveDocument.1">
                  <p:embed/>
                </p:oleObj>
              </mc:Choice>
              <mc:Fallback>
                <p:oleObj name="think-cell Slide" r:id="rId7" imgW="592" imgH="591"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ADBC1BF-9FCC-4329-BE65-4B22838E291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20" name="TextBox 19">
            <a:extLst>
              <a:ext uri="{FF2B5EF4-FFF2-40B4-BE49-F238E27FC236}">
                <a16:creationId xmlns:a16="http://schemas.microsoft.com/office/drawing/2014/main" id="{4B95903B-0911-4AA5-878D-FDB4E9714507}"/>
              </a:ext>
            </a:extLst>
          </p:cNvPr>
          <p:cNvSpPr txBox="1"/>
          <p:nvPr/>
        </p:nvSpPr>
        <p:spPr>
          <a:xfrm>
            <a:off x="407921" y="3232817"/>
            <a:ext cx="2521498" cy="1723549"/>
          </a:xfrm>
          <a:prstGeom prst="rect">
            <a:avLst/>
          </a:prstGeom>
          <a:noFill/>
        </p:spPr>
        <p:txBody>
          <a:bodyPr wrap="square" lIns="0" tIns="0" rIns="0" bIns="0" rtlCol="0">
            <a:spAutoFit/>
          </a:bodyPr>
          <a:lstStyle/>
          <a:p>
            <a:pPr algn="ctr"/>
            <a:r>
              <a:rPr lang="en-US" sz="2800" dirty="0">
                <a:solidFill>
                  <a:srgbClr val="FFFFFF"/>
                </a:solidFill>
                <a:latin typeface="Calibri" panose="020F0502020204030204" pitchFamily="34" charset="0"/>
                <a:cs typeface="Calibri" panose="020F0502020204030204" pitchFamily="34" charset="0"/>
              </a:rPr>
              <a:t>While origins of survival analysis are in medical research</a:t>
            </a:r>
          </a:p>
        </p:txBody>
      </p:sp>
      <p:grpSp>
        <p:nvGrpSpPr>
          <p:cNvPr id="26" name="Group 25">
            <a:extLst>
              <a:ext uri="{FF2B5EF4-FFF2-40B4-BE49-F238E27FC236}">
                <a16:creationId xmlns:a16="http://schemas.microsoft.com/office/drawing/2014/main" id="{B8D3E950-69E5-417E-BF08-21A1AB305A0F}"/>
              </a:ext>
            </a:extLst>
          </p:cNvPr>
          <p:cNvGrpSpPr>
            <a:grpSpLocks noChangeAspect="1"/>
          </p:cNvGrpSpPr>
          <p:nvPr/>
        </p:nvGrpSpPr>
        <p:grpSpPr>
          <a:xfrm>
            <a:off x="846345" y="1440529"/>
            <a:ext cx="1644650" cy="1644650"/>
            <a:chOff x="5273675" y="2606675"/>
            <a:chExt cx="1644650" cy="1644650"/>
          </a:xfrm>
        </p:grpSpPr>
        <p:sp>
          <p:nvSpPr>
            <p:cNvPr id="27" name="AutoShape 3">
              <a:extLst>
                <a:ext uri="{FF2B5EF4-FFF2-40B4-BE49-F238E27FC236}">
                  <a16:creationId xmlns:a16="http://schemas.microsoft.com/office/drawing/2014/main" id="{87CFA290-7CBD-455A-857F-E48B5C6BF927}"/>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39242438-47C0-4016-9B52-5D689586642E}"/>
                </a:ext>
              </a:extLst>
            </p:cNvPr>
            <p:cNvSpPr>
              <a:spLocks/>
            </p:cNvSpPr>
            <p:nvPr/>
          </p:nvSpPr>
          <p:spPr bwMode="auto">
            <a:xfrm>
              <a:off x="5514975" y="2754313"/>
              <a:ext cx="1163638" cy="1347787"/>
            </a:xfrm>
            <a:custGeom>
              <a:avLst/>
              <a:gdLst>
                <a:gd name="connsiteX0" fmla="*/ 606426 w 1163638"/>
                <a:gd name="connsiteY0" fmla="*/ 1239837 h 1347787"/>
                <a:gd name="connsiteX1" fmla="*/ 604317 w 1163638"/>
                <a:gd name="connsiteY1" fmla="*/ 1324910 h 1347787"/>
                <a:gd name="connsiteX2" fmla="*/ 581819 w 1163638"/>
                <a:gd name="connsiteY2" fmla="*/ 1347787 h 1347787"/>
                <a:gd name="connsiteX3" fmla="*/ 559322 w 1163638"/>
                <a:gd name="connsiteY3" fmla="*/ 1324910 h 1347787"/>
                <a:gd name="connsiteX4" fmla="*/ 557213 w 1163638"/>
                <a:gd name="connsiteY4" fmla="*/ 1249846 h 1347787"/>
                <a:gd name="connsiteX5" fmla="*/ 585334 w 1163638"/>
                <a:gd name="connsiteY5" fmla="*/ 1244127 h 1347787"/>
                <a:gd name="connsiteX6" fmla="*/ 606426 w 1163638"/>
                <a:gd name="connsiteY6" fmla="*/ 1239837 h 1347787"/>
                <a:gd name="connsiteX7" fmla="*/ 683331 w 1163638"/>
                <a:gd name="connsiteY7" fmla="*/ 1216025 h 1347787"/>
                <a:gd name="connsiteX8" fmla="*/ 687564 w 1163638"/>
                <a:gd name="connsiteY8" fmla="*/ 1224565 h 1347787"/>
                <a:gd name="connsiteX9" fmla="*/ 673453 w 1163638"/>
                <a:gd name="connsiteY9" fmla="*/ 1272245 h 1347787"/>
                <a:gd name="connsiteX10" fmla="*/ 661459 w 1163638"/>
                <a:gd name="connsiteY10" fmla="*/ 1277938 h 1347787"/>
                <a:gd name="connsiteX11" fmla="*/ 651580 w 1163638"/>
                <a:gd name="connsiteY11" fmla="*/ 1274380 h 1347787"/>
                <a:gd name="connsiteX12" fmla="*/ 649464 w 1163638"/>
                <a:gd name="connsiteY12" fmla="*/ 1252319 h 1347787"/>
                <a:gd name="connsiteX13" fmla="*/ 658636 w 1163638"/>
                <a:gd name="connsiteY13" fmla="*/ 1235240 h 1347787"/>
                <a:gd name="connsiteX14" fmla="*/ 650169 w 1163638"/>
                <a:gd name="connsiteY14" fmla="*/ 1228123 h 1347787"/>
                <a:gd name="connsiteX15" fmla="*/ 683331 w 1163638"/>
                <a:gd name="connsiteY15" fmla="*/ 1216025 h 1347787"/>
                <a:gd name="connsiteX16" fmla="*/ 609601 w 1163638"/>
                <a:gd name="connsiteY16" fmla="*/ 1128712 h 1347787"/>
                <a:gd name="connsiteX17" fmla="*/ 609601 w 1163638"/>
                <a:gd name="connsiteY17" fmla="*/ 1142823 h 1347787"/>
                <a:gd name="connsiteX18" fmla="*/ 568285 w 1163638"/>
                <a:gd name="connsiteY18" fmla="*/ 1151290 h 1347787"/>
                <a:gd name="connsiteX19" fmla="*/ 554750 w 1163638"/>
                <a:gd name="connsiteY19" fmla="*/ 1154112 h 1347787"/>
                <a:gd name="connsiteX20" fmla="*/ 554038 w 1163638"/>
                <a:gd name="connsiteY20" fmla="*/ 1139295 h 1347787"/>
                <a:gd name="connsiteX21" fmla="*/ 593929 w 1163638"/>
                <a:gd name="connsiteY21" fmla="*/ 1131534 h 1347787"/>
                <a:gd name="connsiteX22" fmla="*/ 609601 w 1163638"/>
                <a:gd name="connsiteY22" fmla="*/ 1128712 h 1347787"/>
                <a:gd name="connsiteX23" fmla="*/ 699548 w 1163638"/>
                <a:gd name="connsiteY23" fmla="*/ 1104900 h 1347787"/>
                <a:gd name="connsiteX24" fmla="*/ 709540 w 1163638"/>
                <a:gd name="connsiteY24" fmla="*/ 1117718 h 1347787"/>
                <a:gd name="connsiteX25" fmla="*/ 708113 w 1163638"/>
                <a:gd name="connsiteY25" fmla="*/ 1153322 h 1347787"/>
                <a:gd name="connsiteX26" fmla="*/ 579648 w 1163638"/>
                <a:gd name="connsiteY26" fmla="*/ 1211714 h 1347787"/>
                <a:gd name="connsiteX27" fmla="*/ 525408 w 1163638"/>
                <a:gd name="connsiteY27" fmla="*/ 1223819 h 1347787"/>
                <a:gd name="connsiteX28" fmla="*/ 505425 w 1163638"/>
                <a:gd name="connsiteY28" fmla="*/ 1235213 h 1347787"/>
                <a:gd name="connsiteX29" fmla="*/ 514703 w 1163638"/>
                <a:gd name="connsiteY29" fmla="*/ 1252303 h 1347787"/>
                <a:gd name="connsiteX30" fmla="*/ 512561 w 1163638"/>
                <a:gd name="connsiteY30" fmla="*/ 1274378 h 1347787"/>
                <a:gd name="connsiteX31" fmla="*/ 502570 w 1163638"/>
                <a:gd name="connsiteY31" fmla="*/ 1277938 h 1347787"/>
                <a:gd name="connsiteX32" fmla="*/ 490437 w 1163638"/>
                <a:gd name="connsiteY32" fmla="*/ 1272241 h 1347787"/>
                <a:gd name="connsiteX33" fmla="*/ 476163 w 1163638"/>
                <a:gd name="connsiteY33" fmla="*/ 1224531 h 1347787"/>
                <a:gd name="connsiteX34" fmla="*/ 573939 w 1163638"/>
                <a:gd name="connsiteY34" fmla="*/ 1181094 h 1347787"/>
                <a:gd name="connsiteX35" fmla="*/ 680279 w 1163638"/>
                <a:gd name="connsiteY35" fmla="*/ 1139080 h 1347787"/>
                <a:gd name="connsiteX36" fmla="*/ 681706 w 1163638"/>
                <a:gd name="connsiteY36" fmla="*/ 1131960 h 1347787"/>
                <a:gd name="connsiteX37" fmla="*/ 656013 w 1163638"/>
                <a:gd name="connsiteY37" fmla="*/ 1117006 h 1347787"/>
                <a:gd name="connsiteX38" fmla="*/ 699548 w 1163638"/>
                <a:gd name="connsiteY38" fmla="*/ 1104900 h 1347787"/>
                <a:gd name="connsiteX39" fmla="*/ 612775 w 1163638"/>
                <a:gd name="connsiteY39" fmla="*/ 993775 h 1347787"/>
                <a:gd name="connsiteX40" fmla="*/ 612053 w 1163638"/>
                <a:gd name="connsiteY40" fmla="*/ 1031576 h 1347787"/>
                <a:gd name="connsiteX41" fmla="*/ 575974 w 1163638"/>
                <a:gd name="connsiteY41" fmla="*/ 1037996 h 1347787"/>
                <a:gd name="connsiteX42" fmla="*/ 550718 w 1163638"/>
                <a:gd name="connsiteY42" fmla="*/ 1042988 h 1347787"/>
                <a:gd name="connsiteX43" fmla="*/ 549275 w 1163638"/>
                <a:gd name="connsiteY43" fmla="*/ 1004474 h 1347787"/>
                <a:gd name="connsiteX44" fmla="*/ 563707 w 1163638"/>
                <a:gd name="connsiteY44" fmla="*/ 1002334 h 1347787"/>
                <a:gd name="connsiteX45" fmla="*/ 612775 w 1163638"/>
                <a:gd name="connsiteY45" fmla="*/ 993775 h 1347787"/>
                <a:gd name="connsiteX46" fmla="*/ 725621 w 1163638"/>
                <a:gd name="connsiteY46" fmla="*/ 965200 h 1347787"/>
                <a:gd name="connsiteX47" fmla="*/ 756425 w 1163638"/>
                <a:gd name="connsiteY47" fmla="*/ 987329 h 1347787"/>
                <a:gd name="connsiteX48" fmla="*/ 761439 w 1163638"/>
                <a:gd name="connsiteY48" fmla="*/ 1016597 h 1347787"/>
                <a:gd name="connsiteX49" fmla="*/ 588797 w 1163638"/>
                <a:gd name="connsiteY49" fmla="*/ 1099402 h 1347787"/>
                <a:gd name="connsiteX50" fmla="*/ 482060 w 1163638"/>
                <a:gd name="connsiteY50" fmla="*/ 1132239 h 1347787"/>
                <a:gd name="connsiteX51" fmla="*/ 483493 w 1163638"/>
                <a:gd name="connsiteY51" fmla="*/ 1139378 h 1347787"/>
                <a:gd name="connsiteX52" fmla="*/ 514296 w 1163638"/>
                <a:gd name="connsiteY52" fmla="*/ 1162221 h 1347787"/>
                <a:gd name="connsiteX53" fmla="*/ 477045 w 1163638"/>
                <a:gd name="connsiteY53" fmla="*/ 1177925 h 1347787"/>
                <a:gd name="connsiteX54" fmla="*/ 455555 w 1163638"/>
                <a:gd name="connsiteY54" fmla="*/ 1153654 h 1347787"/>
                <a:gd name="connsiteX55" fmla="*/ 454122 w 1163638"/>
                <a:gd name="connsiteY55" fmla="*/ 1117962 h 1347787"/>
                <a:gd name="connsiteX56" fmla="*/ 583066 w 1163638"/>
                <a:gd name="connsiteY56" fmla="*/ 1067993 h 1347787"/>
                <a:gd name="connsiteX57" fmla="*/ 730636 w 1163638"/>
                <a:gd name="connsiteY57" fmla="*/ 1009458 h 1347787"/>
                <a:gd name="connsiteX58" fmla="*/ 729920 w 1163638"/>
                <a:gd name="connsiteY58" fmla="*/ 1004461 h 1347787"/>
                <a:gd name="connsiteX59" fmla="*/ 670462 w 1163638"/>
                <a:gd name="connsiteY59" fmla="*/ 981618 h 1347787"/>
                <a:gd name="connsiteX60" fmla="*/ 725621 w 1163638"/>
                <a:gd name="connsiteY60" fmla="*/ 965200 h 1347787"/>
                <a:gd name="connsiteX61" fmla="*/ 617538 w 1163638"/>
                <a:gd name="connsiteY61" fmla="*/ 804862 h 1347787"/>
                <a:gd name="connsiteX62" fmla="*/ 615416 w 1163638"/>
                <a:gd name="connsiteY62" fmla="*/ 897520 h 1347787"/>
                <a:gd name="connsiteX63" fmla="*/ 549636 w 1163638"/>
                <a:gd name="connsiteY63" fmla="*/ 908924 h 1347787"/>
                <a:gd name="connsiteX64" fmla="*/ 548222 w 1163638"/>
                <a:gd name="connsiteY64" fmla="*/ 909637 h 1347787"/>
                <a:gd name="connsiteX65" fmla="*/ 546100 w 1163638"/>
                <a:gd name="connsiteY65" fmla="*/ 816979 h 1347787"/>
                <a:gd name="connsiteX66" fmla="*/ 617538 w 1163638"/>
                <a:gd name="connsiteY66" fmla="*/ 804862 h 1347787"/>
                <a:gd name="connsiteX67" fmla="*/ 736229 w 1163638"/>
                <a:gd name="connsiteY67" fmla="*/ 782637 h 1347787"/>
                <a:gd name="connsiteX68" fmla="*/ 797714 w 1163638"/>
                <a:gd name="connsiteY68" fmla="*/ 831834 h 1347787"/>
                <a:gd name="connsiteX69" fmla="*/ 778411 w 1163638"/>
                <a:gd name="connsiteY69" fmla="*/ 896004 h 1347787"/>
                <a:gd name="connsiteX70" fmla="*/ 560354 w 1163638"/>
                <a:gd name="connsiteY70" fmla="*/ 970155 h 1347787"/>
                <a:gd name="connsiteX71" fmla="*/ 435240 w 1163638"/>
                <a:gd name="connsiteY71" fmla="*/ 1004379 h 1347787"/>
                <a:gd name="connsiteX72" fmla="*/ 434525 w 1163638"/>
                <a:gd name="connsiteY72" fmla="*/ 1009370 h 1347787"/>
                <a:gd name="connsiteX73" fmla="*/ 506019 w 1163638"/>
                <a:gd name="connsiteY73" fmla="*/ 1052150 h 1347787"/>
                <a:gd name="connsiteX74" fmla="*/ 460263 w 1163638"/>
                <a:gd name="connsiteY74" fmla="*/ 1069975 h 1347787"/>
                <a:gd name="connsiteX75" fmla="*/ 403783 w 1163638"/>
                <a:gd name="connsiteY75" fmla="*/ 1016500 h 1347787"/>
                <a:gd name="connsiteX76" fmla="*/ 408787 w 1163638"/>
                <a:gd name="connsiteY76" fmla="*/ 987267 h 1347787"/>
                <a:gd name="connsiteX77" fmla="*/ 555349 w 1163638"/>
                <a:gd name="connsiteY77" fmla="*/ 939497 h 1347787"/>
                <a:gd name="connsiteX78" fmla="*/ 754818 w 1163638"/>
                <a:gd name="connsiteY78" fmla="*/ 874614 h 1347787"/>
                <a:gd name="connsiteX79" fmla="*/ 767686 w 1163638"/>
                <a:gd name="connsiteY79" fmla="*/ 842529 h 1347787"/>
                <a:gd name="connsiteX80" fmla="*/ 691903 w 1163638"/>
                <a:gd name="connsiteY80" fmla="*/ 801175 h 1347787"/>
                <a:gd name="connsiteX81" fmla="*/ 669740 w 1163638"/>
                <a:gd name="connsiteY81" fmla="*/ 795471 h 1347787"/>
                <a:gd name="connsiteX82" fmla="*/ 736229 w 1163638"/>
                <a:gd name="connsiteY82" fmla="*/ 782637 h 1347787"/>
                <a:gd name="connsiteX83" fmla="*/ 622301 w 1163638"/>
                <a:gd name="connsiteY83" fmla="*/ 619125 h 1347787"/>
                <a:gd name="connsiteX84" fmla="*/ 619485 w 1163638"/>
                <a:gd name="connsiteY84" fmla="*/ 707226 h 1347787"/>
                <a:gd name="connsiteX85" fmla="*/ 613148 w 1163638"/>
                <a:gd name="connsiteY85" fmla="*/ 708647 h 1347787"/>
                <a:gd name="connsiteX86" fmla="*/ 543450 w 1163638"/>
                <a:gd name="connsiteY86" fmla="*/ 720725 h 1347787"/>
                <a:gd name="connsiteX87" fmla="*/ 541338 w 1163638"/>
                <a:gd name="connsiteY87" fmla="*/ 628361 h 1347787"/>
                <a:gd name="connsiteX88" fmla="*/ 575835 w 1163638"/>
                <a:gd name="connsiteY88" fmla="*/ 624809 h 1347787"/>
                <a:gd name="connsiteX89" fmla="*/ 622301 w 1163638"/>
                <a:gd name="connsiteY89" fmla="*/ 619125 h 1347787"/>
                <a:gd name="connsiteX90" fmla="*/ 748269 w 1163638"/>
                <a:gd name="connsiteY90" fmla="*/ 595312 h 1347787"/>
                <a:gd name="connsiteX91" fmla="*/ 824707 w 1163638"/>
                <a:gd name="connsiteY91" fmla="*/ 657184 h 1347787"/>
                <a:gd name="connsiteX92" fmla="*/ 800419 w 1163638"/>
                <a:gd name="connsiteY92" fmla="*/ 724035 h 1347787"/>
                <a:gd name="connsiteX93" fmla="*/ 624682 w 1163638"/>
                <a:gd name="connsiteY93" fmla="*/ 770972 h 1347787"/>
                <a:gd name="connsiteX94" fmla="*/ 473234 w 1163638"/>
                <a:gd name="connsiteY94" fmla="*/ 800841 h 1347787"/>
                <a:gd name="connsiteX95" fmla="*/ 397510 w 1163638"/>
                <a:gd name="connsiteY95" fmla="*/ 842090 h 1347787"/>
                <a:gd name="connsiteX96" fmla="*/ 410369 w 1163638"/>
                <a:gd name="connsiteY96" fmla="*/ 874092 h 1347787"/>
                <a:gd name="connsiteX97" fmla="*/ 496094 w 1163638"/>
                <a:gd name="connsiteY97" fmla="*/ 916763 h 1347787"/>
                <a:gd name="connsiteX98" fmla="*/ 439658 w 1163638"/>
                <a:gd name="connsiteY98" fmla="*/ 930275 h 1347787"/>
                <a:gd name="connsiteX99" fmla="*/ 386795 w 1163638"/>
                <a:gd name="connsiteY99" fmla="*/ 895428 h 1347787"/>
                <a:gd name="connsiteX100" fmla="*/ 367507 w 1163638"/>
                <a:gd name="connsiteY100" fmla="*/ 831422 h 1347787"/>
                <a:gd name="connsiteX101" fmla="*/ 619681 w 1163638"/>
                <a:gd name="connsiteY101" fmla="*/ 739680 h 1347787"/>
                <a:gd name="connsiteX102" fmla="*/ 779702 w 1163638"/>
                <a:gd name="connsiteY102" fmla="*/ 700566 h 1347787"/>
                <a:gd name="connsiteX103" fmla="*/ 794704 w 1163638"/>
                <a:gd name="connsiteY103" fmla="*/ 667141 h 1347787"/>
                <a:gd name="connsiteX104" fmla="*/ 688976 w 1163638"/>
                <a:gd name="connsiteY104" fmla="*/ 609536 h 1347787"/>
                <a:gd name="connsiteX105" fmla="*/ 748269 w 1163638"/>
                <a:gd name="connsiteY105" fmla="*/ 595312 h 1347787"/>
                <a:gd name="connsiteX106" fmla="*/ 354837 w 1163638"/>
                <a:gd name="connsiteY106" fmla="*/ 434407 h 1347787"/>
                <a:gd name="connsiteX107" fmla="*/ 364754 w 1163638"/>
                <a:gd name="connsiteY107" fmla="*/ 441150 h 1347787"/>
                <a:gd name="connsiteX108" fmla="*/ 361180 w 1163638"/>
                <a:gd name="connsiteY108" fmla="*/ 462726 h 1347787"/>
                <a:gd name="connsiteX109" fmla="*/ 345456 w 1163638"/>
                <a:gd name="connsiteY109" fmla="*/ 485740 h 1347787"/>
                <a:gd name="connsiteX110" fmla="*/ 476250 w 1163638"/>
                <a:gd name="connsiteY110" fmla="*/ 546153 h 1347787"/>
                <a:gd name="connsiteX111" fmla="*/ 415499 w 1163638"/>
                <a:gd name="connsiteY111" fmla="*/ 561975 h 1347787"/>
                <a:gd name="connsiteX112" fmla="*/ 314723 w 1163638"/>
                <a:gd name="connsiteY112" fmla="*/ 493651 h 1347787"/>
                <a:gd name="connsiteX113" fmla="*/ 343312 w 1163638"/>
                <a:gd name="connsiteY113" fmla="*/ 436835 h 1347787"/>
                <a:gd name="connsiteX114" fmla="*/ 354837 w 1163638"/>
                <a:gd name="connsiteY114" fmla="*/ 434407 h 1347787"/>
                <a:gd name="connsiteX115" fmla="*/ 810416 w 1163638"/>
                <a:gd name="connsiteY115" fmla="*/ 434387 h 1347787"/>
                <a:gd name="connsiteX116" fmla="*/ 821933 w 1163638"/>
                <a:gd name="connsiteY116" fmla="*/ 436795 h 1347787"/>
                <a:gd name="connsiteX117" fmla="*/ 850504 w 1163638"/>
                <a:gd name="connsiteY117" fmla="*/ 493160 h 1347787"/>
                <a:gd name="connsiteX118" fmla="*/ 574082 w 1163638"/>
                <a:gd name="connsiteY118" fmla="*/ 593047 h 1347787"/>
                <a:gd name="connsiteX119" fmla="*/ 370517 w 1163638"/>
                <a:gd name="connsiteY119" fmla="*/ 666536 h 1347787"/>
                <a:gd name="connsiteX120" fmla="*/ 385516 w 1163638"/>
                <a:gd name="connsiteY120" fmla="*/ 700070 h 1347787"/>
                <a:gd name="connsiteX121" fmla="*/ 494085 w 1163638"/>
                <a:gd name="connsiteY121" fmla="*/ 730750 h 1347787"/>
                <a:gd name="connsiteX122" fmla="*/ 427658 w 1163638"/>
                <a:gd name="connsiteY122" fmla="*/ 749300 h 1347787"/>
                <a:gd name="connsiteX123" fmla="*/ 364802 w 1163638"/>
                <a:gd name="connsiteY123" fmla="*/ 723615 h 1347787"/>
                <a:gd name="connsiteX124" fmla="*/ 340517 w 1163638"/>
                <a:gd name="connsiteY124" fmla="*/ 656547 h 1347787"/>
                <a:gd name="connsiteX125" fmla="*/ 571225 w 1163638"/>
                <a:gd name="connsiteY125" fmla="*/ 561654 h 1347787"/>
                <a:gd name="connsiteX126" fmla="*/ 819790 w 1163638"/>
                <a:gd name="connsiteY126" fmla="*/ 485311 h 1347787"/>
                <a:gd name="connsiteX127" fmla="*/ 804077 w 1163638"/>
                <a:gd name="connsiteY127" fmla="*/ 462480 h 1347787"/>
                <a:gd name="connsiteX128" fmla="*/ 800505 w 1163638"/>
                <a:gd name="connsiteY128" fmla="*/ 441075 h 1347787"/>
                <a:gd name="connsiteX129" fmla="*/ 810416 w 1163638"/>
                <a:gd name="connsiteY129" fmla="*/ 434387 h 1347787"/>
                <a:gd name="connsiteX130" fmla="*/ 530225 w 1163638"/>
                <a:gd name="connsiteY130" fmla="*/ 204787 h 1347787"/>
                <a:gd name="connsiteX131" fmla="*/ 581819 w 1163638"/>
                <a:gd name="connsiteY131" fmla="*/ 216168 h 1347787"/>
                <a:gd name="connsiteX132" fmla="*/ 633413 w 1163638"/>
                <a:gd name="connsiteY132" fmla="*/ 204787 h 1347787"/>
                <a:gd name="connsiteX133" fmla="*/ 625530 w 1163638"/>
                <a:gd name="connsiteY133" fmla="*/ 522731 h 1347787"/>
                <a:gd name="connsiteX134" fmla="*/ 567487 w 1163638"/>
                <a:gd name="connsiteY134" fmla="*/ 529844 h 1347787"/>
                <a:gd name="connsiteX135" fmla="*/ 538107 w 1163638"/>
                <a:gd name="connsiteY135" fmla="*/ 533400 h 1347787"/>
                <a:gd name="connsiteX136" fmla="*/ 530225 w 1163638"/>
                <a:gd name="connsiteY136" fmla="*/ 204787 h 1347787"/>
                <a:gd name="connsiteX137" fmla="*/ 747754 w 1163638"/>
                <a:gd name="connsiteY137" fmla="*/ 166128 h 1347787"/>
                <a:gd name="connsiteX138" fmla="*/ 872704 w 1163638"/>
                <a:gd name="connsiteY138" fmla="*/ 204134 h 1347787"/>
                <a:gd name="connsiteX139" fmla="*/ 1163638 w 1163638"/>
                <a:gd name="connsiteY139" fmla="*/ 212691 h 1347787"/>
                <a:gd name="connsiteX140" fmla="*/ 1061418 w 1163638"/>
                <a:gd name="connsiteY140" fmla="*/ 270452 h 1347787"/>
                <a:gd name="connsiteX141" fmla="*/ 977068 w 1163638"/>
                <a:gd name="connsiteY141" fmla="*/ 317517 h 1347787"/>
                <a:gd name="connsiteX142" fmla="*/ 846970 w 1163638"/>
                <a:gd name="connsiteY142" fmla="*/ 354598 h 1347787"/>
                <a:gd name="connsiteX143" fmla="*/ 660400 w 1163638"/>
                <a:gd name="connsiteY143" fmla="*/ 396671 h 1347787"/>
                <a:gd name="connsiteX144" fmla="*/ 664689 w 1163638"/>
                <a:gd name="connsiteY144" fmla="*/ 221961 h 1347787"/>
                <a:gd name="connsiteX145" fmla="*/ 718301 w 1163638"/>
                <a:gd name="connsiteY145" fmla="*/ 171331 h 1347787"/>
                <a:gd name="connsiteX146" fmla="*/ 747754 w 1163638"/>
                <a:gd name="connsiteY146" fmla="*/ 166128 h 1347787"/>
                <a:gd name="connsiteX147" fmla="*/ 415884 w 1163638"/>
                <a:gd name="connsiteY147" fmla="*/ 166128 h 1347787"/>
                <a:gd name="connsiteX148" fmla="*/ 445337 w 1163638"/>
                <a:gd name="connsiteY148" fmla="*/ 171331 h 1347787"/>
                <a:gd name="connsiteX149" fmla="*/ 498949 w 1163638"/>
                <a:gd name="connsiteY149" fmla="*/ 221961 h 1347787"/>
                <a:gd name="connsiteX150" fmla="*/ 503238 w 1163638"/>
                <a:gd name="connsiteY150" fmla="*/ 396671 h 1347787"/>
                <a:gd name="connsiteX151" fmla="*/ 316668 w 1163638"/>
                <a:gd name="connsiteY151" fmla="*/ 354598 h 1347787"/>
                <a:gd name="connsiteX152" fmla="*/ 186570 w 1163638"/>
                <a:gd name="connsiteY152" fmla="*/ 317517 h 1347787"/>
                <a:gd name="connsiteX153" fmla="*/ 102220 w 1163638"/>
                <a:gd name="connsiteY153" fmla="*/ 270452 h 1347787"/>
                <a:gd name="connsiteX154" fmla="*/ 0 w 1163638"/>
                <a:gd name="connsiteY154" fmla="*/ 212691 h 1347787"/>
                <a:gd name="connsiteX155" fmla="*/ 290934 w 1163638"/>
                <a:gd name="connsiteY155" fmla="*/ 204134 h 1347787"/>
                <a:gd name="connsiteX156" fmla="*/ 415884 w 1163638"/>
                <a:gd name="connsiteY156" fmla="*/ 166128 h 1347787"/>
                <a:gd name="connsiteX157" fmla="*/ 581819 w 1163638"/>
                <a:gd name="connsiteY157" fmla="*/ 0 h 1347787"/>
                <a:gd name="connsiteX158" fmla="*/ 674688 w 1163638"/>
                <a:gd name="connsiteY158" fmla="*/ 92869 h 1347787"/>
                <a:gd name="connsiteX159" fmla="*/ 581819 w 1163638"/>
                <a:gd name="connsiteY159" fmla="*/ 185738 h 1347787"/>
                <a:gd name="connsiteX160" fmla="*/ 488950 w 1163638"/>
                <a:gd name="connsiteY160" fmla="*/ 92869 h 1347787"/>
                <a:gd name="connsiteX161" fmla="*/ 581819 w 1163638"/>
                <a:gd name="connsiteY161" fmla="*/ 0 h 1347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1163638" h="1347787">
                  <a:moveTo>
                    <a:pt x="606426" y="1239837"/>
                  </a:moveTo>
                  <a:cubicBezTo>
                    <a:pt x="606426" y="1239837"/>
                    <a:pt x="606426" y="1239837"/>
                    <a:pt x="604317" y="1324910"/>
                  </a:cubicBezTo>
                  <a:cubicBezTo>
                    <a:pt x="604317" y="1337779"/>
                    <a:pt x="593771" y="1347787"/>
                    <a:pt x="581819" y="1347787"/>
                  </a:cubicBezTo>
                  <a:cubicBezTo>
                    <a:pt x="569868" y="1347787"/>
                    <a:pt x="559322" y="1337779"/>
                    <a:pt x="559322" y="1324910"/>
                  </a:cubicBezTo>
                  <a:cubicBezTo>
                    <a:pt x="559322" y="1324910"/>
                    <a:pt x="559322" y="1324910"/>
                    <a:pt x="557213" y="1249846"/>
                  </a:cubicBezTo>
                  <a:cubicBezTo>
                    <a:pt x="565649" y="1247701"/>
                    <a:pt x="575492" y="1246271"/>
                    <a:pt x="585334" y="1244127"/>
                  </a:cubicBezTo>
                  <a:cubicBezTo>
                    <a:pt x="592365" y="1242697"/>
                    <a:pt x="599395" y="1241267"/>
                    <a:pt x="606426" y="1239837"/>
                  </a:cubicBezTo>
                  <a:close/>
                  <a:moveTo>
                    <a:pt x="683331" y="1216025"/>
                  </a:moveTo>
                  <a:cubicBezTo>
                    <a:pt x="684742" y="1218160"/>
                    <a:pt x="686859" y="1221007"/>
                    <a:pt x="687564" y="1224565"/>
                  </a:cubicBezTo>
                  <a:cubicBezTo>
                    <a:pt x="695325" y="1245914"/>
                    <a:pt x="679097" y="1265840"/>
                    <a:pt x="673453" y="1272245"/>
                  </a:cubicBezTo>
                  <a:cubicBezTo>
                    <a:pt x="670631" y="1275803"/>
                    <a:pt x="666397" y="1277938"/>
                    <a:pt x="661459" y="1277938"/>
                  </a:cubicBezTo>
                  <a:cubicBezTo>
                    <a:pt x="657930" y="1277938"/>
                    <a:pt x="654403" y="1276515"/>
                    <a:pt x="651580" y="1274380"/>
                  </a:cubicBezTo>
                  <a:cubicBezTo>
                    <a:pt x="645230" y="1268687"/>
                    <a:pt x="644525" y="1258724"/>
                    <a:pt x="649464" y="1252319"/>
                  </a:cubicBezTo>
                  <a:cubicBezTo>
                    <a:pt x="657930" y="1242356"/>
                    <a:pt x="659341" y="1236663"/>
                    <a:pt x="658636" y="1235240"/>
                  </a:cubicBezTo>
                  <a:cubicBezTo>
                    <a:pt x="658636" y="1234528"/>
                    <a:pt x="657225" y="1231681"/>
                    <a:pt x="650169" y="1228123"/>
                  </a:cubicBezTo>
                  <a:cubicBezTo>
                    <a:pt x="661459" y="1224565"/>
                    <a:pt x="672747" y="1221007"/>
                    <a:pt x="683331" y="1216025"/>
                  </a:cubicBezTo>
                  <a:close/>
                  <a:moveTo>
                    <a:pt x="609601" y="1128712"/>
                  </a:moveTo>
                  <a:cubicBezTo>
                    <a:pt x="609601" y="1128712"/>
                    <a:pt x="609601" y="1128712"/>
                    <a:pt x="609601" y="1142823"/>
                  </a:cubicBezTo>
                  <a:cubicBezTo>
                    <a:pt x="593929" y="1147057"/>
                    <a:pt x="578258" y="1149879"/>
                    <a:pt x="568285" y="1151290"/>
                  </a:cubicBezTo>
                  <a:cubicBezTo>
                    <a:pt x="563298" y="1152701"/>
                    <a:pt x="559024" y="1153407"/>
                    <a:pt x="554750" y="1154112"/>
                  </a:cubicBezTo>
                  <a:cubicBezTo>
                    <a:pt x="554750" y="1154112"/>
                    <a:pt x="554750" y="1154112"/>
                    <a:pt x="554038" y="1139295"/>
                  </a:cubicBezTo>
                  <a:cubicBezTo>
                    <a:pt x="568997" y="1135768"/>
                    <a:pt x="583956" y="1132945"/>
                    <a:pt x="593929" y="1131534"/>
                  </a:cubicBezTo>
                  <a:cubicBezTo>
                    <a:pt x="598916" y="1130829"/>
                    <a:pt x="604614" y="1129418"/>
                    <a:pt x="609601" y="1128712"/>
                  </a:cubicBezTo>
                  <a:close/>
                  <a:moveTo>
                    <a:pt x="699548" y="1104900"/>
                  </a:moveTo>
                  <a:cubicBezTo>
                    <a:pt x="703831" y="1109173"/>
                    <a:pt x="707399" y="1113445"/>
                    <a:pt x="709540" y="1117718"/>
                  </a:cubicBezTo>
                  <a:cubicBezTo>
                    <a:pt x="713108" y="1125551"/>
                    <a:pt x="715963" y="1137656"/>
                    <a:pt x="708113" y="1153322"/>
                  </a:cubicBezTo>
                  <a:cubicBezTo>
                    <a:pt x="689557" y="1191063"/>
                    <a:pt x="631034" y="1201744"/>
                    <a:pt x="579648" y="1211714"/>
                  </a:cubicBezTo>
                  <a:cubicBezTo>
                    <a:pt x="558951" y="1215274"/>
                    <a:pt x="540395" y="1218835"/>
                    <a:pt x="525408" y="1223819"/>
                  </a:cubicBezTo>
                  <a:cubicBezTo>
                    <a:pt x="508279" y="1229516"/>
                    <a:pt x="505425" y="1234501"/>
                    <a:pt x="505425" y="1235213"/>
                  </a:cubicBezTo>
                  <a:cubicBezTo>
                    <a:pt x="504711" y="1236637"/>
                    <a:pt x="506138" y="1242334"/>
                    <a:pt x="514703" y="1252303"/>
                  </a:cubicBezTo>
                  <a:cubicBezTo>
                    <a:pt x="519698" y="1258712"/>
                    <a:pt x="518985" y="1268681"/>
                    <a:pt x="512561" y="1274378"/>
                  </a:cubicBezTo>
                  <a:cubicBezTo>
                    <a:pt x="509707" y="1276514"/>
                    <a:pt x="506138" y="1277938"/>
                    <a:pt x="502570" y="1277938"/>
                  </a:cubicBezTo>
                  <a:cubicBezTo>
                    <a:pt x="497574" y="1277938"/>
                    <a:pt x="493292" y="1275802"/>
                    <a:pt x="490437" y="1272241"/>
                  </a:cubicBezTo>
                  <a:cubicBezTo>
                    <a:pt x="484728" y="1265833"/>
                    <a:pt x="468313" y="1245894"/>
                    <a:pt x="476163" y="1224531"/>
                  </a:cubicBezTo>
                  <a:cubicBezTo>
                    <a:pt x="486155" y="1197472"/>
                    <a:pt x="526835" y="1189639"/>
                    <a:pt x="573939" y="1181094"/>
                  </a:cubicBezTo>
                  <a:cubicBezTo>
                    <a:pt x="616046" y="1173261"/>
                    <a:pt x="668146" y="1163292"/>
                    <a:pt x="680279" y="1139080"/>
                  </a:cubicBezTo>
                  <a:cubicBezTo>
                    <a:pt x="682420" y="1134096"/>
                    <a:pt x="681706" y="1132672"/>
                    <a:pt x="681706" y="1131960"/>
                  </a:cubicBezTo>
                  <a:cubicBezTo>
                    <a:pt x="678851" y="1126263"/>
                    <a:pt x="669573" y="1121278"/>
                    <a:pt x="656013" y="1117006"/>
                  </a:cubicBezTo>
                  <a:cubicBezTo>
                    <a:pt x="671715" y="1114157"/>
                    <a:pt x="685988" y="1109885"/>
                    <a:pt x="699548" y="1104900"/>
                  </a:cubicBezTo>
                  <a:close/>
                  <a:moveTo>
                    <a:pt x="612775" y="993775"/>
                  </a:moveTo>
                  <a:cubicBezTo>
                    <a:pt x="612775" y="993775"/>
                    <a:pt x="612775" y="993775"/>
                    <a:pt x="612053" y="1031576"/>
                  </a:cubicBezTo>
                  <a:cubicBezTo>
                    <a:pt x="599786" y="1033716"/>
                    <a:pt x="587519" y="1035856"/>
                    <a:pt x="575974" y="1037996"/>
                  </a:cubicBezTo>
                  <a:cubicBezTo>
                    <a:pt x="567315" y="1039422"/>
                    <a:pt x="558655" y="1041562"/>
                    <a:pt x="550718" y="1042988"/>
                  </a:cubicBezTo>
                  <a:cubicBezTo>
                    <a:pt x="550718" y="1042988"/>
                    <a:pt x="550718" y="1042988"/>
                    <a:pt x="549275" y="1004474"/>
                  </a:cubicBezTo>
                  <a:cubicBezTo>
                    <a:pt x="554326" y="1003760"/>
                    <a:pt x="559377" y="1003047"/>
                    <a:pt x="563707" y="1002334"/>
                  </a:cubicBezTo>
                  <a:cubicBezTo>
                    <a:pt x="579582" y="999481"/>
                    <a:pt x="596178" y="997341"/>
                    <a:pt x="612775" y="993775"/>
                  </a:cubicBezTo>
                  <a:close/>
                  <a:moveTo>
                    <a:pt x="725621" y="965200"/>
                  </a:moveTo>
                  <a:cubicBezTo>
                    <a:pt x="739948" y="970911"/>
                    <a:pt x="749977" y="978049"/>
                    <a:pt x="756425" y="987329"/>
                  </a:cubicBezTo>
                  <a:cubicBezTo>
                    <a:pt x="762156" y="995895"/>
                    <a:pt x="763588" y="1005889"/>
                    <a:pt x="761439" y="1016597"/>
                  </a:cubicBezTo>
                  <a:cubicBezTo>
                    <a:pt x="748545" y="1069421"/>
                    <a:pt x="666880" y="1084412"/>
                    <a:pt x="588797" y="1099402"/>
                  </a:cubicBezTo>
                  <a:cubicBezTo>
                    <a:pt x="547248" y="1106541"/>
                    <a:pt x="489940" y="1117249"/>
                    <a:pt x="482060" y="1132239"/>
                  </a:cubicBezTo>
                  <a:cubicBezTo>
                    <a:pt x="482060" y="1132953"/>
                    <a:pt x="481343" y="1134381"/>
                    <a:pt x="483493" y="1139378"/>
                  </a:cubicBezTo>
                  <a:cubicBezTo>
                    <a:pt x="488507" y="1149371"/>
                    <a:pt x="499252" y="1156510"/>
                    <a:pt x="514296" y="1162221"/>
                  </a:cubicBezTo>
                  <a:cubicBezTo>
                    <a:pt x="499969" y="1166504"/>
                    <a:pt x="487791" y="1171501"/>
                    <a:pt x="477045" y="1177925"/>
                  </a:cubicBezTo>
                  <a:cubicBezTo>
                    <a:pt x="467733" y="1171501"/>
                    <a:pt x="459853" y="1162934"/>
                    <a:pt x="455555" y="1153654"/>
                  </a:cubicBezTo>
                  <a:cubicBezTo>
                    <a:pt x="447675" y="1137950"/>
                    <a:pt x="450540" y="1125815"/>
                    <a:pt x="454122" y="1117962"/>
                  </a:cubicBezTo>
                  <a:cubicBezTo>
                    <a:pt x="468449" y="1089409"/>
                    <a:pt x="519310" y="1080129"/>
                    <a:pt x="583066" y="1067993"/>
                  </a:cubicBezTo>
                  <a:cubicBezTo>
                    <a:pt x="645389" y="1056572"/>
                    <a:pt x="722756" y="1042295"/>
                    <a:pt x="730636" y="1009458"/>
                  </a:cubicBezTo>
                  <a:cubicBezTo>
                    <a:pt x="731352" y="1006603"/>
                    <a:pt x="730636" y="1005889"/>
                    <a:pt x="729920" y="1004461"/>
                  </a:cubicBezTo>
                  <a:cubicBezTo>
                    <a:pt x="723472" y="995182"/>
                    <a:pt x="699833" y="988043"/>
                    <a:pt x="670462" y="981618"/>
                  </a:cubicBezTo>
                  <a:cubicBezTo>
                    <a:pt x="689804" y="977335"/>
                    <a:pt x="708429" y="971625"/>
                    <a:pt x="725621" y="965200"/>
                  </a:cubicBezTo>
                  <a:close/>
                  <a:moveTo>
                    <a:pt x="617538" y="804862"/>
                  </a:moveTo>
                  <a:cubicBezTo>
                    <a:pt x="617538" y="804862"/>
                    <a:pt x="617538" y="804862"/>
                    <a:pt x="615416" y="897520"/>
                  </a:cubicBezTo>
                  <a:cubicBezTo>
                    <a:pt x="592075" y="902510"/>
                    <a:pt x="569441" y="906073"/>
                    <a:pt x="549636" y="908924"/>
                  </a:cubicBezTo>
                  <a:cubicBezTo>
                    <a:pt x="548929" y="908924"/>
                    <a:pt x="548929" y="909637"/>
                    <a:pt x="548222" y="909637"/>
                  </a:cubicBezTo>
                  <a:cubicBezTo>
                    <a:pt x="548222" y="909637"/>
                    <a:pt x="548222" y="909637"/>
                    <a:pt x="546100" y="816979"/>
                  </a:cubicBezTo>
                  <a:cubicBezTo>
                    <a:pt x="568734" y="812702"/>
                    <a:pt x="593489" y="808426"/>
                    <a:pt x="617538" y="804862"/>
                  </a:cubicBezTo>
                  <a:close/>
                  <a:moveTo>
                    <a:pt x="736229" y="782637"/>
                  </a:moveTo>
                  <a:cubicBezTo>
                    <a:pt x="767686" y="794758"/>
                    <a:pt x="789850" y="810444"/>
                    <a:pt x="797714" y="831834"/>
                  </a:cubicBezTo>
                  <a:cubicBezTo>
                    <a:pt x="804863" y="851798"/>
                    <a:pt x="798429" y="873188"/>
                    <a:pt x="778411" y="896004"/>
                  </a:cubicBezTo>
                  <a:cubicBezTo>
                    <a:pt x="736944" y="942349"/>
                    <a:pt x="642572" y="957322"/>
                    <a:pt x="560354" y="970155"/>
                  </a:cubicBezTo>
                  <a:cubicBezTo>
                    <a:pt x="506734" y="978711"/>
                    <a:pt x="445964" y="988693"/>
                    <a:pt x="435240" y="1004379"/>
                  </a:cubicBezTo>
                  <a:cubicBezTo>
                    <a:pt x="434525" y="1005805"/>
                    <a:pt x="433810" y="1006518"/>
                    <a:pt x="434525" y="1009370"/>
                  </a:cubicBezTo>
                  <a:cubicBezTo>
                    <a:pt x="439529" y="1029334"/>
                    <a:pt x="469557" y="1042168"/>
                    <a:pt x="506019" y="1052150"/>
                  </a:cubicBezTo>
                  <a:cubicBezTo>
                    <a:pt x="488860" y="1057141"/>
                    <a:pt x="473132" y="1062845"/>
                    <a:pt x="460263" y="1069975"/>
                  </a:cubicBezTo>
                  <a:cubicBezTo>
                    <a:pt x="430950" y="1057854"/>
                    <a:pt x="410217" y="1041455"/>
                    <a:pt x="403783" y="1016500"/>
                  </a:cubicBezTo>
                  <a:cubicBezTo>
                    <a:pt x="401638" y="1005805"/>
                    <a:pt x="403068" y="995823"/>
                    <a:pt x="408787" y="987267"/>
                  </a:cubicBezTo>
                  <a:cubicBezTo>
                    <a:pt x="427376" y="959461"/>
                    <a:pt x="483856" y="950905"/>
                    <a:pt x="555349" y="939497"/>
                  </a:cubicBezTo>
                  <a:cubicBezTo>
                    <a:pt x="628988" y="927376"/>
                    <a:pt x="720501" y="913116"/>
                    <a:pt x="754818" y="874614"/>
                  </a:cubicBezTo>
                  <a:cubicBezTo>
                    <a:pt x="766257" y="861780"/>
                    <a:pt x="770546" y="851085"/>
                    <a:pt x="767686" y="842529"/>
                  </a:cubicBezTo>
                  <a:cubicBezTo>
                    <a:pt x="764112" y="832547"/>
                    <a:pt x="748383" y="816861"/>
                    <a:pt x="691903" y="801175"/>
                  </a:cubicBezTo>
                  <a:cubicBezTo>
                    <a:pt x="684754" y="799036"/>
                    <a:pt x="677604" y="796897"/>
                    <a:pt x="669740" y="795471"/>
                  </a:cubicBezTo>
                  <a:cubicBezTo>
                    <a:pt x="694763" y="791193"/>
                    <a:pt x="716926" y="786915"/>
                    <a:pt x="736229" y="782637"/>
                  </a:cubicBezTo>
                  <a:close/>
                  <a:moveTo>
                    <a:pt x="622301" y="619125"/>
                  </a:moveTo>
                  <a:cubicBezTo>
                    <a:pt x="622301" y="619125"/>
                    <a:pt x="622301" y="619125"/>
                    <a:pt x="619485" y="707226"/>
                  </a:cubicBezTo>
                  <a:cubicBezTo>
                    <a:pt x="617373" y="707936"/>
                    <a:pt x="615260" y="707936"/>
                    <a:pt x="613148" y="708647"/>
                  </a:cubicBezTo>
                  <a:cubicBezTo>
                    <a:pt x="589212" y="712199"/>
                    <a:pt x="565979" y="716462"/>
                    <a:pt x="543450" y="720725"/>
                  </a:cubicBezTo>
                  <a:cubicBezTo>
                    <a:pt x="543450" y="720725"/>
                    <a:pt x="543450" y="720725"/>
                    <a:pt x="541338" y="628361"/>
                  </a:cubicBezTo>
                  <a:cubicBezTo>
                    <a:pt x="551898" y="626941"/>
                    <a:pt x="563867" y="625520"/>
                    <a:pt x="575835" y="624809"/>
                  </a:cubicBezTo>
                  <a:cubicBezTo>
                    <a:pt x="592028" y="622678"/>
                    <a:pt x="607516" y="621257"/>
                    <a:pt x="622301" y="619125"/>
                  </a:cubicBezTo>
                  <a:close/>
                  <a:moveTo>
                    <a:pt x="748269" y="595312"/>
                  </a:moveTo>
                  <a:cubicBezTo>
                    <a:pt x="790417" y="611669"/>
                    <a:pt x="816849" y="633004"/>
                    <a:pt x="824707" y="657184"/>
                  </a:cubicBezTo>
                  <a:cubicBezTo>
                    <a:pt x="828994" y="670697"/>
                    <a:pt x="831851" y="696299"/>
                    <a:pt x="800419" y="724035"/>
                  </a:cubicBezTo>
                  <a:cubicBezTo>
                    <a:pt x="776844" y="744659"/>
                    <a:pt x="718265" y="755326"/>
                    <a:pt x="624682" y="770972"/>
                  </a:cubicBezTo>
                  <a:cubicBezTo>
                    <a:pt x="571818" y="779506"/>
                    <a:pt x="516811" y="788751"/>
                    <a:pt x="473234" y="800841"/>
                  </a:cubicBezTo>
                  <a:cubicBezTo>
                    <a:pt x="416798" y="816487"/>
                    <a:pt x="401082" y="832133"/>
                    <a:pt x="397510" y="842090"/>
                  </a:cubicBezTo>
                  <a:cubicBezTo>
                    <a:pt x="394653" y="850624"/>
                    <a:pt x="398939" y="861291"/>
                    <a:pt x="410369" y="874092"/>
                  </a:cubicBezTo>
                  <a:cubicBezTo>
                    <a:pt x="427514" y="894005"/>
                    <a:pt x="459661" y="906806"/>
                    <a:pt x="496094" y="916763"/>
                  </a:cubicBezTo>
                  <a:cubicBezTo>
                    <a:pt x="474663" y="921030"/>
                    <a:pt x="456089" y="925297"/>
                    <a:pt x="439658" y="930275"/>
                  </a:cubicBezTo>
                  <a:cubicBezTo>
                    <a:pt x="418227" y="921030"/>
                    <a:pt x="400368" y="909651"/>
                    <a:pt x="386795" y="895428"/>
                  </a:cubicBezTo>
                  <a:cubicBezTo>
                    <a:pt x="366792" y="872670"/>
                    <a:pt x="360363" y="851335"/>
                    <a:pt x="367507" y="831422"/>
                  </a:cubicBezTo>
                  <a:cubicBezTo>
                    <a:pt x="386795" y="778084"/>
                    <a:pt x="499666" y="759593"/>
                    <a:pt x="619681" y="739680"/>
                  </a:cubicBezTo>
                  <a:cubicBezTo>
                    <a:pt x="686119" y="729013"/>
                    <a:pt x="761128" y="716923"/>
                    <a:pt x="779702" y="700566"/>
                  </a:cubicBezTo>
                  <a:cubicBezTo>
                    <a:pt x="793275" y="688476"/>
                    <a:pt x="798276" y="677097"/>
                    <a:pt x="794704" y="667141"/>
                  </a:cubicBezTo>
                  <a:cubicBezTo>
                    <a:pt x="788989" y="648650"/>
                    <a:pt x="756842" y="625893"/>
                    <a:pt x="688976" y="609536"/>
                  </a:cubicBezTo>
                  <a:cubicBezTo>
                    <a:pt x="710407" y="605269"/>
                    <a:pt x="730410" y="600290"/>
                    <a:pt x="748269" y="595312"/>
                  </a:cubicBezTo>
                  <a:close/>
                  <a:moveTo>
                    <a:pt x="354837" y="434407"/>
                  </a:moveTo>
                  <a:cubicBezTo>
                    <a:pt x="358679" y="435216"/>
                    <a:pt x="362252" y="437554"/>
                    <a:pt x="364754" y="441150"/>
                  </a:cubicBezTo>
                  <a:cubicBezTo>
                    <a:pt x="369757" y="448342"/>
                    <a:pt x="368327" y="457691"/>
                    <a:pt x="361180" y="462726"/>
                  </a:cubicBezTo>
                  <a:cubicBezTo>
                    <a:pt x="352603" y="468479"/>
                    <a:pt x="343312" y="477110"/>
                    <a:pt x="345456" y="485740"/>
                  </a:cubicBezTo>
                  <a:cubicBezTo>
                    <a:pt x="349030" y="500124"/>
                    <a:pt x="381907" y="526015"/>
                    <a:pt x="476250" y="546153"/>
                  </a:cubicBezTo>
                  <a:cubicBezTo>
                    <a:pt x="455523" y="550468"/>
                    <a:pt x="434796" y="555502"/>
                    <a:pt x="415499" y="561975"/>
                  </a:cubicBezTo>
                  <a:cubicBezTo>
                    <a:pt x="356892" y="544714"/>
                    <a:pt x="321871" y="520981"/>
                    <a:pt x="314723" y="493651"/>
                  </a:cubicBezTo>
                  <a:cubicBezTo>
                    <a:pt x="311864" y="482144"/>
                    <a:pt x="311150" y="458410"/>
                    <a:pt x="343312" y="436835"/>
                  </a:cubicBezTo>
                  <a:cubicBezTo>
                    <a:pt x="346886" y="434317"/>
                    <a:pt x="350995" y="433598"/>
                    <a:pt x="354837" y="434407"/>
                  </a:cubicBezTo>
                  <a:close/>
                  <a:moveTo>
                    <a:pt x="810416" y="434387"/>
                  </a:moveTo>
                  <a:cubicBezTo>
                    <a:pt x="814255" y="433584"/>
                    <a:pt x="818362" y="434297"/>
                    <a:pt x="821933" y="436795"/>
                  </a:cubicBezTo>
                  <a:cubicBezTo>
                    <a:pt x="854075" y="458199"/>
                    <a:pt x="853361" y="481744"/>
                    <a:pt x="850504" y="493160"/>
                  </a:cubicBezTo>
                  <a:cubicBezTo>
                    <a:pt x="838361" y="540963"/>
                    <a:pt x="737650" y="576637"/>
                    <a:pt x="574082" y="593047"/>
                  </a:cubicBezTo>
                  <a:cubicBezTo>
                    <a:pt x="436943" y="606604"/>
                    <a:pt x="378374" y="640851"/>
                    <a:pt x="370517" y="666536"/>
                  </a:cubicBezTo>
                  <a:cubicBezTo>
                    <a:pt x="366945" y="676525"/>
                    <a:pt x="371945" y="687941"/>
                    <a:pt x="385516" y="700070"/>
                  </a:cubicBezTo>
                  <a:cubicBezTo>
                    <a:pt x="399087" y="712199"/>
                    <a:pt x="444800" y="722188"/>
                    <a:pt x="494085" y="730750"/>
                  </a:cubicBezTo>
                  <a:cubicBezTo>
                    <a:pt x="469800" y="736457"/>
                    <a:pt x="447657" y="742879"/>
                    <a:pt x="427658" y="749300"/>
                  </a:cubicBezTo>
                  <a:cubicBezTo>
                    <a:pt x="397659" y="742165"/>
                    <a:pt x="376945" y="734317"/>
                    <a:pt x="364802" y="723615"/>
                  </a:cubicBezTo>
                  <a:cubicBezTo>
                    <a:pt x="333375" y="695789"/>
                    <a:pt x="336232" y="670104"/>
                    <a:pt x="340517" y="656547"/>
                  </a:cubicBezTo>
                  <a:cubicBezTo>
                    <a:pt x="355517" y="608744"/>
                    <a:pt x="439800" y="574497"/>
                    <a:pt x="571225" y="561654"/>
                  </a:cubicBezTo>
                  <a:cubicBezTo>
                    <a:pt x="756935" y="544530"/>
                    <a:pt x="815505" y="503862"/>
                    <a:pt x="819790" y="485311"/>
                  </a:cubicBezTo>
                  <a:cubicBezTo>
                    <a:pt x="821933" y="476750"/>
                    <a:pt x="812648" y="468188"/>
                    <a:pt x="804077" y="462480"/>
                  </a:cubicBezTo>
                  <a:cubicBezTo>
                    <a:pt x="796934" y="457486"/>
                    <a:pt x="795505" y="448210"/>
                    <a:pt x="800505" y="441075"/>
                  </a:cubicBezTo>
                  <a:cubicBezTo>
                    <a:pt x="803005" y="437508"/>
                    <a:pt x="806577" y="435189"/>
                    <a:pt x="810416" y="434387"/>
                  </a:cubicBezTo>
                  <a:close/>
                  <a:moveTo>
                    <a:pt x="530225" y="204787"/>
                  </a:moveTo>
                  <a:cubicBezTo>
                    <a:pt x="545990" y="211900"/>
                    <a:pt x="563188" y="216168"/>
                    <a:pt x="581819" y="216168"/>
                  </a:cubicBezTo>
                  <a:cubicBezTo>
                    <a:pt x="600450" y="216168"/>
                    <a:pt x="617648" y="211900"/>
                    <a:pt x="633413" y="204787"/>
                  </a:cubicBezTo>
                  <a:cubicBezTo>
                    <a:pt x="633413" y="204787"/>
                    <a:pt x="633413" y="204787"/>
                    <a:pt x="625530" y="522731"/>
                  </a:cubicBezTo>
                  <a:cubicBezTo>
                    <a:pt x="607616" y="525576"/>
                    <a:pt x="588268" y="527710"/>
                    <a:pt x="567487" y="529844"/>
                  </a:cubicBezTo>
                  <a:cubicBezTo>
                    <a:pt x="557455" y="530555"/>
                    <a:pt x="548139" y="531978"/>
                    <a:pt x="538107" y="533400"/>
                  </a:cubicBezTo>
                  <a:cubicBezTo>
                    <a:pt x="538107" y="533400"/>
                    <a:pt x="538107" y="533400"/>
                    <a:pt x="530225" y="204787"/>
                  </a:cubicBezTo>
                  <a:close/>
                  <a:moveTo>
                    <a:pt x="747754" y="166128"/>
                  </a:moveTo>
                  <a:cubicBezTo>
                    <a:pt x="784378" y="170574"/>
                    <a:pt x="838392" y="198786"/>
                    <a:pt x="872704" y="204134"/>
                  </a:cubicBezTo>
                  <a:cubicBezTo>
                    <a:pt x="919168" y="210552"/>
                    <a:pt x="1163638" y="212691"/>
                    <a:pt x="1163638" y="212691"/>
                  </a:cubicBezTo>
                  <a:cubicBezTo>
                    <a:pt x="1141479" y="278297"/>
                    <a:pt x="1061418" y="270452"/>
                    <a:pt x="1061418" y="270452"/>
                  </a:cubicBezTo>
                  <a:cubicBezTo>
                    <a:pt x="1059988" y="335345"/>
                    <a:pt x="977068" y="317517"/>
                    <a:pt x="977068" y="317517"/>
                  </a:cubicBezTo>
                  <a:cubicBezTo>
                    <a:pt x="944186" y="410933"/>
                    <a:pt x="846970" y="354598"/>
                    <a:pt x="846970" y="354598"/>
                  </a:cubicBezTo>
                  <a:cubicBezTo>
                    <a:pt x="787639" y="415925"/>
                    <a:pt x="693282" y="403089"/>
                    <a:pt x="660400" y="396671"/>
                  </a:cubicBezTo>
                  <a:cubicBezTo>
                    <a:pt x="660400" y="396671"/>
                    <a:pt x="660400" y="396671"/>
                    <a:pt x="664689" y="221961"/>
                  </a:cubicBezTo>
                  <a:cubicBezTo>
                    <a:pt x="686134" y="212691"/>
                    <a:pt x="695427" y="189159"/>
                    <a:pt x="718301" y="171331"/>
                  </a:cubicBezTo>
                  <a:cubicBezTo>
                    <a:pt x="725271" y="165805"/>
                    <a:pt x="735546" y="164646"/>
                    <a:pt x="747754" y="166128"/>
                  </a:cubicBezTo>
                  <a:close/>
                  <a:moveTo>
                    <a:pt x="415884" y="166128"/>
                  </a:moveTo>
                  <a:cubicBezTo>
                    <a:pt x="428092" y="164646"/>
                    <a:pt x="438367" y="165805"/>
                    <a:pt x="445337" y="171331"/>
                  </a:cubicBezTo>
                  <a:cubicBezTo>
                    <a:pt x="468211" y="189159"/>
                    <a:pt x="477504" y="212691"/>
                    <a:pt x="498949" y="221961"/>
                  </a:cubicBezTo>
                  <a:cubicBezTo>
                    <a:pt x="503238" y="396671"/>
                    <a:pt x="503238" y="396671"/>
                    <a:pt x="503238" y="396671"/>
                  </a:cubicBezTo>
                  <a:cubicBezTo>
                    <a:pt x="470356" y="403089"/>
                    <a:pt x="375999" y="415925"/>
                    <a:pt x="316668" y="354598"/>
                  </a:cubicBezTo>
                  <a:cubicBezTo>
                    <a:pt x="316668" y="354598"/>
                    <a:pt x="219452" y="410933"/>
                    <a:pt x="186570" y="317517"/>
                  </a:cubicBezTo>
                  <a:cubicBezTo>
                    <a:pt x="186570" y="317517"/>
                    <a:pt x="103650" y="335345"/>
                    <a:pt x="102220" y="270452"/>
                  </a:cubicBezTo>
                  <a:cubicBezTo>
                    <a:pt x="102220" y="270452"/>
                    <a:pt x="22159" y="278297"/>
                    <a:pt x="0" y="212691"/>
                  </a:cubicBezTo>
                  <a:cubicBezTo>
                    <a:pt x="0" y="212691"/>
                    <a:pt x="244470" y="210552"/>
                    <a:pt x="290934" y="204134"/>
                  </a:cubicBezTo>
                  <a:cubicBezTo>
                    <a:pt x="325246" y="198786"/>
                    <a:pt x="379260" y="170574"/>
                    <a:pt x="415884" y="166128"/>
                  </a:cubicBezTo>
                  <a:close/>
                  <a:moveTo>
                    <a:pt x="581819" y="0"/>
                  </a:moveTo>
                  <a:cubicBezTo>
                    <a:pt x="633109" y="0"/>
                    <a:pt x="674688" y="41579"/>
                    <a:pt x="674688" y="92869"/>
                  </a:cubicBezTo>
                  <a:cubicBezTo>
                    <a:pt x="674688" y="144159"/>
                    <a:pt x="633109" y="185738"/>
                    <a:pt x="581819" y="185738"/>
                  </a:cubicBezTo>
                  <a:cubicBezTo>
                    <a:pt x="530529" y="185738"/>
                    <a:pt x="488950" y="144159"/>
                    <a:pt x="488950" y="92869"/>
                  </a:cubicBezTo>
                  <a:cubicBezTo>
                    <a:pt x="488950" y="41579"/>
                    <a:pt x="530529" y="0"/>
                    <a:pt x="5818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29" name="TextBox 28">
            <a:extLst>
              <a:ext uri="{FF2B5EF4-FFF2-40B4-BE49-F238E27FC236}">
                <a16:creationId xmlns:a16="http://schemas.microsoft.com/office/drawing/2014/main" id="{E76FA47B-A5BB-445C-B5A3-DFCD6AA46E69}"/>
              </a:ext>
            </a:extLst>
          </p:cNvPr>
          <p:cNvSpPr txBox="1"/>
          <p:nvPr/>
        </p:nvSpPr>
        <p:spPr>
          <a:xfrm>
            <a:off x="3805566" y="460427"/>
            <a:ext cx="7152528"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These methods are being applied in many fields</a:t>
            </a:r>
          </a:p>
        </p:txBody>
      </p:sp>
      <p:graphicFrame>
        <p:nvGraphicFramePr>
          <p:cNvPr id="35" name="Object 34" hidden="1">
            <a:extLst>
              <a:ext uri="{FF2B5EF4-FFF2-40B4-BE49-F238E27FC236}">
                <a16:creationId xmlns:a16="http://schemas.microsoft.com/office/drawing/2014/main" id="{D452C637-ED07-4DE2-8939-736192E83D32}"/>
              </a:ext>
            </a:extLst>
          </p:cNvPr>
          <p:cNvGraphicFramePr>
            <a:graphicFrameLocks noChangeAspect="1"/>
          </p:cNvGraphicFramePr>
          <p:nvPr>
            <p:custDataLst>
              <p:tags r:id="rId4"/>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337" name="think-cell Slide" r:id="rId9" imgW="360" imgH="360" progId="TCLayout.ActiveDocument.1">
                  <p:embed/>
                </p:oleObj>
              </mc:Choice>
              <mc:Fallback>
                <p:oleObj name="think-cell Slide" r:id="rId9" imgW="360" imgH="360" progId="TCLayout.ActiveDocument.1">
                  <p:embed/>
                  <p:pic>
                    <p:nvPicPr>
                      <p:cNvPr id="44" name="Object 43"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hidden="1">
            <a:extLst>
              <a:ext uri="{FF2B5EF4-FFF2-40B4-BE49-F238E27FC236}">
                <a16:creationId xmlns:a16="http://schemas.microsoft.com/office/drawing/2014/main" id="{E0E8268E-F5A5-4441-BCD6-AB814CCA18D4}"/>
              </a:ext>
            </a:extLst>
          </p:cNvPr>
          <p:cNvGraphicFramePr>
            <a:graphicFrameLocks noChangeAspect="1"/>
          </p:cNvGraphicFramePr>
          <p:nvPr>
            <p:custDataLst>
              <p:tags r:id="rId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338" name="think-cell Slide" r:id="rId11" imgW="360" imgH="360" progId="TCLayout.ActiveDocument.1">
                  <p:embed/>
                </p:oleObj>
              </mc:Choice>
              <mc:Fallback>
                <p:oleObj name="think-cell Slide" r:id="rId11" imgW="360" imgH="360" progId="TCLayout.ActiveDocument.1">
                  <p:embed/>
                  <p:pic>
                    <p:nvPicPr>
                      <p:cNvPr id="70" name="Object 69"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 name="Group 40">
            <a:extLst>
              <a:ext uri="{FF2B5EF4-FFF2-40B4-BE49-F238E27FC236}">
                <a16:creationId xmlns:a16="http://schemas.microsoft.com/office/drawing/2014/main" id="{DD7D8FE1-8614-4140-8F00-268C981504F3}"/>
              </a:ext>
            </a:extLst>
          </p:cNvPr>
          <p:cNvGrpSpPr>
            <a:grpSpLocks noChangeAspect="1"/>
          </p:cNvGrpSpPr>
          <p:nvPr/>
        </p:nvGrpSpPr>
        <p:grpSpPr>
          <a:xfrm>
            <a:off x="8997812" y="1407141"/>
            <a:ext cx="1494603" cy="1494603"/>
            <a:chOff x="5273675" y="2606675"/>
            <a:chExt cx="1644650" cy="1644650"/>
          </a:xfrm>
        </p:grpSpPr>
        <p:sp>
          <p:nvSpPr>
            <p:cNvPr id="42" name="AutoShape 3">
              <a:extLst>
                <a:ext uri="{FF2B5EF4-FFF2-40B4-BE49-F238E27FC236}">
                  <a16:creationId xmlns:a16="http://schemas.microsoft.com/office/drawing/2014/main" id="{9490188B-DD70-45CD-8A1C-88F57F253F97}"/>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3" name="Group 42">
              <a:extLst>
                <a:ext uri="{FF2B5EF4-FFF2-40B4-BE49-F238E27FC236}">
                  <a16:creationId xmlns:a16="http://schemas.microsoft.com/office/drawing/2014/main" id="{E0D2EC98-DEA1-43AF-9C8D-FB0D68BD8518}"/>
                </a:ext>
              </a:extLst>
            </p:cNvPr>
            <p:cNvGrpSpPr/>
            <p:nvPr/>
          </p:nvGrpSpPr>
          <p:grpSpPr>
            <a:xfrm>
              <a:off x="5457824" y="2882900"/>
              <a:ext cx="1276352" cy="1092201"/>
              <a:chOff x="5457824" y="2882899"/>
              <a:chExt cx="1276352" cy="1092201"/>
            </a:xfrm>
          </p:grpSpPr>
          <p:sp>
            <p:nvSpPr>
              <p:cNvPr id="44" name="Freeform 5">
                <a:extLst>
                  <a:ext uri="{FF2B5EF4-FFF2-40B4-BE49-F238E27FC236}">
                    <a16:creationId xmlns:a16="http://schemas.microsoft.com/office/drawing/2014/main" id="{BD657D0E-623C-4349-9A3D-87E0EFD849AB}"/>
                  </a:ext>
                </a:extLst>
              </p:cNvPr>
              <p:cNvSpPr>
                <a:spLocks/>
              </p:cNvSpPr>
              <p:nvPr/>
            </p:nvSpPr>
            <p:spPr bwMode="auto">
              <a:xfrm>
                <a:off x="5522913" y="2943224"/>
                <a:ext cx="1211263" cy="1031876"/>
              </a:xfrm>
              <a:custGeom>
                <a:avLst/>
                <a:gdLst>
                  <a:gd name="connsiteX0" fmla="*/ 684028 w 1211263"/>
                  <a:gd name="connsiteY0" fmla="*/ 842963 h 1031876"/>
                  <a:gd name="connsiteX1" fmla="*/ 668337 w 1211263"/>
                  <a:gd name="connsiteY1" fmla="*/ 858838 h 1031876"/>
                  <a:gd name="connsiteX2" fmla="*/ 684028 w 1211263"/>
                  <a:gd name="connsiteY2" fmla="*/ 874713 h 1031876"/>
                  <a:gd name="connsiteX3" fmla="*/ 800284 w 1211263"/>
                  <a:gd name="connsiteY3" fmla="*/ 874713 h 1031876"/>
                  <a:gd name="connsiteX4" fmla="*/ 815975 w 1211263"/>
                  <a:gd name="connsiteY4" fmla="*/ 858838 h 1031876"/>
                  <a:gd name="connsiteX5" fmla="*/ 800284 w 1211263"/>
                  <a:gd name="connsiteY5" fmla="*/ 842963 h 1031876"/>
                  <a:gd name="connsiteX6" fmla="*/ 684028 w 1211263"/>
                  <a:gd name="connsiteY6" fmla="*/ 842963 h 1031876"/>
                  <a:gd name="connsiteX7" fmla="*/ 881063 w 1211263"/>
                  <a:gd name="connsiteY7" fmla="*/ 828675 h 1031876"/>
                  <a:gd name="connsiteX8" fmla="*/ 850900 w 1211263"/>
                  <a:gd name="connsiteY8" fmla="*/ 858044 h 1031876"/>
                  <a:gd name="connsiteX9" fmla="*/ 881063 w 1211263"/>
                  <a:gd name="connsiteY9" fmla="*/ 887413 h 1031876"/>
                  <a:gd name="connsiteX10" fmla="*/ 911226 w 1211263"/>
                  <a:gd name="connsiteY10" fmla="*/ 858044 h 1031876"/>
                  <a:gd name="connsiteX11" fmla="*/ 881063 w 1211263"/>
                  <a:gd name="connsiteY11" fmla="*/ 828675 h 1031876"/>
                  <a:gd name="connsiteX12" fmla="*/ 1027113 w 1211263"/>
                  <a:gd name="connsiteY12" fmla="*/ 782638 h 1031876"/>
                  <a:gd name="connsiteX13" fmla="*/ 952500 w 1211263"/>
                  <a:gd name="connsiteY13" fmla="*/ 857251 h 1031876"/>
                  <a:gd name="connsiteX14" fmla="*/ 1027113 w 1211263"/>
                  <a:gd name="connsiteY14" fmla="*/ 931864 h 1031876"/>
                  <a:gd name="connsiteX15" fmla="*/ 1101726 w 1211263"/>
                  <a:gd name="connsiteY15" fmla="*/ 857251 h 1031876"/>
                  <a:gd name="connsiteX16" fmla="*/ 1027113 w 1211263"/>
                  <a:gd name="connsiteY16" fmla="*/ 782638 h 1031876"/>
                  <a:gd name="connsiteX17" fmla="*/ 382940 w 1211263"/>
                  <a:gd name="connsiteY17" fmla="*/ 744538 h 1031876"/>
                  <a:gd name="connsiteX18" fmla="*/ 379412 w 1211263"/>
                  <a:gd name="connsiteY18" fmla="*/ 748146 h 1031876"/>
                  <a:gd name="connsiteX19" fmla="*/ 379412 w 1211263"/>
                  <a:gd name="connsiteY19" fmla="*/ 812368 h 1031876"/>
                  <a:gd name="connsiteX20" fmla="*/ 382940 w 1211263"/>
                  <a:gd name="connsiteY20" fmla="*/ 815976 h 1031876"/>
                  <a:gd name="connsiteX21" fmla="*/ 445734 w 1211263"/>
                  <a:gd name="connsiteY21" fmla="*/ 815976 h 1031876"/>
                  <a:gd name="connsiteX22" fmla="*/ 449262 w 1211263"/>
                  <a:gd name="connsiteY22" fmla="*/ 812368 h 1031876"/>
                  <a:gd name="connsiteX23" fmla="*/ 449262 w 1211263"/>
                  <a:gd name="connsiteY23" fmla="*/ 748146 h 1031876"/>
                  <a:gd name="connsiteX24" fmla="*/ 445734 w 1211263"/>
                  <a:gd name="connsiteY24" fmla="*/ 744538 h 1031876"/>
                  <a:gd name="connsiteX25" fmla="*/ 382940 w 1211263"/>
                  <a:gd name="connsiteY25" fmla="*/ 744538 h 1031876"/>
                  <a:gd name="connsiteX26" fmla="*/ 241653 w 1211263"/>
                  <a:gd name="connsiteY26" fmla="*/ 744538 h 1031876"/>
                  <a:gd name="connsiteX27" fmla="*/ 238125 w 1211263"/>
                  <a:gd name="connsiteY27" fmla="*/ 748146 h 1031876"/>
                  <a:gd name="connsiteX28" fmla="*/ 238125 w 1211263"/>
                  <a:gd name="connsiteY28" fmla="*/ 812368 h 1031876"/>
                  <a:gd name="connsiteX29" fmla="*/ 241653 w 1211263"/>
                  <a:gd name="connsiteY29" fmla="*/ 815976 h 1031876"/>
                  <a:gd name="connsiteX30" fmla="*/ 304447 w 1211263"/>
                  <a:gd name="connsiteY30" fmla="*/ 815976 h 1031876"/>
                  <a:gd name="connsiteX31" fmla="*/ 307975 w 1211263"/>
                  <a:gd name="connsiteY31" fmla="*/ 812368 h 1031876"/>
                  <a:gd name="connsiteX32" fmla="*/ 307975 w 1211263"/>
                  <a:gd name="connsiteY32" fmla="*/ 748146 h 1031876"/>
                  <a:gd name="connsiteX33" fmla="*/ 304447 w 1211263"/>
                  <a:gd name="connsiteY33" fmla="*/ 744538 h 1031876"/>
                  <a:gd name="connsiteX34" fmla="*/ 241653 w 1211263"/>
                  <a:gd name="connsiteY34" fmla="*/ 744538 h 1031876"/>
                  <a:gd name="connsiteX35" fmla="*/ 89253 w 1211263"/>
                  <a:gd name="connsiteY35" fmla="*/ 744538 h 1031876"/>
                  <a:gd name="connsiteX36" fmla="*/ 85725 w 1211263"/>
                  <a:gd name="connsiteY36" fmla="*/ 748146 h 1031876"/>
                  <a:gd name="connsiteX37" fmla="*/ 85725 w 1211263"/>
                  <a:gd name="connsiteY37" fmla="*/ 812368 h 1031876"/>
                  <a:gd name="connsiteX38" fmla="*/ 89253 w 1211263"/>
                  <a:gd name="connsiteY38" fmla="*/ 815976 h 1031876"/>
                  <a:gd name="connsiteX39" fmla="*/ 152047 w 1211263"/>
                  <a:gd name="connsiteY39" fmla="*/ 815976 h 1031876"/>
                  <a:gd name="connsiteX40" fmla="*/ 155575 w 1211263"/>
                  <a:gd name="connsiteY40" fmla="*/ 812368 h 1031876"/>
                  <a:gd name="connsiteX41" fmla="*/ 155575 w 1211263"/>
                  <a:gd name="connsiteY41" fmla="*/ 748146 h 1031876"/>
                  <a:gd name="connsiteX42" fmla="*/ 152047 w 1211263"/>
                  <a:gd name="connsiteY42" fmla="*/ 744538 h 1031876"/>
                  <a:gd name="connsiteX43" fmla="*/ 89253 w 1211263"/>
                  <a:gd name="connsiteY43" fmla="*/ 744538 h 1031876"/>
                  <a:gd name="connsiteX44" fmla="*/ 628336 w 1211263"/>
                  <a:gd name="connsiteY44" fmla="*/ 684213 h 1031876"/>
                  <a:gd name="connsiteX45" fmla="*/ 1036028 w 1211263"/>
                  <a:gd name="connsiteY45" fmla="*/ 684213 h 1031876"/>
                  <a:gd name="connsiteX46" fmla="*/ 1041749 w 1211263"/>
                  <a:gd name="connsiteY46" fmla="*/ 684213 h 1031876"/>
                  <a:gd name="connsiteX47" fmla="*/ 1211263 w 1211263"/>
                  <a:gd name="connsiteY47" fmla="*/ 858400 h 1031876"/>
                  <a:gd name="connsiteX48" fmla="*/ 1036028 w 1211263"/>
                  <a:gd name="connsiteY48" fmla="*/ 1031876 h 1031876"/>
                  <a:gd name="connsiteX49" fmla="*/ 625475 w 1211263"/>
                  <a:gd name="connsiteY49" fmla="*/ 1031876 h 1031876"/>
                  <a:gd name="connsiteX50" fmla="*/ 628336 w 1211263"/>
                  <a:gd name="connsiteY50" fmla="*/ 1016235 h 1031876"/>
                  <a:gd name="connsiteX51" fmla="*/ 628336 w 1211263"/>
                  <a:gd name="connsiteY51" fmla="*/ 684213 h 1031876"/>
                  <a:gd name="connsiteX52" fmla="*/ 415131 w 1211263"/>
                  <a:gd name="connsiteY52" fmla="*/ 184150 h 1031876"/>
                  <a:gd name="connsiteX53" fmla="*/ 379412 w 1211263"/>
                  <a:gd name="connsiteY53" fmla="*/ 219075 h 1031876"/>
                  <a:gd name="connsiteX54" fmla="*/ 415131 w 1211263"/>
                  <a:gd name="connsiteY54" fmla="*/ 254000 h 1031876"/>
                  <a:gd name="connsiteX55" fmla="*/ 450850 w 1211263"/>
                  <a:gd name="connsiteY55" fmla="*/ 219075 h 1031876"/>
                  <a:gd name="connsiteX56" fmla="*/ 415131 w 1211263"/>
                  <a:gd name="connsiteY56" fmla="*/ 184150 h 1031876"/>
                  <a:gd name="connsiteX57" fmla="*/ 273050 w 1211263"/>
                  <a:gd name="connsiteY57" fmla="*/ 184150 h 1031876"/>
                  <a:gd name="connsiteX58" fmla="*/ 238125 w 1211263"/>
                  <a:gd name="connsiteY58" fmla="*/ 219075 h 1031876"/>
                  <a:gd name="connsiteX59" fmla="*/ 273050 w 1211263"/>
                  <a:gd name="connsiteY59" fmla="*/ 254000 h 1031876"/>
                  <a:gd name="connsiteX60" fmla="*/ 307975 w 1211263"/>
                  <a:gd name="connsiteY60" fmla="*/ 219075 h 1031876"/>
                  <a:gd name="connsiteX61" fmla="*/ 273050 w 1211263"/>
                  <a:gd name="connsiteY61" fmla="*/ 184150 h 1031876"/>
                  <a:gd name="connsiteX62" fmla="*/ 120650 w 1211263"/>
                  <a:gd name="connsiteY62" fmla="*/ 184150 h 1031876"/>
                  <a:gd name="connsiteX63" fmla="*/ 85725 w 1211263"/>
                  <a:gd name="connsiteY63" fmla="*/ 219075 h 1031876"/>
                  <a:gd name="connsiteX64" fmla="*/ 120650 w 1211263"/>
                  <a:gd name="connsiteY64" fmla="*/ 254000 h 1031876"/>
                  <a:gd name="connsiteX65" fmla="*/ 155575 w 1211263"/>
                  <a:gd name="connsiteY65" fmla="*/ 219075 h 1031876"/>
                  <a:gd name="connsiteX66" fmla="*/ 120650 w 1211263"/>
                  <a:gd name="connsiteY66" fmla="*/ 184150 h 1031876"/>
                  <a:gd name="connsiteX67" fmla="*/ 99301 w 1211263"/>
                  <a:gd name="connsiteY67" fmla="*/ 74613 h 1031876"/>
                  <a:gd name="connsiteX68" fmla="*/ 85725 w 1211263"/>
                  <a:gd name="connsiteY68" fmla="*/ 90091 h 1031876"/>
                  <a:gd name="connsiteX69" fmla="*/ 85725 w 1211263"/>
                  <a:gd name="connsiteY69" fmla="*/ 121048 h 1031876"/>
                  <a:gd name="connsiteX70" fmla="*/ 99301 w 1211263"/>
                  <a:gd name="connsiteY70" fmla="*/ 136526 h 1031876"/>
                  <a:gd name="connsiteX71" fmla="*/ 436560 w 1211263"/>
                  <a:gd name="connsiteY71" fmla="*/ 136526 h 1031876"/>
                  <a:gd name="connsiteX72" fmla="*/ 450850 w 1211263"/>
                  <a:gd name="connsiteY72" fmla="*/ 121048 h 1031876"/>
                  <a:gd name="connsiteX73" fmla="*/ 450850 w 1211263"/>
                  <a:gd name="connsiteY73" fmla="*/ 90091 h 1031876"/>
                  <a:gd name="connsiteX74" fmla="*/ 436560 w 1211263"/>
                  <a:gd name="connsiteY74" fmla="*/ 74613 h 1031876"/>
                  <a:gd name="connsiteX75" fmla="*/ 99301 w 1211263"/>
                  <a:gd name="connsiteY75" fmla="*/ 74613 h 1031876"/>
                  <a:gd name="connsiteX76" fmla="*/ 930275 w 1211263"/>
                  <a:gd name="connsiteY76" fmla="*/ 31750 h 1031876"/>
                  <a:gd name="connsiteX77" fmla="*/ 902133 w 1211263"/>
                  <a:gd name="connsiteY77" fmla="*/ 48160 h 1031876"/>
                  <a:gd name="connsiteX78" fmla="*/ 898525 w 1211263"/>
                  <a:gd name="connsiteY78" fmla="*/ 63857 h 1031876"/>
                  <a:gd name="connsiteX79" fmla="*/ 902133 w 1211263"/>
                  <a:gd name="connsiteY79" fmla="*/ 79553 h 1031876"/>
                  <a:gd name="connsiteX80" fmla="*/ 914400 w 1211263"/>
                  <a:gd name="connsiteY80" fmla="*/ 90969 h 1031876"/>
                  <a:gd name="connsiteX81" fmla="*/ 930275 w 1211263"/>
                  <a:gd name="connsiteY81" fmla="*/ 95250 h 1031876"/>
                  <a:gd name="connsiteX82" fmla="*/ 946150 w 1211263"/>
                  <a:gd name="connsiteY82" fmla="*/ 90969 h 1031876"/>
                  <a:gd name="connsiteX83" fmla="*/ 962025 w 1211263"/>
                  <a:gd name="connsiteY83" fmla="*/ 63857 h 1031876"/>
                  <a:gd name="connsiteX84" fmla="*/ 930275 w 1211263"/>
                  <a:gd name="connsiteY84" fmla="*/ 31750 h 1031876"/>
                  <a:gd name="connsiteX85" fmla="*/ 0 w 1211263"/>
                  <a:gd name="connsiteY85" fmla="*/ 1588 h 1031876"/>
                  <a:gd name="connsiteX86" fmla="*/ 536575 w 1211263"/>
                  <a:gd name="connsiteY86" fmla="*/ 1588 h 1031876"/>
                  <a:gd name="connsiteX87" fmla="*/ 536575 w 1211263"/>
                  <a:gd name="connsiteY87" fmla="*/ 50830 h 1031876"/>
                  <a:gd name="connsiteX88" fmla="*/ 536575 w 1211263"/>
                  <a:gd name="connsiteY88" fmla="*/ 76521 h 1031876"/>
                  <a:gd name="connsiteX89" fmla="*/ 536575 w 1211263"/>
                  <a:gd name="connsiteY89" fmla="*/ 857251 h 1031876"/>
                  <a:gd name="connsiteX90" fmla="*/ 0 w 1211263"/>
                  <a:gd name="connsiteY90" fmla="*/ 857251 h 1031876"/>
                  <a:gd name="connsiteX91" fmla="*/ 0 w 1211263"/>
                  <a:gd name="connsiteY91" fmla="*/ 1588 h 1031876"/>
                  <a:gd name="connsiteX92" fmla="*/ 929508 w 1211263"/>
                  <a:gd name="connsiteY92" fmla="*/ 0 h 1031876"/>
                  <a:gd name="connsiteX93" fmla="*/ 992246 w 1211263"/>
                  <a:gd name="connsiteY93" fmla="*/ 63368 h 1031876"/>
                  <a:gd name="connsiteX94" fmla="*/ 945192 w 1211263"/>
                  <a:gd name="connsiteY94" fmla="*/ 123888 h 1031876"/>
                  <a:gd name="connsiteX95" fmla="*/ 945192 w 1211263"/>
                  <a:gd name="connsiteY95" fmla="*/ 249201 h 1031876"/>
                  <a:gd name="connsiteX96" fmla="*/ 975848 w 1211263"/>
                  <a:gd name="connsiteY96" fmla="*/ 249201 h 1031876"/>
                  <a:gd name="connsiteX97" fmla="*/ 990820 w 1211263"/>
                  <a:gd name="connsiteY97" fmla="*/ 259881 h 1031876"/>
                  <a:gd name="connsiteX98" fmla="*/ 1020050 w 1211263"/>
                  <a:gd name="connsiteY98" fmla="*/ 351017 h 1031876"/>
                  <a:gd name="connsiteX99" fmla="*/ 1019337 w 1211263"/>
                  <a:gd name="connsiteY99" fmla="*/ 363121 h 1031876"/>
                  <a:gd name="connsiteX100" fmla="*/ 990820 w 1211263"/>
                  <a:gd name="connsiteY100" fmla="*/ 420081 h 1031876"/>
                  <a:gd name="connsiteX101" fmla="*/ 976561 w 1211263"/>
                  <a:gd name="connsiteY101" fmla="*/ 428625 h 1031876"/>
                  <a:gd name="connsiteX102" fmla="*/ 970145 w 1211263"/>
                  <a:gd name="connsiteY102" fmla="*/ 427201 h 1031876"/>
                  <a:gd name="connsiteX103" fmla="*/ 963016 w 1211263"/>
                  <a:gd name="connsiteY103" fmla="*/ 405841 h 1031876"/>
                  <a:gd name="connsiteX104" fmla="*/ 987968 w 1211263"/>
                  <a:gd name="connsiteY104" fmla="*/ 354577 h 1031876"/>
                  <a:gd name="connsiteX105" fmla="*/ 964442 w 1211263"/>
                  <a:gd name="connsiteY105" fmla="*/ 280529 h 1031876"/>
                  <a:gd name="connsiteX106" fmla="*/ 929508 w 1211263"/>
                  <a:gd name="connsiteY106" fmla="*/ 280529 h 1031876"/>
                  <a:gd name="connsiteX107" fmla="*/ 894574 w 1211263"/>
                  <a:gd name="connsiteY107" fmla="*/ 280529 h 1031876"/>
                  <a:gd name="connsiteX108" fmla="*/ 871047 w 1211263"/>
                  <a:gd name="connsiteY108" fmla="*/ 354577 h 1031876"/>
                  <a:gd name="connsiteX109" fmla="*/ 896000 w 1211263"/>
                  <a:gd name="connsiteY109" fmla="*/ 405841 h 1031876"/>
                  <a:gd name="connsiteX110" fmla="*/ 888871 w 1211263"/>
                  <a:gd name="connsiteY110" fmla="*/ 427201 h 1031876"/>
                  <a:gd name="connsiteX111" fmla="*/ 882454 w 1211263"/>
                  <a:gd name="connsiteY111" fmla="*/ 428625 h 1031876"/>
                  <a:gd name="connsiteX112" fmla="*/ 868196 w 1211263"/>
                  <a:gd name="connsiteY112" fmla="*/ 420081 h 1031876"/>
                  <a:gd name="connsiteX113" fmla="*/ 839678 w 1211263"/>
                  <a:gd name="connsiteY113" fmla="*/ 363121 h 1031876"/>
                  <a:gd name="connsiteX114" fmla="*/ 838965 w 1211263"/>
                  <a:gd name="connsiteY114" fmla="*/ 351017 h 1031876"/>
                  <a:gd name="connsiteX115" fmla="*/ 868196 w 1211263"/>
                  <a:gd name="connsiteY115" fmla="*/ 259881 h 1031876"/>
                  <a:gd name="connsiteX116" fmla="*/ 883167 w 1211263"/>
                  <a:gd name="connsiteY116" fmla="*/ 249201 h 1031876"/>
                  <a:gd name="connsiteX117" fmla="*/ 913823 w 1211263"/>
                  <a:gd name="connsiteY117" fmla="*/ 249201 h 1031876"/>
                  <a:gd name="connsiteX118" fmla="*/ 913823 w 1211263"/>
                  <a:gd name="connsiteY118" fmla="*/ 123888 h 1031876"/>
                  <a:gd name="connsiteX119" fmla="*/ 868196 w 1211263"/>
                  <a:gd name="connsiteY119" fmla="*/ 79032 h 1031876"/>
                  <a:gd name="connsiteX120" fmla="*/ 628650 w 1211263"/>
                  <a:gd name="connsiteY120" fmla="*/ 79032 h 1031876"/>
                  <a:gd name="connsiteX121" fmla="*/ 628650 w 1211263"/>
                  <a:gd name="connsiteY121" fmla="*/ 47704 h 1031876"/>
                  <a:gd name="connsiteX122" fmla="*/ 868196 w 1211263"/>
                  <a:gd name="connsiteY122" fmla="*/ 47704 h 1031876"/>
                  <a:gd name="connsiteX123" fmla="*/ 929508 w 1211263"/>
                  <a:gd name="connsiteY123" fmla="*/ 0 h 1031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11263" h="1031876">
                    <a:moveTo>
                      <a:pt x="684028" y="842963"/>
                    </a:moveTo>
                    <a:cubicBezTo>
                      <a:pt x="675470" y="842963"/>
                      <a:pt x="668337" y="850179"/>
                      <a:pt x="668337" y="858838"/>
                    </a:cubicBezTo>
                    <a:cubicBezTo>
                      <a:pt x="668337" y="867497"/>
                      <a:pt x="675470" y="874713"/>
                      <a:pt x="684028" y="874713"/>
                    </a:cubicBezTo>
                    <a:cubicBezTo>
                      <a:pt x="684028" y="874713"/>
                      <a:pt x="684028" y="874713"/>
                      <a:pt x="800284" y="874713"/>
                    </a:cubicBezTo>
                    <a:cubicBezTo>
                      <a:pt x="808843" y="874713"/>
                      <a:pt x="815975" y="867497"/>
                      <a:pt x="815975" y="858838"/>
                    </a:cubicBezTo>
                    <a:cubicBezTo>
                      <a:pt x="815975" y="850179"/>
                      <a:pt x="808843" y="842963"/>
                      <a:pt x="800284" y="842963"/>
                    </a:cubicBezTo>
                    <a:cubicBezTo>
                      <a:pt x="800284" y="842963"/>
                      <a:pt x="800284" y="842963"/>
                      <a:pt x="684028" y="842963"/>
                    </a:cubicBezTo>
                    <a:close/>
                    <a:moveTo>
                      <a:pt x="881063" y="828675"/>
                    </a:moveTo>
                    <a:cubicBezTo>
                      <a:pt x="864404" y="828675"/>
                      <a:pt x="850900" y="841824"/>
                      <a:pt x="850900" y="858044"/>
                    </a:cubicBezTo>
                    <a:cubicBezTo>
                      <a:pt x="850900" y="874264"/>
                      <a:pt x="864404" y="887413"/>
                      <a:pt x="881063" y="887413"/>
                    </a:cubicBezTo>
                    <a:cubicBezTo>
                      <a:pt x="897722" y="887413"/>
                      <a:pt x="911226" y="874264"/>
                      <a:pt x="911226" y="858044"/>
                    </a:cubicBezTo>
                    <a:cubicBezTo>
                      <a:pt x="911226" y="841824"/>
                      <a:pt x="897722" y="828675"/>
                      <a:pt x="881063" y="828675"/>
                    </a:cubicBezTo>
                    <a:close/>
                    <a:moveTo>
                      <a:pt x="1027113" y="782638"/>
                    </a:moveTo>
                    <a:cubicBezTo>
                      <a:pt x="985905" y="782638"/>
                      <a:pt x="952500" y="816043"/>
                      <a:pt x="952500" y="857251"/>
                    </a:cubicBezTo>
                    <a:cubicBezTo>
                      <a:pt x="952500" y="898459"/>
                      <a:pt x="985905" y="931864"/>
                      <a:pt x="1027113" y="931864"/>
                    </a:cubicBezTo>
                    <a:cubicBezTo>
                      <a:pt x="1068321" y="931864"/>
                      <a:pt x="1101726" y="898459"/>
                      <a:pt x="1101726" y="857251"/>
                    </a:cubicBezTo>
                    <a:cubicBezTo>
                      <a:pt x="1101726" y="816043"/>
                      <a:pt x="1068321" y="782638"/>
                      <a:pt x="1027113" y="782638"/>
                    </a:cubicBezTo>
                    <a:close/>
                    <a:moveTo>
                      <a:pt x="382940" y="744538"/>
                    </a:moveTo>
                    <a:cubicBezTo>
                      <a:pt x="380823" y="744538"/>
                      <a:pt x="379412" y="745981"/>
                      <a:pt x="379412" y="748146"/>
                    </a:cubicBezTo>
                    <a:cubicBezTo>
                      <a:pt x="379412" y="748146"/>
                      <a:pt x="379412" y="748146"/>
                      <a:pt x="379412" y="812368"/>
                    </a:cubicBezTo>
                    <a:cubicBezTo>
                      <a:pt x="379412" y="814533"/>
                      <a:pt x="380823" y="815976"/>
                      <a:pt x="382940" y="815976"/>
                    </a:cubicBezTo>
                    <a:cubicBezTo>
                      <a:pt x="382940" y="815976"/>
                      <a:pt x="382940" y="815976"/>
                      <a:pt x="445734" y="815976"/>
                    </a:cubicBezTo>
                    <a:cubicBezTo>
                      <a:pt x="447851" y="815976"/>
                      <a:pt x="449262" y="814533"/>
                      <a:pt x="449262" y="812368"/>
                    </a:cubicBezTo>
                    <a:cubicBezTo>
                      <a:pt x="449262" y="812368"/>
                      <a:pt x="449262" y="812368"/>
                      <a:pt x="449262" y="748146"/>
                    </a:cubicBezTo>
                    <a:cubicBezTo>
                      <a:pt x="449262" y="745981"/>
                      <a:pt x="447851" y="744538"/>
                      <a:pt x="445734" y="744538"/>
                    </a:cubicBezTo>
                    <a:cubicBezTo>
                      <a:pt x="445734" y="744538"/>
                      <a:pt x="445734" y="744538"/>
                      <a:pt x="382940" y="744538"/>
                    </a:cubicBezTo>
                    <a:close/>
                    <a:moveTo>
                      <a:pt x="241653" y="744538"/>
                    </a:moveTo>
                    <a:cubicBezTo>
                      <a:pt x="239536" y="744538"/>
                      <a:pt x="238125" y="745981"/>
                      <a:pt x="238125" y="748146"/>
                    </a:cubicBezTo>
                    <a:cubicBezTo>
                      <a:pt x="238125" y="748146"/>
                      <a:pt x="238125" y="748146"/>
                      <a:pt x="238125" y="812368"/>
                    </a:cubicBezTo>
                    <a:cubicBezTo>
                      <a:pt x="238125" y="814533"/>
                      <a:pt x="239536" y="815976"/>
                      <a:pt x="241653" y="815976"/>
                    </a:cubicBezTo>
                    <a:cubicBezTo>
                      <a:pt x="241653" y="815976"/>
                      <a:pt x="241653" y="815976"/>
                      <a:pt x="304447" y="815976"/>
                    </a:cubicBezTo>
                    <a:cubicBezTo>
                      <a:pt x="305859" y="815976"/>
                      <a:pt x="307975" y="814533"/>
                      <a:pt x="307975" y="812368"/>
                    </a:cubicBezTo>
                    <a:cubicBezTo>
                      <a:pt x="307975" y="812368"/>
                      <a:pt x="307975" y="812368"/>
                      <a:pt x="307975" y="748146"/>
                    </a:cubicBezTo>
                    <a:cubicBezTo>
                      <a:pt x="307975" y="745981"/>
                      <a:pt x="305859" y="744538"/>
                      <a:pt x="304447" y="744538"/>
                    </a:cubicBezTo>
                    <a:cubicBezTo>
                      <a:pt x="304447" y="744538"/>
                      <a:pt x="304447" y="744538"/>
                      <a:pt x="241653" y="744538"/>
                    </a:cubicBezTo>
                    <a:close/>
                    <a:moveTo>
                      <a:pt x="89253" y="744538"/>
                    </a:moveTo>
                    <a:cubicBezTo>
                      <a:pt x="87136" y="744538"/>
                      <a:pt x="85725" y="745981"/>
                      <a:pt x="85725" y="748146"/>
                    </a:cubicBezTo>
                    <a:cubicBezTo>
                      <a:pt x="85725" y="748146"/>
                      <a:pt x="85725" y="748146"/>
                      <a:pt x="85725" y="812368"/>
                    </a:cubicBezTo>
                    <a:cubicBezTo>
                      <a:pt x="85725" y="814533"/>
                      <a:pt x="87136" y="815976"/>
                      <a:pt x="89253" y="815976"/>
                    </a:cubicBezTo>
                    <a:cubicBezTo>
                      <a:pt x="89253" y="815976"/>
                      <a:pt x="89253" y="815976"/>
                      <a:pt x="152047" y="815976"/>
                    </a:cubicBezTo>
                    <a:cubicBezTo>
                      <a:pt x="153459" y="815976"/>
                      <a:pt x="155575" y="814533"/>
                      <a:pt x="155575" y="812368"/>
                    </a:cubicBezTo>
                    <a:cubicBezTo>
                      <a:pt x="155575" y="812368"/>
                      <a:pt x="155575" y="812368"/>
                      <a:pt x="155575" y="748146"/>
                    </a:cubicBezTo>
                    <a:cubicBezTo>
                      <a:pt x="155575" y="745981"/>
                      <a:pt x="153459" y="744538"/>
                      <a:pt x="152047" y="744538"/>
                    </a:cubicBezTo>
                    <a:cubicBezTo>
                      <a:pt x="152047" y="744538"/>
                      <a:pt x="152047" y="744538"/>
                      <a:pt x="89253" y="744538"/>
                    </a:cubicBezTo>
                    <a:close/>
                    <a:moveTo>
                      <a:pt x="628336" y="684213"/>
                    </a:moveTo>
                    <a:cubicBezTo>
                      <a:pt x="628336" y="684213"/>
                      <a:pt x="628336" y="684213"/>
                      <a:pt x="1036028" y="684213"/>
                    </a:cubicBezTo>
                    <a:cubicBezTo>
                      <a:pt x="1038173" y="684213"/>
                      <a:pt x="1040319" y="684213"/>
                      <a:pt x="1041749" y="684213"/>
                    </a:cubicBezTo>
                    <a:cubicBezTo>
                      <a:pt x="1135447" y="687057"/>
                      <a:pt x="1211263" y="763841"/>
                      <a:pt x="1211263" y="858400"/>
                    </a:cubicBezTo>
                    <a:cubicBezTo>
                      <a:pt x="1211263" y="953670"/>
                      <a:pt x="1132586" y="1031876"/>
                      <a:pt x="1036028" y="1031876"/>
                    </a:cubicBezTo>
                    <a:cubicBezTo>
                      <a:pt x="1036028" y="1031876"/>
                      <a:pt x="1036028" y="1031876"/>
                      <a:pt x="625475" y="1031876"/>
                    </a:cubicBezTo>
                    <a:cubicBezTo>
                      <a:pt x="626906" y="1026899"/>
                      <a:pt x="628336" y="1021212"/>
                      <a:pt x="628336" y="1016235"/>
                    </a:cubicBezTo>
                    <a:cubicBezTo>
                      <a:pt x="628336" y="1016235"/>
                      <a:pt x="628336" y="1016235"/>
                      <a:pt x="628336" y="684213"/>
                    </a:cubicBezTo>
                    <a:close/>
                    <a:moveTo>
                      <a:pt x="415131" y="184150"/>
                    </a:moveTo>
                    <a:cubicBezTo>
                      <a:pt x="395404" y="184150"/>
                      <a:pt x="379412" y="199786"/>
                      <a:pt x="379412" y="219075"/>
                    </a:cubicBezTo>
                    <a:cubicBezTo>
                      <a:pt x="379412" y="238364"/>
                      <a:pt x="395404" y="254000"/>
                      <a:pt x="415131" y="254000"/>
                    </a:cubicBezTo>
                    <a:cubicBezTo>
                      <a:pt x="434858" y="254000"/>
                      <a:pt x="450850" y="238364"/>
                      <a:pt x="450850" y="219075"/>
                    </a:cubicBezTo>
                    <a:cubicBezTo>
                      <a:pt x="450850" y="199786"/>
                      <a:pt x="434858" y="184150"/>
                      <a:pt x="415131" y="184150"/>
                    </a:cubicBezTo>
                    <a:close/>
                    <a:moveTo>
                      <a:pt x="273050" y="184150"/>
                    </a:moveTo>
                    <a:cubicBezTo>
                      <a:pt x="253761" y="184150"/>
                      <a:pt x="238125" y="199786"/>
                      <a:pt x="238125" y="219075"/>
                    </a:cubicBezTo>
                    <a:cubicBezTo>
                      <a:pt x="238125" y="238364"/>
                      <a:pt x="253761" y="254000"/>
                      <a:pt x="273050" y="254000"/>
                    </a:cubicBezTo>
                    <a:cubicBezTo>
                      <a:pt x="292339" y="254000"/>
                      <a:pt x="307975" y="238364"/>
                      <a:pt x="307975" y="219075"/>
                    </a:cubicBezTo>
                    <a:cubicBezTo>
                      <a:pt x="307975" y="199786"/>
                      <a:pt x="292339" y="184150"/>
                      <a:pt x="273050" y="184150"/>
                    </a:cubicBezTo>
                    <a:close/>
                    <a:moveTo>
                      <a:pt x="120650" y="184150"/>
                    </a:moveTo>
                    <a:cubicBezTo>
                      <a:pt x="101361" y="184150"/>
                      <a:pt x="85725" y="199786"/>
                      <a:pt x="85725" y="219075"/>
                    </a:cubicBezTo>
                    <a:cubicBezTo>
                      <a:pt x="85725" y="238364"/>
                      <a:pt x="101361" y="254000"/>
                      <a:pt x="120650" y="254000"/>
                    </a:cubicBezTo>
                    <a:cubicBezTo>
                      <a:pt x="139939" y="254000"/>
                      <a:pt x="155575" y="238364"/>
                      <a:pt x="155575" y="219075"/>
                    </a:cubicBezTo>
                    <a:cubicBezTo>
                      <a:pt x="155575" y="199786"/>
                      <a:pt x="139939" y="184150"/>
                      <a:pt x="120650" y="184150"/>
                    </a:cubicBezTo>
                    <a:close/>
                    <a:moveTo>
                      <a:pt x="99301" y="74613"/>
                    </a:moveTo>
                    <a:cubicBezTo>
                      <a:pt x="91441" y="74613"/>
                      <a:pt x="85725" y="80945"/>
                      <a:pt x="85725" y="90091"/>
                    </a:cubicBezTo>
                    <a:cubicBezTo>
                      <a:pt x="85725" y="90091"/>
                      <a:pt x="85725" y="90091"/>
                      <a:pt x="85725" y="121048"/>
                    </a:cubicBezTo>
                    <a:cubicBezTo>
                      <a:pt x="85725" y="129491"/>
                      <a:pt x="91441" y="136526"/>
                      <a:pt x="99301" y="136526"/>
                    </a:cubicBezTo>
                    <a:cubicBezTo>
                      <a:pt x="99301" y="136526"/>
                      <a:pt x="99301" y="136526"/>
                      <a:pt x="436560" y="136526"/>
                    </a:cubicBezTo>
                    <a:cubicBezTo>
                      <a:pt x="444419" y="136526"/>
                      <a:pt x="450850" y="129491"/>
                      <a:pt x="450850" y="121048"/>
                    </a:cubicBezTo>
                    <a:cubicBezTo>
                      <a:pt x="450850" y="121048"/>
                      <a:pt x="450850" y="121048"/>
                      <a:pt x="450850" y="90091"/>
                    </a:cubicBezTo>
                    <a:cubicBezTo>
                      <a:pt x="450850" y="80945"/>
                      <a:pt x="444419" y="74613"/>
                      <a:pt x="436560" y="74613"/>
                    </a:cubicBezTo>
                    <a:cubicBezTo>
                      <a:pt x="436560" y="74613"/>
                      <a:pt x="436560" y="74613"/>
                      <a:pt x="99301" y="74613"/>
                    </a:cubicBezTo>
                    <a:close/>
                    <a:moveTo>
                      <a:pt x="930275" y="31750"/>
                    </a:moveTo>
                    <a:cubicBezTo>
                      <a:pt x="918008" y="31750"/>
                      <a:pt x="907906" y="38171"/>
                      <a:pt x="902133" y="48160"/>
                    </a:cubicBezTo>
                    <a:cubicBezTo>
                      <a:pt x="899968" y="52441"/>
                      <a:pt x="898525" y="58149"/>
                      <a:pt x="898525" y="63857"/>
                    </a:cubicBezTo>
                    <a:cubicBezTo>
                      <a:pt x="898525" y="69565"/>
                      <a:pt x="899968" y="74559"/>
                      <a:pt x="902133" y="79553"/>
                    </a:cubicBezTo>
                    <a:cubicBezTo>
                      <a:pt x="905020" y="83834"/>
                      <a:pt x="909349" y="88115"/>
                      <a:pt x="914400" y="90969"/>
                    </a:cubicBezTo>
                    <a:cubicBezTo>
                      <a:pt x="918730" y="93823"/>
                      <a:pt x="924503" y="95250"/>
                      <a:pt x="930275" y="95250"/>
                    </a:cubicBezTo>
                    <a:cubicBezTo>
                      <a:pt x="936048" y="95250"/>
                      <a:pt x="941099" y="93823"/>
                      <a:pt x="946150" y="90969"/>
                    </a:cubicBezTo>
                    <a:cubicBezTo>
                      <a:pt x="955531" y="85261"/>
                      <a:pt x="962025" y="75273"/>
                      <a:pt x="962025" y="63857"/>
                    </a:cubicBezTo>
                    <a:cubicBezTo>
                      <a:pt x="962025" y="46020"/>
                      <a:pt x="947593" y="31750"/>
                      <a:pt x="930275" y="31750"/>
                    </a:cubicBezTo>
                    <a:close/>
                    <a:moveTo>
                      <a:pt x="0" y="1588"/>
                    </a:moveTo>
                    <a:cubicBezTo>
                      <a:pt x="0" y="1588"/>
                      <a:pt x="0" y="1588"/>
                      <a:pt x="536575" y="1588"/>
                    </a:cubicBezTo>
                    <a:cubicBezTo>
                      <a:pt x="536575" y="1588"/>
                      <a:pt x="536575" y="1588"/>
                      <a:pt x="536575" y="50830"/>
                    </a:cubicBezTo>
                    <a:cubicBezTo>
                      <a:pt x="536575" y="50830"/>
                      <a:pt x="536575" y="50830"/>
                      <a:pt x="536575" y="76521"/>
                    </a:cubicBezTo>
                    <a:cubicBezTo>
                      <a:pt x="536575" y="76521"/>
                      <a:pt x="536575" y="76521"/>
                      <a:pt x="536575" y="857251"/>
                    </a:cubicBezTo>
                    <a:cubicBezTo>
                      <a:pt x="536575" y="857251"/>
                      <a:pt x="536575" y="857251"/>
                      <a:pt x="0" y="857251"/>
                    </a:cubicBezTo>
                    <a:cubicBezTo>
                      <a:pt x="0" y="857251"/>
                      <a:pt x="0" y="857251"/>
                      <a:pt x="0" y="1588"/>
                    </a:cubicBezTo>
                    <a:close/>
                    <a:moveTo>
                      <a:pt x="929508" y="0"/>
                    </a:moveTo>
                    <a:cubicBezTo>
                      <a:pt x="964442" y="0"/>
                      <a:pt x="992246" y="28480"/>
                      <a:pt x="992246" y="63368"/>
                    </a:cubicBezTo>
                    <a:cubicBezTo>
                      <a:pt x="992246" y="92560"/>
                      <a:pt x="972284" y="116768"/>
                      <a:pt x="945192" y="123888"/>
                    </a:cubicBezTo>
                    <a:cubicBezTo>
                      <a:pt x="945192" y="123888"/>
                      <a:pt x="945192" y="123888"/>
                      <a:pt x="945192" y="249201"/>
                    </a:cubicBezTo>
                    <a:cubicBezTo>
                      <a:pt x="945192" y="249201"/>
                      <a:pt x="945192" y="249201"/>
                      <a:pt x="975848" y="249201"/>
                    </a:cubicBezTo>
                    <a:cubicBezTo>
                      <a:pt x="982978" y="249201"/>
                      <a:pt x="988681" y="253473"/>
                      <a:pt x="990820" y="259881"/>
                    </a:cubicBezTo>
                    <a:cubicBezTo>
                      <a:pt x="990820" y="259881"/>
                      <a:pt x="990820" y="259881"/>
                      <a:pt x="1020050" y="351017"/>
                    </a:cubicBezTo>
                    <a:cubicBezTo>
                      <a:pt x="1020763" y="355289"/>
                      <a:pt x="1020763" y="358849"/>
                      <a:pt x="1019337" y="363121"/>
                    </a:cubicBezTo>
                    <a:cubicBezTo>
                      <a:pt x="1019337" y="363121"/>
                      <a:pt x="1019337" y="363121"/>
                      <a:pt x="990820" y="420081"/>
                    </a:cubicBezTo>
                    <a:cubicBezTo>
                      <a:pt x="987968" y="425065"/>
                      <a:pt x="982978" y="428625"/>
                      <a:pt x="976561" y="428625"/>
                    </a:cubicBezTo>
                    <a:cubicBezTo>
                      <a:pt x="974423" y="428625"/>
                      <a:pt x="972284" y="427913"/>
                      <a:pt x="970145" y="427201"/>
                    </a:cubicBezTo>
                    <a:cubicBezTo>
                      <a:pt x="962303" y="422929"/>
                      <a:pt x="958738" y="413673"/>
                      <a:pt x="963016" y="405841"/>
                    </a:cubicBezTo>
                    <a:cubicBezTo>
                      <a:pt x="963016" y="405841"/>
                      <a:pt x="963016" y="405841"/>
                      <a:pt x="987968" y="354577"/>
                    </a:cubicBezTo>
                    <a:cubicBezTo>
                      <a:pt x="987968" y="354577"/>
                      <a:pt x="987968" y="354577"/>
                      <a:pt x="964442" y="280529"/>
                    </a:cubicBezTo>
                    <a:cubicBezTo>
                      <a:pt x="964442" y="280529"/>
                      <a:pt x="964442" y="280529"/>
                      <a:pt x="929508" y="280529"/>
                    </a:cubicBezTo>
                    <a:cubicBezTo>
                      <a:pt x="929508" y="280529"/>
                      <a:pt x="929508" y="280529"/>
                      <a:pt x="894574" y="280529"/>
                    </a:cubicBezTo>
                    <a:cubicBezTo>
                      <a:pt x="894574" y="280529"/>
                      <a:pt x="894574" y="280529"/>
                      <a:pt x="871047" y="354577"/>
                    </a:cubicBezTo>
                    <a:cubicBezTo>
                      <a:pt x="871047" y="354577"/>
                      <a:pt x="871047" y="354577"/>
                      <a:pt x="896000" y="405841"/>
                    </a:cubicBezTo>
                    <a:cubicBezTo>
                      <a:pt x="900278" y="413673"/>
                      <a:pt x="896713" y="422929"/>
                      <a:pt x="888871" y="427201"/>
                    </a:cubicBezTo>
                    <a:cubicBezTo>
                      <a:pt x="886732" y="427913"/>
                      <a:pt x="884593" y="428625"/>
                      <a:pt x="882454" y="428625"/>
                    </a:cubicBezTo>
                    <a:cubicBezTo>
                      <a:pt x="876038" y="428625"/>
                      <a:pt x="871047" y="425065"/>
                      <a:pt x="868196" y="420081"/>
                    </a:cubicBezTo>
                    <a:cubicBezTo>
                      <a:pt x="868196" y="420081"/>
                      <a:pt x="868196" y="420081"/>
                      <a:pt x="839678" y="363121"/>
                    </a:cubicBezTo>
                    <a:cubicBezTo>
                      <a:pt x="838252" y="358849"/>
                      <a:pt x="837540" y="355289"/>
                      <a:pt x="838965" y="351017"/>
                    </a:cubicBezTo>
                    <a:cubicBezTo>
                      <a:pt x="838965" y="351017"/>
                      <a:pt x="838965" y="351017"/>
                      <a:pt x="868196" y="259881"/>
                    </a:cubicBezTo>
                    <a:cubicBezTo>
                      <a:pt x="869622" y="253473"/>
                      <a:pt x="876038" y="249201"/>
                      <a:pt x="883167" y="249201"/>
                    </a:cubicBezTo>
                    <a:cubicBezTo>
                      <a:pt x="883167" y="249201"/>
                      <a:pt x="883167" y="249201"/>
                      <a:pt x="913823" y="249201"/>
                    </a:cubicBezTo>
                    <a:cubicBezTo>
                      <a:pt x="913823" y="249201"/>
                      <a:pt x="913823" y="249201"/>
                      <a:pt x="913823" y="123888"/>
                    </a:cubicBezTo>
                    <a:cubicBezTo>
                      <a:pt x="891722" y="118192"/>
                      <a:pt x="873899" y="101104"/>
                      <a:pt x="868196" y="79032"/>
                    </a:cubicBezTo>
                    <a:cubicBezTo>
                      <a:pt x="868196" y="79032"/>
                      <a:pt x="868196" y="79032"/>
                      <a:pt x="628650" y="79032"/>
                    </a:cubicBezTo>
                    <a:cubicBezTo>
                      <a:pt x="628650" y="79032"/>
                      <a:pt x="628650" y="79032"/>
                      <a:pt x="628650" y="47704"/>
                    </a:cubicBezTo>
                    <a:cubicBezTo>
                      <a:pt x="628650" y="47704"/>
                      <a:pt x="628650" y="47704"/>
                      <a:pt x="868196" y="47704"/>
                    </a:cubicBezTo>
                    <a:cubicBezTo>
                      <a:pt x="875325" y="19936"/>
                      <a:pt x="900278" y="0"/>
                      <a:pt x="929508"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45" name="Freeform 6">
                <a:extLst>
                  <a:ext uri="{FF2B5EF4-FFF2-40B4-BE49-F238E27FC236}">
                    <a16:creationId xmlns:a16="http://schemas.microsoft.com/office/drawing/2014/main" id="{1F0C3D0A-A78C-4BAC-B599-18CABBF2C003}"/>
                  </a:ext>
                </a:extLst>
              </p:cNvPr>
              <p:cNvSpPr>
                <a:spLocks noChangeArrowheads="1"/>
              </p:cNvSpPr>
              <p:nvPr/>
            </p:nvSpPr>
            <p:spPr bwMode="auto">
              <a:xfrm>
                <a:off x="5457824" y="2882899"/>
                <a:ext cx="1135064" cy="1092200"/>
              </a:xfrm>
              <a:custGeom>
                <a:avLst/>
                <a:gdLst>
                  <a:gd name="connsiteX0" fmla="*/ 31750 w 1135064"/>
                  <a:gd name="connsiteY0" fmla="*/ 981075 h 1092200"/>
                  <a:gd name="connsiteX1" fmla="*/ 31750 w 1135064"/>
                  <a:gd name="connsiteY1" fmla="*/ 1062038 h 1092200"/>
                  <a:gd name="connsiteX2" fmla="*/ 601107 w 1135064"/>
                  <a:gd name="connsiteY2" fmla="*/ 1062038 h 1092200"/>
                  <a:gd name="connsiteX3" fmla="*/ 631825 w 1135064"/>
                  <a:gd name="connsiteY3" fmla="*/ 1062038 h 1092200"/>
                  <a:gd name="connsiteX4" fmla="*/ 631825 w 1135064"/>
                  <a:gd name="connsiteY4" fmla="*/ 981075 h 1092200"/>
                  <a:gd name="connsiteX5" fmla="*/ 601107 w 1135064"/>
                  <a:gd name="connsiteY5" fmla="*/ 981075 h 1092200"/>
                  <a:gd name="connsiteX6" fmla="*/ 31750 w 1135064"/>
                  <a:gd name="connsiteY6" fmla="*/ 981075 h 1092200"/>
                  <a:gd name="connsiteX7" fmla="*/ 1092201 w 1135064"/>
                  <a:gd name="connsiteY7" fmla="*/ 876300 h 1092200"/>
                  <a:gd name="connsiteX8" fmla="*/ 1135064 w 1135064"/>
                  <a:gd name="connsiteY8" fmla="*/ 919163 h 1092200"/>
                  <a:gd name="connsiteX9" fmla="*/ 1092201 w 1135064"/>
                  <a:gd name="connsiteY9" fmla="*/ 962026 h 1092200"/>
                  <a:gd name="connsiteX10" fmla="*/ 1049338 w 1135064"/>
                  <a:gd name="connsiteY10" fmla="*/ 919163 h 1092200"/>
                  <a:gd name="connsiteX11" fmla="*/ 1092201 w 1135064"/>
                  <a:gd name="connsiteY11" fmla="*/ 876300 h 1092200"/>
                  <a:gd name="connsiteX12" fmla="*/ 880894 w 1135064"/>
                  <a:gd name="connsiteY12" fmla="*/ 544513 h 1092200"/>
                  <a:gd name="connsiteX13" fmla="*/ 1105070 w 1135064"/>
                  <a:gd name="connsiteY13" fmla="*/ 544513 h 1092200"/>
                  <a:gd name="connsiteX14" fmla="*/ 1120776 w 1135064"/>
                  <a:gd name="connsiteY14" fmla="*/ 560281 h 1092200"/>
                  <a:gd name="connsiteX15" fmla="*/ 1120776 w 1135064"/>
                  <a:gd name="connsiteY15" fmla="*/ 698608 h 1092200"/>
                  <a:gd name="connsiteX16" fmla="*/ 1110067 w 1135064"/>
                  <a:gd name="connsiteY16" fmla="*/ 713659 h 1092200"/>
                  <a:gd name="connsiteX17" fmla="*/ 1105070 w 1135064"/>
                  <a:gd name="connsiteY17" fmla="*/ 714376 h 1092200"/>
                  <a:gd name="connsiteX18" fmla="*/ 880894 w 1135064"/>
                  <a:gd name="connsiteY18" fmla="*/ 714376 h 1092200"/>
                  <a:gd name="connsiteX19" fmla="*/ 875183 w 1135064"/>
                  <a:gd name="connsiteY19" fmla="*/ 713659 h 1092200"/>
                  <a:gd name="connsiteX20" fmla="*/ 865188 w 1135064"/>
                  <a:gd name="connsiteY20" fmla="*/ 698608 h 1092200"/>
                  <a:gd name="connsiteX21" fmla="*/ 865188 w 1135064"/>
                  <a:gd name="connsiteY21" fmla="*/ 560281 h 1092200"/>
                  <a:gd name="connsiteX22" fmla="*/ 880894 w 1135064"/>
                  <a:gd name="connsiteY22" fmla="*/ 544513 h 1092200"/>
                  <a:gd name="connsiteX23" fmla="*/ 693738 w 1135064"/>
                  <a:gd name="connsiteY23" fmla="*/ 544513 h 1092200"/>
                  <a:gd name="connsiteX24" fmla="*/ 814619 w 1135064"/>
                  <a:gd name="connsiteY24" fmla="*/ 544513 h 1092200"/>
                  <a:gd name="connsiteX25" fmla="*/ 830263 w 1135064"/>
                  <a:gd name="connsiteY25" fmla="*/ 560281 h 1092200"/>
                  <a:gd name="connsiteX26" fmla="*/ 830263 w 1135064"/>
                  <a:gd name="connsiteY26" fmla="*/ 698608 h 1092200"/>
                  <a:gd name="connsiteX27" fmla="*/ 820308 w 1135064"/>
                  <a:gd name="connsiteY27" fmla="*/ 713659 h 1092200"/>
                  <a:gd name="connsiteX28" fmla="*/ 814619 w 1135064"/>
                  <a:gd name="connsiteY28" fmla="*/ 714376 h 1092200"/>
                  <a:gd name="connsiteX29" fmla="*/ 693738 w 1135064"/>
                  <a:gd name="connsiteY29" fmla="*/ 714376 h 1092200"/>
                  <a:gd name="connsiteX30" fmla="*/ 693738 w 1135064"/>
                  <a:gd name="connsiteY30" fmla="*/ 713659 h 1092200"/>
                  <a:gd name="connsiteX31" fmla="*/ 693738 w 1135064"/>
                  <a:gd name="connsiteY31" fmla="*/ 544513 h 1092200"/>
                  <a:gd name="connsiteX32" fmla="*/ 31750 w 1135064"/>
                  <a:gd name="connsiteY32" fmla="*/ 30163 h 1092200"/>
                  <a:gd name="connsiteX33" fmla="*/ 31750 w 1135064"/>
                  <a:gd name="connsiteY33" fmla="*/ 949326 h 1092200"/>
                  <a:gd name="connsiteX34" fmla="*/ 601107 w 1135064"/>
                  <a:gd name="connsiteY34" fmla="*/ 949326 h 1092200"/>
                  <a:gd name="connsiteX35" fmla="*/ 631825 w 1135064"/>
                  <a:gd name="connsiteY35" fmla="*/ 949326 h 1092200"/>
                  <a:gd name="connsiteX36" fmla="*/ 631825 w 1135064"/>
                  <a:gd name="connsiteY36" fmla="*/ 713643 h 1092200"/>
                  <a:gd name="connsiteX37" fmla="*/ 631825 w 1135064"/>
                  <a:gd name="connsiteY37" fmla="*/ 139434 h 1092200"/>
                  <a:gd name="connsiteX38" fmla="*/ 631825 w 1135064"/>
                  <a:gd name="connsiteY38" fmla="*/ 108010 h 1092200"/>
                  <a:gd name="connsiteX39" fmla="*/ 631825 w 1135064"/>
                  <a:gd name="connsiteY39" fmla="*/ 30163 h 1092200"/>
                  <a:gd name="connsiteX40" fmla="*/ 31750 w 1135064"/>
                  <a:gd name="connsiteY40" fmla="*/ 30163 h 1092200"/>
                  <a:gd name="connsiteX41" fmla="*/ 14301 w 1135064"/>
                  <a:gd name="connsiteY41" fmla="*/ 0 h 1092200"/>
                  <a:gd name="connsiteX42" fmla="*/ 15732 w 1135064"/>
                  <a:gd name="connsiteY42" fmla="*/ 0 h 1092200"/>
                  <a:gd name="connsiteX43" fmla="*/ 647844 w 1135064"/>
                  <a:gd name="connsiteY43" fmla="*/ 0 h 1092200"/>
                  <a:gd name="connsiteX44" fmla="*/ 649274 w 1135064"/>
                  <a:gd name="connsiteY44" fmla="*/ 0 h 1092200"/>
                  <a:gd name="connsiteX45" fmla="*/ 663575 w 1135064"/>
                  <a:gd name="connsiteY45" fmla="*/ 15684 h 1092200"/>
                  <a:gd name="connsiteX46" fmla="*/ 663575 w 1135064"/>
                  <a:gd name="connsiteY46" fmla="*/ 109078 h 1092200"/>
                  <a:gd name="connsiteX47" fmla="*/ 663575 w 1135064"/>
                  <a:gd name="connsiteY47" fmla="*/ 140446 h 1092200"/>
                  <a:gd name="connsiteX48" fmla="*/ 663575 w 1135064"/>
                  <a:gd name="connsiteY48" fmla="*/ 543961 h 1092200"/>
                  <a:gd name="connsiteX49" fmla="*/ 663575 w 1135064"/>
                  <a:gd name="connsiteY49" fmla="*/ 713637 h 1092200"/>
                  <a:gd name="connsiteX50" fmla="*/ 663575 w 1135064"/>
                  <a:gd name="connsiteY50" fmla="*/ 714350 h 1092200"/>
                  <a:gd name="connsiteX51" fmla="*/ 663575 w 1135064"/>
                  <a:gd name="connsiteY51" fmla="*/ 745006 h 1092200"/>
                  <a:gd name="connsiteX52" fmla="*/ 663575 w 1135064"/>
                  <a:gd name="connsiteY52" fmla="*/ 1076516 h 1092200"/>
                  <a:gd name="connsiteX53" fmla="*/ 649989 w 1135064"/>
                  <a:gd name="connsiteY53" fmla="*/ 1091487 h 1092200"/>
                  <a:gd name="connsiteX54" fmla="*/ 647844 w 1135064"/>
                  <a:gd name="connsiteY54" fmla="*/ 1092200 h 1092200"/>
                  <a:gd name="connsiteX55" fmla="*/ 601365 w 1135064"/>
                  <a:gd name="connsiteY55" fmla="*/ 1092200 h 1092200"/>
                  <a:gd name="connsiteX56" fmla="*/ 15732 w 1135064"/>
                  <a:gd name="connsiteY56" fmla="*/ 1092200 h 1092200"/>
                  <a:gd name="connsiteX57" fmla="*/ 12871 w 1135064"/>
                  <a:gd name="connsiteY57" fmla="*/ 1091487 h 1092200"/>
                  <a:gd name="connsiteX58" fmla="*/ 0 w 1135064"/>
                  <a:gd name="connsiteY58" fmla="*/ 1076516 h 1092200"/>
                  <a:gd name="connsiteX59" fmla="*/ 0 w 1135064"/>
                  <a:gd name="connsiteY59" fmla="*/ 980271 h 1092200"/>
                  <a:gd name="connsiteX60" fmla="*/ 0 w 1135064"/>
                  <a:gd name="connsiteY60" fmla="*/ 948902 h 1092200"/>
                  <a:gd name="connsiteX61" fmla="*/ 0 w 1135064"/>
                  <a:gd name="connsiteY61" fmla="*/ 15684 h 1092200"/>
                  <a:gd name="connsiteX62" fmla="*/ 14301 w 1135064"/>
                  <a:gd name="connsiteY62" fmla="*/ 0 h 109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35064" h="1092200">
                    <a:moveTo>
                      <a:pt x="31750" y="981075"/>
                    </a:moveTo>
                    <a:cubicBezTo>
                      <a:pt x="31750" y="981075"/>
                      <a:pt x="31750" y="981075"/>
                      <a:pt x="31750" y="1062038"/>
                    </a:cubicBezTo>
                    <a:cubicBezTo>
                      <a:pt x="31750" y="1062038"/>
                      <a:pt x="31750" y="1062038"/>
                      <a:pt x="601107" y="1062038"/>
                    </a:cubicBezTo>
                    <a:cubicBezTo>
                      <a:pt x="601107" y="1062038"/>
                      <a:pt x="601107" y="1062038"/>
                      <a:pt x="631825" y="1062038"/>
                    </a:cubicBezTo>
                    <a:cubicBezTo>
                      <a:pt x="631825" y="1062038"/>
                      <a:pt x="631825" y="1062038"/>
                      <a:pt x="631825" y="981075"/>
                    </a:cubicBezTo>
                    <a:cubicBezTo>
                      <a:pt x="631825" y="981075"/>
                      <a:pt x="631825" y="981075"/>
                      <a:pt x="601107" y="981075"/>
                    </a:cubicBezTo>
                    <a:cubicBezTo>
                      <a:pt x="601107" y="981075"/>
                      <a:pt x="601107" y="981075"/>
                      <a:pt x="31750" y="981075"/>
                    </a:cubicBezTo>
                    <a:close/>
                    <a:moveTo>
                      <a:pt x="1092201" y="876300"/>
                    </a:moveTo>
                    <a:cubicBezTo>
                      <a:pt x="1115874" y="876300"/>
                      <a:pt x="1135064" y="895490"/>
                      <a:pt x="1135064" y="919163"/>
                    </a:cubicBezTo>
                    <a:cubicBezTo>
                      <a:pt x="1135064" y="942836"/>
                      <a:pt x="1115874" y="962026"/>
                      <a:pt x="1092201" y="962026"/>
                    </a:cubicBezTo>
                    <a:cubicBezTo>
                      <a:pt x="1068528" y="962026"/>
                      <a:pt x="1049338" y="942836"/>
                      <a:pt x="1049338" y="919163"/>
                    </a:cubicBezTo>
                    <a:cubicBezTo>
                      <a:pt x="1049338" y="895490"/>
                      <a:pt x="1068528" y="876300"/>
                      <a:pt x="1092201" y="876300"/>
                    </a:cubicBezTo>
                    <a:close/>
                    <a:moveTo>
                      <a:pt x="880894" y="544513"/>
                    </a:moveTo>
                    <a:cubicBezTo>
                      <a:pt x="880894" y="544513"/>
                      <a:pt x="880894" y="544513"/>
                      <a:pt x="1105070" y="544513"/>
                    </a:cubicBezTo>
                    <a:cubicBezTo>
                      <a:pt x="1113637" y="544513"/>
                      <a:pt x="1120776" y="551680"/>
                      <a:pt x="1120776" y="560281"/>
                    </a:cubicBezTo>
                    <a:cubicBezTo>
                      <a:pt x="1120776" y="560281"/>
                      <a:pt x="1120776" y="560281"/>
                      <a:pt x="1120776" y="698608"/>
                    </a:cubicBezTo>
                    <a:cubicBezTo>
                      <a:pt x="1120776" y="705775"/>
                      <a:pt x="1116493" y="711509"/>
                      <a:pt x="1110067" y="713659"/>
                    </a:cubicBezTo>
                    <a:cubicBezTo>
                      <a:pt x="1108639" y="714376"/>
                      <a:pt x="1107212" y="714376"/>
                      <a:pt x="1105070" y="714376"/>
                    </a:cubicBezTo>
                    <a:cubicBezTo>
                      <a:pt x="1105070" y="714376"/>
                      <a:pt x="1105070" y="714376"/>
                      <a:pt x="880894" y="714376"/>
                    </a:cubicBezTo>
                    <a:cubicBezTo>
                      <a:pt x="878752" y="714376"/>
                      <a:pt x="876611" y="714376"/>
                      <a:pt x="875183" y="713659"/>
                    </a:cubicBezTo>
                    <a:cubicBezTo>
                      <a:pt x="869471" y="711509"/>
                      <a:pt x="865188" y="705775"/>
                      <a:pt x="865188" y="698608"/>
                    </a:cubicBezTo>
                    <a:cubicBezTo>
                      <a:pt x="865188" y="698608"/>
                      <a:pt x="865188" y="698608"/>
                      <a:pt x="865188" y="560281"/>
                    </a:cubicBezTo>
                    <a:cubicBezTo>
                      <a:pt x="865188" y="551680"/>
                      <a:pt x="872327" y="544513"/>
                      <a:pt x="880894" y="544513"/>
                    </a:cubicBezTo>
                    <a:close/>
                    <a:moveTo>
                      <a:pt x="693738" y="544513"/>
                    </a:moveTo>
                    <a:cubicBezTo>
                      <a:pt x="693738" y="544513"/>
                      <a:pt x="693738" y="544513"/>
                      <a:pt x="814619" y="544513"/>
                    </a:cubicBezTo>
                    <a:cubicBezTo>
                      <a:pt x="823152" y="544513"/>
                      <a:pt x="830263" y="551680"/>
                      <a:pt x="830263" y="560281"/>
                    </a:cubicBezTo>
                    <a:cubicBezTo>
                      <a:pt x="830263" y="560281"/>
                      <a:pt x="830263" y="560281"/>
                      <a:pt x="830263" y="698608"/>
                    </a:cubicBezTo>
                    <a:cubicBezTo>
                      <a:pt x="830263" y="705775"/>
                      <a:pt x="825996" y="711509"/>
                      <a:pt x="820308" y="713659"/>
                    </a:cubicBezTo>
                    <a:cubicBezTo>
                      <a:pt x="818175" y="714376"/>
                      <a:pt x="816752" y="714376"/>
                      <a:pt x="814619" y="714376"/>
                    </a:cubicBezTo>
                    <a:cubicBezTo>
                      <a:pt x="814619" y="714376"/>
                      <a:pt x="814619" y="714376"/>
                      <a:pt x="693738" y="714376"/>
                    </a:cubicBezTo>
                    <a:cubicBezTo>
                      <a:pt x="693738" y="714376"/>
                      <a:pt x="693738" y="714376"/>
                      <a:pt x="693738" y="713659"/>
                    </a:cubicBezTo>
                    <a:cubicBezTo>
                      <a:pt x="693738" y="713659"/>
                      <a:pt x="693738" y="713659"/>
                      <a:pt x="693738" y="544513"/>
                    </a:cubicBezTo>
                    <a:close/>
                    <a:moveTo>
                      <a:pt x="31750" y="30163"/>
                    </a:moveTo>
                    <a:cubicBezTo>
                      <a:pt x="31750" y="30163"/>
                      <a:pt x="31750" y="30163"/>
                      <a:pt x="31750" y="949326"/>
                    </a:cubicBezTo>
                    <a:cubicBezTo>
                      <a:pt x="31750" y="949326"/>
                      <a:pt x="31750" y="949326"/>
                      <a:pt x="601107" y="949326"/>
                    </a:cubicBezTo>
                    <a:cubicBezTo>
                      <a:pt x="601107" y="949326"/>
                      <a:pt x="601107" y="949326"/>
                      <a:pt x="631825" y="949326"/>
                    </a:cubicBezTo>
                    <a:cubicBezTo>
                      <a:pt x="631825" y="949326"/>
                      <a:pt x="631825" y="949326"/>
                      <a:pt x="631825" y="713643"/>
                    </a:cubicBezTo>
                    <a:cubicBezTo>
                      <a:pt x="631825" y="713643"/>
                      <a:pt x="631825" y="713643"/>
                      <a:pt x="631825" y="139434"/>
                    </a:cubicBezTo>
                    <a:cubicBezTo>
                      <a:pt x="631825" y="139434"/>
                      <a:pt x="631825" y="139434"/>
                      <a:pt x="631825" y="108010"/>
                    </a:cubicBezTo>
                    <a:cubicBezTo>
                      <a:pt x="631825" y="108010"/>
                      <a:pt x="631825" y="108010"/>
                      <a:pt x="631825" y="30163"/>
                    </a:cubicBezTo>
                    <a:cubicBezTo>
                      <a:pt x="631825" y="30163"/>
                      <a:pt x="631825" y="30163"/>
                      <a:pt x="31750" y="30163"/>
                    </a:cubicBezTo>
                    <a:close/>
                    <a:moveTo>
                      <a:pt x="14301" y="0"/>
                    </a:moveTo>
                    <a:cubicBezTo>
                      <a:pt x="14301" y="0"/>
                      <a:pt x="15016" y="0"/>
                      <a:pt x="15732" y="0"/>
                    </a:cubicBezTo>
                    <a:cubicBezTo>
                      <a:pt x="15732" y="0"/>
                      <a:pt x="15732" y="0"/>
                      <a:pt x="647844" y="0"/>
                    </a:cubicBezTo>
                    <a:cubicBezTo>
                      <a:pt x="648559" y="0"/>
                      <a:pt x="648559" y="0"/>
                      <a:pt x="649274" y="0"/>
                    </a:cubicBezTo>
                    <a:cubicBezTo>
                      <a:pt x="657140" y="1426"/>
                      <a:pt x="663575" y="7842"/>
                      <a:pt x="663575" y="15684"/>
                    </a:cubicBezTo>
                    <a:cubicBezTo>
                      <a:pt x="663575" y="15684"/>
                      <a:pt x="663575" y="15684"/>
                      <a:pt x="663575" y="109078"/>
                    </a:cubicBezTo>
                    <a:cubicBezTo>
                      <a:pt x="663575" y="109078"/>
                      <a:pt x="663575" y="109078"/>
                      <a:pt x="663575" y="140446"/>
                    </a:cubicBezTo>
                    <a:cubicBezTo>
                      <a:pt x="663575" y="140446"/>
                      <a:pt x="663575" y="140446"/>
                      <a:pt x="663575" y="543961"/>
                    </a:cubicBezTo>
                    <a:cubicBezTo>
                      <a:pt x="663575" y="543961"/>
                      <a:pt x="663575" y="543961"/>
                      <a:pt x="663575" y="713637"/>
                    </a:cubicBezTo>
                    <a:cubicBezTo>
                      <a:pt x="663575" y="713637"/>
                      <a:pt x="663575" y="713637"/>
                      <a:pt x="663575" y="714350"/>
                    </a:cubicBezTo>
                    <a:cubicBezTo>
                      <a:pt x="663575" y="714350"/>
                      <a:pt x="663575" y="714350"/>
                      <a:pt x="663575" y="745006"/>
                    </a:cubicBezTo>
                    <a:cubicBezTo>
                      <a:pt x="663575" y="745006"/>
                      <a:pt x="663575" y="745006"/>
                      <a:pt x="663575" y="1076516"/>
                    </a:cubicBezTo>
                    <a:cubicBezTo>
                      <a:pt x="663575" y="1084358"/>
                      <a:pt x="657855" y="1090774"/>
                      <a:pt x="649989" y="1091487"/>
                    </a:cubicBezTo>
                    <a:cubicBezTo>
                      <a:pt x="649274" y="1092200"/>
                      <a:pt x="648559" y="1092200"/>
                      <a:pt x="647844" y="1092200"/>
                    </a:cubicBezTo>
                    <a:cubicBezTo>
                      <a:pt x="647844" y="1092200"/>
                      <a:pt x="647844" y="1092200"/>
                      <a:pt x="601365" y="1092200"/>
                    </a:cubicBezTo>
                    <a:cubicBezTo>
                      <a:pt x="601365" y="1092200"/>
                      <a:pt x="601365" y="1092200"/>
                      <a:pt x="15732" y="1092200"/>
                    </a:cubicBezTo>
                    <a:cubicBezTo>
                      <a:pt x="15016" y="1092200"/>
                      <a:pt x="14301" y="1092200"/>
                      <a:pt x="12871" y="1091487"/>
                    </a:cubicBezTo>
                    <a:cubicBezTo>
                      <a:pt x="5721" y="1090774"/>
                      <a:pt x="0" y="1084358"/>
                      <a:pt x="0" y="1076516"/>
                    </a:cubicBezTo>
                    <a:cubicBezTo>
                      <a:pt x="0" y="1076516"/>
                      <a:pt x="0" y="1076516"/>
                      <a:pt x="0" y="980271"/>
                    </a:cubicBezTo>
                    <a:cubicBezTo>
                      <a:pt x="0" y="980271"/>
                      <a:pt x="0" y="980271"/>
                      <a:pt x="0" y="948902"/>
                    </a:cubicBezTo>
                    <a:cubicBezTo>
                      <a:pt x="0" y="948902"/>
                      <a:pt x="0" y="948902"/>
                      <a:pt x="0" y="15684"/>
                    </a:cubicBezTo>
                    <a:cubicBezTo>
                      <a:pt x="0" y="7842"/>
                      <a:pt x="6436" y="1426"/>
                      <a:pt x="14301"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56" name="Group 55">
            <a:extLst>
              <a:ext uri="{FF2B5EF4-FFF2-40B4-BE49-F238E27FC236}">
                <a16:creationId xmlns:a16="http://schemas.microsoft.com/office/drawing/2014/main" id="{B977D143-FB7E-498B-B5EA-B80FE6CFDBAF}"/>
              </a:ext>
            </a:extLst>
          </p:cNvPr>
          <p:cNvGrpSpPr>
            <a:grpSpLocks noChangeAspect="1"/>
          </p:cNvGrpSpPr>
          <p:nvPr/>
        </p:nvGrpSpPr>
        <p:grpSpPr>
          <a:xfrm>
            <a:off x="4127752" y="4023951"/>
            <a:ext cx="1495757" cy="1495757"/>
            <a:chOff x="5273040" y="2606040"/>
            <a:chExt cx="1645920" cy="1645920"/>
          </a:xfrm>
        </p:grpSpPr>
        <p:sp>
          <p:nvSpPr>
            <p:cNvPr id="57" name="AutoShape 3">
              <a:extLst>
                <a:ext uri="{FF2B5EF4-FFF2-40B4-BE49-F238E27FC236}">
                  <a16:creationId xmlns:a16="http://schemas.microsoft.com/office/drawing/2014/main" id="{12CF3C1D-5953-41CC-A433-AF2052E75693}"/>
                </a:ext>
              </a:extLst>
            </p:cNvPr>
            <p:cNvSpPr>
              <a:spLocks noChangeAspect="1" noChangeArrowheads="1" noTextEdit="1"/>
            </p:cNvSpPr>
            <p:nvPr/>
          </p:nvSpPr>
          <p:spPr bwMode="auto">
            <a:xfrm>
              <a:off x="5273040" y="2606040"/>
              <a:ext cx="1645920" cy="1645920"/>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a:extLst>
                <a:ext uri="{FF2B5EF4-FFF2-40B4-BE49-F238E27FC236}">
                  <a16:creationId xmlns:a16="http://schemas.microsoft.com/office/drawing/2014/main" id="{591751BF-9908-45FF-A95D-8ED7D56B5900}"/>
                </a:ext>
              </a:extLst>
            </p:cNvPr>
            <p:cNvGrpSpPr/>
            <p:nvPr/>
          </p:nvGrpSpPr>
          <p:grpSpPr>
            <a:xfrm>
              <a:off x="5442783" y="3041518"/>
              <a:ext cx="1306434" cy="774964"/>
              <a:chOff x="5441612" y="3041518"/>
              <a:chExt cx="1306434" cy="774964"/>
            </a:xfrm>
          </p:grpSpPr>
          <p:sp>
            <p:nvSpPr>
              <p:cNvPr id="59" name="Freeform 5">
                <a:extLst>
                  <a:ext uri="{FF2B5EF4-FFF2-40B4-BE49-F238E27FC236}">
                    <a16:creationId xmlns:a16="http://schemas.microsoft.com/office/drawing/2014/main" id="{531CA92C-6EA0-4700-8C1C-5F1B01FA5C02}"/>
                  </a:ext>
                </a:extLst>
              </p:cNvPr>
              <p:cNvSpPr>
                <a:spLocks/>
              </p:cNvSpPr>
              <p:nvPr/>
            </p:nvSpPr>
            <p:spPr bwMode="auto">
              <a:xfrm>
                <a:off x="5441612" y="3042950"/>
                <a:ext cx="812425" cy="773532"/>
              </a:xfrm>
              <a:custGeom>
                <a:avLst/>
                <a:gdLst>
                  <a:gd name="connsiteX0" fmla="*/ 497028 w 550863"/>
                  <a:gd name="connsiteY0" fmla="*/ 2914 h 524492"/>
                  <a:gd name="connsiteX1" fmla="*/ 512063 w 550863"/>
                  <a:gd name="connsiteY1" fmla="*/ 2914 h 524492"/>
                  <a:gd name="connsiteX2" fmla="*/ 550863 w 550863"/>
                  <a:gd name="connsiteY2" fmla="*/ 41280 h 524492"/>
                  <a:gd name="connsiteX3" fmla="*/ 535828 w 550863"/>
                  <a:gd name="connsiteY3" fmla="*/ 56335 h 524492"/>
                  <a:gd name="connsiteX4" fmla="*/ 504303 w 550863"/>
                  <a:gd name="connsiteY4" fmla="*/ 25254 h 524492"/>
                  <a:gd name="connsiteX5" fmla="*/ 268593 w 550863"/>
                  <a:gd name="connsiteY5" fmla="*/ 262246 h 524492"/>
                  <a:gd name="connsiteX6" fmla="*/ 512063 w 550863"/>
                  <a:gd name="connsiteY6" fmla="*/ 506523 h 524492"/>
                  <a:gd name="connsiteX7" fmla="*/ 512063 w 550863"/>
                  <a:gd name="connsiteY7" fmla="*/ 521578 h 524492"/>
                  <a:gd name="connsiteX8" fmla="*/ 504303 w 550863"/>
                  <a:gd name="connsiteY8" fmla="*/ 524492 h 524492"/>
                  <a:gd name="connsiteX9" fmla="*/ 497028 w 550863"/>
                  <a:gd name="connsiteY9" fmla="*/ 521578 h 524492"/>
                  <a:gd name="connsiteX10" fmla="*/ 246283 w 550863"/>
                  <a:gd name="connsiteY10" fmla="*/ 270017 h 524492"/>
                  <a:gd name="connsiteX11" fmla="*/ 242888 w 550863"/>
                  <a:gd name="connsiteY11" fmla="*/ 262246 h 524492"/>
                  <a:gd name="connsiteX12" fmla="*/ 246283 w 550863"/>
                  <a:gd name="connsiteY12" fmla="*/ 254476 h 524492"/>
                  <a:gd name="connsiteX13" fmla="*/ 497028 w 550863"/>
                  <a:gd name="connsiteY13" fmla="*/ 2914 h 524492"/>
                  <a:gd name="connsiteX14" fmla="*/ 374959 w 550863"/>
                  <a:gd name="connsiteY14" fmla="*/ 2914 h 524492"/>
                  <a:gd name="connsiteX15" fmla="*/ 389947 w 550863"/>
                  <a:gd name="connsiteY15" fmla="*/ 2914 h 524492"/>
                  <a:gd name="connsiteX16" fmla="*/ 428625 w 550863"/>
                  <a:gd name="connsiteY16" fmla="*/ 41280 h 524492"/>
                  <a:gd name="connsiteX17" fmla="*/ 413637 w 550863"/>
                  <a:gd name="connsiteY17" fmla="*/ 56335 h 524492"/>
                  <a:gd name="connsiteX18" fmla="*/ 382695 w 550863"/>
                  <a:gd name="connsiteY18" fmla="*/ 25254 h 524492"/>
                  <a:gd name="connsiteX19" fmla="*/ 147241 w 550863"/>
                  <a:gd name="connsiteY19" fmla="*/ 262246 h 524492"/>
                  <a:gd name="connsiteX20" fmla="*/ 389947 w 550863"/>
                  <a:gd name="connsiteY20" fmla="*/ 506523 h 524492"/>
                  <a:gd name="connsiteX21" fmla="*/ 389947 w 550863"/>
                  <a:gd name="connsiteY21" fmla="*/ 521578 h 524492"/>
                  <a:gd name="connsiteX22" fmla="*/ 382695 w 550863"/>
                  <a:gd name="connsiteY22" fmla="*/ 524492 h 524492"/>
                  <a:gd name="connsiteX23" fmla="*/ 374959 w 550863"/>
                  <a:gd name="connsiteY23" fmla="*/ 521578 h 524492"/>
                  <a:gd name="connsiteX24" fmla="*/ 125002 w 550863"/>
                  <a:gd name="connsiteY24" fmla="*/ 270017 h 524492"/>
                  <a:gd name="connsiteX25" fmla="*/ 125002 w 550863"/>
                  <a:gd name="connsiteY25" fmla="*/ 254476 h 524492"/>
                  <a:gd name="connsiteX26" fmla="*/ 374959 w 550863"/>
                  <a:gd name="connsiteY26" fmla="*/ 2914 h 524492"/>
                  <a:gd name="connsiteX27" fmla="*/ 254541 w 550863"/>
                  <a:gd name="connsiteY27" fmla="*/ 2914 h 524492"/>
                  <a:gd name="connsiteX28" fmla="*/ 269114 w 550863"/>
                  <a:gd name="connsiteY28" fmla="*/ 2914 h 524492"/>
                  <a:gd name="connsiteX29" fmla="*/ 307975 w 550863"/>
                  <a:gd name="connsiteY29" fmla="*/ 41280 h 524492"/>
                  <a:gd name="connsiteX30" fmla="*/ 292917 w 550863"/>
                  <a:gd name="connsiteY30" fmla="*/ 56335 h 524492"/>
                  <a:gd name="connsiteX31" fmla="*/ 261828 w 550863"/>
                  <a:gd name="connsiteY31" fmla="*/ 25254 h 524492"/>
                  <a:gd name="connsiteX32" fmla="*/ 25260 w 550863"/>
                  <a:gd name="connsiteY32" fmla="*/ 262246 h 524492"/>
                  <a:gd name="connsiteX33" fmla="*/ 269114 w 550863"/>
                  <a:gd name="connsiteY33" fmla="*/ 506523 h 524492"/>
                  <a:gd name="connsiteX34" fmla="*/ 269114 w 550863"/>
                  <a:gd name="connsiteY34" fmla="*/ 521578 h 524492"/>
                  <a:gd name="connsiteX35" fmla="*/ 261828 w 550863"/>
                  <a:gd name="connsiteY35" fmla="*/ 524492 h 524492"/>
                  <a:gd name="connsiteX36" fmla="*/ 254541 w 550863"/>
                  <a:gd name="connsiteY36" fmla="*/ 521578 h 524492"/>
                  <a:gd name="connsiteX37" fmla="*/ 2915 w 550863"/>
                  <a:gd name="connsiteY37" fmla="*/ 270017 h 524492"/>
                  <a:gd name="connsiteX38" fmla="*/ 0 w 550863"/>
                  <a:gd name="connsiteY38" fmla="*/ 262246 h 524492"/>
                  <a:gd name="connsiteX39" fmla="*/ 2915 w 550863"/>
                  <a:gd name="connsiteY39" fmla="*/ 254476 h 524492"/>
                  <a:gd name="connsiteX40" fmla="*/ 254541 w 550863"/>
                  <a:gd name="connsiteY40" fmla="*/ 2914 h 52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50863" h="524492">
                    <a:moveTo>
                      <a:pt x="497028" y="2914"/>
                    </a:moveTo>
                    <a:cubicBezTo>
                      <a:pt x="500908" y="-971"/>
                      <a:pt x="507698" y="-971"/>
                      <a:pt x="512063" y="2914"/>
                    </a:cubicBezTo>
                    <a:cubicBezTo>
                      <a:pt x="512063" y="2914"/>
                      <a:pt x="512063" y="2914"/>
                      <a:pt x="550863" y="41280"/>
                    </a:cubicBezTo>
                    <a:cubicBezTo>
                      <a:pt x="550863" y="41280"/>
                      <a:pt x="550863" y="41280"/>
                      <a:pt x="535828" y="56335"/>
                    </a:cubicBezTo>
                    <a:cubicBezTo>
                      <a:pt x="535828" y="56335"/>
                      <a:pt x="535828" y="56335"/>
                      <a:pt x="504303" y="25254"/>
                    </a:cubicBezTo>
                    <a:cubicBezTo>
                      <a:pt x="504303" y="25254"/>
                      <a:pt x="504303" y="25254"/>
                      <a:pt x="268593" y="262246"/>
                    </a:cubicBezTo>
                    <a:lnTo>
                      <a:pt x="512063" y="506523"/>
                    </a:lnTo>
                    <a:cubicBezTo>
                      <a:pt x="516428" y="510409"/>
                      <a:pt x="516428" y="517208"/>
                      <a:pt x="512063" y="521578"/>
                    </a:cubicBezTo>
                    <a:cubicBezTo>
                      <a:pt x="510123" y="523521"/>
                      <a:pt x="507213" y="524492"/>
                      <a:pt x="504303" y="524492"/>
                    </a:cubicBezTo>
                    <a:cubicBezTo>
                      <a:pt x="501878" y="524492"/>
                      <a:pt x="498968" y="523521"/>
                      <a:pt x="497028" y="521578"/>
                    </a:cubicBezTo>
                    <a:cubicBezTo>
                      <a:pt x="497028" y="521578"/>
                      <a:pt x="497028" y="521578"/>
                      <a:pt x="246283" y="270017"/>
                    </a:cubicBezTo>
                    <a:cubicBezTo>
                      <a:pt x="244343" y="267588"/>
                      <a:pt x="242888" y="265160"/>
                      <a:pt x="242888" y="262246"/>
                    </a:cubicBezTo>
                    <a:cubicBezTo>
                      <a:pt x="242888" y="259332"/>
                      <a:pt x="244343" y="256904"/>
                      <a:pt x="246283" y="254476"/>
                    </a:cubicBezTo>
                    <a:cubicBezTo>
                      <a:pt x="246283" y="254476"/>
                      <a:pt x="246283" y="254476"/>
                      <a:pt x="497028" y="2914"/>
                    </a:cubicBezTo>
                    <a:close/>
                    <a:moveTo>
                      <a:pt x="374959" y="2914"/>
                    </a:moveTo>
                    <a:cubicBezTo>
                      <a:pt x="379311" y="-971"/>
                      <a:pt x="386079" y="-971"/>
                      <a:pt x="389947" y="2914"/>
                    </a:cubicBezTo>
                    <a:cubicBezTo>
                      <a:pt x="389947" y="2914"/>
                      <a:pt x="389947" y="2914"/>
                      <a:pt x="428625" y="41280"/>
                    </a:cubicBezTo>
                    <a:cubicBezTo>
                      <a:pt x="428625" y="41280"/>
                      <a:pt x="428625" y="41280"/>
                      <a:pt x="413637" y="56335"/>
                    </a:cubicBezTo>
                    <a:cubicBezTo>
                      <a:pt x="413637" y="56335"/>
                      <a:pt x="413637" y="56335"/>
                      <a:pt x="382695" y="25254"/>
                    </a:cubicBezTo>
                    <a:cubicBezTo>
                      <a:pt x="382695" y="25254"/>
                      <a:pt x="382695" y="25254"/>
                      <a:pt x="147241" y="262246"/>
                    </a:cubicBezTo>
                    <a:lnTo>
                      <a:pt x="389947" y="506523"/>
                    </a:lnTo>
                    <a:cubicBezTo>
                      <a:pt x="394298" y="510409"/>
                      <a:pt x="394298" y="517208"/>
                      <a:pt x="389947" y="521578"/>
                    </a:cubicBezTo>
                    <a:cubicBezTo>
                      <a:pt x="388013" y="523521"/>
                      <a:pt x="385112" y="524492"/>
                      <a:pt x="382695" y="524492"/>
                    </a:cubicBezTo>
                    <a:cubicBezTo>
                      <a:pt x="379794" y="524492"/>
                      <a:pt x="376893" y="523521"/>
                      <a:pt x="374959" y="521578"/>
                    </a:cubicBezTo>
                    <a:cubicBezTo>
                      <a:pt x="374959" y="521578"/>
                      <a:pt x="374959" y="521578"/>
                      <a:pt x="125002" y="270017"/>
                    </a:cubicBezTo>
                    <a:cubicBezTo>
                      <a:pt x="120650" y="265646"/>
                      <a:pt x="120650" y="258847"/>
                      <a:pt x="125002" y="254476"/>
                    </a:cubicBezTo>
                    <a:cubicBezTo>
                      <a:pt x="125002" y="254476"/>
                      <a:pt x="125002" y="254476"/>
                      <a:pt x="374959" y="2914"/>
                    </a:cubicBezTo>
                    <a:close/>
                    <a:moveTo>
                      <a:pt x="254541" y="2914"/>
                    </a:moveTo>
                    <a:cubicBezTo>
                      <a:pt x="258427" y="-971"/>
                      <a:pt x="265228" y="-971"/>
                      <a:pt x="269114" y="2914"/>
                    </a:cubicBezTo>
                    <a:cubicBezTo>
                      <a:pt x="307975" y="41280"/>
                      <a:pt x="307975" y="41280"/>
                      <a:pt x="307975" y="41280"/>
                    </a:cubicBezTo>
                    <a:cubicBezTo>
                      <a:pt x="292917" y="56335"/>
                      <a:pt x="292917" y="56335"/>
                      <a:pt x="292917" y="56335"/>
                    </a:cubicBezTo>
                    <a:cubicBezTo>
                      <a:pt x="261828" y="25254"/>
                      <a:pt x="261828" y="25254"/>
                      <a:pt x="261828" y="25254"/>
                    </a:cubicBezTo>
                    <a:cubicBezTo>
                      <a:pt x="25260" y="262246"/>
                      <a:pt x="25260" y="262246"/>
                      <a:pt x="25260" y="262246"/>
                    </a:cubicBezTo>
                    <a:lnTo>
                      <a:pt x="269114" y="506523"/>
                    </a:lnTo>
                    <a:cubicBezTo>
                      <a:pt x="273486" y="510409"/>
                      <a:pt x="273486" y="517208"/>
                      <a:pt x="269114" y="521578"/>
                    </a:cubicBezTo>
                    <a:cubicBezTo>
                      <a:pt x="267171" y="523521"/>
                      <a:pt x="264256" y="524492"/>
                      <a:pt x="261828" y="524492"/>
                    </a:cubicBezTo>
                    <a:cubicBezTo>
                      <a:pt x="258913" y="524492"/>
                      <a:pt x="256484" y="523521"/>
                      <a:pt x="254541" y="521578"/>
                    </a:cubicBezTo>
                    <a:cubicBezTo>
                      <a:pt x="2915" y="270017"/>
                      <a:pt x="2915" y="270017"/>
                      <a:pt x="2915" y="270017"/>
                    </a:cubicBezTo>
                    <a:cubicBezTo>
                      <a:pt x="972" y="267588"/>
                      <a:pt x="0" y="265160"/>
                      <a:pt x="0" y="262246"/>
                    </a:cubicBezTo>
                    <a:cubicBezTo>
                      <a:pt x="0" y="259332"/>
                      <a:pt x="972" y="256904"/>
                      <a:pt x="2915" y="254476"/>
                    </a:cubicBezTo>
                    <a:cubicBezTo>
                      <a:pt x="254541" y="2914"/>
                      <a:pt x="254541" y="2914"/>
                      <a:pt x="254541" y="2914"/>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0" name="Freeform 8">
                <a:extLst>
                  <a:ext uri="{FF2B5EF4-FFF2-40B4-BE49-F238E27FC236}">
                    <a16:creationId xmlns:a16="http://schemas.microsoft.com/office/drawing/2014/main" id="{80528153-3497-432D-8839-13B85F62B5D9}"/>
                  </a:ext>
                </a:extLst>
              </p:cNvPr>
              <p:cNvSpPr>
                <a:spLocks noEditPoints="1"/>
              </p:cNvSpPr>
              <p:nvPr/>
            </p:nvSpPr>
            <p:spPr bwMode="auto">
              <a:xfrm>
                <a:off x="5980106" y="3041518"/>
                <a:ext cx="767940" cy="774964"/>
              </a:xfrm>
              <a:custGeom>
                <a:avLst/>
                <a:gdLst>
                  <a:gd name="T0" fmla="*/ 1070 w 1076"/>
                  <a:gd name="T1" fmla="*/ 526 h 1082"/>
                  <a:gd name="T2" fmla="*/ 554 w 1076"/>
                  <a:gd name="T3" fmla="*/ 8 h 1082"/>
                  <a:gd name="T4" fmla="*/ 523 w 1076"/>
                  <a:gd name="T5" fmla="*/ 8 h 1082"/>
                  <a:gd name="T6" fmla="*/ 7 w 1076"/>
                  <a:gd name="T7" fmla="*/ 526 h 1082"/>
                  <a:gd name="T8" fmla="*/ 0 w 1076"/>
                  <a:gd name="T9" fmla="*/ 542 h 1082"/>
                  <a:gd name="T10" fmla="*/ 7 w 1076"/>
                  <a:gd name="T11" fmla="*/ 558 h 1082"/>
                  <a:gd name="T12" fmla="*/ 523 w 1076"/>
                  <a:gd name="T13" fmla="*/ 1076 h 1082"/>
                  <a:gd name="T14" fmla="*/ 538 w 1076"/>
                  <a:gd name="T15" fmla="*/ 1082 h 1082"/>
                  <a:gd name="T16" fmla="*/ 554 w 1076"/>
                  <a:gd name="T17" fmla="*/ 1076 h 1082"/>
                  <a:gd name="T18" fmla="*/ 1070 w 1076"/>
                  <a:gd name="T19" fmla="*/ 558 h 1082"/>
                  <a:gd name="T20" fmla="*/ 1076 w 1076"/>
                  <a:gd name="T21" fmla="*/ 542 h 1082"/>
                  <a:gd name="T22" fmla="*/ 1070 w 1076"/>
                  <a:gd name="T23" fmla="*/ 526 h 1082"/>
                  <a:gd name="T24" fmla="*/ 495 w 1076"/>
                  <a:gd name="T25" fmla="*/ 261 h 1082"/>
                  <a:gd name="T26" fmla="*/ 578 w 1076"/>
                  <a:gd name="T27" fmla="*/ 261 h 1082"/>
                  <a:gd name="T28" fmla="*/ 578 w 1076"/>
                  <a:gd name="T29" fmla="*/ 414 h 1082"/>
                  <a:gd name="T30" fmla="*/ 549 w 1076"/>
                  <a:gd name="T31" fmla="*/ 674 h 1082"/>
                  <a:gd name="T32" fmla="*/ 523 w 1076"/>
                  <a:gd name="T33" fmla="*/ 674 h 1082"/>
                  <a:gd name="T34" fmla="*/ 495 w 1076"/>
                  <a:gd name="T35" fmla="*/ 414 h 1082"/>
                  <a:gd name="T36" fmla="*/ 495 w 1076"/>
                  <a:gd name="T37" fmla="*/ 261 h 1082"/>
                  <a:gd name="T38" fmla="*/ 577 w 1076"/>
                  <a:gd name="T39" fmla="*/ 806 h 1082"/>
                  <a:gd name="T40" fmla="*/ 538 w 1076"/>
                  <a:gd name="T41" fmla="*/ 823 h 1082"/>
                  <a:gd name="T42" fmla="*/ 500 w 1076"/>
                  <a:gd name="T43" fmla="*/ 806 h 1082"/>
                  <a:gd name="T44" fmla="*/ 483 w 1076"/>
                  <a:gd name="T45" fmla="*/ 766 h 1082"/>
                  <a:gd name="T46" fmla="*/ 500 w 1076"/>
                  <a:gd name="T47" fmla="*/ 727 h 1082"/>
                  <a:gd name="T48" fmla="*/ 538 w 1076"/>
                  <a:gd name="T49" fmla="*/ 711 h 1082"/>
                  <a:gd name="T50" fmla="*/ 577 w 1076"/>
                  <a:gd name="T51" fmla="*/ 727 h 1082"/>
                  <a:gd name="T52" fmla="*/ 593 w 1076"/>
                  <a:gd name="T53" fmla="*/ 766 h 1082"/>
                  <a:gd name="T54" fmla="*/ 577 w 1076"/>
                  <a:gd name="T55" fmla="*/ 80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76" h="1082">
                    <a:moveTo>
                      <a:pt x="1070" y="526"/>
                    </a:moveTo>
                    <a:cubicBezTo>
                      <a:pt x="554" y="8"/>
                      <a:pt x="554" y="8"/>
                      <a:pt x="554" y="8"/>
                    </a:cubicBezTo>
                    <a:cubicBezTo>
                      <a:pt x="545" y="0"/>
                      <a:pt x="531" y="0"/>
                      <a:pt x="523" y="8"/>
                    </a:cubicBezTo>
                    <a:cubicBezTo>
                      <a:pt x="7" y="526"/>
                      <a:pt x="7" y="526"/>
                      <a:pt x="7" y="526"/>
                    </a:cubicBezTo>
                    <a:cubicBezTo>
                      <a:pt x="3" y="531"/>
                      <a:pt x="0" y="536"/>
                      <a:pt x="0" y="542"/>
                    </a:cubicBezTo>
                    <a:cubicBezTo>
                      <a:pt x="0" y="548"/>
                      <a:pt x="3" y="553"/>
                      <a:pt x="7" y="558"/>
                    </a:cubicBezTo>
                    <a:cubicBezTo>
                      <a:pt x="523" y="1076"/>
                      <a:pt x="523" y="1076"/>
                      <a:pt x="523" y="1076"/>
                    </a:cubicBezTo>
                    <a:cubicBezTo>
                      <a:pt x="527" y="1080"/>
                      <a:pt x="533" y="1082"/>
                      <a:pt x="538" y="1082"/>
                    </a:cubicBezTo>
                    <a:cubicBezTo>
                      <a:pt x="544" y="1082"/>
                      <a:pt x="550" y="1080"/>
                      <a:pt x="554" y="1076"/>
                    </a:cubicBezTo>
                    <a:cubicBezTo>
                      <a:pt x="1070" y="558"/>
                      <a:pt x="1070" y="558"/>
                      <a:pt x="1070" y="558"/>
                    </a:cubicBezTo>
                    <a:cubicBezTo>
                      <a:pt x="1074" y="553"/>
                      <a:pt x="1076" y="548"/>
                      <a:pt x="1076" y="542"/>
                    </a:cubicBezTo>
                    <a:cubicBezTo>
                      <a:pt x="1076" y="536"/>
                      <a:pt x="1074" y="531"/>
                      <a:pt x="1070" y="526"/>
                    </a:cubicBezTo>
                    <a:close/>
                    <a:moveTo>
                      <a:pt x="495" y="261"/>
                    </a:moveTo>
                    <a:cubicBezTo>
                      <a:pt x="578" y="261"/>
                      <a:pt x="578" y="261"/>
                      <a:pt x="578" y="261"/>
                    </a:cubicBezTo>
                    <a:cubicBezTo>
                      <a:pt x="578" y="414"/>
                      <a:pt x="578" y="414"/>
                      <a:pt x="578" y="414"/>
                    </a:cubicBezTo>
                    <a:cubicBezTo>
                      <a:pt x="578" y="461"/>
                      <a:pt x="568" y="547"/>
                      <a:pt x="549" y="674"/>
                    </a:cubicBezTo>
                    <a:cubicBezTo>
                      <a:pt x="523" y="674"/>
                      <a:pt x="523" y="674"/>
                      <a:pt x="523" y="674"/>
                    </a:cubicBezTo>
                    <a:cubicBezTo>
                      <a:pt x="504" y="549"/>
                      <a:pt x="495" y="463"/>
                      <a:pt x="495" y="414"/>
                    </a:cubicBezTo>
                    <a:cubicBezTo>
                      <a:pt x="495" y="261"/>
                      <a:pt x="495" y="261"/>
                      <a:pt x="495" y="261"/>
                    </a:cubicBezTo>
                    <a:close/>
                    <a:moveTo>
                      <a:pt x="577" y="806"/>
                    </a:moveTo>
                    <a:cubicBezTo>
                      <a:pt x="566" y="817"/>
                      <a:pt x="554" y="823"/>
                      <a:pt x="538" y="823"/>
                    </a:cubicBezTo>
                    <a:cubicBezTo>
                      <a:pt x="523" y="823"/>
                      <a:pt x="510" y="817"/>
                      <a:pt x="500" y="806"/>
                    </a:cubicBezTo>
                    <a:cubicBezTo>
                      <a:pt x="489" y="795"/>
                      <a:pt x="483" y="782"/>
                      <a:pt x="483" y="766"/>
                    </a:cubicBezTo>
                    <a:cubicBezTo>
                      <a:pt x="483" y="751"/>
                      <a:pt x="489" y="738"/>
                      <a:pt x="500" y="727"/>
                    </a:cubicBezTo>
                    <a:cubicBezTo>
                      <a:pt x="510" y="716"/>
                      <a:pt x="523" y="711"/>
                      <a:pt x="538" y="711"/>
                    </a:cubicBezTo>
                    <a:cubicBezTo>
                      <a:pt x="554" y="711"/>
                      <a:pt x="566" y="716"/>
                      <a:pt x="577" y="727"/>
                    </a:cubicBezTo>
                    <a:cubicBezTo>
                      <a:pt x="588" y="738"/>
                      <a:pt x="593" y="751"/>
                      <a:pt x="593" y="766"/>
                    </a:cubicBezTo>
                    <a:cubicBezTo>
                      <a:pt x="593" y="782"/>
                      <a:pt x="588" y="795"/>
                      <a:pt x="577" y="806"/>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6CE0CB00-DE68-47DE-9AD9-AC7777F5006F}"/>
              </a:ext>
            </a:extLst>
          </p:cNvPr>
          <p:cNvGrpSpPr>
            <a:grpSpLocks noChangeAspect="1"/>
          </p:cNvGrpSpPr>
          <p:nvPr/>
        </p:nvGrpSpPr>
        <p:grpSpPr>
          <a:xfrm>
            <a:off x="9072144" y="3908396"/>
            <a:ext cx="1345941" cy="1344643"/>
            <a:chOff x="6464300" y="2606675"/>
            <a:chExt cx="1646238" cy="1644650"/>
          </a:xfrm>
        </p:grpSpPr>
        <p:sp>
          <p:nvSpPr>
            <p:cNvPr id="63" name="AutoShape 3">
              <a:extLst>
                <a:ext uri="{FF2B5EF4-FFF2-40B4-BE49-F238E27FC236}">
                  <a16:creationId xmlns:a16="http://schemas.microsoft.com/office/drawing/2014/main" id="{767AC48C-27FF-4358-A65F-82DEE351001E}"/>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4" name="Group 63">
              <a:extLst>
                <a:ext uri="{FF2B5EF4-FFF2-40B4-BE49-F238E27FC236}">
                  <a16:creationId xmlns:a16="http://schemas.microsoft.com/office/drawing/2014/main" id="{FE71456B-A3DE-497C-BB34-F554253AEBE6}"/>
                </a:ext>
              </a:extLst>
            </p:cNvPr>
            <p:cNvGrpSpPr/>
            <p:nvPr/>
          </p:nvGrpSpPr>
          <p:grpSpPr>
            <a:xfrm>
              <a:off x="6603395" y="2776538"/>
              <a:ext cx="1369800" cy="1303338"/>
              <a:chOff x="6603395" y="2776538"/>
              <a:chExt cx="1369800" cy="1303338"/>
            </a:xfrm>
          </p:grpSpPr>
          <p:sp>
            <p:nvSpPr>
              <p:cNvPr id="65" name="Freeform 12">
                <a:extLst>
                  <a:ext uri="{FF2B5EF4-FFF2-40B4-BE49-F238E27FC236}">
                    <a16:creationId xmlns:a16="http://schemas.microsoft.com/office/drawing/2014/main" id="{48A6E8E1-920D-498B-95A6-BCD6EA00703C}"/>
                  </a:ext>
                </a:extLst>
              </p:cNvPr>
              <p:cNvSpPr>
                <a:spLocks/>
              </p:cNvSpPr>
              <p:nvPr/>
            </p:nvSpPr>
            <p:spPr bwMode="auto">
              <a:xfrm>
                <a:off x="6609743" y="2925763"/>
                <a:ext cx="1363452" cy="1154113"/>
              </a:xfrm>
              <a:custGeom>
                <a:avLst/>
                <a:gdLst>
                  <a:gd name="connsiteX0" fmla="*/ 1096819 w 1363452"/>
                  <a:gd name="connsiteY0" fmla="*/ 877888 h 1154113"/>
                  <a:gd name="connsiteX1" fmla="*/ 1054707 w 1363452"/>
                  <a:gd name="connsiteY1" fmla="*/ 929919 h 1154113"/>
                  <a:gd name="connsiteX2" fmla="*/ 1288107 w 1363452"/>
                  <a:gd name="connsiteY2" fmla="*/ 1122363 h 1154113"/>
                  <a:gd name="connsiteX3" fmla="*/ 1313802 w 1363452"/>
                  <a:gd name="connsiteY3" fmla="*/ 1101693 h 1154113"/>
                  <a:gd name="connsiteX4" fmla="*/ 1314516 w 1363452"/>
                  <a:gd name="connsiteY4" fmla="*/ 1100980 h 1154113"/>
                  <a:gd name="connsiteX5" fmla="*/ 1315230 w 1363452"/>
                  <a:gd name="connsiteY5" fmla="*/ 1100268 h 1154113"/>
                  <a:gd name="connsiteX6" fmla="*/ 1330932 w 1363452"/>
                  <a:gd name="connsiteY6" fmla="*/ 1071045 h 1154113"/>
                  <a:gd name="connsiteX7" fmla="*/ 1096819 w 1363452"/>
                  <a:gd name="connsiteY7" fmla="*/ 877888 h 1154113"/>
                  <a:gd name="connsiteX8" fmla="*/ 1093256 w 1363452"/>
                  <a:gd name="connsiteY8" fmla="*/ 838848 h 1154113"/>
                  <a:gd name="connsiteX9" fmla="*/ 1104637 w 1363452"/>
                  <a:gd name="connsiteY9" fmla="*/ 842334 h 1154113"/>
                  <a:gd name="connsiteX10" fmla="*/ 1355565 w 1363452"/>
                  <a:gd name="connsiteY10" fmla="*/ 1048995 h 1154113"/>
                  <a:gd name="connsiteX11" fmla="*/ 1339792 w 1363452"/>
                  <a:gd name="connsiteY11" fmla="*/ 1120504 h 1154113"/>
                  <a:gd name="connsiteX12" fmla="*/ 1286739 w 1363452"/>
                  <a:gd name="connsiteY12" fmla="*/ 1154113 h 1154113"/>
                  <a:gd name="connsiteX13" fmla="*/ 1272400 w 1363452"/>
                  <a:gd name="connsiteY13" fmla="*/ 1149823 h 1154113"/>
                  <a:gd name="connsiteX14" fmla="*/ 1022190 w 1363452"/>
                  <a:gd name="connsiteY14" fmla="*/ 943162 h 1154113"/>
                  <a:gd name="connsiteX15" fmla="*/ 1020039 w 1363452"/>
                  <a:gd name="connsiteY15" fmla="*/ 920994 h 1154113"/>
                  <a:gd name="connsiteX16" fmla="*/ 1082412 w 1363452"/>
                  <a:gd name="connsiteY16" fmla="*/ 844479 h 1154113"/>
                  <a:gd name="connsiteX17" fmla="*/ 1093256 w 1363452"/>
                  <a:gd name="connsiteY17" fmla="*/ 838848 h 1154113"/>
                  <a:gd name="connsiteX18" fmla="*/ 126043 w 1363452"/>
                  <a:gd name="connsiteY18" fmla="*/ 801687 h 1154113"/>
                  <a:gd name="connsiteX19" fmla="*/ 185273 w 1363452"/>
                  <a:gd name="connsiteY19" fmla="*/ 849550 h 1154113"/>
                  <a:gd name="connsiteX20" fmla="*/ 188128 w 1363452"/>
                  <a:gd name="connsiteY20" fmla="*/ 849550 h 1154113"/>
                  <a:gd name="connsiteX21" fmla="*/ 246645 w 1363452"/>
                  <a:gd name="connsiteY21" fmla="*/ 801687 h 1154113"/>
                  <a:gd name="connsiteX22" fmla="*/ 327284 w 1363452"/>
                  <a:gd name="connsiteY22" fmla="*/ 814546 h 1154113"/>
                  <a:gd name="connsiteX23" fmla="*/ 372242 w 1363452"/>
                  <a:gd name="connsiteY23" fmla="*/ 880268 h 1154113"/>
                  <a:gd name="connsiteX24" fmla="*/ 367960 w 1363452"/>
                  <a:gd name="connsiteY24" fmla="*/ 887412 h 1154113"/>
                  <a:gd name="connsiteX25" fmla="*/ 4728 w 1363452"/>
                  <a:gd name="connsiteY25" fmla="*/ 887412 h 1154113"/>
                  <a:gd name="connsiteX26" fmla="*/ 446 w 1363452"/>
                  <a:gd name="connsiteY26" fmla="*/ 880268 h 1154113"/>
                  <a:gd name="connsiteX27" fmla="*/ 45404 w 1363452"/>
                  <a:gd name="connsiteY27" fmla="*/ 814546 h 1154113"/>
                  <a:gd name="connsiteX28" fmla="*/ 126043 w 1363452"/>
                  <a:gd name="connsiteY28" fmla="*/ 801687 h 1154113"/>
                  <a:gd name="connsiteX29" fmla="*/ 86331 w 1363452"/>
                  <a:gd name="connsiteY29" fmla="*/ 687387 h 1154113"/>
                  <a:gd name="connsiteX30" fmla="*/ 97046 w 1363452"/>
                  <a:gd name="connsiteY30" fmla="*/ 692364 h 1154113"/>
                  <a:gd name="connsiteX31" fmla="*/ 107048 w 1363452"/>
                  <a:gd name="connsiteY31" fmla="*/ 704450 h 1154113"/>
                  <a:gd name="connsiteX32" fmla="*/ 109191 w 1363452"/>
                  <a:gd name="connsiteY32" fmla="*/ 706583 h 1154113"/>
                  <a:gd name="connsiteX33" fmla="*/ 138480 w 1363452"/>
                  <a:gd name="connsiteY33" fmla="*/ 768437 h 1154113"/>
                  <a:gd name="connsiteX34" fmla="*/ 186343 w 1363452"/>
                  <a:gd name="connsiteY34" fmla="*/ 791899 h 1154113"/>
                  <a:gd name="connsiteX35" fmla="*/ 233492 w 1363452"/>
                  <a:gd name="connsiteY35" fmla="*/ 768437 h 1154113"/>
                  <a:gd name="connsiteX36" fmla="*/ 264210 w 1363452"/>
                  <a:gd name="connsiteY36" fmla="*/ 706583 h 1154113"/>
                  <a:gd name="connsiteX37" fmla="*/ 266353 w 1363452"/>
                  <a:gd name="connsiteY37" fmla="*/ 704450 h 1154113"/>
                  <a:gd name="connsiteX38" fmla="*/ 275640 w 1363452"/>
                  <a:gd name="connsiteY38" fmla="*/ 692364 h 1154113"/>
                  <a:gd name="connsiteX39" fmla="*/ 286356 w 1363452"/>
                  <a:gd name="connsiteY39" fmla="*/ 687387 h 1154113"/>
                  <a:gd name="connsiteX40" fmla="*/ 286356 w 1363452"/>
                  <a:gd name="connsiteY40" fmla="*/ 688098 h 1154113"/>
                  <a:gd name="connsiteX41" fmla="*/ 272068 w 1363452"/>
                  <a:gd name="connsiteY41" fmla="*/ 710849 h 1154113"/>
                  <a:gd name="connsiteX42" fmla="*/ 241350 w 1363452"/>
                  <a:gd name="connsiteY42" fmla="*/ 773414 h 1154113"/>
                  <a:gd name="connsiteX43" fmla="*/ 241350 w 1363452"/>
                  <a:gd name="connsiteY43" fmla="*/ 793321 h 1154113"/>
                  <a:gd name="connsiteX44" fmla="*/ 239921 w 1363452"/>
                  <a:gd name="connsiteY44" fmla="*/ 795454 h 1154113"/>
                  <a:gd name="connsiteX45" fmla="*/ 232063 w 1363452"/>
                  <a:gd name="connsiteY45" fmla="*/ 803275 h 1154113"/>
                  <a:gd name="connsiteX46" fmla="*/ 232063 w 1363452"/>
                  <a:gd name="connsiteY46" fmla="*/ 780524 h 1154113"/>
                  <a:gd name="connsiteX47" fmla="*/ 186343 w 1363452"/>
                  <a:gd name="connsiteY47" fmla="*/ 801142 h 1154113"/>
                  <a:gd name="connsiteX48" fmla="*/ 139909 w 1363452"/>
                  <a:gd name="connsiteY48" fmla="*/ 780524 h 1154113"/>
                  <a:gd name="connsiteX49" fmla="*/ 139909 w 1363452"/>
                  <a:gd name="connsiteY49" fmla="*/ 803275 h 1154113"/>
                  <a:gd name="connsiteX50" fmla="*/ 132051 w 1363452"/>
                  <a:gd name="connsiteY50" fmla="*/ 795454 h 1154113"/>
                  <a:gd name="connsiteX51" fmla="*/ 130622 w 1363452"/>
                  <a:gd name="connsiteY51" fmla="*/ 793321 h 1154113"/>
                  <a:gd name="connsiteX52" fmla="*/ 130622 w 1363452"/>
                  <a:gd name="connsiteY52" fmla="*/ 773414 h 1154113"/>
                  <a:gd name="connsiteX53" fmla="*/ 101333 w 1363452"/>
                  <a:gd name="connsiteY53" fmla="*/ 710849 h 1154113"/>
                  <a:gd name="connsiteX54" fmla="*/ 86331 w 1363452"/>
                  <a:gd name="connsiteY54" fmla="*/ 688098 h 1154113"/>
                  <a:gd name="connsiteX55" fmla="*/ 86331 w 1363452"/>
                  <a:gd name="connsiteY55" fmla="*/ 687387 h 1154113"/>
                  <a:gd name="connsiteX56" fmla="*/ 548294 w 1363452"/>
                  <a:gd name="connsiteY56" fmla="*/ 525462 h 1154113"/>
                  <a:gd name="connsiteX57" fmla="*/ 562627 w 1363452"/>
                  <a:gd name="connsiteY57" fmla="*/ 532613 h 1154113"/>
                  <a:gd name="connsiteX58" fmla="*/ 576960 w 1363452"/>
                  <a:gd name="connsiteY58" fmla="*/ 548345 h 1154113"/>
                  <a:gd name="connsiteX59" fmla="*/ 579827 w 1363452"/>
                  <a:gd name="connsiteY59" fmla="*/ 551205 h 1154113"/>
                  <a:gd name="connsiteX60" fmla="*/ 620677 w 1363452"/>
                  <a:gd name="connsiteY60" fmla="*/ 635586 h 1154113"/>
                  <a:gd name="connsiteX61" fmla="*/ 685177 w 1363452"/>
                  <a:gd name="connsiteY61" fmla="*/ 667765 h 1154113"/>
                  <a:gd name="connsiteX62" fmla="*/ 750394 w 1363452"/>
                  <a:gd name="connsiteY62" fmla="*/ 635586 h 1154113"/>
                  <a:gd name="connsiteX63" fmla="*/ 791244 w 1363452"/>
                  <a:gd name="connsiteY63" fmla="*/ 551205 h 1154113"/>
                  <a:gd name="connsiteX64" fmla="*/ 794110 w 1363452"/>
                  <a:gd name="connsiteY64" fmla="*/ 548345 h 1154113"/>
                  <a:gd name="connsiteX65" fmla="*/ 807727 w 1363452"/>
                  <a:gd name="connsiteY65" fmla="*/ 532613 h 1154113"/>
                  <a:gd name="connsiteX66" fmla="*/ 821344 w 1363452"/>
                  <a:gd name="connsiteY66" fmla="*/ 525462 h 1154113"/>
                  <a:gd name="connsiteX67" fmla="*/ 821344 w 1363452"/>
                  <a:gd name="connsiteY67" fmla="*/ 526177 h 1154113"/>
                  <a:gd name="connsiteX68" fmla="*/ 801994 w 1363452"/>
                  <a:gd name="connsiteY68" fmla="*/ 557641 h 1154113"/>
                  <a:gd name="connsiteX69" fmla="*/ 761144 w 1363452"/>
                  <a:gd name="connsiteY69" fmla="*/ 642737 h 1154113"/>
                  <a:gd name="connsiteX70" fmla="*/ 761144 w 1363452"/>
                  <a:gd name="connsiteY70" fmla="*/ 669910 h 1154113"/>
                  <a:gd name="connsiteX71" fmla="*/ 758994 w 1363452"/>
                  <a:gd name="connsiteY71" fmla="*/ 672770 h 1154113"/>
                  <a:gd name="connsiteX72" fmla="*/ 748244 w 1363452"/>
                  <a:gd name="connsiteY72" fmla="*/ 684212 h 1154113"/>
                  <a:gd name="connsiteX73" fmla="*/ 748244 w 1363452"/>
                  <a:gd name="connsiteY73" fmla="*/ 653463 h 1154113"/>
                  <a:gd name="connsiteX74" fmla="*/ 685177 w 1363452"/>
                  <a:gd name="connsiteY74" fmla="*/ 680636 h 1154113"/>
                  <a:gd name="connsiteX75" fmla="*/ 622827 w 1363452"/>
                  <a:gd name="connsiteY75" fmla="*/ 653463 h 1154113"/>
                  <a:gd name="connsiteX76" fmla="*/ 622827 w 1363452"/>
                  <a:gd name="connsiteY76" fmla="*/ 684212 h 1154113"/>
                  <a:gd name="connsiteX77" fmla="*/ 612077 w 1363452"/>
                  <a:gd name="connsiteY77" fmla="*/ 672770 h 1154113"/>
                  <a:gd name="connsiteX78" fmla="*/ 609927 w 1363452"/>
                  <a:gd name="connsiteY78" fmla="*/ 669910 h 1154113"/>
                  <a:gd name="connsiteX79" fmla="*/ 609927 w 1363452"/>
                  <a:gd name="connsiteY79" fmla="*/ 642737 h 1154113"/>
                  <a:gd name="connsiteX80" fmla="*/ 568360 w 1363452"/>
                  <a:gd name="connsiteY80" fmla="*/ 557641 h 1154113"/>
                  <a:gd name="connsiteX81" fmla="*/ 548294 w 1363452"/>
                  <a:gd name="connsiteY81" fmla="*/ 526892 h 1154113"/>
                  <a:gd name="connsiteX82" fmla="*/ 548294 w 1363452"/>
                  <a:gd name="connsiteY82" fmla="*/ 525462 h 1154113"/>
                  <a:gd name="connsiteX83" fmla="*/ 682874 w 1363452"/>
                  <a:gd name="connsiteY83" fmla="*/ 292100 h 1154113"/>
                  <a:gd name="connsiteX84" fmla="*/ 387956 w 1363452"/>
                  <a:gd name="connsiteY84" fmla="*/ 586582 h 1154113"/>
                  <a:gd name="connsiteX85" fmla="*/ 441513 w 1363452"/>
                  <a:gd name="connsiteY85" fmla="*/ 756283 h 1154113"/>
                  <a:gd name="connsiteX86" fmla="*/ 442227 w 1363452"/>
                  <a:gd name="connsiteY86" fmla="*/ 755570 h 1154113"/>
                  <a:gd name="connsiteX87" fmla="*/ 490785 w 1363452"/>
                  <a:gd name="connsiteY87" fmla="*/ 697814 h 1154113"/>
                  <a:gd name="connsiteX88" fmla="*/ 599326 w 1363452"/>
                  <a:gd name="connsiteY88" fmla="*/ 680702 h 1154113"/>
                  <a:gd name="connsiteX89" fmla="*/ 600754 w 1363452"/>
                  <a:gd name="connsiteY89" fmla="*/ 682841 h 1154113"/>
                  <a:gd name="connsiteX90" fmla="*/ 655739 w 1363452"/>
                  <a:gd name="connsiteY90" fmla="*/ 866803 h 1154113"/>
                  <a:gd name="connsiteX91" fmla="*/ 657881 w 1363452"/>
                  <a:gd name="connsiteY91" fmla="*/ 874646 h 1154113"/>
                  <a:gd name="connsiteX92" fmla="*/ 664308 w 1363452"/>
                  <a:gd name="connsiteY92" fmla="*/ 879637 h 1154113"/>
                  <a:gd name="connsiteX93" fmla="*/ 672163 w 1363452"/>
                  <a:gd name="connsiteY93" fmla="*/ 880350 h 1154113"/>
                  <a:gd name="connsiteX94" fmla="*/ 694300 w 1363452"/>
                  <a:gd name="connsiteY94" fmla="*/ 880350 h 1154113"/>
                  <a:gd name="connsiteX95" fmla="*/ 702155 w 1363452"/>
                  <a:gd name="connsiteY95" fmla="*/ 879637 h 1154113"/>
                  <a:gd name="connsiteX96" fmla="*/ 708581 w 1363452"/>
                  <a:gd name="connsiteY96" fmla="*/ 874646 h 1154113"/>
                  <a:gd name="connsiteX97" fmla="*/ 712866 w 1363452"/>
                  <a:gd name="connsiteY97" fmla="*/ 861098 h 1154113"/>
                  <a:gd name="connsiteX98" fmla="*/ 766422 w 1363452"/>
                  <a:gd name="connsiteY98" fmla="*/ 682841 h 1154113"/>
                  <a:gd name="connsiteX99" fmla="*/ 769279 w 1363452"/>
                  <a:gd name="connsiteY99" fmla="*/ 680702 h 1154113"/>
                  <a:gd name="connsiteX100" fmla="*/ 877106 w 1363452"/>
                  <a:gd name="connsiteY100" fmla="*/ 697814 h 1154113"/>
                  <a:gd name="connsiteX101" fmla="*/ 906383 w 1363452"/>
                  <a:gd name="connsiteY101" fmla="*/ 722770 h 1154113"/>
                  <a:gd name="connsiteX102" fmla="*/ 925664 w 1363452"/>
                  <a:gd name="connsiteY102" fmla="*/ 754144 h 1154113"/>
                  <a:gd name="connsiteX103" fmla="*/ 927806 w 1363452"/>
                  <a:gd name="connsiteY103" fmla="*/ 752005 h 1154113"/>
                  <a:gd name="connsiteX104" fmla="*/ 978506 w 1363452"/>
                  <a:gd name="connsiteY104" fmla="*/ 586582 h 1154113"/>
                  <a:gd name="connsiteX105" fmla="*/ 682874 w 1363452"/>
                  <a:gd name="connsiteY105" fmla="*/ 292100 h 1154113"/>
                  <a:gd name="connsiteX106" fmla="*/ 713786 w 1363452"/>
                  <a:gd name="connsiteY106" fmla="*/ 261703 h 1154113"/>
                  <a:gd name="connsiteX107" fmla="*/ 890913 w 1363452"/>
                  <a:gd name="connsiteY107" fmla="*/ 334603 h 1154113"/>
                  <a:gd name="connsiteX108" fmla="*/ 969477 w 1363452"/>
                  <a:gd name="connsiteY108" fmla="*/ 742699 h 1154113"/>
                  <a:gd name="connsiteX109" fmla="*/ 1055184 w 1363452"/>
                  <a:gd name="connsiteY109" fmla="*/ 813455 h 1154113"/>
                  <a:gd name="connsiteX110" fmla="*/ 1056612 w 1363452"/>
                  <a:gd name="connsiteY110" fmla="*/ 826320 h 1154113"/>
                  <a:gd name="connsiteX111" fmla="*/ 995189 w 1363452"/>
                  <a:gd name="connsiteY111" fmla="*/ 901364 h 1154113"/>
                  <a:gd name="connsiteX112" fmla="*/ 982333 w 1363452"/>
                  <a:gd name="connsiteY112" fmla="*/ 902793 h 1154113"/>
                  <a:gd name="connsiteX113" fmla="*/ 898055 w 1363452"/>
                  <a:gd name="connsiteY113" fmla="*/ 832752 h 1154113"/>
                  <a:gd name="connsiteX114" fmla="*/ 478092 w 1363452"/>
                  <a:gd name="connsiteY114" fmla="*/ 839184 h 1154113"/>
                  <a:gd name="connsiteX115" fmla="*/ 431668 w 1363452"/>
                  <a:gd name="connsiteY115" fmla="*/ 380344 h 1154113"/>
                  <a:gd name="connsiteX116" fmla="*/ 713786 w 1363452"/>
                  <a:gd name="connsiteY116" fmla="*/ 261703 h 1154113"/>
                  <a:gd name="connsiteX117" fmla="*/ 83156 w 1363452"/>
                  <a:gd name="connsiteY117" fmla="*/ 203200 h 1154113"/>
                  <a:gd name="connsiteX118" fmla="*/ 93880 w 1363452"/>
                  <a:gd name="connsiteY118" fmla="*/ 207498 h 1154113"/>
                  <a:gd name="connsiteX119" fmla="*/ 103174 w 1363452"/>
                  <a:gd name="connsiteY119" fmla="*/ 218959 h 1154113"/>
                  <a:gd name="connsiteX120" fmla="*/ 105319 w 1363452"/>
                  <a:gd name="connsiteY120" fmla="*/ 221108 h 1154113"/>
                  <a:gd name="connsiteX121" fmla="*/ 136776 w 1363452"/>
                  <a:gd name="connsiteY121" fmla="*/ 284859 h 1154113"/>
                  <a:gd name="connsiteX122" fmla="*/ 183962 w 1363452"/>
                  <a:gd name="connsiteY122" fmla="*/ 308498 h 1154113"/>
                  <a:gd name="connsiteX123" fmla="*/ 231863 w 1363452"/>
                  <a:gd name="connsiteY123" fmla="*/ 284859 h 1154113"/>
                  <a:gd name="connsiteX124" fmla="*/ 262606 w 1363452"/>
                  <a:gd name="connsiteY124" fmla="*/ 221108 h 1154113"/>
                  <a:gd name="connsiteX125" fmla="*/ 264750 w 1363452"/>
                  <a:gd name="connsiteY125" fmla="*/ 218959 h 1154113"/>
                  <a:gd name="connsiteX126" fmla="*/ 273330 w 1363452"/>
                  <a:gd name="connsiteY126" fmla="*/ 207498 h 1154113"/>
                  <a:gd name="connsiteX127" fmla="*/ 284769 w 1363452"/>
                  <a:gd name="connsiteY127" fmla="*/ 203200 h 1154113"/>
                  <a:gd name="connsiteX128" fmla="*/ 284054 w 1363452"/>
                  <a:gd name="connsiteY128" fmla="*/ 203916 h 1154113"/>
                  <a:gd name="connsiteX129" fmla="*/ 270470 w 1363452"/>
                  <a:gd name="connsiteY129" fmla="*/ 226838 h 1154113"/>
                  <a:gd name="connsiteX130" fmla="*/ 240442 w 1363452"/>
                  <a:gd name="connsiteY130" fmla="*/ 289873 h 1154113"/>
                  <a:gd name="connsiteX131" fmla="*/ 240442 w 1363452"/>
                  <a:gd name="connsiteY131" fmla="*/ 309930 h 1154113"/>
                  <a:gd name="connsiteX132" fmla="*/ 238298 w 1363452"/>
                  <a:gd name="connsiteY132" fmla="*/ 312079 h 1154113"/>
                  <a:gd name="connsiteX133" fmla="*/ 230433 w 1363452"/>
                  <a:gd name="connsiteY133" fmla="*/ 320675 h 1154113"/>
                  <a:gd name="connsiteX134" fmla="*/ 230433 w 1363452"/>
                  <a:gd name="connsiteY134" fmla="*/ 297037 h 1154113"/>
                  <a:gd name="connsiteX135" fmla="*/ 183962 w 1363452"/>
                  <a:gd name="connsiteY135" fmla="*/ 317810 h 1154113"/>
                  <a:gd name="connsiteX136" fmla="*/ 137491 w 1363452"/>
                  <a:gd name="connsiteY136" fmla="*/ 297037 h 1154113"/>
                  <a:gd name="connsiteX137" fmla="*/ 137491 w 1363452"/>
                  <a:gd name="connsiteY137" fmla="*/ 320675 h 1154113"/>
                  <a:gd name="connsiteX138" fmla="*/ 129627 w 1363452"/>
                  <a:gd name="connsiteY138" fmla="*/ 312079 h 1154113"/>
                  <a:gd name="connsiteX139" fmla="*/ 128197 w 1363452"/>
                  <a:gd name="connsiteY139" fmla="*/ 309930 h 1154113"/>
                  <a:gd name="connsiteX140" fmla="*/ 128197 w 1363452"/>
                  <a:gd name="connsiteY140" fmla="*/ 289873 h 1154113"/>
                  <a:gd name="connsiteX141" fmla="*/ 98169 w 1363452"/>
                  <a:gd name="connsiteY141" fmla="*/ 226838 h 1154113"/>
                  <a:gd name="connsiteX142" fmla="*/ 83156 w 1363452"/>
                  <a:gd name="connsiteY142" fmla="*/ 203916 h 1154113"/>
                  <a:gd name="connsiteX143" fmla="*/ 83156 w 1363452"/>
                  <a:gd name="connsiteY143" fmla="*/ 203200 h 1154113"/>
                  <a:gd name="connsiteX144" fmla="*/ 1271480 w 1363452"/>
                  <a:gd name="connsiteY144" fmla="*/ 198437 h 1154113"/>
                  <a:gd name="connsiteX145" fmla="*/ 1271480 w 1363452"/>
                  <a:gd name="connsiteY145" fmla="*/ 199870 h 1154113"/>
                  <a:gd name="connsiteX146" fmla="*/ 1257192 w 1363452"/>
                  <a:gd name="connsiteY146" fmla="*/ 225660 h 1154113"/>
                  <a:gd name="connsiteX147" fmla="*/ 1228617 w 1363452"/>
                  <a:gd name="connsiteY147" fmla="*/ 289421 h 1154113"/>
                  <a:gd name="connsiteX148" fmla="*/ 1228617 w 1363452"/>
                  <a:gd name="connsiteY148" fmla="*/ 328824 h 1154113"/>
                  <a:gd name="connsiteX149" fmla="*/ 1217902 w 1363452"/>
                  <a:gd name="connsiteY149" fmla="*/ 338137 h 1154113"/>
                  <a:gd name="connsiteX150" fmla="*/ 1217902 w 1363452"/>
                  <a:gd name="connsiteY150" fmla="*/ 298734 h 1154113"/>
                  <a:gd name="connsiteX151" fmla="*/ 1171467 w 1363452"/>
                  <a:gd name="connsiteY151" fmla="*/ 320943 h 1154113"/>
                  <a:gd name="connsiteX152" fmla="*/ 1125747 w 1363452"/>
                  <a:gd name="connsiteY152" fmla="*/ 299451 h 1154113"/>
                  <a:gd name="connsiteX153" fmla="*/ 1125747 w 1363452"/>
                  <a:gd name="connsiteY153" fmla="*/ 338137 h 1154113"/>
                  <a:gd name="connsiteX154" fmla="*/ 1115032 w 1363452"/>
                  <a:gd name="connsiteY154" fmla="*/ 329540 h 1154113"/>
                  <a:gd name="connsiteX155" fmla="*/ 1115032 w 1363452"/>
                  <a:gd name="connsiteY155" fmla="*/ 289421 h 1154113"/>
                  <a:gd name="connsiteX156" fmla="*/ 1087171 w 1363452"/>
                  <a:gd name="connsiteY156" fmla="*/ 225660 h 1154113"/>
                  <a:gd name="connsiteX157" fmla="*/ 1072169 w 1363452"/>
                  <a:gd name="connsiteY157" fmla="*/ 200586 h 1154113"/>
                  <a:gd name="connsiteX158" fmla="*/ 1072169 w 1363452"/>
                  <a:gd name="connsiteY158" fmla="*/ 199870 h 1154113"/>
                  <a:gd name="connsiteX159" fmla="*/ 1084314 w 1363452"/>
                  <a:gd name="connsiteY159" fmla="*/ 205601 h 1154113"/>
                  <a:gd name="connsiteX160" fmla="*/ 1094315 w 1363452"/>
                  <a:gd name="connsiteY160" fmla="*/ 217064 h 1154113"/>
                  <a:gd name="connsiteX161" fmla="*/ 1095744 w 1363452"/>
                  <a:gd name="connsiteY161" fmla="*/ 219929 h 1154113"/>
                  <a:gd name="connsiteX162" fmla="*/ 1124319 w 1363452"/>
                  <a:gd name="connsiteY162" fmla="*/ 284406 h 1154113"/>
                  <a:gd name="connsiteX163" fmla="*/ 1171467 w 1363452"/>
                  <a:gd name="connsiteY163" fmla="*/ 310197 h 1154113"/>
                  <a:gd name="connsiteX164" fmla="*/ 1219330 w 1363452"/>
                  <a:gd name="connsiteY164" fmla="*/ 284406 h 1154113"/>
                  <a:gd name="connsiteX165" fmla="*/ 1247905 w 1363452"/>
                  <a:gd name="connsiteY165" fmla="*/ 219929 h 1154113"/>
                  <a:gd name="connsiteX166" fmla="*/ 1250049 w 1363452"/>
                  <a:gd name="connsiteY166" fmla="*/ 217064 h 1154113"/>
                  <a:gd name="connsiteX167" fmla="*/ 1260050 w 1363452"/>
                  <a:gd name="connsiteY167" fmla="*/ 204168 h 1154113"/>
                  <a:gd name="connsiteX168" fmla="*/ 1271480 w 1363452"/>
                  <a:gd name="connsiteY168" fmla="*/ 198437 h 1154113"/>
                  <a:gd name="connsiteX169" fmla="*/ 603826 w 1363452"/>
                  <a:gd name="connsiteY169" fmla="*/ 114300 h 1154113"/>
                  <a:gd name="connsiteX170" fmla="*/ 662317 w 1363452"/>
                  <a:gd name="connsiteY170" fmla="*/ 162877 h 1154113"/>
                  <a:gd name="connsiteX171" fmla="*/ 665171 w 1363452"/>
                  <a:gd name="connsiteY171" fmla="*/ 162877 h 1154113"/>
                  <a:gd name="connsiteX172" fmla="*/ 724376 w 1363452"/>
                  <a:gd name="connsiteY172" fmla="*/ 114300 h 1154113"/>
                  <a:gd name="connsiteX173" fmla="*/ 804267 w 1363452"/>
                  <a:gd name="connsiteY173" fmla="*/ 128587 h 1154113"/>
                  <a:gd name="connsiteX174" fmla="*/ 849205 w 1363452"/>
                  <a:gd name="connsiteY174" fmla="*/ 194310 h 1154113"/>
                  <a:gd name="connsiteX175" fmla="*/ 844926 w 1363452"/>
                  <a:gd name="connsiteY175" fmla="*/ 200025 h 1154113"/>
                  <a:gd name="connsiteX176" fmla="*/ 482562 w 1363452"/>
                  <a:gd name="connsiteY176" fmla="*/ 200025 h 1154113"/>
                  <a:gd name="connsiteX177" fmla="*/ 478282 w 1363452"/>
                  <a:gd name="connsiteY177" fmla="*/ 194310 h 1154113"/>
                  <a:gd name="connsiteX178" fmla="*/ 523221 w 1363452"/>
                  <a:gd name="connsiteY178" fmla="*/ 128587 h 1154113"/>
                  <a:gd name="connsiteX179" fmla="*/ 603826 w 1363452"/>
                  <a:gd name="connsiteY179" fmla="*/ 114300 h 1154113"/>
                  <a:gd name="connsiteX180" fmla="*/ 1170237 w 1363452"/>
                  <a:gd name="connsiteY180" fmla="*/ 50800 h 1154113"/>
                  <a:gd name="connsiteX181" fmla="*/ 1273781 w 1363452"/>
                  <a:gd name="connsiteY181" fmla="*/ 148062 h 1154113"/>
                  <a:gd name="connsiteX182" fmla="*/ 1270211 w 1363452"/>
                  <a:gd name="connsiteY182" fmla="*/ 180244 h 1154113"/>
                  <a:gd name="connsiteX183" fmla="*/ 1259499 w 1363452"/>
                  <a:gd name="connsiteY183" fmla="*/ 194548 h 1154113"/>
                  <a:gd name="connsiteX184" fmla="*/ 1258071 w 1363452"/>
                  <a:gd name="connsiteY184" fmla="*/ 195263 h 1154113"/>
                  <a:gd name="connsiteX185" fmla="*/ 1253072 w 1363452"/>
                  <a:gd name="connsiteY185" fmla="*/ 195263 h 1154113"/>
                  <a:gd name="connsiteX186" fmla="*/ 1251644 w 1363452"/>
                  <a:gd name="connsiteY186" fmla="*/ 193117 h 1154113"/>
                  <a:gd name="connsiteX187" fmla="*/ 1250216 w 1363452"/>
                  <a:gd name="connsiteY187" fmla="*/ 128038 h 1154113"/>
                  <a:gd name="connsiteX188" fmla="*/ 1246645 w 1363452"/>
                  <a:gd name="connsiteY188" fmla="*/ 126607 h 1154113"/>
                  <a:gd name="connsiteX189" fmla="*/ 1195944 w 1363452"/>
                  <a:gd name="connsiteY189" fmla="*/ 133759 h 1154113"/>
                  <a:gd name="connsiteX190" fmla="*/ 1153812 w 1363452"/>
                  <a:gd name="connsiteY190" fmla="*/ 138765 h 1154113"/>
                  <a:gd name="connsiteX191" fmla="*/ 1151670 w 1363452"/>
                  <a:gd name="connsiteY191" fmla="*/ 135904 h 1154113"/>
                  <a:gd name="connsiteX192" fmla="*/ 1156669 w 1363452"/>
                  <a:gd name="connsiteY192" fmla="*/ 126607 h 1154113"/>
                  <a:gd name="connsiteX193" fmla="*/ 1153812 w 1363452"/>
                  <a:gd name="connsiteY193" fmla="*/ 123747 h 1154113"/>
                  <a:gd name="connsiteX194" fmla="*/ 1114537 w 1363452"/>
                  <a:gd name="connsiteY194" fmla="*/ 146632 h 1154113"/>
                  <a:gd name="connsiteX195" fmla="*/ 1111680 w 1363452"/>
                  <a:gd name="connsiteY195" fmla="*/ 145201 h 1154113"/>
                  <a:gd name="connsiteX196" fmla="*/ 1113823 w 1363452"/>
                  <a:gd name="connsiteY196" fmla="*/ 130898 h 1154113"/>
                  <a:gd name="connsiteX197" fmla="*/ 1110966 w 1363452"/>
                  <a:gd name="connsiteY197" fmla="*/ 129468 h 1154113"/>
                  <a:gd name="connsiteX198" fmla="*/ 1088115 w 1363452"/>
                  <a:gd name="connsiteY198" fmla="*/ 191687 h 1154113"/>
                  <a:gd name="connsiteX199" fmla="*/ 1085973 w 1363452"/>
                  <a:gd name="connsiteY199" fmla="*/ 193833 h 1154113"/>
                  <a:gd name="connsiteX200" fmla="*/ 1083116 w 1363452"/>
                  <a:gd name="connsiteY200" fmla="*/ 193117 h 1154113"/>
                  <a:gd name="connsiteX201" fmla="*/ 1080974 w 1363452"/>
                  <a:gd name="connsiteY201" fmla="*/ 192402 h 1154113"/>
                  <a:gd name="connsiteX202" fmla="*/ 1071691 w 1363452"/>
                  <a:gd name="connsiteY202" fmla="*/ 180960 h 1154113"/>
                  <a:gd name="connsiteX203" fmla="*/ 1067406 w 1363452"/>
                  <a:gd name="connsiteY203" fmla="*/ 148062 h 1154113"/>
                  <a:gd name="connsiteX204" fmla="*/ 1170237 w 1363452"/>
                  <a:gd name="connsiteY204" fmla="*/ 50800 h 1154113"/>
                  <a:gd name="connsiteX205" fmla="*/ 182375 w 1363452"/>
                  <a:gd name="connsiteY205" fmla="*/ 50800 h 1154113"/>
                  <a:gd name="connsiteX206" fmla="*/ 281594 w 1363452"/>
                  <a:gd name="connsiteY206" fmla="*/ 153349 h 1154113"/>
                  <a:gd name="connsiteX207" fmla="*/ 277311 w 1363452"/>
                  <a:gd name="connsiteY207" fmla="*/ 188245 h 1154113"/>
                  <a:gd name="connsiteX208" fmla="*/ 277311 w 1363452"/>
                  <a:gd name="connsiteY208" fmla="*/ 188957 h 1154113"/>
                  <a:gd name="connsiteX209" fmla="*/ 267318 w 1363452"/>
                  <a:gd name="connsiteY209" fmla="*/ 201776 h 1154113"/>
                  <a:gd name="connsiteX210" fmla="*/ 260893 w 1363452"/>
                  <a:gd name="connsiteY210" fmla="*/ 201776 h 1154113"/>
                  <a:gd name="connsiteX211" fmla="*/ 236624 w 1363452"/>
                  <a:gd name="connsiteY211" fmla="*/ 132697 h 1154113"/>
                  <a:gd name="connsiteX212" fmla="*/ 106711 w 1363452"/>
                  <a:gd name="connsiteY212" fmla="*/ 127712 h 1154113"/>
                  <a:gd name="connsiteX213" fmla="*/ 105284 w 1363452"/>
                  <a:gd name="connsiteY213" fmla="*/ 203200 h 1154113"/>
                  <a:gd name="connsiteX214" fmla="*/ 98146 w 1363452"/>
                  <a:gd name="connsiteY214" fmla="*/ 203200 h 1154113"/>
                  <a:gd name="connsiteX215" fmla="*/ 87439 w 1363452"/>
                  <a:gd name="connsiteY215" fmla="*/ 187533 h 1154113"/>
                  <a:gd name="connsiteX216" fmla="*/ 83870 w 1363452"/>
                  <a:gd name="connsiteY216" fmla="*/ 153349 h 1154113"/>
                  <a:gd name="connsiteX217" fmla="*/ 182375 w 1363452"/>
                  <a:gd name="connsiteY217" fmla="*/ 50800 h 1154113"/>
                  <a:gd name="connsiteX218" fmla="*/ 764194 w 1363452"/>
                  <a:gd name="connsiteY218" fmla="*/ 0 h 1154113"/>
                  <a:gd name="connsiteX219" fmla="*/ 764194 w 1363452"/>
                  <a:gd name="connsiteY219" fmla="*/ 715 h 1154113"/>
                  <a:gd name="connsiteX220" fmla="*/ 749814 w 1363452"/>
                  <a:gd name="connsiteY220" fmla="*/ 23607 h 1154113"/>
                  <a:gd name="connsiteX221" fmla="*/ 719617 w 1363452"/>
                  <a:gd name="connsiteY221" fmla="*/ 86558 h 1154113"/>
                  <a:gd name="connsiteX222" fmla="*/ 719617 w 1363452"/>
                  <a:gd name="connsiteY222" fmla="*/ 106588 h 1154113"/>
                  <a:gd name="connsiteX223" fmla="*/ 718179 w 1363452"/>
                  <a:gd name="connsiteY223" fmla="*/ 108734 h 1154113"/>
                  <a:gd name="connsiteX224" fmla="*/ 710270 w 1363452"/>
                  <a:gd name="connsiteY224" fmla="*/ 115888 h 1154113"/>
                  <a:gd name="connsiteX225" fmla="*/ 710270 w 1363452"/>
                  <a:gd name="connsiteY225" fmla="*/ 93712 h 1154113"/>
                  <a:gd name="connsiteX226" fmla="*/ 664256 w 1363452"/>
                  <a:gd name="connsiteY226" fmla="*/ 113742 h 1154113"/>
                  <a:gd name="connsiteX227" fmla="*/ 618960 w 1363452"/>
                  <a:gd name="connsiteY227" fmla="*/ 93712 h 1154113"/>
                  <a:gd name="connsiteX228" fmla="*/ 618960 w 1363452"/>
                  <a:gd name="connsiteY228" fmla="*/ 115888 h 1154113"/>
                  <a:gd name="connsiteX229" fmla="*/ 611051 w 1363452"/>
                  <a:gd name="connsiteY229" fmla="*/ 108734 h 1154113"/>
                  <a:gd name="connsiteX230" fmla="*/ 609613 w 1363452"/>
                  <a:gd name="connsiteY230" fmla="*/ 106588 h 1154113"/>
                  <a:gd name="connsiteX231" fmla="*/ 609613 w 1363452"/>
                  <a:gd name="connsiteY231" fmla="*/ 86558 h 1154113"/>
                  <a:gd name="connsiteX232" fmla="*/ 580135 w 1363452"/>
                  <a:gd name="connsiteY232" fmla="*/ 23607 h 1154113"/>
                  <a:gd name="connsiteX233" fmla="*/ 565756 w 1363452"/>
                  <a:gd name="connsiteY233" fmla="*/ 1431 h 1154113"/>
                  <a:gd name="connsiteX234" fmla="*/ 565756 w 1363452"/>
                  <a:gd name="connsiteY234" fmla="*/ 715 h 1154113"/>
                  <a:gd name="connsiteX235" fmla="*/ 575821 w 1363452"/>
                  <a:gd name="connsiteY235" fmla="*/ 5723 h 1154113"/>
                  <a:gd name="connsiteX236" fmla="*/ 585887 w 1363452"/>
                  <a:gd name="connsiteY236" fmla="*/ 15738 h 1154113"/>
                  <a:gd name="connsiteX237" fmla="*/ 588044 w 1363452"/>
                  <a:gd name="connsiteY237" fmla="*/ 18599 h 1154113"/>
                  <a:gd name="connsiteX238" fmla="*/ 617522 w 1363452"/>
                  <a:gd name="connsiteY238" fmla="*/ 81551 h 1154113"/>
                  <a:gd name="connsiteX239" fmla="*/ 664256 w 1363452"/>
                  <a:gd name="connsiteY239" fmla="*/ 104442 h 1154113"/>
                  <a:gd name="connsiteX240" fmla="*/ 711708 w 1363452"/>
                  <a:gd name="connsiteY240" fmla="*/ 81551 h 1154113"/>
                  <a:gd name="connsiteX241" fmla="*/ 741186 w 1363452"/>
                  <a:gd name="connsiteY241" fmla="*/ 18599 h 1154113"/>
                  <a:gd name="connsiteX242" fmla="*/ 743343 w 1363452"/>
                  <a:gd name="connsiteY242" fmla="*/ 15738 h 1154113"/>
                  <a:gd name="connsiteX243" fmla="*/ 753409 w 1363452"/>
                  <a:gd name="connsiteY243" fmla="*/ 5723 h 1154113"/>
                  <a:gd name="connsiteX244" fmla="*/ 764194 w 1363452"/>
                  <a:gd name="connsiteY244" fmla="*/ 0 h 115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363452" h="1154113">
                    <a:moveTo>
                      <a:pt x="1096819" y="877888"/>
                    </a:moveTo>
                    <a:cubicBezTo>
                      <a:pt x="1096819" y="877888"/>
                      <a:pt x="1096819" y="877888"/>
                      <a:pt x="1054707" y="929919"/>
                    </a:cubicBezTo>
                    <a:cubicBezTo>
                      <a:pt x="1054707" y="929919"/>
                      <a:pt x="1054707" y="929919"/>
                      <a:pt x="1288107" y="1122363"/>
                    </a:cubicBezTo>
                    <a:cubicBezTo>
                      <a:pt x="1293103" y="1120938"/>
                      <a:pt x="1303096" y="1115236"/>
                      <a:pt x="1313802" y="1101693"/>
                    </a:cubicBezTo>
                    <a:cubicBezTo>
                      <a:pt x="1313802" y="1101693"/>
                      <a:pt x="1313802" y="1101693"/>
                      <a:pt x="1314516" y="1100980"/>
                    </a:cubicBezTo>
                    <a:lnTo>
                      <a:pt x="1315230" y="1100268"/>
                    </a:lnTo>
                    <a:cubicBezTo>
                      <a:pt x="1325936" y="1087438"/>
                      <a:pt x="1330218" y="1076034"/>
                      <a:pt x="1330932" y="1071045"/>
                    </a:cubicBezTo>
                    <a:cubicBezTo>
                      <a:pt x="1330932" y="1071045"/>
                      <a:pt x="1330932" y="1071045"/>
                      <a:pt x="1096819" y="877888"/>
                    </a:cubicBezTo>
                    <a:close/>
                    <a:moveTo>
                      <a:pt x="1093256" y="838848"/>
                    </a:moveTo>
                    <a:cubicBezTo>
                      <a:pt x="1097289" y="838401"/>
                      <a:pt x="1101411" y="839474"/>
                      <a:pt x="1104637" y="842334"/>
                    </a:cubicBezTo>
                    <a:cubicBezTo>
                      <a:pt x="1104637" y="842334"/>
                      <a:pt x="1104637" y="842334"/>
                      <a:pt x="1355565" y="1048995"/>
                    </a:cubicBezTo>
                    <a:cubicBezTo>
                      <a:pt x="1370620" y="1061151"/>
                      <a:pt x="1363451" y="1093330"/>
                      <a:pt x="1339792" y="1120504"/>
                    </a:cubicBezTo>
                    <a:cubicBezTo>
                      <a:pt x="1323302" y="1141957"/>
                      <a:pt x="1302511" y="1154113"/>
                      <a:pt x="1286739" y="1154113"/>
                    </a:cubicBezTo>
                    <a:cubicBezTo>
                      <a:pt x="1281003" y="1154113"/>
                      <a:pt x="1276702" y="1152683"/>
                      <a:pt x="1272400" y="1149823"/>
                    </a:cubicBezTo>
                    <a:cubicBezTo>
                      <a:pt x="1272400" y="1149823"/>
                      <a:pt x="1272400" y="1149823"/>
                      <a:pt x="1022190" y="943162"/>
                    </a:cubicBezTo>
                    <a:cubicBezTo>
                      <a:pt x="1015737" y="937441"/>
                      <a:pt x="1015020" y="927430"/>
                      <a:pt x="1020039" y="920994"/>
                    </a:cubicBezTo>
                    <a:cubicBezTo>
                      <a:pt x="1020039" y="920994"/>
                      <a:pt x="1020039" y="920994"/>
                      <a:pt x="1082412" y="844479"/>
                    </a:cubicBezTo>
                    <a:cubicBezTo>
                      <a:pt x="1085280" y="841261"/>
                      <a:pt x="1089223" y="839295"/>
                      <a:pt x="1093256" y="838848"/>
                    </a:cubicBezTo>
                    <a:close/>
                    <a:moveTo>
                      <a:pt x="126043" y="801687"/>
                    </a:moveTo>
                    <a:cubicBezTo>
                      <a:pt x="126043" y="801687"/>
                      <a:pt x="166006" y="834548"/>
                      <a:pt x="185273" y="849550"/>
                    </a:cubicBezTo>
                    <a:cubicBezTo>
                      <a:pt x="185987" y="850265"/>
                      <a:pt x="187414" y="850265"/>
                      <a:pt x="188128" y="849550"/>
                    </a:cubicBezTo>
                    <a:cubicBezTo>
                      <a:pt x="213818" y="828833"/>
                      <a:pt x="246645" y="801687"/>
                      <a:pt x="246645" y="801687"/>
                    </a:cubicBezTo>
                    <a:cubicBezTo>
                      <a:pt x="246645" y="801687"/>
                      <a:pt x="299452" y="801687"/>
                      <a:pt x="327284" y="814546"/>
                    </a:cubicBezTo>
                    <a:cubicBezTo>
                      <a:pt x="350833" y="825261"/>
                      <a:pt x="366533" y="865267"/>
                      <a:pt x="372242" y="880268"/>
                    </a:cubicBezTo>
                    <a:cubicBezTo>
                      <a:pt x="373669" y="883126"/>
                      <a:pt x="371528" y="887412"/>
                      <a:pt x="367960" y="887412"/>
                    </a:cubicBezTo>
                    <a:cubicBezTo>
                      <a:pt x="367960" y="887412"/>
                      <a:pt x="367960" y="887412"/>
                      <a:pt x="4728" y="887412"/>
                    </a:cubicBezTo>
                    <a:cubicBezTo>
                      <a:pt x="1160" y="887412"/>
                      <a:pt x="-981" y="883126"/>
                      <a:pt x="446" y="880268"/>
                    </a:cubicBezTo>
                    <a:cubicBezTo>
                      <a:pt x="6155" y="865267"/>
                      <a:pt x="22568" y="825261"/>
                      <a:pt x="45404" y="814546"/>
                    </a:cubicBezTo>
                    <a:cubicBezTo>
                      <a:pt x="73949" y="801687"/>
                      <a:pt x="126043" y="801687"/>
                      <a:pt x="126043" y="801687"/>
                    </a:cubicBezTo>
                    <a:close/>
                    <a:moveTo>
                      <a:pt x="86331" y="687387"/>
                    </a:moveTo>
                    <a:cubicBezTo>
                      <a:pt x="86331" y="687387"/>
                      <a:pt x="86331" y="687387"/>
                      <a:pt x="97046" y="692364"/>
                    </a:cubicBezTo>
                    <a:cubicBezTo>
                      <a:pt x="98475" y="696629"/>
                      <a:pt x="101333" y="700895"/>
                      <a:pt x="107048" y="704450"/>
                    </a:cubicBezTo>
                    <a:cubicBezTo>
                      <a:pt x="107762" y="704450"/>
                      <a:pt x="108476" y="705872"/>
                      <a:pt x="109191" y="706583"/>
                    </a:cubicBezTo>
                    <a:cubicBezTo>
                      <a:pt x="117763" y="727912"/>
                      <a:pt x="132765" y="763461"/>
                      <a:pt x="138480" y="768437"/>
                    </a:cubicBezTo>
                    <a:cubicBezTo>
                      <a:pt x="147767" y="776969"/>
                      <a:pt x="172770" y="791899"/>
                      <a:pt x="186343" y="791899"/>
                    </a:cubicBezTo>
                    <a:cubicBezTo>
                      <a:pt x="199202" y="791899"/>
                      <a:pt x="224205" y="776969"/>
                      <a:pt x="233492" y="768437"/>
                    </a:cubicBezTo>
                    <a:cubicBezTo>
                      <a:pt x="239207" y="763461"/>
                      <a:pt x="255638" y="727912"/>
                      <a:pt x="264210" y="706583"/>
                    </a:cubicBezTo>
                    <a:cubicBezTo>
                      <a:pt x="264925" y="705872"/>
                      <a:pt x="265639" y="704450"/>
                      <a:pt x="266353" y="704450"/>
                    </a:cubicBezTo>
                    <a:cubicBezTo>
                      <a:pt x="271354" y="700895"/>
                      <a:pt x="274211" y="696629"/>
                      <a:pt x="275640" y="692364"/>
                    </a:cubicBezTo>
                    <a:cubicBezTo>
                      <a:pt x="275640" y="692364"/>
                      <a:pt x="275640" y="692364"/>
                      <a:pt x="286356" y="687387"/>
                    </a:cubicBezTo>
                    <a:cubicBezTo>
                      <a:pt x="286356" y="687387"/>
                      <a:pt x="286356" y="687387"/>
                      <a:pt x="286356" y="688098"/>
                    </a:cubicBezTo>
                    <a:cubicBezTo>
                      <a:pt x="285641" y="692364"/>
                      <a:pt x="282784" y="705161"/>
                      <a:pt x="272068" y="710849"/>
                    </a:cubicBezTo>
                    <a:cubicBezTo>
                      <a:pt x="267782" y="722224"/>
                      <a:pt x="250637" y="762039"/>
                      <a:pt x="241350" y="773414"/>
                    </a:cubicBezTo>
                    <a:cubicBezTo>
                      <a:pt x="241350" y="773414"/>
                      <a:pt x="241350" y="773414"/>
                      <a:pt x="241350" y="793321"/>
                    </a:cubicBezTo>
                    <a:cubicBezTo>
                      <a:pt x="241350" y="793321"/>
                      <a:pt x="241350" y="793321"/>
                      <a:pt x="239921" y="795454"/>
                    </a:cubicBezTo>
                    <a:cubicBezTo>
                      <a:pt x="239921" y="795454"/>
                      <a:pt x="237064" y="799009"/>
                      <a:pt x="232063" y="803275"/>
                    </a:cubicBezTo>
                    <a:cubicBezTo>
                      <a:pt x="232063" y="803275"/>
                      <a:pt x="232063" y="803275"/>
                      <a:pt x="232063" y="780524"/>
                    </a:cubicBezTo>
                    <a:cubicBezTo>
                      <a:pt x="219919" y="789766"/>
                      <a:pt x="199202" y="801142"/>
                      <a:pt x="186343" y="801142"/>
                    </a:cubicBezTo>
                    <a:cubicBezTo>
                      <a:pt x="172770" y="801142"/>
                      <a:pt x="152768" y="789766"/>
                      <a:pt x="139909" y="780524"/>
                    </a:cubicBezTo>
                    <a:cubicBezTo>
                      <a:pt x="139909" y="780524"/>
                      <a:pt x="139909" y="780524"/>
                      <a:pt x="139909" y="803275"/>
                    </a:cubicBezTo>
                    <a:cubicBezTo>
                      <a:pt x="134908" y="799009"/>
                      <a:pt x="132765" y="795454"/>
                      <a:pt x="132051" y="795454"/>
                    </a:cubicBezTo>
                    <a:cubicBezTo>
                      <a:pt x="132051" y="795454"/>
                      <a:pt x="132051" y="795454"/>
                      <a:pt x="130622" y="793321"/>
                    </a:cubicBezTo>
                    <a:cubicBezTo>
                      <a:pt x="130622" y="793321"/>
                      <a:pt x="130622" y="793321"/>
                      <a:pt x="130622" y="773414"/>
                    </a:cubicBezTo>
                    <a:cubicBezTo>
                      <a:pt x="122050" y="762039"/>
                      <a:pt x="105619" y="722224"/>
                      <a:pt x="101333" y="710849"/>
                    </a:cubicBezTo>
                    <a:cubicBezTo>
                      <a:pt x="90617" y="705161"/>
                      <a:pt x="87760" y="694497"/>
                      <a:pt x="86331" y="688098"/>
                    </a:cubicBezTo>
                    <a:cubicBezTo>
                      <a:pt x="86331" y="688098"/>
                      <a:pt x="86331" y="688098"/>
                      <a:pt x="86331" y="687387"/>
                    </a:cubicBezTo>
                    <a:close/>
                    <a:moveTo>
                      <a:pt x="548294" y="525462"/>
                    </a:moveTo>
                    <a:cubicBezTo>
                      <a:pt x="548294" y="525462"/>
                      <a:pt x="548294" y="525462"/>
                      <a:pt x="562627" y="532613"/>
                    </a:cubicBezTo>
                    <a:cubicBezTo>
                      <a:pt x="564777" y="538333"/>
                      <a:pt x="569077" y="544054"/>
                      <a:pt x="576960" y="548345"/>
                    </a:cubicBezTo>
                    <a:cubicBezTo>
                      <a:pt x="578394" y="549060"/>
                      <a:pt x="579110" y="549775"/>
                      <a:pt x="579827" y="551205"/>
                    </a:cubicBezTo>
                    <a:cubicBezTo>
                      <a:pt x="591294" y="579809"/>
                      <a:pt x="612794" y="628435"/>
                      <a:pt x="620677" y="635586"/>
                    </a:cubicBezTo>
                    <a:cubicBezTo>
                      <a:pt x="633577" y="647027"/>
                      <a:pt x="666544" y="667765"/>
                      <a:pt x="685177" y="667765"/>
                    </a:cubicBezTo>
                    <a:cubicBezTo>
                      <a:pt x="703810" y="667765"/>
                      <a:pt x="737494" y="647027"/>
                      <a:pt x="750394" y="635586"/>
                    </a:cubicBezTo>
                    <a:cubicBezTo>
                      <a:pt x="758277" y="628435"/>
                      <a:pt x="779060" y="579809"/>
                      <a:pt x="791244" y="551205"/>
                    </a:cubicBezTo>
                    <a:cubicBezTo>
                      <a:pt x="791244" y="549775"/>
                      <a:pt x="792677" y="549060"/>
                      <a:pt x="794110" y="548345"/>
                    </a:cubicBezTo>
                    <a:cubicBezTo>
                      <a:pt x="801277" y="544054"/>
                      <a:pt x="805577" y="538333"/>
                      <a:pt x="807727" y="532613"/>
                    </a:cubicBezTo>
                    <a:cubicBezTo>
                      <a:pt x="807727" y="532613"/>
                      <a:pt x="807727" y="532613"/>
                      <a:pt x="821344" y="525462"/>
                    </a:cubicBezTo>
                    <a:cubicBezTo>
                      <a:pt x="821344" y="526177"/>
                      <a:pt x="821344" y="526177"/>
                      <a:pt x="821344" y="526177"/>
                    </a:cubicBezTo>
                    <a:cubicBezTo>
                      <a:pt x="820627" y="533328"/>
                      <a:pt x="816327" y="549060"/>
                      <a:pt x="801994" y="557641"/>
                    </a:cubicBezTo>
                    <a:cubicBezTo>
                      <a:pt x="795544" y="573373"/>
                      <a:pt x="773327" y="627005"/>
                      <a:pt x="761144" y="642737"/>
                    </a:cubicBezTo>
                    <a:cubicBezTo>
                      <a:pt x="761144" y="642737"/>
                      <a:pt x="761144" y="642737"/>
                      <a:pt x="761144" y="669910"/>
                    </a:cubicBezTo>
                    <a:cubicBezTo>
                      <a:pt x="761144" y="669910"/>
                      <a:pt x="761144" y="669910"/>
                      <a:pt x="758994" y="672770"/>
                    </a:cubicBezTo>
                    <a:cubicBezTo>
                      <a:pt x="758994" y="673486"/>
                      <a:pt x="755410" y="677776"/>
                      <a:pt x="748244" y="684212"/>
                    </a:cubicBezTo>
                    <a:cubicBezTo>
                      <a:pt x="748244" y="684212"/>
                      <a:pt x="748244" y="684212"/>
                      <a:pt x="748244" y="653463"/>
                    </a:cubicBezTo>
                    <a:cubicBezTo>
                      <a:pt x="731044" y="664904"/>
                      <a:pt x="704527" y="680636"/>
                      <a:pt x="685177" y="680636"/>
                    </a:cubicBezTo>
                    <a:cubicBezTo>
                      <a:pt x="666544" y="680636"/>
                      <a:pt x="639310" y="664904"/>
                      <a:pt x="622827" y="653463"/>
                    </a:cubicBezTo>
                    <a:cubicBezTo>
                      <a:pt x="622827" y="653463"/>
                      <a:pt x="622827" y="653463"/>
                      <a:pt x="622827" y="684212"/>
                    </a:cubicBezTo>
                    <a:cubicBezTo>
                      <a:pt x="615660" y="678491"/>
                      <a:pt x="612077" y="673486"/>
                      <a:pt x="612077" y="672770"/>
                    </a:cubicBezTo>
                    <a:cubicBezTo>
                      <a:pt x="612077" y="672770"/>
                      <a:pt x="612077" y="672770"/>
                      <a:pt x="609927" y="669910"/>
                    </a:cubicBezTo>
                    <a:cubicBezTo>
                      <a:pt x="609927" y="669910"/>
                      <a:pt x="609927" y="669910"/>
                      <a:pt x="609927" y="642737"/>
                    </a:cubicBezTo>
                    <a:cubicBezTo>
                      <a:pt x="597744" y="627005"/>
                      <a:pt x="575527" y="573373"/>
                      <a:pt x="568360" y="557641"/>
                    </a:cubicBezTo>
                    <a:cubicBezTo>
                      <a:pt x="554027" y="549775"/>
                      <a:pt x="549727" y="535473"/>
                      <a:pt x="548294" y="526892"/>
                    </a:cubicBezTo>
                    <a:cubicBezTo>
                      <a:pt x="548294" y="526892"/>
                      <a:pt x="548294" y="526177"/>
                      <a:pt x="548294" y="525462"/>
                    </a:cubicBezTo>
                    <a:close/>
                    <a:moveTo>
                      <a:pt x="682874" y="292100"/>
                    </a:moveTo>
                    <a:cubicBezTo>
                      <a:pt x="520062" y="292100"/>
                      <a:pt x="387956" y="424011"/>
                      <a:pt x="387956" y="586582"/>
                    </a:cubicBezTo>
                    <a:cubicBezTo>
                      <a:pt x="387956" y="650041"/>
                      <a:pt x="407951" y="708510"/>
                      <a:pt x="441513" y="756283"/>
                    </a:cubicBezTo>
                    <a:cubicBezTo>
                      <a:pt x="441513" y="756283"/>
                      <a:pt x="441513" y="756283"/>
                      <a:pt x="442227" y="755570"/>
                    </a:cubicBezTo>
                    <a:cubicBezTo>
                      <a:pt x="452224" y="734179"/>
                      <a:pt x="467934" y="708510"/>
                      <a:pt x="490785" y="697814"/>
                    </a:cubicBezTo>
                    <a:cubicBezTo>
                      <a:pt x="525775" y="682841"/>
                      <a:pt x="586472" y="680702"/>
                      <a:pt x="599326" y="680702"/>
                    </a:cubicBezTo>
                    <a:cubicBezTo>
                      <a:pt x="599326" y="680702"/>
                      <a:pt x="600040" y="681415"/>
                      <a:pt x="600754" y="682841"/>
                    </a:cubicBezTo>
                    <a:cubicBezTo>
                      <a:pt x="630032" y="776248"/>
                      <a:pt x="648598" y="840420"/>
                      <a:pt x="655739" y="866803"/>
                    </a:cubicBezTo>
                    <a:cubicBezTo>
                      <a:pt x="655739" y="866803"/>
                      <a:pt x="655739" y="866803"/>
                      <a:pt x="657881" y="874646"/>
                    </a:cubicBezTo>
                    <a:cubicBezTo>
                      <a:pt x="658595" y="877498"/>
                      <a:pt x="661452" y="879637"/>
                      <a:pt x="664308" y="879637"/>
                    </a:cubicBezTo>
                    <a:cubicBezTo>
                      <a:pt x="664308" y="879637"/>
                      <a:pt x="664308" y="879637"/>
                      <a:pt x="672163" y="880350"/>
                    </a:cubicBezTo>
                    <a:cubicBezTo>
                      <a:pt x="679304" y="881063"/>
                      <a:pt x="687159" y="881063"/>
                      <a:pt x="694300" y="880350"/>
                    </a:cubicBezTo>
                    <a:cubicBezTo>
                      <a:pt x="694300" y="880350"/>
                      <a:pt x="694300" y="880350"/>
                      <a:pt x="702155" y="879637"/>
                    </a:cubicBezTo>
                    <a:cubicBezTo>
                      <a:pt x="705725" y="879637"/>
                      <a:pt x="707867" y="877498"/>
                      <a:pt x="708581" y="874646"/>
                    </a:cubicBezTo>
                    <a:cubicBezTo>
                      <a:pt x="708581" y="874646"/>
                      <a:pt x="708581" y="874646"/>
                      <a:pt x="712866" y="861098"/>
                    </a:cubicBezTo>
                    <a:cubicBezTo>
                      <a:pt x="721435" y="834716"/>
                      <a:pt x="737145" y="782665"/>
                      <a:pt x="766422" y="682841"/>
                    </a:cubicBezTo>
                    <a:cubicBezTo>
                      <a:pt x="766422" y="681415"/>
                      <a:pt x="767851" y="680702"/>
                      <a:pt x="769279" y="680702"/>
                    </a:cubicBezTo>
                    <a:cubicBezTo>
                      <a:pt x="782132" y="680702"/>
                      <a:pt x="842830" y="682841"/>
                      <a:pt x="877106" y="697814"/>
                    </a:cubicBezTo>
                    <a:cubicBezTo>
                      <a:pt x="888531" y="703519"/>
                      <a:pt x="897814" y="712788"/>
                      <a:pt x="906383" y="722770"/>
                    </a:cubicBezTo>
                    <a:cubicBezTo>
                      <a:pt x="906383" y="722770"/>
                      <a:pt x="906383" y="722770"/>
                      <a:pt x="925664" y="754144"/>
                    </a:cubicBezTo>
                    <a:lnTo>
                      <a:pt x="927806" y="752005"/>
                    </a:lnTo>
                    <a:cubicBezTo>
                      <a:pt x="959940" y="704945"/>
                      <a:pt x="978506" y="647902"/>
                      <a:pt x="978506" y="586582"/>
                    </a:cubicBezTo>
                    <a:cubicBezTo>
                      <a:pt x="978506" y="424011"/>
                      <a:pt x="846400" y="292100"/>
                      <a:pt x="682874" y="292100"/>
                    </a:cubicBezTo>
                    <a:close/>
                    <a:moveTo>
                      <a:pt x="713786" y="261703"/>
                    </a:moveTo>
                    <a:cubicBezTo>
                      <a:pt x="776637" y="267421"/>
                      <a:pt x="838060" y="291721"/>
                      <a:pt x="890913" y="334603"/>
                    </a:cubicBezTo>
                    <a:cubicBezTo>
                      <a:pt x="1013045" y="435376"/>
                      <a:pt x="1043756" y="608335"/>
                      <a:pt x="969477" y="742699"/>
                    </a:cubicBezTo>
                    <a:cubicBezTo>
                      <a:pt x="1055184" y="813455"/>
                      <a:pt x="1055184" y="813455"/>
                      <a:pt x="1055184" y="813455"/>
                    </a:cubicBezTo>
                    <a:cubicBezTo>
                      <a:pt x="1058755" y="817029"/>
                      <a:pt x="1059469" y="822746"/>
                      <a:pt x="1056612" y="826320"/>
                    </a:cubicBezTo>
                    <a:cubicBezTo>
                      <a:pt x="995189" y="901364"/>
                      <a:pt x="995189" y="901364"/>
                      <a:pt x="995189" y="901364"/>
                    </a:cubicBezTo>
                    <a:cubicBezTo>
                      <a:pt x="992332" y="904937"/>
                      <a:pt x="986619" y="905652"/>
                      <a:pt x="982333" y="902793"/>
                    </a:cubicBezTo>
                    <a:cubicBezTo>
                      <a:pt x="898055" y="832752"/>
                      <a:pt x="898055" y="832752"/>
                      <a:pt x="898055" y="832752"/>
                    </a:cubicBezTo>
                    <a:cubicBezTo>
                      <a:pt x="780922" y="934955"/>
                      <a:pt x="602367" y="941387"/>
                      <a:pt x="478092" y="839184"/>
                    </a:cubicBezTo>
                    <a:cubicBezTo>
                      <a:pt x="338819" y="724832"/>
                      <a:pt x="318106" y="520426"/>
                      <a:pt x="431668" y="380344"/>
                    </a:cubicBezTo>
                    <a:cubicBezTo>
                      <a:pt x="503090" y="293150"/>
                      <a:pt x="609509" y="252412"/>
                      <a:pt x="713786" y="261703"/>
                    </a:cubicBezTo>
                    <a:close/>
                    <a:moveTo>
                      <a:pt x="83156" y="203200"/>
                    </a:moveTo>
                    <a:cubicBezTo>
                      <a:pt x="83156" y="203200"/>
                      <a:pt x="83156" y="203200"/>
                      <a:pt x="93880" y="207498"/>
                    </a:cubicBezTo>
                    <a:cubicBezTo>
                      <a:pt x="96025" y="211796"/>
                      <a:pt x="98884" y="216093"/>
                      <a:pt x="103174" y="218959"/>
                    </a:cubicBezTo>
                    <a:cubicBezTo>
                      <a:pt x="104604" y="219675"/>
                      <a:pt x="105319" y="220391"/>
                      <a:pt x="105319" y="221108"/>
                    </a:cubicBezTo>
                    <a:cubicBezTo>
                      <a:pt x="114613" y="242597"/>
                      <a:pt x="130342" y="279845"/>
                      <a:pt x="136776" y="284859"/>
                    </a:cubicBezTo>
                    <a:cubicBezTo>
                      <a:pt x="146070" y="292739"/>
                      <a:pt x="170378" y="308498"/>
                      <a:pt x="183962" y="308498"/>
                    </a:cubicBezTo>
                    <a:cubicBezTo>
                      <a:pt x="198261" y="308498"/>
                      <a:pt x="222569" y="292739"/>
                      <a:pt x="231863" y="284859"/>
                    </a:cubicBezTo>
                    <a:cubicBezTo>
                      <a:pt x="238298" y="279845"/>
                      <a:pt x="254026" y="242597"/>
                      <a:pt x="262606" y="221108"/>
                    </a:cubicBezTo>
                    <a:cubicBezTo>
                      <a:pt x="263321" y="220391"/>
                      <a:pt x="264036" y="219675"/>
                      <a:pt x="264750" y="218959"/>
                    </a:cubicBezTo>
                    <a:cubicBezTo>
                      <a:pt x="269755" y="216093"/>
                      <a:pt x="271900" y="211796"/>
                      <a:pt x="273330" y="207498"/>
                    </a:cubicBezTo>
                    <a:cubicBezTo>
                      <a:pt x="273330" y="207498"/>
                      <a:pt x="273330" y="207498"/>
                      <a:pt x="284769" y="203200"/>
                    </a:cubicBezTo>
                    <a:cubicBezTo>
                      <a:pt x="284769" y="203200"/>
                      <a:pt x="284769" y="203200"/>
                      <a:pt x="284054" y="203916"/>
                    </a:cubicBezTo>
                    <a:cubicBezTo>
                      <a:pt x="283339" y="208214"/>
                      <a:pt x="280479" y="219675"/>
                      <a:pt x="270470" y="226838"/>
                    </a:cubicBezTo>
                    <a:cubicBezTo>
                      <a:pt x="265465" y="238299"/>
                      <a:pt x="249737" y="278413"/>
                      <a:pt x="240442" y="289873"/>
                    </a:cubicBezTo>
                    <a:cubicBezTo>
                      <a:pt x="240442" y="289873"/>
                      <a:pt x="240442" y="289873"/>
                      <a:pt x="240442" y="309930"/>
                    </a:cubicBezTo>
                    <a:cubicBezTo>
                      <a:pt x="240442" y="309930"/>
                      <a:pt x="240442" y="309930"/>
                      <a:pt x="238298" y="312079"/>
                    </a:cubicBezTo>
                    <a:cubicBezTo>
                      <a:pt x="238298" y="312795"/>
                      <a:pt x="235438" y="316377"/>
                      <a:pt x="230433" y="320675"/>
                    </a:cubicBezTo>
                    <a:cubicBezTo>
                      <a:pt x="230433" y="320675"/>
                      <a:pt x="230433" y="320675"/>
                      <a:pt x="230433" y="297037"/>
                    </a:cubicBezTo>
                    <a:cubicBezTo>
                      <a:pt x="218279" y="306349"/>
                      <a:pt x="198261" y="317810"/>
                      <a:pt x="183962" y="317810"/>
                    </a:cubicBezTo>
                    <a:cubicBezTo>
                      <a:pt x="170378" y="317810"/>
                      <a:pt x="150360" y="306349"/>
                      <a:pt x="137491" y="297037"/>
                    </a:cubicBezTo>
                    <a:cubicBezTo>
                      <a:pt x="137491" y="297037"/>
                      <a:pt x="137491" y="297037"/>
                      <a:pt x="137491" y="320675"/>
                    </a:cubicBezTo>
                    <a:cubicBezTo>
                      <a:pt x="132487" y="316377"/>
                      <a:pt x="130342" y="312795"/>
                      <a:pt x="129627" y="312079"/>
                    </a:cubicBezTo>
                    <a:cubicBezTo>
                      <a:pt x="129627" y="312079"/>
                      <a:pt x="129627" y="312079"/>
                      <a:pt x="128197" y="309930"/>
                    </a:cubicBezTo>
                    <a:cubicBezTo>
                      <a:pt x="128197" y="309930"/>
                      <a:pt x="128197" y="309930"/>
                      <a:pt x="128197" y="289873"/>
                    </a:cubicBezTo>
                    <a:cubicBezTo>
                      <a:pt x="118903" y="278413"/>
                      <a:pt x="102459" y="238299"/>
                      <a:pt x="98169" y="226838"/>
                    </a:cubicBezTo>
                    <a:cubicBezTo>
                      <a:pt x="87445" y="220391"/>
                      <a:pt x="84586" y="209647"/>
                      <a:pt x="83156" y="203916"/>
                    </a:cubicBezTo>
                    <a:cubicBezTo>
                      <a:pt x="83156" y="203916"/>
                      <a:pt x="83156" y="203916"/>
                      <a:pt x="83156" y="203200"/>
                    </a:cubicBezTo>
                    <a:close/>
                    <a:moveTo>
                      <a:pt x="1271480" y="198437"/>
                    </a:moveTo>
                    <a:cubicBezTo>
                      <a:pt x="1272194" y="199153"/>
                      <a:pt x="1272194" y="199870"/>
                      <a:pt x="1271480" y="199870"/>
                    </a:cubicBezTo>
                    <a:cubicBezTo>
                      <a:pt x="1270765" y="205601"/>
                      <a:pt x="1267908" y="217780"/>
                      <a:pt x="1257192" y="225660"/>
                    </a:cubicBezTo>
                    <a:cubicBezTo>
                      <a:pt x="1252192" y="237839"/>
                      <a:pt x="1238619" y="277242"/>
                      <a:pt x="1228617" y="289421"/>
                    </a:cubicBezTo>
                    <a:cubicBezTo>
                      <a:pt x="1228617" y="289421"/>
                      <a:pt x="1228617" y="289421"/>
                      <a:pt x="1228617" y="328824"/>
                    </a:cubicBezTo>
                    <a:cubicBezTo>
                      <a:pt x="1225760" y="332406"/>
                      <a:pt x="1222188" y="335271"/>
                      <a:pt x="1217902" y="338137"/>
                    </a:cubicBezTo>
                    <a:cubicBezTo>
                      <a:pt x="1217902" y="338137"/>
                      <a:pt x="1217902" y="338137"/>
                      <a:pt x="1217902" y="298734"/>
                    </a:cubicBezTo>
                    <a:cubicBezTo>
                      <a:pt x="1205043" y="308764"/>
                      <a:pt x="1185755" y="320943"/>
                      <a:pt x="1171467" y="320943"/>
                    </a:cubicBezTo>
                    <a:cubicBezTo>
                      <a:pt x="1157894" y="320943"/>
                      <a:pt x="1138606" y="308764"/>
                      <a:pt x="1125747" y="299451"/>
                    </a:cubicBezTo>
                    <a:cubicBezTo>
                      <a:pt x="1125747" y="299451"/>
                      <a:pt x="1125747" y="299451"/>
                      <a:pt x="1125747" y="338137"/>
                    </a:cubicBezTo>
                    <a:cubicBezTo>
                      <a:pt x="1121461" y="335271"/>
                      <a:pt x="1118604" y="332406"/>
                      <a:pt x="1115032" y="329540"/>
                    </a:cubicBezTo>
                    <a:cubicBezTo>
                      <a:pt x="1115032" y="329540"/>
                      <a:pt x="1115032" y="329540"/>
                      <a:pt x="1115032" y="289421"/>
                    </a:cubicBezTo>
                    <a:cubicBezTo>
                      <a:pt x="1105745" y="277242"/>
                      <a:pt x="1091457" y="237839"/>
                      <a:pt x="1087171" y="225660"/>
                    </a:cubicBezTo>
                    <a:cubicBezTo>
                      <a:pt x="1076455" y="218496"/>
                      <a:pt x="1073598" y="207034"/>
                      <a:pt x="1072169" y="200586"/>
                    </a:cubicBezTo>
                    <a:cubicBezTo>
                      <a:pt x="1072169" y="200586"/>
                      <a:pt x="1072169" y="200586"/>
                      <a:pt x="1072169" y="199870"/>
                    </a:cubicBezTo>
                    <a:cubicBezTo>
                      <a:pt x="1072169" y="199870"/>
                      <a:pt x="1072169" y="199870"/>
                      <a:pt x="1084314" y="205601"/>
                    </a:cubicBezTo>
                    <a:cubicBezTo>
                      <a:pt x="1085742" y="209899"/>
                      <a:pt x="1088600" y="214198"/>
                      <a:pt x="1094315" y="217064"/>
                    </a:cubicBezTo>
                    <a:cubicBezTo>
                      <a:pt x="1095029" y="217780"/>
                      <a:pt x="1095029" y="218496"/>
                      <a:pt x="1095744" y="219929"/>
                    </a:cubicBezTo>
                    <a:cubicBezTo>
                      <a:pt x="1103602" y="242138"/>
                      <a:pt x="1118604" y="278675"/>
                      <a:pt x="1124319" y="284406"/>
                    </a:cubicBezTo>
                    <a:cubicBezTo>
                      <a:pt x="1133605" y="293003"/>
                      <a:pt x="1158609" y="310197"/>
                      <a:pt x="1171467" y="310197"/>
                    </a:cubicBezTo>
                    <a:cubicBezTo>
                      <a:pt x="1185755" y="310197"/>
                      <a:pt x="1210044" y="293003"/>
                      <a:pt x="1219330" y="284406"/>
                    </a:cubicBezTo>
                    <a:cubicBezTo>
                      <a:pt x="1225760" y="278675"/>
                      <a:pt x="1240047" y="242138"/>
                      <a:pt x="1247905" y="219929"/>
                    </a:cubicBezTo>
                    <a:cubicBezTo>
                      <a:pt x="1248620" y="218496"/>
                      <a:pt x="1249334" y="217780"/>
                      <a:pt x="1250049" y="217064"/>
                    </a:cubicBezTo>
                    <a:cubicBezTo>
                      <a:pt x="1255764" y="213481"/>
                      <a:pt x="1258621" y="209183"/>
                      <a:pt x="1260050" y="204168"/>
                    </a:cubicBezTo>
                    <a:cubicBezTo>
                      <a:pt x="1260050" y="204168"/>
                      <a:pt x="1260050" y="204168"/>
                      <a:pt x="1271480" y="198437"/>
                    </a:cubicBezTo>
                    <a:close/>
                    <a:moveTo>
                      <a:pt x="603826" y="114300"/>
                    </a:moveTo>
                    <a:cubicBezTo>
                      <a:pt x="603826" y="114300"/>
                      <a:pt x="643771" y="147875"/>
                      <a:pt x="662317" y="162877"/>
                    </a:cubicBezTo>
                    <a:cubicBezTo>
                      <a:pt x="663031" y="163592"/>
                      <a:pt x="664457" y="163592"/>
                      <a:pt x="665171" y="162877"/>
                    </a:cubicBezTo>
                    <a:cubicBezTo>
                      <a:pt x="690850" y="142875"/>
                      <a:pt x="724376" y="114300"/>
                      <a:pt x="724376" y="114300"/>
                    </a:cubicBezTo>
                    <a:cubicBezTo>
                      <a:pt x="724376" y="114300"/>
                      <a:pt x="775734" y="115014"/>
                      <a:pt x="804267" y="128587"/>
                    </a:cubicBezTo>
                    <a:cubicBezTo>
                      <a:pt x="827093" y="139303"/>
                      <a:pt x="843499" y="179308"/>
                      <a:pt x="849205" y="194310"/>
                    </a:cubicBezTo>
                    <a:cubicBezTo>
                      <a:pt x="849919" y="197167"/>
                      <a:pt x="847779" y="200025"/>
                      <a:pt x="844926" y="200025"/>
                    </a:cubicBezTo>
                    <a:cubicBezTo>
                      <a:pt x="844926" y="200025"/>
                      <a:pt x="844926" y="200025"/>
                      <a:pt x="482562" y="200025"/>
                    </a:cubicBezTo>
                    <a:cubicBezTo>
                      <a:pt x="478996" y="200025"/>
                      <a:pt x="476856" y="197167"/>
                      <a:pt x="478282" y="194310"/>
                    </a:cubicBezTo>
                    <a:cubicBezTo>
                      <a:pt x="483989" y="179308"/>
                      <a:pt x="500395" y="139303"/>
                      <a:pt x="523221" y="128587"/>
                    </a:cubicBezTo>
                    <a:cubicBezTo>
                      <a:pt x="551040" y="115014"/>
                      <a:pt x="603826" y="114300"/>
                      <a:pt x="603826" y="114300"/>
                    </a:cubicBezTo>
                    <a:close/>
                    <a:moveTo>
                      <a:pt x="1170237" y="50800"/>
                    </a:moveTo>
                    <a:cubicBezTo>
                      <a:pt x="1228793" y="50800"/>
                      <a:pt x="1273781" y="93710"/>
                      <a:pt x="1273781" y="148062"/>
                    </a:cubicBezTo>
                    <a:cubicBezTo>
                      <a:pt x="1273781" y="159505"/>
                      <a:pt x="1273781" y="170232"/>
                      <a:pt x="1270211" y="180244"/>
                    </a:cubicBezTo>
                    <a:cubicBezTo>
                      <a:pt x="1269497" y="180244"/>
                      <a:pt x="1268068" y="185251"/>
                      <a:pt x="1259499" y="194548"/>
                    </a:cubicBezTo>
                    <a:cubicBezTo>
                      <a:pt x="1259499" y="195263"/>
                      <a:pt x="1258785" y="195263"/>
                      <a:pt x="1258071" y="195263"/>
                    </a:cubicBezTo>
                    <a:cubicBezTo>
                      <a:pt x="1258071" y="195263"/>
                      <a:pt x="1258071" y="195263"/>
                      <a:pt x="1253072" y="195263"/>
                    </a:cubicBezTo>
                    <a:cubicBezTo>
                      <a:pt x="1252358" y="195263"/>
                      <a:pt x="1251644" y="194548"/>
                      <a:pt x="1251644" y="193117"/>
                    </a:cubicBezTo>
                    <a:cubicBezTo>
                      <a:pt x="1251644" y="188826"/>
                      <a:pt x="1250930" y="174523"/>
                      <a:pt x="1250216" y="128038"/>
                    </a:cubicBezTo>
                    <a:cubicBezTo>
                      <a:pt x="1250216" y="126607"/>
                      <a:pt x="1248074" y="125177"/>
                      <a:pt x="1246645" y="126607"/>
                    </a:cubicBezTo>
                    <a:cubicBezTo>
                      <a:pt x="1232363" y="137335"/>
                      <a:pt x="1199515" y="134474"/>
                      <a:pt x="1195944" y="133759"/>
                    </a:cubicBezTo>
                    <a:cubicBezTo>
                      <a:pt x="1195944" y="133759"/>
                      <a:pt x="1195944" y="133759"/>
                      <a:pt x="1153812" y="138765"/>
                    </a:cubicBezTo>
                    <a:cubicBezTo>
                      <a:pt x="1151670" y="138765"/>
                      <a:pt x="1150242" y="137335"/>
                      <a:pt x="1151670" y="135904"/>
                    </a:cubicBezTo>
                    <a:cubicBezTo>
                      <a:pt x="1153812" y="133044"/>
                      <a:pt x="1155241" y="129468"/>
                      <a:pt x="1156669" y="126607"/>
                    </a:cubicBezTo>
                    <a:cubicBezTo>
                      <a:pt x="1157383" y="124462"/>
                      <a:pt x="1155241" y="123031"/>
                      <a:pt x="1153812" y="123747"/>
                    </a:cubicBezTo>
                    <a:cubicBezTo>
                      <a:pt x="1141673" y="133044"/>
                      <a:pt x="1121678" y="143056"/>
                      <a:pt x="1114537" y="146632"/>
                    </a:cubicBezTo>
                    <a:cubicBezTo>
                      <a:pt x="1113109" y="148062"/>
                      <a:pt x="1110966" y="146632"/>
                      <a:pt x="1111680" y="145201"/>
                    </a:cubicBezTo>
                    <a:cubicBezTo>
                      <a:pt x="1111680" y="145201"/>
                      <a:pt x="1111680" y="145201"/>
                      <a:pt x="1113823" y="130898"/>
                    </a:cubicBezTo>
                    <a:cubicBezTo>
                      <a:pt x="1113823" y="129468"/>
                      <a:pt x="1112395" y="128753"/>
                      <a:pt x="1110966" y="129468"/>
                    </a:cubicBezTo>
                    <a:cubicBezTo>
                      <a:pt x="1086687" y="139480"/>
                      <a:pt x="1088115" y="181675"/>
                      <a:pt x="1088115" y="191687"/>
                    </a:cubicBezTo>
                    <a:cubicBezTo>
                      <a:pt x="1088115" y="193117"/>
                      <a:pt x="1087401" y="193833"/>
                      <a:pt x="1085973" y="193833"/>
                    </a:cubicBezTo>
                    <a:cubicBezTo>
                      <a:pt x="1085973" y="193833"/>
                      <a:pt x="1085973" y="193833"/>
                      <a:pt x="1083116" y="193117"/>
                    </a:cubicBezTo>
                    <a:cubicBezTo>
                      <a:pt x="1082402" y="193117"/>
                      <a:pt x="1080974" y="193117"/>
                      <a:pt x="1080974" y="192402"/>
                    </a:cubicBezTo>
                    <a:cubicBezTo>
                      <a:pt x="1080260" y="190972"/>
                      <a:pt x="1078118" y="187396"/>
                      <a:pt x="1071691" y="180960"/>
                    </a:cubicBezTo>
                    <a:cubicBezTo>
                      <a:pt x="1067406" y="170232"/>
                      <a:pt x="1067406" y="159505"/>
                      <a:pt x="1067406" y="148062"/>
                    </a:cubicBezTo>
                    <a:cubicBezTo>
                      <a:pt x="1067406" y="93710"/>
                      <a:pt x="1112395" y="50800"/>
                      <a:pt x="1170237" y="50800"/>
                    </a:cubicBezTo>
                    <a:close/>
                    <a:moveTo>
                      <a:pt x="182375" y="50800"/>
                    </a:moveTo>
                    <a:cubicBezTo>
                      <a:pt x="238052" y="50800"/>
                      <a:pt x="281594" y="97090"/>
                      <a:pt x="281594" y="153349"/>
                    </a:cubicBezTo>
                    <a:cubicBezTo>
                      <a:pt x="281594" y="165456"/>
                      <a:pt x="281594" y="177562"/>
                      <a:pt x="277311" y="188245"/>
                    </a:cubicBezTo>
                    <a:cubicBezTo>
                      <a:pt x="277311" y="188957"/>
                      <a:pt x="277311" y="188957"/>
                      <a:pt x="277311" y="188957"/>
                    </a:cubicBezTo>
                    <a:cubicBezTo>
                      <a:pt x="267318" y="196791"/>
                      <a:pt x="267318" y="201776"/>
                      <a:pt x="267318" y="201776"/>
                    </a:cubicBezTo>
                    <a:cubicBezTo>
                      <a:pt x="260893" y="201776"/>
                      <a:pt x="260893" y="201776"/>
                      <a:pt x="260893" y="201776"/>
                    </a:cubicBezTo>
                    <a:cubicBezTo>
                      <a:pt x="260893" y="201776"/>
                      <a:pt x="265890" y="141955"/>
                      <a:pt x="236624" y="132697"/>
                    </a:cubicBezTo>
                    <a:cubicBezTo>
                      <a:pt x="236624" y="132697"/>
                      <a:pt x="118132" y="185396"/>
                      <a:pt x="106711" y="127712"/>
                    </a:cubicBezTo>
                    <a:cubicBezTo>
                      <a:pt x="105284" y="198927"/>
                      <a:pt x="105284" y="203200"/>
                      <a:pt x="105284" y="203200"/>
                    </a:cubicBezTo>
                    <a:cubicBezTo>
                      <a:pt x="98146" y="203200"/>
                      <a:pt x="98146" y="203200"/>
                      <a:pt x="98146" y="203200"/>
                    </a:cubicBezTo>
                    <a:cubicBezTo>
                      <a:pt x="89580" y="191805"/>
                      <a:pt x="87439" y="187533"/>
                      <a:pt x="87439" y="187533"/>
                    </a:cubicBezTo>
                    <a:cubicBezTo>
                      <a:pt x="83156" y="176850"/>
                      <a:pt x="83870" y="164744"/>
                      <a:pt x="83870" y="153349"/>
                    </a:cubicBezTo>
                    <a:cubicBezTo>
                      <a:pt x="83870" y="97090"/>
                      <a:pt x="126698" y="50800"/>
                      <a:pt x="182375" y="50800"/>
                    </a:cubicBezTo>
                    <a:close/>
                    <a:moveTo>
                      <a:pt x="764194" y="0"/>
                    </a:moveTo>
                    <a:cubicBezTo>
                      <a:pt x="764194" y="715"/>
                      <a:pt x="764194" y="715"/>
                      <a:pt x="764194" y="715"/>
                    </a:cubicBezTo>
                    <a:cubicBezTo>
                      <a:pt x="763475" y="5723"/>
                      <a:pt x="760599" y="17168"/>
                      <a:pt x="749814" y="23607"/>
                    </a:cubicBezTo>
                    <a:cubicBezTo>
                      <a:pt x="744781" y="35052"/>
                      <a:pt x="728245" y="74397"/>
                      <a:pt x="719617" y="86558"/>
                    </a:cubicBezTo>
                    <a:cubicBezTo>
                      <a:pt x="719617" y="86558"/>
                      <a:pt x="719617" y="86558"/>
                      <a:pt x="719617" y="106588"/>
                    </a:cubicBezTo>
                    <a:cubicBezTo>
                      <a:pt x="719617" y="106588"/>
                      <a:pt x="719617" y="106588"/>
                      <a:pt x="718179" y="108734"/>
                    </a:cubicBezTo>
                    <a:cubicBezTo>
                      <a:pt x="718179" y="108734"/>
                      <a:pt x="715303" y="112311"/>
                      <a:pt x="710270" y="115888"/>
                    </a:cubicBezTo>
                    <a:cubicBezTo>
                      <a:pt x="710270" y="115888"/>
                      <a:pt x="710270" y="115888"/>
                      <a:pt x="710270" y="93712"/>
                    </a:cubicBezTo>
                    <a:cubicBezTo>
                      <a:pt x="698048" y="103011"/>
                      <a:pt x="677916" y="113742"/>
                      <a:pt x="664256" y="113742"/>
                    </a:cubicBezTo>
                    <a:cubicBezTo>
                      <a:pt x="650595" y="113742"/>
                      <a:pt x="631183" y="103011"/>
                      <a:pt x="618960" y="93712"/>
                    </a:cubicBezTo>
                    <a:cubicBezTo>
                      <a:pt x="618960" y="93712"/>
                      <a:pt x="618960" y="93712"/>
                      <a:pt x="618960" y="115888"/>
                    </a:cubicBezTo>
                    <a:cubicBezTo>
                      <a:pt x="613927" y="112311"/>
                      <a:pt x="611770" y="108734"/>
                      <a:pt x="611051" y="108734"/>
                    </a:cubicBezTo>
                    <a:cubicBezTo>
                      <a:pt x="611051" y="108734"/>
                      <a:pt x="611051" y="108734"/>
                      <a:pt x="609613" y="106588"/>
                    </a:cubicBezTo>
                    <a:cubicBezTo>
                      <a:pt x="609613" y="106588"/>
                      <a:pt x="609613" y="106588"/>
                      <a:pt x="609613" y="86558"/>
                    </a:cubicBezTo>
                    <a:cubicBezTo>
                      <a:pt x="600986" y="74397"/>
                      <a:pt x="584449" y="35052"/>
                      <a:pt x="580135" y="23607"/>
                    </a:cubicBezTo>
                    <a:cubicBezTo>
                      <a:pt x="569351" y="17168"/>
                      <a:pt x="567194" y="7153"/>
                      <a:pt x="565756" y="1431"/>
                    </a:cubicBezTo>
                    <a:cubicBezTo>
                      <a:pt x="565756" y="715"/>
                      <a:pt x="565756" y="715"/>
                      <a:pt x="565756" y="715"/>
                    </a:cubicBezTo>
                    <a:cubicBezTo>
                      <a:pt x="565756" y="715"/>
                      <a:pt x="565756" y="715"/>
                      <a:pt x="575821" y="5723"/>
                    </a:cubicBezTo>
                    <a:cubicBezTo>
                      <a:pt x="577259" y="9300"/>
                      <a:pt x="580135" y="13592"/>
                      <a:pt x="585887" y="15738"/>
                    </a:cubicBezTo>
                    <a:cubicBezTo>
                      <a:pt x="586606" y="16453"/>
                      <a:pt x="587325" y="17168"/>
                      <a:pt x="588044" y="18599"/>
                    </a:cubicBezTo>
                    <a:cubicBezTo>
                      <a:pt x="596672" y="39345"/>
                      <a:pt x="611770" y="75828"/>
                      <a:pt x="617522" y="81551"/>
                    </a:cubicBezTo>
                    <a:cubicBezTo>
                      <a:pt x="627588" y="89420"/>
                      <a:pt x="650595" y="104442"/>
                      <a:pt x="664256" y="104442"/>
                    </a:cubicBezTo>
                    <a:cubicBezTo>
                      <a:pt x="677916" y="104442"/>
                      <a:pt x="702362" y="89420"/>
                      <a:pt x="711708" y="81551"/>
                    </a:cubicBezTo>
                    <a:cubicBezTo>
                      <a:pt x="717460" y="75828"/>
                      <a:pt x="732559" y="39345"/>
                      <a:pt x="741186" y="18599"/>
                    </a:cubicBezTo>
                    <a:cubicBezTo>
                      <a:pt x="741905" y="17168"/>
                      <a:pt x="742624" y="16453"/>
                      <a:pt x="743343" y="15738"/>
                    </a:cubicBezTo>
                    <a:cubicBezTo>
                      <a:pt x="749095" y="13592"/>
                      <a:pt x="751971" y="9300"/>
                      <a:pt x="753409" y="5723"/>
                    </a:cubicBezTo>
                    <a:cubicBezTo>
                      <a:pt x="753409" y="5723"/>
                      <a:pt x="753409" y="5723"/>
                      <a:pt x="76419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6" name="Freeform 13">
                <a:extLst>
                  <a:ext uri="{FF2B5EF4-FFF2-40B4-BE49-F238E27FC236}">
                    <a16:creationId xmlns:a16="http://schemas.microsoft.com/office/drawing/2014/main" id="{FB889A44-686F-4A9C-BBBA-59EA84949605}"/>
                  </a:ext>
                </a:extLst>
              </p:cNvPr>
              <p:cNvSpPr>
                <a:spLocks/>
              </p:cNvSpPr>
              <p:nvPr/>
            </p:nvSpPr>
            <p:spPr bwMode="auto">
              <a:xfrm>
                <a:off x="6603395" y="2776538"/>
                <a:ext cx="1348393" cy="1019175"/>
              </a:xfrm>
              <a:custGeom>
                <a:avLst/>
                <a:gdLst>
                  <a:gd name="connsiteX0" fmla="*/ 691518 w 1348393"/>
                  <a:gd name="connsiteY0" fmla="*/ 855662 h 1019175"/>
                  <a:gd name="connsiteX1" fmla="*/ 709707 w 1348393"/>
                  <a:gd name="connsiteY1" fmla="*/ 859965 h 1019175"/>
                  <a:gd name="connsiteX2" fmla="*/ 711106 w 1348393"/>
                  <a:gd name="connsiteY2" fmla="*/ 864985 h 1019175"/>
                  <a:gd name="connsiteX3" fmla="*/ 699213 w 1348393"/>
                  <a:gd name="connsiteY3" fmla="*/ 899409 h 1019175"/>
                  <a:gd name="connsiteX4" fmla="*/ 699213 w 1348393"/>
                  <a:gd name="connsiteY4" fmla="*/ 902278 h 1019175"/>
                  <a:gd name="connsiteX5" fmla="*/ 709707 w 1348393"/>
                  <a:gd name="connsiteY5" fmla="*/ 1014872 h 1019175"/>
                  <a:gd name="connsiteX6" fmla="*/ 706908 w 1348393"/>
                  <a:gd name="connsiteY6" fmla="*/ 1017741 h 1019175"/>
                  <a:gd name="connsiteX7" fmla="*/ 690818 w 1348393"/>
                  <a:gd name="connsiteY7" fmla="*/ 1019175 h 1019175"/>
                  <a:gd name="connsiteX8" fmla="*/ 674728 w 1348393"/>
                  <a:gd name="connsiteY8" fmla="*/ 1017741 h 1019175"/>
                  <a:gd name="connsiteX9" fmla="*/ 671929 w 1348393"/>
                  <a:gd name="connsiteY9" fmla="*/ 1014872 h 1019175"/>
                  <a:gd name="connsiteX10" fmla="*/ 683123 w 1348393"/>
                  <a:gd name="connsiteY10" fmla="*/ 900843 h 1019175"/>
                  <a:gd name="connsiteX11" fmla="*/ 683123 w 1348393"/>
                  <a:gd name="connsiteY11" fmla="*/ 899409 h 1019175"/>
                  <a:gd name="connsiteX12" fmla="*/ 670530 w 1348393"/>
                  <a:gd name="connsiteY12" fmla="*/ 864985 h 1019175"/>
                  <a:gd name="connsiteX13" fmla="*/ 671929 w 1348393"/>
                  <a:gd name="connsiteY13" fmla="*/ 859965 h 1019175"/>
                  <a:gd name="connsiteX14" fmla="*/ 691518 w 1348393"/>
                  <a:gd name="connsiteY14" fmla="*/ 855662 h 1019175"/>
                  <a:gd name="connsiteX15" fmla="*/ 192693 w 1348393"/>
                  <a:gd name="connsiteY15" fmla="*/ 687387 h 1019175"/>
                  <a:gd name="connsiteX16" fmla="*/ 291118 w 1348393"/>
                  <a:gd name="connsiteY16" fmla="*/ 786632 h 1019175"/>
                  <a:gd name="connsiteX17" fmla="*/ 285412 w 1348393"/>
                  <a:gd name="connsiteY17" fmla="*/ 827330 h 1019175"/>
                  <a:gd name="connsiteX18" fmla="*/ 247611 w 1348393"/>
                  <a:gd name="connsiteY18" fmla="*/ 767355 h 1019175"/>
                  <a:gd name="connsiteX19" fmla="*/ 246185 w 1348393"/>
                  <a:gd name="connsiteY19" fmla="*/ 767355 h 1019175"/>
                  <a:gd name="connsiteX20" fmla="*/ 117091 w 1348393"/>
                  <a:gd name="connsiteY20" fmla="*/ 835898 h 1019175"/>
                  <a:gd name="connsiteX21" fmla="*/ 116378 w 1348393"/>
                  <a:gd name="connsiteY21" fmla="*/ 835898 h 1019175"/>
                  <a:gd name="connsiteX22" fmla="*/ 109959 w 1348393"/>
                  <a:gd name="connsiteY22" fmla="*/ 835898 h 1019175"/>
                  <a:gd name="connsiteX23" fmla="*/ 108532 w 1348393"/>
                  <a:gd name="connsiteY23" fmla="*/ 835184 h 1019175"/>
                  <a:gd name="connsiteX24" fmla="*/ 97834 w 1348393"/>
                  <a:gd name="connsiteY24" fmla="*/ 820190 h 1019175"/>
                  <a:gd name="connsiteX25" fmla="*/ 94268 w 1348393"/>
                  <a:gd name="connsiteY25" fmla="*/ 786632 h 1019175"/>
                  <a:gd name="connsiteX26" fmla="*/ 192693 w 1348393"/>
                  <a:gd name="connsiteY26" fmla="*/ 687387 h 1019175"/>
                  <a:gd name="connsiteX27" fmla="*/ 1105315 w 1348393"/>
                  <a:gd name="connsiteY27" fmla="*/ 476250 h 1019175"/>
                  <a:gd name="connsiteX28" fmla="*/ 1178454 w 1348393"/>
                  <a:gd name="connsiteY28" fmla="*/ 510102 h 1019175"/>
                  <a:gd name="connsiteX29" fmla="*/ 1248724 w 1348393"/>
                  <a:gd name="connsiteY29" fmla="*/ 476250 h 1019175"/>
                  <a:gd name="connsiteX30" fmla="*/ 1348393 w 1348393"/>
                  <a:gd name="connsiteY30" fmla="*/ 546836 h 1019175"/>
                  <a:gd name="connsiteX31" fmla="*/ 1348393 w 1348393"/>
                  <a:gd name="connsiteY31" fmla="*/ 548276 h 1019175"/>
                  <a:gd name="connsiteX32" fmla="*/ 1343374 w 1348393"/>
                  <a:gd name="connsiteY32" fmla="*/ 554038 h 1019175"/>
                  <a:gd name="connsiteX33" fmla="*/ 1012817 w 1348393"/>
                  <a:gd name="connsiteY33" fmla="*/ 554038 h 1019175"/>
                  <a:gd name="connsiteX34" fmla="*/ 1007797 w 1348393"/>
                  <a:gd name="connsiteY34" fmla="*/ 548276 h 1019175"/>
                  <a:gd name="connsiteX35" fmla="*/ 1008514 w 1348393"/>
                  <a:gd name="connsiteY35" fmla="*/ 543234 h 1019175"/>
                  <a:gd name="connsiteX36" fmla="*/ 1105315 w 1348393"/>
                  <a:gd name="connsiteY36" fmla="*/ 476250 h 1019175"/>
                  <a:gd name="connsiteX37" fmla="*/ 690450 w 1348393"/>
                  <a:gd name="connsiteY37" fmla="*/ 468312 h 1019175"/>
                  <a:gd name="connsiteX38" fmla="*/ 825387 w 1348393"/>
                  <a:gd name="connsiteY38" fmla="*/ 607562 h 1019175"/>
                  <a:gd name="connsiteX39" fmla="*/ 820363 w 1348393"/>
                  <a:gd name="connsiteY39" fmla="*/ 653978 h 1019175"/>
                  <a:gd name="connsiteX40" fmla="*/ 806008 w 1348393"/>
                  <a:gd name="connsiteY40" fmla="*/ 674687 h 1019175"/>
                  <a:gd name="connsiteX41" fmla="*/ 795960 w 1348393"/>
                  <a:gd name="connsiteY41" fmla="*/ 674687 h 1019175"/>
                  <a:gd name="connsiteX42" fmla="*/ 794524 w 1348393"/>
                  <a:gd name="connsiteY42" fmla="*/ 573285 h 1019175"/>
                  <a:gd name="connsiteX43" fmla="*/ 617239 w 1348393"/>
                  <a:gd name="connsiteY43" fmla="*/ 578998 h 1019175"/>
                  <a:gd name="connsiteX44" fmla="*/ 584223 w 1348393"/>
                  <a:gd name="connsiteY44" fmla="*/ 673259 h 1019175"/>
                  <a:gd name="connsiteX45" fmla="*/ 574892 w 1348393"/>
                  <a:gd name="connsiteY45" fmla="*/ 671831 h 1019175"/>
                  <a:gd name="connsiteX46" fmla="*/ 561254 w 1348393"/>
                  <a:gd name="connsiteY46" fmla="*/ 655406 h 1019175"/>
                  <a:gd name="connsiteX47" fmla="*/ 556948 w 1348393"/>
                  <a:gd name="connsiteY47" fmla="*/ 607562 h 1019175"/>
                  <a:gd name="connsiteX48" fmla="*/ 690450 w 1348393"/>
                  <a:gd name="connsiteY48" fmla="*/ 468312 h 1019175"/>
                  <a:gd name="connsiteX49" fmla="*/ 128400 w 1348393"/>
                  <a:gd name="connsiteY49" fmla="*/ 468312 h 1019175"/>
                  <a:gd name="connsiteX50" fmla="*/ 163427 w 1348393"/>
                  <a:gd name="connsiteY50" fmla="*/ 492601 h 1019175"/>
                  <a:gd name="connsiteX51" fmla="*/ 189875 w 1348393"/>
                  <a:gd name="connsiteY51" fmla="*/ 497602 h 1019175"/>
                  <a:gd name="connsiteX52" fmla="*/ 215609 w 1348393"/>
                  <a:gd name="connsiteY52" fmla="*/ 492601 h 1019175"/>
                  <a:gd name="connsiteX53" fmla="*/ 251350 w 1348393"/>
                  <a:gd name="connsiteY53" fmla="*/ 468312 h 1019175"/>
                  <a:gd name="connsiteX54" fmla="*/ 332840 w 1348393"/>
                  <a:gd name="connsiteY54" fmla="*/ 481885 h 1019175"/>
                  <a:gd name="connsiteX55" fmla="*/ 379303 w 1348393"/>
                  <a:gd name="connsiteY55" fmla="*/ 548322 h 1019175"/>
                  <a:gd name="connsiteX56" fmla="*/ 375014 w 1348393"/>
                  <a:gd name="connsiteY56" fmla="*/ 554037 h 1019175"/>
                  <a:gd name="connsiteX57" fmla="*/ 4736 w 1348393"/>
                  <a:gd name="connsiteY57" fmla="*/ 554037 h 1019175"/>
                  <a:gd name="connsiteX58" fmla="*/ 447 w 1348393"/>
                  <a:gd name="connsiteY58" fmla="*/ 548322 h 1019175"/>
                  <a:gd name="connsiteX59" fmla="*/ 46196 w 1348393"/>
                  <a:gd name="connsiteY59" fmla="*/ 481885 h 1019175"/>
                  <a:gd name="connsiteX60" fmla="*/ 128400 w 1348393"/>
                  <a:gd name="connsiteY60" fmla="*/ 468312 h 1019175"/>
                  <a:gd name="connsiteX61" fmla="*/ 759004 w 1348393"/>
                  <a:gd name="connsiteY61" fmla="*/ 188912 h 1019175"/>
                  <a:gd name="connsiteX62" fmla="*/ 783243 w 1348393"/>
                  <a:gd name="connsiteY62" fmla="*/ 240347 h 1019175"/>
                  <a:gd name="connsiteX63" fmla="*/ 734030 w 1348393"/>
                  <a:gd name="connsiteY63" fmla="*/ 257493 h 1019175"/>
                  <a:gd name="connsiteX64" fmla="*/ 734030 w 1348393"/>
                  <a:gd name="connsiteY64" fmla="*/ 239633 h 1019175"/>
                  <a:gd name="connsiteX65" fmla="*/ 752393 w 1348393"/>
                  <a:gd name="connsiteY65" fmla="*/ 205343 h 1019175"/>
                  <a:gd name="connsiteX66" fmla="*/ 759004 w 1348393"/>
                  <a:gd name="connsiteY66" fmla="*/ 188912 h 1019175"/>
                  <a:gd name="connsiteX67" fmla="*/ 580565 w 1348393"/>
                  <a:gd name="connsiteY67" fmla="*/ 188912 h 1019175"/>
                  <a:gd name="connsiteX68" fmla="*/ 587673 w 1348393"/>
                  <a:gd name="connsiteY68" fmla="*/ 206057 h 1019175"/>
                  <a:gd name="connsiteX69" fmla="*/ 605443 w 1348393"/>
                  <a:gd name="connsiteY69" fmla="*/ 240347 h 1019175"/>
                  <a:gd name="connsiteX70" fmla="*/ 605443 w 1348393"/>
                  <a:gd name="connsiteY70" fmla="*/ 257493 h 1019175"/>
                  <a:gd name="connsiteX71" fmla="*/ 557818 w 1348393"/>
                  <a:gd name="connsiteY71" fmla="*/ 241062 h 1019175"/>
                  <a:gd name="connsiteX72" fmla="*/ 580565 w 1348393"/>
                  <a:gd name="connsiteY72" fmla="*/ 188912 h 1019175"/>
                  <a:gd name="connsiteX73" fmla="*/ 671324 w 1348393"/>
                  <a:gd name="connsiteY73" fmla="*/ 0 h 1019175"/>
                  <a:gd name="connsiteX74" fmla="*/ 769824 w 1348393"/>
                  <a:gd name="connsiteY74" fmla="*/ 99959 h 1019175"/>
                  <a:gd name="connsiteX75" fmla="*/ 766229 w 1348393"/>
                  <a:gd name="connsiteY75" fmla="*/ 133517 h 1019175"/>
                  <a:gd name="connsiteX76" fmla="*/ 755445 w 1348393"/>
                  <a:gd name="connsiteY76" fmla="*/ 148511 h 1019175"/>
                  <a:gd name="connsiteX77" fmla="*/ 754007 w 1348393"/>
                  <a:gd name="connsiteY77" fmla="*/ 149225 h 1019175"/>
                  <a:gd name="connsiteX78" fmla="*/ 748255 w 1348393"/>
                  <a:gd name="connsiteY78" fmla="*/ 149225 h 1019175"/>
                  <a:gd name="connsiteX79" fmla="*/ 747536 w 1348393"/>
                  <a:gd name="connsiteY79" fmla="*/ 149225 h 1019175"/>
                  <a:gd name="connsiteX80" fmla="*/ 617401 w 1348393"/>
                  <a:gd name="connsiteY80" fmla="*/ 79968 h 1019175"/>
                  <a:gd name="connsiteX81" fmla="*/ 616682 w 1348393"/>
                  <a:gd name="connsiteY81" fmla="*/ 79968 h 1019175"/>
                  <a:gd name="connsiteX82" fmla="*/ 577138 w 1348393"/>
                  <a:gd name="connsiteY82" fmla="*/ 140657 h 1019175"/>
                  <a:gd name="connsiteX83" fmla="*/ 572105 w 1348393"/>
                  <a:gd name="connsiteY83" fmla="*/ 99959 h 1019175"/>
                  <a:gd name="connsiteX84" fmla="*/ 671324 w 1348393"/>
                  <a:gd name="connsiteY84" fmla="*/ 0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348393" h="1019175">
                    <a:moveTo>
                      <a:pt x="691518" y="855662"/>
                    </a:moveTo>
                    <a:cubicBezTo>
                      <a:pt x="697814" y="855662"/>
                      <a:pt x="705509" y="857814"/>
                      <a:pt x="709707" y="859965"/>
                    </a:cubicBezTo>
                    <a:cubicBezTo>
                      <a:pt x="711106" y="859965"/>
                      <a:pt x="711805" y="862834"/>
                      <a:pt x="711106" y="864985"/>
                    </a:cubicBezTo>
                    <a:cubicBezTo>
                      <a:pt x="711106" y="864985"/>
                      <a:pt x="711106" y="864985"/>
                      <a:pt x="699213" y="899409"/>
                    </a:cubicBezTo>
                    <a:cubicBezTo>
                      <a:pt x="699213" y="900126"/>
                      <a:pt x="698513" y="900843"/>
                      <a:pt x="699213" y="902278"/>
                    </a:cubicBezTo>
                    <a:cubicBezTo>
                      <a:pt x="699213" y="902278"/>
                      <a:pt x="699213" y="894389"/>
                      <a:pt x="709707" y="1014872"/>
                    </a:cubicBezTo>
                    <a:cubicBezTo>
                      <a:pt x="709707" y="1016306"/>
                      <a:pt x="709007" y="1017741"/>
                      <a:pt x="706908" y="1017741"/>
                    </a:cubicBezTo>
                    <a:cubicBezTo>
                      <a:pt x="701312" y="1018458"/>
                      <a:pt x="696415" y="1019175"/>
                      <a:pt x="690818" y="1019175"/>
                    </a:cubicBezTo>
                    <a:cubicBezTo>
                      <a:pt x="685221" y="1019175"/>
                      <a:pt x="680324" y="1018458"/>
                      <a:pt x="674728" y="1017741"/>
                    </a:cubicBezTo>
                    <a:cubicBezTo>
                      <a:pt x="673329" y="1017741"/>
                      <a:pt x="671929" y="1016306"/>
                      <a:pt x="671929" y="1014872"/>
                    </a:cubicBezTo>
                    <a:cubicBezTo>
                      <a:pt x="673329" y="1004115"/>
                      <a:pt x="677526" y="963236"/>
                      <a:pt x="683123" y="900843"/>
                    </a:cubicBezTo>
                    <a:cubicBezTo>
                      <a:pt x="683123" y="900126"/>
                      <a:pt x="683123" y="900126"/>
                      <a:pt x="683123" y="899409"/>
                    </a:cubicBezTo>
                    <a:cubicBezTo>
                      <a:pt x="683123" y="899409"/>
                      <a:pt x="683123" y="899409"/>
                      <a:pt x="670530" y="864985"/>
                    </a:cubicBezTo>
                    <a:cubicBezTo>
                      <a:pt x="670530" y="862834"/>
                      <a:pt x="670530" y="859965"/>
                      <a:pt x="671929" y="859965"/>
                    </a:cubicBezTo>
                    <a:cubicBezTo>
                      <a:pt x="676127" y="857814"/>
                      <a:pt x="684522" y="855662"/>
                      <a:pt x="691518" y="855662"/>
                    </a:cubicBezTo>
                    <a:close/>
                    <a:moveTo>
                      <a:pt x="192693" y="687387"/>
                    </a:moveTo>
                    <a:cubicBezTo>
                      <a:pt x="248324" y="687387"/>
                      <a:pt x="291118" y="732369"/>
                      <a:pt x="291118" y="786632"/>
                    </a:cubicBezTo>
                    <a:cubicBezTo>
                      <a:pt x="291118" y="798770"/>
                      <a:pt x="289691" y="817334"/>
                      <a:pt x="285412" y="827330"/>
                    </a:cubicBezTo>
                    <a:cubicBezTo>
                      <a:pt x="276140" y="836612"/>
                      <a:pt x="276853" y="776637"/>
                      <a:pt x="247611" y="767355"/>
                    </a:cubicBezTo>
                    <a:cubicBezTo>
                      <a:pt x="246898" y="767355"/>
                      <a:pt x="246898" y="767355"/>
                      <a:pt x="246185" y="767355"/>
                    </a:cubicBezTo>
                    <a:cubicBezTo>
                      <a:pt x="117091" y="835898"/>
                      <a:pt x="117091" y="835898"/>
                      <a:pt x="117091" y="835898"/>
                    </a:cubicBezTo>
                    <a:cubicBezTo>
                      <a:pt x="116378" y="835898"/>
                      <a:pt x="116378" y="835898"/>
                      <a:pt x="116378" y="835898"/>
                    </a:cubicBezTo>
                    <a:cubicBezTo>
                      <a:pt x="109959" y="835898"/>
                      <a:pt x="109959" y="835898"/>
                      <a:pt x="109959" y="835898"/>
                    </a:cubicBezTo>
                    <a:cubicBezTo>
                      <a:pt x="109245" y="835898"/>
                      <a:pt x="109245" y="835898"/>
                      <a:pt x="108532" y="835184"/>
                    </a:cubicBezTo>
                    <a:cubicBezTo>
                      <a:pt x="99974" y="825188"/>
                      <a:pt x="97834" y="820190"/>
                      <a:pt x="97834" y="820190"/>
                    </a:cubicBezTo>
                    <a:cubicBezTo>
                      <a:pt x="94268" y="810194"/>
                      <a:pt x="94268" y="798770"/>
                      <a:pt x="94268" y="786632"/>
                    </a:cubicBezTo>
                    <a:cubicBezTo>
                      <a:pt x="94268" y="732369"/>
                      <a:pt x="137061" y="687387"/>
                      <a:pt x="192693" y="687387"/>
                    </a:cubicBezTo>
                    <a:close/>
                    <a:moveTo>
                      <a:pt x="1105315" y="476250"/>
                    </a:moveTo>
                    <a:cubicBezTo>
                      <a:pt x="1114637" y="485613"/>
                      <a:pt x="1133997" y="510102"/>
                      <a:pt x="1178454" y="510102"/>
                    </a:cubicBezTo>
                    <a:cubicBezTo>
                      <a:pt x="1220759" y="510102"/>
                      <a:pt x="1237968" y="489935"/>
                      <a:pt x="1248724" y="476250"/>
                    </a:cubicBezTo>
                    <a:cubicBezTo>
                      <a:pt x="1254460" y="476250"/>
                      <a:pt x="1340506" y="487054"/>
                      <a:pt x="1348393" y="546836"/>
                    </a:cubicBezTo>
                    <a:cubicBezTo>
                      <a:pt x="1348393" y="547556"/>
                      <a:pt x="1348393" y="547556"/>
                      <a:pt x="1348393" y="548276"/>
                    </a:cubicBezTo>
                    <a:cubicBezTo>
                      <a:pt x="1348393" y="551157"/>
                      <a:pt x="1346242" y="554038"/>
                      <a:pt x="1343374" y="554038"/>
                    </a:cubicBezTo>
                    <a:cubicBezTo>
                      <a:pt x="1343374" y="554038"/>
                      <a:pt x="1343374" y="554038"/>
                      <a:pt x="1012817" y="554038"/>
                    </a:cubicBezTo>
                    <a:cubicBezTo>
                      <a:pt x="1009948" y="554038"/>
                      <a:pt x="1007080" y="551157"/>
                      <a:pt x="1007797" y="548276"/>
                    </a:cubicBezTo>
                    <a:cubicBezTo>
                      <a:pt x="1007797" y="546836"/>
                      <a:pt x="1007797" y="544675"/>
                      <a:pt x="1008514" y="543234"/>
                    </a:cubicBezTo>
                    <a:cubicBezTo>
                      <a:pt x="1015685" y="478411"/>
                      <a:pt x="1099579" y="476250"/>
                      <a:pt x="1105315" y="476250"/>
                    </a:cubicBezTo>
                    <a:close/>
                    <a:moveTo>
                      <a:pt x="690450" y="468312"/>
                    </a:moveTo>
                    <a:cubicBezTo>
                      <a:pt x="767250" y="468312"/>
                      <a:pt x="825387" y="531153"/>
                      <a:pt x="825387" y="607562"/>
                    </a:cubicBezTo>
                    <a:cubicBezTo>
                      <a:pt x="825387" y="623986"/>
                      <a:pt x="826105" y="638982"/>
                      <a:pt x="820363" y="653978"/>
                    </a:cubicBezTo>
                    <a:cubicBezTo>
                      <a:pt x="820363" y="653978"/>
                      <a:pt x="817492" y="661119"/>
                      <a:pt x="806008" y="674687"/>
                    </a:cubicBezTo>
                    <a:cubicBezTo>
                      <a:pt x="806008" y="674687"/>
                      <a:pt x="806008" y="674687"/>
                      <a:pt x="795960" y="674687"/>
                    </a:cubicBezTo>
                    <a:cubicBezTo>
                      <a:pt x="795960" y="674687"/>
                      <a:pt x="795960" y="670403"/>
                      <a:pt x="794524" y="573285"/>
                    </a:cubicBezTo>
                    <a:cubicBezTo>
                      <a:pt x="779451" y="651122"/>
                      <a:pt x="617239" y="578998"/>
                      <a:pt x="617239" y="578998"/>
                    </a:cubicBezTo>
                    <a:cubicBezTo>
                      <a:pt x="577045" y="592566"/>
                      <a:pt x="584223" y="673259"/>
                      <a:pt x="584223" y="673259"/>
                    </a:cubicBezTo>
                    <a:cubicBezTo>
                      <a:pt x="584223" y="673259"/>
                      <a:pt x="584223" y="673259"/>
                      <a:pt x="574892" y="671831"/>
                    </a:cubicBezTo>
                    <a:cubicBezTo>
                      <a:pt x="574892" y="671831"/>
                      <a:pt x="574892" y="667546"/>
                      <a:pt x="561254" y="655406"/>
                    </a:cubicBezTo>
                    <a:cubicBezTo>
                      <a:pt x="556230" y="640410"/>
                      <a:pt x="556948" y="624700"/>
                      <a:pt x="556948" y="607562"/>
                    </a:cubicBezTo>
                    <a:cubicBezTo>
                      <a:pt x="556948" y="531153"/>
                      <a:pt x="614368" y="468312"/>
                      <a:pt x="690450" y="468312"/>
                    </a:cubicBezTo>
                    <a:close/>
                    <a:moveTo>
                      <a:pt x="128400" y="468312"/>
                    </a:moveTo>
                    <a:cubicBezTo>
                      <a:pt x="128400" y="468312"/>
                      <a:pt x="139838" y="484743"/>
                      <a:pt x="163427" y="492601"/>
                    </a:cubicBezTo>
                    <a:cubicBezTo>
                      <a:pt x="163427" y="492601"/>
                      <a:pt x="163427" y="492601"/>
                      <a:pt x="189875" y="497602"/>
                    </a:cubicBezTo>
                    <a:cubicBezTo>
                      <a:pt x="189875" y="497602"/>
                      <a:pt x="189875" y="497602"/>
                      <a:pt x="215609" y="492601"/>
                    </a:cubicBezTo>
                    <a:cubicBezTo>
                      <a:pt x="239198" y="484743"/>
                      <a:pt x="251350" y="468312"/>
                      <a:pt x="251350" y="468312"/>
                    </a:cubicBezTo>
                    <a:cubicBezTo>
                      <a:pt x="251350" y="468312"/>
                      <a:pt x="304961" y="469027"/>
                      <a:pt x="332840" y="481885"/>
                    </a:cubicBezTo>
                    <a:cubicBezTo>
                      <a:pt x="356429" y="492601"/>
                      <a:pt x="373584" y="532606"/>
                      <a:pt x="379303" y="548322"/>
                    </a:cubicBezTo>
                    <a:cubicBezTo>
                      <a:pt x="380018" y="551180"/>
                      <a:pt x="377873" y="554037"/>
                      <a:pt x="375014" y="554037"/>
                    </a:cubicBezTo>
                    <a:cubicBezTo>
                      <a:pt x="375014" y="554037"/>
                      <a:pt x="375014" y="554037"/>
                      <a:pt x="4736" y="554037"/>
                    </a:cubicBezTo>
                    <a:cubicBezTo>
                      <a:pt x="1162" y="554037"/>
                      <a:pt x="-982" y="551180"/>
                      <a:pt x="447" y="548322"/>
                    </a:cubicBezTo>
                    <a:cubicBezTo>
                      <a:pt x="6166" y="532606"/>
                      <a:pt x="22607" y="492601"/>
                      <a:pt x="46196" y="481885"/>
                    </a:cubicBezTo>
                    <a:cubicBezTo>
                      <a:pt x="74789" y="469027"/>
                      <a:pt x="128400" y="468312"/>
                      <a:pt x="128400" y="468312"/>
                    </a:cubicBezTo>
                    <a:close/>
                    <a:moveTo>
                      <a:pt x="759004" y="188912"/>
                    </a:moveTo>
                    <a:cubicBezTo>
                      <a:pt x="759739" y="207486"/>
                      <a:pt x="761208" y="238204"/>
                      <a:pt x="783243" y="240347"/>
                    </a:cubicBezTo>
                    <a:cubicBezTo>
                      <a:pt x="762677" y="260350"/>
                      <a:pt x="743579" y="259636"/>
                      <a:pt x="734030" y="257493"/>
                    </a:cubicBezTo>
                    <a:cubicBezTo>
                      <a:pt x="734030" y="257493"/>
                      <a:pt x="734030" y="257493"/>
                      <a:pt x="734030" y="239633"/>
                    </a:cubicBezTo>
                    <a:cubicBezTo>
                      <a:pt x="738437" y="233918"/>
                      <a:pt x="743579" y="224631"/>
                      <a:pt x="752393" y="205343"/>
                    </a:cubicBezTo>
                    <a:cubicBezTo>
                      <a:pt x="755331" y="198913"/>
                      <a:pt x="756800" y="193198"/>
                      <a:pt x="759004" y="188912"/>
                    </a:cubicBezTo>
                    <a:close/>
                    <a:moveTo>
                      <a:pt x="580565" y="188912"/>
                    </a:moveTo>
                    <a:cubicBezTo>
                      <a:pt x="582697" y="193913"/>
                      <a:pt x="585540" y="199628"/>
                      <a:pt x="587673" y="206057"/>
                    </a:cubicBezTo>
                    <a:cubicBezTo>
                      <a:pt x="596203" y="225346"/>
                      <a:pt x="601889" y="234632"/>
                      <a:pt x="605443" y="240347"/>
                    </a:cubicBezTo>
                    <a:cubicBezTo>
                      <a:pt x="605443" y="240347"/>
                      <a:pt x="605443" y="240347"/>
                      <a:pt x="605443" y="257493"/>
                    </a:cubicBezTo>
                    <a:cubicBezTo>
                      <a:pt x="596203" y="259636"/>
                      <a:pt x="577010" y="260350"/>
                      <a:pt x="557818" y="241062"/>
                    </a:cubicBezTo>
                    <a:cubicBezTo>
                      <a:pt x="578432" y="238919"/>
                      <a:pt x="579854" y="208200"/>
                      <a:pt x="580565" y="188912"/>
                    </a:cubicBezTo>
                    <a:close/>
                    <a:moveTo>
                      <a:pt x="671324" y="0"/>
                    </a:moveTo>
                    <a:cubicBezTo>
                      <a:pt x="725967" y="0"/>
                      <a:pt x="769824" y="44268"/>
                      <a:pt x="769824" y="99959"/>
                    </a:cubicBezTo>
                    <a:cubicBezTo>
                      <a:pt x="769824" y="111383"/>
                      <a:pt x="770543" y="122807"/>
                      <a:pt x="766229" y="133517"/>
                    </a:cubicBezTo>
                    <a:cubicBezTo>
                      <a:pt x="766229" y="133517"/>
                      <a:pt x="764791" y="138515"/>
                      <a:pt x="755445" y="148511"/>
                    </a:cubicBezTo>
                    <a:cubicBezTo>
                      <a:pt x="754726" y="149225"/>
                      <a:pt x="754726" y="149225"/>
                      <a:pt x="754007" y="149225"/>
                    </a:cubicBezTo>
                    <a:cubicBezTo>
                      <a:pt x="754007" y="149225"/>
                      <a:pt x="754007" y="149225"/>
                      <a:pt x="748255" y="149225"/>
                    </a:cubicBezTo>
                    <a:cubicBezTo>
                      <a:pt x="747536" y="149225"/>
                      <a:pt x="747536" y="149225"/>
                      <a:pt x="747536" y="149225"/>
                    </a:cubicBezTo>
                    <a:cubicBezTo>
                      <a:pt x="747536" y="149225"/>
                      <a:pt x="747536" y="149225"/>
                      <a:pt x="617401" y="79968"/>
                    </a:cubicBezTo>
                    <a:cubicBezTo>
                      <a:pt x="617401" y="79968"/>
                      <a:pt x="617401" y="79968"/>
                      <a:pt x="616682" y="79968"/>
                    </a:cubicBezTo>
                    <a:cubicBezTo>
                      <a:pt x="586485" y="89250"/>
                      <a:pt x="587204" y="149225"/>
                      <a:pt x="577138" y="140657"/>
                    </a:cubicBezTo>
                    <a:cubicBezTo>
                      <a:pt x="573543" y="129233"/>
                      <a:pt x="572105" y="111383"/>
                      <a:pt x="572105" y="99959"/>
                    </a:cubicBezTo>
                    <a:cubicBezTo>
                      <a:pt x="572105" y="44268"/>
                      <a:pt x="615244" y="0"/>
                      <a:pt x="671324"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2" name="Group 1">
            <a:extLst>
              <a:ext uri="{FF2B5EF4-FFF2-40B4-BE49-F238E27FC236}">
                <a16:creationId xmlns:a16="http://schemas.microsoft.com/office/drawing/2014/main" id="{1C1D79D1-68AA-484C-BD3C-59939F94090B}"/>
              </a:ext>
            </a:extLst>
          </p:cNvPr>
          <p:cNvGrpSpPr/>
          <p:nvPr/>
        </p:nvGrpSpPr>
        <p:grpSpPr>
          <a:xfrm>
            <a:off x="3568433" y="1588167"/>
            <a:ext cx="2614394" cy="1986529"/>
            <a:chOff x="3568433" y="1588167"/>
            <a:chExt cx="2614394" cy="1986529"/>
          </a:xfrm>
        </p:grpSpPr>
        <p:grpSp>
          <p:nvGrpSpPr>
            <p:cNvPr id="51" name="Group 50">
              <a:extLst>
                <a:ext uri="{FF2B5EF4-FFF2-40B4-BE49-F238E27FC236}">
                  <a16:creationId xmlns:a16="http://schemas.microsoft.com/office/drawing/2014/main" id="{08A1C070-091D-47EB-9741-A267AFF4FA1D}"/>
                </a:ext>
              </a:extLst>
            </p:cNvPr>
            <p:cNvGrpSpPr>
              <a:grpSpLocks noChangeAspect="1"/>
            </p:cNvGrpSpPr>
            <p:nvPr/>
          </p:nvGrpSpPr>
          <p:grpSpPr>
            <a:xfrm>
              <a:off x="4264246" y="1588167"/>
              <a:ext cx="1222767" cy="1223900"/>
              <a:chOff x="5273803" y="2606040"/>
              <a:chExt cx="1644396" cy="1645920"/>
            </a:xfrm>
          </p:grpSpPr>
          <p:sp>
            <p:nvSpPr>
              <p:cNvPr id="52" name="AutoShape 18">
                <a:extLst>
                  <a:ext uri="{FF2B5EF4-FFF2-40B4-BE49-F238E27FC236}">
                    <a16:creationId xmlns:a16="http://schemas.microsoft.com/office/drawing/2014/main" id="{86178094-17D8-472D-80AF-BD0DAD490BB4}"/>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6FA2AF34-2B36-4C2F-BE04-95BF190257CB}"/>
                  </a:ext>
                </a:extLst>
              </p:cNvPr>
              <p:cNvGrpSpPr/>
              <p:nvPr/>
            </p:nvGrpSpPr>
            <p:grpSpPr>
              <a:xfrm>
                <a:off x="5336668" y="2770251"/>
                <a:ext cx="1515999" cy="1311783"/>
                <a:chOff x="5336668" y="2770251"/>
                <a:chExt cx="1515999" cy="1311783"/>
              </a:xfrm>
            </p:grpSpPr>
            <p:sp>
              <p:nvSpPr>
                <p:cNvPr id="54" name="Freeform 20">
                  <a:extLst>
                    <a:ext uri="{FF2B5EF4-FFF2-40B4-BE49-F238E27FC236}">
                      <a16:creationId xmlns:a16="http://schemas.microsoft.com/office/drawing/2014/main" id="{A2A92072-E3CE-4122-9EA8-B26D827CC3BE}"/>
                    </a:ext>
                  </a:extLst>
                </p:cNvPr>
                <p:cNvSpPr>
                  <a:spLocks noEditPoints="1"/>
                </p:cNvSpPr>
                <p:nvPr/>
              </p:nvSpPr>
              <p:spPr bwMode="auto">
                <a:xfrm>
                  <a:off x="5336668" y="2770251"/>
                  <a:ext cx="1515999" cy="1311783"/>
                </a:xfrm>
                <a:custGeom>
                  <a:avLst/>
                  <a:gdLst>
                    <a:gd name="T0" fmla="*/ 227 w 2124"/>
                    <a:gd name="T1" fmla="*/ 496 h 1836"/>
                    <a:gd name="T2" fmla="*/ 528 w 2124"/>
                    <a:gd name="T3" fmla="*/ 467 h 1836"/>
                    <a:gd name="T4" fmla="*/ 996 w 2124"/>
                    <a:gd name="T5" fmla="*/ 467 h 1836"/>
                    <a:gd name="T6" fmla="*/ 695 w 2124"/>
                    <a:gd name="T7" fmla="*/ 496 h 1836"/>
                    <a:gd name="T8" fmla="*/ 994 w 2124"/>
                    <a:gd name="T9" fmla="*/ 498 h 1836"/>
                    <a:gd name="T10" fmla="*/ 1130 w 2124"/>
                    <a:gd name="T11" fmla="*/ 467 h 1836"/>
                    <a:gd name="T12" fmla="*/ 1431 w 2124"/>
                    <a:gd name="T13" fmla="*/ 496 h 1836"/>
                    <a:gd name="T14" fmla="*/ 1933 w 2124"/>
                    <a:gd name="T15" fmla="*/ 467 h 1836"/>
                    <a:gd name="T16" fmla="*/ 1631 w 2124"/>
                    <a:gd name="T17" fmla="*/ 496 h 1836"/>
                    <a:gd name="T18" fmla="*/ 1930 w 2124"/>
                    <a:gd name="T19" fmla="*/ 498 h 1836"/>
                    <a:gd name="T20" fmla="*/ 427 w 2124"/>
                    <a:gd name="T21" fmla="*/ 273 h 1836"/>
                    <a:gd name="T22" fmla="*/ 729 w 2124"/>
                    <a:gd name="T23" fmla="*/ 301 h 1836"/>
                    <a:gd name="T24" fmla="*/ 1230 w 2124"/>
                    <a:gd name="T25" fmla="*/ 273 h 1836"/>
                    <a:gd name="T26" fmla="*/ 929 w 2124"/>
                    <a:gd name="T27" fmla="*/ 301 h 1836"/>
                    <a:gd name="T28" fmla="*/ 1228 w 2124"/>
                    <a:gd name="T29" fmla="*/ 304 h 1836"/>
                    <a:gd name="T30" fmla="*/ 1364 w 2124"/>
                    <a:gd name="T31" fmla="*/ 273 h 1836"/>
                    <a:gd name="T32" fmla="*/ 1665 w 2124"/>
                    <a:gd name="T33" fmla="*/ 301 h 1836"/>
                    <a:gd name="T34" fmla="*/ 996 w 2124"/>
                    <a:gd name="T35" fmla="*/ 78 h 1836"/>
                    <a:gd name="T36" fmla="*/ 695 w 2124"/>
                    <a:gd name="T37" fmla="*/ 107 h 1836"/>
                    <a:gd name="T38" fmla="*/ 994 w 2124"/>
                    <a:gd name="T39" fmla="*/ 109 h 1836"/>
                    <a:gd name="T40" fmla="*/ 1130 w 2124"/>
                    <a:gd name="T41" fmla="*/ 78 h 1836"/>
                    <a:gd name="T42" fmla="*/ 1431 w 2124"/>
                    <a:gd name="T43" fmla="*/ 107 h 1836"/>
                    <a:gd name="T44" fmla="*/ 1893 w 2124"/>
                    <a:gd name="T45" fmla="*/ 584 h 1836"/>
                    <a:gd name="T46" fmla="*/ 1893 w 2124"/>
                    <a:gd name="T47" fmla="*/ 628 h 1836"/>
                    <a:gd name="T48" fmla="*/ 2060 w 2124"/>
                    <a:gd name="T49" fmla="*/ 662 h 1836"/>
                    <a:gd name="T50" fmla="*/ 69 w 2124"/>
                    <a:gd name="T51" fmla="*/ 693 h 1836"/>
                    <a:gd name="T52" fmla="*/ 377 w 2124"/>
                    <a:gd name="T53" fmla="*/ 638 h 1836"/>
                    <a:gd name="T54" fmla="*/ 1533 w 2124"/>
                    <a:gd name="T55" fmla="*/ 1602 h 1836"/>
                    <a:gd name="T56" fmla="*/ 1155 w 2124"/>
                    <a:gd name="T57" fmla="*/ 1543 h 1836"/>
                    <a:gd name="T58" fmla="*/ 2102 w 2124"/>
                    <a:gd name="T59" fmla="*/ 1836 h 1836"/>
                    <a:gd name="T60" fmla="*/ 1191 w 2124"/>
                    <a:gd name="T61" fmla="*/ 1811 h 1836"/>
                    <a:gd name="T62" fmla="*/ 787 w 2124"/>
                    <a:gd name="T63" fmla="*/ 1449 h 1836"/>
                    <a:gd name="T64" fmla="*/ 404 w 2124"/>
                    <a:gd name="T65" fmla="*/ 1449 h 1836"/>
                    <a:gd name="T66" fmla="*/ 0 w 2124"/>
                    <a:gd name="T67" fmla="*/ 1814 h 1836"/>
                    <a:gd name="T68" fmla="*/ 1191 w 2124"/>
                    <a:gd name="T69" fmla="*/ 1811 h 1836"/>
                    <a:gd name="T70" fmla="*/ 896 w 2124"/>
                    <a:gd name="T71" fmla="*/ 662 h 1836"/>
                    <a:gd name="T72" fmla="*/ 1197 w 2124"/>
                    <a:gd name="T73" fmla="*/ 690 h 1836"/>
                    <a:gd name="T74" fmla="*/ 1356 w 2124"/>
                    <a:gd name="T75" fmla="*/ 1362 h 1836"/>
                    <a:gd name="T76" fmla="*/ 1407 w 2124"/>
                    <a:gd name="T77" fmla="*/ 1450 h 1836"/>
                    <a:gd name="T78" fmla="*/ 1649 w 2124"/>
                    <a:gd name="T79" fmla="*/ 1450 h 1836"/>
                    <a:gd name="T80" fmla="*/ 1701 w 2124"/>
                    <a:gd name="T81" fmla="*/ 1362 h 1836"/>
                    <a:gd name="T82" fmla="*/ 1796 w 2124"/>
                    <a:gd name="T83" fmla="*/ 1101 h 1836"/>
                    <a:gd name="T84" fmla="*/ 1528 w 2124"/>
                    <a:gd name="T85" fmla="*/ 1401 h 1836"/>
                    <a:gd name="T86" fmla="*/ 1261 w 2124"/>
                    <a:gd name="T87" fmla="*/ 1101 h 1836"/>
                    <a:gd name="T88" fmla="*/ 322 w 2124"/>
                    <a:gd name="T89" fmla="*/ 1157 h 1836"/>
                    <a:gd name="T90" fmla="*/ 440 w 2124"/>
                    <a:gd name="T91" fmla="*/ 1423 h 1836"/>
                    <a:gd name="T92" fmla="*/ 717 w 2124"/>
                    <a:gd name="T93" fmla="*/ 1399 h 1836"/>
                    <a:gd name="T94" fmla="*/ 761 w 2124"/>
                    <a:gd name="T95" fmla="*/ 1367 h 1836"/>
                    <a:gd name="T96" fmla="*/ 916 w 2124"/>
                    <a:gd name="T97" fmla="*/ 1076 h 1836"/>
                    <a:gd name="T98" fmla="*/ 738 w 2124"/>
                    <a:gd name="T99" fmla="*/ 1329 h 1836"/>
                    <a:gd name="T100" fmla="*/ 350 w 2124"/>
                    <a:gd name="T101" fmla="*/ 1122 h 1836"/>
                    <a:gd name="T102" fmla="*/ 322 w 2124"/>
                    <a:gd name="T103" fmla="*/ 1157 h 1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4" h="1836">
                      <a:moveTo>
                        <a:pt x="512" y="503"/>
                      </a:moveTo>
                      <a:cubicBezTo>
                        <a:pt x="505" y="503"/>
                        <a:pt x="499" y="501"/>
                        <a:pt x="495" y="496"/>
                      </a:cubicBezTo>
                      <a:cubicBezTo>
                        <a:pt x="461" y="456"/>
                        <a:pt x="413" y="433"/>
                        <a:pt x="361" y="433"/>
                      </a:cubicBezTo>
                      <a:cubicBezTo>
                        <a:pt x="309" y="433"/>
                        <a:pt x="260" y="456"/>
                        <a:pt x="227" y="496"/>
                      </a:cubicBezTo>
                      <a:cubicBezTo>
                        <a:pt x="219" y="505"/>
                        <a:pt x="205" y="506"/>
                        <a:pt x="196" y="498"/>
                      </a:cubicBezTo>
                      <a:cubicBezTo>
                        <a:pt x="187" y="491"/>
                        <a:pt x="186" y="477"/>
                        <a:pt x="193" y="467"/>
                      </a:cubicBezTo>
                      <a:cubicBezTo>
                        <a:pt x="235" y="418"/>
                        <a:pt x="296" y="389"/>
                        <a:pt x="361" y="389"/>
                      </a:cubicBezTo>
                      <a:cubicBezTo>
                        <a:pt x="426" y="389"/>
                        <a:pt x="487" y="418"/>
                        <a:pt x="528" y="467"/>
                      </a:cubicBezTo>
                      <a:cubicBezTo>
                        <a:pt x="536" y="477"/>
                        <a:pt x="535" y="491"/>
                        <a:pt x="526" y="498"/>
                      </a:cubicBezTo>
                      <a:cubicBezTo>
                        <a:pt x="522" y="502"/>
                        <a:pt x="516" y="503"/>
                        <a:pt x="512" y="503"/>
                      </a:cubicBezTo>
                      <a:close/>
                      <a:moveTo>
                        <a:pt x="994" y="498"/>
                      </a:moveTo>
                      <a:cubicBezTo>
                        <a:pt x="1003" y="491"/>
                        <a:pt x="1004" y="477"/>
                        <a:pt x="996" y="467"/>
                      </a:cubicBezTo>
                      <a:cubicBezTo>
                        <a:pt x="955" y="418"/>
                        <a:pt x="894" y="389"/>
                        <a:pt x="829" y="389"/>
                      </a:cubicBezTo>
                      <a:cubicBezTo>
                        <a:pt x="764" y="389"/>
                        <a:pt x="703" y="418"/>
                        <a:pt x="661" y="467"/>
                      </a:cubicBezTo>
                      <a:cubicBezTo>
                        <a:pt x="654" y="477"/>
                        <a:pt x="655" y="491"/>
                        <a:pt x="664" y="498"/>
                      </a:cubicBezTo>
                      <a:cubicBezTo>
                        <a:pt x="673" y="506"/>
                        <a:pt x="687" y="505"/>
                        <a:pt x="695" y="496"/>
                      </a:cubicBezTo>
                      <a:cubicBezTo>
                        <a:pt x="728" y="456"/>
                        <a:pt x="777" y="433"/>
                        <a:pt x="829" y="433"/>
                      </a:cubicBezTo>
                      <a:cubicBezTo>
                        <a:pt x="881" y="433"/>
                        <a:pt x="929" y="456"/>
                        <a:pt x="963" y="496"/>
                      </a:cubicBezTo>
                      <a:cubicBezTo>
                        <a:pt x="967" y="501"/>
                        <a:pt x="973" y="503"/>
                        <a:pt x="980" y="503"/>
                      </a:cubicBezTo>
                      <a:cubicBezTo>
                        <a:pt x="985" y="503"/>
                        <a:pt x="990" y="502"/>
                        <a:pt x="994" y="498"/>
                      </a:cubicBezTo>
                      <a:close/>
                      <a:moveTo>
                        <a:pt x="1462" y="498"/>
                      </a:moveTo>
                      <a:cubicBezTo>
                        <a:pt x="1471" y="491"/>
                        <a:pt x="1472" y="477"/>
                        <a:pt x="1465" y="467"/>
                      </a:cubicBezTo>
                      <a:cubicBezTo>
                        <a:pt x="1423" y="418"/>
                        <a:pt x="1362" y="389"/>
                        <a:pt x="1297" y="389"/>
                      </a:cubicBezTo>
                      <a:cubicBezTo>
                        <a:pt x="1232" y="389"/>
                        <a:pt x="1171" y="418"/>
                        <a:pt x="1130" y="467"/>
                      </a:cubicBezTo>
                      <a:cubicBezTo>
                        <a:pt x="1122" y="477"/>
                        <a:pt x="1123" y="491"/>
                        <a:pt x="1132" y="498"/>
                      </a:cubicBezTo>
                      <a:cubicBezTo>
                        <a:pt x="1142" y="506"/>
                        <a:pt x="1155" y="505"/>
                        <a:pt x="1163" y="496"/>
                      </a:cubicBezTo>
                      <a:cubicBezTo>
                        <a:pt x="1197" y="456"/>
                        <a:pt x="1245" y="433"/>
                        <a:pt x="1297" y="433"/>
                      </a:cubicBezTo>
                      <a:cubicBezTo>
                        <a:pt x="1349" y="433"/>
                        <a:pt x="1398" y="456"/>
                        <a:pt x="1431" y="496"/>
                      </a:cubicBezTo>
                      <a:cubicBezTo>
                        <a:pt x="1435" y="501"/>
                        <a:pt x="1441" y="503"/>
                        <a:pt x="1448" y="503"/>
                      </a:cubicBezTo>
                      <a:cubicBezTo>
                        <a:pt x="1453" y="503"/>
                        <a:pt x="1458" y="502"/>
                        <a:pt x="1462" y="498"/>
                      </a:cubicBezTo>
                      <a:close/>
                      <a:moveTo>
                        <a:pt x="1930" y="498"/>
                      </a:moveTo>
                      <a:cubicBezTo>
                        <a:pt x="1939" y="491"/>
                        <a:pt x="1940" y="477"/>
                        <a:pt x="1933" y="467"/>
                      </a:cubicBezTo>
                      <a:cubicBezTo>
                        <a:pt x="1891" y="418"/>
                        <a:pt x="1830" y="389"/>
                        <a:pt x="1765" y="389"/>
                      </a:cubicBezTo>
                      <a:cubicBezTo>
                        <a:pt x="1700" y="389"/>
                        <a:pt x="1639" y="418"/>
                        <a:pt x="1598" y="467"/>
                      </a:cubicBezTo>
                      <a:cubicBezTo>
                        <a:pt x="1590" y="477"/>
                        <a:pt x="1591" y="491"/>
                        <a:pt x="1600" y="498"/>
                      </a:cubicBezTo>
                      <a:cubicBezTo>
                        <a:pt x="1610" y="506"/>
                        <a:pt x="1624" y="505"/>
                        <a:pt x="1631" y="496"/>
                      </a:cubicBezTo>
                      <a:cubicBezTo>
                        <a:pt x="1665" y="456"/>
                        <a:pt x="1713" y="433"/>
                        <a:pt x="1765" y="433"/>
                      </a:cubicBezTo>
                      <a:cubicBezTo>
                        <a:pt x="1817" y="433"/>
                        <a:pt x="1866" y="456"/>
                        <a:pt x="1899" y="496"/>
                      </a:cubicBezTo>
                      <a:cubicBezTo>
                        <a:pt x="1903" y="501"/>
                        <a:pt x="1910" y="503"/>
                        <a:pt x="1916" y="503"/>
                      </a:cubicBezTo>
                      <a:cubicBezTo>
                        <a:pt x="1921" y="503"/>
                        <a:pt x="1926" y="502"/>
                        <a:pt x="1930" y="498"/>
                      </a:cubicBezTo>
                      <a:close/>
                      <a:moveTo>
                        <a:pt x="760" y="304"/>
                      </a:moveTo>
                      <a:cubicBezTo>
                        <a:pt x="769" y="296"/>
                        <a:pt x="770" y="282"/>
                        <a:pt x="762" y="273"/>
                      </a:cubicBezTo>
                      <a:cubicBezTo>
                        <a:pt x="721" y="223"/>
                        <a:pt x="660" y="195"/>
                        <a:pt x="595" y="195"/>
                      </a:cubicBezTo>
                      <a:cubicBezTo>
                        <a:pt x="530" y="195"/>
                        <a:pt x="469" y="223"/>
                        <a:pt x="427" y="273"/>
                      </a:cubicBezTo>
                      <a:cubicBezTo>
                        <a:pt x="420" y="282"/>
                        <a:pt x="421" y="296"/>
                        <a:pt x="430" y="304"/>
                      </a:cubicBezTo>
                      <a:cubicBezTo>
                        <a:pt x="439" y="312"/>
                        <a:pt x="453" y="310"/>
                        <a:pt x="461" y="301"/>
                      </a:cubicBezTo>
                      <a:cubicBezTo>
                        <a:pt x="494" y="262"/>
                        <a:pt x="543" y="239"/>
                        <a:pt x="595" y="239"/>
                      </a:cubicBezTo>
                      <a:cubicBezTo>
                        <a:pt x="647" y="239"/>
                        <a:pt x="695" y="262"/>
                        <a:pt x="729" y="301"/>
                      </a:cubicBezTo>
                      <a:cubicBezTo>
                        <a:pt x="733" y="306"/>
                        <a:pt x="739" y="309"/>
                        <a:pt x="746" y="309"/>
                      </a:cubicBezTo>
                      <a:cubicBezTo>
                        <a:pt x="751" y="309"/>
                        <a:pt x="756" y="307"/>
                        <a:pt x="760" y="304"/>
                      </a:cubicBezTo>
                      <a:close/>
                      <a:moveTo>
                        <a:pt x="1228" y="304"/>
                      </a:moveTo>
                      <a:cubicBezTo>
                        <a:pt x="1237" y="296"/>
                        <a:pt x="1238" y="282"/>
                        <a:pt x="1230" y="273"/>
                      </a:cubicBezTo>
                      <a:cubicBezTo>
                        <a:pt x="1189" y="223"/>
                        <a:pt x="1128" y="195"/>
                        <a:pt x="1063" y="195"/>
                      </a:cubicBezTo>
                      <a:cubicBezTo>
                        <a:pt x="998" y="195"/>
                        <a:pt x="937" y="223"/>
                        <a:pt x="896" y="273"/>
                      </a:cubicBezTo>
                      <a:cubicBezTo>
                        <a:pt x="888" y="282"/>
                        <a:pt x="889" y="296"/>
                        <a:pt x="898" y="304"/>
                      </a:cubicBezTo>
                      <a:cubicBezTo>
                        <a:pt x="908" y="312"/>
                        <a:pt x="921" y="310"/>
                        <a:pt x="929" y="301"/>
                      </a:cubicBezTo>
                      <a:cubicBezTo>
                        <a:pt x="963" y="262"/>
                        <a:pt x="1011" y="239"/>
                        <a:pt x="1063" y="239"/>
                      </a:cubicBezTo>
                      <a:cubicBezTo>
                        <a:pt x="1115" y="239"/>
                        <a:pt x="1163" y="262"/>
                        <a:pt x="1197" y="301"/>
                      </a:cubicBezTo>
                      <a:cubicBezTo>
                        <a:pt x="1201" y="306"/>
                        <a:pt x="1207" y="309"/>
                        <a:pt x="1214" y="309"/>
                      </a:cubicBezTo>
                      <a:cubicBezTo>
                        <a:pt x="1219" y="309"/>
                        <a:pt x="1224" y="307"/>
                        <a:pt x="1228" y="304"/>
                      </a:cubicBezTo>
                      <a:close/>
                      <a:moveTo>
                        <a:pt x="1696" y="304"/>
                      </a:moveTo>
                      <a:cubicBezTo>
                        <a:pt x="1705" y="296"/>
                        <a:pt x="1706" y="282"/>
                        <a:pt x="1699" y="273"/>
                      </a:cubicBezTo>
                      <a:cubicBezTo>
                        <a:pt x="1657" y="223"/>
                        <a:pt x="1596" y="195"/>
                        <a:pt x="1531" y="195"/>
                      </a:cubicBezTo>
                      <a:cubicBezTo>
                        <a:pt x="1466" y="195"/>
                        <a:pt x="1405" y="223"/>
                        <a:pt x="1364" y="273"/>
                      </a:cubicBezTo>
                      <a:cubicBezTo>
                        <a:pt x="1356" y="282"/>
                        <a:pt x="1357" y="296"/>
                        <a:pt x="1366" y="304"/>
                      </a:cubicBezTo>
                      <a:cubicBezTo>
                        <a:pt x="1376" y="312"/>
                        <a:pt x="1389" y="310"/>
                        <a:pt x="1397" y="301"/>
                      </a:cubicBezTo>
                      <a:cubicBezTo>
                        <a:pt x="1431" y="262"/>
                        <a:pt x="1479" y="239"/>
                        <a:pt x="1531" y="239"/>
                      </a:cubicBezTo>
                      <a:cubicBezTo>
                        <a:pt x="1583" y="239"/>
                        <a:pt x="1632" y="262"/>
                        <a:pt x="1665" y="301"/>
                      </a:cubicBezTo>
                      <a:cubicBezTo>
                        <a:pt x="1669" y="306"/>
                        <a:pt x="1675" y="309"/>
                        <a:pt x="1682" y="309"/>
                      </a:cubicBezTo>
                      <a:cubicBezTo>
                        <a:pt x="1687" y="309"/>
                        <a:pt x="1692" y="307"/>
                        <a:pt x="1696" y="304"/>
                      </a:cubicBezTo>
                      <a:close/>
                      <a:moveTo>
                        <a:pt x="994" y="109"/>
                      </a:moveTo>
                      <a:cubicBezTo>
                        <a:pt x="1003" y="101"/>
                        <a:pt x="1004" y="88"/>
                        <a:pt x="996" y="78"/>
                      </a:cubicBezTo>
                      <a:cubicBezTo>
                        <a:pt x="955" y="29"/>
                        <a:pt x="894" y="0"/>
                        <a:pt x="829" y="0"/>
                      </a:cubicBezTo>
                      <a:cubicBezTo>
                        <a:pt x="764" y="0"/>
                        <a:pt x="703" y="29"/>
                        <a:pt x="661" y="78"/>
                      </a:cubicBezTo>
                      <a:cubicBezTo>
                        <a:pt x="654" y="88"/>
                        <a:pt x="655" y="101"/>
                        <a:pt x="664" y="109"/>
                      </a:cubicBezTo>
                      <a:cubicBezTo>
                        <a:pt x="673" y="117"/>
                        <a:pt x="687" y="116"/>
                        <a:pt x="695" y="107"/>
                      </a:cubicBezTo>
                      <a:cubicBezTo>
                        <a:pt x="728" y="67"/>
                        <a:pt x="777" y="44"/>
                        <a:pt x="829" y="44"/>
                      </a:cubicBezTo>
                      <a:cubicBezTo>
                        <a:pt x="881" y="44"/>
                        <a:pt x="929" y="67"/>
                        <a:pt x="963" y="107"/>
                      </a:cubicBezTo>
                      <a:cubicBezTo>
                        <a:pt x="967" y="112"/>
                        <a:pt x="973" y="114"/>
                        <a:pt x="980" y="114"/>
                      </a:cubicBezTo>
                      <a:cubicBezTo>
                        <a:pt x="985" y="114"/>
                        <a:pt x="990" y="113"/>
                        <a:pt x="994" y="109"/>
                      </a:cubicBezTo>
                      <a:close/>
                      <a:moveTo>
                        <a:pt x="1462" y="109"/>
                      </a:moveTo>
                      <a:cubicBezTo>
                        <a:pt x="1471" y="101"/>
                        <a:pt x="1472" y="88"/>
                        <a:pt x="1465" y="78"/>
                      </a:cubicBezTo>
                      <a:cubicBezTo>
                        <a:pt x="1423" y="29"/>
                        <a:pt x="1362" y="0"/>
                        <a:pt x="1297" y="0"/>
                      </a:cubicBezTo>
                      <a:cubicBezTo>
                        <a:pt x="1232" y="0"/>
                        <a:pt x="1171" y="29"/>
                        <a:pt x="1130" y="78"/>
                      </a:cubicBezTo>
                      <a:cubicBezTo>
                        <a:pt x="1122" y="88"/>
                        <a:pt x="1123" y="101"/>
                        <a:pt x="1132" y="109"/>
                      </a:cubicBezTo>
                      <a:cubicBezTo>
                        <a:pt x="1142" y="117"/>
                        <a:pt x="1155" y="116"/>
                        <a:pt x="1163" y="107"/>
                      </a:cubicBezTo>
                      <a:cubicBezTo>
                        <a:pt x="1197" y="67"/>
                        <a:pt x="1245" y="44"/>
                        <a:pt x="1297" y="44"/>
                      </a:cubicBezTo>
                      <a:cubicBezTo>
                        <a:pt x="1349" y="44"/>
                        <a:pt x="1398" y="67"/>
                        <a:pt x="1431" y="107"/>
                      </a:cubicBezTo>
                      <a:cubicBezTo>
                        <a:pt x="1435" y="112"/>
                        <a:pt x="1441" y="114"/>
                        <a:pt x="1448" y="114"/>
                      </a:cubicBezTo>
                      <a:cubicBezTo>
                        <a:pt x="1453" y="114"/>
                        <a:pt x="1458" y="113"/>
                        <a:pt x="1462" y="109"/>
                      </a:cubicBezTo>
                      <a:close/>
                      <a:moveTo>
                        <a:pt x="2060" y="662"/>
                      </a:moveTo>
                      <a:cubicBezTo>
                        <a:pt x="2018" y="612"/>
                        <a:pt x="1957" y="584"/>
                        <a:pt x="1893" y="584"/>
                      </a:cubicBezTo>
                      <a:cubicBezTo>
                        <a:pt x="1839" y="584"/>
                        <a:pt x="1788" y="603"/>
                        <a:pt x="1749" y="638"/>
                      </a:cubicBezTo>
                      <a:cubicBezTo>
                        <a:pt x="1760" y="647"/>
                        <a:pt x="1771" y="657"/>
                        <a:pt x="1781" y="667"/>
                      </a:cubicBezTo>
                      <a:cubicBezTo>
                        <a:pt x="1781" y="667"/>
                        <a:pt x="1781" y="668"/>
                        <a:pt x="1781" y="668"/>
                      </a:cubicBezTo>
                      <a:cubicBezTo>
                        <a:pt x="1813" y="642"/>
                        <a:pt x="1852" y="628"/>
                        <a:pt x="1893" y="628"/>
                      </a:cubicBezTo>
                      <a:cubicBezTo>
                        <a:pt x="1944" y="628"/>
                        <a:pt x="1993" y="651"/>
                        <a:pt x="2026" y="690"/>
                      </a:cubicBezTo>
                      <a:cubicBezTo>
                        <a:pt x="2031" y="695"/>
                        <a:pt x="2037" y="698"/>
                        <a:pt x="2043" y="698"/>
                      </a:cubicBezTo>
                      <a:cubicBezTo>
                        <a:pt x="2048" y="698"/>
                        <a:pt x="2053" y="696"/>
                        <a:pt x="2057" y="693"/>
                      </a:cubicBezTo>
                      <a:cubicBezTo>
                        <a:pt x="2067" y="685"/>
                        <a:pt x="2068" y="671"/>
                        <a:pt x="2060" y="662"/>
                      </a:cubicBezTo>
                      <a:close/>
                      <a:moveTo>
                        <a:pt x="377" y="638"/>
                      </a:moveTo>
                      <a:cubicBezTo>
                        <a:pt x="338" y="603"/>
                        <a:pt x="287" y="584"/>
                        <a:pt x="233" y="584"/>
                      </a:cubicBezTo>
                      <a:cubicBezTo>
                        <a:pt x="169" y="584"/>
                        <a:pt x="108" y="612"/>
                        <a:pt x="66" y="662"/>
                      </a:cubicBezTo>
                      <a:cubicBezTo>
                        <a:pt x="58" y="671"/>
                        <a:pt x="59" y="685"/>
                        <a:pt x="69" y="693"/>
                      </a:cubicBezTo>
                      <a:cubicBezTo>
                        <a:pt x="78" y="701"/>
                        <a:pt x="92" y="699"/>
                        <a:pt x="100" y="690"/>
                      </a:cubicBezTo>
                      <a:cubicBezTo>
                        <a:pt x="133" y="651"/>
                        <a:pt x="182" y="628"/>
                        <a:pt x="233" y="628"/>
                      </a:cubicBezTo>
                      <a:cubicBezTo>
                        <a:pt x="274" y="628"/>
                        <a:pt x="313" y="642"/>
                        <a:pt x="344" y="667"/>
                      </a:cubicBezTo>
                      <a:cubicBezTo>
                        <a:pt x="355" y="657"/>
                        <a:pt x="366" y="647"/>
                        <a:pt x="377" y="638"/>
                      </a:cubicBezTo>
                      <a:close/>
                      <a:moveTo>
                        <a:pt x="2052" y="1567"/>
                      </a:moveTo>
                      <a:cubicBezTo>
                        <a:pt x="2030" y="1534"/>
                        <a:pt x="2004" y="1506"/>
                        <a:pt x="1974" y="1492"/>
                      </a:cubicBezTo>
                      <a:cubicBezTo>
                        <a:pt x="1885" y="1451"/>
                        <a:pt x="1720" y="1449"/>
                        <a:pt x="1720" y="1449"/>
                      </a:cubicBezTo>
                      <a:cubicBezTo>
                        <a:pt x="1720" y="1449"/>
                        <a:pt x="1614" y="1537"/>
                        <a:pt x="1533" y="1602"/>
                      </a:cubicBezTo>
                      <a:cubicBezTo>
                        <a:pt x="1530" y="1604"/>
                        <a:pt x="1527" y="1604"/>
                        <a:pt x="1524" y="1602"/>
                      </a:cubicBezTo>
                      <a:cubicBezTo>
                        <a:pt x="1464" y="1555"/>
                        <a:pt x="1337" y="1449"/>
                        <a:pt x="1337" y="1449"/>
                      </a:cubicBezTo>
                      <a:cubicBezTo>
                        <a:pt x="1337" y="1449"/>
                        <a:pt x="1197" y="1451"/>
                        <a:pt x="1105" y="1483"/>
                      </a:cubicBezTo>
                      <a:cubicBezTo>
                        <a:pt x="1123" y="1499"/>
                        <a:pt x="1139" y="1519"/>
                        <a:pt x="1155" y="1543"/>
                      </a:cubicBezTo>
                      <a:cubicBezTo>
                        <a:pt x="1208" y="1621"/>
                        <a:pt x="1235" y="1714"/>
                        <a:pt x="1235" y="1811"/>
                      </a:cubicBezTo>
                      <a:cubicBezTo>
                        <a:pt x="1235" y="1814"/>
                        <a:pt x="1235" y="1814"/>
                        <a:pt x="1235" y="1814"/>
                      </a:cubicBezTo>
                      <a:cubicBezTo>
                        <a:pt x="1235" y="1821"/>
                        <a:pt x="1234" y="1829"/>
                        <a:pt x="1231" y="1836"/>
                      </a:cubicBezTo>
                      <a:cubicBezTo>
                        <a:pt x="2102" y="1836"/>
                        <a:pt x="2102" y="1836"/>
                        <a:pt x="2102" y="1836"/>
                      </a:cubicBezTo>
                      <a:cubicBezTo>
                        <a:pt x="2114" y="1836"/>
                        <a:pt x="2124" y="1826"/>
                        <a:pt x="2124" y="1814"/>
                      </a:cubicBezTo>
                      <a:cubicBezTo>
                        <a:pt x="2124" y="1811"/>
                        <a:pt x="2124" y="1811"/>
                        <a:pt x="2124" y="1811"/>
                      </a:cubicBezTo>
                      <a:cubicBezTo>
                        <a:pt x="2124" y="1724"/>
                        <a:pt x="2100" y="1639"/>
                        <a:pt x="2052" y="1567"/>
                      </a:cubicBezTo>
                      <a:close/>
                      <a:moveTo>
                        <a:pt x="1191" y="1811"/>
                      </a:moveTo>
                      <a:cubicBezTo>
                        <a:pt x="1191" y="1724"/>
                        <a:pt x="1167" y="1639"/>
                        <a:pt x="1119" y="1567"/>
                      </a:cubicBezTo>
                      <a:cubicBezTo>
                        <a:pt x="1097" y="1534"/>
                        <a:pt x="1071" y="1506"/>
                        <a:pt x="1042" y="1492"/>
                      </a:cubicBezTo>
                      <a:cubicBezTo>
                        <a:pt x="952" y="1451"/>
                        <a:pt x="787" y="1449"/>
                        <a:pt x="787" y="1449"/>
                      </a:cubicBezTo>
                      <a:cubicBezTo>
                        <a:pt x="787" y="1449"/>
                        <a:pt x="787" y="1449"/>
                        <a:pt x="787" y="1449"/>
                      </a:cubicBezTo>
                      <a:cubicBezTo>
                        <a:pt x="787" y="1449"/>
                        <a:pt x="722" y="1541"/>
                        <a:pt x="592" y="1541"/>
                      </a:cubicBezTo>
                      <a:cubicBezTo>
                        <a:pt x="599" y="1541"/>
                        <a:pt x="599" y="1541"/>
                        <a:pt x="599" y="1541"/>
                      </a:cubicBezTo>
                      <a:cubicBezTo>
                        <a:pt x="469" y="1541"/>
                        <a:pt x="404" y="1449"/>
                        <a:pt x="404" y="1449"/>
                      </a:cubicBezTo>
                      <a:cubicBezTo>
                        <a:pt x="404" y="1449"/>
                        <a:pt x="404" y="1449"/>
                        <a:pt x="404" y="1449"/>
                      </a:cubicBezTo>
                      <a:cubicBezTo>
                        <a:pt x="404" y="1449"/>
                        <a:pt x="239" y="1451"/>
                        <a:pt x="150" y="1492"/>
                      </a:cubicBezTo>
                      <a:cubicBezTo>
                        <a:pt x="120" y="1506"/>
                        <a:pt x="94" y="1534"/>
                        <a:pt x="72" y="1567"/>
                      </a:cubicBezTo>
                      <a:cubicBezTo>
                        <a:pt x="24" y="1639"/>
                        <a:pt x="0" y="1724"/>
                        <a:pt x="0" y="1811"/>
                      </a:cubicBezTo>
                      <a:cubicBezTo>
                        <a:pt x="0" y="1814"/>
                        <a:pt x="0" y="1814"/>
                        <a:pt x="0" y="1814"/>
                      </a:cubicBezTo>
                      <a:cubicBezTo>
                        <a:pt x="0" y="1826"/>
                        <a:pt x="10" y="1836"/>
                        <a:pt x="22" y="1836"/>
                      </a:cubicBezTo>
                      <a:cubicBezTo>
                        <a:pt x="1169" y="1836"/>
                        <a:pt x="1169" y="1836"/>
                        <a:pt x="1169" y="1836"/>
                      </a:cubicBezTo>
                      <a:cubicBezTo>
                        <a:pt x="1181" y="1836"/>
                        <a:pt x="1191" y="1826"/>
                        <a:pt x="1191" y="1814"/>
                      </a:cubicBezTo>
                      <a:lnTo>
                        <a:pt x="1191" y="1811"/>
                      </a:lnTo>
                      <a:close/>
                      <a:moveTo>
                        <a:pt x="1228" y="693"/>
                      </a:moveTo>
                      <a:cubicBezTo>
                        <a:pt x="1237" y="685"/>
                        <a:pt x="1238" y="671"/>
                        <a:pt x="1230" y="662"/>
                      </a:cubicBezTo>
                      <a:cubicBezTo>
                        <a:pt x="1189" y="612"/>
                        <a:pt x="1128" y="584"/>
                        <a:pt x="1063" y="584"/>
                      </a:cubicBezTo>
                      <a:cubicBezTo>
                        <a:pt x="998" y="584"/>
                        <a:pt x="937" y="612"/>
                        <a:pt x="896" y="662"/>
                      </a:cubicBezTo>
                      <a:cubicBezTo>
                        <a:pt x="888" y="671"/>
                        <a:pt x="889" y="685"/>
                        <a:pt x="898" y="693"/>
                      </a:cubicBezTo>
                      <a:cubicBezTo>
                        <a:pt x="908" y="701"/>
                        <a:pt x="921" y="699"/>
                        <a:pt x="929" y="690"/>
                      </a:cubicBezTo>
                      <a:cubicBezTo>
                        <a:pt x="963" y="651"/>
                        <a:pt x="1011" y="628"/>
                        <a:pt x="1063" y="628"/>
                      </a:cubicBezTo>
                      <a:cubicBezTo>
                        <a:pt x="1115" y="628"/>
                        <a:pt x="1163" y="651"/>
                        <a:pt x="1197" y="690"/>
                      </a:cubicBezTo>
                      <a:cubicBezTo>
                        <a:pt x="1201" y="695"/>
                        <a:pt x="1207" y="698"/>
                        <a:pt x="1214" y="698"/>
                      </a:cubicBezTo>
                      <a:cubicBezTo>
                        <a:pt x="1219" y="698"/>
                        <a:pt x="1224" y="696"/>
                        <a:pt x="1228" y="693"/>
                      </a:cubicBezTo>
                      <a:close/>
                      <a:moveTo>
                        <a:pt x="1255" y="1157"/>
                      </a:moveTo>
                      <a:cubicBezTo>
                        <a:pt x="1275" y="1207"/>
                        <a:pt x="1328" y="1336"/>
                        <a:pt x="1356" y="1362"/>
                      </a:cubicBezTo>
                      <a:cubicBezTo>
                        <a:pt x="1358" y="1363"/>
                        <a:pt x="1361" y="1365"/>
                        <a:pt x="1363" y="1367"/>
                      </a:cubicBezTo>
                      <a:cubicBezTo>
                        <a:pt x="1363" y="1414"/>
                        <a:pt x="1363" y="1414"/>
                        <a:pt x="1363" y="1414"/>
                      </a:cubicBezTo>
                      <a:cubicBezTo>
                        <a:pt x="1365" y="1415"/>
                        <a:pt x="1365" y="1415"/>
                        <a:pt x="1365" y="1415"/>
                      </a:cubicBezTo>
                      <a:cubicBezTo>
                        <a:pt x="1365" y="1416"/>
                        <a:pt x="1383" y="1430"/>
                        <a:pt x="1407" y="1450"/>
                      </a:cubicBezTo>
                      <a:cubicBezTo>
                        <a:pt x="1407" y="1399"/>
                        <a:pt x="1407" y="1399"/>
                        <a:pt x="1407" y="1399"/>
                      </a:cubicBezTo>
                      <a:cubicBezTo>
                        <a:pt x="1444" y="1422"/>
                        <a:pt x="1492" y="1445"/>
                        <a:pt x="1528" y="1445"/>
                      </a:cubicBezTo>
                      <a:cubicBezTo>
                        <a:pt x="1565" y="1445"/>
                        <a:pt x="1613" y="1422"/>
                        <a:pt x="1649" y="1399"/>
                      </a:cubicBezTo>
                      <a:cubicBezTo>
                        <a:pt x="1649" y="1450"/>
                        <a:pt x="1649" y="1450"/>
                        <a:pt x="1649" y="1450"/>
                      </a:cubicBezTo>
                      <a:cubicBezTo>
                        <a:pt x="1675" y="1430"/>
                        <a:pt x="1692" y="1415"/>
                        <a:pt x="1692" y="1415"/>
                      </a:cubicBezTo>
                      <a:cubicBezTo>
                        <a:pt x="1693" y="1414"/>
                        <a:pt x="1693" y="1414"/>
                        <a:pt x="1693" y="1414"/>
                      </a:cubicBezTo>
                      <a:cubicBezTo>
                        <a:pt x="1693" y="1368"/>
                        <a:pt x="1693" y="1368"/>
                        <a:pt x="1693" y="1368"/>
                      </a:cubicBezTo>
                      <a:cubicBezTo>
                        <a:pt x="1696" y="1365"/>
                        <a:pt x="1699" y="1363"/>
                        <a:pt x="1701" y="1362"/>
                      </a:cubicBezTo>
                      <a:cubicBezTo>
                        <a:pt x="1729" y="1336"/>
                        <a:pt x="1782" y="1207"/>
                        <a:pt x="1802" y="1157"/>
                      </a:cubicBezTo>
                      <a:cubicBezTo>
                        <a:pt x="1837" y="1135"/>
                        <a:pt x="1846" y="1097"/>
                        <a:pt x="1849" y="1081"/>
                      </a:cubicBezTo>
                      <a:cubicBezTo>
                        <a:pt x="1849" y="1079"/>
                        <a:pt x="1849" y="1078"/>
                        <a:pt x="1849" y="1076"/>
                      </a:cubicBezTo>
                      <a:cubicBezTo>
                        <a:pt x="1796" y="1101"/>
                        <a:pt x="1796" y="1101"/>
                        <a:pt x="1796" y="1101"/>
                      </a:cubicBezTo>
                      <a:cubicBezTo>
                        <a:pt x="1791" y="1109"/>
                        <a:pt x="1784" y="1117"/>
                        <a:pt x="1774" y="1122"/>
                      </a:cubicBezTo>
                      <a:cubicBezTo>
                        <a:pt x="1769" y="1124"/>
                        <a:pt x="1766" y="1129"/>
                        <a:pt x="1764" y="1134"/>
                      </a:cubicBezTo>
                      <a:cubicBezTo>
                        <a:pt x="1731" y="1217"/>
                        <a:pt x="1687" y="1315"/>
                        <a:pt x="1671" y="1329"/>
                      </a:cubicBezTo>
                      <a:cubicBezTo>
                        <a:pt x="1644" y="1353"/>
                        <a:pt x="1568" y="1401"/>
                        <a:pt x="1528" y="1401"/>
                      </a:cubicBezTo>
                      <a:cubicBezTo>
                        <a:pt x="1489" y="1401"/>
                        <a:pt x="1413" y="1353"/>
                        <a:pt x="1385" y="1329"/>
                      </a:cubicBezTo>
                      <a:cubicBezTo>
                        <a:pt x="1370" y="1315"/>
                        <a:pt x="1326" y="1217"/>
                        <a:pt x="1293" y="1134"/>
                      </a:cubicBezTo>
                      <a:cubicBezTo>
                        <a:pt x="1291" y="1129"/>
                        <a:pt x="1287" y="1124"/>
                        <a:pt x="1283" y="1122"/>
                      </a:cubicBezTo>
                      <a:cubicBezTo>
                        <a:pt x="1273" y="1117"/>
                        <a:pt x="1266" y="1109"/>
                        <a:pt x="1261" y="1101"/>
                      </a:cubicBezTo>
                      <a:cubicBezTo>
                        <a:pt x="1208" y="1076"/>
                        <a:pt x="1208" y="1076"/>
                        <a:pt x="1208" y="1076"/>
                      </a:cubicBezTo>
                      <a:cubicBezTo>
                        <a:pt x="1208" y="1078"/>
                        <a:pt x="1208" y="1080"/>
                        <a:pt x="1208" y="1083"/>
                      </a:cubicBezTo>
                      <a:cubicBezTo>
                        <a:pt x="1212" y="1102"/>
                        <a:pt x="1222" y="1136"/>
                        <a:pt x="1255" y="1157"/>
                      </a:cubicBezTo>
                      <a:close/>
                      <a:moveTo>
                        <a:pt x="322" y="1157"/>
                      </a:moveTo>
                      <a:cubicBezTo>
                        <a:pt x="342" y="1207"/>
                        <a:pt x="395" y="1336"/>
                        <a:pt x="423" y="1362"/>
                      </a:cubicBezTo>
                      <a:cubicBezTo>
                        <a:pt x="425" y="1363"/>
                        <a:pt x="428" y="1365"/>
                        <a:pt x="431" y="1368"/>
                      </a:cubicBezTo>
                      <a:cubicBezTo>
                        <a:pt x="431" y="1411"/>
                        <a:pt x="431" y="1411"/>
                        <a:pt x="431" y="1411"/>
                      </a:cubicBezTo>
                      <a:cubicBezTo>
                        <a:pt x="440" y="1423"/>
                        <a:pt x="440" y="1423"/>
                        <a:pt x="440" y="1423"/>
                      </a:cubicBezTo>
                      <a:cubicBezTo>
                        <a:pt x="441" y="1425"/>
                        <a:pt x="452" y="1440"/>
                        <a:pt x="475" y="1457"/>
                      </a:cubicBezTo>
                      <a:cubicBezTo>
                        <a:pt x="475" y="1399"/>
                        <a:pt x="475" y="1399"/>
                        <a:pt x="475" y="1399"/>
                      </a:cubicBezTo>
                      <a:cubicBezTo>
                        <a:pt x="511" y="1422"/>
                        <a:pt x="559" y="1445"/>
                        <a:pt x="595" y="1445"/>
                      </a:cubicBezTo>
                      <a:cubicBezTo>
                        <a:pt x="632" y="1445"/>
                        <a:pt x="680" y="1422"/>
                        <a:pt x="717" y="1399"/>
                      </a:cubicBezTo>
                      <a:cubicBezTo>
                        <a:pt x="717" y="1457"/>
                        <a:pt x="717" y="1457"/>
                        <a:pt x="717" y="1457"/>
                      </a:cubicBezTo>
                      <a:cubicBezTo>
                        <a:pt x="740" y="1440"/>
                        <a:pt x="751" y="1424"/>
                        <a:pt x="751" y="1423"/>
                      </a:cubicBezTo>
                      <a:cubicBezTo>
                        <a:pt x="761" y="1411"/>
                        <a:pt x="761" y="1411"/>
                        <a:pt x="761" y="1411"/>
                      </a:cubicBezTo>
                      <a:cubicBezTo>
                        <a:pt x="761" y="1367"/>
                        <a:pt x="761" y="1367"/>
                        <a:pt x="761" y="1367"/>
                      </a:cubicBezTo>
                      <a:cubicBezTo>
                        <a:pt x="763" y="1365"/>
                        <a:pt x="766" y="1363"/>
                        <a:pt x="768" y="1362"/>
                      </a:cubicBezTo>
                      <a:cubicBezTo>
                        <a:pt x="796" y="1336"/>
                        <a:pt x="849" y="1207"/>
                        <a:pt x="869" y="1157"/>
                      </a:cubicBezTo>
                      <a:cubicBezTo>
                        <a:pt x="904" y="1135"/>
                        <a:pt x="913" y="1097"/>
                        <a:pt x="916" y="1081"/>
                      </a:cubicBezTo>
                      <a:cubicBezTo>
                        <a:pt x="916" y="1079"/>
                        <a:pt x="916" y="1078"/>
                        <a:pt x="916" y="1076"/>
                      </a:cubicBezTo>
                      <a:cubicBezTo>
                        <a:pt x="863" y="1101"/>
                        <a:pt x="863" y="1101"/>
                        <a:pt x="863" y="1101"/>
                      </a:cubicBezTo>
                      <a:cubicBezTo>
                        <a:pt x="858" y="1109"/>
                        <a:pt x="851" y="1117"/>
                        <a:pt x="841" y="1122"/>
                      </a:cubicBezTo>
                      <a:cubicBezTo>
                        <a:pt x="836" y="1124"/>
                        <a:pt x="833" y="1129"/>
                        <a:pt x="831" y="1134"/>
                      </a:cubicBezTo>
                      <a:cubicBezTo>
                        <a:pt x="798" y="1217"/>
                        <a:pt x="754" y="1315"/>
                        <a:pt x="738" y="1329"/>
                      </a:cubicBezTo>
                      <a:cubicBezTo>
                        <a:pt x="711" y="1353"/>
                        <a:pt x="635" y="1401"/>
                        <a:pt x="595" y="1401"/>
                      </a:cubicBezTo>
                      <a:cubicBezTo>
                        <a:pt x="556" y="1401"/>
                        <a:pt x="480" y="1353"/>
                        <a:pt x="452" y="1329"/>
                      </a:cubicBezTo>
                      <a:cubicBezTo>
                        <a:pt x="437" y="1315"/>
                        <a:pt x="393" y="1217"/>
                        <a:pt x="360" y="1134"/>
                      </a:cubicBezTo>
                      <a:cubicBezTo>
                        <a:pt x="358" y="1129"/>
                        <a:pt x="354" y="1124"/>
                        <a:pt x="350" y="1122"/>
                      </a:cubicBezTo>
                      <a:cubicBezTo>
                        <a:pt x="339" y="1117"/>
                        <a:pt x="333" y="1109"/>
                        <a:pt x="328" y="1101"/>
                      </a:cubicBezTo>
                      <a:cubicBezTo>
                        <a:pt x="275" y="1076"/>
                        <a:pt x="275" y="1076"/>
                        <a:pt x="275" y="1076"/>
                      </a:cubicBezTo>
                      <a:cubicBezTo>
                        <a:pt x="275" y="1078"/>
                        <a:pt x="275" y="1080"/>
                        <a:pt x="275" y="1083"/>
                      </a:cubicBezTo>
                      <a:cubicBezTo>
                        <a:pt x="279" y="1102"/>
                        <a:pt x="289" y="1136"/>
                        <a:pt x="322" y="11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1">
                  <a:extLst>
                    <a:ext uri="{FF2B5EF4-FFF2-40B4-BE49-F238E27FC236}">
                      <a16:creationId xmlns:a16="http://schemas.microsoft.com/office/drawing/2014/main" id="{66555DCD-E95B-488B-8F93-97853839FD93}"/>
                    </a:ext>
                  </a:extLst>
                </p:cNvPr>
                <p:cNvSpPr>
                  <a:spLocks noEditPoints="1"/>
                </p:cNvSpPr>
                <p:nvPr/>
              </p:nvSpPr>
              <p:spPr bwMode="auto">
                <a:xfrm>
                  <a:off x="5540884" y="3203448"/>
                  <a:ext cx="1150239" cy="575691"/>
                </a:xfrm>
                <a:custGeom>
                  <a:avLst/>
                  <a:gdLst>
                    <a:gd name="T0" fmla="*/ 1542 w 1612"/>
                    <a:gd name="T1" fmla="*/ 422 h 806"/>
                    <a:gd name="T2" fmla="*/ 1542 w 1612"/>
                    <a:gd name="T3" fmla="*/ 421 h 806"/>
                    <a:gd name="T4" fmla="*/ 1508 w 1612"/>
                    <a:gd name="T5" fmla="*/ 469 h 806"/>
                    <a:gd name="T6" fmla="*/ 1505 w 1612"/>
                    <a:gd name="T7" fmla="*/ 470 h 806"/>
                    <a:gd name="T8" fmla="*/ 1485 w 1612"/>
                    <a:gd name="T9" fmla="*/ 470 h 806"/>
                    <a:gd name="T10" fmla="*/ 1483 w 1612"/>
                    <a:gd name="T11" fmla="*/ 470 h 806"/>
                    <a:gd name="T12" fmla="*/ 1074 w 1612"/>
                    <a:gd name="T13" fmla="*/ 253 h 806"/>
                    <a:gd name="T14" fmla="*/ 1070 w 1612"/>
                    <a:gd name="T15" fmla="*/ 253 h 806"/>
                    <a:gd name="T16" fmla="*/ 949 w 1612"/>
                    <a:gd name="T17" fmla="*/ 445 h 806"/>
                    <a:gd name="T18" fmla="*/ 949 w 1612"/>
                    <a:gd name="T19" fmla="*/ 444 h 806"/>
                    <a:gd name="T20" fmla="*/ 932 w 1612"/>
                    <a:gd name="T21" fmla="*/ 315 h 806"/>
                    <a:gd name="T22" fmla="*/ 1242 w 1612"/>
                    <a:gd name="T23" fmla="*/ 0 h 806"/>
                    <a:gd name="T24" fmla="*/ 1553 w 1612"/>
                    <a:gd name="T25" fmla="*/ 315 h 806"/>
                    <a:gd name="T26" fmla="*/ 1542 w 1612"/>
                    <a:gd name="T27" fmla="*/ 422 h 806"/>
                    <a:gd name="T28" fmla="*/ 619 w 1612"/>
                    <a:gd name="T29" fmla="*/ 317 h 806"/>
                    <a:gd name="T30" fmla="*/ 310 w 1612"/>
                    <a:gd name="T31" fmla="*/ 0 h 806"/>
                    <a:gd name="T32" fmla="*/ 0 w 1612"/>
                    <a:gd name="T33" fmla="*/ 317 h 806"/>
                    <a:gd name="T34" fmla="*/ 12 w 1612"/>
                    <a:gd name="T35" fmla="*/ 427 h 806"/>
                    <a:gd name="T36" fmla="*/ 12 w 1612"/>
                    <a:gd name="T37" fmla="*/ 428 h 806"/>
                    <a:gd name="T38" fmla="*/ 43 w 1612"/>
                    <a:gd name="T39" fmla="*/ 467 h 806"/>
                    <a:gd name="T40" fmla="*/ 64 w 1612"/>
                    <a:gd name="T41" fmla="*/ 469 h 806"/>
                    <a:gd name="T42" fmla="*/ 140 w 1612"/>
                    <a:gd name="T43" fmla="*/ 254 h 806"/>
                    <a:gd name="T44" fmla="*/ 547 w 1612"/>
                    <a:gd name="T45" fmla="*/ 240 h 806"/>
                    <a:gd name="T46" fmla="*/ 550 w 1612"/>
                    <a:gd name="T47" fmla="*/ 473 h 806"/>
                    <a:gd name="T48" fmla="*/ 573 w 1612"/>
                    <a:gd name="T49" fmla="*/ 473 h 806"/>
                    <a:gd name="T50" fmla="*/ 608 w 1612"/>
                    <a:gd name="T51" fmla="*/ 424 h 806"/>
                    <a:gd name="T52" fmla="*/ 608 w 1612"/>
                    <a:gd name="T53" fmla="*/ 424 h 806"/>
                    <a:gd name="T54" fmla="*/ 619 w 1612"/>
                    <a:gd name="T55" fmla="*/ 317 h 806"/>
                    <a:gd name="T56" fmla="*/ 1033 w 1612"/>
                    <a:gd name="T57" fmla="*/ 780 h 806"/>
                    <a:gd name="T58" fmla="*/ 946 w 1612"/>
                    <a:gd name="T59" fmla="*/ 612 h 806"/>
                    <a:gd name="T60" fmla="*/ 872 w 1612"/>
                    <a:gd name="T61" fmla="*/ 756 h 806"/>
                    <a:gd name="T62" fmla="*/ 949 w 1612"/>
                    <a:gd name="T63" fmla="*/ 806 h 806"/>
                    <a:gd name="T64" fmla="*/ 1033 w 1612"/>
                    <a:gd name="T65" fmla="*/ 799 h 806"/>
                    <a:gd name="T66" fmla="*/ 1033 w 1612"/>
                    <a:gd name="T67" fmla="*/ 780 h 806"/>
                    <a:gd name="T68" fmla="*/ 1538 w 1612"/>
                    <a:gd name="T69" fmla="*/ 613 h 806"/>
                    <a:gd name="T70" fmla="*/ 1451 w 1612"/>
                    <a:gd name="T71" fmla="*/ 781 h 806"/>
                    <a:gd name="T72" fmla="*/ 1451 w 1612"/>
                    <a:gd name="T73" fmla="*/ 799 h 806"/>
                    <a:gd name="T74" fmla="*/ 1536 w 1612"/>
                    <a:gd name="T75" fmla="*/ 806 h 806"/>
                    <a:gd name="T76" fmla="*/ 1612 w 1612"/>
                    <a:gd name="T77" fmla="*/ 756 h 806"/>
                    <a:gd name="T78" fmla="*/ 1538 w 1612"/>
                    <a:gd name="T79" fmla="*/ 613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12" h="806">
                      <a:moveTo>
                        <a:pt x="1542" y="422"/>
                      </a:moveTo>
                      <a:cubicBezTo>
                        <a:pt x="1542" y="422"/>
                        <a:pt x="1542" y="421"/>
                        <a:pt x="1542" y="421"/>
                      </a:cubicBezTo>
                      <a:cubicBezTo>
                        <a:pt x="1541" y="422"/>
                        <a:pt x="1536" y="437"/>
                        <a:pt x="1508" y="469"/>
                      </a:cubicBezTo>
                      <a:cubicBezTo>
                        <a:pt x="1507" y="470"/>
                        <a:pt x="1506" y="470"/>
                        <a:pt x="1505" y="470"/>
                      </a:cubicBezTo>
                      <a:cubicBezTo>
                        <a:pt x="1485" y="470"/>
                        <a:pt x="1485" y="470"/>
                        <a:pt x="1485" y="470"/>
                      </a:cubicBezTo>
                      <a:cubicBezTo>
                        <a:pt x="1484" y="470"/>
                        <a:pt x="1484" y="470"/>
                        <a:pt x="1483" y="470"/>
                      </a:cubicBezTo>
                      <a:cubicBezTo>
                        <a:pt x="1074" y="253"/>
                        <a:pt x="1074" y="253"/>
                        <a:pt x="1074" y="253"/>
                      </a:cubicBezTo>
                      <a:cubicBezTo>
                        <a:pt x="1073" y="253"/>
                        <a:pt x="1071" y="253"/>
                        <a:pt x="1070" y="253"/>
                      </a:cubicBezTo>
                      <a:cubicBezTo>
                        <a:pt x="979" y="283"/>
                        <a:pt x="980" y="472"/>
                        <a:pt x="949" y="445"/>
                      </a:cubicBezTo>
                      <a:cubicBezTo>
                        <a:pt x="949" y="444"/>
                        <a:pt x="949" y="444"/>
                        <a:pt x="949" y="444"/>
                      </a:cubicBezTo>
                      <a:cubicBezTo>
                        <a:pt x="936" y="410"/>
                        <a:pt x="932" y="354"/>
                        <a:pt x="932" y="315"/>
                      </a:cubicBezTo>
                      <a:cubicBezTo>
                        <a:pt x="932" y="141"/>
                        <a:pt x="1067" y="0"/>
                        <a:pt x="1242" y="0"/>
                      </a:cubicBezTo>
                      <a:cubicBezTo>
                        <a:pt x="1418" y="0"/>
                        <a:pt x="1553" y="141"/>
                        <a:pt x="1553" y="315"/>
                      </a:cubicBezTo>
                      <a:cubicBezTo>
                        <a:pt x="1553" y="353"/>
                        <a:pt x="1554" y="389"/>
                        <a:pt x="1542" y="422"/>
                      </a:cubicBezTo>
                      <a:close/>
                      <a:moveTo>
                        <a:pt x="619" y="317"/>
                      </a:moveTo>
                      <a:cubicBezTo>
                        <a:pt x="619" y="142"/>
                        <a:pt x="485" y="0"/>
                        <a:pt x="310" y="0"/>
                      </a:cubicBezTo>
                      <a:cubicBezTo>
                        <a:pt x="134" y="0"/>
                        <a:pt x="0" y="142"/>
                        <a:pt x="0" y="317"/>
                      </a:cubicBezTo>
                      <a:cubicBezTo>
                        <a:pt x="0" y="356"/>
                        <a:pt x="0" y="393"/>
                        <a:pt x="12" y="427"/>
                      </a:cubicBezTo>
                      <a:cubicBezTo>
                        <a:pt x="12" y="428"/>
                        <a:pt x="12" y="428"/>
                        <a:pt x="12" y="428"/>
                      </a:cubicBezTo>
                      <a:cubicBezTo>
                        <a:pt x="43" y="456"/>
                        <a:pt x="43" y="467"/>
                        <a:pt x="43" y="467"/>
                      </a:cubicBezTo>
                      <a:cubicBezTo>
                        <a:pt x="64" y="469"/>
                        <a:pt x="64" y="469"/>
                        <a:pt x="64" y="469"/>
                      </a:cubicBezTo>
                      <a:cubicBezTo>
                        <a:pt x="64" y="469"/>
                        <a:pt x="47" y="283"/>
                        <a:pt x="140" y="254"/>
                      </a:cubicBezTo>
                      <a:cubicBezTo>
                        <a:pt x="140" y="254"/>
                        <a:pt x="512" y="418"/>
                        <a:pt x="547" y="240"/>
                      </a:cubicBezTo>
                      <a:cubicBezTo>
                        <a:pt x="550" y="462"/>
                        <a:pt x="550" y="473"/>
                        <a:pt x="550" y="473"/>
                      </a:cubicBezTo>
                      <a:cubicBezTo>
                        <a:pt x="573" y="473"/>
                        <a:pt x="573" y="473"/>
                        <a:pt x="573" y="473"/>
                      </a:cubicBezTo>
                      <a:cubicBezTo>
                        <a:pt x="602" y="440"/>
                        <a:pt x="607" y="424"/>
                        <a:pt x="608" y="424"/>
                      </a:cubicBezTo>
                      <a:cubicBezTo>
                        <a:pt x="608" y="424"/>
                        <a:pt x="608" y="424"/>
                        <a:pt x="608" y="424"/>
                      </a:cubicBezTo>
                      <a:cubicBezTo>
                        <a:pt x="620" y="391"/>
                        <a:pt x="619" y="355"/>
                        <a:pt x="619" y="317"/>
                      </a:cubicBezTo>
                      <a:close/>
                      <a:moveTo>
                        <a:pt x="1033" y="780"/>
                      </a:moveTo>
                      <a:cubicBezTo>
                        <a:pt x="1011" y="755"/>
                        <a:pt x="982" y="699"/>
                        <a:pt x="946" y="612"/>
                      </a:cubicBezTo>
                      <a:cubicBezTo>
                        <a:pt x="943" y="671"/>
                        <a:pt x="933" y="750"/>
                        <a:pt x="872" y="756"/>
                      </a:cubicBezTo>
                      <a:cubicBezTo>
                        <a:pt x="899" y="783"/>
                        <a:pt x="925" y="798"/>
                        <a:pt x="949" y="806"/>
                      </a:cubicBezTo>
                      <a:cubicBezTo>
                        <a:pt x="984" y="802"/>
                        <a:pt x="1015" y="800"/>
                        <a:pt x="1033" y="799"/>
                      </a:cubicBezTo>
                      <a:lnTo>
                        <a:pt x="1033" y="780"/>
                      </a:lnTo>
                      <a:close/>
                      <a:moveTo>
                        <a:pt x="1538" y="613"/>
                      </a:moveTo>
                      <a:cubicBezTo>
                        <a:pt x="1502" y="699"/>
                        <a:pt x="1473" y="755"/>
                        <a:pt x="1451" y="781"/>
                      </a:cubicBezTo>
                      <a:cubicBezTo>
                        <a:pt x="1451" y="799"/>
                        <a:pt x="1451" y="799"/>
                        <a:pt x="1451" y="799"/>
                      </a:cubicBezTo>
                      <a:cubicBezTo>
                        <a:pt x="1469" y="800"/>
                        <a:pt x="1501" y="802"/>
                        <a:pt x="1536" y="806"/>
                      </a:cubicBezTo>
                      <a:cubicBezTo>
                        <a:pt x="1560" y="798"/>
                        <a:pt x="1586" y="783"/>
                        <a:pt x="1612" y="756"/>
                      </a:cubicBezTo>
                      <a:cubicBezTo>
                        <a:pt x="1552" y="750"/>
                        <a:pt x="1542" y="672"/>
                        <a:pt x="1538" y="61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sp>
          <p:nvSpPr>
            <p:cNvPr id="69" name="TextBox 68">
              <a:extLst>
                <a:ext uri="{FF2B5EF4-FFF2-40B4-BE49-F238E27FC236}">
                  <a16:creationId xmlns:a16="http://schemas.microsoft.com/office/drawing/2014/main" id="{4C5BC281-DE5E-4527-AB8F-33FF0CAC76D9}"/>
                </a:ext>
              </a:extLst>
            </p:cNvPr>
            <p:cNvSpPr txBox="1"/>
            <p:nvPr/>
          </p:nvSpPr>
          <p:spPr>
            <a:xfrm>
              <a:off x="3568433" y="2743699"/>
              <a:ext cx="2614394" cy="830997"/>
            </a:xfrm>
            <a:prstGeom prst="rect">
              <a:avLst/>
            </a:prstGeom>
            <a:noFill/>
          </p:spPr>
          <p:txBody>
            <a:bodyPr wrap="square" rtlCol="0">
              <a:spAutoFit/>
            </a:bodyPr>
            <a:lstStyle/>
            <a:p>
              <a:pPr algn="ctr"/>
              <a:r>
                <a:rPr lang="en-US" sz="2400" dirty="0">
                  <a:solidFill>
                    <a:srgbClr val="575757"/>
                  </a:solidFill>
                </a:rPr>
                <a:t>Customer </a:t>
              </a:r>
              <a:br>
                <a:rPr lang="en-US" sz="2400" dirty="0">
                  <a:solidFill>
                    <a:srgbClr val="575757"/>
                  </a:solidFill>
                </a:rPr>
              </a:br>
              <a:r>
                <a:rPr lang="en-US" sz="2400" dirty="0">
                  <a:solidFill>
                    <a:srgbClr val="575757"/>
                  </a:solidFill>
                </a:rPr>
                <a:t>analysis</a:t>
              </a:r>
            </a:p>
          </p:txBody>
        </p:sp>
      </p:grpSp>
      <p:sp>
        <p:nvSpPr>
          <p:cNvPr id="71" name="TextBox 70">
            <a:extLst>
              <a:ext uri="{FF2B5EF4-FFF2-40B4-BE49-F238E27FC236}">
                <a16:creationId xmlns:a16="http://schemas.microsoft.com/office/drawing/2014/main" id="{F5A7C8FC-A815-4833-917B-60F8F7D6ABDC}"/>
              </a:ext>
            </a:extLst>
          </p:cNvPr>
          <p:cNvSpPr txBox="1"/>
          <p:nvPr/>
        </p:nvSpPr>
        <p:spPr>
          <a:xfrm>
            <a:off x="8437916" y="2743699"/>
            <a:ext cx="2614394" cy="830997"/>
          </a:xfrm>
          <a:prstGeom prst="rect">
            <a:avLst/>
          </a:prstGeom>
          <a:noFill/>
        </p:spPr>
        <p:txBody>
          <a:bodyPr wrap="square" rtlCol="0">
            <a:spAutoFit/>
          </a:bodyPr>
          <a:lstStyle/>
          <a:p>
            <a:pPr algn="ctr"/>
            <a:r>
              <a:rPr lang="en-US" sz="2400" dirty="0">
                <a:solidFill>
                  <a:srgbClr val="575757"/>
                </a:solidFill>
              </a:rPr>
              <a:t>Predictive maintenance</a:t>
            </a:r>
          </a:p>
        </p:txBody>
      </p:sp>
      <p:sp>
        <p:nvSpPr>
          <p:cNvPr id="78" name="TextBox 77">
            <a:extLst>
              <a:ext uri="{FF2B5EF4-FFF2-40B4-BE49-F238E27FC236}">
                <a16:creationId xmlns:a16="http://schemas.microsoft.com/office/drawing/2014/main" id="{F92604F0-F19B-40AF-9C81-1DABB124556D}"/>
              </a:ext>
            </a:extLst>
          </p:cNvPr>
          <p:cNvSpPr txBox="1"/>
          <p:nvPr/>
        </p:nvSpPr>
        <p:spPr>
          <a:xfrm>
            <a:off x="3568433" y="5256223"/>
            <a:ext cx="2614394" cy="830997"/>
          </a:xfrm>
          <a:prstGeom prst="rect">
            <a:avLst/>
          </a:prstGeom>
          <a:noFill/>
        </p:spPr>
        <p:txBody>
          <a:bodyPr wrap="square" rtlCol="0">
            <a:spAutoFit/>
          </a:bodyPr>
          <a:lstStyle/>
          <a:p>
            <a:pPr algn="ctr"/>
            <a:r>
              <a:rPr lang="en-US" sz="2400" dirty="0">
                <a:solidFill>
                  <a:srgbClr val="575757"/>
                </a:solidFill>
              </a:rPr>
              <a:t>Insurance</a:t>
            </a:r>
            <a:br>
              <a:rPr lang="en-US" sz="2400" dirty="0">
                <a:solidFill>
                  <a:srgbClr val="575757"/>
                </a:solidFill>
              </a:rPr>
            </a:br>
            <a:r>
              <a:rPr lang="en-US" sz="2400" dirty="0">
                <a:solidFill>
                  <a:srgbClr val="575757"/>
                </a:solidFill>
              </a:rPr>
              <a:t>risk analysis</a:t>
            </a:r>
          </a:p>
        </p:txBody>
      </p:sp>
      <p:sp>
        <p:nvSpPr>
          <p:cNvPr id="79" name="TextBox 78">
            <a:extLst>
              <a:ext uri="{FF2B5EF4-FFF2-40B4-BE49-F238E27FC236}">
                <a16:creationId xmlns:a16="http://schemas.microsoft.com/office/drawing/2014/main" id="{62641114-E6DA-4766-9914-FE6AF33439E3}"/>
              </a:ext>
            </a:extLst>
          </p:cNvPr>
          <p:cNvSpPr txBox="1"/>
          <p:nvPr/>
        </p:nvSpPr>
        <p:spPr>
          <a:xfrm>
            <a:off x="8437917" y="5256223"/>
            <a:ext cx="2614394" cy="830997"/>
          </a:xfrm>
          <a:prstGeom prst="rect">
            <a:avLst/>
          </a:prstGeom>
          <a:noFill/>
        </p:spPr>
        <p:txBody>
          <a:bodyPr wrap="square" rtlCol="0">
            <a:spAutoFit/>
          </a:bodyPr>
          <a:lstStyle/>
          <a:p>
            <a:pPr algn="ctr"/>
            <a:r>
              <a:rPr lang="en-US" sz="2400" dirty="0">
                <a:solidFill>
                  <a:srgbClr val="575757"/>
                </a:solidFill>
              </a:rPr>
              <a:t>Lifespan of employees / clients</a:t>
            </a:r>
          </a:p>
        </p:txBody>
      </p:sp>
      <p:sp>
        <p:nvSpPr>
          <p:cNvPr id="80" name="TextBox 79">
            <a:extLst>
              <a:ext uri="{FF2B5EF4-FFF2-40B4-BE49-F238E27FC236}">
                <a16:creationId xmlns:a16="http://schemas.microsoft.com/office/drawing/2014/main" id="{77A3A3E1-7EDF-447B-AE5F-9BA23C3C0A9D}"/>
              </a:ext>
            </a:extLst>
          </p:cNvPr>
          <p:cNvSpPr txBox="1"/>
          <p:nvPr/>
        </p:nvSpPr>
        <p:spPr>
          <a:xfrm>
            <a:off x="6053706" y="1981267"/>
            <a:ext cx="2360183" cy="1200329"/>
          </a:xfrm>
          <a:prstGeom prst="rect">
            <a:avLst/>
          </a:prstGeom>
          <a:noFill/>
        </p:spPr>
        <p:txBody>
          <a:bodyPr wrap="square" rtlCol="0">
            <a:spAutoFit/>
          </a:bodyPr>
          <a:lstStyle/>
          <a:p>
            <a:r>
              <a:rPr lang="en-US" sz="3600" b="1" dirty="0">
                <a:solidFill>
                  <a:schemeClr val="accent2"/>
                </a:solidFill>
              </a:rPr>
              <a:t>When/ </a:t>
            </a:r>
          </a:p>
          <a:p>
            <a:r>
              <a:rPr lang="en-US" sz="3600" b="1" dirty="0">
                <a:solidFill>
                  <a:schemeClr val="accent2"/>
                </a:solidFill>
              </a:rPr>
              <a:t>How long?</a:t>
            </a:r>
          </a:p>
        </p:txBody>
      </p:sp>
      <p:sp>
        <p:nvSpPr>
          <p:cNvPr id="3" name="Slide Number Placeholder 2">
            <a:extLst>
              <a:ext uri="{FF2B5EF4-FFF2-40B4-BE49-F238E27FC236}">
                <a16:creationId xmlns:a16="http://schemas.microsoft.com/office/drawing/2014/main" id="{F2F40B06-3337-4B0D-8CC3-65DA99DDE031}"/>
              </a:ext>
            </a:extLst>
          </p:cNvPr>
          <p:cNvSpPr>
            <a:spLocks noGrp="1"/>
          </p:cNvSpPr>
          <p:nvPr>
            <p:ph type="sldNum" sz="quarter" idx="4"/>
          </p:nvPr>
        </p:nvSpPr>
        <p:spPr/>
        <p:txBody>
          <a:bodyPr/>
          <a:lstStyle/>
          <a:p>
            <a:fld id="{5AB88894-F5E7-4530-AE59-DA9CD6B75552}" type="slidenum">
              <a:rPr lang="en-US" smtClean="0"/>
              <a:pPr/>
              <a:t>4</a:t>
            </a:fld>
            <a:endParaRPr lang="en-US"/>
          </a:p>
        </p:txBody>
      </p:sp>
      <p:sp>
        <p:nvSpPr>
          <p:cNvPr id="38" name="Slide Number Placeholder 5">
            <a:extLst>
              <a:ext uri="{FF2B5EF4-FFF2-40B4-BE49-F238E27FC236}">
                <a16:creationId xmlns:a16="http://schemas.microsoft.com/office/drawing/2014/main" id="{76576875-84AE-43C3-8E6D-5431961ACE77}"/>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solidFill>
                  <a:srgbClr val="C8C8C8"/>
                </a:solidFill>
              </a:rPr>
              <a:t>LT</a:t>
            </a:r>
          </a:p>
        </p:txBody>
      </p:sp>
      <p:sp>
        <p:nvSpPr>
          <p:cNvPr id="39" name="TextBox 38">
            <a:extLst>
              <a:ext uri="{FF2B5EF4-FFF2-40B4-BE49-F238E27FC236}">
                <a16:creationId xmlns:a16="http://schemas.microsoft.com/office/drawing/2014/main" id="{A5A5EDAC-7B73-44ED-91E2-114016043B55}"/>
              </a:ext>
            </a:extLst>
          </p:cNvPr>
          <p:cNvSpPr txBox="1"/>
          <p:nvPr/>
        </p:nvSpPr>
        <p:spPr>
          <a:xfrm>
            <a:off x="6053706" y="3786850"/>
            <a:ext cx="2360183" cy="1754326"/>
          </a:xfrm>
          <a:prstGeom prst="rect">
            <a:avLst/>
          </a:prstGeom>
          <a:noFill/>
        </p:spPr>
        <p:txBody>
          <a:bodyPr wrap="square" rtlCol="0">
            <a:spAutoFit/>
          </a:bodyPr>
          <a:lstStyle/>
          <a:p>
            <a:r>
              <a:rPr lang="en-US" sz="3600" b="1" dirty="0">
                <a:solidFill>
                  <a:srgbClr val="295E7E"/>
                </a:solidFill>
              </a:rPr>
              <a:t>Does treatment matter?</a:t>
            </a:r>
          </a:p>
        </p:txBody>
      </p:sp>
    </p:spTree>
    <p:extLst>
      <p:ext uri="{BB962C8B-B14F-4D97-AF65-F5344CB8AC3E}">
        <p14:creationId xmlns:p14="http://schemas.microsoft.com/office/powerpoint/2010/main" val="329918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4AB7132-1835-44C4-A00D-56FAEBF1B5E8}"/>
              </a:ext>
            </a:extLst>
          </p:cNvPr>
          <p:cNvGraphicFramePr>
            <a:graphicFrameLocks noChangeAspect="1"/>
          </p:cNvGraphicFramePr>
          <p:nvPr>
            <p:custDataLst>
              <p:tags r:id="rId2"/>
            </p:custDataLst>
            <p:extLst>
              <p:ext uri="{D42A27DB-BD31-4B8C-83A1-F6EECF244321}">
                <p14:modId xmlns:p14="http://schemas.microsoft.com/office/powerpoint/2010/main" val="8877026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404" name="think-cell Slide" r:id="rId5" imgW="592" imgH="591" progId="TCLayout.ActiveDocument.1">
                  <p:embed/>
                </p:oleObj>
              </mc:Choice>
              <mc:Fallback>
                <p:oleObj name="think-cell Slide" r:id="rId5" imgW="592" imgH="591" progId="TCLayout.ActiveDocument.1">
                  <p:embed/>
                  <p:pic>
                    <p:nvPicPr>
                      <p:cNvPr id="7" name="Object 6" hidden="1">
                        <a:extLst>
                          <a:ext uri="{FF2B5EF4-FFF2-40B4-BE49-F238E27FC236}">
                            <a16:creationId xmlns:a16="http://schemas.microsoft.com/office/drawing/2014/main" id="{64AB7132-1835-44C4-A00D-56FAEBF1B5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2A3A2069-4EBE-422C-94A6-DB6711DAEC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5" name="Picture Placeholder 4">
            <a:extLst>
              <a:ext uri="{FF2B5EF4-FFF2-40B4-BE49-F238E27FC236}">
                <a16:creationId xmlns:a16="http://schemas.microsoft.com/office/drawing/2014/main" id="{53708D85-D310-4C84-9A58-365DB07C34FB}"/>
              </a:ext>
            </a:extLst>
          </p:cNvPr>
          <p:cNvSpPr>
            <a:spLocks noGrp="1"/>
          </p:cNvSpPr>
          <p:nvPr>
            <p:ph type="pic" idx="1"/>
          </p:nvPr>
        </p:nvSpPr>
        <p:spPr/>
      </p:sp>
      <p:sp>
        <p:nvSpPr>
          <p:cNvPr id="2" name="Slide Number Placeholder 1">
            <a:extLst>
              <a:ext uri="{FF2B5EF4-FFF2-40B4-BE49-F238E27FC236}">
                <a16:creationId xmlns:a16="http://schemas.microsoft.com/office/drawing/2014/main" id="{B3050569-F496-4787-8CBF-5149876EC38D}"/>
              </a:ext>
            </a:extLst>
          </p:cNvPr>
          <p:cNvSpPr>
            <a:spLocks noGrp="1"/>
          </p:cNvSpPr>
          <p:nvPr>
            <p:ph type="sldNum" sz="quarter" idx="4"/>
          </p:nvPr>
        </p:nvSpPr>
        <p:spPr/>
        <p:txBody>
          <a:bodyPr/>
          <a:lstStyle/>
          <a:p>
            <a:fld id="{5AB88894-F5E7-4530-AE59-DA9CD6B75552}" type="slidenum">
              <a:rPr lang="en-US" smtClean="0"/>
              <a:pPr/>
              <a:t>5</a:t>
            </a:fld>
            <a:endParaRPr lang="en-US"/>
          </a:p>
        </p:txBody>
      </p:sp>
      <p:sp>
        <p:nvSpPr>
          <p:cNvPr id="6" name="Title 5">
            <a:extLst>
              <a:ext uri="{FF2B5EF4-FFF2-40B4-BE49-F238E27FC236}">
                <a16:creationId xmlns:a16="http://schemas.microsoft.com/office/drawing/2014/main" id="{D01C1DA2-BC93-4D6B-A33E-6E0703066FFE}"/>
              </a:ext>
            </a:extLst>
          </p:cNvPr>
          <p:cNvSpPr>
            <a:spLocks noGrp="1"/>
          </p:cNvSpPr>
          <p:nvPr>
            <p:ph type="title"/>
          </p:nvPr>
        </p:nvSpPr>
        <p:spPr/>
        <p:txBody>
          <a:bodyPr/>
          <a:lstStyle/>
          <a:p>
            <a:r>
              <a:rPr lang="en-US" dirty="0"/>
              <a:t>Review of common models and terms</a:t>
            </a:r>
          </a:p>
        </p:txBody>
      </p:sp>
      <p:sp>
        <p:nvSpPr>
          <p:cNvPr id="10" name="Slide Number Placeholder 5">
            <a:extLst>
              <a:ext uri="{FF2B5EF4-FFF2-40B4-BE49-F238E27FC236}">
                <a16:creationId xmlns:a16="http://schemas.microsoft.com/office/drawing/2014/main" id="{83079642-606B-46B4-A924-31388D505A09}"/>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solidFill>
                  <a:srgbClr val="C8C8C8"/>
                </a:solidFill>
              </a:rPr>
              <a:t>LT 60 seconds in</a:t>
            </a:r>
            <a:endParaRPr lang="en-US" dirty="0"/>
          </a:p>
        </p:txBody>
      </p:sp>
    </p:spTree>
    <p:extLst>
      <p:ext uri="{BB962C8B-B14F-4D97-AF65-F5344CB8AC3E}">
        <p14:creationId xmlns:p14="http://schemas.microsoft.com/office/powerpoint/2010/main" val="349930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2F120AC-3A96-416D-B7BC-8FB2713BEA0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87" name="think-cell Slide" r:id="rId6" imgW="592" imgH="591" progId="TCLayout.ActiveDocument.1">
                  <p:embed/>
                </p:oleObj>
              </mc:Choice>
              <mc:Fallback>
                <p:oleObj name="think-cell Slide" r:id="rId6" imgW="592" imgH="591" progId="TCLayout.ActiveDocument.1">
                  <p:embed/>
                  <p:pic>
                    <p:nvPicPr>
                      <p:cNvPr id="8" name="Object 7" hidden="1">
                        <a:extLst>
                          <a:ext uri="{FF2B5EF4-FFF2-40B4-BE49-F238E27FC236}">
                            <a16:creationId xmlns:a16="http://schemas.microsoft.com/office/drawing/2014/main" id="{F2F120AC-3A96-416D-B7BC-8FB2713BEA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570D074-2E1F-4646-9BA3-A2C1CB1C3F54}"/>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17" name="TextBox 16">
            <a:extLst>
              <a:ext uri="{FF2B5EF4-FFF2-40B4-BE49-F238E27FC236}">
                <a16:creationId xmlns:a16="http://schemas.microsoft.com/office/drawing/2014/main" id="{BAA99D7E-B74A-4348-9BAF-D16B95CBCB78}"/>
              </a:ext>
            </a:extLst>
          </p:cNvPr>
          <p:cNvSpPr txBox="1"/>
          <p:nvPr/>
        </p:nvSpPr>
        <p:spPr>
          <a:xfrm>
            <a:off x="523783" y="454526"/>
            <a:ext cx="11141475" cy="769441"/>
          </a:xfrm>
          <a:prstGeom prst="rect">
            <a:avLst/>
          </a:prstGeom>
          <a:noFill/>
        </p:spPr>
        <p:txBody>
          <a:bodyPr wrap="square" rtlCol="0">
            <a:spAutoFit/>
          </a:bodyPr>
          <a:lstStyle/>
          <a:p>
            <a:r>
              <a:rPr lang="en-US" sz="4400" dirty="0">
                <a:solidFill>
                  <a:srgbClr val="575757"/>
                </a:solidFill>
                <a:latin typeface="+mj-lt"/>
              </a:rPr>
              <a:t>Example study output and design</a:t>
            </a:r>
          </a:p>
        </p:txBody>
      </p:sp>
      <p:grpSp>
        <p:nvGrpSpPr>
          <p:cNvPr id="34" name="Group 33">
            <a:extLst>
              <a:ext uri="{FF2B5EF4-FFF2-40B4-BE49-F238E27FC236}">
                <a16:creationId xmlns:a16="http://schemas.microsoft.com/office/drawing/2014/main" id="{410BA40B-7D04-4E36-8828-3130E441EB08}"/>
              </a:ext>
            </a:extLst>
          </p:cNvPr>
          <p:cNvGrpSpPr/>
          <p:nvPr/>
        </p:nvGrpSpPr>
        <p:grpSpPr>
          <a:xfrm>
            <a:off x="1595613" y="2017050"/>
            <a:ext cx="8297336" cy="706187"/>
            <a:chOff x="1083734" y="2197290"/>
            <a:chExt cx="8297336" cy="706187"/>
          </a:xfrm>
        </p:grpSpPr>
        <p:sp>
          <p:nvSpPr>
            <p:cNvPr id="2" name="TextBox 1">
              <a:extLst>
                <a:ext uri="{FF2B5EF4-FFF2-40B4-BE49-F238E27FC236}">
                  <a16:creationId xmlns:a16="http://schemas.microsoft.com/office/drawing/2014/main" id="{69D7937B-4E82-4509-B1CA-FAFD577B7689}"/>
                </a:ext>
              </a:extLst>
            </p:cNvPr>
            <p:cNvSpPr txBox="1"/>
            <p:nvPr/>
          </p:nvSpPr>
          <p:spPr>
            <a:xfrm>
              <a:off x="1083734" y="2381956"/>
              <a:ext cx="2167462" cy="369332"/>
            </a:xfrm>
            <a:prstGeom prst="rect">
              <a:avLst/>
            </a:prstGeom>
            <a:noFill/>
          </p:spPr>
          <p:txBody>
            <a:bodyPr wrap="square" rIns="0" rtlCol="0">
              <a:spAutoFit/>
            </a:bodyPr>
            <a:lstStyle/>
            <a:p>
              <a:r>
                <a:rPr lang="en-US" dirty="0">
                  <a:solidFill>
                    <a:schemeClr val="accent2"/>
                  </a:solidFill>
                </a:rPr>
                <a:t>Defined starting point</a:t>
              </a:r>
            </a:p>
          </p:txBody>
        </p:sp>
        <p:sp>
          <p:nvSpPr>
            <p:cNvPr id="12" name="TextBox 11">
              <a:extLst>
                <a:ext uri="{FF2B5EF4-FFF2-40B4-BE49-F238E27FC236}">
                  <a16:creationId xmlns:a16="http://schemas.microsoft.com/office/drawing/2014/main" id="{2486D8A1-8C79-4D03-807E-F887E369F333}"/>
                </a:ext>
              </a:extLst>
            </p:cNvPr>
            <p:cNvSpPr txBox="1"/>
            <p:nvPr/>
          </p:nvSpPr>
          <p:spPr>
            <a:xfrm>
              <a:off x="3793067" y="2381956"/>
              <a:ext cx="1241778" cy="369332"/>
            </a:xfrm>
            <a:prstGeom prst="rect">
              <a:avLst/>
            </a:prstGeom>
            <a:noFill/>
          </p:spPr>
          <p:txBody>
            <a:bodyPr wrap="square" rIns="0" rtlCol="0">
              <a:spAutoFit/>
            </a:bodyPr>
            <a:lstStyle/>
            <a:p>
              <a:r>
                <a:rPr lang="en-US" dirty="0">
                  <a:solidFill>
                    <a:schemeClr val="accent2"/>
                  </a:solidFill>
                </a:rPr>
                <a:t>Time occurs</a:t>
              </a:r>
            </a:p>
          </p:txBody>
        </p:sp>
        <p:sp>
          <p:nvSpPr>
            <p:cNvPr id="13" name="TextBox 12">
              <a:extLst>
                <a:ext uri="{FF2B5EF4-FFF2-40B4-BE49-F238E27FC236}">
                  <a16:creationId xmlns:a16="http://schemas.microsoft.com/office/drawing/2014/main" id="{8845B1AC-3142-48B8-8BE5-8D86675B494A}"/>
                </a:ext>
              </a:extLst>
            </p:cNvPr>
            <p:cNvSpPr txBox="1"/>
            <p:nvPr/>
          </p:nvSpPr>
          <p:spPr>
            <a:xfrm>
              <a:off x="5712181" y="2197290"/>
              <a:ext cx="2876665" cy="369332"/>
            </a:xfrm>
            <a:prstGeom prst="rect">
              <a:avLst/>
            </a:prstGeom>
            <a:noFill/>
          </p:spPr>
          <p:txBody>
            <a:bodyPr wrap="square" rtlCol="0">
              <a:spAutoFit/>
            </a:bodyPr>
            <a:lstStyle/>
            <a:p>
              <a:r>
                <a:rPr lang="en-US" dirty="0">
                  <a:solidFill>
                    <a:schemeClr val="accent2"/>
                  </a:solidFill>
                </a:rPr>
                <a:t>Event happens (i.e. 'failure')</a:t>
              </a:r>
            </a:p>
          </p:txBody>
        </p:sp>
        <p:sp>
          <p:nvSpPr>
            <p:cNvPr id="15" name="TextBox 14">
              <a:extLst>
                <a:ext uri="{FF2B5EF4-FFF2-40B4-BE49-F238E27FC236}">
                  <a16:creationId xmlns:a16="http://schemas.microsoft.com/office/drawing/2014/main" id="{295997B2-E093-44B7-B1B8-C5B9E414BFFD}"/>
                </a:ext>
              </a:extLst>
            </p:cNvPr>
            <p:cNvSpPr txBox="1"/>
            <p:nvPr/>
          </p:nvSpPr>
          <p:spPr>
            <a:xfrm>
              <a:off x="5712181" y="2534145"/>
              <a:ext cx="3668889" cy="369332"/>
            </a:xfrm>
            <a:prstGeom prst="rect">
              <a:avLst/>
            </a:prstGeom>
            <a:noFill/>
          </p:spPr>
          <p:txBody>
            <a:bodyPr wrap="square" rtlCol="0">
              <a:spAutoFit/>
            </a:bodyPr>
            <a:lstStyle/>
            <a:p>
              <a:r>
                <a:rPr lang="en-US" dirty="0">
                  <a:solidFill>
                    <a:schemeClr val="accent2"/>
                  </a:solidFill>
                </a:rPr>
                <a:t>Event doesn't happen (e.g. censored)</a:t>
              </a:r>
            </a:p>
          </p:txBody>
        </p:sp>
        <p:cxnSp>
          <p:nvCxnSpPr>
            <p:cNvPr id="4" name="Straight Arrow Connector 3">
              <a:extLst>
                <a:ext uri="{FF2B5EF4-FFF2-40B4-BE49-F238E27FC236}">
                  <a16:creationId xmlns:a16="http://schemas.microsoft.com/office/drawing/2014/main" id="{910F278A-C9F0-4B93-B278-061D8F69FA96}"/>
                </a:ext>
              </a:extLst>
            </p:cNvPr>
            <p:cNvCxnSpPr>
              <a:cxnSpLocks/>
              <a:stCxn id="2" idx="3"/>
              <a:endCxn id="12" idx="1"/>
            </p:cNvCxnSpPr>
            <p:nvPr/>
          </p:nvCxnSpPr>
          <p:spPr>
            <a:xfrm>
              <a:off x="3251196" y="2566622"/>
              <a:ext cx="541871" cy="0"/>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87B5F1A-570B-4BEC-9960-617B5C2935EE}"/>
                </a:ext>
              </a:extLst>
            </p:cNvPr>
            <p:cNvCxnSpPr>
              <a:cxnSpLocks/>
              <a:stCxn id="12" idx="3"/>
              <a:endCxn id="13" idx="1"/>
            </p:cNvCxnSpPr>
            <p:nvPr/>
          </p:nvCxnSpPr>
          <p:spPr>
            <a:xfrm flipV="1">
              <a:off x="5034845" y="2381956"/>
              <a:ext cx="677336" cy="184666"/>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7E4F58-7877-40E7-941C-F07F19287886}"/>
                </a:ext>
              </a:extLst>
            </p:cNvPr>
            <p:cNvCxnSpPr>
              <a:cxnSpLocks/>
              <a:stCxn id="12" idx="3"/>
              <a:endCxn id="15" idx="1"/>
            </p:cNvCxnSpPr>
            <p:nvPr/>
          </p:nvCxnSpPr>
          <p:spPr>
            <a:xfrm>
              <a:off x="5034845" y="2566622"/>
              <a:ext cx="677336" cy="152189"/>
            </a:xfrm>
            <a:prstGeom prst="straightConnector1">
              <a:avLst/>
            </a:prstGeom>
            <a:ln>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8AECFBF-1103-433D-BADA-495DF822CEB1}"/>
              </a:ext>
            </a:extLst>
          </p:cNvPr>
          <p:cNvSpPr txBox="1"/>
          <p:nvPr/>
        </p:nvSpPr>
        <p:spPr>
          <a:xfrm>
            <a:off x="7193799" y="4470184"/>
            <a:ext cx="2699150" cy="646331"/>
          </a:xfrm>
          <a:prstGeom prst="rect">
            <a:avLst/>
          </a:prstGeom>
          <a:solidFill>
            <a:srgbClr val="FFFFFF"/>
          </a:solidFill>
        </p:spPr>
        <p:txBody>
          <a:bodyPr wrap="square" rIns="0" rtlCol="0">
            <a:spAutoFit/>
          </a:bodyPr>
          <a:lstStyle/>
          <a:p>
            <a:r>
              <a:rPr lang="en-US" b="1" i="1" dirty="0">
                <a:solidFill>
                  <a:srgbClr val="670F31"/>
                </a:solidFill>
              </a:rPr>
              <a:t>Measured across different treatment groups</a:t>
            </a:r>
          </a:p>
        </p:txBody>
      </p:sp>
      <p:pic>
        <p:nvPicPr>
          <p:cNvPr id="30729" name="Picture 9" descr="Cox proportional-hazards regression">
            <a:extLst>
              <a:ext uri="{FF2B5EF4-FFF2-40B4-BE49-F238E27FC236}">
                <a16:creationId xmlns:a16="http://schemas.microsoft.com/office/drawing/2014/main" id="{0854775C-D749-4400-9EDB-A64103AD5F8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576" t="12796" r="2926" b="4317"/>
          <a:stretch/>
        </p:blipFill>
        <p:spPr bwMode="auto">
          <a:xfrm>
            <a:off x="1595613" y="2907903"/>
            <a:ext cx="4891746" cy="29488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3CB7D2D-4CBB-4174-AD23-18F0D6FA829E}"/>
              </a:ext>
            </a:extLst>
          </p:cNvPr>
          <p:cNvSpPr>
            <a:spLocks noGrp="1"/>
          </p:cNvSpPr>
          <p:nvPr>
            <p:ph type="sldNum" sz="quarter" idx="12"/>
          </p:nvPr>
        </p:nvSpPr>
        <p:spPr/>
        <p:txBody>
          <a:bodyPr/>
          <a:lstStyle/>
          <a:p>
            <a:fld id="{5AB88894-F5E7-4530-AE59-DA9CD6B75552}" type="slidenum">
              <a:rPr lang="en-US" smtClean="0"/>
              <a:t>6</a:t>
            </a:fld>
            <a:endParaRPr lang="en-US"/>
          </a:p>
        </p:txBody>
      </p:sp>
      <p:sp>
        <p:nvSpPr>
          <p:cNvPr id="16" name="Slide Number Placeholder 5">
            <a:extLst>
              <a:ext uri="{FF2B5EF4-FFF2-40B4-BE49-F238E27FC236}">
                <a16:creationId xmlns:a16="http://schemas.microsoft.com/office/drawing/2014/main" id="{C3DC7ECB-FA43-4D29-9A7E-FA5661596798}"/>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solidFill>
                  <a:srgbClr val="C8C8C8"/>
                </a:solidFill>
              </a:rPr>
              <a:t>LT</a:t>
            </a:r>
            <a:endParaRPr lang="en-US" dirty="0"/>
          </a:p>
        </p:txBody>
      </p:sp>
      <p:cxnSp>
        <p:nvCxnSpPr>
          <p:cNvPr id="7" name="Straight Arrow Connector 6">
            <a:extLst>
              <a:ext uri="{FF2B5EF4-FFF2-40B4-BE49-F238E27FC236}">
                <a16:creationId xmlns:a16="http://schemas.microsoft.com/office/drawing/2014/main" id="{13C52474-C70A-4477-8471-834F7D5E7FF9}"/>
              </a:ext>
            </a:extLst>
          </p:cNvPr>
          <p:cNvCxnSpPr>
            <a:cxnSpLocks/>
          </p:cNvCxnSpPr>
          <p:nvPr/>
        </p:nvCxnSpPr>
        <p:spPr>
          <a:xfrm flipH="1">
            <a:off x="6305550" y="4816748"/>
            <a:ext cx="790576" cy="361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5793ED-E00E-4F15-AC70-45011AA19263}"/>
              </a:ext>
            </a:extLst>
          </p:cNvPr>
          <p:cNvCxnSpPr>
            <a:cxnSpLocks/>
          </p:cNvCxnSpPr>
          <p:nvPr/>
        </p:nvCxnSpPr>
        <p:spPr>
          <a:xfrm flipH="1" flipV="1">
            <a:off x="6286500" y="4407173"/>
            <a:ext cx="809626"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4059E97-AFAA-45F2-BCB3-0626D0B8FF32}"/>
              </a:ext>
            </a:extLst>
          </p:cNvPr>
          <p:cNvSpPr/>
          <p:nvPr/>
        </p:nvSpPr>
        <p:spPr>
          <a:xfrm>
            <a:off x="1595613" y="5856730"/>
            <a:ext cx="5448300" cy="276999"/>
          </a:xfrm>
          <a:prstGeom prst="rect">
            <a:avLst/>
          </a:prstGeom>
        </p:spPr>
        <p:txBody>
          <a:bodyPr wrap="square">
            <a:spAutoFit/>
          </a:bodyPr>
          <a:lstStyle/>
          <a:p>
            <a:r>
              <a:rPr lang="en-US" sz="1200" dirty="0">
                <a:solidFill>
                  <a:srgbClr val="C8C8C8"/>
                </a:solidFill>
              </a:rPr>
              <a:t>Borrowed from: https://www.medcalc.org/manual/cox_proportional_hazards.php</a:t>
            </a:r>
          </a:p>
        </p:txBody>
      </p:sp>
      <p:sp>
        <p:nvSpPr>
          <p:cNvPr id="14" name="Rectangle 13">
            <a:extLst>
              <a:ext uri="{FF2B5EF4-FFF2-40B4-BE49-F238E27FC236}">
                <a16:creationId xmlns:a16="http://schemas.microsoft.com/office/drawing/2014/main" id="{4316703A-A9A8-40EC-9E6B-D7E9E0215D92}"/>
              </a:ext>
            </a:extLst>
          </p:cNvPr>
          <p:cNvSpPr/>
          <p:nvPr/>
        </p:nvSpPr>
        <p:spPr>
          <a:xfrm>
            <a:off x="1595613" y="1620280"/>
            <a:ext cx="697692" cy="369332"/>
          </a:xfrm>
          <a:prstGeom prst="rect">
            <a:avLst/>
          </a:prstGeom>
        </p:spPr>
        <p:txBody>
          <a:bodyPr wrap="none">
            <a:spAutoFit/>
          </a:bodyPr>
          <a:lstStyle/>
          <a:p>
            <a:r>
              <a:rPr lang="en-US" b="1"/>
              <a:t>Event</a:t>
            </a:r>
          </a:p>
        </p:txBody>
      </p:sp>
      <p:sp>
        <p:nvSpPr>
          <p:cNvPr id="19" name="Rectangle 18">
            <a:extLst>
              <a:ext uri="{FF2B5EF4-FFF2-40B4-BE49-F238E27FC236}">
                <a16:creationId xmlns:a16="http://schemas.microsoft.com/office/drawing/2014/main" id="{742FFB52-04E5-479A-B383-EFBC69969479}"/>
              </a:ext>
            </a:extLst>
          </p:cNvPr>
          <p:cNvSpPr/>
          <p:nvPr/>
        </p:nvSpPr>
        <p:spPr>
          <a:xfrm>
            <a:off x="4319763" y="1620280"/>
            <a:ext cx="1182696" cy="369332"/>
          </a:xfrm>
          <a:prstGeom prst="rect">
            <a:avLst/>
          </a:prstGeom>
        </p:spPr>
        <p:txBody>
          <a:bodyPr wrap="none">
            <a:spAutoFit/>
          </a:bodyPr>
          <a:lstStyle/>
          <a:p>
            <a:r>
              <a:rPr lang="en-US" b="1" dirty="0"/>
              <a:t>Time/Scale</a:t>
            </a:r>
          </a:p>
        </p:txBody>
      </p:sp>
      <p:sp>
        <p:nvSpPr>
          <p:cNvPr id="26" name="Rectangle 25">
            <a:extLst>
              <a:ext uri="{FF2B5EF4-FFF2-40B4-BE49-F238E27FC236}">
                <a16:creationId xmlns:a16="http://schemas.microsoft.com/office/drawing/2014/main" id="{4BE2C907-D189-44E3-B370-3C32E46B514E}"/>
              </a:ext>
            </a:extLst>
          </p:cNvPr>
          <p:cNvSpPr/>
          <p:nvPr/>
        </p:nvSpPr>
        <p:spPr>
          <a:xfrm>
            <a:off x="6286500" y="1620280"/>
            <a:ext cx="1632050" cy="369332"/>
          </a:xfrm>
          <a:prstGeom prst="rect">
            <a:avLst/>
          </a:prstGeom>
        </p:spPr>
        <p:txBody>
          <a:bodyPr wrap="none">
            <a:spAutoFit/>
          </a:bodyPr>
          <a:lstStyle/>
          <a:p>
            <a:r>
              <a:rPr lang="en-US" b="1" dirty="0"/>
              <a:t>Event/Censored</a:t>
            </a:r>
          </a:p>
        </p:txBody>
      </p:sp>
    </p:spTree>
    <p:extLst>
      <p:ext uri="{BB962C8B-B14F-4D97-AF65-F5344CB8AC3E}">
        <p14:creationId xmlns:p14="http://schemas.microsoft.com/office/powerpoint/2010/main" val="1815832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graphicFrame>
        <p:nvGraphicFramePr>
          <p:cNvPr id="225" name="Google Shape;225;p8" hidden="1"/>
          <p:cNvGraphicFramePr/>
          <p:nvPr>
            <p:extLst>
              <p:ext uri="{D42A27DB-BD31-4B8C-83A1-F6EECF244321}">
                <p14:modId xmlns:p14="http://schemas.microsoft.com/office/powerpoint/2010/main" val="4151129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97" name="think-cell Slide" r:id="rId4" imgW="1588" imgH="1588" progId="TCLayout.ActiveDocument.1">
                  <p:embed/>
                </p:oleObj>
              </mc:Choice>
              <mc:Fallback>
                <p:oleObj name="think-cell Slide" r:id="rId4" imgW="1588" imgH="1588" progId="TCLayout.ActiveDocument.1">
                  <p:embed/>
                  <p:pic>
                    <p:nvPicPr>
                      <p:cNvPr id="225" name="Google Shape;225;p8" hidden="1"/>
                      <p:cNvPicPr preferRelativeResize="0"/>
                      <p:nvPr/>
                    </p:nvPicPr>
                    <p:blipFill rotWithShape="1">
                      <a:blip r:embed="rId5">
                        <a:alphaModFix/>
                      </a:blip>
                      <a:srcRect/>
                      <a:stretch/>
                    </p:blipFill>
                    <p:spPr>
                      <a:xfrm>
                        <a:off x="1588" y="1588"/>
                        <a:ext cx="1588" cy="1588"/>
                      </a:xfrm>
                      <a:prstGeom prst="rect">
                        <a:avLst/>
                      </a:prstGeom>
                      <a:noFill/>
                      <a:ln>
                        <a:noFill/>
                      </a:ln>
                    </p:spPr>
                  </p:pic>
                </p:oleObj>
              </mc:Fallback>
            </mc:AlternateContent>
          </a:graphicData>
        </a:graphic>
      </p:graphicFrame>
      <p:sp>
        <p:nvSpPr>
          <p:cNvPr id="226" name="Google Shape;226;p8"/>
          <p:cNvSpPr txBox="1">
            <a:spLocks noGrp="1"/>
          </p:cNvSpPr>
          <p:nvPr>
            <p:ph type="title"/>
          </p:nvPr>
        </p:nvSpPr>
        <p:spPr>
          <a:xfrm>
            <a:off x="457200" y="2285999"/>
            <a:ext cx="2558170" cy="22860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3600"/>
              <a:buFont typeface="Calibri"/>
              <a:buNone/>
            </a:pPr>
            <a:r>
              <a:rPr lang="en-US" dirty="0"/>
              <a:t>Censorship is an important component to Survival analysis</a:t>
            </a:r>
            <a:endParaRPr dirty="0"/>
          </a:p>
        </p:txBody>
      </p:sp>
      <p:sp>
        <p:nvSpPr>
          <p:cNvPr id="227" name="Google Shape;227;p8"/>
          <p:cNvSpPr txBox="1">
            <a:spLocks noGrp="1"/>
          </p:cNvSpPr>
          <p:nvPr>
            <p:ph type="sldNum" idx="12"/>
          </p:nvPr>
        </p:nvSpPr>
        <p:spPr>
          <a:xfrm>
            <a:off x="11491417" y="6459785"/>
            <a:ext cx="620683"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Font typeface="Arial"/>
              <a:buNone/>
              <a:defRPr sz="1800" b="0" i="0" u="none" strike="noStrike" cap="none">
                <a:solidFill>
                  <a:srgbClr val="C8C8C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a:p>
        </p:txBody>
      </p:sp>
      <p:graphicFrame>
        <p:nvGraphicFramePr>
          <p:cNvPr id="228" name="Google Shape;228;p8"/>
          <p:cNvGraphicFramePr/>
          <p:nvPr>
            <p:extLst>
              <p:ext uri="{D42A27DB-BD31-4B8C-83A1-F6EECF244321}">
                <p14:modId xmlns:p14="http://schemas.microsoft.com/office/powerpoint/2010/main" val="1822488498"/>
              </p:ext>
            </p:extLst>
          </p:nvPr>
        </p:nvGraphicFramePr>
        <p:xfrm>
          <a:off x="3848099" y="1327527"/>
          <a:ext cx="8105775" cy="1285260"/>
        </p:xfrm>
        <a:graphic>
          <a:graphicData uri="http://schemas.openxmlformats.org/drawingml/2006/table">
            <a:tbl>
              <a:tblPr firstRow="1" bandRow="1">
                <a:noFill/>
              </a:tblPr>
              <a:tblGrid>
                <a:gridCol w="2809875">
                  <a:extLst>
                    <a:ext uri="{9D8B030D-6E8A-4147-A177-3AD203B41FA5}">
                      <a16:colId xmlns:a16="http://schemas.microsoft.com/office/drawing/2014/main" val="20000"/>
                    </a:ext>
                  </a:extLst>
                </a:gridCol>
                <a:gridCol w="529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b="1" u="none" strike="noStrike" cap="none" dirty="0">
                          <a:solidFill>
                            <a:srgbClr val="FFFFFF"/>
                          </a:solidFill>
                        </a:rPr>
                        <a:t>Variable</a:t>
                      </a:r>
                      <a:endParaRPr b="1" dirty="0">
                        <a:solidFill>
                          <a:srgbClr val="FFFFFF"/>
                        </a:solidFill>
                      </a:endParaRPr>
                    </a:p>
                  </a:txBody>
                  <a:tcPr marL="91450" marR="91450" marT="45725" marB="45725">
                    <a:solidFill>
                      <a:schemeClr val="bg1">
                        <a:lumMod val="65000"/>
                      </a:schemeClr>
                    </a:solidFill>
                  </a:tcPr>
                </a:tc>
                <a:tc>
                  <a:txBody>
                    <a:bodyPr/>
                    <a:lstStyle/>
                    <a:p>
                      <a:pPr marL="0" marR="0" lvl="0" indent="0" algn="l" rtl="0">
                        <a:spcBef>
                          <a:spcPts val="0"/>
                        </a:spcBef>
                        <a:spcAft>
                          <a:spcPts val="0"/>
                        </a:spcAft>
                        <a:buNone/>
                      </a:pPr>
                      <a:r>
                        <a:rPr lang="en-US" sz="1800" b="1" dirty="0">
                          <a:solidFill>
                            <a:srgbClr val="FFFFFF"/>
                          </a:solidFill>
                        </a:rPr>
                        <a:t>Description</a:t>
                      </a:r>
                      <a:endParaRPr b="1" dirty="0">
                        <a:solidFill>
                          <a:srgbClr val="FFFFFF"/>
                        </a:solidFill>
                      </a:endParaRPr>
                    </a:p>
                  </a:txBody>
                  <a:tcPr marL="91450" marR="91450" marT="45725" marB="45725">
                    <a:solidFill>
                      <a:schemeClr val="bg1">
                        <a:lumMod val="65000"/>
                      </a:scheme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Censorship</a:t>
                      </a:r>
                      <a:endParaRPr dirty="0"/>
                    </a:p>
                  </a:txBody>
                  <a:tcPr marL="91450" marR="91450" marT="45725" marB="45725"/>
                </a:tc>
                <a:tc>
                  <a:txBody>
                    <a:bodyPr/>
                    <a:lstStyle/>
                    <a:p>
                      <a:pPr marL="0" marR="0" lvl="0" indent="0" algn="l" rtl="0">
                        <a:spcBef>
                          <a:spcPts val="0"/>
                        </a:spcBef>
                        <a:spcAft>
                          <a:spcPts val="0"/>
                        </a:spcAft>
                        <a:buNone/>
                      </a:pPr>
                      <a:r>
                        <a:rPr lang="en-US" sz="1800" dirty="0"/>
                        <a:t>Event hasn't happened to subject by end of study</a:t>
                      </a:r>
                      <a:endParaRPr dirty="0"/>
                    </a:p>
                    <a:p>
                      <a:pPr marL="285750" marR="0" lvl="0" indent="-285750" algn="l" rtl="0">
                        <a:spcBef>
                          <a:spcPts val="0"/>
                        </a:spcBef>
                        <a:spcAft>
                          <a:spcPts val="0"/>
                        </a:spcAft>
                        <a:buClr>
                          <a:srgbClr val="670F31"/>
                        </a:buClr>
                        <a:buSzPts val="1800"/>
                        <a:buFont typeface="Arial"/>
                        <a:buChar char="•"/>
                      </a:pPr>
                      <a:r>
                        <a:rPr lang="en-US" sz="1800" b="1" dirty="0">
                          <a:solidFill>
                            <a:srgbClr val="670F31"/>
                          </a:solidFill>
                        </a:rPr>
                        <a:t>Right-censored data always included in data</a:t>
                      </a:r>
                      <a:endParaRPr dirty="0"/>
                    </a:p>
                    <a:p>
                      <a:pPr marL="285750" marR="0" lvl="0" indent="-285750" algn="l" rtl="0">
                        <a:spcBef>
                          <a:spcPts val="0"/>
                        </a:spcBef>
                        <a:spcAft>
                          <a:spcPts val="0"/>
                        </a:spcAft>
                        <a:buClr>
                          <a:srgbClr val="670F31"/>
                        </a:buClr>
                        <a:buSzPts val="1800"/>
                        <a:buFont typeface="Arial"/>
                        <a:buChar char="•"/>
                      </a:pPr>
                      <a:r>
                        <a:rPr lang="en-US" sz="1800" b="1" dirty="0">
                          <a:solidFill>
                            <a:srgbClr val="670F31"/>
                          </a:solidFill>
                        </a:rPr>
                        <a:t>Left and interval censored data may be omitted</a:t>
                      </a:r>
                      <a:endParaRPr dirty="0"/>
                    </a:p>
                  </a:txBody>
                  <a:tcPr marL="91450" marR="91450" marT="45725" marB="45725"/>
                </a:tc>
                <a:extLst>
                  <a:ext uri="{0D108BD9-81ED-4DB2-BD59-A6C34878D82A}">
                    <a16:rowId xmlns:a16="http://schemas.microsoft.com/office/drawing/2014/main" val="10005"/>
                  </a:ext>
                </a:extLst>
              </a:tr>
            </a:tbl>
          </a:graphicData>
        </a:graphic>
      </p:graphicFrame>
      <p:sp>
        <p:nvSpPr>
          <p:cNvPr id="229" name="Google Shape;229;p8"/>
          <p:cNvSpPr txBox="1"/>
          <p:nvPr/>
        </p:nvSpPr>
        <p:spPr>
          <a:xfrm>
            <a:off x="10948492" y="6459785"/>
            <a:ext cx="620683" cy="3651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dirty="0">
                <a:solidFill>
                  <a:srgbClr val="C8C8C8"/>
                </a:solidFill>
                <a:latin typeface="Calibri"/>
                <a:ea typeface="Calibri"/>
                <a:cs typeface="Calibri"/>
                <a:sym typeface="Calibri"/>
              </a:rPr>
              <a:t>LT</a:t>
            </a:r>
            <a:endParaRPr dirty="0"/>
          </a:p>
        </p:txBody>
      </p:sp>
      <p:sp>
        <p:nvSpPr>
          <p:cNvPr id="230" name="Google Shape;230;p8"/>
          <p:cNvSpPr/>
          <p:nvPr/>
        </p:nvSpPr>
        <p:spPr>
          <a:xfrm>
            <a:off x="3848099" y="6180682"/>
            <a:ext cx="73279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C8C8C8"/>
                </a:solidFill>
                <a:latin typeface="Calibri"/>
                <a:ea typeface="Calibri"/>
                <a:cs typeface="Calibri"/>
                <a:sym typeface="Calibri"/>
              </a:rPr>
              <a:t>Sources: 1. https://help.xlstat.com/s/article/what-is-the-difference-between-a-parametric-and-a-nonparametric-test?, 2. https://towardsdatascience.com/survival-analysis-intuition-implementation-in-python-504fde4fcf8e, http://help.synthesis8.com/weibull_alta8/data_types.htm</a:t>
            </a:r>
            <a:endParaRPr dirty="0"/>
          </a:p>
        </p:txBody>
      </p:sp>
      <p:pic>
        <p:nvPicPr>
          <p:cNvPr id="231" name="Google Shape;231;p8" descr="Data Types"/>
          <p:cNvPicPr preferRelativeResize="0"/>
          <p:nvPr/>
        </p:nvPicPr>
        <p:blipFill rotWithShape="1">
          <a:blip r:embed="rId6">
            <a:alphaModFix/>
          </a:blip>
          <a:srcRect/>
          <a:stretch/>
        </p:blipFill>
        <p:spPr>
          <a:xfrm>
            <a:off x="4700586" y="3160962"/>
            <a:ext cx="3200400" cy="1952625"/>
          </a:xfrm>
          <a:prstGeom prst="rect">
            <a:avLst/>
          </a:prstGeom>
          <a:noFill/>
          <a:ln w="9525" cap="flat" cmpd="sng">
            <a:solidFill>
              <a:srgbClr val="670F31"/>
            </a:solidFill>
            <a:prstDash val="solid"/>
            <a:round/>
            <a:headEnd type="none" w="sm" len="sm"/>
            <a:tailEnd type="none" w="sm" len="sm"/>
          </a:ln>
        </p:spPr>
      </p:pic>
      <p:sp>
        <p:nvSpPr>
          <p:cNvPr id="232" name="Google Shape;232;p8"/>
          <p:cNvSpPr txBox="1"/>
          <p:nvPr/>
        </p:nvSpPr>
        <p:spPr>
          <a:xfrm>
            <a:off x="7900986" y="3777021"/>
            <a:ext cx="378568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Failure between regular inspection (e.g. every 100 hours)</a:t>
            </a:r>
            <a:endParaRPr/>
          </a:p>
        </p:txBody>
      </p:sp>
      <p:sp>
        <p:nvSpPr>
          <p:cNvPr id="233" name="Google Shape;233;p8"/>
          <p:cNvSpPr txBox="1"/>
          <p:nvPr/>
        </p:nvSpPr>
        <p:spPr>
          <a:xfrm>
            <a:off x="7900986" y="4137274"/>
            <a:ext cx="362745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No event by exit (remember study length is fixed)</a:t>
            </a:r>
            <a:endParaRPr dirty="0"/>
          </a:p>
        </p:txBody>
      </p:sp>
      <p:sp>
        <p:nvSpPr>
          <p:cNvPr id="234" name="Google Shape;234;p8"/>
          <p:cNvSpPr/>
          <p:nvPr/>
        </p:nvSpPr>
        <p:spPr>
          <a:xfrm>
            <a:off x="7900986" y="3160962"/>
            <a:ext cx="228958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rgbClr val="670F31"/>
                </a:solidFill>
                <a:latin typeface="Calibri"/>
                <a:ea typeface="Calibri"/>
                <a:cs typeface="Calibri"/>
                <a:sym typeface="Calibri"/>
              </a:rPr>
              <a:t>Cause of censor </a:t>
            </a:r>
            <a:endParaRPr/>
          </a:p>
        </p:txBody>
      </p:sp>
      <p:sp>
        <p:nvSpPr>
          <p:cNvPr id="235" name="Google Shape;235;p8"/>
          <p:cNvSpPr txBox="1"/>
          <p:nvPr/>
        </p:nvSpPr>
        <p:spPr>
          <a:xfrm>
            <a:off x="7900986" y="3411437"/>
            <a:ext cx="362745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Failure between time zero and an unknown time</a:t>
            </a:r>
            <a:endParaRPr dirty="0"/>
          </a:p>
        </p:txBody>
      </p:sp>
      <p:grpSp>
        <p:nvGrpSpPr>
          <p:cNvPr id="13" name="Group 12">
            <a:extLst>
              <a:ext uri="{FF2B5EF4-FFF2-40B4-BE49-F238E27FC236}">
                <a16:creationId xmlns:a16="http://schemas.microsoft.com/office/drawing/2014/main" id="{D628261D-4D4D-476C-89A8-5A82ABCDCE4B}"/>
              </a:ext>
            </a:extLst>
          </p:cNvPr>
          <p:cNvGrpSpPr>
            <a:grpSpLocks noChangeAspect="1"/>
          </p:cNvGrpSpPr>
          <p:nvPr/>
        </p:nvGrpSpPr>
        <p:grpSpPr>
          <a:xfrm>
            <a:off x="4272866" y="3762066"/>
            <a:ext cx="306910" cy="306910"/>
            <a:chOff x="5961063" y="3294063"/>
            <a:chExt cx="269875" cy="269875"/>
          </a:xfrm>
        </p:grpSpPr>
        <p:sp>
          <p:nvSpPr>
            <p:cNvPr id="14" name="Oval 18">
              <a:extLst>
                <a:ext uri="{FF2B5EF4-FFF2-40B4-BE49-F238E27FC236}">
                  <a16:creationId xmlns:a16="http://schemas.microsoft.com/office/drawing/2014/main" id="{4D8B3D89-34FC-42A9-8B64-E931EA8B5B50}"/>
                </a:ext>
              </a:extLst>
            </p:cNvPr>
            <p:cNvSpPr>
              <a:spLocks noChangeArrowheads="1"/>
            </p:cNvSpPr>
            <p:nvPr/>
          </p:nvSpPr>
          <p:spPr bwMode="auto">
            <a:xfrm>
              <a:off x="5961063" y="3294063"/>
              <a:ext cx="269875" cy="269875"/>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9">
              <a:extLst>
                <a:ext uri="{FF2B5EF4-FFF2-40B4-BE49-F238E27FC236}">
                  <a16:creationId xmlns:a16="http://schemas.microsoft.com/office/drawing/2014/main" id="{A1441720-6515-4A4F-AD9B-85D6DB2647F4}"/>
                </a:ext>
              </a:extLst>
            </p:cNvPr>
            <p:cNvSpPr>
              <a:spLocks/>
            </p:cNvSpPr>
            <p:nvPr/>
          </p:nvSpPr>
          <p:spPr bwMode="auto">
            <a:xfrm>
              <a:off x="6040438" y="3373438"/>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a:extLst>
              <a:ext uri="{FF2B5EF4-FFF2-40B4-BE49-F238E27FC236}">
                <a16:creationId xmlns:a16="http://schemas.microsoft.com/office/drawing/2014/main" id="{1B2743A1-0568-4BB3-80B3-BCE07851F128}"/>
              </a:ext>
            </a:extLst>
          </p:cNvPr>
          <p:cNvGrpSpPr>
            <a:grpSpLocks noChangeAspect="1"/>
          </p:cNvGrpSpPr>
          <p:nvPr/>
        </p:nvGrpSpPr>
        <p:grpSpPr>
          <a:xfrm>
            <a:off x="4277484" y="3396481"/>
            <a:ext cx="306910" cy="306910"/>
            <a:chOff x="5961063" y="3294063"/>
            <a:chExt cx="269875" cy="269875"/>
          </a:xfrm>
        </p:grpSpPr>
        <p:sp>
          <p:nvSpPr>
            <p:cNvPr id="17" name="Oval 18">
              <a:extLst>
                <a:ext uri="{FF2B5EF4-FFF2-40B4-BE49-F238E27FC236}">
                  <a16:creationId xmlns:a16="http://schemas.microsoft.com/office/drawing/2014/main" id="{F01D89C4-4A59-49E2-91C1-90089846A5B1}"/>
                </a:ext>
              </a:extLst>
            </p:cNvPr>
            <p:cNvSpPr>
              <a:spLocks noChangeArrowheads="1"/>
            </p:cNvSpPr>
            <p:nvPr/>
          </p:nvSpPr>
          <p:spPr bwMode="auto">
            <a:xfrm>
              <a:off x="5961063" y="3294063"/>
              <a:ext cx="269875" cy="269875"/>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9">
              <a:extLst>
                <a:ext uri="{FF2B5EF4-FFF2-40B4-BE49-F238E27FC236}">
                  <a16:creationId xmlns:a16="http://schemas.microsoft.com/office/drawing/2014/main" id="{25728B4A-B244-445D-87F4-86D06D040746}"/>
                </a:ext>
              </a:extLst>
            </p:cNvPr>
            <p:cNvSpPr>
              <a:spLocks/>
            </p:cNvSpPr>
            <p:nvPr/>
          </p:nvSpPr>
          <p:spPr bwMode="auto">
            <a:xfrm>
              <a:off x="6040438" y="3373438"/>
              <a:ext cx="111125" cy="111125"/>
            </a:xfrm>
            <a:custGeom>
              <a:avLst/>
              <a:gdLst>
                <a:gd name="T0" fmla="*/ 63 w 70"/>
                <a:gd name="T1" fmla="*/ 0 h 70"/>
                <a:gd name="T2" fmla="*/ 35 w 70"/>
                <a:gd name="T3" fmla="*/ 29 h 70"/>
                <a:gd name="T4" fmla="*/ 6 w 70"/>
                <a:gd name="T5" fmla="*/ 0 h 70"/>
                <a:gd name="T6" fmla="*/ 0 w 70"/>
                <a:gd name="T7" fmla="*/ 6 h 70"/>
                <a:gd name="T8" fmla="*/ 28 w 70"/>
                <a:gd name="T9" fmla="*/ 35 h 70"/>
                <a:gd name="T10" fmla="*/ 0 w 70"/>
                <a:gd name="T11" fmla="*/ 63 h 70"/>
                <a:gd name="T12" fmla="*/ 6 w 70"/>
                <a:gd name="T13" fmla="*/ 70 h 70"/>
                <a:gd name="T14" fmla="*/ 35 w 70"/>
                <a:gd name="T15" fmla="*/ 41 h 70"/>
                <a:gd name="T16" fmla="*/ 63 w 70"/>
                <a:gd name="T17" fmla="*/ 70 h 70"/>
                <a:gd name="T18" fmla="*/ 70 w 70"/>
                <a:gd name="T19" fmla="*/ 63 h 70"/>
                <a:gd name="T20" fmla="*/ 41 w 70"/>
                <a:gd name="T21" fmla="*/ 35 h 70"/>
                <a:gd name="T22" fmla="*/ 70 w 70"/>
                <a:gd name="T23" fmla="*/ 6 h 70"/>
                <a:gd name="T24" fmla="*/ 63 w 70"/>
                <a:gd name="T2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3" y="0"/>
                  </a:moveTo>
                  <a:lnTo>
                    <a:pt x="35" y="29"/>
                  </a:lnTo>
                  <a:lnTo>
                    <a:pt x="6" y="0"/>
                  </a:lnTo>
                  <a:lnTo>
                    <a:pt x="0" y="6"/>
                  </a:lnTo>
                  <a:lnTo>
                    <a:pt x="28" y="35"/>
                  </a:lnTo>
                  <a:lnTo>
                    <a:pt x="0" y="63"/>
                  </a:lnTo>
                  <a:lnTo>
                    <a:pt x="6" y="70"/>
                  </a:lnTo>
                  <a:lnTo>
                    <a:pt x="35" y="41"/>
                  </a:lnTo>
                  <a:lnTo>
                    <a:pt x="63" y="70"/>
                  </a:lnTo>
                  <a:lnTo>
                    <a:pt x="70" y="63"/>
                  </a:lnTo>
                  <a:lnTo>
                    <a:pt x="41" y="35"/>
                  </a:lnTo>
                  <a:lnTo>
                    <a:pt x="70" y="6"/>
                  </a:lnTo>
                  <a:lnTo>
                    <a:pt x="6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25" name="Group 24">
            <a:extLst>
              <a:ext uri="{FF2B5EF4-FFF2-40B4-BE49-F238E27FC236}">
                <a16:creationId xmlns:a16="http://schemas.microsoft.com/office/drawing/2014/main" id="{116E8288-D447-4EB1-8923-C12E35BFA5C9}"/>
              </a:ext>
            </a:extLst>
          </p:cNvPr>
          <p:cNvGrpSpPr>
            <a:grpSpLocks noChangeAspect="1"/>
          </p:cNvGrpSpPr>
          <p:nvPr/>
        </p:nvGrpSpPr>
        <p:grpSpPr>
          <a:xfrm>
            <a:off x="4272866" y="4122318"/>
            <a:ext cx="306910" cy="306910"/>
            <a:chOff x="982662" y="3868738"/>
            <a:chExt cx="269875" cy="269875"/>
          </a:xfrm>
        </p:grpSpPr>
        <p:sp>
          <p:nvSpPr>
            <p:cNvPr id="26" name="Oval 16">
              <a:extLst>
                <a:ext uri="{FF2B5EF4-FFF2-40B4-BE49-F238E27FC236}">
                  <a16:creationId xmlns:a16="http://schemas.microsoft.com/office/drawing/2014/main" id="{92F27EEF-55F0-4DDB-94C1-B1B586F9186B}"/>
                </a:ext>
              </a:extLst>
            </p:cNvPr>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Freeform 17">
              <a:extLst>
                <a:ext uri="{FF2B5EF4-FFF2-40B4-BE49-F238E27FC236}">
                  <a16:creationId xmlns:a16="http://schemas.microsoft.com/office/drawing/2014/main" id="{9E6ECF72-7837-4071-8406-24D96067BC82}"/>
                </a:ext>
              </a:extLst>
            </p:cNvPr>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8" name="Group 27">
            <a:extLst>
              <a:ext uri="{FF2B5EF4-FFF2-40B4-BE49-F238E27FC236}">
                <a16:creationId xmlns:a16="http://schemas.microsoft.com/office/drawing/2014/main" id="{EAD6A33E-B282-48E5-932C-CD06FBABBF68}"/>
              </a:ext>
            </a:extLst>
          </p:cNvPr>
          <p:cNvGrpSpPr>
            <a:grpSpLocks noChangeAspect="1"/>
          </p:cNvGrpSpPr>
          <p:nvPr/>
        </p:nvGrpSpPr>
        <p:grpSpPr>
          <a:xfrm>
            <a:off x="4272866" y="4509887"/>
            <a:ext cx="306910" cy="306910"/>
            <a:chOff x="982662" y="3868738"/>
            <a:chExt cx="269875" cy="269875"/>
          </a:xfrm>
        </p:grpSpPr>
        <p:sp>
          <p:nvSpPr>
            <p:cNvPr id="29" name="Oval 16">
              <a:extLst>
                <a:ext uri="{FF2B5EF4-FFF2-40B4-BE49-F238E27FC236}">
                  <a16:creationId xmlns:a16="http://schemas.microsoft.com/office/drawing/2014/main" id="{DC7E75CD-001B-4277-9794-220DA9942C7C}"/>
                </a:ext>
              </a:extLst>
            </p:cNvPr>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0" name="Freeform 17">
              <a:extLst>
                <a:ext uri="{FF2B5EF4-FFF2-40B4-BE49-F238E27FC236}">
                  <a16:creationId xmlns:a16="http://schemas.microsoft.com/office/drawing/2014/main" id="{8D6A4203-C292-4353-8763-25B180414AD8}"/>
                </a:ext>
              </a:extLst>
            </p:cNvPr>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4E3124E-7645-47E7-B0BC-55EEC34982E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401" name="think-cell Slide" r:id="rId6" imgW="592" imgH="591" progId="TCLayout.ActiveDocument.1">
                  <p:embed/>
                </p:oleObj>
              </mc:Choice>
              <mc:Fallback>
                <p:oleObj name="think-cell Slide" r:id="rId6" imgW="592" imgH="591" progId="TCLayout.ActiveDocument.1">
                  <p:embed/>
                  <p:pic>
                    <p:nvPicPr>
                      <p:cNvPr id="6" name="Object 5" hidden="1">
                        <a:extLst>
                          <a:ext uri="{FF2B5EF4-FFF2-40B4-BE49-F238E27FC236}">
                            <a16:creationId xmlns:a16="http://schemas.microsoft.com/office/drawing/2014/main" id="{94E3124E-7645-47E7-B0BC-55EEC34982E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68C21DA-23A2-4CAC-B13A-033DBADF745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dirty="0">
              <a:latin typeface="Calibri Light" panose="020F0302020204030204" pitchFamily="34" charset="0"/>
              <a:ea typeface="+mj-ea"/>
              <a:cs typeface="+mj-cs"/>
              <a:sym typeface="Calibri Light" panose="020F0302020204030204" pitchFamily="34" charset="0"/>
            </a:endParaRPr>
          </a:p>
        </p:txBody>
      </p:sp>
      <p:sp>
        <p:nvSpPr>
          <p:cNvPr id="10" name="Text Placeholder 9">
            <a:extLst>
              <a:ext uri="{FF2B5EF4-FFF2-40B4-BE49-F238E27FC236}">
                <a16:creationId xmlns:a16="http://schemas.microsoft.com/office/drawing/2014/main" id="{968A6BF7-37F4-4AE3-ACC8-8CD0A96EAED7}"/>
              </a:ext>
            </a:extLst>
          </p:cNvPr>
          <p:cNvSpPr>
            <a:spLocks noGrp="1"/>
          </p:cNvSpPr>
          <p:nvPr>
            <p:ph type="body" sz="quarter" idx="3"/>
          </p:nvPr>
        </p:nvSpPr>
        <p:spPr>
          <a:xfrm>
            <a:off x="612559" y="1791229"/>
            <a:ext cx="5361521" cy="369332"/>
          </a:xfrm>
        </p:spPr>
        <p:txBody>
          <a:bodyPr>
            <a:spAutoFit/>
          </a:bodyPr>
          <a:lstStyle/>
          <a:p>
            <a:r>
              <a:rPr lang="en-US" dirty="0"/>
              <a:t>Cumulative Hazard function</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DCAC4047-868A-493E-B728-06019D44BBD6}"/>
                  </a:ext>
                </a:extLst>
              </p:cNvPr>
              <p:cNvSpPr>
                <a:spLocks noGrp="1"/>
              </p:cNvSpPr>
              <p:nvPr>
                <p:ph sz="quarter" idx="4"/>
              </p:nvPr>
            </p:nvSpPr>
            <p:spPr>
              <a:xfrm>
                <a:off x="612559" y="2160561"/>
                <a:ext cx="5351255" cy="840230"/>
              </a:xfrm>
            </p:spPr>
            <p:txBody>
              <a:bodyPr wrap="square">
                <a:spAutoFit/>
              </a:bodyPr>
              <a:lstStyle/>
              <a:p>
                <a:pPr marL="0" indent="0">
                  <a:buNone/>
                </a:pPr>
                <a14:m>
                  <m:oMath xmlns:m="http://schemas.openxmlformats.org/officeDocument/2006/math">
                    <m:r>
                      <a:rPr lang="en-US" sz="1800" i="1" smtClean="0">
                        <a:latin typeface="Cambria Math" panose="02040503050406030204" pitchFamily="18" charset="0"/>
                      </a:rPr>
                      <m:t>𝐹</m:t>
                    </m:r>
                    <m:d>
                      <m:dPr>
                        <m:ctrlPr>
                          <a:rPr lang="en-US" sz="1800" i="1">
                            <a:latin typeface="Cambria Math" panose="02040503050406030204" pitchFamily="18" charset="0"/>
                          </a:rPr>
                        </m:ctrlPr>
                      </m:dPr>
                      <m:e>
                        <m:r>
                          <a:rPr lang="en-US" sz="1800" i="1">
                            <a:latin typeface="Cambria Math" panose="02040503050406030204" pitchFamily="18" charset="0"/>
                          </a:rPr>
                          <m:t>𝑡</m:t>
                        </m:r>
                      </m:e>
                    </m:d>
                  </m:oMath>
                </a14:m>
                <a:r>
                  <a:rPr lang="en-US" sz="1800" dirty="0"/>
                  <a:t> is the probability that by time (t) the event has occurred, which can be used to illustrate </a:t>
                </a:r>
                <a:r>
                  <a:rPr lang="en-US" sz="1800" b="1" dirty="0">
                    <a:solidFill>
                      <a:srgbClr val="670F31"/>
                    </a:solidFill>
                  </a:rPr>
                  <a:t>cumulative hazard</a:t>
                </a:r>
                <a:endParaRPr lang="en-US" sz="1800" dirty="0"/>
              </a:p>
            </p:txBody>
          </p:sp>
        </mc:Choice>
        <mc:Fallback xmlns="">
          <p:sp>
            <p:nvSpPr>
              <p:cNvPr id="11" name="Content Placeholder 10">
                <a:extLst>
                  <a:ext uri="{FF2B5EF4-FFF2-40B4-BE49-F238E27FC236}">
                    <a16:creationId xmlns:a16="http://schemas.microsoft.com/office/drawing/2014/main" id="{DCAC4047-868A-493E-B728-06019D44BBD6}"/>
                  </a:ext>
                </a:extLst>
              </p:cNvPr>
              <p:cNvSpPr>
                <a:spLocks noGrp="1" noRot="1" noChangeAspect="1" noMove="1" noResize="1" noEditPoints="1" noAdjustHandles="1" noChangeArrowheads="1" noChangeShapeType="1" noTextEdit="1"/>
              </p:cNvSpPr>
              <p:nvPr>
                <p:ph sz="quarter" idx="4"/>
              </p:nvPr>
            </p:nvSpPr>
            <p:spPr>
              <a:xfrm>
                <a:off x="612559" y="2160561"/>
                <a:ext cx="5351255" cy="840230"/>
              </a:xfrm>
              <a:blipFill>
                <a:blip r:embed="rId8"/>
                <a:stretch>
                  <a:fillRect l="-911" t="-6522" b="-10870"/>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5F5337C1-6AA9-4E85-A29E-418287B51BF8}"/>
              </a:ext>
            </a:extLst>
          </p:cNvPr>
          <p:cNvSpPr>
            <a:spLocks noGrp="1"/>
          </p:cNvSpPr>
          <p:nvPr>
            <p:ph type="body" idx="1"/>
          </p:nvPr>
        </p:nvSpPr>
        <p:spPr>
          <a:xfrm>
            <a:off x="6217919" y="1791229"/>
            <a:ext cx="5422481" cy="369332"/>
          </a:xfrm>
        </p:spPr>
        <p:txBody>
          <a:bodyPr>
            <a:spAutoFit/>
          </a:bodyPr>
          <a:lstStyle/>
          <a:p>
            <a:r>
              <a:rPr lang="en-US" dirty="0"/>
              <a:t>Survivor Function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33A977D2-1A2B-4698-B1B7-B48C8EEADFDA}"/>
                  </a:ext>
                </a:extLst>
              </p:cNvPr>
              <p:cNvSpPr>
                <a:spLocks noGrp="1"/>
              </p:cNvSpPr>
              <p:nvPr>
                <p:ph sz="half" idx="2"/>
              </p:nvPr>
            </p:nvSpPr>
            <p:spPr>
              <a:xfrm>
                <a:off x="6217919" y="2160561"/>
                <a:ext cx="5351255" cy="891526"/>
              </a:xfrm>
            </p:spPr>
            <p:txBody>
              <a:bodyPr wrap="square">
                <a:spAutoFit/>
              </a:bodyPr>
              <a:lstStyle/>
              <a:p>
                <a:pPr marL="0" indent="0">
                  <a:buNone/>
                </a:pPr>
                <a:r>
                  <a:rPr lang="en-US" sz="1800" dirty="0"/>
                  <a:t>The probability an event </a:t>
                </a:r>
                <a:r>
                  <a:rPr lang="en-US" sz="1800" u="sng" dirty="0"/>
                  <a:t>hasn't</a:t>
                </a:r>
                <a:r>
                  <a:rPr lang="en-US" sz="1800" dirty="0"/>
                  <a:t> occurred by time (t) to an </a:t>
                </a:r>
                <a:r>
                  <a:rPr lang="en-US" sz="1800" b="1" dirty="0">
                    <a:solidFill>
                      <a:srgbClr val="670F31"/>
                    </a:solidFill>
                  </a:rPr>
                  <a:t>individual's survival time (T)</a:t>
                </a:r>
                <a:r>
                  <a:rPr lang="en-US" sz="1800" dirty="0"/>
                  <a:t>, then, is intuitively: </a:t>
                </a:r>
              </a:p>
              <a:p>
                <a:pPr marL="0" indent="0">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𝑆</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𝑡</m:t>
                          </m:r>
                        </m:e>
                      </m:d>
                      <m:r>
                        <a:rPr lang="en-US" sz="1800" i="1" smtClean="0">
                          <a:latin typeface="Cambria Math" panose="02040503050406030204" pitchFamily="18" charset="0"/>
                        </a:rPr>
                        <m:t>=1−</m:t>
                      </m:r>
                      <m:r>
                        <a:rPr lang="en-US" sz="1800" b="0" i="1" smtClean="0">
                          <a:latin typeface="Cambria Math" panose="02040503050406030204" pitchFamily="18" charset="0"/>
                        </a:rPr>
                        <m:t>𝐹</m:t>
                      </m:r>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smtClean="0">
                          <a:latin typeface="Cambria Math" panose="02040503050406030204" pitchFamily="18" charset="0"/>
                        </a:rPr>
                        <m:t>=</m:t>
                      </m:r>
                      <m:r>
                        <a:rPr lang="en-US" sz="1800" i="1" smtClean="0">
                          <a:latin typeface="Cambria Math" panose="02040503050406030204" pitchFamily="18" charset="0"/>
                        </a:rPr>
                        <m:t>𝑃</m:t>
                      </m:r>
                      <m:d>
                        <m:dPr>
                          <m:ctrlPr>
                            <a:rPr lang="en-US" sz="1800" i="1" smtClean="0">
                              <a:latin typeface="Cambria Math" panose="02040503050406030204" pitchFamily="18" charset="0"/>
                            </a:rPr>
                          </m:ctrlPr>
                        </m:dPr>
                        <m:e>
                          <m:r>
                            <a:rPr lang="en-US" sz="1800" i="1" smtClean="0">
                              <a:latin typeface="Cambria Math" panose="02040503050406030204" pitchFamily="18" charset="0"/>
                            </a:rPr>
                            <m:t>𝑇</m:t>
                          </m:r>
                          <m:r>
                            <a:rPr lang="en-US" sz="1800" i="1" smtClean="0">
                              <a:latin typeface="Cambria Math" panose="02040503050406030204" pitchFamily="18" charset="0"/>
                            </a:rPr>
                            <m:t>≥</m:t>
                          </m:r>
                          <m:r>
                            <a:rPr lang="en-US" sz="1800" i="1" smtClean="0">
                              <a:latin typeface="Cambria Math" panose="02040503050406030204" pitchFamily="18" charset="0"/>
                            </a:rPr>
                            <m:t>𝑡</m:t>
                          </m:r>
                        </m:e>
                      </m:d>
                    </m:oMath>
                  </m:oMathPara>
                </a14:m>
                <a:endParaRPr lang="en-US" sz="1800" dirty="0"/>
              </a:p>
            </p:txBody>
          </p:sp>
        </mc:Choice>
        <mc:Fallback xmlns="">
          <p:sp>
            <p:nvSpPr>
              <p:cNvPr id="9" name="Content Placeholder 8">
                <a:extLst>
                  <a:ext uri="{FF2B5EF4-FFF2-40B4-BE49-F238E27FC236}">
                    <a16:creationId xmlns:a16="http://schemas.microsoft.com/office/drawing/2014/main" id="{33A977D2-1A2B-4698-B1B7-B48C8EEADFDA}"/>
                  </a:ext>
                </a:extLst>
              </p:cNvPr>
              <p:cNvSpPr>
                <a:spLocks noGrp="1" noRot="1" noChangeAspect="1" noMove="1" noResize="1" noEditPoints="1" noAdjustHandles="1" noChangeArrowheads="1" noChangeShapeType="1" noTextEdit="1"/>
              </p:cNvSpPr>
              <p:nvPr>
                <p:ph sz="half" idx="2"/>
              </p:nvPr>
            </p:nvSpPr>
            <p:spPr>
              <a:xfrm>
                <a:off x="6217919" y="2160561"/>
                <a:ext cx="5351255" cy="891526"/>
              </a:xfrm>
              <a:blipFill>
                <a:blip r:embed="rId9"/>
                <a:stretch>
                  <a:fillRect l="-911" t="-6122"/>
                </a:stretch>
              </a:blipFill>
            </p:spPr>
            <p:txBody>
              <a:bodyPr/>
              <a:lstStyle/>
              <a:p>
                <a:r>
                  <a:rPr lang="en-US">
                    <a:noFill/>
                  </a:rPr>
                  <a:t> </a:t>
                </a:r>
              </a:p>
            </p:txBody>
          </p:sp>
        </mc:Fallback>
      </mc:AlternateContent>
      <p:sp>
        <p:nvSpPr>
          <p:cNvPr id="7" name="Title 6">
            <a:extLst>
              <a:ext uri="{FF2B5EF4-FFF2-40B4-BE49-F238E27FC236}">
                <a16:creationId xmlns:a16="http://schemas.microsoft.com/office/drawing/2014/main" id="{191EC074-F1DD-484A-93EE-0C89D8910380}"/>
              </a:ext>
            </a:extLst>
          </p:cNvPr>
          <p:cNvSpPr>
            <a:spLocks noGrp="1"/>
          </p:cNvSpPr>
          <p:nvPr>
            <p:ph type="title"/>
          </p:nvPr>
        </p:nvSpPr>
        <p:spPr>
          <a:xfrm>
            <a:off x="612559" y="275407"/>
            <a:ext cx="10981678" cy="725711"/>
          </a:xfrm>
        </p:spPr>
        <p:txBody>
          <a:bodyPr/>
          <a:lstStyle/>
          <a:p>
            <a:r>
              <a:rPr lang="en-US" dirty="0"/>
              <a:t>Mathematical intuition of survival analysis</a:t>
            </a:r>
            <a:endParaRPr lang="en-US" dirty="0">
              <a:solidFill>
                <a:srgbClr val="670F31"/>
              </a:solidFill>
            </a:endParaRPr>
          </a:p>
        </p:txBody>
      </p:sp>
      <p:sp>
        <p:nvSpPr>
          <p:cNvPr id="3" name="Slide Number Placeholder 2">
            <a:extLst>
              <a:ext uri="{FF2B5EF4-FFF2-40B4-BE49-F238E27FC236}">
                <a16:creationId xmlns:a16="http://schemas.microsoft.com/office/drawing/2014/main" id="{1BF30853-0049-4588-8631-DE003DDB5F89}"/>
              </a:ext>
            </a:extLst>
          </p:cNvPr>
          <p:cNvSpPr>
            <a:spLocks noGrp="1"/>
          </p:cNvSpPr>
          <p:nvPr>
            <p:ph type="sldNum" sz="quarter" idx="12"/>
          </p:nvPr>
        </p:nvSpPr>
        <p:spPr/>
        <p:txBody>
          <a:bodyPr/>
          <a:lstStyle/>
          <a:p>
            <a:fld id="{5AB88894-F5E7-4530-AE59-DA9CD6B75552}" type="slidenum">
              <a:rPr lang="en-US" smtClean="0"/>
              <a:t>8</a:t>
            </a:fld>
            <a:endParaRPr lang="en-US"/>
          </a:p>
        </p:txBody>
      </p:sp>
      <p:sp>
        <p:nvSpPr>
          <p:cNvPr id="16" name="Slide Number Placeholder 5">
            <a:extLst>
              <a:ext uri="{FF2B5EF4-FFF2-40B4-BE49-F238E27FC236}">
                <a16:creationId xmlns:a16="http://schemas.microsoft.com/office/drawing/2014/main" id="{5EABE6EC-B80D-4317-AE9A-513154F970DB}"/>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EB</a:t>
            </a:r>
          </a:p>
        </p:txBody>
      </p:sp>
      <p:pic>
        <p:nvPicPr>
          <p:cNvPr id="19" name="Picture 18">
            <a:extLst>
              <a:ext uri="{FF2B5EF4-FFF2-40B4-BE49-F238E27FC236}">
                <a16:creationId xmlns:a16="http://schemas.microsoft.com/office/drawing/2014/main" id="{9294206F-37FA-4893-80D0-7B6C5CC3646F}"/>
              </a:ext>
            </a:extLst>
          </p:cNvPr>
          <p:cNvPicPr>
            <a:picLocks noChangeAspect="1"/>
          </p:cNvPicPr>
          <p:nvPr/>
        </p:nvPicPr>
        <p:blipFill rotWithShape="1">
          <a:blip r:embed="rId10"/>
          <a:srcRect l="49255" r="4406" b="84941"/>
          <a:stretch/>
        </p:blipFill>
        <p:spPr>
          <a:xfrm>
            <a:off x="8570476" y="3926121"/>
            <a:ext cx="1978313" cy="387397"/>
          </a:xfrm>
          <a:prstGeom prst="rect">
            <a:avLst/>
          </a:prstGeom>
        </p:spPr>
      </p:pic>
      <p:pic>
        <p:nvPicPr>
          <p:cNvPr id="17" name="Picture 16">
            <a:extLst>
              <a:ext uri="{FF2B5EF4-FFF2-40B4-BE49-F238E27FC236}">
                <a16:creationId xmlns:a16="http://schemas.microsoft.com/office/drawing/2014/main" id="{DE75B7B8-0FFD-4E88-922D-FF971C5297B0}"/>
              </a:ext>
            </a:extLst>
          </p:cNvPr>
          <p:cNvPicPr>
            <a:picLocks noChangeAspect="1"/>
          </p:cNvPicPr>
          <p:nvPr/>
        </p:nvPicPr>
        <p:blipFill rotWithShape="1">
          <a:blip r:embed="rId11"/>
          <a:srcRect l="50902" b="17306"/>
          <a:stretch/>
        </p:blipFill>
        <p:spPr>
          <a:xfrm>
            <a:off x="612559" y="3534233"/>
            <a:ext cx="2108718" cy="2127370"/>
          </a:xfrm>
          <a:prstGeom prst="rect">
            <a:avLst/>
          </a:prstGeom>
        </p:spPr>
      </p:pic>
      <p:grpSp>
        <p:nvGrpSpPr>
          <p:cNvPr id="12" name="Group 11">
            <a:extLst>
              <a:ext uri="{FF2B5EF4-FFF2-40B4-BE49-F238E27FC236}">
                <a16:creationId xmlns:a16="http://schemas.microsoft.com/office/drawing/2014/main" id="{F335821C-7A14-4189-BE06-18ED6E116AD9}"/>
              </a:ext>
            </a:extLst>
          </p:cNvPr>
          <p:cNvGrpSpPr/>
          <p:nvPr/>
        </p:nvGrpSpPr>
        <p:grpSpPr>
          <a:xfrm>
            <a:off x="2965116" y="3571557"/>
            <a:ext cx="1978313" cy="2090046"/>
            <a:chOff x="8570476" y="3564305"/>
            <a:chExt cx="1978313" cy="2090046"/>
          </a:xfrm>
        </p:grpSpPr>
        <p:pic>
          <p:nvPicPr>
            <p:cNvPr id="22" name="Picture 21">
              <a:extLst>
                <a:ext uri="{FF2B5EF4-FFF2-40B4-BE49-F238E27FC236}">
                  <a16:creationId xmlns:a16="http://schemas.microsoft.com/office/drawing/2014/main" id="{2C3FA67D-D633-4A40-8C1D-6A81BF702AE1}"/>
                </a:ext>
              </a:extLst>
            </p:cNvPr>
            <p:cNvPicPr>
              <a:picLocks noChangeAspect="1"/>
            </p:cNvPicPr>
            <p:nvPr/>
          </p:nvPicPr>
          <p:blipFill rotWithShape="1">
            <a:blip r:embed="rId10"/>
            <a:srcRect l="49255" t="16571" r="4406"/>
            <a:stretch/>
          </p:blipFill>
          <p:spPr>
            <a:xfrm>
              <a:off x="8570476" y="3788644"/>
              <a:ext cx="1978313" cy="1865707"/>
            </a:xfrm>
            <a:prstGeom prst="rect">
              <a:avLst/>
            </a:prstGeom>
          </p:spPr>
        </p:pic>
        <p:pic>
          <p:nvPicPr>
            <p:cNvPr id="23" name="Picture 22">
              <a:extLst>
                <a:ext uri="{FF2B5EF4-FFF2-40B4-BE49-F238E27FC236}">
                  <a16:creationId xmlns:a16="http://schemas.microsoft.com/office/drawing/2014/main" id="{1EF957EB-7642-41B7-8424-C0B4AD99D1E6}"/>
                </a:ext>
              </a:extLst>
            </p:cNvPr>
            <p:cNvPicPr>
              <a:picLocks noChangeAspect="1"/>
            </p:cNvPicPr>
            <p:nvPr/>
          </p:nvPicPr>
          <p:blipFill rotWithShape="1">
            <a:blip r:embed="rId10"/>
            <a:srcRect l="49255" r="4406" b="84941"/>
            <a:stretch/>
          </p:blipFill>
          <p:spPr>
            <a:xfrm>
              <a:off x="8570476" y="3564305"/>
              <a:ext cx="1978313" cy="387397"/>
            </a:xfrm>
            <a:prstGeom prst="rect">
              <a:avLst/>
            </a:prstGeom>
          </p:spPr>
        </p:pic>
      </p:grpSp>
      <p:pic>
        <p:nvPicPr>
          <p:cNvPr id="4" name="Picture 3">
            <a:extLst>
              <a:ext uri="{FF2B5EF4-FFF2-40B4-BE49-F238E27FC236}">
                <a16:creationId xmlns:a16="http://schemas.microsoft.com/office/drawing/2014/main" id="{3D8668CA-B7EE-48E7-8E0B-C79D6EF600D7}"/>
              </a:ext>
            </a:extLst>
          </p:cNvPr>
          <p:cNvPicPr>
            <a:picLocks noChangeAspect="1"/>
          </p:cNvPicPr>
          <p:nvPr/>
        </p:nvPicPr>
        <p:blipFill rotWithShape="1">
          <a:blip r:embed="rId11"/>
          <a:srcRect r="49247" b="17306"/>
          <a:stretch/>
        </p:blipFill>
        <p:spPr>
          <a:xfrm>
            <a:off x="6217919" y="3534234"/>
            <a:ext cx="2179823" cy="2127370"/>
          </a:xfrm>
          <a:prstGeom prst="rect">
            <a:avLst/>
          </a:prstGeom>
        </p:spPr>
      </p:pic>
      <p:grpSp>
        <p:nvGrpSpPr>
          <p:cNvPr id="25" name="Group 24">
            <a:extLst>
              <a:ext uri="{FF2B5EF4-FFF2-40B4-BE49-F238E27FC236}">
                <a16:creationId xmlns:a16="http://schemas.microsoft.com/office/drawing/2014/main" id="{D6889B7D-8700-48FC-8BBA-6474BC6EB04D}"/>
              </a:ext>
            </a:extLst>
          </p:cNvPr>
          <p:cNvGrpSpPr/>
          <p:nvPr/>
        </p:nvGrpSpPr>
        <p:grpSpPr>
          <a:xfrm>
            <a:off x="8539744" y="3571557"/>
            <a:ext cx="2009045" cy="2090377"/>
            <a:chOff x="2833543" y="3352607"/>
            <a:chExt cx="2009045" cy="2090377"/>
          </a:xfrm>
        </p:grpSpPr>
        <p:pic>
          <p:nvPicPr>
            <p:cNvPr id="20" name="Picture 19">
              <a:extLst>
                <a:ext uri="{FF2B5EF4-FFF2-40B4-BE49-F238E27FC236}">
                  <a16:creationId xmlns:a16="http://schemas.microsoft.com/office/drawing/2014/main" id="{056595EC-3BC5-4F38-AE17-83DC11D1BB32}"/>
                </a:ext>
              </a:extLst>
            </p:cNvPr>
            <p:cNvPicPr>
              <a:picLocks noChangeAspect="1"/>
            </p:cNvPicPr>
            <p:nvPr/>
          </p:nvPicPr>
          <p:blipFill rotWithShape="1">
            <a:blip r:embed="rId10"/>
            <a:srcRect l="1275" r="50806" b="82741"/>
            <a:stretch/>
          </p:blipFill>
          <p:spPr>
            <a:xfrm>
              <a:off x="2833543" y="3352607"/>
              <a:ext cx="2009045" cy="436037"/>
            </a:xfrm>
            <a:prstGeom prst="rect">
              <a:avLst/>
            </a:prstGeom>
          </p:spPr>
        </p:pic>
        <p:pic>
          <p:nvPicPr>
            <p:cNvPr id="21" name="Picture 20">
              <a:extLst>
                <a:ext uri="{FF2B5EF4-FFF2-40B4-BE49-F238E27FC236}">
                  <a16:creationId xmlns:a16="http://schemas.microsoft.com/office/drawing/2014/main" id="{1D00A33E-0514-47F9-82F4-502C47704E21}"/>
                </a:ext>
              </a:extLst>
            </p:cNvPr>
            <p:cNvPicPr>
              <a:picLocks noChangeAspect="1"/>
            </p:cNvPicPr>
            <p:nvPr/>
          </p:nvPicPr>
          <p:blipFill rotWithShape="1">
            <a:blip r:embed="rId10"/>
            <a:srcRect l="1275" t="14674" r="50806"/>
            <a:stretch/>
          </p:blipFill>
          <p:spPr>
            <a:xfrm>
              <a:off x="2833543" y="3666928"/>
              <a:ext cx="2009045" cy="1776056"/>
            </a:xfrm>
            <a:prstGeom prst="rect">
              <a:avLst/>
            </a:prstGeom>
          </p:spPr>
        </p:pic>
      </p:grpSp>
      <p:sp>
        <p:nvSpPr>
          <p:cNvPr id="5" name="Rectangle 4">
            <a:extLst>
              <a:ext uri="{FF2B5EF4-FFF2-40B4-BE49-F238E27FC236}">
                <a16:creationId xmlns:a16="http://schemas.microsoft.com/office/drawing/2014/main" id="{7D97FF70-6620-4C6D-A788-572F894C1E44}"/>
              </a:ext>
            </a:extLst>
          </p:cNvPr>
          <p:cNvSpPr/>
          <p:nvPr/>
        </p:nvSpPr>
        <p:spPr>
          <a:xfrm>
            <a:off x="612559" y="3333135"/>
            <a:ext cx="4330870" cy="387397"/>
          </a:xfrm>
          <a:prstGeom prst="rect">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B668BFD-485B-499F-A068-60FDA3B68DAD}"/>
              </a:ext>
            </a:extLst>
          </p:cNvPr>
          <p:cNvSpPr/>
          <p:nvPr/>
        </p:nvSpPr>
        <p:spPr>
          <a:xfrm>
            <a:off x="6554403" y="3333135"/>
            <a:ext cx="4330870" cy="387397"/>
          </a:xfrm>
          <a:prstGeom prst="rect">
            <a:avLst/>
          </a:prstGeom>
          <a:solidFill>
            <a:srgbClr val="FFFFF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60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4AB7132-1835-44C4-A00D-56FAEBF1B5E8}"/>
              </a:ext>
            </a:extLst>
          </p:cNvPr>
          <p:cNvGraphicFramePr>
            <a:graphicFrameLocks noChangeAspect="1"/>
          </p:cNvGraphicFramePr>
          <p:nvPr>
            <p:custDataLst>
              <p:tags r:id="rId2"/>
            </p:custDataLst>
            <p:extLst>
              <p:ext uri="{D42A27DB-BD31-4B8C-83A1-F6EECF244321}">
                <p14:modId xmlns:p14="http://schemas.microsoft.com/office/powerpoint/2010/main" val="20681049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68" name="think-cell Slide" r:id="rId5" imgW="592" imgH="591" progId="TCLayout.ActiveDocument.1">
                  <p:embed/>
                </p:oleObj>
              </mc:Choice>
              <mc:Fallback>
                <p:oleObj name="think-cell Slide" r:id="rId5" imgW="592" imgH="591" progId="TCLayout.ActiveDocument.1">
                  <p:embed/>
                  <p:pic>
                    <p:nvPicPr>
                      <p:cNvPr id="7" name="Object 6" hidden="1">
                        <a:extLst>
                          <a:ext uri="{FF2B5EF4-FFF2-40B4-BE49-F238E27FC236}">
                            <a16:creationId xmlns:a16="http://schemas.microsoft.com/office/drawing/2014/main" id="{64AB7132-1835-44C4-A00D-56FAEBF1B5E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2A3A2069-4EBE-422C-94A6-DB6711DAEC5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dirty="0">
              <a:latin typeface="Calibri Light" panose="020F0302020204030204" pitchFamily="34" charset="0"/>
              <a:ea typeface="+mj-ea"/>
              <a:cs typeface="+mj-cs"/>
              <a:sym typeface="Calibri Light" panose="020F0302020204030204" pitchFamily="34" charset="0"/>
            </a:endParaRPr>
          </a:p>
        </p:txBody>
      </p:sp>
      <p:sp>
        <p:nvSpPr>
          <p:cNvPr id="5" name="Picture Placeholder 4">
            <a:extLst>
              <a:ext uri="{FF2B5EF4-FFF2-40B4-BE49-F238E27FC236}">
                <a16:creationId xmlns:a16="http://schemas.microsoft.com/office/drawing/2014/main" id="{53708D85-D310-4C84-9A58-365DB07C34FB}"/>
              </a:ext>
            </a:extLst>
          </p:cNvPr>
          <p:cNvSpPr>
            <a:spLocks noGrp="1"/>
          </p:cNvSpPr>
          <p:nvPr>
            <p:ph type="pic" idx="1"/>
          </p:nvPr>
        </p:nvSpPr>
        <p:spPr/>
      </p:sp>
      <p:sp>
        <p:nvSpPr>
          <p:cNvPr id="2" name="Slide Number Placeholder 1">
            <a:extLst>
              <a:ext uri="{FF2B5EF4-FFF2-40B4-BE49-F238E27FC236}">
                <a16:creationId xmlns:a16="http://schemas.microsoft.com/office/drawing/2014/main" id="{B3050569-F496-4787-8CBF-5149876EC38D}"/>
              </a:ext>
            </a:extLst>
          </p:cNvPr>
          <p:cNvSpPr>
            <a:spLocks noGrp="1"/>
          </p:cNvSpPr>
          <p:nvPr>
            <p:ph type="sldNum" sz="quarter" idx="4"/>
          </p:nvPr>
        </p:nvSpPr>
        <p:spPr/>
        <p:txBody>
          <a:bodyPr/>
          <a:lstStyle/>
          <a:p>
            <a:fld id="{5AB88894-F5E7-4530-AE59-DA9CD6B75552}" type="slidenum">
              <a:rPr lang="en-US" smtClean="0"/>
              <a:pPr/>
              <a:t>9</a:t>
            </a:fld>
            <a:endParaRPr lang="en-US" dirty="0"/>
          </a:p>
        </p:txBody>
      </p:sp>
      <p:sp>
        <p:nvSpPr>
          <p:cNvPr id="6" name="Title 5">
            <a:extLst>
              <a:ext uri="{FF2B5EF4-FFF2-40B4-BE49-F238E27FC236}">
                <a16:creationId xmlns:a16="http://schemas.microsoft.com/office/drawing/2014/main" id="{D01C1DA2-BC93-4D6B-A33E-6E0703066FFE}"/>
              </a:ext>
            </a:extLst>
          </p:cNvPr>
          <p:cNvSpPr>
            <a:spLocks noGrp="1"/>
          </p:cNvSpPr>
          <p:nvPr>
            <p:ph type="title"/>
          </p:nvPr>
        </p:nvSpPr>
        <p:spPr/>
        <p:txBody>
          <a:bodyPr/>
          <a:lstStyle/>
          <a:p>
            <a:r>
              <a:rPr lang="en-US" dirty="0"/>
              <a:t>Cox Proportional-Hazard Model Deep Dive</a:t>
            </a:r>
          </a:p>
        </p:txBody>
      </p:sp>
      <p:sp>
        <p:nvSpPr>
          <p:cNvPr id="11" name="Slide Number Placeholder 5">
            <a:extLst>
              <a:ext uri="{FF2B5EF4-FFF2-40B4-BE49-F238E27FC236}">
                <a16:creationId xmlns:a16="http://schemas.microsoft.com/office/drawing/2014/main" id="{CEE91A69-7719-4541-8051-6959BB39EA0D}"/>
              </a:ext>
            </a:extLst>
          </p:cNvPr>
          <p:cNvSpPr txBox="1">
            <a:spLocks/>
          </p:cNvSpPr>
          <p:nvPr/>
        </p:nvSpPr>
        <p:spPr>
          <a:xfrm>
            <a:off x="10948492" y="6459785"/>
            <a:ext cx="620683" cy="365125"/>
          </a:xfrm>
          <a:prstGeom prst="rect">
            <a:avLst/>
          </a:prstGeom>
        </p:spPr>
        <p:txBody>
          <a:bodyPr wrap="none"/>
          <a:lstStyle>
            <a:defPPr>
              <a:defRPr lang="en-US"/>
            </a:defPPr>
            <a:lvl1pPr marL="0" algn="l" defTabSz="457200" rtl="0" eaLnBrk="1" latinLnBrk="0" hangingPunct="1">
              <a:defRPr sz="18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t>EB 4 min in</a:t>
            </a:r>
          </a:p>
        </p:txBody>
      </p:sp>
    </p:spTree>
    <p:extLst>
      <p:ext uri="{BB962C8B-B14F-4D97-AF65-F5344CB8AC3E}">
        <p14:creationId xmlns:p14="http://schemas.microsoft.com/office/powerpoint/2010/main" val="396289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EE4P_AGENDAWIZARD" val="&lt;ee4p&gt;&lt;layouts&gt;&lt;layout name=&quot;D. Section Header&quot; id=&quot;227_1-5&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16&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1&quot; checked=&quot;0&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0&quot; leftSpacing=&quot;10&quot; rightSpacing=&quot;0&quot; dock=&quot;2&quot; /&gt;&lt;column field=&quot;pageno&quot; label=&quot;Page No.&quot; visible=&quot;1&quot; checked=&quot;0&quot; leftSpacing=&quot;10&quot; rightSpacing=&quot;0&quot; dock=&quot;2&quot; /&gt;&lt;/columns&gt;&lt;position left=&quot;395.4111&quot; top=&quot;128.9857&quot; width=&quot;515.0769&quot; height=&quot;345.2203&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quot; allowedTimeFormatIds=&quot;1|2|3&quot; slideLayout=&quot;11&quot; customLayoutName=&quot;D. Blank|Documentation¦D. Blank&quot; customLayoutIndex=&quot;&quot; showBreak=&quot;0&quot; singleAgendaSlideSelected=&quot;0&quot; backupSlideTitle=&quot;Unused Slides&quot; topMargin=&quot;0&quot; leftMargin=&quot;0&quot; allowedLevels=&quot;2&quot; itemNoFormats=&quot;{1}¦{1}.{2}¦{3:alphaLC}¦{3:alphaLC}.{4:alphaLC}&quot; customLayoutNameBackup=&quot;D. Special gray|Documentation¦D. Special gray&quot; titlePrompt=&quot;Insert Title&quot; namePrompt=&quot;Insert Date&quot; /&gt;&lt;cases&gt;&lt;case level=&quot;1&quot; single=&quot;1&quot; break=&quot;0&quot; topMinSpacing=&quot;5&quot; topMaxSpacing=&quot;10.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0&quot; topMaxSpacing=&quot;0&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verticalAnchor=&quot;4&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textframe marginLeft=&quot;0&quot; verticalAnchor=&quot;4&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textframe marginLeft=&quot;0&quot; verticalAnchor=&quot;4&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textframe marginLeft=&quot;0&quot; verticalAnchor=&quot;4&quot; /&gt;&lt;font relativeSize=&quot;0.75&quot; /&gt;&lt;/element&gt;&lt;element field=&quot;pageno&quot; type=&quot;autoshape&quot; autoShapeType=&quot;1&quot;&gt;&lt;paragraphformat alignment=&quot;3&quot; /&gt;&lt;textframe marginLeft=&quot;0&quot; verticalAnchor=&quot;4&quot; /&gt;&lt;font relativeSize=&quot;0.75&quot; /&gt;&lt;/element&gt;&lt;/case&gt;&lt;/cases&gt;&lt;elements&gt;&lt;element type=&quot;autoshape&quot; autoShapeType=&quot;1&quot; value=&quot;%agendaTitle%&quot; slideType=&quot;1&quot;&gt;&lt;position left=&quot;-345.68251&quot; top=&quot;-57.450946&quot; width=&quot;271.5024&quot; height=&quot;274.7323&quot; autoshape=&quot;1&quot; rotation=&quot;0&quot; /&gt;&lt;line visible=&quot;1&quot; weight=&quot;0.75&quot; style=&quot;1&quot; dashStyle=&quot;1&quot; foreColor=&quot;8&quot; /&gt;&lt;fill visible=&quot;0&quot; /&gt;&lt;textframe horizontalAnchor=&quot;1&quot; verticalAnchor=&quot;1&quot; orientation=&quot;1&quot; wordWrap=&quot;1&quot; autoSize=&quot;0&quot; marginLeft=&quot;0&quot; marginRight=&quot;0&quot; marginTop=&quot;19.84252&quot; marginBottom=&quot;0&quot; /&gt;&lt;paragraphformat alignment=&quot;2&quot; lineRuleBefore=&quot;0&quot; lineRuleWithin=&quot;1&quot; lineRuleAfter=&quot;0&quot; spaceBefore=&quot;0&quot; spaceWithin=&quot;0.95&quot; spaceAfter=&quot;0&quot; /&gt;&lt;font name=&quot;Trebuchet MS&quot; size=&quot;54&quot; bold=&quot;0&quot; italic=&quot;0&quot; underlineStyle=&quot;0&quot; color=&quot;8&quot; spacing=&quot;0&quot; kerning=&quot;12&quot; /&gt;&lt;/element&gt;&lt;element type=&quot;autoshape&quot; autoShapeType=&quot;1&quot; value=&quot;%agendaName%&quot; slideType=&quot;1&quot;&gt;&lt;position left=&quot;-197.81411&quot; top=&quot;240.399134&quot; width=&quot;123.634&quot; height=&quot;115.6044&quot; autoshape=&quot;1&quot; rotation=&quot;0&quot; /&gt;&lt;line visible=&quot;1&quot; weight=&quot;0.75&quot; style=&quot;1&quot; dashStyle=&quot;1&quot; foreColor=&quot;8&quot; /&gt;&lt;fill visible=&quot;0&quot; /&gt;&lt;textframe horizontalAnchor=&quot;1&quot; verticalAnchor=&quot;1&quot; orientation=&quot;1&quot; wordWrap=&quot;1&quot; autoSize=&quot;0&quot; marginLeft=&quot;8.503937&quot; marginRight=&quot;0&quot; marginTop=&quot;14.17323&quot; marginBottom=&quot;0&quot; /&gt;&lt;paragraphformat alignment=&quot;1&quot; lineRuleBefore=&quot;0&quot; lineRuleWithin=&quot;1&quot; lineRuleAfter=&quot;0&quot; spaceBefore=&quot;0&quot; spaceWithin=&quot;0.95&quot; spaceAfter=&quot;0&quot; /&gt;&lt;font name=&quot;Trebuchet MS&quot; size=&quot;10&quot; bold=&quot;0&quot; italic=&quot;0&quot; underlineStyle=&quot;0&quot; color=&quot;8&quot; spacing=&quot;0&quot; kerning=&quot;12&quot; /&gt;&lt;/element&gt;&lt;element type=&quot;autoshape&quot; autoShapeType=&quot;1&quot; value=&quot;&quot; slideType=&quot;1&quot;&gt;&lt;position left=&quot;-286.10831&quot; top=&quot;240.399134&quot; width=&quot;73.17614&quot; height=&quot;78.41528&quot; autoshape=&quot;1&quot; rotation=&quot;0&quot; /&gt;&lt;line visible=&quot;1&quot; weight=&quot;0.75&quot; style=&quot;1&quot; dashStyle=&quot;1&quot; foreColor=&quot;8&quot; /&gt;&lt;fill visible=&quot;0&quot; /&gt;&lt;/element&gt;&lt;element type=&quot;autoshape&quot; autoShapeType=&quot;1&quot; value=&quot;&quot; slideType=&quot;2&quot;&gt;&lt;position left=&quot;-294.2502816&quot; top=&quot;-16.5344064&quot; width=&quot;74.61984&quot; height=&quot;74.61984&quot; autoshape=&quot;1&quot; rotation=&quot;0&quot; /&gt;&lt;line visible=&quot;1&quot; weight=&quot;0.75&quot; style=&quot;1&quot; dashStyle=&quot;1&quot; foreColor=&quot;8&quot; /&gt;&lt;fill visible=&quot;0&quot; /&gt;&lt;/element&gt;&lt;element type=&quot;autoshape&quot; autoShapeType=&quot;1&quot; value=&quot;%topic%&quot; slideType=&quot;2&quot;&gt;&lt;position left=&quot;-294.2502816&quot; top=&quot;81.0963075&quot; width=&quot;758.6493&quot; height=&quot;252.2583&quot; autoshape=&quot;1&quot; rotation=&quot;0&quot; /&gt;&lt;line visible=&quot;1&quot; weight=&quot;0.75&quot; style=&quot;1&quot; dashStyle=&quot;1&quot; foreColor=&quot;8&quot; /&gt;&lt;fill visible=&quot;0&quot; /&gt;&lt;textframe horizontalAnchor=&quot;1&quot; verticalAnchor=&quot;4&quot; orientation=&quot;1&quot; wordWrap=&quot;1&quot; autoSize=&quot;0&quot; marginLeft=&quot;21.6&quot; marginRight=&quot;21.6&quot; marginTop=&quot;21.6&quot; marginBottom=&quot;10.8&quot; /&gt;&lt;paragraphformat alignment=&quot;1&quot; lineRuleBefore=&quot;0&quot; lineRuleWithin=&quot;0&quot; lineRuleAfter=&quot;0&quot; spaceBefore=&quot;0&quot; spaceWithin=&quot;60&quot; spaceAfter=&quot;0&quot; /&gt;&lt;font name=&quot;Trebuchet MS&quot; size=&quot;54&quot; bold=&quot;0&quot; italic=&quot;0&quot; underlineStyle=&quot;0&quot; color=&quot;8&quot; spacing=&quot;0&quot; kerning=&quot;12&quot; /&gt;&lt;/element&gt;&lt;/elements&gt;&lt;/layout&gt;&lt;/layouts&gt;&lt;contents&gt;&lt;agenda name=&quot;&quot; title=&quot;&quot; subtitle=&quot;&quot; sizingModeId=&quot;1&quot; fontSize=&quot;16&quot; fontSizeAuto=&quot;1&quot; startTime=&quot;540&quot; timeFormatId=&quot;1&quot; startItemNo=&quot;1&quot; createSingleAgendaSlide=&quot;1&quot; createSeparatingSlides=&quot;1&quot; createBackupSlide=&quot;1&quot; layoutId=&quot;227_1-5&quot; hideSeparatingSlides=&quot;0&quot; createSections=&quot;0&quot; singleSlideId=&quot;b3a86078-80fa-4f2a-8ef0-edee4dce87d2&quot; backupSlideId=&quot;c2d598bd-2359-4b3c-919f-9418e9a5a443&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333.82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76e9d147-c5cd-4936-ad49-b3a14bcff63e&quot; parentId=&quot;&quot; level=&quot;1&quot; generateAgendaSlide=&quot;1&quot; showAgendaItem=&quot;1&quot; isBreak=&quot;0&quot; topic=&quot;What is survival analysis?&quot; agendaSlideId=&quot;b5d8ae10-2c14-4837-94ec-c9e4e3abb62b&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ZRpjVqB1aTXeD844b18CL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W4zas3YJcgrOfdJ2aeHjA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8X0ylccp2ouabnw61DqG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oMJvyQ9FmKPbh80ANP7m8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9feomhrBu0czDOChdxFQZ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YfAIpJyMucQ6owggetd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TwrozutWOo104_OE_jjp9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s1bWjnA8WLNMCgiGxn5tE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WmaSFgXUBfYHUuSkU3j1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fiy2g3VxQXjzWLYigSrO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CWKfIZTPaPOs10g2yW3y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1kp9qWuHJWH2vhtCUmIEB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xCWKfIZTPaPOs10g2yW3y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dc0LCU63oFCxeThasysrk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nyRk0XkXK4GpFiIplen0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CWKfIZTPaPOs10g2yW3y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5up_z8Ml6Pjri3mfHuU_2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LrEenvrb6sucYxvmFXJz7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LrEenvrb6sucYxvmFXJz7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aW1MoqPLkdyhzUhWXYmC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LrEenvrb6sucYxvmFXJz7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CAjA35R6pObscQqs0Rv1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CWKfIZTPaPOs10g2yW3yw"/>
</p:tagLst>
</file>

<file path=ppt/tags/tag56.xml><?xml version="1.0" encoding="utf-8"?>
<p:tagLst xmlns:a="http://schemas.openxmlformats.org/drawingml/2006/main" xmlns:r="http://schemas.openxmlformats.org/officeDocument/2006/relationships" xmlns:p="http://schemas.openxmlformats.org/presentationml/2006/main">
  <p:tag name="EE4P_SLIDEID" val="c2d598bd-2359-4b3c-919f-9418e9a5a443"/>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nRgBZyhqoKRVg1Gkx2L9XA"/>
</p:tagLst>
</file>

<file path=ppt/tags/tag59.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Gg9oUHehl7EbYwOctee3U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qRASlrNzIaEok_yxk9TimQ"/>
</p:tagLst>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767676"/>
      </a:accent1>
      <a:accent2>
        <a:srgbClr val="800000"/>
      </a:accent2>
      <a:accent3>
        <a:srgbClr val="D6D6CE"/>
      </a:accent3>
      <a:accent4>
        <a:srgbClr val="956251"/>
      </a:accent4>
      <a:accent5>
        <a:srgbClr val="918485"/>
      </a:accent5>
      <a:accent6>
        <a:srgbClr val="855D5D"/>
      </a:accent6>
      <a:hlink>
        <a:srgbClr val="CC9900"/>
      </a:hlink>
      <a:folHlink>
        <a:srgbClr val="96A9A9"/>
      </a:folHlink>
    </a:clrScheme>
    <a:fontScheme name="Calibri Light">
      <a:majorFont>
        <a:latin typeface="Calibri Light"/>
        <a:ea typeface=""/>
        <a:cs typeface=""/>
      </a:majorFont>
      <a:minorFont>
        <a:latin typeface="Calibri Light"/>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2039</Words>
  <Application>Microsoft Office PowerPoint</Application>
  <PresentationFormat>Widescreen</PresentationFormat>
  <Paragraphs>233</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Bahnschrift</vt:lpstr>
      <vt:lpstr>Calibri</vt:lpstr>
      <vt:lpstr>Calibri Light</vt:lpstr>
      <vt:lpstr>Cambria Math</vt:lpstr>
      <vt:lpstr>Retrospect</vt:lpstr>
      <vt:lpstr>think-cell Slide</vt:lpstr>
      <vt:lpstr>Survival Analysis</vt:lpstr>
      <vt:lpstr>Agenda</vt:lpstr>
      <vt:lpstr>Introduction into survival analysis </vt:lpstr>
      <vt:lpstr>PowerPoint Presentation</vt:lpstr>
      <vt:lpstr>Review of common models and terms</vt:lpstr>
      <vt:lpstr>PowerPoint Presentation</vt:lpstr>
      <vt:lpstr>Censorship is an important component to Survival analysis</vt:lpstr>
      <vt:lpstr>Mathematical intuition of survival analysis</vt:lpstr>
      <vt:lpstr>Cox Proportional-Hazard Model Deep Dive</vt:lpstr>
      <vt:lpstr>While several models exist, Cox Proportional-Hazards Model is most widely applied</vt:lpstr>
      <vt:lpstr>Assumptions of Survival analysis</vt:lpstr>
      <vt:lpstr>Cox Proportional Hazard Model</vt:lpstr>
      <vt:lpstr>Called 'proportional hazard' because it estimates ratio of hazard with treatment against baseline</vt:lpstr>
      <vt:lpstr>In the Cox Model, inference is based on maximum partial likelihood</vt:lpstr>
      <vt:lpstr>Determining goodness of fit</vt:lpstr>
      <vt:lpstr>Assessing the validity of a Cox Model</vt:lpstr>
      <vt:lpstr>Example (switch to R Markdown</vt:lpstr>
      <vt:lpstr>Unused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Carlson, Nic</dc:creator>
  <cp:lastModifiedBy>Carlson, Nic</cp:lastModifiedBy>
  <cp:revision>305</cp:revision>
  <dcterms:created xsi:type="dcterms:W3CDTF">2020-05-12T21:24:19Z</dcterms:created>
  <dcterms:modified xsi:type="dcterms:W3CDTF">2020-06-08T23:00:14Z</dcterms:modified>
</cp:coreProperties>
</file>