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Arimo"/>
      <p:regular r:id="rId11"/>
      <p:bold r:id="rId12"/>
      <p:italic r:id="rId13"/>
      <p:boldItalic r:id="rId14"/>
    </p:embeddedFont>
    <p:embeddedFont>
      <p:font typeface="Inter"/>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eaf3hPSvIZnM1oRow51nWR1gX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Arimo-regular.fntdata"/><Relationship Id="rId10" Type="http://schemas.openxmlformats.org/officeDocument/2006/relationships/slide" Target="slides/slide6.xml"/><Relationship Id="rId13" Type="http://schemas.openxmlformats.org/officeDocument/2006/relationships/font" Target="fonts/Arimo-italic.fntdata"/><Relationship Id="rId12"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regular.fntdata"/><Relationship Id="rId14" Type="http://schemas.openxmlformats.org/officeDocument/2006/relationships/font" Target="fonts/Arimo-boldItalic.fntdata"/><Relationship Id="rId17" Type="http://customschemas.google.com/relationships/presentationmetadata" Target="metadata"/><Relationship Id="rId16"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25" name="Shape 25"/>
        <p:cNvGrpSpPr/>
        <p:nvPr/>
      </p:nvGrpSpPr>
      <p:grpSpPr>
        <a:xfrm>
          <a:off x="0" y="0"/>
          <a:ext cx="0" cy="0"/>
          <a:chOff x="0" y="0"/>
          <a:chExt cx="0" cy="0"/>
        </a:xfrm>
      </p:grpSpPr>
      <p:sp>
        <p:nvSpPr>
          <p:cNvPr id="26" name="Google Shape;2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6" name="Shape 36"/>
        <p:cNvGrpSpPr/>
        <p:nvPr/>
      </p:nvGrpSpPr>
      <p:grpSpPr>
        <a:xfrm>
          <a:off x="0" y="0"/>
          <a:ext cx="0" cy="0"/>
          <a:chOff x="0" y="0"/>
          <a:chExt cx="0" cy="0"/>
        </a:xfrm>
      </p:grpSpPr>
      <p:sp>
        <p:nvSpPr>
          <p:cNvPr id="37" name="Google Shape;37;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9" name="Shape 49"/>
        <p:cNvGrpSpPr/>
        <p:nvPr/>
      </p:nvGrpSpPr>
      <p:grpSpPr>
        <a:xfrm>
          <a:off x="0" y="0"/>
          <a:ext cx="0" cy="0"/>
          <a:chOff x="0" y="0"/>
          <a:chExt cx="0" cy="0"/>
        </a:xfrm>
      </p:grpSpPr>
      <p:sp>
        <p:nvSpPr>
          <p:cNvPr id="50" name="Google Shape;50;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efine.team/find-your-why-das-golden-circle-prinzip/?gclid=Cj0KCQjwy9-kBhCHARIsAHpBjHgUxViDN9BcVeFKf-2YB1ov-s3ooN8Wros13XYEYMNSDak0Wh6ipnkaAkKhEALw_wc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worldpopulationreview.com/country-rankings/violent-crime-rates-by-country" TargetMode="External"/><Relationship Id="rId10" Type="http://schemas.openxmlformats.org/officeDocument/2006/relationships/hyperlink" Target="https://www.kaggle.com/datasets/iamsouravbanerjee/world-population-dataset" TargetMode="External"/><Relationship Id="rId13" Type="http://schemas.openxmlformats.org/officeDocument/2006/relationships/hyperlink" Target="https://ceoworld.biz/2020/02/19/these-are-the-countries-with-the-largest-household-size/" TargetMode="External"/><Relationship Id="rId12" Type="http://schemas.openxmlformats.org/officeDocument/2006/relationships/hyperlink" Target="https://wisevoter.com/country-rankings/crime-rate-by-country/"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who.int/data/gho/data/indicators/indicator-details/GHO/estimated-population-based-prevalence-of-depression" TargetMode="External"/><Relationship Id="rId4" Type="http://schemas.openxmlformats.org/officeDocument/2006/relationships/hyperlink" Target="https://worldpopulationreview.com/country-rankings/democracy-countries" TargetMode="External"/><Relationship Id="rId9" Type="http://schemas.openxmlformats.org/officeDocument/2006/relationships/hyperlink" Target="https://www.census.gov/data-tools/demo/idb/#/table?COUNTRY_YEAR=2023&amp;COUNTRY_YR_ANIM=2023" TargetMode="External"/><Relationship Id="rId15" Type="http://schemas.openxmlformats.org/officeDocument/2006/relationships/hyperlink" Target="https://www.theglobaleconomy.com/rankings/public_services_index/" TargetMode="External"/><Relationship Id="rId14" Type="http://schemas.openxmlformats.org/officeDocument/2006/relationships/hyperlink" Target="https://worldpopulationreview.com/country-rankings/social-mobility-by-country" TargetMode="External"/><Relationship Id="rId5" Type="http://schemas.openxmlformats.org/officeDocument/2006/relationships/hyperlink" Target="https://worldpopulationreview.com/country-rankings/gender-equality-by-country" TargetMode="External"/><Relationship Id="rId6" Type="http://schemas.openxmlformats.org/officeDocument/2006/relationships/hyperlink" Target="https://www.iqair.com/world-most-polluted-countries" TargetMode="External"/><Relationship Id="rId7" Type="http://schemas.openxmlformats.org/officeDocument/2006/relationships/hyperlink" Target="https://data.worldbank.org/indicator/SE.ADT.LITR.ZS" TargetMode="External"/><Relationship Id="rId8" Type="http://schemas.openxmlformats.org/officeDocument/2006/relationships/hyperlink" Target="https://www.kaggle.com/datasets/komalkhetlani/youth-and-adult-literacy-rate-around-the-glob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577483" y="1747753"/>
            <a:ext cx="7037033" cy="2016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6000"/>
              <a:buFont typeface="Inter"/>
              <a:buNone/>
            </a:pPr>
            <a:r>
              <a:rPr b="1" i="0" lang="de-DE">
                <a:solidFill>
                  <a:srgbClr val="595959"/>
                </a:solidFill>
                <a:latin typeface="Inter"/>
                <a:ea typeface="Inter"/>
                <a:cs typeface="Inter"/>
                <a:sym typeface="Inter"/>
              </a:rPr>
              <a:t>Mid Term Project</a:t>
            </a:r>
            <a:br>
              <a:rPr b="1" i="0" lang="de-DE">
                <a:solidFill>
                  <a:srgbClr val="474747"/>
                </a:solidFill>
                <a:latin typeface="Inter"/>
                <a:ea typeface="Inter"/>
                <a:cs typeface="Inter"/>
                <a:sym typeface="Inter"/>
              </a:rPr>
            </a:br>
            <a:endParaRPr/>
          </a:p>
        </p:txBody>
      </p:sp>
      <p:sp>
        <p:nvSpPr>
          <p:cNvPr id="89" name="Google Shape;89;p1"/>
          <p:cNvSpPr txBox="1"/>
          <p:nvPr>
            <p:ph idx="1" type="subTitle"/>
          </p:nvPr>
        </p:nvSpPr>
        <p:spPr>
          <a:xfrm>
            <a:off x="676275" y="2949730"/>
            <a:ext cx="10572750" cy="1655762"/>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90000"/>
              </a:lnSpc>
              <a:spcBef>
                <a:spcPts val="0"/>
              </a:spcBef>
              <a:spcAft>
                <a:spcPts val="0"/>
              </a:spcAft>
              <a:buClr>
                <a:schemeClr val="dk1"/>
              </a:buClr>
              <a:buSzPct val="100000"/>
              <a:buNone/>
            </a:pPr>
            <a:r>
              <a:t/>
            </a:r>
            <a:endParaRPr b="1" sz="1800">
              <a:solidFill>
                <a:srgbClr val="2E75B5"/>
              </a:solidFill>
              <a:latin typeface="Arimo"/>
              <a:ea typeface="Arimo"/>
              <a:cs typeface="Arimo"/>
              <a:sym typeface="Arimo"/>
            </a:endParaRPr>
          </a:p>
          <a:p>
            <a:pPr indent="0" lvl="0" marL="0" rtl="0" algn="ctr">
              <a:lnSpc>
                <a:spcPct val="90000"/>
              </a:lnSpc>
              <a:spcBef>
                <a:spcPts val="1000"/>
              </a:spcBef>
              <a:spcAft>
                <a:spcPts val="0"/>
              </a:spcAft>
              <a:buClr>
                <a:srgbClr val="2E75B5"/>
              </a:buClr>
              <a:buSzPct val="100000"/>
              <a:buNone/>
            </a:pPr>
            <a:r>
              <a:rPr b="1" lang="de-DE" sz="6500">
                <a:solidFill>
                  <a:srgbClr val="2E75B5"/>
                </a:solidFill>
                <a:latin typeface="Inter"/>
                <a:ea typeface="Inter"/>
                <a:cs typeface="Inter"/>
                <a:sym typeface="Inter"/>
              </a:rPr>
              <a:t>The unseen causes of depression </a:t>
            </a:r>
            <a:endParaRPr b="1" sz="6500">
              <a:solidFill>
                <a:srgbClr val="2E75B5"/>
              </a:solidFill>
              <a:latin typeface="Inter"/>
              <a:ea typeface="Inter"/>
              <a:cs typeface="Inter"/>
              <a:sym typeface="Inter"/>
            </a:endParaRPr>
          </a:p>
        </p:txBody>
      </p:sp>
      <p:pic>
        <p:nvPicPr>
          <p:cNvPr id="90" name="Google Shape;90;p1"/>
          <p:cNvPicPr preferRelativeResize="0"/>
          <p:nvPr/>
        </p:nvPicPr>
        <p:blipFill rotWithShape="1">
          <a:blip r:embed="rId3">
            <a:alphaModFix/>
          </a:blip>
          <a:srcRect b="0" l="0" r="0" t="0"/>
          <a:stretch/>
        </p:blipFill>
        <p:spPr>
          <a:xfrm>
            <a:off x="0" y="0"/>
            <a:ext cx="4032000" cy="2016000"/>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8653323" y="4817938"/>
            <a:ext cx="2857500" cy="1600200"/>
          </a:xfrm>
          <a:prstGeom prst="rect">
            <a:avLst/>
          </a:prstGeom>
          <a:noFill/>
          <a:ln>
            <a:noFill/>
          </a:ln>
        </p:spPr>
      </p:pic>
      <p:sp>
        <p:nvSpPr>
          <p:cNvPr id="92" name="Google Shape;92;p1"/>
          <p:cNvSpPr txBox="1"/>
          <p:nvPr/>
        </p:nvSpPr>
        <p:spPr>
          <a:xfrm>
            <a:off x="8762261" y="6431996"/>
            <a:ext cx="3027285" cy="1692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500" u="none" cap="none" strike="noStrike">
                <a:solidFill>
                  <a:srgbClr val="3C4043"/>
                </a:solidFill>
                <a:latin typeface="Inter"/>
                <a:ea typeface="Inter"/>
                <a:cs typeface="Inter"/>
                <a:sym typeface="Inter"/>
              </a:rPr>
              <a:t>Source: https://www.sermo.com/blog/insights/depression-worse-western-world/</a:t>
            </a:r>
            <a:endParaRPr sz="5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2133600" y="0"/>
            <a:ext cx="7829550" cy="6772275"/>
          </a:xfrm>
          <a:prstGeom prst="ellipse">
            <a:avLst/>
          </a:prstGeom>
          <a:solidFill>
            <a:srgbClr val="B3C6E7"/>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HOW</a:t>
            </a:r>
            <a:endParaRPr/>
          </a:p>
        </p:txBody>
      </p:sp>
      <p:sp>
        <p:nvSpPr>
          <p:cNvPr id="98" name="Google Shape;98;p2"/>
          <p:cNvSpPr/>
          <p:nvPr/>
        </p:nvSpPr>
        <p:spPr>
          <a:xfrm>
            <a:off x="3526630" y="928688"/>
            <a:ext cx="5172076" cy="5000624"/>
          </a:xfrm>
          <a:prstGeom prst="ellipse">
            <a:avLst/>
          </a:prstGeom>
          <a:solidFill>
            <a:srgbClr val="8DA9DB"/>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2"/>
          <p:cNvSpPr/>
          <p:nvPr/>
        </p:nvSpPr>
        <p:spPr>
          <a:xfrm>
            <a:off x="4964905" y="2252662"/>
            <a:ext cx="2295525" cy="21336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3600">
                <a:solidFill>
                  <a:schemeClr val="lt1"/>
                </a:solidFill>
                <a:latin typeface="Inter"/>
                <a:ea typeface="Inter"/>
                <a:cs typeface="Inter"/>
                <a:sym typeface="Inter"/>
              </a:rPr>
              <a:t>WHY?</a:t>
            </a:r>
            <a:endParaRPr/>
          </a:p>
        </p:txBody>
      </p:sp>
      <p:sp>
        <p:nvSpPr>
          <p:cNvPr id="100" name="Google Shape;100;p2"/>
          <p:cNvSpPr/>
          <p:nvPr/>
        </p:nvSpPr>
        <p:spPr>
          <a:xfrm>
            <a:off x="5142307" y="1438273"/>
            <a:ext cx="1940719" cy="661988"/>
          </a:xfrm>
          <a:prstGeom prst="rect">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3600">
                <a:solidFill>
                  <a:schemeClr val="lt1"/>
                </a:solidFill>
                <a:latin typeface="Inter"/>
                <a:ea typeface="Inter"/>
                <a:cs typeface="Inter"/>
                <a:sym typeface="Inter"/>
              </a:rPr>
              <a:t>HOW?</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
          <p:cNvSpPr/>
          <p:nvPr/>
        </p:nvSpPr>
        <p:spPr>
          <a:xfrm>
            <a:off x="5078015" y="190500"/>
            <a:ext cx="1940719" cy="661988"/>
          </a:xfrm>
          <a:prstGeom prst="rect">
            <a:avLst/>
          </a:prstGeom>
          <a:solidFill>
            <a:srgbClr val="B3C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3600">
                <a:solidFill>
                  <a:schemeClr val="lt1"/>
                </a:solidFill>
                <a:latin typeface="Inter"/>
                <a:ea typeface="Inter"/>
                <a:cs typeface="Inter"/>
                <a:sym typeface="Inter"/>
              </a:rPr>
              <a:t>WHAT?</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2" name="Google Shape;102;p2"/>
          <p:cNvCxnSpPr/>
          <p:nvPr/>
        </p:nvCxnSpPr>
        <p:spPr>
          <a:xfrm>
            <a:off x="4648200" y="352425"/>
            <a:ext cx="0" cy="3638550"/>
          </a:xfrm>
          <a:prstGeom prst="straightConnector1">
            <a:avLst/>
          </a:prstGeom>
          <a:noFill/>
          <a:ln cap="flat" cmpd="sng" w="38100">
            <a:solidFill>
              <a:schemeClr val="lt1"/>
            </a:solidFill>
            <a:prstDash val="solid"/>
            <a:miter lim="800000"/>
            <a:headEnd len="med" w="med" type="triangle"/>
            <a:tailEnd len="med" w="med" type="triangle"/>
          </a:ln>
        </p:spPr>
      </p:cxnSp>
      <p:sp>
        <p:nvSpPr>
          <p:cNvPr id="103" name="Google Shape;103;p2"/>
          <p:cNvSpPr/>
          <p:nvPr/>
        </p:nvSpPr>
        <p:spPr>
          <a:xfrm>
            <a:off x="6637731" y="2881312"/>
            <a:ext cx="445295" cy="438150"/>
          </a:xfrm>
          <a:prstGeom prst="irregularSeal1">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txBox="1"/>
          <p:nvPr/>
        </p:nvSpPr>
        <p:spPr>
          <a:xfrm>
            <a:off x="8820151" y="6315075"/>
            <a:ext cx="3143250" cy="1692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500" u="sng">
                <a:solidFill>
                  <a:schemeClr val="dk1"/>
                </a:solidFill>
                <a:latin typeface="Inter"/>
                <a:ea typeface="Inter"/>
                <a:cs typeface="Inter"/>
                <a:sym typeface="Inter"/>
                <a:hlinkClick r:id="rId3">
                  <a:extLst>
                    <a:ext uri="{A12FA001-AC4F-418D-AE19-62706E023703}">
                      <ahyp:hlinkClr val="tx"/>
                    </a:ext>
                  </a:extLst>
                </a:hlinkClick>
              </a:rPr>
              <a:t>Sorce: FIND YOUR WHY - DAS GOLDEN CIRCLE PRINZIP - refine - IPA, Lean und BIM Experten</a:t>
            </a:r>
            <a:endParaRPr sz="500">
              <a:solidFill>
                <a:schemeClr val="dk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808200" y="2290050"/>
            <a:ext cx="10575600" cy="227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3600">
                <a:solidFill>
                  <a:srgbClr val="2E75B5"/>
                </a:solidFill>
                <a:latin typeface="Inter"/>
                <a:ea typeface="Inter"/>
                <a:cs typeface="Inter"/>
                <a:sym typeface="Inter"/>
              </a:rPr>
              <a:t>HOW?</a:t>
            </a:r>
            <a:endParaRPr b="1" sz="3600">
              <a:solidFill>
                <a:srgbClr val="2E75B5"/>
              </a:solidFill>
              <a:latin typeface="Inter"/>
              <a:ea typeface="Inter"/>
              <a:cs typeface="Inter"/>
              <a:sym typeface="Inter"/>
            </a:endParaRPr>
          </a:p>
          <a:p>
            <a:pPr indent="0" lvl="0" marL="0" marR="0" rtl="0" algn="ctr">
              <a:spcBef>
                <a:spcPts val="0"/>
              </a:spcBef>
              <a:spcAft>
                <a:spcPts val="0"/>
              </a:spcAft>
              <a:buNone/>
            </a:pPr>
            <a:r>
              <a:t/>
            </a:r>
            <a:endParaRPr b="1" sz="3600">
              <a:solidFill>
                <a:srgbClr val="2E75B5"/>
              </a:solidFill>
              <a:latin typeface="Inter"/>
              <a:ea typeface="Inter"/>
              <a:cs typeface="Inter"/>
              <a:sym typeface="Inter"/>
            </a:endParaRPr>
          </a:p>
          <a:p>
            <a:pPr indent="-342900" lvl="0" marL="457200" rtl="0" algn="l">
              <a:spcBef>
                <a:spcPts val="0"/>
              </a:spcBef>
              <a:spcAft>
                <a:spcPts val="0"/>
              </a:spcAft>
              <a:buClr>
                <a:srgbClr val="1F2328"/>
              </a:buClr>
              <a:buSzPts val="1800"/>
              <a:buFont typeface="Inter"/>
              <a:buChar char="●"/>
            </a:pPr>
            <a:r>
              <a:rPr lang="de-DE" sz="1800">
                <a:solidFill>
                  <a:srgbClr val="1F2328"/>
                </a:solidFill>
                <a:latin typeface="Inter"/>
                <a:ea typeface="Inter"/>
                <a:cs typeface="Inter"/>
                <a:sym typeface="Inter"/>
              </a:rPr>
              <a:t>Data exploration to understand non-traditional influences that might </a:t>
            </a:r>
            <a:endParaRPr sz="1800">
              <a:solidFill>
                <a:srgbClr val="1F2328"/>
              </a:solidFill>
              <a:latin typeface="Inter"/>
              <a:ea typeface="Inter"/>
              <a:cs typeface="Inter"/>
              <a:sym typeface="Inter"/>
            </a:endParaRPr>
          </a:p>
          <a:p>
            <a:pPr indent="0" lvl="0" marL="457200" rtl="0" algn="l">
              <a:spcBef>
                <a:spcPts val="0"/>
              </a:spcBef>
              <a:spcAft>
                <a:spcPts val="0"/>
              </a:spcAft>
              <a:buNone/>
            </a:pPr>
            <a:r>
              <a:rPr lang="de-DE" sz="1800">
                <a:solidFill>
                  <a:srgbClr val="1F2328"/>
                </a:solidFill>
                <a:latin typeface="Inter"/>
                <a:ea typeface="Inter"/>
                <a:cs typeface="Inter"/>
                <a:sym typeface="Inter"/>
              </a:rPr>
              <a:t>lead to experience depression. </a:t>
            </a:r>
            <a:endParaRPr sz="1800">
              <a:solidFill>
                <a:srgbClr val="1F2328"/>
              </a:solidFill>
              <a:latin typeface="Inter"/>
              <a:ea typeface="Inter"/>
              <a:cs typeface="Inter"/>
              <a:sym typeface="Inter"/>
            </a:endParaRPr>
          </a:p>
          <a:p>
            <a:pPr indent="0" lvl="0" marL="0" rtl="0" algn="l">
              <a:spcBef>
                <a:spcPts val="0"/>
              </a:spcBef>
              <a:spcAft>
                <a:spcPts val="0"/>
              </a:spcAft>
              <a:buNone/>
            </a:pPr>
            <a:r>
              <a:t/>
            </a:r>
            <a:endParaRPr/>
          </a:p>
          <a:p>
            <a:pPr indent="0" lvl="0" marL="0" marR="0" rtl="0" algn="ctr">
              <a:spcBef>
                <a:spcPts val="0"/>
              </a:spcBef>
              <a:spcAft>
                <a:spcPts val="0"/>
              </a:spcAft>
              <a:buNone/>
            </a:pPr>
            <a:r>
              <a:t/>
            </a:r>
            <a:endParaRPr b="1" sz="2000">
              <a:solidFill>
                <a:srgbClr val="2E75B5"/>
              </a:solidFill>
              <a:latin typeface="Inter"/>
              <a:ea typeface="Inter"/>
              <a:cs typeface="Inter"/>
              <a:sym typeface="Inter"/>
            </a:endParaRPr>
          </a:p>
        </p:txBody>
      </p:sp>
      <p:sp>
        <p:nvSpPr>
          <p:cNvPr id="110" name="Google Shape;110;p3"/>
          <p:cNvSpPr txBox="1"/>
          <p:nvPr/>
        </p:nvSpPr>
        <p:spPr>
          <a:xfrm>
            <a:off x="637050" y="324525"/>
            <a:ext cx="10917900" cy="2586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3600">
                <a:solidFill>
                  <a:srgbClr val="2E75B5"/>
                </a:solidFill>
                <a:latin typeface="Inter"/>
                <a:ea typeface="Inter"/>
                <a:cs typeface="Inter"/>
                <a:sym typeface="Inter"/>
              </a:rPr>
              <a:t>WHY?</a:t>
            </a:r>
            <a:endParaRPr b="1" sz="3600">
              <a:solidFill>
                <a:srgbClr val="2E75B5"/>
              </a:solidFill>
              <a:latin typeface="Inter"/>
              <a:ea typeface="Inter"/>
              <a:cs typeface="Inter"/>
              <a:sym typeface="Inter"/>
            </a:endParaRPr>
          </a:p>
          <a:p>
            <a:pPr indent="0" lvl="0" marL="0" marR="0" rtl="0" algn="ctr">
              <a:spcBef>
                <a:spcPts val="0"/>
              </a:spcBef>
              <a:spcAft>
                <a:spcPts val="0"/>
              </a:spcAft>
              <a:buNone/>
            </a:pPr>
            <a:r>
              <a:t/>
            </a:r>
            <a:endParaRPr b="1" sz="3600">
              <a:solidFill>
                <a:srgbClr val="2E75B5"/>
              </a:solidFill>
              <a:latin typeface="Inter"/>
              <a:ea typeface="Inter"/>
              <a:cs typeface="Inter"/>
              <a:sym typeface="Inter"/>
            </a:endParaRPr>
          </a:p>
          <a:p>
            <a:pPr indent="-342900" lvl="0" marL="457200" marR="0" rtl="0" algn="l">
              <a:spcBef>
                <a:spcPts val="0"/>
              </a:spcBef>
              <a:spcAft>
                <a:spcPts val="0"/>
              </a:spcAft>
              <a:buClr>
                <a:srgbClr val="1F2328"/>
              </a:buClr>
              <a:buSzPts val="1800"/>
              <a:buFont typeface="Inter"/>
              <a:buChar char="●"/>
            </a:pPr>
            <a:r>
              <a:rPr lang="de-DE" sz="1800">
                <a:solidFill>
                  <a:srgbClr val="1F2328"/>
                </a:solidFill>
                <a:latin typeface="Inter"/>
                <a:ea typeface="Inter"/>
                <a:cs typeface="Inter"/>
                <a:sym typeface="Inter"/>
              </a:rPr>
              <a:t>Leading cause of disability worldwide. 18% increase rate since 2015.</a:t>
            </a:r>
            <a:endParaRPr sz="1800">
              <a:solidFill>
                <a:srgbClr val="1F2328"/>
              </a:solidFill>
              <a:latin typeface="Inter"/>
              <a:ea typeface="Inter"/>
              <a:cs typeface="Inter"/>
              <a:sym typeface="Inter"/>
            </a:endParaRPr>
          </a:p>
          <a:p>
            <a:pPr indent="-342900" lvl="0" marL="457200" marR="0" rtl="0" algn="l">
              <a:spcBef>
                <a:spcPts val="0"/>
              </a:spcBef>
              <a:spcAft>
                <a:spcPts val="0"/>
              </a:spcAft>
              <a:buClr>
                <a:srgbClr val="1F2328"/>
              </a:buClr>
              <a:buSzPts val="1800"/>
              <a:buFont typeface="Inter"/>
              <a:buChar char="●"/>
            </a:pPr>
            <a:r>
              <a:rPr lang="de-DE" sz="1800">
                <a:solidFill>
                  <a:srgbClr val="1F2328"/>
                </a:solidFill>
                <a:latin typeface="Inter"/>
                <a:ea typeface="Inter"/>
                <a:cs typeface="Inter"/>
                <a:sym typeface="Inter"/>
              </a:rPr>
              <a:t>Multifactorial causes and complex social and health issue </a:t>
            </a:r>
            <a:endParaRPr sz="1800">
              <a:solidFill>
                <a:srgbClr val="1F2328"/>
              </a:solidFill>
              <a:latin typeface="Inter"/>
              <a:ea typeface="Inter"/>
              <a:cs typeface="Inter"/>
              <a:sym typeface="Inter"/>
            </a:endParaRPr>
          </a:p>
          <a:p>
            <a:pPr indent="0" lvl="0" marL="0" marR="0" rtl="0" algn="ctr">
              <a:spcBef>
                <a:spcPts val="0"/>
              </a:spcBef>
              <a:spcAft>
                <a:spcPts val="0"/>
              </a:spcAft>
              <a:buNone/>
            </a:pPr>
            <a:r>
              <a:t/>
            </a:r>
            <a:endParaRPr sz="1800">
              <a:solidFill>
                <a:srgbClr val="1F2328"/>
              </a:solidFill>
              <a:latin typeface="Inter"/>
              <a:ea typeface="Inter"/>
              <a:cs typeface="Inter"/>
              <a:sym typeface="Inter"/>
            </a:endParaRPr>
          </a:p>
          <a:p>
            <a:pPr indent="0" lvl="0" marL="0" marR="0" rtl="0" algn="ctr">
              <a:spcBef>
                <a:spcPts val="0"/>
              </a:spcBef>
              <a:spcAft>
                <a:spcPts val="0"/>
              </a:spcAft>
              <a:buNone/>
            </a:pPr>
            <a:r>
              <a:t/>
            </a:r>
            <a:endParaRPr sz="1800">
              <a:solidFill>
                <a:srgbClr val="1F2328"/>
              </a:solidFill>
              <a:latin typeface="Inter"/>
              <a:ea typeface="Inter"/>
              <a:cs typeface="Inter"/>
              <a:sym typeface="Inter"/>
            </a:endParaRPr>
          </a:p>
          <a:p>
            <a:pPr indent="0" lvl="0" marL="0" marR="0" rtl="0" algn="r">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txBox="1"/>
          <p:nvPr/>
        </p:nvSpPr>
        <p:spPr>
          <a:xfrm>
            <a:off x="719475" y="4513576"/>
            <a:ext cx="10856400" cy="197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3600">
                <a:solidFill>
                  <a:srgbClr val="2E75B5"/>
                </a:solidFill>
                <a:latin typeface="Inter"/>
                <a:ea typeface="Inter"/>
                <a:cs typeface="Inter"/>
                <a:sym typeface="Inter"/>
              </a:rPr>
              <a:t>WHAT?</a:t>
            </a:r>
            <a:endParaRPr b="1" sz="3600">
              <a:solidFill>
                <a:srgbClr val="2E75B5"/>
              </a:solidFill>
              <a:latin typeface="Inter"/>
              <a:ea typeface="Inter"/>
              <a:cs typeface="Inter"/>
              <a:sym typeface="Inter"/>
            </a:endParaRPr>
          </a:p>
          <a:p>
            <a:pPr indent="0" lvl="0" marL="457200" marR="0" rtl="0" algn="l">
              <a:spcBef>
                <a:spcPts val="0"/>
              </a:spcBef>
              <a:spcAft>
                <a:spcPts val="0"/>
              </a:spcAft>
              <a:buNone/>
            </a:pPr>
            <a:r>
              <a:t/>
            </a:r>
            <a:endParaRPr sz="1800">
              <a:solidFill>
                <a:srgbClr val="1F2328"/>
              </a:solidFill>
              <a:latin typeface="Inter"/>
              <a:ea typeface="Inter"/>
              <a:cs typeface="Inter"/>
              <a:sym typeface="Inter"/>
            </a:endParaRPr>
          </a:p>
          <a:p>
            <a:pPr indent="-342900" lvl="0" marL="457200" marR="0" rtl="0" algn="l">
              <a:spcBef>
                <a:spcPts val="0"/>
              </a:spcBef>
              <a:spcAft>
                <a:spcPts val="0"/>
              </a:spcAft>
              <a:buSzPts val="1800"/>
              <a:buFont typeface="Inter"/>
              <a:buChar char="●"/>
            </a:pPr>
            <a:r>
              <a:rPr lang="de-DE" sz="1800">
                <a:solidFill>
                  <a:srgbClr val="1F2328"/>
                </a:solidFill>
                <a:latin typeface="Inter"/>
                <a:ea typeface="Inter"/>
                <a:cs typeface="Inter"/>
                <a:sym typeface="Inter"/>
              </a:rPr>
              <a:t>A model for decision makers, students and the </a:t>
            </a:r>
            <a:r>
              <a:rPr lang="de-DE" sz="1800">
                <a:solidFill>
                  <a:srgbClr val="1F2328"/>
                </a:solidFill>
                <a:latin typeface="Inter"/>
                <a:ea typeface="Inter"/>
                <a:cs typeface="Inter"/>
                <a:sym typeface="Inter"/>
              </a:rPr>
              <a:t>population</a:t>
            </a:r>
            <a:r>
              <a:rPr lang="de-DE" sz="1800">
                <a:solidFill>
                  <a:srgbClr val="1F2328"/>
                </a:solidFill>
                <a:latin typeface="Inter"/>
                <a:ea typeface="Inter"/>
                <a:cs typeface="Inter"/>
                <a:sym typeface="Inter"/>
              </a:rPr>
              <a:t> at large to understand each of our variables, the relation to depression and the impact it has. </a:t>
            </a:r>
            <a:endParaRPr sz="1800">
              <a:solidFill>
                <a:srgbClr val="1F2328"/>
              </a:solidFill>
              <a:latin typeface="Inter"/>
              <a:ea typeface="Inter"/>
              <a:cs typeface="Inter"/>
              <a:sym typeface="Inter"/>
            </a:endParaRPr>
          </a:p>
          <a:p>
            <a:pPr indent="0" lvl="0" marL="457200" marR="0" rtl="0" algn="l">
              <a:spcBef>
                <a:spcPts val="0"/>
              </a:spcBef>
              <a:spcAft>
                <a:spcPts val="0"/>
              </a:spcAft>
              <a:buNone/>
            </a:pPr>
            <a:r>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4"/>
          <p:cNvGrpSpPr/>
          <p:nvPr/>
        </p:nvGrpSpPr>
        <p:grpSpPr>
          <a:xfrm>
            <a:off x="285750" y="69953"/>
            <a:ext cx="11830050" cy="6708567"/>
            <a:chOff x="0" y="3278"/>
            <a:chExt cx="11830050" cy="6708567"/>
          </a:xfrm>
        </p:grpSpPr>
        <p:cxnSp>
          <p:nvCxnSpPr>
            <p:cNvPr id="117" name="Google Shape;117;p4"/>
            <p:cNvCxnSpPr/>
            <p:nvPr/>
          </p:nvCxnSpPr>
          <p:spPr>
            <a:xfrm>
              <a:off x="0" y="3278"/>
              <a:ext cx="11830050"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18" name="Google Shape;118;p4"/>
            <p:cNvSpPr/>
            <p:nvPr/>
          </p:nvSpPr>
          <p:spPr>
            <a:xfrm>
              <a:off x="0" y="3278"/>
              <a:ext cx="2366010" cy="67085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0" y="3278"/>
              <a:ext cx="2366010" cy="6708567"/>
            </a:xfrm>
            <a:prstGeom prst="rect">
              <a:avLst/>
            </a:prstGeom>
            <a:noFill/>
            <a:ln>
              <a:noFill/>
            </a:ln>
          </p:spPr>
          <p:txBody>
            <a:bodyPr anchorCtr="0" anchor="t"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Inter"/>
                <a:buNone/>
              </a:pPr>
              <a:r>
                <a:rPr b="1" lang="de-DE" sz="2000">
                  <a:solidFill>
                    <a:schemeClr val="dk1"/>
                  </a:solidFill>
                  <a:latin typeface="Inter"/>
                  <a:ea typeface="Inter"/>
                  <a:cs typeface="Inter"/>
                  <a:sym typeface="Inter"/>
                </a:rPr>
                <a:t>Y-axis</a:t>
              </a:r>
              <a:r>
                <a:rPr lang="de-DE" sz="2000">
                  <a:solidFill>
                    <a:schemeClr val="dk1"/>
                  </a:solidFill>
                  <a:latin typeface="Inter"/>
                  <a:ea typeface="Inter"/>
                  <a:cs typeface="Inter"/>
                  <a:sym typeface="Inter"/>
                </a:rPr>
                <a:t> :Depression rates</a:t>
              </a:r>
              <a:endParaRPr sz="2000">
                <a:solidFill>
                  <a:schemeClr val="dk1"/>
                </a:solidFill>
                <a:latin typeface="Inter"/>
                <a:ea typeface="Inter"/>
                <a:cs typeface="Inter"/>
                <a:sym typeface="Inter"/>
              </a:endParaRPr>
            </a:p>
            <a:p>
              <a:pPr indent="0" lvl="0" marL="0" marR="0" rtl="0" algn="l">
                <a:lnSpc>
                  <a:spcPct val="90000"/>
                </a:lnSpc>
                <a:spcBef>
                  <a:spcPts val="700"/>
                </a:spcBef>
                <a:spcAft>
                  <a:spcPts val="0"/>
                </a:spcAft>
                <a:buClr>
                  <a:schemeClr val="dk1"/>
                </a:buClr>
                <a:buSzPts val="2000"/>
                <a:buFont typeface="Inter"/>
                <a:buNone/>
              </a:pPr>
              <a:r>
                <a:rPr b="0" i="0" lang="de-DE" sz="2000" u="sng">
                  <a:solidFill>
                    <a:schemeClr val="dk1"/>
                  </a:solidFill>
                  <a:latin typeface="Inter"/>
                  <a:ea typeface="Inter"/>
                  <a:cs typeface="Inter"/>
                  <a:sym typeface="Inter"/>
                  <a:hlinkClick r:id="rId3">
                    <a:extLst>
                      <a:ext uri="{A12FA001-AC4F-418D-AE19-62706E023703}">
                        <ahyp:hlinkClr val="tx"/>
                      </a:ext>
                    </a:extLst>
                  </a:hlinkClick>
                </a:rPr>
                <a:t>https://www.who.int/data/gho/data/indicators/indicator-details/GHO/estimated-population-based-prevalence-of-depression</a:t>
              </a:r>
              <a:endParaRPr sz="2000">
                <a:solidFill>
                  <a:schemeClr val="dk1"/>
                </a:solidFill>
                <a:latin typeface="Inter"/>
                <a:ea typeface="Inter"/>
                <a:cs typeface="Inter"/>
                <a:sym typeface="Inter"/>
              </a:endParaRPr>
            </a:p>
          </p:txBody>
        </p:sp>
        <p:sp>
          <p:nvSpPr>
            <p:cNvPr id="120" name="Google Shape;120;p4"/>
            <p:cNvSpPr/>
            <p:nvPr/>
          </p:nvSpPr>
          <p:spPr>
            <a:xfrm>
              <a:off x="2543460" y="35052"/>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2543460" y="35052"/>
              <a:ext cx="9286589" cy="635479"/>
            </a:xfrm>
            <a:prstGeom prst="rect">
              <a:avLst/>
            </a:prstGeom>
            <a:noFill/>
            <a:ln>
              <a:noFill/>
            </a:ln>
          </p:spPr>
          <p:txBody>
            <a:bodyPr anchorCtr="0" anchor="t"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Inter"/>
                <a:buNone/>
              </a:pPr>
              <a:r>
                <a:rPr b="1" lang="de-DE" sz="2000">
                  <a:solidFill>
                    <a:schemeClr val="dk1"/>
                  </a:solidFill>
                  <a:latin typeface="Inter"/>
                  <a:ea typeface="Inter"/>
                  <a:cs typeface="Inter"/>
                  <a:sym typeface="Inter"/>
                </a:rPr>
                <a:t>X-axis</a:t>
              </a:r>
              <a:endParaRPr b="1" sz="2000">
                <a:solidFill>
                  <a:schemeClr val="dk1"/>
                </a:solidFill>
                <a:latin typeface="Inter"/>
                <a:ea typeface="Inter"/>
                <a:cs typeface="Inter"/>
                <a:sym typeface="Inter"/>
              </a:endParaRPr>
            </a:p>
          </p:txBody>
        </p:sp>
        <p:cxnSp>
          <p:nvCxnSpPr>
            <p:cNvPr id="122" name="Google Shape;122;p4"/>
            <p:cNvCxnSpPr/>
            <p:nvPr/>
          </p:nvCxnSpPr>
          <p:spPr>
            <a:xfrm>
              <a:off x="2366009" y="670532"/>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23" name="Google Shape;123;p4"/>
            <p:cNvSpPr/>
            <p:nvPr/>
          </p:nvSpPr>
          <p:spPr>
            <a:xfrm>
              <a:off x="2543460" y="702306"/>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txBox="1"/>
            <p:nvPr/>
          </p:nvSpPr>
          <p:spPr>
            <a:xfrm>
              <a:off x="2543460" y="702306"/>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1. Democracy index: </a:t>
              </a:r>
              <a:r>
                <a:rPr b="0" i="0" lang="de-DE" sz="1400" u="sng">
                  <a:solidFill>
                    <a:schemeClr val="dk1"/>
                  </a:solidFill>
                  <a:latin typeface="Inter"/>
                  <a:ea typeface="Inter"/>
                  <a:cs typeface="Inter"/>
                  <a:sym typeface="Inter"/>
                  <a:hlinkClick r:id="rId4">
                    <a:extLst>
                      <a:ext uri="{A12FA001-AC4F-418D-AE19-62706E023703}">
                        <ahyp:hlinkClr val="tx"/>
                      </a:ext>
                    </a:extLst>
                  </a:hlinkClick>
                </a:rPr>
                <a:t>https://worldpopulationreview.com/country-rankings/democracy-countries</a:t>
              </a:r>
              <a:r>
                <a:rPr b="0" i="0" lang="de-DE" sz="1400">
                  <a:solidFill>
                    <a:schemeClr val="dk1"/>
                  </a:solidFill>
                  <a:latin typeface="Inter"/>
                  <a:ea typeface="Inter"/>
                  <a:cs typeface="Inter"/>
                  <a:sym typeface="Inter"/>
                </a:rPr>
                <a:t> </a:t>
              </a:r>
              <a:endParaRPr sz="1400">
                <a:solidFill>
                  <a:schemeClr val="dk1"/>
                </a:solidFill>
                <a:latin typeface="Inter"/>
                <a:ea typeface="Inter"/>
                <a:cs typeface="Inter"/>
                <a:sym typeface="Inter"/>
              </a:endParaRPr>
            </a:p>
          </p:txBody>
        </p:sp>
        <p:cxnSp>
          <p:nvCxnSpPr>
            <p:cNvPr id="125" name="Google Shape;125;p4"/>
            <p:cNvCxnSpPr/>
            <p:nvPr/>
          </p:nvCxnSpPr>
          <p:spPr>
            <a:xfrm>
              <a:off x="2366009" y="1337785"/>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26" name="Google Shape;126;p4"/>
            <p:cNvSpPr/>
            <p:nvPr/>
          </p:nvSpPr>
          <p:spPr>
            <a:xfrm>
              <a:off x="2543460" y="1369559"/>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2543460" y="1369559"/>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2. Gender gap: </a:t>
              </a:r>
              <a:r>
                <a:rPr b="0" i="0" lang="de-DE" sz="1400" u="sng">
                  <a:solidFill>
                    <a:schemeClr val="dk1"/>
                  </a:solidFill>
                  <a:latin typeface="Inter"/>
                  <a:ea typeface="Inter"/>
                  <a:cs typeface="Inter"/>
                  <a:sym typeface="Inter"/>
                  <a:hlinkClick r:id="rId5">
                    <a:extLst>
                      <a:ext uri="{A12FA001-AC4F-418D-AE19-62706E023703}">
                        <ahyp:hlinkClr val="tx"/>
                      </a:ext>
                    </a:extLst>
                  </a:hlinkClick>
                </a:rPr>
                <a:t>https://worldpopulationreview.com/country-rankings/gender-equality-by-country</a:t>
              </a:r>
              <a:endParaRPr sz="1400">
                <a:solidFill>
                  <a:schemeClr val="dk1"/>
                </a:solidFill>
                <a:latin typeface="Inter"/>
                <a:ea typeface="Inter"/>
                <a:cs typeface="Inter"/>
                <a:sym typeface="Inter"/>
              </a:endParaRPr>
            </a:p>
          </p:txBody>
        </p:sp>
        <p:cxnSp>
          <p:nvCxnSpPr>
            <p:cNvPr id="128" name="Google Shape;128;p4"/>
            <p:cNvCxnSpPr/>
            <p:nvPr/>
          </p:nvCxnSpPr>
          <p:spPr>
            <a:xfrm>
              <a:off x="2366009" y="2005039"/>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29" name="Google Shape;129;p4"/>
            <p:cNvSpPr/>
            <p:nvPr/>
          </p:nvSpPr>
          <p:spPr>
            <a:xfrm>
              <a:off x="2543460" y="2036813"/>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nvSpPr>
          <p:spPr>
            <a:xfrm>
              <a:off x="2543460" y="2036813"/>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3. Air quality: </a:t>
              </a:r>
              <a:r>
                <a:rPr b="0" i="0" lang="de-DE" sz="1400" u="sng">
                  <a:solidFill>
                    <a:schemeClr val="dk1"/>
                  </a:solidFill>
                  <a:latin typeface="Inter"/>
                  <a:ea typeface="Inter"/>
                  <a:cs typeface="Inter"/>
                  <a:sym typeface="Inter"/>
                  <a:hlinkClick r:id="rId6">
                    <a:extLst>
                      <a:ext uri="{A12FA001-AC4F-418D-AE19-62706E023703}">
                        <ahyp:hlinkClr val="tx"/>
                      </a:ext>
                    </a:extLst>
                  </a:hlinkClick>
                </a:rPr>
                <a:t>https://www.iqair.com/world-most-polluted-countries</a:t>
              </a:r>
              <a:endParaRPr sz="1400">
                <a:solidFill>
                  <a:schemeClr val="dk1"/>
                </a:solidFill>
                <a:latin typeface="Inter"/>
                <a:ea typeface="Inter"/>
                <a:cs typeface="Inter"/>
                <a:sym typeface="Inter"/>
              </a:endParaRPr>
            </a:p>
          </p:txBody>
        </p:sp>
        <p:cxnSp>
          <p:nvCxnSpPr>
            <p:cNvPr id="131" name="Google Shape;131;p4"/>
            <p:cNvCxnSpPr/>
            <p:nvPr/>
          </p:nvCxnSpPr>
          <p:spPr>
            <a:xfrm>
              <a:off x="2366009" y="2672292"/>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32" name="Google Shape;132;p4"/>
            <p:cNvSpPr/>
            <p:nvPr/>
          </p:nvSpPr>
          <p:spPr>
            <a:xfrm>
              <a:off x="2543460" y="2704066"/>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txBox="1"/>
            <p:nvPr/>
          </p:nvSpPr>
          <p:spPr>
            <a:xfrm>
              <a:off x="2543460" y="2704066"/>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4. Literacy rate: </a:t>
              </a:r>
              <a:r>
                <a:rPr b="0" i="0" lang="de-DE" sz="1400" u="sng">
                  <a:solidFill>
                    <a:schemeClr val="dk1"/>
                  </a:solidFill>
                  <a:latin typeface="Inter"/>
                  <a:ea typeface="Inter"/>
                  <a:cs typeface="Inter"/>
                  <a:sym typeface="Inter"/>
                  <a:hlinkClick r:id="rId7">
                    <a:extLst>
                      <a:ext uri="{A12FA001-AC4F-418D-AE19-62706E023703}">
                        <ahyp:hlinkClr val="tx"/>
                      </a:ext>
                    </a:extLst>
                  </a:hlinkClick>
                </a:rPr>
                <a:t>https://data.worldbank.org/indicator/SE.ADT.LITR.ZS</a:t>
              </a:r>
              <a:r>
                <a:rPr b="0" i="0" lang="de-DE" sz="1400">
                  <a:solidFill>
                    <a:schemeClr val="dk1"/>
                  </a:solidFill>
                  <a:latin typeface="Inter"/>
                  <a:ea typeface="Inter"/>
                  <a:cs typeface="Inter"/>
                  <a:sym typeface="Inter"/>
                </a:rPr>
                <a:t> </a:t>
              </a:r>
              <a:r>
                <a:rPr b="0" i="0" lang="de-DE" sz="1400" u="sng">
                  <a:solidFill>
                    <a:schemeClr val="dk1"/>
                  </a:solidFill>
                  <a:latin typeface="Inter"/>
                  <a:ea typeface="Inter"/>
                  <a:cs typeface="Inter"/>
                  <a:sym typeface="Inter"/>
                  <a:hlinkClick r:id="rId8">
                    <a:extLst>
                      <a:ext uri="{A12FA001-AC4F-418D-AE19-62706E023703}">
                        <ahyp:hlinkClr val="tx"/>
                      </a:ext>
                    </a:extLst>
                  </a:hlinkClick>
                </a:rPr>
                <a:t>https://www.kaggle.com/datasets/komalkhetlani/youth-and-adult-literacy-rate-around-the-globe</a:t>
              </a:r>
              <a:r>
                <a:rPr b="0" i="0" lang="de-DE" sz="1400">
                  <a:solidFill>
                    <a:schemeClr val="dk1"/>
                  </a:solidFill>
                  <a:latin typeface="Inter"/>
                  <a:ea typeface="Inter"/>
                  <a:cs typeface="Inter"/>
                  <a:sym typeface="Inter"/>
                </a:rPr>
                <a:t> </a:t>
              </a:r>
              <a:endParaRPr sz="1400">
                <a:solidFill>
                  <a:schemeClr val="dk1"/>
                </a:solidFill>
                <a:latin typeface="Inter"/>
                <a:ea typeface="Inter"/>
                <a:cs typeface="Inter"/>
                <a:sym typeface="Inter"/>
              </a:endParaRPr>
            </a:p>
          </p:txBody>
        </p:sp>
        <p:cxnSp>
          <p:nvCxnSpPr>
            <p:cNvPr id="134" name="Google Shape;134;p4"/>
            <p:cNvCxnSpPr/>
            <p:nvPr/>
          </p:nvCxnSpPr>
          <p:spPr>
            <a:xfrm>
              <a:off x="2366009" y="3339546"/>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35" name="Google Shape;135;p4"/>
            <p:cNvSpPr/>
            <p:nvPr/>
          </p:nvSpPr>
          <p:spPr>
            <a:xfrm>
              <a:off x="2543460" y="3371320"/>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2543460" y="3371320"/>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5. Demographic: </a:t>
              </a:r>
              <a:r>
                <a:rPr b="0" i="0" lang="de-DE" sz="1400" u="sng">
                  <a:solidFill>
                    <a:schemeClr val="dk1"/>
                  </a:solidFill>
                  <a:latin typeface="Inter"/>
                  <a:ea typeface="Inter"/>
                  <a:cs typeface="Inter"/>
                  <a:sym typeface="Inter"/>
                  <a:hlinkClick r:id="rId9">
                    <a:extLst>
                      <a:ext uri="{A12FA001-AC4F-418D-AE19-62706E023703}">
                        <ahyp:hlinkClr val="tx"/>
                      </a:ext>
                    </a:extLst>
                  </a:hlinkClick>
                </a:rPr>
                <a:t>https://www.census.gov/data-tools/demo/idb/#/table?COUNTRY_YEAR=2023&amp;COUNTRY_YR_ANIM=2023</a:t>
              </a:r>
              <a:r>
                <a:rPr b="0" i="0" lang="de-DE" sz="1400">
                  <a:solidFill>
                    <a:schemeClr val="dk1"/>
                  </a:solidFill>
                  <a:latin typeface="Inter"/>
                  <a:ea typeface="Inter"/>
                  <a:cs typeface="Inter"/>
                  <a:sym typeface="Inter"/>
                </a:rPr>
                <a:t> </a:t>
              </a:r>
              <a:r>
                <a:rPr b="0" i="0" lang="de-DE" sz="1400" u="sng">
                  <a:solidFill>
                    <a:schemeClr val="dk1"/>
                  </a:solidFill>
                  <a:latin typeface="Inter"/>
                  <a:ea typeface="Inter"/>
                  <a:cs typeface="Inter"/>
                  <a:sym typeface="Inter"/>
                  <a:hlinkClick r:id="rId10">
                    <a:extLst>
                      <a:ext uri="{A12FA001-AC4F-418D-AE19-62706E023703}">
                        <ahyp:hlinkClr val="tx"/>
                      </a:ext>
                    </a:extLst>
                  </a:hlinkClick>
                </a:rPr>
                <a:t>https://www.kaggle.com/datasets/iamsouravbanerjee/world-population-dataset</a:t>
              </a:r>
              <a:endParaRPr sz="1400">
                <a:solidFill>
                  <a:schemeClr val="dk1"/>
                </a:solidFill>
                <a:latin typeface="Inter"/>
                <a:ea typeface="Inter"/>
                <a:cs typeface="Inter"/>
                <a:sym typeface="Inter"/>
              </a:endParaRPr>
            </a:p>
          </p:txBody>
        </p:sp>
        <p:cxnSp>
          <p:nvCxnSpPr>
            <p:cNvPr id="137" name="Google Shape;137;p4"/>
            <p:cNvCxnSpPr/>
            <p:nvPr/>
          </p:nvCxnSpPr>
          <p:spPr>
            <a:xfrm>
              <a:off x="2366009" y="4006799"/>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38" name="Google Shape;138;p4"/>
            <p:cNvSpPr/>
            <p:nvPr/>
          </p:nvSpPr>
          <p:spPr>
            <a:xfrm>
              <a:off x="2543460" y="4038573"/>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txBox="1"/>
            <p:nvPr/>
          </p:nvSpPr>
          <p:spPr>
            <a:xfrm>
              <a:off x="2543460" y="4038573"/>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6. Violent crime rate: </a:t>
              </a:r>
              <a:r>
                <a:rPr b="0" i="0" lang="de-DE" sz="1400" u="sng">
                  <a:solidFill>
                    <a:schemeClr val="dk1"/>
                  </a:solidFill>
                  <a:latin typeface="Inter"/>
                  <a:ea typeface="Inter"/>
                  <a:cs typeface="Inter"/>
                  <a:sym typeface="Inter"/>
                  <a:hlinkClick r:id="rId11">
                    <a:extLst>
                      <a:ext uri="{A12FA001-AC4F-418D-AE19-62706E023703}">
                        <ahyp:hlinkClr val="tx"/>
                      </a:ext>
                    </a:extLst>
                  </a:hlinkClick>
                </a:rPr>
                <a:t>https://worldpopulationreview.com/country-rankings/violent-crime-rates-by-country</a:t>
              </a:r>
              <a:r>
                <a:rPr b="0" i="0" lang="de-DE" sz="1400">
                  <a:solidFill>
                    <a:schemeClr val="dk1"/>
                  </a:solidFill>
                  <a:latin typeface="Inter"/>
                  <a:ea typeface="Inter"/>
                  <a:cs typeface="Inter"/>
                  <a:sym typeface="Inter"/>
                </a:rPr>
                <a:t> </a:t>
              </a:r>
              <a:r>
                <a:rPr b="0" i="0" lang="de-DE" sz="1400" u="sng">
                  <a:solidFill>
                    <a:schemeClr val="dk1"/>
                  </a:solidFill>
                  <a:latin typeface="Inter"/>
                  <a:ea typeface="Inter"/>
                  <a:cs typeface="Inter"/>
                  <a:sym typeface="Inter"/>
                  <a:hlinkClick r:id="rId12">
                    <a:extLst>
                      <a:ext uri="{A12FA001-AC4F-418D-AE19-62706E023703}">
                        <ahyp:hlinkClr val="tx"/>
                      </a:ext>
                    </a:extLst>
                  </a:hlinkClick>
                </a:rPr>
                <a:t>https://wisevoter.com/country-rankings/crime-rate-by-country/</a:t>
              </a:r>
              <a:endParaRPr sz="1400">
                <a:solidFill>
                  <a:schemeClr val="dk1"/>
                </a:solidFill>
                <a:latin typeface="Inter"/>
                <a:ea typeface="Inter"/>
                <a:cs typeface="Inter"/>
                <a:sym typeface="Inter"/>
              </a:endParaRPr>
            </a:p>
          </p:txBody>
        </p:sp>
        <p:cxnSp>
          <p:nvCxnSpPr>
            <p:cNvPr id="140" name="Google Shape;140;p4"/>
            <p:cNvCxnSpPr/>
            <p:nvPr/>
          </p:nvCxnSpPr>
          <p:spPr>
            <a:xfrm>
              <a:off x="2366009" y="4674053"/>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41" name="Google Shape;141;p4"/>
            <p:cNvSpPr/>
            <p:nvPr/>
          </p:nvSpPr>
          <p:spPr>
            <a:xfrm>
              <a:off x="2543460" y="4705827"/>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2543460" y="4705827"/>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Inter"/>
                <a:buNone/>
              </a:pPr>
              <a:r>
                <a:rPr b="0" i="0" lang="de-DE" sz="1400">
                  <a:solidFill>
                    <a:schemeClr val="dk1"/>
                  </a:solidFill>
                  <a:latin typeface="Inter"/>
                  <a:ea typeface="Inter"/>
                  <a:cs typeface="Inter"/>
                  <a:sym typeface="Inter"/>
                </a:rPr>
                <a:t>7. Household size: </a:t>
              </a:r>
              <a:r>
                <a:rPr b="0" i="0" lang="de-DE" sz="1400" u="sng">
                  <a:solidFill>
                    <a:schemeClr val="dk1"/>
                  </a:solidFill>
                  <a:latin typeface="Inter"/>
                  <a:ea typeface="Inter"/>
                  <a:cs typeface="Inter"/>
                  <a:sym typeface="Inter"/>
                  <a:hlinkClick r:id="rId13">
                    <a:extLst>
                      <a:ext uri="{A12FA001-AC4F-418D-AE19-62706E023703}">
                        <ahyp:hlinkClr val="tx"/>
                      </a:ext>
                    </a:extLst>
                  </a:hlinkClick>
                </a:rPr>
                <a:t>https://ceoworld.biz/2020/02/19/these-are-the-countries-with-the-largest-household-size/</a:t>
              </a:r>
              <a:endParaRPr sz="1400">
                <a:solidFill>
                  <a:schemeClr val="dk1"/>
                </a:solidFill>
                <a:latin typeface="Inter"/>
                <a:ea typeface="Inter"/>
                <a:cs typeface="Inter"/>
                <a:sym typeface="Inter"/>
              </a:endParaRPr>
            </a:p>
          </p:txBody>
        </p:sp>
        <p:cxnSp>
          <p:nvCxnSpPr>
            <p:cNvPr id="143" name="Google Shape;143;p4"/>
            <p:cNvCxnSpPr/>
            <p:nvPr/>
          </p:nvCxnSpPr>
          <p:spPr>
            <a:xfrm>
              <a:off x="2366009" y="5341306"/>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44" name="Google Shape;144;p4"/>
            <p:cNvSpPr/>
            <p:nvPr/>
          </p:nvSpPr>
          <p:spPr>
            <a:xfrm>
              <a:off x="2543460" y="5373080"/>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txBox="1"/>
            <p:nvPr/>
          </p:nvSpPr>
          <p:spPr>
            <a:xfrm>
              <a:off x="2543460" y="5373080"/>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de-DE" sz="1400">
                  <a:solidFill>
                    <a:schemeClr val="dk1"/>
                  </a:solidFill>
                  <a:latin typeface="Inter"/>
                  <a:ea typeface="Inter"/>
                  <a:cs typeface="Inter"/>
                  <a:sym typeface="Inter"/>
                </a:rPr>
                <a:t>8. Social mobility: </a:t>
              </a:r>
              <a:r>
                <a:rPr b="0" i="0" lang="de-DE" sz="1400" u="sng">
                  <a:solidFill>
                    <a:schemeClr val="dk1"/>
                  </a:solidFill>
                  <a:latin typeface="Inter"/>
                  <a:ea typeface="Inter"/>
                  <a:cs typeface="Inter"/>
                  <a:sym typeface="Inter"/>
                  <a:hlinkClick r:id="rId14">
                    <a:extLst>
                      <a:ext uri="{A12FA001-AC4F-418D-AE19-62706E023703}">
                        <ahyp:hlinkClr val="tx"/>
                      </a:ext>
                    </a:extLst>
                  </a:hlinkClick>
                </a:rPr>
                <a:t>https://worldpopulationreview.com/country-rankings/social-mobility-by-country</a:t>
              </a:r>
              <a:endParaRPr sz="1400">
                <a:solidFill>
                  <a:schemeClr val="dk1"/>
                </a:solidFill>
                <a:latin typeface="Inter"/>
                <a:ea typeface="Inter"/>
                <a:cs typeface="Inter"/>
                <a:sym typeface="Inter"/>
              </a:endParaRPr>
            </a:p>
          </p:txBody>
        </p:sp>
        <p:cxnSp>
          <p:nvCxnSpPr>
            <p:cNvPr id="146" name="Google Shape;146;p4"/>
            <p:cNvCxnSpPr/>
            <p:nvPr/>
          </p:nvCxnSpPr>
          <p:spPr>
            <a:xfrm>
              <a:off x="2366009" y="6008560"/>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sp>
          <p:nvSpPr>
            <p:cNvPr id="147" name="Google Shape;147;p4"/>
            <p:cNvSpPr/>
            <p:nvPr/>
          </p:nvSpPr>
          <p:spPr>
            <a:xfrm>
              <a:off x="2543460" y="6040334"/>
              <a:ext cx="9286589" cy="63547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nvSpPr>
          <p:spPr>
            <a:xfrm>
              <a:off x="2543460" y="6040334"/>
              <a:ext cx="9286589" cy="63547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dk1"/>
                </a:buClr>
                <a:buSzPts val="1400"/>
                <a:buFont typeface="Calibri"/>
                <a:buNone/>
              </a:pPr>
              <a:r>
                <a:rPr b="0" i="0" lang="de-DE" sz="1400">
                  <a:solidFill>
                    <a:schemeClr val="dk1"/>
                  </a:solidFill>
                  <a:latin typeface="Inter"/>
                  <a:ea typeface="Inter"/>
                  <a:cs typeface="Inter"/>
                  <a:sym typeface="Inter"/>
                </a:rPr>
                <a:t>9. Public service index </a:t>
              </a:r>
              <a:r>
                <a:rPr b="0" i="0" lang="de-DE" sz="1400" u="sng">
                  <a:solidFill>
                    <a:schemeClr val="dk1"/>
                  </a:solidFill>
                  <a:latin typeface="Inter"/>
                  <a:ea typeface="Inter"/>
                  <a:cs typeface="Inter"/>
                  <a:sym typeface="Inter"/>
                  <a:hlinkClick r:id="rId15">
                    <a:extLst>
                      <a:ext uri="{A12FA001-AC4F-418D-AE19-62706E023703}">
                        <ahyp:hlinkClr val="tx"/>
                      </a:ext>
                    </a:extLst>
                  </a:hlinkClick>
                </a:rPr>
                <a:t>https://www.theglobaleconomy.com/rankings/public_services_index/</a:t>
              </a:r>
              <a:endParaRPr sz="1400">
                <a:solidFill>
                  <a:schemeClr val="dk1"/>
                </a:solidFill>
                <a:latin typeface="Inter"/>
                <a:ea typeface="Inter"/>
                <a:cs typeface="Inter"/>
                <a:sym typeface="Inter"/>
              </a:endParaRPr>
            </a:p>
          </p:txBody>
        </p:sp>
        <p:cxnSp>
          <p:nvCxnSpPr>
            <p:cNvPr id="149" name="Google Shape;149;p4"/>
            <p:cNvCxnSpPr/>
            <p:nvPr/>
          </p:nvCxnSpPr>
          <p:spPr>
            <a:xfrm>
              <a:off x="2366009" y="6675813"/>
              <a:ext cx="9464040" cy="0"/>
            </a:xfrm>
            <a:prstGeom prst="straightConnector1">
              <a:avLst/>
            </a:prstGeom>
            <a:solidFill>
              <a:srgbClr val="4372C3"/>
            </a:solidFill>
            <a:ln cap="flat" cmpd="sng" w="12700">
              <a:solidFill>
                <a:srgbClr val="BFC8E3"/>
              </a:solidFill>
              <a:prstDash val="solid"/>
              <a:miter lim="800000"/>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nvSpPr>
        <p:spPr>
          <a:xfrm>
            <a:off x="0" y="0"/>
            <a:ext cx="12106275"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de-DE" sz="1800">
                <a:solidFill>
                  <a:srgbClr val="1F2328"/>
                </a:solidFill>
                <a:latin typeface="Inter"/>
                <a:ea typeface="Inter"/>
                <a:cs typeface="Inter"/>
                <a:sym typeface="Inter"/>
              </a:rPr>
              <a:t>Members of the group:</a:t>
            </a:r>
            <a:endParaRPr/>
          </a:p>
          <a:p>
            <a:pPr indent="0" lvl="0" marL="0" marR="0" rtl="0" algn="l">
              <a:spcBef>
                <a:spcPts val="0"/>
              </a:spcBef>
              <a:spcAft>
                <a:spcPts val="0"/>
              </a:spcAft>
              <a:buNone/>
            </a:pPr>
            <a:r>
              <a:t/>
            </a:r>
            <a:endParaRPr b="1" i="0" sz="1800">
              <a:solidFill>
                <a:srgbClr val="1F2328"/>
              </a:solidFill>
              <a:latin typeface="Inter"/>
              <a:ea typeface="Inter"/>
              <a:cs typeface="Inter"/>
              <a:sym typeface="Inter"/>
            </a:endParaRPr>
          </a:p>
          <a:p>
            <a:pPr indent="-114300" lvl="0" marL="0" marR="0" rtl="0" algn="l">
              <a:spcBef>
                <a:spcPts val="0"/>
              </a:spcBef>
              <a:spcAft>
                <a:spcPts val="0"/>
              </a:spcAft>
              <a:buClr>
                <a:srgbClr val="1F2328"/>
              </a:buClr>
              <a:buSzPts val="1800"/>
              <a:buFont typeface="Arial"/>
              <a:buChar char="•"/>
            </a:pPr>
            <a:r>
              <a:rPr b="0" i="0" lang="de-DE" sz="1800">
                <a:solidFill>
                  <a:srgbClr val="1F2328"/>
                </a:solidFill>
                <a:latin typeface="Inter"/>
                <a:ea typeface="Inter"/>
                <a:cs typeface="Inter"/>
                <a:sym typeface="Inter"/>
              </a:rPr>
              <a:t>Ivanna: data cleaning, visualization, concept and business eye.</a:t>
            </a:r>
            <a:endParaRPr/>
          </a:p>
          <a:p>
            <a:pPr indent="-114300" lvl="0" marL="0" marR="0" rtl="0" algn="l">
              <a:spcBef>
                <a:spcPts val="0"/>
              </a:spcBef>
              <a:spcAft>
                <a:spcPts val="0"/>
              </a:spcAft>
              <a:buClr>
                <a:srgbClr val="1F2328"/>
              </a:buClr>
              <a:buSzPts val="1800"/>
              <a:buFont typeface="Arial"/>
              <a:buChar char="•"/>
            </a:pPr>
            <a:r>
              <a:rPr b="0" i="0" lang="de-DE" sz="1800">
                <a:solidFill>
                  <a:srgbClr val="1F2328"/>
                </a:solidFill>
                <a:latin typeface="Inter"/>
                <a:ea typeface="Inter"/>
                <a:cs typeface="Inter"/>
                <a:sym typeface="Inter"/>
              </a:rPr>
              <a:t>Tahora: data cleaning, machine learning, concept and humanitarian prespective.</a:t>
            </a:r>
            <a:endParaRPr/>
          </a:p>
          <a:p>
            <a:pPr indent="-114300" lvl="0" marL="0" marR="0" rtl="0" algn="l">
              <a:spcBef>
                <a:spcPts val="0"/>
              </a:spcBef>
              <a:spcAft>
                <a:spcPts val="0"/>
              </a:spcAft>
              <a:buClr>
                <a:srgbClr val="1F2328"/>
              </a:buClr>
              <a:buSzPts val="1800"/>
              <a:buFont typeface="Arial"/>
              <a:buChar char="•"/>
            </a:pPr>
            <a:r>
              <a:rPr b="0" i="0" lang="de-DE" sz="1800">
                <a:solidFill>
                  <a:srgbClr val="1F2328"/>
                </a:solidFill>
                <a:latin typeface="Inter"/>
                <a:ea typeface="Inter"/>
                <a:cs typeface="Inter"/>
                <a:sym typeface="Inter"/>
              </a:rPr>
              <a:t>Valentina: data cleaning, machine learning, concept and development view.</a:t>
            </a:r>
            <a:endParaRPr/>
          </a:p>
          <a:p>
            <a:pPr indent="0" lvl="0" marL="0" marR="0" rtl="0" algn="l">
              <a:spcBef>
                <a:spcPts val="0"/>
              </a:spcBef>
              <a:spcAft>
                <a:spcPts val="0"/>
              </a:spcAft>
              <a:buNone/>
            </a:pPr>
            <a:r>
              <a:t/>
            </a:r>
            <a:endParaRPr b="1" i="0" sz="1800">
              <a:solidFill>
                <a:srgbClr val="1F2328"/>
              </a:solidFill>
              <a:latin typeface="Inter"/>
              <a:ea typeface="Inter"/>
              <a:cs typeface="Inter"/>
              <a:sym typeface="Inter"/>
            </a:endParaRPr>
          </a:p>
          <a:p>
            <a:pPr indent="0" lvl="0" marL="0" marR="0" rtl="0" algn="l">
              <a:spcBef>
                <a:spcPts val="0"/>
              </a:spcBef>
              <a:spcAft>
                <a:spcPts val="0"/>
              </a:spcAft>
              <a:buNone/>
            </a:pPr>
            <a:r>
              <a:rPr b="1" i="0" lang="de-DE" sz="1800">
                <a:solidFill>
                  <a:srgbClr val="1F2328"/>
                </a:solidFill>
                <a:latin typeface="Inter"/>
                <a:ea typeface="Inter"/>
                <a:cs typeface="Inter"/>
                <a:sym typeface="Inter"/>
              </a:rPr>
              <a:t>Work plan:</a:t>
            </a:r>
            <a:endParaRPr/>
          </a:p>
          <a:p>
            <a:pPr indent="-285750" lvl="0" marL="285750" marR="0" rtl="0" algn="l">
              <a:spcBef>
                <a:spcPts val="0"/>
              </a:spcBef>
              <a:spcAft>
                <a:spcPts val="0"/>
              </a:spcAft>
              <a:buClr>
                <a:srgbClr val="1F2328"/>
              </a:buClr>
              <a:buSzPts val="1800"/>
              <a:buFont typeface="Courier New"/>
              <a:buChar char="o"/>
            </a:pPr>
            <a:r>
              <a:rPr b="0" i="0" lang="de-DE" sz="1800">
                <a:solidFill>
                  <a:srgbClr val="1F2328"/>
                </a:solidFill>
                <a:latin typeface="Inter"/>
                <a:ea typeface="Inter"/>
                <a:cs typeface="Inter"/>
                <a:sym typeface="Inter"/>
              </a:rPr>
              <a:t>Day 1:</a:t>
            </a:r>
            <a:endParaRPr/>
          </a:p>
          <a:p>
            <a:pPr indent="0" lvl="0" marL="0" marR="0" rtl="0" algn="l">
              <a:spcBef>
                <a:spcPts val="0"/>
              </a:spcBef>
              <a:spcAft>
                <a:spcPts val="0"/>
              </a:spcAft>
              <a:buNone/>
            </a:pPr>
            <a:r>
              <a:rPr b="0" i="0" lang="de-DE" sz="1800">
                <a:solidFill>
                  <a:srgbClr val="1F2328"/>
                </a:solidFill>
                <a:latin typeface="Inter"/>
                <a:ea typeface="Inter"/>
                <a:cs typeface="Inter"/>
                <a:sym typeface="Inter"/>
              </a:rPr>
              <a:t>Move all datasets into one (join all the tables in SQL) Data cleansing using Python Categorize</a:t>
            </a:r>
            <a:endParaRPr/>
          </a:p>
          <a:p>
            <a:pPr indent="0" lvl="0" marL="0" marR="0" rtl="0" algn="l">
              <a:spcBef>
                <a:spcPts val="0"/>
              </a:spcBef>
              <a:spcAft>
                <a:spcPts val="0"/>
              </a:spcAft>
              <a:buNone/>
            </a:pPr>
            <a:r>
              <a:t/>
            </a:r>
            <a:endParaRPr b="0" i="0" sz="1800">
              <a:solidFill>
                <a:srgbClr val="1F2328"/>
              </a:solidFill>
              <a:latin typeface="Inter"/>
              <a:ea typeface="Inter"/>
              <a:cs typeface="Inter"/>
              <a:sym typeface="Inter"/>
            </a:endParaRPr>
          </a:p>
          <a:p>
            <a:pPr indent="-285750" lvl="0" marL="285750" marR="0" rtl="0" algn="l">
              <a:spcBef>
                <a:spcPts val="0"/>
              </a:spcBef>
              <a:spcAft>
                <a:spcPts val="0"/>
              </a:spcAft>
              <a:buClr>
                <a:srgbClr val="1F2328"/>
              </a:buClr>
              <a:buSzPts val="1800"/>
              <a:buFont typeface="Courier New"/>
              <a:buChar char="o"/>
            </a:pPr>
            <a:r>
              <a:rPr b="0" i="0" lang="de-DE" sz="1800">
                <a:solidFill>
                  <a:srgbClr val="1F2328"/>
                </a:solidFill>
                <a:latin typeface="Inter"/>
                <a:ea typeface="Inter"/>
                <a:cs typeface="Inter"/>
                <a:sym typeface="Inter"/>
              </a:rPr>
              <a:t>Day 2:</a:t>
            </a:r>
            <a:endParaRPr/>
          </a:p>
          <a:p>
            <a:pPr indent="0" lvl="0" marL="0" marR="0" rtl="0" algn="l">
              <a:spcBef>
                <a:spcPts val="0"/>
              </a:spcBef>
              <a:spcAft>
                <a:spcPts val="0"/>
              </a:spcAft>
              <a:buNone/>
            </a:pPr>
            <a:r>
              <a:rPr b="0" i="0" lang="de-DE" sz="1800">
                <a:solidFill>
                  <a:srgbClr val="1F2328"/>
                </a:solidFill>
                <a:latin typeface="Inter"/>
                <a:ea typeface="Inter"/>
                <a:cs typeface="Inter"/>
                <a:sym typeface="Inter"/>
              </a:rPr>
              <a:t>Scale using different scaling method in python Have final dataframe Plot all independent variables and see correlation. Here we will use Tableau for visualization(world map and look in to different relations) Choose our final independent variables</a:t>
            </a:r>
            <a:endParaRPr/>
          </a:p>
          <a:p>
            <a:pPr indent="0" lvl="0" marL="0" marR="0" rtl="0" algn="l">
              <a:spcBef>
                <a:spcPts val="0"/>
              </a:spcBef>
              <a:spcAft>
                <a:spcPts val="0"/>
              </a:spcAft>
              <a:buNone/>
            </a:pPr>
            <a:r>
              <a:t/>
            </a:r>
            <a:endParaRPr b="0" i="0" sz="1800">
              <a:solidFill>
                <a:srgbClr val="1F2328"/>
              </a:solidFill>
              <a:latin typeface="Inter"/>
              <a:ea typeface="Inter"/>
              <a:cs typeface="Inter"/>
              <a:sym typeface="Inter"/>
            </a:endParaRPr>
          </a:p>
          <a:p>
            <a:pPr indent="-285750" lvl="0" marL="285750" marR="0" rtl="0" algn="l">
              <a:spcBef>
                <a:spcPts val="0"/>
              </a:spcBef>
              <a:spcAft>
                <a:spcPts val="0"/>
              </a:spcAft>
              <a:buClr>
                <a:srgbClr val="1F2328"/>
              </a:buClr>
              <a:buSzPts val="1800"/>
              <a:buFont typeface="Courier New"/>
              <a:buChar char="o"/>
            </a:pPr>
            <a:r>
              <a:rPr b="0" i="0" lang="de-DE" sz="1800">
                <a:solidFill>
                  <a:srgbClr val="1F2328"/>
                </a:solidFill>
                <a:latin typeface="Inter"/>
                <a:ea typeface="Inter"/>
                <a:cs typeface="Inter"/>
                <a:sym typeface="Inter"/>
              </a:rPr>
              <a:t>Day 3: (Machine Learning)</a:t>
            </a:r>
            <a:endParaRPr/>
          </a:p>
          <a:p>
            <a:pPr indent="0" lvl="0" marL="0" marR="0" rtl="0" algn="l">
              <a:spcBef>
                <a:spcPts val="0"/>
              </a:spcBef>
              <a:spcAft>
                <a:spcPts val="0"/>
              </a:spcAft>
              <a:buNone/>
            </a:pPr>
            <a:r>
              <a:rPr b="0" i="0" lang="de-DE" sz="1800">
                <a:solidFill>
                  <a:srgbClr val="1F2328"/>
                </a:solidFill>
                <a:latin typeface="Inter"/>
                <a:ea typeface="Inter"/>
                <a:cs typeface="Inter"/>
                <a:sym typeface="Inter"/>
              </a:rPr>
              <a:t>Run the regression Interpret the coefficients associated to prove insights into how those indicators are related to the likelihood of depression. Improve and rerun model based on the first run</a:t>
            </a:r>
            <a:endParaRPr/>
          </a:p>
          <a:p>
            <a:pPr indent="0" lvl="0" marL="0" marR="0" rtl="0" algn="l">
              <a:spcBef>
                <a:spcPts val="0"/>
              </a:spcBef>
              <a:spcAft>
                <a:spcPts val="0"/>
              </a:spcAft>
              <a:buNone/>
            </a:pPr>
            <a:r>
              <a:t/>
            </a:r>
            <a:endParaRPr b="0" i="0" sz="1800">
              <a:solidFill>
                <a:srgbClr val="1F2328"/>
              </a:solidFill>
              <a:latin typeface="Inter"/>
              <a:ea typeface="Inter"/>
              <a:cs typeface="Inter"/>
              <a:sym typeface="Inter"/>
            </a:endParaRPr>
          </a:p>
          <a:p>
            <a:pPr indent="-285750" lvl="0" marL="285750" marR="0" rtl="0" algn="l">
              <a:spcBef>
                <a:spcPts val="0"/>
              </a:spcBef>
              <a:spcAft>
                <a:spcPts val="0"/>
              </a:spcAft>
              <a:buClr>
                <a:srgbClr val="1F2328"/>
              </a:buClr>
              <a:buSzPts val="1800"/>
              <a:buFont typeface="Courier New"/>
              <a:buChar char="o"/>
            </a:pPr>
            <a:r>
              <a:rPr b="0" i="0" lang="de-DE" sz="1800">
                <a:solidFill>
                  <a:srgbClr val="1F2328"/>
                </a:solidFill>
                <a:latin typeface="Inter"/>
                <a:ea typeface="Inter"/>
                <a:cs typeface="Inter"/>
                <a:sym typeface="Inter"/>
              </a:rPr>
              <a:t>Day 4:</a:t>
            </a:r>
            <a:endParaRPr/>
          </a:p>
          <a:p>
            <a:pPr indent="0" lvl="0" marL="0" marR="0" rtl="0" algn="l">
              <a:spcBef>
                <a:spcPts val="0"/>
              </a:spcBef>
              <a:spcAft>
                <a:spcPts val="0"/>
              </a:spcAft>
              <a:buNone/>
            </a:pPr>
            <a:r>
              <a:rPr b="0" i="0" lang="de-DE" sz="1800">
                <a:solidFill>
                  <a:srgbClr val="1F2328"/>
                </a:solidFill>
                <a:latin typeface="Inter"/>
                <a:ea typeface="Inter"/>
                <a:cs typeface="Inter"/>
                <a:sym typeface="Inter"/>
              </a:rPr>
              <a:t>Interpret the model: visualize the relationship with each indicator to explore the association, interpret coefficient, R. Create final visualizations Make presentations</a:t>
            </a:r>
            <a:endParaRPr/>
          </a:p>
          <a:p>
            <a:pPr indent="0" lvl="0" marL="0" marR="0" rtl="0" algn="l">
              <a:spcBef>
                <a:spcPts val="0"/>
              </a:spcBef>
              <a:spcAft>
                <a:spcPts val="0"/>
              </a:spcAft>
              <a:buNone/>
            </a:pPr>
            <a:r>
              <a:t/>
            </a:r>
            <a:endParaRPr b="0" i="0" sz="1800">
              <a:solidFill>
                <a:srgbClr val="1F2328"/>
              </a:solidFill>
              <a:latin typeface="Inter"/>
              <a:ea typeface="Inter"/>
              <a:cs typeface="Inter"/>
              <a:sym typeface="Inter"/>
            </a:endParaRPr>
          </a:p>
          <a:p>
            <a:pPr indent="-285750" lvl="0" marL="285750" marR="0" rtl="0" algn="l">
              <a:spcBef>
                <a:spcPts val="0"/>
              </a:spcBef>
              <a:spcAft>
                <a:spcPts val="0"/>
              </a:spcAft>
              <a:buClr>
                <a:srgbClr val="1F2328"/>
              </a:buClr>
              <a:buSzPts val="1800"/>
              <a:buFont typeface="Courier New"/>
              <a:buChar char="o"/>
            </a:pPr>
            <a:r>
              <a:rPr b="0" i="0" lang="de-DE" sz="1800">
                <a:solidFill>
                  <a:srgbClr val="1F2328"/>
                </a:solidFill>
                <a:latin typeface="Inter"/>
                <a:ea typeface="Inter"/>
                <a:cs typeface="Inter"/>
                <a:sym typeface="Inter"/>
              </a:rPr>
              <a:t>Day 5:</a:t>
            </a:r>
            <a:endParaRPr/>
          </a:p>
          <a:p>
            <a:pPr indent="0" lvl="0" marL="0" marR="0" rtl="0" algn="l">
              <a:spcBef>
                <a:spcPts val="0"/>
              </a:spcBef>
              <a:spcAft>
                <a:spcPts val="0"/>
              </a:spcAft>
              <a:buNone/>
            </a:pPr>
            <a:r>
              <a:rPr i="0" lang="de-DE" sz="1800">
                <a:solidFill>
                  <a:srgbClr val="1F2328"/>
                </a:solidFill>
                <a:latin typeface="Inter"/>
                <a:ea typeface="Inter"/>
                <a:cs typeface="Inter"/>
                <a:sym typeface="Inter"/>
              </a:rPr>
              <a:t>Be happy while talking about depression.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nvSpPr>
        <p:spPr>
          <a:xfrm>
            <a:off x="628650" y="352425"/>
            <a:ext cx="10725150" cy="49859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6000">
                <a:solidFill>
                  <a:srgbClr val="2F5496"/>
                </a:solidFill>
                <a:latin typeface="Inter"/>
                <a:ea typeface="Inter"/>
                <a:cs typeface="Inter"/>
                <a:sym typeface="Inter"/>
              </a:rPr>
              <a:t>#Thank you!</a:t>
            </a:r>
            <a:endParaRPr/>
          </a:p>
          <a:p>
            <a:pPr indent="0" lvl="0" marL="0" marR="0" rtl="0" algn="ctr">
              <a:spcBef>
                <a:spcPts val="0"/>
              </a:spcBef>
              <a:spcAft>
                <a:spcPts val="0"/>
              </a:spcAft>
              <a:buNone/>
            </a:pPr>
            <a:r>
              <a:t/>
            </a:r>
            <a:endParaRPr b="1" i="0" sz="6000">
              <a:solidFill>
                <a:srgbClr val="2F5496"/>
              </a:solidFill>
              <a:latin typeface="Inter"/>
              <a:ea typeface="Inter"/>
              <a:cs typeface="Inter"/>
              <a:sym typeface="Inter"/>
            </a:endParaRPr>
          </a:p>
          <a:p>
            <a:pPr indent="0" lvl="0" marL="0" marR="0" rtl="0" algn="ctr">
              <a:spcBef>
                <a:spcPts val="0"/>
              </a:spcBef>
              <a:spcAft>
                <a:spcPts val="0"/>
              </a:spcAft>
              <a:buNone/>
            </a:pPr>
            <a:r>
              <a:rPr b="1" i="0" lang="de-DE" sz="6000">
                <a:solidFill>
                  <a:srgbClr val="2F5496"/>
                </a:solidFill>
                <a:latin typeface="Inter"/>
                <a:ea typeface="Inter"/>
                <a:cs typeface="Inter"/>
                <a:sym typeface="Inter"/>
              </a:rPr>
              <a:t>##We like questions. </a:t>
            </a:r>
            <a:endParaRPr/>
          </a:p>
          <a:p>
            <a:pPr indent="0" lvl="0" marL="0" marR="0" rtl="0" algn="ctr">
              <a:spcBef>
                <a:spcPts val="0"/>
              </a:spcBef>
              <a:spcAft>
                <a:spcPts val="0"/>
              </a:spcAft>
              <a:buNone/>
            </a:pPr>
            <a:r>
              <a:t/>
            </a:r>
            <a:endParaRPr b="1" i="0" sz="6000">
              <a:solidFill>
                <a:srgbClr val="2F5496"/>
              </a:solidFill>
              <a:latin typeface="Inter"/>
              <a:ea typeface="Inter"/>
              <a:cs typeface="Inter"/>
              <a:sym typeface="Inter"/>
            </a:endParaRPr>
          </a:p>
          <a:p>
            <a:pPr indent="0" lvl="0" marL="0" marR="0" rtl="0" algn="ctr">
              <a:spcBef>
                <a:spcPts val="0"/>
              </a:spcBef>
              <a:spcAft>
                <a:spcPts val="0"/>
              </a:spcAft>
              <a:buNone/>
            </a:pPr>
            <a:r>
              <a:rPr b="1" i="0" lang="de-DE" sz="6000">
                <a:solidFill>
                  <a:srgbClr val="2F5496"/>
                </a:solidFill>
                <a:latin typeface="Inter"/>
                <a:ea typeface="Inter"/>
                <a:cs typeface="Inter"/>
                <a:sym typeface="Inter"/>
              </a:rPr>
              <a:t>###Let's get inspired.</a:t>
            </a:r>
            <a:endParaRPr b="1" sz="6000">
              <a:solidFill>
                <a:srgbClr val="2F5496"/>
              </a:solidFill>
              <a:latin typeface="Inter"/>
              <a:ea typeface="Inter"/>
              <a:cs typeface="Inter"/>
              <a:sym typeface="Inte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2023-06-25T14:12:50Z</dcterms:created>
  <dc:creator>Ivanna Pivtorak</dc:creator>
</cp:coreProperties>
</file>