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YOBHNqGcKBfbgXl5Qvt5eC0EP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5788371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e45788371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45814233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e45814233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45814233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1e45814233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45788371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e45788371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4578837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e4578837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4581423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1e4581423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5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3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Beschriftung">
  <p:cSld name="Titel und Beschriftung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mit Beschriftung">
  <p:cSld name="Zitat mit Beschriftung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37" name="Google Shape;137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8" name="Google Shape;138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nskarte">
  <p:cSld name="Namenskart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nskarte für Zitat">
  <p:cSld name="Namenskarte für Zita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8" name="Google Shape;148;p3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52" name="Google Shape;152;p3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3" name="Google Shape;153;p3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hr oder Falsch">
  <p:cSld name="Wahr oder Falsch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7" name="Google Shape;157;p3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0" name="Google Shape;170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64" name="Google Shape;64;p2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65" name="Google Shape;65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7" name="Google Shape;67;p2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68" name="Google Shape;68;p2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9" name="Google Shape;69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71" name="Google Shape;71;p2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72" name="Google Shape;72;p2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3" name="Google Shape;73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Google Shape;41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43;p2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44" name="Google Shape;44;p2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5" name="Google Shape;45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47" name="Google Shape;47;p2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48" name="Google Shape;48;p2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49" name="Google Shape;49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orldpopulationreview.com/country-rankings/violent-crime-rates-by-country" TargetMode="External"/><Relationship Id="rId3" Type="http://schemas.openxmlformats.org/officeDocument/2006/relationships/hyperlink" Target="https://www.who.int/data/gho/data/indicators/indicator-details/GHO/estimated-population-based-prevalence-of-depression" TargetMode="External"/><Relationship Id="rId7" Type="http://schemas.openxmlformats.org/officeDocument/2006/relationships/hyperlink" Target="https://data.worldbank.org/indicator/SE.ADT.LITR.Z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qair.com/world-most-polluted-countries" TargetMode="External"/><Relationship Id="rId5" Type="http://schemas.openxmlformats.org/officeDocument/2006/relationships/hyperlink" Target="https://worldpopulationreview.com/country-rankings/gender-equality-by-country" TargetMode="External"/><Relationship Id="rId4" Type="http://schemas.openxmlformats.org/officeDocument/2006/relationships/hyperlink" Target="https://worldpopulationreview.com/country-rankings/democracy-countries" TargetMode="External"/><Relationship Id="rId9" Type="http://schemas.openxmlformats.org/officeDocument/2006/relationships/hyperlink" Target="https://www.theglobaleconomy.com/rankings/public_services_index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ivanna.pivtorak/viz/MidTerm_Theunseencausesofdepression/Story1?publish=y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aleluDelgado/Unseen_causes_of_depress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858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457883710_0_10"/>
          <p:cNvSpPr txBox="1"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</a:pPr>
            <a:endParaRPr sz="6600" b="1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de-DE" sz="6600" b="1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The unseen causes of depression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</a:pPr>
            <a:endParaRPr sz="66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8" name="Google Shape;178;g1e457883710_0_10"/>
          <p:cNvSpPr txBox="1"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de-DE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Team members: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de-DE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de-DE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Valentina, Ivanna &amp; Tahora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>
            <a:spLocks noGrp="1"/>
          </p:cNvSpPr>
          <p:nvPr>
            <p:ph type="body" idx="1"/>
          </p:nvPr>
        </p:nvSpPr>
        <p:spPr>
          <a:xfrm>
            <a:off x="677863" y="1676203"/>
            <a:ext cx="8596312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/>
              <a:t>→ Multicollinearity:					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42" name="Google Shape;2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2865" y="2632706"/>
            <a:ext cx="3445600" cy="29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875" y="4319228"/>
            <a:ext cx="3445600" cy="2342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8663" y="2160587"/>
            <a:ext cx="2772812" cy="267251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lang="de-DE" b="1"/>
              <a:t>Lessons learned</a:t>
            </a:r>
            <a:endParaRPr/>
          </a:p>
        </p:txBody>
      </p:sp>
      <p:pic>
        <p:nvPicPr>
          <p:cNvPr id="246" name="Google Shape;24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2475" y="2380025"/>
            <a:ext cx="3559125" cy="27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45814233c_0_31"/>
          <p:cNvSpPr txBox="1">
            <a:spLocks noGrp="1"/>
          </p:cNvSpPr>
          <p:nvPr>
            <p:ph type="body" idx="1"/>
          </p:nvPr>
        </p:nvSpPr>
        <p:spPr>
          <a:xfrm>
            <a:off x="661688" y="1098351"/>
            <a:ext cx="8596312" cy="38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time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: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aggregating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 dirty="0"/>
              <a:t>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 dirty="0"/>
              <a:t>More </a:t>
            </a:r>
            <a:r>
              <a:rPr lang="de-DE" dirty="0" err="1"/>
              <a:t>detail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someday</a:t>
            </a:r>
            <a:r>
              <a:rPr lang="de-DE" dirty="0"/>
              <a:t> </a:t>
            </a:r>
            <a:r>
              <a:rPr lang="de-DE" dirty="0" err="1"/>
              <a:t>arrive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e-DE" dirty="0"/>
              <a:t>Change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252" name="Google Shape;252;g1e45814233c_0_31"/>
          <p:cNvPicPr preferRelativeResize="0"/>
          <p:nvPr/>
        </p:nvPicPr>
        <p:blipFill rotWithShape="1">
          <a:blip r:embed="rId3">
            <a:alphaModFix/>
          </a:blip>
          <a:srcRect t="1574" r="2609"/>
          <a:stretch/>
        </p:blipFill>
        <p:spPr>
          <a:xfrm>
            <a:off x="7309800" y="1151000"/>
            <a:ext cx="3896400" cy="51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e45814233c_0_31"/>
          <p:cNvSpPr txBox="1">
            <a:spLocks noGrp="1"/>
          </p:cNvSpPr>
          <p:nvPr>
            <p:ph type="title"/>
          </p:nvPr>
        </p:nvSpPr>
        <p:spPr>
          <a:xfrm>
            <a:off x="453400" y="32979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lang="de-DE" b="1"/>
              <a:t>What is next?</a:t>
            </a:r>
            <a:br>
              <a:rPr lang="de-DE" b="1"/>
            </a:br>
            <a:endParaRPr b="1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B239B02-A141-A9DB-023B-110AD008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107" y="3304253"/>
            <a:ext cx="4184525" cy="33510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15628" y="2160588"/>
            <a:ext cx="2920800" cy="38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670" y="1635223"/>
            <a:ext cx="7414850" cy="468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6"/>
          <p:cNvPicPr preferRelativeResize="0"/>
          <p:nvPr/>
        </p:nvPicPr>
        <p:blipFill rotWithShape="1">
          <a:blip r:embed="rId5">
            <a:alphaModFix/>
          </a:blip>
          <a:srcRect r="16974"/>
          <a:stretch/>
        </p:blipFill>
        <p:spPr>
          <a:xfrm>
            <a:off x="1418729" y="2201704"/>
            <a:ext cx="1624834" cy="152511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"/>
          <p:cNvSpPr txBox="1"/>
          <p:nvPr/>
        </p:nvSpPr>
        <p:spPr>
          <a:xfrm>
            <a:off x="8680000" y="3467438"/>
            <a:ext cx="204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None/>
            </a:pPr>
            <a:r>
              <a:rPr lang="de-DE" sz="18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Conclusion: Don‘t have pets</a:t>
            </a:r>
            <a:endParaRPr sz="18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lang="de-DE" b="1"/>
              <a:t>Q &amp; A</a:t>
            </a:r>
            <a:endParaRPr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5844" y="3467438"/>
            <a:ext cx="1567360" cy="208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6700" y="4113950"/>
            <a:ext cx="1356824" cy="1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45814233c_0_14"/>
          <p:cNvSpPr txBox="1">
            <a:spLocks noGrp="1"/>
          </p:cNvSpPr>
          <p:nvPr>
            <p:ph type="body" idx="1"/>
          </p:nvPr>
        </p:nvSpPr>
        <p:spPr>
          <a:xfrm>
            <a:off x="677334" y="1384971"/>
            <a:ext cx="8596668" cy="623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 u="sng">
                <a:solidFill>
                  <a:schemeClr val="hlink"/>
                </a:solidFill>
                <a:hlinkClick r:id="rId3"/>
              </a:rPr>
              <a:t>https://www.who.int/data/gho/data/indicators/indicator-details/GHO/estimated-population-based-prevalence-of-depression</a:t>
            </a:r>
            <a:endParaRPr sz="1600"/>
          </a:p>
          <a:p>
            <a:pPr marL="342900" lvl="0" indent="-26162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 u="sng">
                <a:solidFill>
                  <a:schemeClr val="hlink"/>
                </a:solidFill>
                <a:hlinkClick r:id="rId4"/>
              </a:rPr>
              <a:t>https://worldpopulationreview.com/country-rankings/democracy-countries</a:t>
            </a:r>
            <a:endParaRPr sz="1600"/>
          </a:p>
          <a:p>
            <a:pPr marL="342900" lvl="0" indent="-26162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 u="sng">
                <a:solidFill>
                  <a:schemeClr val="hlink"/>
                </a:solidFill>
                <a:hlinkClick r:id="rId5"/>
              </a:rPr>
              <a:t>https://worldpopulationreview.com/country-rankings/gender-equality-by-country</a:t>
            </a:r>
            <a:endParaRPr sz="16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/>
              <a:t> </a:t>
            </a:r>
            <a:r>
              <a:rPr lang="de-DE" sz="1600" u="sng">
                <a:solidFill>
                  <a:schemeClr val="hlink"/>
                </a:solidFill>
                <a:hlinkClick r:id="rId6"/>
              </a:rPr>
              <a:t>https://www.iqair.com/world-most-polluted-countries</a:t>
            </a:r>
            <a:endParaRPr sz="1600"/>
          </a:p>
          <a:p>
            <a:pPr marL="342900" lvl="0" indent="-26162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 u="sng">
                <a:solidFill>
                  <a:schemeClr val="hlink"/>
                </a:solidFill>
                <a:hlinkClick r:id="rId7"/>
              </a:rPr>
              <a:t>https://data.worldbank.org/indicator/SE.ADT.LITR.ZS</a:t>
            </a:r>
            <a:r>
              <a:rPr lang="de-DE" sz="1600"/>
              <a:t> </a:t>
            </a:r>
            <a:endParaRPr/>
          </a:p>
          <a:p>
            <a:pPr marL="342900" lvl="0" indent="-26162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 u="sng">
                <a:solidFill>
                  <a:schemeClr val="hlink"/>
                </a:solidFill>
                <a:hlinkClick r:id="rId8"/>
              </a:rPr>
              <a:t>https://worldpopulationreview.com/country-rankings/violent-crime-rates-by-country</a:t>
            </a:r>
            <a:endParaRPr sz="1600"/>
          </a:p>
          <a:p>
            <a:pPr marL="342900" lvl="0" indent="-26162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e-DE" sz="1600"/>
              <a:t> </a:t>
            </a:r>
            <a:r>
              <a:rPr lang="de-DE" sz="1600" u="sng">
                <a:solidFill>
                  <a:schemeClr val="hlink"/>
                </a:solidFill>
                <a:hlinkClick r:id="rId9"/>
              </a:rPr>
              <a:t>https://www.theglobaleconomy.com/rankings/public_services_index/</a:t>
            </a:r>
            <a:r>
              <a:rPr lang="de-DE" sz="1600"/>
              <a:t> </a:t>
            </a:r>
            <a:endParaRPr/>
          </a:p>
          <a:p>
            <a:pPr marL="342900" lvl="0" indent="-26162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342900" lvl="0" indent="-26162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342900" lvl="0" indent="-26162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342900" lvl="0" indent="-26162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/>
          </a:p>
        </p:txBody>
      </p:sp>
      <p:sp>
        <p:nvSpPr>
          <p:cNvPr id="270" name="Google Shape;270;g1e45814233c_0_14"/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lang="de-DE" b="1"/>
              <a:t>Sources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body" idx="4294967295"/>
          </p:nvPr>
        </p:nvSpPr>
        <p:spPr>
          <a:xfrm>
            <a:off x="677334" y="1739900"/>
            <a:ext cx="7095066" cy="41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de-DE" sz="2000">
                <a:latin typeface="Cambria"/>
                <a:ea typeface="Cambria"/>
                <a:cs typeface="Cambria"/>
                <a:sym typeface="Cambria"/>
              </a:rPr>
              <a:t>Tableau: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de-DE" sz="2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https://public.tableau.com/app/profile/ivanna.pivtorak/viz/MidTerm_Theunseencausesofdepression/Story1?publish=yes</a:t>
            </a:r>
            <a:r>
              <a:rPr lang="de-DE" sz="2000">
                <a:latin typeface="Cambria"/>
                <a:ea typeface="Cambria"/>
                <a:cs typeface="Cambria"/>
                <a:sym typeface="Cambria"/>
              </a:rPr>
              <a:t>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de-DE" sz="2000">
                <a:latin typeface="Cambria"/>
                <a:ea typeface="Cambria"/>
                <a:cs typeface="Cambria"/>
                <a:sym typeface="Cambria"/>
              </a:rPr>
              <a:t>Github: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de-DE" sz="2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https://github.com/ValeluDelgado/Unseen_causes_of_depression</a:t>
            </a:r>
            <a:r>
              <a:rPr lang="de-DE" sz="2000">
                <a:latin typeface="Cambria"/>
                <a:ea typeface="Cambria"/>
                <a:cs typeface="Cambria"/>
                <a:sym typeface="Cambria"/>
              </a:rPr>
              <a:t>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lang="de-DE" b="1"/>
              <a:t>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677334" y="486410"/>
            <a:ext cx="8596668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lang="de-DE" b="1"/>
              <a:t>Objective</a:t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l="6762" t="905" r="60902" b="36733"/>
          <a:stretch/>
        </p:blipFill>
        <p:spPr>
          <a:xfrm>
            <a:off x="8885867" y="2530700"/>
            <a:ext cx="2854375" cy="35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747540" y="2568800"/>
            <a:ext cx="4092091" cy="204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mbria"/>
              <a:buNone/>
            </a:pP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Target </a:t>
            </a:r>
            <a:r>
              <a:rPr lang="de-DE" sz="1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eature </a:t>
            </a:r>
            <a:r>
              <a:rPr lang="de-DE" sz="1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(Y) =</a:t>
            </a:r>
            <a:endParaRPr/>
          </a:p>
          <a:p>
            <a:pPr marL="457200" marR="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percentage of the population that presented a depressive episode in the last year.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5221505" y="2568800"/>
            <a:ext cx="3126337" cy="380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mbria"/>
              <a:buNone/>
            </a:pPr>
            <a:r>
              <a:rPr lang="de-DE" sz="18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Predictor</a:t>
            </a: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Variables </a:t>
            </a:r>
            <a:r>
              <a:rPr lang="de-DE" sz="1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(X) = </a:t>
            </a:r>
            <a:endParaRPr sz="1800" b="1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Corruption score</a:t>
            </a:r>
            <a:endParaRPr sz="18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Average temperature</a:t>
            </a:r>
            <a:endParaRPr sz="18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Income inequality</a:t>
            </a:r>
            <a:endParaRPr sz="18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Unemployment</a:t>
            </a:r>
            <a:endParaRPr sz="18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Family size</a:t>
            </a:r>
            <a:endParaRPr sz="18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Public services</a:t>
            </a:r>
            <a:endParaRPr sz="18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Crime rate</a:t>
            </a:r>
            <a:endParaRPr sz="18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Gender gap</a:t>
            </a:r>
            <a:endParaRPr sz="18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Literacy rate</a:t>
            </a:r>
            <a:endParaRPr sz="18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sz="1800" b="0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Democracy score</a:t>
            </a:r>
            <a:endParaRPr sz="18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747540" y="1550564"/>
            <a:ext cx="75909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To</a:t>
            </a:r>
            <a:r>
              <a:rPr lang="de-DE" sz="1800" b="0" i="0" u="none" strike="noStrike" cap="non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1800" b="0" i="0" u="none" strike="noStrike" cap="non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understand</a:t>
            </a:r>
            <a:r>
              <a:rPr lang="de-DE" sz="1800" b="0" i="0" u="none" strike="noStrike" cap="non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1800" b="0" i="0" u="none" strike="noStrike" cap="non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how</a:t>
            </a:r>
            <a:r>
              <a:rPr lang="de-DE" sz="1800" b="0" i="0" u="none" strike="noStrike" cap="non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1800" b="0" i="0" u="none" strike="noStrike" cap="non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development</a:t>
            </a:r>
            <a:r>
              <a:rPr lang="de-DE" sz="1800" b="0" i="0" u="none" strike="noStrike" cap="non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1800" b="0" i="0" u="none" strike="noStrike" cap="non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indicators</a:t>
            </a:r>
            <a:r>
              <a:rPr lang="de-DE" sz="1800" b="0" i="0" u="none" strike="noStrike" cap="non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do </a:t>
            </a:r>
            <a:r>
              <a:rPr lang="de-DE" sz="1800" b="0" i="0" u="none" strike="noStrike" cap="non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or</a:t>
            </a:r>
            <a:r>
              <a:rPr lang="de-DE" sz="1800" b="0" i="0" u="none" strike="noStrike" cap="non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do not </a:t>
            </a:r>
            <a:r>
              <a:rPr lang="de-DE" sz="1800" b="0" i="0" u="none" strike="noStrike" cap="non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influence</a:t>
            </a:r>
            <a:r>
              <a:rPr lang="de-DE" sz="1800" b="0" i="0" u="none" strike="noStrike" cap="non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1800" b="0" i="0" u="none" strike="noStrike" cap="non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the</a:t>
            </a:r>
            <a:r>
              <a:rPr lang="de-DE" sz="1800" b="0" i="0" u="none" strike="noStrike" cap="non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1800" b="0" i="0" u="none" strike="noStrike" cap="non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prevalence</a:t>
            </a:r>
            <a:r>
              <a:rPr lang="de-DE" sz="1800" b="0" i="0" u="none" strike="noStrike" cap="non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1800" b="0" i="0" u="none" strike="noStrike" cap="non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of</a:t>
            </a:r>
            <a:r>
              <a:rPr lang="de-DE" sz="1800" b="0" i="0" u="none" strike="noStrike" cap="non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1800" b="0" i="0" u="none" strike="noStrike" cap="non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depression</a:t>
            </a:r>
            <a:r>
              <a:rPr lang="de-DE" sz="1800" b="0" i="0" u="none" strike="noStrike" cap="non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in a </a:t>
            </a:r>
            <a:r>
              <a:rPr lang="de-DE" sz="1800" b="0" i="0" u="none" strike="noStrike" cap="non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country</a:t>
            </a:r>
            <a:r>
              <a:rPr lang="de-DE" sz="1800" b="0" i="0" u="none" strike="noStrike" cap="non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r>
              <a:rPr lang="de-DE" sz="1800" b="0" i="0" u="none" strike="noStrike" cap="non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"/>
          <p:cNvPicPr preferRelativeResize="0"/>
          <p:nvPr/>
        </p:nvPicPr>
        <p:blipFill rotWithShape="1">
          <a:blip r:embed="rId3">
            <a:alphaModFix/>
          </a:blip>
          <a:srcRect t="1798" b="8555"/>
          <a:stretch/>
        </p:blipFill>
        <p:spPr>
          <a:xfrm>
            <a:off x="-16909" y="0"/>
            <a:ext cx="122089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"/>
          <p:cNvSpPr txBox="1"/>
          <p:nvPr/>
        </p:nvSpPr>
        <p:spPr>
          <a:xfrm>
            <a:off x="10533056" y="3873500"/>
            <a:ext cx="1485600" cy="21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ambria"/>
              <a:buNone/>
            </a:pPr>
            <a:r>
              <a:rPr lang="de-DE" sz="1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Highest rate: </a:t>
            </a:r>
            <a:r>
              <a:rPr lang="de-DE" sz="16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Ukraine (6.3)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endParaRPr sz="16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Font typeface="Cambria"/>
              <a:buNone/>
            </a:pPr>
            <a:r>
              <a:rPr lang="de-DE" sz="1600">
                <a:solidFill>
                  <a:srgbClr val="4A86E8"/>
                </a:solidFill>
                <a:latin typeface="Cambria"/>
                <a:ea typeface="Cambria"/>
                <a:cs typeface="Cambria"/>
                <a:sym typeface="Cambria"/>
              </a:rPr>
              <a:t>Lowest rate: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Font typeface="Cambria"/>
              <a:buNone/>
            </a:pPr>
            <a:r>
              <a:rPr lang="de-DE" sz="1600" b="1">
                <a:solidFill>
                  <a:srgbClr val="4A86E8"/>
                </a:solidFill>
                <a:latin typeface="Cambria"/>
                <a:ea typeface="Cambria"/>
                <a:cs typeface="Cambria"/>
                <a:sym typeface="Cambria"/>
              </a:rPr>
              <a:t>Laos (3.2)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endParaRPr sz="16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600"/>
              <a:buFont typeface="Cambria"/>
              <a:buNone/>
            </a:pPr>
            <a:r>
              <a:rPr lang="de-DE" sz="16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Global AVG: </a:t>
            </a:r>
            <a:r>
              <a:rPr lang="de-DE" sz="1600" b="1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3.9</a:t>
            </a:r>
            <a:endParaRPr sz="1600" b="1">
              <a:solidFill>
                <a:srgbClr val="134F5C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1e457883710_0_2"/>
          <p:cNvPicPr preferRelativeResize="0"/>
          <p:nvPr/>
        </p:nvPicPr>
        <p:blipFill rotWithShape="1">
          <a:blip r:embed="rId3">
            <a:alphaModFix/>
          </a:blip>
          <a:srcRect l="24311" t="16528" b="10365"/>
          <a:stretch/>
        </p:blipFill>
        <p:spPr>
          <a:xfrm>
            <a:off x="-34809" y="-14514"/>
            <a:ext cx="12226809" cy="687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1e457883710_0_19"/>
          <p:cNvPicPr preferRelativeResize="0"/>
          <p:nvPr/>
        </p:nvPicPr>
        <p:blipFill rotWithShape="1">
          <a:blip r:embed="rId3">
            <a:alphaModFix/>
          </a:blip>
          <a:srcRect l="23773" t="22830" r="37894" b="6266"/>
          <a:stretch/>
        </p:blipFill>
        <p:spPr>
          <a:xfrm>
            <a:off x="769257" y="1324000"/>
            <a:ext cx="5326743" cy="529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e457883710_0_19"/>
          <p:cNvSpPr txBox="1">
            <a:spLocks noGrp="1"/>
          </p:cNvSpPr>
          <p:nvPr>
            <p:ph type="title"/>
          </p:nvPr>
        </p:nvSpPr>
        <p:spPr>
          <a:xfrm>
            <a:off x="677334" y="486410"/>
            <a:ext cx="8596668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lang="de-DE" b="1"/>
              <a:t>Correlation Matrix (Tableau)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677334" y="486410"/>
            <a:ext cx="8596668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lang="de-DE" b="1"/>
              <a:t>Processing the Data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3">
            <a:alphaModFix/>
          </a:blip>
          <a:srcRect l="5244" b="6979"/>
          <a:stretch/>
        </p:blipFill>
        <p:spPr>
          <a:xfrm>
            <a:off x="3840562" y="1779125"/>
            <a:ext cx="2400824" cy="18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4" y="1779125"/>
            <a:ext cx="2596281" cy="365673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"/>
          <p:cNvSpPr txBox="1"/>
          <p:nvPr/>
        </p:nvSpPr>
        <p:spPr>
          <a:xfrm>
            <a:off x="6808334" y="1779125"/>
            <a:ext cx="294463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5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Drop or Not to Drop!</a:t>
            </a:r>
            <a:endParaRPr/>
          </a:p>
          <a:p>
            <a:pPr marL="457200" marR="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lang="de-DE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195 countries, we dropped almost one third, as 70% of the columns were missing </a:t>
            </a:r>
            <a:endParaRPr/>
          </a:p>
          <a:p>
            <a:pPr marL="457200" marR="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lang="de-DE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chose to fill the NaN with AVG of regions  </a:t>
            </a:r>
            <a:endParaRPr/>
          </a:p>
          <a:p>
            <a:pPr marL="457200" marR="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lang="de-DE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Air quality: The only categorical feature </a:t>
            </a:r>
            <a:endParaRPr/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3"/>
          <p:cNvPicPr preferRelativeResize="0"/>
          <p:nvPr/>
        </p:nvPicPr>
        <p:blipFill rotWithShape="1">
          <a:blip r:embed="rId5">
            <a:alphaModFix/>
          </a:blip>
          <a:srcRect r="66434" b="67578"/>
          <a:stretch/>
        </p:blipFill>
        <p:spPr>
          <a:xfrm>
            <a:off x="3742832" y="3936620"/>
            <a:ext cx="2596283" cy="1611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lang="de-DE" b="1"/>
              <a:t>Our Model (Linear Regression)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 t="3269" r="2761"/>
          <a:stretch/>
        </p:blipFill>
        <p:spPr>
          <a:xfrm>
            <a:off x="7231414" y="3666103"/>
            <a:ext cx="2596282" cy="174333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7057300" y="2249625"/>
            <a:ext cx="23208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MAE:	    0.277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500" b="1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R²:	    0.652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 b="1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1" name="Google Shape;22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77334" y="1679282"/>
            <a:ext cx="5767009" cy="4498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1e45814233c_0_5"/>
          <p:cNvPicPr preferRelativeResize="0"/>
          <p:nvPr/>
        </p:nvPicPr>
        <p:blipFill rotWithShape="1">
          <a:blip r:embed="rId3">
            <a:alphaModFix/>
          </a:blip>
          <a:srcRect l="4204" t="-2907" r="65346" b="26982"/>
          <a:stretch/>
        </p:blipFill>
        <p:spPr>
          <a:xfrm>
            <a:off x="8058150" y="2064918"/>
            <a:ext cx="2724212" cy="411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e45814233c_0_5" descr="Ein Bild, das Text, Diagramm, Reihe, Zahl enthält.&#10;&#10;Automatisch generierte Beschreibu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52600"/>
            <a:ext cx="7390514" cy="474275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e45814233c_0_5"/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lang="de-DE" b="1"/>
              <a:t>Feature Importance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 l="4778" r="2439"/>
          <a:stretch/>
        </p:blipFill>
        <p:spPr>
          <a:xfrm>
            <a:off x="380701" y="1599503"/>
            <a:ext cx="6362999" cy="504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>
            <a:spLocks noGrp="1"/>
          </p:cNvSpPr>
          <p:nvPr>
            <p:ph type="body" idx="1"/>
          </p:nvPr>
        </p:nvSpPr>
        <p:spPr>
          <a:xfrm>
            <a:off x="6908052" y="1270000"/>
            <a:ext cx="4731900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2"/>
              <a:buNone/>
            </a:pPr>
            <a:endParaRPr sz="2053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Average of depression </a:t>
            </a:r>
            <a:br>
              <a:rPr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of the biggest families is: </a:t>
            </a:r>
            <a:br>
              <a:rPr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de-DE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3.85</a:t>
            </a:r>
            <a:endParaRPr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40"/>
              <a:buNone/>
            </a:pPr>
            <a:r>
              <a:rPr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While with the smaller ones is: </a:t>
            </a:r>
            <a:br>
              <a:rPr lang="de-D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de-DE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5.08</a:t>
            </a:r>
            <a:endParaRPr b="1"/>
          </a:p>
        </p:txBody>
      </p:sp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rebuchet MS"/>
              <a:buNone/>
            </a:pPr>
            <a:r>
              <a:rPr lang="de-DE" b="1"/>
              <a:t>Most important feature</a:t>
            </a:r>
            <a:endParaRPr/>
          </a:p>
        </p:txBody>
      </p:sp>
      <p:pic>
        <p:nvPicPr>
          <p:cNvPr id="236" name="Google Shape;236;p20" descr="Ein Bild, das Hunderasse, Haustier, Hund, Säugetier enthält.&#10;&#10;Automatisch generierte Beschreibu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9902" y="3594100"/>
            <a:ext cx="2008624" cy="284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Breitbild</PresentationFormat>
  <Paragraphs>74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Cambria</vt:lpstr>
      <vt:lpstr>Noto Sans Symbols</vt:lpstr>
      <vt:lpstr>Trebuchet MS</vt:lpstr>
      <vt:lpstr>Facette</vt:lpstr>
      <vt:lpstr>Facette</vt:lpstr>
      <vt:lpstr> The unseen causes of depression  </vt:lpstr>
      <vt:lpstr>Objective</vt:lpstr>
      <vt:lpstr>PowerPoint-Präsentation</vt:lpstr>
      <vt:lpstr>PowerPoint-Präsentation</vt:lpstr>
      <vt:lpstr>Correlation Matrix (Tableau)</vt:lpstr>
      <vt:lpstr>Processing the Data</vt:lpstr>
      <vt:lpstr>Our Model (Linear Regression)</vt:lpstr>
      <vt:lpstr>Feature Importance</vt:lpstr>
      <vt:lpstr>Most important feature</vt:lpstr>
      <vt:lpstr>Lessons learned</vt:lpstr>
      <vt:lpstr>What is next? </vt:lpstr>
      <vt:lpstr>Q &amp; A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unseen causes of depression  </dc:title>
  <dc:creator>Tahora Husaini</dc:creator>
  <cp:lastModifiedBy>Ivanna Pivtorak</cp:lastModifiedBy>
  <cp:revision>1</cp:revision>
  <dcterms:created xsi:type="dcterms:W3CDTF">2023-06-28T18:07:22Z</dcterms:created>
  <dcterms:modified xsi:type="dcterms:W3CDTF">2023-06-30T09:38:13Z</dcterms:modified>
</cp:coreProperties>
</file>