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4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xu9DfJt6Qk3Rp6Ljfz5KBXppH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4578837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4578837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45814233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45814233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45814233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45814233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45814233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45814233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1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578837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4578837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40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45788371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45788371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578837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4578837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581423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581423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581423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581423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63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9999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911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687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68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427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7458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415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9821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480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200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9053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2535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8452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8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3543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587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75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orldpopulationreview.com/country-rankings/violent-crime-rates-by-country" TargetMode="External"/><Relationship Id="rId3" Type="http://schemas.openxmlformats.org/officeDocument/2006/relationships/hyperlink" Target="https://www.who.int/data/gho/data/indicators/indicator-details/GHO/estimated-population-based-prevalence-of-depression" TargetMode="External"/><Relationship Id="rId7" Type="http://schemas.openxmlformats.org/officeDocument/2006/relationships/hyperlink" Target="https://data.worldbank.org/indicator/SE.ADT.LITR.Z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qair.com/world-most-polluted-countries" TargetMode="External"/><Relationship Id="rId5" Type="http://schemas.openxmlformats.org/officeDocument/2006/relationships/hyperlink" Target="https://worldpopulationreview.com/country-rankings/gender-equality-by-country" TargetMode="External"/><Relationship Id="rId4" Type="http://schemas.openxmlformats.org/officeDocument/2006/relationships/hyperlink" Target="https://worldpopulationreview.com/country-rankings/democracy-countries" TargetMode="External"/><Relationship Id="rId9" Type="http://schemas.openxmlformats.org/officeDocument/2006/relationships/hyperlink" Target="https://www.theglobaleconomy.com/rankings/public_services_index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ivanna.pivtorak/viz/MidTerm_Theunseencausesofdepression/Story1?publish=y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aleluDelgado/Unseen_causes_of_depress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57883710_0_10"/>
          <p:cNvSpPr txBox="1"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6600" b="1">
              <a:solidFill>
                <a:schemeClr val="tx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600" b="1">
                <a:solidFill>
                  <a:schemeClr val="tx2"/>
                </a:solidFill>
                <a:latin typeface="Cambria"/>
                <a:ea typeface="Cambria"/>
                <a:cs typeface="Cambria"/>
                <a:sym typeface="Cambria"/>
              </a:rPr>
              <a:t>The unseen causes of depression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6600">
              <a:solidFill>
                <a:schemeClr val="tx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" name="Google Shape;86;g1e457883710_0_10"/>
          <p:cNvSpPr txBox="1"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b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Team members: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b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b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Valentina, Ivanna &amp; Tahora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idx="1"/>
          </p:nvPr>
        </p:nvSpPr>
        <p:spPr>
          <a:xfrm>
            <a:off x="677863" y="1676203"/>
            <a:ext cx="8596312" cy="388143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de-DE" dirty="0">
                <a:sym typeface="Arial"/>
              </a:rPr>
              <a:t>→ </a:t>
            </a:r>
            <a:r>
              <a:rPr lang="de-DE" dirty="0" err="1">
                <a:sym typeface="Arial"/>
              </a:rPr>
              <a:t>Multicollinearity</a:t>
            </a:r>
            <a:r>
              <a:rPr lang="de-DE" dirty="0">
                <a:sym typeface="Algerian"/>
              </a:rPr>
              <a:t>:					</a:t>
            </a:r>
          </a:p>
          <a:p>
            <a:pPr lvl="0"/>
            <a:endParaRPr lang="de-DE" dirty="0">
              <a:sym typeface="Algerian"/>
            </a:endParaRPr>
          </a:p>
          <a:p>
            <a:pPr lvl="0"/>
            <a:endParaRPr lang="de-DE" dirty="0"/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2865" y="2632706"/>
            <a:ext cx="3445600" cy="29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875" y="4319228"/>
            <a:ext cx="3445600" cy="234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5">
            <a:alphaModFix/>
          </a:blip>
          <a:srcRect t="2286"/>
          <a:stretch/>
        </p:blipFill>
        <p:spPr>
          <a:xfrm>
            <a:off x="8571673" y="1664975"/>
            <a:ext cx="4039525" cy="31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8663" y="2160587"/>
            <a:ext cx="2772812" cy="26725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2;p4">
            <a:extLst>
              <a:ext uri="{FF2B5EF4-FFF2-40B4-BE49-F238E27FC236}">
                <a16:creationId xmlns:a16="http://schemas.microsoft.com/office/drawing/2014/main" id="{25D909DC-CDD7-ABA4-BC1B-2B8532B7A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Lessons learned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5814233c_0_31"/>
          <p:cNvSpPr txBox="1">
            <a:spLocks noGrp="1"/>
          </p:cNvSpPr>
          <p:nvPr>
            <p:ph idx="1"/>
          </p:nvPr>
        </p:nvSpPr>
        <p:spPr>
          <a:xfrm>
            <a:off x="677690" y="1488281"/>
            <a:ext cx="8596312" cy="3881437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>
                <a:sym typeface="Cambria"/>
              </a:rPr>
              <a:t>Feature selection takes time and more research: </a:t>
            </a:r>
          </a:p>
          <a:p>
            <a:pPr lvl="0"/>
            <a:endParaRPr lang="en-US" dirty="0">
              <a:sym typeface="Cambria"/>
            </a:endParaRPr>
          </a:p>
          <a:p>
            <a:pPr lvl="0"/>
            <a:r>
              <a:rPr lang="en-US" dirty="0">
                <a:sym typeface="Cambria"/>
              </a:rPr>
              <a:t>Less aggregating data.</a:t>
            </a:r>
          </a:p>
          <a:p>
            <a:pPr lvl="0"/>
            <a:r>
              <a:rPr lang="en-US" dirty="0">
                <a:sym typeface="Cambria"/>
              </a:rPr>
              <a:t>Not </a:t>
            </a:r>
            <a:r>
              <a:rPr lang="en-US" dirty="0" err="1">
                <a:sym typeface="Cambria"/>
              </a:rPr>
              <a:t>use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more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than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one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or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two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indexes</a:t>
            </a:r>
            <a:r>
              <a:rPr lang="en-US" dirty="0">
                <a:sym typeface="Cambria"/>
              </a:rPr>
              <a:t>. </a:t>
            </a:r>
          </a:p>
          <a:p>
            <a:pPr lvl="0"/>
            <a:r>
              <a:rPr lang="en-US" dirty="0">
                <a:sym typeface="Cambria"/>
              </a:rPr>
              <a:t>More </a:t>
            </a:r>
            <a:r>
              <a:rPr lang="en-US" dirty="0" err="1">
                <a:sym typeface="Cambria"/>
              </a:rPr>
              <a:t>detail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data</a:t>
            </a:r>
            <a:r>
              <a:rPr lang="en-US" dirty="0">
                <a:sym typeface="Cambria"/>
              </a:rPr>
              <a:t>: </a:t>
            </a:r>
            <a:r>
              <a:rPr lang="en-US" dirty="0" err="1">
                <a:sym typeface="Cambria"/>
              </a:rPr>
              <a:t>maybe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someday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arrive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to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city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level</a:t>
            </a:r>
            <a:r>
              <a:rPr lang="en-US" dirty="0">
                <a:sym typeface="Cambria"/>
              </a:rPr>
              <a:t>. </a:t>
            </a:r>
          </a:p>
          <a:p>
            <a:pPr lvl="0"/>
            <a:r>
              <a:rPr lang="en-US" dirty="0">
                <a:sym typeface="Cambria"/>
              </a:rPr>
              <a:t>Change </a:t>
            </a:r>
            <a:r>
              <a:rPr lang="en-US" dirty="0" err="1">
                <a:sym typeface="Cambria"/>
              </a:rPr>
              <a:t>the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data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according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to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the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user</a:t>
            </a:r>
            <a:endParaRPr lang="en-US" dirty="0">
              <a:sym typeface="Cambria"/>
            </a:endParaRPr>
          </a:p>
          <a:p>
            <a:pPr lvl="0"/>
            <a:endParaRPr lang="en-US" dirty="0">
              <a:sym typeface="Arial"/>
            </a:endParaRPr>
          </a:p>
        </p:txBody>
      </p:sp>
      <p:pic>
        <p:nvPicPr>
          <p:cNvPr id="164" name="Google Shape;164;g1e45814233c_0_31"/>
          <p:cNvPicPr preferRelativeResize="0"/>
          <p:nvPr/>
        </p:nvPicPr>
        <p:blipFill rotWithShape="1">
          <a:blip r:embed="rId3">
            <a:alphaModFix/>
          </a:blip>
          <a:srcRect t="1574" r="2610"/>
          <a:stretch/>
        </p:blipFill>
        <p:spPr>
          <a:xfrm>
            <a:off x="7309800" y="1151000"/>
            <a:ext cx="3896400" cy="511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2;p4">
            <a:extLst>
              <a:ext uri="{FF2B5EF4-FFF2-40B4-BE49-F238E27FC236}">
                <a16:creationId xmlns:a16="http://schemas.microsoft.com/office/drawing/2014/main" id="{3D76842A-F9BA-F745-26A0-2EFE7A182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What is next?</a:t>
            </a:r>
            <a:br>
              <a:rPr lang="en-US" b="1" dirty="0">
                <a:sym typeface="Cambria"/>
              </a:rPr>
            </a:br>
            <a:endParaRPr lang="en-US" b="1" dirty="0"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15628" y="2160588"/>
            <a:ext cx="2920781" cy="3881437"/>
          </a:xfr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670" y="1635223"/>
            <a:ext cx="7414850" cy="468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5">
            <a:alphaModFix/>
          </a:blip>
          <a:srcRect r="16974"/>
          <a:stretch/>
        </p:blipFill>
        <p:spPr>
          <a:xfrm>
            <a:off x="1418729" y="2201704"/>
            <a:ext cx="1624834" cy="1525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8680000" y="3467438"/>
            <a:ext cx="204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 err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de-DE" sz="18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de-DE" sz="1800" b="1" dirty="0" err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Don‘t</a:t>
            </a:r>
            <a:r>
              <a:rPr lang="de-DE" sz="18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1" dirty="0" err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de-DE" sz="18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800" b="1" dirty="0" err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pets</a:t>
            </a:r>
            <a:endParaRPr sz="1800" b="1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2;p4">
            <a:extLst>
              <a:ext uri="{FF2B5EF4-FFF2-40B4-BE49-F238E27FC236}">
                <a16:creationId xmlns:a16="http://schemas.microsoft.com/office/drawing/2014/main" id="{B255AC09-9238-D699-A4AB-42D1214E9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Q &amp;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308C1-7922-AD19-97CD-2924700E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844" y="3467438"/>
            <a:ext cx="1567360" cy="2082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45814233c_0_14"/>
          <p:cNvSpPr txBox="1">
            <a:spLocks noGrp="1"/>
          </p:cNvSpPr>
          <p:nvPr>
            <p:ph idx="1"/>
          </p:nvPr>
        </p:nvSpPr>
        <p:spPr>
          <a:xfrm>
            <a:off x="677334" y="1384971"/>
            <a:ext cx="8596668" cy="6235029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de-DE" sz="1600" dirty="0">
                <a:hlinkClick r:id="rId3"/>
              </a:rPr>
              <a:t>https://www.who.int/data/gho/data/indicators/indicator-details/GHO/estimated-population-based-prevalence-of-depression</a:t>
            </a:r>
            <a:endParaRPr lang="de-DE" sz="1600" dirty="0"/>
          </a:p>
          <a:p>
            <a:pPr lvl="0"/>
            <a:endParaRPr lang="de-DE" sz="1600" dirty="0"/>
          </a:p>
          <a:p>
            <a:pPr lvl="0"/>
            <a:r>
              <a:rPr lang="de-DE" sz="1600" dirty="0">
                <a:hlinkClick r:id="rId4"/>
              </a:rPr>
              <a:t>https://worldpopulationreview.com/country-rankings/democracy-countries</a:t>
            </a:r>
            <a:endParaRPr lang="de-DE" sz="1600" dirty="0"/>
          </a:p>
          <a:p>
            <a:pPr lvl="0"/>
            <a:endParaRPr lang="de-DE" sz="1600" dirty="0"/>
          </a:p>
          <a:p>
            <a:pPr lvl="0"/>
            <a:r>
              <a:rPr lang="de-DE" sz="1600" dirty="0">
                <a:hlinkClick r:id="rId5"/>
              </a:rPr>
              <a:t>https://worldpopulationreview.com/country-rankings/gender-equality-by-country</a:t>
            </a:r>
            <a:endParaRPr lang="de-DE" sz="1600" dirty="0"/>
          </a:p>
          <a:p>
            <a:pPr lvl="0"/>
            <a:r>
              <a:rPr lang="de-DE" sz="1600" dirty="0"/>
              <a:t> </a:t>
            </a:r>
            <a:r>
              <a:rPr lang="de-DE" sz="1600" dirty="0">
                <a:hlinkClick r:id="rId6"/>
              </a:rPr>
              <a:t>https://www.iqair.com/world-most-polluted-countries</a:t>
            </a:r>
            <a:endParaRPr lang="de-DE" sz="1600" dirty="0"/>
          </a:p>
          <a:p>
            <a:pPr lvl="0"/>
            <a:endParaRPr lang="de-DE" sz="1600" dirty="0"/>
          </a:p>
          <a:p>
            <a:pPr lvl="0"/>
            <a:r>
              <a:rPr lang="de-DE" sz="1600" dirty="0">
                <a:hlinkClick r:id="rId7"/>
              </a:rPr>
              <a:t>https://data.worldbank.org/indicator/SE.ADT.LITR.ZS</a:t>
            </a:r>
            <a:r>
              <a:rPr lang="de-DE" sz="1600" dirty="0"/>
              <a:t> </a:t>
            </a:r>
          </a:p>
          <a:p>
            <a:pPr lvl="0"/>
            <a:endParaRPr lang="de-DE" sz="1600" dirty="0"/>
          </a:p>
          <a:p>
            <a:pPr lvl="0"/>
            <a:r>
              <a:rPr lang="de-DE" sz="1600" dirty="0">
                <a:hlinkClick r:id="rId8"/>
              </a:rPr>
              <a:t>https://worldpopulationreview.com/country-rankings/violent-crime-rates-by-country</a:t>
            </a:r>
            <a:endParaRPr lang="de-DE" sz="1600" dirty="0"/>
          </a:p>
          <a:p>
            <a:pPr lvl="0"/>
            <a:endParaRPr lang="de-DE" sz="1600" dirty="0"/>
          </a:p>
          <a:p>
            <a:pPr lvl="0"/>
            <a:r>
              <a:rPr lang="de-DE" sz="1600" dirty="0"/>
              <a:t> </a:t>
            </a:r>
            <a:r>
              <a:rPr lang="de-DE" sz="1600" dirty="0">
                <a:hlinkClick r:id="rId9"/>
              </a:rPr>
              <a:t>https://www.theglobaleconomy.com/rankings/public_services_index/</a:t>
            </a:r>
            <a:r>
              <a:rPr lang="de-DE" sz="1600" dirty="0"/>
              <a:t> </a:t>
            </a:r>
          </a:p>
          <a:p>
            <a:pPr lvl="0"/>
            <a:endParaRPr lang="de-DE" sz="1600" dirty="0"/>
          </a:p>
          <a:p>
            <a:pPr lvl="0"/>
            <a:endParaRPr lang="de-DE" sz="1600" dirty="0"/>
          </a:p>
          <a:p>
            <a:pPr lvl="0"/>
            <a:endParaRPr lang="de-DE" sz="1600" dirty="0"/>
          </a:p>
          <a:p>
            <a:pPr lvl="0"/>
            <a:endParaRPr lang="de-DE" sz="1600" dirty="0"/>
          </a:p>
        </p:txBody>
      </p:sp>
      <p:sp>
        <p:nvSpPr>
          <p:cNvPr id="8" name="Google Shape;132;p4">
            <a:extLst>
              <a:ext uri="{FF2B5EF4-FFF2-40B4-BE49-F238E27FC236}">
                <a16:creationId xmlns:a16="http://schemas.microsoft.com/office/drawing/2014/main" id="{AA9FD434-797E-27E3-03ED-43F0800E8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Sources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45814233c_0_14"/>
          <p:cNvSpPr txBox="1">
            <a:spLocks noGrp="1"/>
          </p:cNvSpPr>
          <p:nvPr>
            <p:ph type="body" idx="4294967295"/>
          </p:nvPr>
        </p:nvSpPr>
        <p:spPr>
          <a:xfrm>
            <a:off x="677334" y="1739900"/>
            <a:ext cx="7095066" cy="41989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000" dirty="0">
                <a:latin typeface="Cambria"/>
                <a:ea typeface="Cambria"/>
                <a:cs typeface="Cambria"/>
                <a:sym typeface="Cambria"/>
              </a:rPr>
              <a:t>Tableau: 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000" u="sng" dirty="0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https://public.tableau.com/app/profile/ivanna.pivtorak/viz/MidTerm_Theunseencausesofdepression/Story1?publish=yes</a:t>
            </a:r>
            <a:r>
              <a:rPr lang="de-DE" sz="2000" dirty="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000" dirty="0" err="1">
                <a:latin typeface="Cambria"/>
                <a:ea typeface="Cambria"/>
                <a:cs typeface="Cambria"/>
                <a:sym typeface="Cambria"/>
              </a:rPr>
              <a:t>Github</a:t>
            </a:r>
            <a:r>
              <a:rPr lang="de-DE" sz="2000" dirty="0">
                <a:latin typeface="Cambria"/>
                <a:ea typeface="Cambria"/>
                <a:cs typeface="Cambria"/>
                <a:sym typeface="Cambria"/>
              </a:rPr>
              <a:t>: 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000" u="sng" dirty="0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https://github.com/ValeluDelgado/Unseen_causes_of_depression</a:t>
            </a:r>
            <a:r>
              <a:rPr lang="de-DE" sz="2000" dirty="0">
                <a:latin typeface="Cambria"/>
                <a:ea typeface="Cambria"/>
                <a:cs typeface="Cambria"/>
                <a:sym typeface="Cambria"/>
              </a:rPr>
              <a:t> 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2;p4">
            <a:extLst>
              <a:ext uri="{FF2B5EF4-FFF2-40B4-BE49-F238E27FC236}">
                <a16:creationId xmlns:a16="http://schemas.microsoft.com/office/drawing/2014/main" id="{AA9FD434-797E-27E3-03ED-43F0800E8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6568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p3">
            <a:extLst>
              <a:ext uri="{FF2B5EF4-FFF2-40B4-BE49-F238E27FC236}">
                <a16:creationId xmlns:a16="http://schemas.microsoft.com/office/drawing/2014/main" id="{EBD85264-93FE-2A54-A9FF-E7E9CCA1D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86410"/>
            <a:ext cx="8596668" cy="145288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Objective</a:t>
            </a:r>
          </a:p>
        </p:txBody>
      </p:sp>
      <p:pic>
        <p:nvPicPr>
          <p:cNvPr id="2" name="Google Shape;93;p1">
            <a:extLst>
              <a:ext uri="{FF2B5EF4-FFF2-40B4-BE49-F238E27FC236}">
                <a16:creationId xmlns:a16="http://schemas.microsoft.com/office/drawing/2014/main" id="{5621C4C8-0830-E9E1-2A81-A5C7058644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762" t="905" r="60902" b="36733"/>
          <a:stretch/>
        </p:blipFill>
        <p:spPr>
          <a:xfrm>
            <a:off x="8885867" y="2530700"/>
            <a:ext cx="2854375" cy="35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4;p1">
            <a:extLst>
              <a:ext uri="{FF2B5EF4-FFF2-40B4-BE49-F238E27FC236}">
                <a16:creationId xmlns:a16="http://schemas.microsoft.com/office/drawing/2014/main" id="{51AB3663-0B87-10F9-3FD7-665A7C9C04E4}"/>
              </a:ext>
            </a:extLst>
          </p:cNvPr>
          <p:cNvSpPr txBox="1"/>
          <p:nvPr/>
        </p:nvSpPr>
        <p:spPr>
          <a:xfrm>
            <a:off x="747540" y="2568800"/>
            <a:ext cx="4092091" cy="204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Target feature </a:t>
            </a:r>
            <a:r>
              <a:rPr lang="en-US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(Y) =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en-US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percentage of the population that presented a depressive episode in the last year.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95;p1">
            <a:extLst>
              <a:ext uri="{FF2B5EF4-FFF2-40B4-BE49-F238E27FC236}">
                <a16:creationId xmlns:a16="http://schemas.microsoft.com/office/drawing/2014/main" id="{7BB8A531-0F43-64CC-27FA-F6BCC951DB51}"/>
              </a:ext>
            </a:extLst>
          </p:cNvPr>
          <p:cNvSpPr txBox="1"/>
          <p:nvPr/>
        </p:nvSpPr>
        <p:spPr>
          <a:xfrm>
            <a:off x="5212174" y="2568800"/>
            <a:ext cx="3126337" cy="380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Independent Variables </a:t>
            </a:r>
            <a:r>
              <a:rPr lang="de-DE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(X) = </a:t>
            </a:r>
            <a:endParaRPr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Corruption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score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Average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temperature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Income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inequality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Unemployment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Family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size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Public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services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Crime rate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Gender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gap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Literacy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rate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mbria"/>
              <a:buChar char="●"/>
            </a:pP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Democracy score</a:t>
            </a: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1B966A-2F7D-ECC7-D1EE-214DEDE192A7}"/>
              </a:ext>
            </a:extLst>
          </p:cNvPr>
          <p:cNvSpPr txBox="1"/>
          <p:nvPr/>
        </p:nvSpPr>
        <p:spPr>
          <a:xfrm>
            <a:off x="747540" y="1550564"/>
            <a:ext cx="759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To understand how development indicators influence or not the prevalence of depression in a country.</a:t>
            </a:r>
            <a:r>
              <a:rPr lang="en-US" sz="1800" dirty="0">
                <a:solidFill>
                  <a:srgbClr val="59595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3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2B72C21-1DF7-85BE-0B78-910D2557C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8" b="8556"/>
          <a:stretch/>
        </p:blipFill>
        <p:spPr>
          <a:xfrm>
            <a:off x="-16909" y="0"/>
            <a:ext cx="12208909" cy="6858000"/>
          </a:xfrm>
          <a:prstGeom prst="rect">
            <a:avLst/>
          </a:prstGeom>
        </p:spPr>
      </p:pic>
      <p:sp>
        <p:nvSpPr>
          <p:cNvPr id="102" name="Google Shape;102;p2"/>
          <p:cNvSpPr txBox="1"/>
          <p:nvPr/>
        </p:nvSpPr>
        <p:spPr>
          <a:xfrm>
            <a:off x="10533056" y="3873500"/>
            <a:ext cx="1485600" cy="21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Highest rate: </a:t>
            </a:r>
            <a:r>
              <a:rPr lang="en-US" sz="16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Ukraine (6.3)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A86E8"/>
                </a:solidFill>
                <a:latin typeface="Cambria"/>
                <a:ea typeface="Cambria"/>
                <a:cs typeface="Cambria"/>
                <a:sym typeface="Cambria"/>
              </a:rPr>
              <a:t>Lowest rate: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A86E8"/>
                </a:solidFill>
                <a:latin typeface="Cambria"/>
                <a:ea typeface="Cambria"/>
                <a:cs typeface="Cambria"/>
                <a:sym typeface="Cambria"/>
              </a:rPr>
              <a:t>Laos (3.2)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Global AVG: </a:t>
            </a:r>
            <a:r>
              <a:rPr lang="en-US" sz="1600" b="1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3.9</a:t>
            </a:r>
            <a:endParaRPr lang="en-US" sz="1600" b="1" dirty="0">
              <a:solidFill>
                <a:srgbClr val="134F5C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e457883710_0_2"/>
          <p:cNvPicPr preferRelativeResize="0"/>
          <p:nvPr/>
        </p:nvPicPr>
        <p:blipFill rotWithShape="1">
          <a:blip r:embed="rId3">
            <a:alphaModFix/>
          </a:blip>
          <a:srcRect l="24311" t="16528" b="10366"/>
          <a:stretch/>
        </p:blipFill>
        <p:spPr>
          <a:xfrm>
            <a:off x="-34809" y="-14514"/>
            <a:ext cx="12226809" cy="687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e457883710_0_19"/>
          <p:cNvPicPr preferRelativeResize="0"/>
          <p:nvPr/>
        </p:nvPicPr>
        <p:blipFill rotWithShape="1">
          <a:blip r:embed="rId3"/>
          <a:srcRect l="23773" t="22830" r="37894" b="6267"/>
          <a:stretch/>
        </p:blipFill>
        <p:spPr>
          <a:xfrm>
            <a:off x="769257" y="1324000"/>
            <a:ext cx="5326743" cy="5295801"/>
          </a:xfrm>
          <a:prstGeom prst="rect">
            <a:avLst/>
          </a:prstGeom>
          <a:noFill/>
        </p:spPr>
      </p:pic>
      <p:sp>
        <p:nvSpPr>
          <p:cNvPr id="7" name="Google Shape;122;p3">
            <a:extLst>
              <a:ext uri="{FF2B5EF4-FFF2-40B4-BE49-F238E27FC236}">
                <a16:creationId xmlns:a16="http://schemas.microsoft.com/office/drawing/2014/main" id="{EBD85264-93FE-2A54-A9FF-E7E9CCA1D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86410"/>
            <a:ext cx="8596668" cy="145288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Correlation Matrix (Tableau)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677334" y="486410"/>
            <a:ext cx="8596668" cy="145288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Processing the Data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/>
          <a:srcRect l="5244" b="6980"/>
          <a:stretch/>
        </p:blipFill>
        <p:spPr>
          <a:xfrm>
            <a:off x="3840562" y="1779125"/>
            <a:ext cx="2400824" cy="1826550"/>
          </a:xfrm>
          <a:prstGeom prst="rect">
            <a:avLst/>
          </a:prstGeom>
          <a:noFill/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/>
          <a:stretch/>
        </p:blipFill>
        <p:spPr>
          <a:xfrm>
            <a:off x="677334" y="1779125"/>
            <a:ext cx="2596281" cy="3656733"/>
          </a:xfrm>
          <a:prstGeom prst="rect">
            <a:avLst/>
          </a:prstGeom>
          <a:noFill/>
        </p:spPr>
      </p:pic>
      <p:sp>
        <p:nvSpPr>
          <p:cNvPr id="126" name="Google Shape;126;p3"/>
          <p:cNvSpPr txBox="1"/>
          <p:nvPr/>
        </p:nvSpPr>
        <p:spPr>
          <a:xfrm>
            <a:off x="6808334" y="1779125"/>
            <a:ext cx="294463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sym typeface="Cambria"/>
              </a:rPr>
              <a:t>To Drop or Not to Drop!</a:t>
            </a:r>
          </a:p>
          <a:p>
            <a:pPr marL="457200" lvl="0" indent="-3746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Cambria"/>
              </a:rPr>
              <a:t>From the 195 countries, we dropped almost one third, as 70% of the columns were missing </a:t>
            </a:r>
          </a:p>
          <a:p>
            <a:pPr marL="457200" lvl="0" indent="-3746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Cambria"/>
              </a:rPr>
              <a:t>We chose to fill the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Cambria"/>
              </a:rPr>
              <a:t>NaN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Cambria"/>
              </a:rPr>
              <a:t> with AVG of regions  </a:t>
            </a:r>
          </a:p>
          <a:p>
            <a:pPr marL="457200" lvl="0" indent="-3746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Cambria"/>
              </a:rPr>
              <a:t>Air quality: The only categorical feature </a:t>
            </a:r>
          </a:p>
          <a:p>
            <a:pPr marL="45720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5"/>
          <a:srcRect r="66434" b="67578"/>
          <a:stretch/>
        </p:blipFill>
        <p:spPr>
          <a:xfrm>
            <a:off x="3742832" y="3936620"/>
            <a:ext cx="2596283" cy="1611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Our Model (Linear Regression)</a:t>
            </a: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/>
          <a:srcRect t="3269" r="2761"/>
          <a:stretch/>
        </p:blipFill>
        <p:spPr>
          <a:xfrm>
            <a:off x="7231414" y="3666103"/>
            <a:ext cx="2596281" cy="1743335"/>
          </a:xfrm>
          <a:prstGeom prst="rect">
            <a:avLst/>
          </a:prstGeom>
          <a:noFill/>
        </p:spPr>
      </p:pic>
      <p:sp>
        <p:nvSpPr>
          <p:cNvPr id="134" name="Google Shape;134;p4"/>
          <p:cNvSpPr txBox="1"/>
          <p:nvPr/>
        </p:nvSpPr>
        <p:spPr>
          <a:xfrm>
            <a:off x="7231414" y="2113587"/>
            <a:ext cx="2944638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sym typeface="Cambria"/>
              </a:rPr>
              <a:t>MAE:	    0.277</a:t>
            </a:r>
          </a:p>
          <a:p>
            <a:pPr marL="0" lvl="0" indent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500" b="1" dirty="0">
                <a:solidFill>
                  <a:srgbClr val="C00000"/>
                </a:solidFill>
                <a:sym typeface="Cambria"/>
              </a:rPr>
              <a:t>R²:	    0.652</a:t>
            </a:r>
            <a:endParaRPr lang="en-US" sz="1500" b="1" dirty="0">
              <a:solidFill>
                <a:srgbClr val="C00000"/>
              </a:solidFill>
            </a:endParaRP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" name="Google Shape;133;p4"/>
          <p:cNvPicPr preferRelativeResize="0">
            <a:picLocks noGrp="1"/>
          </p:cNvPicPr>
          <p:nvPr>
            <p:ph idx="1"/>
          </p:nvPr>
        </p:nvPicPr>
        <p:blipFill rotWithShape="1">
          <a:blip r:embed="rId4"/>
          <a:stretch/>
        </p:blipFill>
        <p:spPr>
          <a:xfrm>
            <a:off x="677334" y="1679282"/>
            <a:ext cx="5767009" cy="4498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e45814233c_0_5"/>
          <p:cNvPicPr preferRelativeResize="0"/>
          <p:nvPr/>
        </p:nvPicPr>
        <p:blipFill rotWithShape="1">
          <a:blip r:embed="rId3">
            <a:alphaModFix/>
          </a:blip>
          <a:srcRect l="4204" t="-2907" r="65347" b="26983"/>
          <a:stretch/>
        </p:blipFill>
        <p:spPr>
          <a:xfrm>
            <a:off x="8058150" y="2064918"/>
            <a:ext cx="2724212" cy="411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5D823320-DB7B-B4A5-5A50-0EF14151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2600"/>
            <a:ext cx="7390514" cy="4742753"/>
          </a:xfrm>
          <a:prstGeom prst="rect">
            <a:avLst/>
          </a:prstGeom>
        </p:spPr>
      </p:pic>
      <p:sp>
        <p:nvSpPr>
          <p:cNvPr id="4" name="Google Shape;132;p4">
            <a:extLst>
              <a:ext uri="{FF2B5EF4-FFF2-40B4-BE49-F238E27FC236}">
                <a16:creationId xmlns:a16="http://schemas.microsoft.com/office/drawing/2014/main" id="{6CB2B4B7-6B4F-3EB8-7681-C15219C846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Feature Importance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e45814233c_0_5"/>
          <p:cNvPicPr preferRelativeResize="0"/>
          <p:nvPr/>
        </p:nvPicPr>
        <p:blipFill rotWithShape="1">
          <a:blip r:embed="rId3">
            <a:alphaModFix/>
          </a:blip>
          <a:srcRect l="4778" r="2440"/>
          <a:stretch/>
        </p:blipFill>
        <p:spPr>
          <a:xfrm>
            <a:off x="380701" y="1599503"/>
            <a:ext cx="6362999" cy="504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e45814233c_0_5"/>
          <p:cNvSpPr txBox="1">
            <a:spLocks noGrp="1"/>
          </p:cNvSpPr>
          <p:nvPr>
            <p:ph idx="1"/>
          </p:nvPr>
        </p:nvSpPr>
        <p:spPr>
          <a:xfrm>
            <a:off x="6908052" y="1270000"/>
            <a:ext cx="4731900" cy="26987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3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Average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of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depression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of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biggest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families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is: </a:t>
            </a:r>
            <a:b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de-DE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3.85</a:t>
            </a:r>
            <a:endParaRPr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While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with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smaller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de-DE" dirty="0" err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ones</a:t>
            </a:r>
            <a: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is: </a:t>
            </a:r>
            <a:br>
              <a:rPr lang="de-DE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de-DE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5.08</a:t>
            </a:r>
            <a:endParaRPr b="1" dirty="0"/>
          </a:p>
        </p:txBody>
      </p:sp>
      <p:sp>
        <p:nvSpPr>
          <p:cNvPr id="4" name="Google Shape;132;p4">
            <a:extLst>
              <a:ext uri="{FF2B5EF4-FFF2-40B4-BE49-F238E27FC236}">
                <a16:creationId xmlns:a16="http://schemas.microsoft.com/office/drawing/2014/main" id="{6CB2B4B7-6B4F-3EB8-7681-C15219C846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Aft>
                <a:spcPts val="0"/>
              </a:spcAft>
              <a:buClr>
                <a:srgbClr val="1F3864"/>
              </a:buClr>
              <a:buSzPts val="5400"/>
            </a:pPr>
            <a:r>
              <a:rPr lang="en-US" b="1" dirty="0">
                <a:sym typeface="Cambria"/>
              </a:rPr>
              <a:t>Most important feature</a:t>
            </a:r>
          </a:p>
        </p:txBody>
      </p:sp>
      <p:pic>
        <p:nvPicPr>
          <p:cNvPr id="7" name="Grafik 6" descr="Ein Bild, das Hunderasse, Haustier, Hund, Säugetier enthält.&#10;&#10;Automatisch generierte Beschreibung">
            <a:extLst>
              <a:ext uri="{FF2B5EF4-FFF2-40B4-BE49-F238E27FC236}">
                <a16:creationId xmlns:a16="http://schemas.microsoft.com/office/drawing/2014/main" id="{36B478E9-AF81-9237-0280-4B8695E32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902" y="3594100"/>
            <a:ext cx="2008624" cy="28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39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391</Words>
  <Application>Microsoft Office PowerPoint</Application>
  <PresentationFormat>Widescreen</PresentationFormat>
  <Paragraphs>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Trebuchet MS</vt:lpstr>
      <vt:lpstr>Wingdings 3</vt:lpstr>
      <vt:lpstr>Facette</vt:lpstr>
      <vt:lpstr> The unseen causes of depression  </vt:lpstr>
      <vt:lpstr>Objective</vt:lpstr>
      <vt:lpstr>PowerPoint Presentation</vt:lpstr>
      <vt:lpstr>PowerPoint Presentation</vt:lpstr>
      <vt:lpstr>Correlation Matrix (Tableau)</vt:lpstr>
      <vt:lpstr>Processing the Data</vt:lpstr>
      <vt:lpstr>Our Model (Linear Regression)</vt:lpstr>
      <vt:lpstr>Feature Importance</vt:lpstr>
      <vt:lpstr>Most important feature</vt:lpstr>
      <vt:lpstr>Lessons learned</vt:lpstr>
      <vt:lpstr>What is next? </vt:lpstr>
      <vt:lpstr>Q &amp; A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unseen causes of depression  </dc:title>
  <dc:creator>Tahora Husaini</dc:creator>
  <cp:lastModifiedBy>Tahora Husaini</cp:lastModifiedBy>
  <cp:revision>2</cp:revision>
  <dcterms:created xsi:type="dcterms:W3CDTF">2023-06-28T18:07:22Z</dcterms:created>
  <dcterms:modified xsi:type="dcterms:W3CDTF">2023-06-29T20:16:27Z</dcterms:modified>
</cp:coreProperties>
</file>