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65" r:id="rId6"/>
    <p:sldId id="261" r:id="rId7"/>
    <p:sldId id="267" r:id="rId8"/>
    <p:sldId id="263" r:id="rId9"/>
    <p:sldId id="264" r:id="rId10"/>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F6DE0ACA-03BC-46D6-9D4D-3FE672280FD2}"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02D5E523-FFA3-4105-8C15-30B5DC71F893}"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35DD45FD-2B75-46F3-8500-1CA3B0C5D658}"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32FD64C0-15F1-471C-9E50-9DE70748CF53}"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B932CF5-990D-4109-834E-B5F479C67FEC}" type="slidenum">
              <a:t>‹#›</a:t>
            </a:fld>
            <a:endParaRPr/>
          </a:p>
        </p:txBody>
      </p:sp>
      <p:sp>
        <p:nvSpPr>
          <p:cNvPr id="2"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20111CD9-D0AF-457D-9A4F-98FC04BC9A31}"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6F803718-B8BF-497F-A984-712BA1ED5D22}"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4C4CC7DF-1A0F-4CAC-8445-C88DCF9CF90E}"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DFF3E4A3-4C94-4785-A0E6-29AA5BBC5DE4}"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1731DF4-7314-4F43-ADF2-78EF8CAAEF2D}"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E1AC3676-484E-4704-B7A7-7DB709AE2100}"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ECAE218-CAC7-47E3-A7FE-2C38C494088F}"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Rounded Corners 6"/>
          <p:cNvSpPr/>
          <p:nvPr/>
        </p:nvSpPr>
        <p:spPr>
          <a:xfrm>
            <a:off x="9867960" y="365040"/>
            <a:ext cx="2323440" cy="729360"/>
          </a:xfrm>
          <a:prstGeom prst="roundRect">
            <a:avLst>
              <a:gd name="adj" fmla="val 16667"/>
            </a:avLst>
          </a:prstGeom>
          <a:blipFill rotWithShape="0">
            <a:blip r:embed="rId14"/>
            <a:srcRect/>
            <a:stretch/>
          </a:blipFill>
          <a:ln>
            <a:no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IN" sz="1800" b="0" strike="noStrike" spc="-1">
              <a:solidFill>
                <a:schemeClr val="lt1"/>
              </a:solidFill>
              <a:latin typeface="Calibri"/>
              <a:ea typeface="DejaVu Sans"/>
            </a:endParaRPr>
          </a:p>
        </p:txBody>
      </p:sp>
      <p:sp>
        <p:nvSpPr>
          <p:cNvPr id="7" name="PlaceHolder 1"/>
          <p:cNvSpPr>
            <a:spLocks noGrp="1"/>
          </p:cNvSpPr>
          <p:nvPr>
            <p:ph type="ftr" idx="1"/>
          </p:nvPr>
        </p:nvSpPr>
        <p:spPr>
          <a:xfrm>
            <a:off x="4038480" y="6356520"/>
            <a:ext cx="4114080" cy="36432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 </a:t>
            </a:r>
          </a:p>
        </p:txBody>
      </p:sp>
      <p:sp>
        <p:nvSpPr>
          <p:cNvPr id="2" name="PlaceHolder 2"/>
          <p:cNvSpPr>
            <a:spLocks noGrp="1"/>
          </p:cNvSpPr>
          <p:nvPr>
            <p:ph type="sldNum" idx="2"/>
          </p:nvPr>
        </p:nvSpPr>
        <p:spPr>
          <a:xfrm>
            <a:off x="8610480" y="6356520"/>
            <a:ext cx="2742480" cy="36432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IN" sz="1200" b="0" strike="noStrike" spc="-1">
                <a:solidFill>
                  <a:srgbClr val="8B8B8B"/>
                </a:solidFill>
                <a:latin typeface="Calibri"/>
              </a:defRPr>
            </a:lvl1pPr>
          </a:lstStyle>
          <a:p>
            <a:pPr indent="0" algn="r">
              <a:lnSpc>
                <a:spcPct val="100000"/>
              </a:lnSpc>
              <a:buNone/>
              <a:tabLst>
                <a:tab pos="0" algn="l"/>
              </a:tabLst>
            </a:pPr>
            <a:fld id="{46E93278-1DF5-4FAB-BCA3-32B4116A7B24}" type="slidenum">
              <a:rPr lang="en-IN" sz="1200" b="0" strike="noStrike" spc="-1">
                <a:solidFill>
                  <a:srgbClr val="8B8B8B"/>
                </a:solidFill>
                <a:latin typeface="Calibri"/>
              </a:rPr>
              <a:t>‹#›</a:t>
            </a:fld>
            <a:endParaRPr lang="en-IN" sz="1200" b="0" strike="noStrike" spc="-1">
              <a:solidFill>
                <a:srgbClr val="000000"/>
              </a:solidFill>
              <a:latin typeface="Times New Roman"/>
            </a:endParaRPr>
          </a:p>
        </p:txBody>
      </p:sp>
      <p:sp>
        <p:nvSpPr>
          <p:cNvPr id="3" name="PlaceHolder 3"/>
          <p:cNvSpPr>
            <a:spLocks noGrp="1"/>
          </p:cNvSpPr>
          <p:nvPr>
            <p:ph type="dt" idx="3"/>
          </p:nvPr>
        </p:nvSpPr>
        <p:spPr>
          <a:xfrm>
            <a:off x="838080" y="6356520"/>
            <a:ext cx="2742480" cy="36432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 </a:t>
            </a:r>
          </a:p>
        </p:txBody>
      </p:sp>
      <p:sp>
        <p:nvSpPr>
          <p:cNvPr id="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www.journal-iiie-india.com/1_june_23/19.3_6.pdf" TargetMode="External"/><Relationship Id="rId2" Type="http://schemas.openxmlformats.org/officeDocument/2006/relationships/hyperlink" Target="https://www.researchsquare.com/article/rs-2719247/v1" TargetMode="External"/><Relationship Id="rId1" Type="http://schemas.openxmlformats.org/officeDocument/2006/relationships/slideLayout" Target="../slideLayouts/slideLayout1.xml"/><Relationship Id="rId5" Type="http://schemas.openxmlformats.org/officeDocument/2006/relationships/hyperlink" Target="https://www.researchgate.net/publication/221055652_Real-World_Mood-Based_Music_Recommendation" TargetMode="External"/><Relationship Id="rId4" Type="http://schemas.openxmlformats.org/officeDocument/2006/relationships/hyperlink" Target="https://www.researchgate.net/publication/352780489_Mood_based_music_recommendation_syste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laceHolder 1"/>
          <p:cNvSpPr>
            <a:spLocks noGrp="1"/>
          </p:cNvSpPr>
          <p:nvPr>
            <p:ph/>
          </p:nvPr>
        </p:nvSpPr>
        <p:spPr>
          <a:xfrm>
            <a:off x="0" y="1800808"/>
            <a:ext cx="12191400" cy="5056472"/>
          </a:xfrm>
          <a:prstGeom prst="rect">
            <a:avLst/>
          </a:prstGeom>
          <a:noFill/>
          <a:ln w="0">
            <a:noFill/>
          </a:ln>
        </p:spPr>
        <p:txBody>
          <a:bodyPr lIns="90000" tIns="45000" rIns="90000" bIns="45000" anchor="t">
            <a:normAutofit fontScale="92500" lnSpcReduction="20000"/>
          </a:bodyPr>
          <a:lstStyle/>
          <a:p>
            <a:pPr marL="246960" indent="0" algn="ctr">
              <a:lnSpc>
                <a:spcPct val="200000"/>
              </a:lnSpc>
              <a:spcBef>
                <a:spcPts val="1001"/>
              </a:spcBef>
              <a:buNone/>
              <a:tabLst>
                <a:tab pos="0" algn="l"/>
              </a:tabLst>
            </a:pPr>
            <a:endParaRPr lang="en-IN" sz="1800" b="0" strike="noStrike" spc="-1" dirty="0">
              <a:solidFill>
                <a:srgbClr val="000000"/>
              </a:solidFill>
              <a:latin typeface="Arial"/>
            </a:endParaRPr>
          </a:p>
          <a:p>
            <a:pPr marL="0" indent="0" algn="ctr">
              <a:buNone/>
            </a:pPr>
            <a:r>
              <a:rPr lang="en-US" sz="1800" dirty="0">
                <a:latin typeface="Times New Roman" panose="02020603050405020304" pitchFamily="18" charset="0"/>
                <a:cs typeface="Times New Roman" panose="02020603050405020304" pitchFamily="18" charset="0"/>
              </a:rPr>
              <a:t>Eppali Pravallika  - 2010030046</a:t>
            </a:r>
          </a:p>
          <a:p>
            <a:pPr marL="0" indent="0" algn="ctr">
              <a:buNone/>
            </a:pPr>
            <a:r>
              <a:rPr lang="en-US" sz="1800" dirty="0">
                <a:latin typeface="Times New Roman" panose="02020603050405020304" pitchFamily="18" charset="0"/>
                <a:cs typeface="Times New Roman" panose="02020603050405020304" pitchFamily="18" charset="0"/>
              </a:rPr>
              <a:t>Tahseen Begum    - 2010030168</a:t>
            </a:r>
          </a:p>
          <a:p>
            <a:pPr marL="0" indent="0" algn="ctr">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M.Rushitha</a:t>
            </a:r>
            <a:r>
              <a:rPr lang="en-US" sz="1800" dirty="0">
                <a:latin typeface="Times New Roman" panose="02020603050405020304" pitchFamily="18" charset="0"/>
                <a:cs typeface="Times New Roman" panose="02020603050405020304" pitchFamily="18" charset="0"/>
              </a:rPr>
              <a:t> Sri        - 2010030362</a:t>
            </a:r>
          </a:p>
          <a:p>
            <a:pPr marL="0" indent="0" algn="ctr">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K.Kavya</a:t>
            </a:r>
            <a:r>
              <a:rPr lang="en-US" sz="1800" dirty="0">
                <a:latin typeface="Times New Roman" panose="02020603050405020304" pitchFamily="18" charset="0"/>
                <a:cs typeface="Times New Roman" panose="02020603050405020304" pitchFamily="18" charset="0"/>
              </a:rPr>
              <a:t>             - 2010030550</a:t>
            </a:r>
            <a:endParaRPr lang="en-IN" sz="1800" dirty="0">
              <a:latin typeface="Times New Roman" panose="02020603050405020304" pitchFamily="18" charset="0"/>
              <a:cs typeface="Times New Roman" panose="02020603050405020304" pitchFamily="18" charset="0"/>
            </a:endParaRPr>
          </a:p>
          <a:p>
            <a:pPr marL="246960" indent="0" algn="ctr">
              <a:lnSpc>
                <a:spcPct val="200000"/>
              </a:lnSpc>
              <a:spcBef>
                <a:spcPts val="1001"/>
              </a:spcBef>
              <a:buNone/>
              <a:tabLst>
                <a:tab pos="0" algn="l"/>
              </a:tabLst>
            </a:pPr>
            <a:r>
              <a:rPr lang="en-US" sz="1800" b="0" strike="noStrike" spc="-1" dirty="0">
                <a:solidFill>
                  <a:srgbClr val="333333"/>
                </a:solidFill>
                <a:latin typeface="Times New Roman"/>
              </a:rPr>
              <a:t> </a:t>
            </a:r>
            <a:endParaRPr lang="en-IN" sz="1800" b="0" strike="noStrike" spc="-1" dirty="0">
              <a:solidFill>
                <a:srgbClr val="000000"/>
              </a:solidFill>
              <a:latin typeface="Arial"/>
            </a:endParaRPr>
          </a:p>
          <a:p>
            <a:pPr marL="246960" indent="0" algn="just">
              <a:lnSpc>
                <a:spcPct val="200000"/>
              </a:lnSpc>
              <a:spcBef>
                <a:spcPts val="1001"/>
              </a:spcBef>
              <a:buNone/>
              <a:tabLst>
                <a:tab pos="0" algn="l"/>
              </a:tabLst>
            </a:pPr>
            <a:endParaRPr lang="en-IN" sz="1800" b="0" strike="noStrike" spc="-1" dirty="0">
              <a:solidFill>
                <a:srgbClr val="000000"/>
              </a:solidFill>
              <a:latin typeface="Arial"/>
            </a:endParaRPr>
          </a:p>
          <a:p>
            <a:pPr marL="246960" indent="0" algn="ctr">
              <a:lnSpc>
                <a:spcPct val="100000"/>
              </a:lnSpc>
              <a:spcBef>
                <a:spcPts val="1001"/>
              </a:spcBef>
              <a:buNone/>
              <a:tabLst>
                <a:tab pos="0" algn="l"/>
              </a:tabLst>
            </a:pPr>
            <a:r>
              <a:rPr lang="en-US" sz="1800" b="0" strike="noStrike" spc="-1" dirty="0">
                <a:solidFill>
                  <a:srgbClr val="333333"/>
                </a:solidFill>
                <a:latin typeface="Times New Roman"/>
              </a:rPr>
              <a:t>Under the Guidance of</a:t>
            </a:r>
            <a:endParaRPr lang="en-IN" sz="1800" b="0" strike="noStrike" spc="-1" dirty="0">
              <a:solidFill>
                <a:srgbClr val="000000"/>
              </a:solidFill>
              <a:latin typeface="Arial"/>
            </a:endParaRPr>
          </a:p>
          <a:p>
            <a:pPr marL="246960" indent="0" algn="ctr">
              <a:lnSpc>
                <a:spcPct val="100000"/>
              </a:lnSpc>
              <a:spcBef>
                <a:spcPts val="1001"/>
              </a:spcBef>
              <a:buNone/>
              <a:tabLst>
                <a:tab pos="0" algn="l"/>
              </a:tabLst>
            </a:pPr>
            <a:r>
              <a:rPr lang="en-IN" sz="1800" dirty="0" err="1">
                <a:latin typeface="Times New Roman" panose="02020603050405020304" pitchFamily="18" charset="0"/>
                <a:cs typeface="Times New Roman" panose="02020603050405020304" pitchFamily="18" charset="0"/>
              </a:rPr>
              <a:t>Dr.</a:t>
            </a:r>
            <a:r>
              <a:rPr lang="en-IN" sz="1800" dirty="0">
                <a:latin typeface="Times New Roman" panose="02020603050405020304" pitchFamily="18" charset="0"/>
                <a:cs typeface="Times New Roman" panose="02020603050405020304" pitchFamily="18" charset="0"/>
              </a:rPr>
              <a:t> N. Chiranjeevi</a:t>
            </a:r>
          </a:p>
          <a:p>
            <a:pPr marL="246960" indent="0" algn="ctr">
              <a:lnSpc>
                <a:spcPct val="100000"/>
              </a:lnSpc>
              <a:spcBef>
                <a:spcPts val="1001"/>
              </a:spcBef>
              <a:buNone/>
              <a:tabLst>
                <a:tab pos="0" algn="l"/>
              </a:tabLst>
            </a:pPr>
            <a:r>
              <a:rPr lang="en-IN" sz="1800" dirty="0">
                <a:latin typeface="Times New Roman" panose="02020603050405020304" pitchFamily="18" charset="0"/>
                <a:cs typeface="Times New Roman" panose="02020603050405020304" pitchFamily="18" charset="0"/>
              </a:rPr>
              <a:t>Professor</a:t>
            </a: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marL="246960" indent="0" algn="ctr">
              <a:lnSpc>
                <a:spcPct val="90000"/>
              </a:lnSpc>
              <a:spcBef>
                <a:spcPts val="1001"/>
              </a:spcBef>
              <a:buNone/>
              <a:tabLst>
                <a:tab pos="0" algn="l"/>
              </a:tabLst>
            </a:pPr>
            <a:r>
              <a:rPr lang="en-US" sz="2800" b="0" strike="noStrike" spc="-1" dirty="0">
                <a:solidFill>
                  <a:srgbClr val="333333"/>
                </a:solidFill>
                <a:latin typeface="inter-regular"/>
              </a:rPr>
              <a:t>Computer Science and Engineering Department </a:t>
            </a:r>
            <a:endParaRPr lang="en-IN" sz="2800" b="0" strike="noStrike" spc="-1" dirty="0">
              <a:solidFill>
                <a:srgbClr val="000000"/>
              </a:solidFill>
              <a:latin typeface="Arial"/>
            </a:endParaRPr>
          </a:p>
          <a:p>
            <a:pPr marL="246960" indent="0" algn="ctr">
              <a:lnSpc>
                <a:spcPct val="90000"/>
              </a:lnSpc>
              <a:spcBef>
                <a:spcPts val="1001"/>
              </a:spcBef>
              <a:buNone/>
              <a:tabLst>
                <a:tab pos="0" algn="l"/>
              </a:tabLst>
            </a:pPr>
            <a:r>
              <a:rPr lang="en-US" sz="2800" b="0" strike="noStrike" spc="-1" dirty="0">
                <a:solidFill>
                  <a:srgbClr val="333333"/>
                </a:solidFill>
                <a:latin typeface="inter-regular"/>
              </a:rPr>
              <a:t>KL Hyderabad Off Campus, Aziz Nagar, Hyderabad</a:t>
            </a:r>
            <a:endParaRPr lang="en-IN" sz="2800" b="0" strike="noStrike" spc="-1" dirty="0">
              <a:solidFill>
                <a:srgbClr val="000000"/>
              </a:solidFill>
              <a:latin typeface="Arial"/>
            </a:endParaRPr>
          </a:p>
          <a:p>
            <a:pPr marL="246960" indent="0">
              <a:lnSpc>
                <a:spcPct val="90000"/>
              </a:lnSpc>
              <a:spcBef>
                <a:spcPts val="1001"/>
              </a:spcBef>
              <a:buNone/>
              <a:tabLst>
                <a:tab pos="0" algn="l"/>
              </a:tabLst>
            </a:pPr>
            <a:endParaRPr lang="en-IN" sz="2800" b="0" strike="noStrike" spc="-1" dirty="0">
              <a:solidFill>
                <a:srgbClr val="000000"/>
              </a:solidFill>
              <a:latin typeface="Arial"/>
            </a:endParaRPr>
          </a:p>
        </p:txBody>
      </p:sp>
      <p:sp>
        <p:nvSpPr>
          <p:cNvPr id="43" name="PlaceHolder 2"/>
          <p:cNvSpPr>
            <a:spLocks noGrp="1"/>
          </p:cNvSpPr>
          <p:nvPr>
            <p:ph type="title"/>
          </p:nvPr>
        </p:nvSpPr>
        <p:spPr>
          <a:xfrm>
            <a:off x="326572" y="110968"/>
            <a:ext cx="9899780" cy="1689840"/>
          </a:xfrm>
          <a:prstGeom prst="rect">
            <a:avLst/>
          </a:prstGeom>
          <a:noFill/>
          <a:ln w="0">
            <a:noFill/>
          </a:ln>
        </p:spPr>
        <p:txBody>
          <a:bodyPr lIns="90000" tIns="45000" rIns="90000" bIns="45000" anchor="ctr">
            <a:normAutofit fontScale="90000"/>
          </a:bodyPr>
          <a:lstStyle/>
          <a:p>
            <a:pPr indent="0" algn="ctr">
              <a:lnSpc>
                <a:spcPct val="90000"/>
              </a:lnSpc>
              <a:buNone/>
              <a:tabLst>
                <a:tab pos="0" algn="l"/>
              </a:tabLst>
            </a:pPr>
            <a:r>
              <a:rPr lang="en-US" sz="4000" b="0" strike="noStrike" spc="-1" dirty="0">
                <a:solidFill>
                  <a:srgbClr val="000000"/>
                </a:solidFill>
                <a:latin typeface="Calibri Light"/>
              </a:rPr>
              <a:t>Review-2 </a:t>
            </a:r>
            <a:br>
              <a:rPr sz="4000" dirty="0"/>
            </a:br>
            <a:r>
              <a:rPr lang="en-US" sz="4000" dirty="0">
                <a:latin typeface="Calibri Light" panose="020F0302020204030204" pitchFamily="34" charset="0"/>
                <a:cs typeface="Calibri Light" panose="020F0302020204030204" pitchFamily="34" charset="0"/>
              </a:rPr>
              <a:t>Mood-aware Music Recommendation System with Facial Recognition</a:t>
            </a:r>
            <a:endParaRPr lang="en-IN" sz="4000" b="0" strike="noStrike" spc="-1" dirty="0">
              <a:solidFill>
                <a:srgbClr val="000000"/>
              </a:solidFill>
              <a:latin typeface="Calibri Light" panose="020F0302020204030204" pitchFamily="34" charset="0"/>
              <a:cs typeface="Calibri Light" panose="020F0302020204030204" pitchFamily="34" charset="0"/>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
                                            <p:txEl>
                                              <p:pRg st="7" end="7"/>
                                            </p:txEl>
                                          </p:spTgt>
                                        </p:tgtEl>
                                        <p:attrNameLst>
                                          <p:attrName>style.visibility</p:attrName>
                                        </p:attrNameLst>
                                      </p:cBhvr>
                                      <p:to>
                                        <p:strVal val="visible"/>
                                      </p:to>
                                    </p:set>
                                    <p:anim calcmode="lin" valueType="num">
                                      <p:cBhvr additive="repl">
                                        <p:cTn id="7" dur="500" fill="hold"/>
                                        <p:tgtEl>
                                          <p:spTgt spid="42">
                                            <p:txEl>
                                              <p:pRg st="7" end="7"/>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4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2">
                                            <p:txEl>
                                              <p:pRg st="8" end="8"/>
                                            </p:txEl>
                                          </p:spTgt>
                                        </p:tgtEl>
                                        <p:attrNameLst>
                                          <p:attrName>style.visibility</p:attrName>
                                        </p:attrNameLst>
                                      </p:cBhvr>
                                      <p:to>
                                        <p:strVal val="visible"/>
                                      </p:to>
                                    </p:set>
                                    <p:anim calcmode="lin" valueType="num">
                                      <p:cBhvr additive="repl">
                                        <p:cTn id="13" dur="500" fill="hold"/>
                                        <p:tgtEl>
                                          <p:spTgt spid="42">
                                            <p:txEl>
                                              <p:pRg st="8" end="8"/>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4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2">
                                            <p:txEl>
                                              <p:pRg st="9" end="9"/>
                                            </p:txEl>
                                          </p:spTgt>
                                        </p:tgtEl>
                                        <p:attrNameLst>
                                          <p:attrName>style.visibility</p:attrName>
                                        </p:attrNameLst>
                                      </p:cBhvr>
                                      <p:to>
                                        <p:strVal val="visible"/>
                                      </p:to>
                                    </p:set>
                                    <p:anim calcmode="lin" valueType="num">
                                      <p:cBhvr additive="repl">
                                        <p:cTn id="19" dur="500" fill="hold"/>
                                        <p:tgtEl>
                                          <p:spTgt spid="42">
                                            <p:txEl>
                                              <p:pRg st="9" end="9"/>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4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4880" cy="117216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4400" b="0" strike="noStrike" spc="-1">
                <a:solidFill>
                  <a:srgbClr val="000000"/>
                </a:solidFill>
                <a:latin typeface="Calibri Light"/>
              </a:rPr>
              <a:t>Overview</a:t>
            </a:r>
            <a:endParaRPr lang="en-IN" sz="4400" b="0" strike="noStrike" spc="-1">
              <a:solidFill>
                <a:srgbClr val="000000"/>
              </a:solidFill>
              <a:latin typeface="Arial"/>
            </a:endParaRPr>
          </a:p>
        </p:txBody>
      </p:sp>
      <p:sp>
        <p:nvSpPr>
          <p:cNvPr id="45"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Introduction</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Objectives of the Project</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Algorithm</a:t>
            </a:r>
          </a:p>
          <a:p>
            <a:pPr marL="228600" indent="-228600">
              <a:lnSpc>
                <a:spcPct val="90000"/>
              </a:lnSpc>
              <a:spcBef>
                <a:spcPts val="1001"/>
              </a:spcBef>
              <a:buClr>
                <a:srgbClr val="000000"/>
              </a:buClr>
              <a:buFont typeface="Arial"/>
              <a:buChar char="•"/>
            </a:pPr>
            <a:r>
              <a:rPr lang="en-US" sz="2400" spc="-1" dirty="0">
                <a:solidFill>
                  <a:srgbClr val="000000"/>
                </a:solidFill>
                <a:latin typeface="Times New Roman"/>
              </a:rPr>
              <a:t>Implementation Details</a:t>
            </a: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Results </a:t>
            </a: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References</a:t>
            </a:r>
            <a:endParaRPr lang="en-IN" sz="2400" b="0" strike="noStrike" spc="-1" dirty="0">
              <a:solidFill>
                <a:srgbClr val="000000"/>
              </a:solidFill>
              <a:latin typeface="Arial"/>
            </a:endParaRPr>
          </a:p>
          <a:p>
            <a:pPr marL="0" indent="0">
              <a:lnSpc>
                <a:spcPct val="90000"/>
              </a:lnSpc>
              <a:spcBef>
                <a:spcPts val="1001"/>
              </a:spcBef>
              <a:buClr>
                <a:srgbClr val="000000"/>
              </a:buClr>
              <a:buNone/>
            </a:pPr>
            <a:endParaRPr lang="en-IN" sz="2400" b="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a:solidFill>
                  <a:srgbClr val="000000"/>
                </a:solidFill>
                <a:latin typeface="Times New Roman"/>
              </a:rPr>
              <a:t>Introduction</a:t>
            </a:r>
            <a:endParaRPr lang="en-IN" sz="4000" b="0" strike="noStrike" spc="-1">
              <a:solidFill>
                <a:srgbClr val="000000"/>
              </a:solidFill>
              <a:latin typeface="Arial"/>
            </a:endParaRPr>
          </a:p>
        </p:txBody>
      </p:sp>
      <p:sp>
        <p:nvSpPr>
          <p:cNvPr id="47" name="PlaceHolder 2"/>
          <p:cNvSpPr>
            <a:spLocks noGrp="1"/>
          </p:cNvSpPr>
          <p:nvPr>
            <p:ph/>
          </p:nvPr>
        </p:nvSpPr>
        <p:spPr>
          <a:xfrm>
            <a:off x="526320" y="1325520"/>
            <a:ext cx="11498400" cy="4850640"/>
          </a:xfrm>
          <a:prstGeom prst="rect">
            <a:avLst/>
          </a:prstGeom>
          <a:noFill/>
          <a:ln w="0">
            <a:noFill/>
          </a:ln>
        </p:spPr>
        <p:txBody>
          <a:bodyPr lIns="90000" tIns="45000" rIns="90000" bIns="45000" anchor="t">
            <a:normAutofit/>
          </a:bodyPr>
          <a:lstStyle/>
          <a:p>
            <a:pPr marL="228600" indent="-228600">
              <a:lnSpc>
                <a:spcPct val="90000"/>
              </a:lnSpc>
              <a:spcBef>
                <a:spcPts val="1001"/>
              </a:spcBef>
              <a:buClr>
                <a:srgbClr val="000000"/>
              </a:buClr>
              <a:buFont typeface="Arial"/>
              <a:buChar char="•"/>
            </a:pPr>
            <a:r>
              <a:rPr lang="en-US" sz="2000" b="0" i="0" dirty="0">
                <a:effectLst/>
                <a:latin typeface="Times New Roman" panose="02020603050405020304" pitchFamily="18" charset="0"/>
                <a:cs typeface="Times New Roman" panose="02020603050405020304" pitchFamily="18" charset="0"/>
              </a:rPr>
              <a:t> Mood-aware music recommendation system that utilizes facial recognition technology to personalize music choices. </a:t>
            </a:r>
          </a:p>
          <a:p>
            <a:pPr marL="228600" indent="-228600">
              <a:lnSpc>
                <a:spcPct val="90000"/>
              </a:lnSpc>
              <a:spcBef>
                <a:spcPts val="1001"/>
              </a:spcBef>
              <a:buClr>
                <a:srgbClr val="000000"/>
              </a:buClr>
              <a:buFont typeface="Arial"/>
              <a:buChar char="•"/>
            </a:pPr>
            <a:r>
              <a:rPr lang="en-US" sz="2000" b="0" i="0" dirty="0">
                <a:effectLst/>
                <a:latin typeface="Times New Roman" panose="02020603050405020304" pitchFamily="18" charset="0"/>
                <a:cs typeface="Times New Roman" panose="02020603050405020304" pitchFamily="18" charset="0"/>
              </a:rPr>
              <a:t>Experience the synergy of facial recognition and mood-based music curation, revolutionizing how we connect with music on an emotional level.</a:t>
            </a:r>
          </a:p>
          <a:p>
            <a:pPr marL="228600" indent="-228600">
              <a:lnSpc>
                <a:spcPct val="90000"/>
              </a:lnSpc>
              <a:spcBef>
                <a:spcPts val="1001"/>
              </a:spcBef>
              <a:buClr>
                <a:srgbClr val="000000"/>
              </a:buClr>
              <a:buFont typeface="Arial"/>
              <a:buChar char="•"/>
            </a:pPr>
            <a:r>
              <a:rPr lang="en-US" sz="2000" b="0" i="0" dirty="0">
                <a:effectLst/>
                <a:latin typeface="Times New Roman" panose="02020603050405020304" pitchFamily="18" charset="0"/>
                <a:cs typeface="Times New Roman" panose="02020603050405020304" pitchFamily="18" charset="0"/>
              </a:rPr>
              <a:t>By analyzing users’ facial expressions, accurately determines their emotional states and suggests music that aligns with their feelings. </a:t>
            </a:r>
          </a:p>
          <a:p>
            <a:pPr marL="228600" indent="-228600">
              <a:lnSpc>
                <a:spcPct val="90000"/>
              </a:lnSpc>
              <a:spcBef>
                <a:spcPts val="1001"/>
              </a:spcBef>
              <a:buClr>
                <a:srgbClr val="000000"/>
              </a:buClr>
              <a:buFont typeface="Arial"/>
              <a:buChar char="•"/>
            </a:pPr>
            <a:r>
              <a:rPr lang="en-US" sz="2000" b="0" i="0" dirty="0">
                <a:effectLst/>
                <a:latin typeface="Times New Roman" panose="02020603050405020304" pitchFamily="18" charset="0"/>
                <a:cs typeface="Times New Roman" panose="02020603050405020304" pitchFamily="18" charset="0"/>
              </a:rPr>
              <a:t>This real-time approach enhances user experience, providing seamless access to suitable tracks that cater to their current moods. </a:t>
            </a:r>
            <a:endParaRPr lang="en-IN" sz="2000" b="0" strike="noStrike" spc="-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Objectives of the Project</a:t>
            </a:r>
          </a:p>
        </p:txBody>
      </p:sp>
      <p:sp>
        <p:nvSpPr>
          <p:cNvPr id="51" name="PlaceHolder 2"/>
          <p:cNvSpPr>
            <a:spLocks noGrp="1"/>
          </p:cNvSpPr>
          <p:nvPr>
            <p:ph/>
          </p:nvPr>
        </p:nvSpPr>
        <p:spPr>
          <a:xfrm>
            <a:off x="346500" y="1578004"/>
            <a:ext cx="11498400" cy="4850640"/>
          </a:xfrm>
          <a:prstGeom prst="rect">
            <a:avLst/>
          </a:prstGeom>
          <a:noFill/>
          <a:ln w="0">
            <a:noFill/>
          </a:ln>
        </p:spPr>
        <p:txBody>
          <a:bodyPr lIns="90000" tIns="45000" rIns="90000" bIns="45000" anchor="t">
            <a:normAutofit/>
          </a:bodyPr>
          <a:lstStyle/>
          <a:p>
            <a:pPr indent="0">
              <a:spcBef>
                <a:spcPts val="1001"/>
              </a:spcBef>
              <a:buNone/>
              <a:tabLst>
                <a:tab pos="0" algn="l"/>
              </a:tabLst>
            </a:pPr>
            <a:r>
              <a:rPr lang="en-US" sz="2000" b="1" i="0" dirty="0">
                <a:effectLst/>
                <a:latin typeface="Times New Roman" panose="02020603050405020304" pitchFamily="18" charset="0"/>
                <a:cs typeface="Times New Roman" panose="02020603050405020304" pitchFamily="18" charset="0"/>
              </a:rPr>
              <a:t>Objective 1: </a:t>
            </a:r>
            <a:r>
              <a:rPr lang="en-IN" sz="2000" b="1" i="0" dirty="0">
                <a:effectLst/>
                <a:latin typeface="Times New Roman" panose="02020603050405020304" pitchFamily="18" charset="0"/>
                <a:cs typeface="Times New Roman" panose="02020603050405020304" pitchFamily="18" charset="0"/>
              </a:rPr>
              <a:t>Facial Recognition Integration</a:t>
            </a:r>
            <a:endParaRPr lang="en-US" sz="2000" b="1" i="0" dirty="0">
              <a:effectLst/>
              <a:latin typeface="Times New Roman" panose="02020603050405020304" pitchFamily="18" charset="0"/>
              <a:cs typeface="Times New Roman" panose="02020603050405020304" pitchFamily="18" charset="0"/>
            </a:endParaRPr>
          </a:p>
          <a:p>
            <a:pPr indent="0">
              <a:spcBef>
                <a:spcPts val="1001"/>
              </a:spcBef>
              <a:buNone/>
              <a:tabLst>
                <a:tab pos="0" algn="l"/>
              </a:tabLst>
            </a:pPr>
            <a:r>
              <a:rPr lang="en-US" sz="2000" i="0" dirty="0">
                <a:effectLst/>
                <a:latin typeface="Times New Roman" panose="02020603050405020304" pitchFamily="18" charset="0"/>
                <a:cs typeface="Times New Roman" panose="02020603050405020304" pitchFamily="18" charset="0"/>
              </a:rPr>
              <a:t>The project integrates facial recognition to interpret real-time emotional expressions, enabling personalized music recommendations based on users' captured cues. This enhances the interactive experience, fostering emotional connection through accurate facial analysis for responsive music suggestions.</a:t>
            </a:r>
          </a:p>
          <a:p>
            <a:pPr indent="0">
              <a:spcBef>
                <a:spcPts val="1001"/>
              </a:spcBef>
              <a:buNone/>
              <a:tabLst>
                <a:tab pos="0" algn="l"/>
              </a:tabLst>
            </a:pPr>
            <a:endParaRPr lang="en-US" sz="2000" dirty="0">
              <a:latin typeface="Times New Roman" panose="02020603050405020304" pitchFamily="18" charset="0"/>
              <a:cs typeface="Times New Roman" panose="02020603050405020304" pitchFamily="18" charset="0"/>
            </a:endParaRPr>
          </a:p>
          <a:p>
            <a:pPr indent="0">
              <a:spcBef>
                <a:spcPts val="1001"/>
              </a:spcBef>
              <a:buNone/>
              <a:tabLst>
                <a:tab pos="0" algn="l"/>
              </a:tabLst>
            </a:pPr>
            <a:r>
              <a:rPr lang="en-US" sz="2000" b="1" i="0" dirty="0">
                <a:effectLst/>
                <a:latin typeface="Times New Roman" panose="02020603050405020304" pitchFamily="18" charset="0"/>
                <a:cs typeface="Times New Roman" panose="02020603050405020304" pitchFamily="18" charset="0"/>
              </a:rPr>
              <a:t>Objective </a:t>
            </a:r>
            <a:r>
              <a:rPr lang="en-IN" sz="2000" b="1" i="0" dirty="0">
                <a:effectLst/>
                <a:latin typeface="Times New Roman" panose="02020603050405020304" pitchFamily="18" charset="0"/>
                <a:cs typeface="Times New Roman" panose="02020603050405020304" pitchFamily="18" charset="0"/>
              </a:rPr>
              <a:t>2:</a:t>
            </a:r>
            <a:r>
              <a:rPr lang="en-US" sz="2000" b="1" i="0" dirty="0">
                <a:effectLst/>
                <a:latin typeface="Times New Roman" panose="02020603050405020304" pitchFamily="18" charset="0"/>
                <a:cs typeface="Times New Roman" panose="02020603050405020304" pitchFamily="18" charset="0"/>
              </a:rPr>
              <a:t>Mood-aware Music Recommendation</a:t>
            </a:r>
          </a:p>
          <a:p>
            <a:pPr indent="0">
              <a:spcBef>
                <a:spcPts val="1001"/>
              </a:spcBef>
              <a:buNone/>
              <a:tabLst>
                <a:tab pos="0" algn="l"/>
              </a:tabLst>
            </a:pPr>
            <a:r>
              <a:rPr lang="en-US" sz="2000" i="0" dirty="0">
                <a:effectLst/>
                <a:latin typeface="Times New Roman" panose="02020603050405020304" pitchFamily="18" charset="0"/>
                <a:cs typeface="Times New Roman" panose="02020603050405020304" pitchFamily="18" charset="0"/>
              </a:rPr>
              <a:t>The project aims to build an innovative music recommendation system that accurately interprets users' moods through inputs like facial expressions and actions. By suggesting music aligned with their emotions, the system enhances music discovery and fosters emotional connections through music.</a:t>
            </a:r>
            <a:endParaRPr lang="en-US" sz="2000" dirty="0">
              <a:latin typeface="Times New Roman" panose="02020603050405020304" pitchFamily="18" charset="0"/>
              <a:cs typeface="Times New Roman" panose="02020603050405020304" pitchFamily="18" charset="0"/>
            </a:endParaRPr>
          </a:p>
          <a:p>
            <a:pPr indent="0">
              <a:spcBef>
                <a:spcPts val="1001"/>
              </a:spcBef>
              <a:buNone/>
              <a:tabLst>
                <a:tab pos="0" algn="l"/>
              </a:tabLst>
            </a:pPr>
            <a:endParaRPr lang="en-US" sz="2000" strike="noStrike" spc="-1" dirty="0">
              <a:latin typeface="Times New Roman" panose="02020603050405020304" pitchFamily="18" charset="0"/>
              <a:cs typeface="Times New Roman" panose="02020603050405020304" pitchFamily="18" charset="0"/>
            </a:endParaRPr>
          </a:p>
          <a:p>
            <a:pPr indent="0">
              <a:spcBef>
                <a:spcPts val="1001"/>
              </a:spcBef>
              <a:buNone/>
              <a:tabLst>
                <a:tab pos="0" algn="l"/>
              </a:tabLst>
            </a:pPr>
            <a:r>
              <a:rPr lang="en-US" sz="2000" b="1" i="0" dirty="0">
                <a:effectLst/>
                <a:latin typeface="Times New Roman" panose="02020603050405020304" pitchFamily="18" charset="0"/>
                <a:cs typeface="Times New Roman" panose="02020603050405020304" pitchFamily="18" charset="0"/>
              </a:rPr>
              <a:t>Objective </a:t>
            </a:r>
            <a:r>
              <a:rPr lang="en-IN" sz="2000" b="1" dirty="0">
                <a:latin typeface="Times New Roman" panose="02020603050405020304" pitchFamily="18" charset="0"/>
                <a:cs typeface="Times New Roman" panose="02020603050405020304" pitchFamily="18" charset="0"/>
              </a:rPr>
              <a:t>3</a:t>
            </a:r>
            <a:r>
              <a:rPr lang="en-IN" sz="2000" b="1" i="0" dirty="0">
                <a:effectLst/>
                <a:latin typeface="Times New Roman" panose="02020603050405020304" pitchFamily="18" charset="0"/>
                <a:cs typeface="Times New Roman" panose="02020603050405020304" pitchFamily="18" charset="0"/>
              </a:rPr>
              <a:t>: Voice Assistant</a:t>
            </a:r>
          </a:p>
          <a:p>
            <a:pPr indent="0">
              <a:spcBef>
                <a:spcPts val="1001"/>
              </a:spcBef>
              <a:buNone/>
              <a:tabLst>
                <a:tab pos="0" algn="l"/>
              </a:tabLst>
            </a:pPr>
            <a:r>
              <a:rPr lang="en-US" sz="2000" strike="noStrike" spc="-1" dirty="0">
                <a:solidFill>
                  <a:srgbClr val="000000"/>
                </a:solidFill>
                <a:latin typeface="Times New Roman" panose="02020603050405020304" pitchFamily="18" charset="0"/>
                <a:cs typeface="Times New Roman" panose="02020603050405020304" pitchFamily="18" charset="0"/>
              </a:rPr>
              <a:t>Spotify had been testing a "Hey Spotify" wake word for its voice assistant, allowing users to control the music streaming service with voice commands. It aimed to enhance the user experience by enabling hands-free control of music playlists, and more.</a:t>
            </a: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0" strike="noStrike" spc="-1" dirty="0">
                <a:solidFill>
                  <a:srgbClr val="000000"/>
                </a:solidFill>
                <a:latin typeface="Times New Roman"/>
              </a:rPr>
              <a:t>Algorithm</a:t>
            </a:r>
            <a:endParaRPr lang="en-US" sz="4000" b="1" strike="noStrike" spc="-1" dirty="0">
              <a:solidFill>
                <a:srgbClr val="000000"/>
              </a:solidFill>
              <a:latin typeface="Times New Roman"/>
            </a:endParaRPr>
          </a:p>
        </p:txBody>
      </p:sp>
      <p:sp>
        <p:nvSpPr>
          <p:cNvPr id="3" name="TextBox 2">
            <a:extLst>
              <a:ext uri="{FF2B5EF4-FFF2-40B4-BE49-F238E27FC236}">
                <a16:creationId xmlns:a16="http://schemas.microsoft.com/office/drawing/2014/main" id="{33EC33CC-08A4-8775-AFD5-A62A4DCBDA3B}"/>
              </a:ext>
            </a:extLst>
          </p:cNvPr>
          <p:cNvSpPr txBox="1"/>
          <p:nvPr/>
        </p:nvSpPr>
        <p:spPr>
          <a:xfrm>
            <a:off x="490703" y="1194171"/>
            <a:ext cx="11209994" cy="5016758"/>
          </a:xfrm>
          <a:prstGeom prst="rect">
            <a:avLst/>
          </a:prstGeom>
          <a:noFill/>
        </p:spPr>
        <p:txBody>
          <a:bodyPr wrap="square">
            <a:spAutoFit/>
          </a:bodyPr>
          <a:lstStyle/>
          <a:p>
            <a:pPr marL="342900" indent="-342900" algn="just">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MobileNet</a:t>
            </a:r>
            <a:r>
              <a:rPr lang="en-US" sz="2000" dirty="0">
                <a:latin typeface="Times New Roman" panose="02020603050405020304" pitchFamily="18" charset="0"/>
                <a:cs typeface="Times New Roman" panose="02020603050405020304" pitchFamily="18" charset="0"/>
              </a:rPr>
              <a:t> is a type of Convolution Neural Network architecture which uses depth wise separable convolution layers. There are other models as well but what makes </a:t>
            </a:r>
            <a:r>
              <a:rPr lang="en-US" sz="2000" dirty="0" err="1">
                <a:latin typeface="Times New Roman" panose="02020603050405020304" pitchFamily="18" charset="0"/>
                <a:cs typeface="Times New Roman" panose="02020603050405020304" pitchFamily="18" charset="0"/>
              </a:rPr>
              <a:t>MobileNet</a:t>
            </a:r>
            <a:r>
              <a:rPr lang="en-US" sz="2000" dirty="0">
                <a:latin typeface="Times New Roman" panose="02020603050405020304" pitchFamily="18" charset="0"/>
                <a:cs typeface="Times New Roman" panose="02020603050405020304" pitchFamily="18" charset="0"/>
              </a:rPr>
              <a:t> special is that it has very less computation power to run or apply transfer learning. The core layer of </a:t>
            </a:r>
            <a:r>
              <a:rPr lang="en-US" sz="2000" dirty="0" err="1">
                <a:latin typeface="Times New Roman" panose="02020603050405020304" pitchFamily="18" charset="0"/>
                <a:cs typeface="Times New Roman" panose="02020603050405020304" pitchFamily="18" charset="0"/>
              </a:rPr>
              <a:t>MobileNet</a:t>
            </a:r>
            <a:r>
              <a:rPr lang="en-US" sz="2000" dirty="0">
                <a:latin typeface="Times New Roman" panose="02020603050405020304" pitchFamily="18" charset="0"/>
                <a:cs typeface="Times New Roman" panose="02020603050405020304" pitchFamily="18" charset="0"/>
              </a:rPr>
              <a:t> is </a:t>
            </a:r>
            <a:r>
              <a:rPr lang="en-US" sz="2000" dirty="0" err="1">
                <a:latin typeface="Times New Roman" panose="02020603050405020304" pitchFamily="18" charset="0"/>
                <a:cs typeface="Times New Roman" panose="02020603050405020304" pitchFamily="18" charset="0"/>
              </a:rPr>
              <a:t>depthwise</a:t>
            </a:r>
            <a:r>
              <a:rPr lang="en-US" sz="2000" dirty="0">
                <a:latin typeface="Times New Roman" panose="02020603050405020304" pitchFamily="18" charset="0"/>
                <a:cs typeface="Times New Roman" panose="02020603050405020304" pitchFamily="18" charset="0"/>
              </a:rPr>
              <a:t> separable filters, named as </a:t>
            </a:r>
            <a:r>
              <a:rPr lang="en-US" sz="2000" dirty="0" err="1">
                <a:latin typeface="Times New Roman" panose="02020603050405020304" pitchFamily="18" charset="0"/>
                <a:cs typeface="Times New Roman" panose="02020603050405020304" pitchFamily="18" charset="0"/>
              </a:rPr>
              <a:t>Depthwise</a:t>
            </a:r>
            <a:r>
              <a:rPr lang="en-US" sz="2000" dirty="0">
                <a:latin typeface="Times New Roman" panose="02020603050405020304" pitchFamily="18" charset="0"/>
                <a:cs typeface="Times New Roman" panose="02020603050405020304" pitchFamily="18" charset="0"/>
              </a:rPr>
              <a:t> Separable Convolution. The network structure is another factor to boost the performance. Finally, the width and resolution can be tuned to trade off between latency and accuracy. </a:t>
            </a:r>
            <a:r>
              <a:rPr lang="en-US" sz="2000" dirty="0" err="1">
                <a:latin typeface="Times New Roman" panose="02020603050405020304" pitchFamily="18" charset="0"/>
                <a:cs typeface="Times New Roman" panose="02020603050405020304" pitchFamily="18" charset="0"/>
              </a:rPr>
              <a:t>Depthwise</a:t>
            </a:r>
            <a:r>
              <a:rPr lang="en-US" sz="2000" dirty="0">
                <a:latin typeface="Times New Roman" panose="02020603050405020304" pitchFamily="18" charset="0"/>
                <a:cs typeface="Times New Roman" panose="02020603050405020304" pitchFamily="18" charset="0"/>
              </a:rPr>
              <a:t> separable convolutions is nothing but the depth wise convolutions followed by point wise convolutions. It is a light weight deep neural network and the complexity is also less. This architecture reduces computation cost. Therefore it is well suited for mobile and embedded applications.</a:t>
            </a: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K-Means Clustering is an Unsupervised Learning algorithm, which groups the </a:t>
            </a:r>
            <a:r>
              <a:rPr lang="en-IN" sz="2000" dirty="0" err="1">
                <a:latin typeface="Times New Roman" panose="02020603050405020304" pitchFamily="18" charset="0"/>
                <a:cs typeface="Times New Roman" panose="02020603050405020304" pitchFamily="18" charset="0"/>
              </a:rPr>
              <a:t>unlabeled</a:t>
            </a:r>
            <a:r>
              <a:rPr lang="en-IN" sz="2000" dirty="0">
                <a:latin typeface="Times New Roman" panose="02020603050405020304" pitchFamily="18" charset="0"/>
                <a:cs typeface="Times New Roman" panose="02020603050405020304" pitchFamily="18" charset="0"/>
              </a:rPr>
              <a:t> dataset into different clusters. Here K defines the number of pre-defined clusters that need to be created in the process, as if K=2, there will be two clusters, and for K=3, there will be three clusters, and so on.</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So here model uses the K-means Clustering, which is an unsupervised algorithm. As we are building a recommendation system using 2000 songs, let's consider 10 categories where each group will have 200 songs on average.</a:t>
            </a:r>
          </a:p>
        </p:txBody>
      </p:sp>
    </p:spTree>
    <p:extLst>
      <p:ext uri="{BB962C8B-B14F-4D97-AF65-F5344CB8AC3E}">
        <p14:creationId xmlns:p14="http://schemas.microsoft.com/office/powerpoint/2010/main" val="2389279418"/>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spc="-1" dirty="0">
                <a:solidFill>
                  <a:srgbClr val="000000"/>
                </a:solidFill>
                <a:latin typeface="Times New Roman"/>
              </a:rPr>
              <a:t>Implementation Details</a:t>
            </a:r>
            <a:endParaRPr lang="en-US" sz="4000" b="0" strike="noStrike" spc="-1" dirty="0">
              <a:solidFill>
                <a:srgbClr val="000000"/>
              </a:solidFill>
              <a:latin typeface="Times New Roman"/>
            </a:endParaRPr>
          </a:p>
        </p:txBody>
      </p:sp>
      <p:sp>
        <p:nvSpPr>
          <p:cNvPr id="53" name="PlaceHolder 2"/>
          <p:cNvSpPr>
            <a:spLocks noGrp="1"/>
          </p:cNvSpPr>
          <p:nvPr>
            <p:ph/>
          </p:nvPr>
        </p:nvSpPr>
        <p:spPr>
          <a:xfrm>
            <a:off x="256674" y="1717406"/>
            <a:ext cx="11768046" cy="4850640"/>
          </a:xfrm>
          <a:prstGeom prst="rect">
            <a:avLst/>
          </a:prstGeom>
          <a:noFill/>
          <a:ln w="0">
            <a:noFill/>
          </a:ln>
        </p:spPr>
        <p:txBody>
          <a:bodyPr lIns="90000" tIns="45000" rIns="90000" bIns="45000" anchor="t">
            <a:normAutofit/>
          </a:bodyPr>
          <a:lstStyle/>
          <a:p>
            <a:pPr marL="0" indent="0">
              <a:lnSpc>
                <a:spcPct val="150000"/>
              </a:lnSpc>
              <a:buNone/>
            </a:pPr>
            <a:r>
              <a:rPr lang="en-US" sz="2000" b="0" strike="noStrike" spc="-1" dirty="0">
                <a:latin typeface="Times New Roman" panose="02020603050405020304" pitchFamily="18" charset="0"/>
                <a:cs typeface="Times New Roman" panose="02020603050405020304" pitchFamily="18" charset="0"/>
              </a:rPr>
              <a:t>2010030168_Tahseen Begum     -  working on the application using HTML, CSS, and JavaScript.</a:t>
            </a:r>
          </a:p>
          <a:p>
            <a:pPr marL="0" indent="0">
              <a:lnSpc>
                <a:spcPct val="150000"/>
              </a:lnSpc>
              <a:buNone/>
            </a:pPr>
            <a:r>
              <a:rPr lang="en-US" sz="2000" b="0" strike="noStrike" spc="-1" dirty="0">
                <a:latin typeface="Times New Roman" panose="02020603050405020304" pitchFamily="18" charset="0"/>
                <a:cs typeface="Times New Roman" panose="02020603050405020304" pitchFamily="18" charset="0"/>
              </a:rPr>
              <a:t>2010030046_</a:t>
            </a:r>
            <a:r>
              <a:rPr lang="en-US" sz="2000" spc="-1" dirty="0">
                <a:latin typeface="Times New Roman" panose="02020603050405020304" pitchFamily="18" charset="0"/>
                <a:cs typeface="Times New Roman" panose="02020603050405020304" pitchFamily="18" charset="0"/>
              </a:rPr>
              <a:t>Eppali Pravallika   -  working on voice assistant using JavaScript</a:t>
            </a:r>
          </a:p>
          <a:p>
            <a:pPr marL="0" indent="0">
              <a:lnSpc>
                <a:spcPct val="150000"/>
              </a:lnSpc>
              <a:buNone/>
            </a:pPr>
            <a:r>
              <a:rPr lang="en-US" sz="2000" b="0" strike="noStrike" spc="-1" dirty="0">
                <a:latin typeface="Times New Roman" panose="02020603050405020304" pitchFamily="18" charset="0"/>
                <a:cs typeface="Times New Roman" panose="02020603050405020304" pitchFamily="18" charset="0"/>
              </a:rPr>
              <a:t>2010030</a:t>
            </a:r>
            <a:r>
              <a:rPr lang="en-US" sz="2000" spc="-1" dirty="0">
                <a:latin typeface="Times New Roman" panose="02020603050405020304" pitchFamily="18" charset="0"/>
                <a:cs typeface="Times New Roman" panose="02020603050405020304" pitchFamily="18" charset="0"/>
              </a:rPr>
              <a:t>362_Rushitha Sri</a:t>
            </a:r>
            <a:r>
              <a:rPr lang="en-US" sz="2000" b="0" strike="noStrike" spc="-1" dirty="0">
                <a:latin typeface="Times New Roman" panose="02020603050405020304" pitchFamily="18" charset="0"/>
                <a:cs typeface="Times New Roman" panose="02020603050405020304" pitchFamily="18" charset="0"/>
              </a:rPr>
              <a:t>           - </a:t>
            </a:r>
            <a:r>
              <a:rPr lang="en-US" sz="2000" spc="-1" dirty="0">
                <a:latin typeface="Times New Roman" panose="02020603050405020304" pitchFamily="18" charset="0"/>
                <a:cs typeface="Times New Roman" panose="02020603050405020304" pitchFamily="18" charset="0"/>
              </a:rPr>
              <a:t>working on facial recognition using </a:t>
            </a:r>
            <a:r>
              <a:rPr lang="en-US" sz="2000" spc="-1" dirty="0" err="1">
                <a:latin typeface="Times New Roman" panose="02020603050405020304" pitchFamily="18" charset="0"/>
                <a:cs typeface="Times New Roman" panose="02020603050405020304" pitchFamily="18" charset="0"/>
              </a:rPr>
              <a:t>MobileNet</a:t>
            </a:r>
            <a:r>
              <a:rPr lang="en-US" sz="2000" spc="-1" dirty="0">
                <a:latin typeface="Times New Roman" panose="02020603050405020304" pitchFamily="18" charset="0"/>
                <a:cs typeface="Times New Roman" panose="02020603050405020304" pitchFamily="18" charset="0"/>
              </a:rPr>
              <a:t>, libraries – </a:t>
            </a:r>
            <a:r>
              <a:rPr lang="en-US" sz="2000" spc="-1" dirty="0" err="1">
                <a:latin typeface="Times New Roman" panose="02020603050405020304" pitchFamily="18" charset="0"/>
                <a:cs typeface="Times New Roman" panose="02020603050405020304" pitchFamily="18" charset="0"/>
              </a:rPr>
              <a:t>keras</a:t>
            </a:r>
            <a:r>
              <a:rPr lang="en-US" sz="2000" spc="-1" dirty="0">
                <a:latin typeface="Times New Roman" panose="02020603050405020304" pitchFamily="18" charset="0"/>
                <a:cs typeface="Times New Roman" panose="02020603050405020304" pitchFamily="18" charset="0"/>
              </a:rPr>
              <a:t>, </a:t>
            </a:r>
            <a:r>
              <a:rPr lang="en-US" sz="2000" spc="-1" dirty="0" err="1">
                <a:latin typeface="Times New Roman" panose="02020603050405020304" pitchFamily="18" charset="0"/>
                <a:cs typeface="Times New Roman" panose="02020603050405020304" pitchFamily="18" charset="0"/>
              </a:rPr>
              <a:t>numpy</a:t>
            </a:r>
            <a:endParaRPr lang="en-US" sz="2000" b="0" strike="noStrike" spc="-1" dirty="0">
              <a:latin typeface="Times New Roman" panose="02020603050405020304" pitchFamily="18" charset="0"/>
              <a:cs typeface="Times New Roman" panose="02020603050405020304" pitchFamily="18" charset="0"/>
            </a:endParaRPr>
          </a:p>
          <a:p>
            <a:pPr marL="0" indent="0">
              <a:lnSpc>
                <a:spcPct val="150000"/>
              </a:lnSpc>
              <a:buNone/>
            </a:pPr>
            <a:r>
              <a:rPr lang="en-US" sz="2000" spc="-1" dirty="0">
                <a:latin typeface="Times New Roman" panose="02020603050405020304" pitchFamily="18" charset="0"/>
                <a:cs typeface="Times New Roman" panose="02020603050405020304" pitchFamily="18" charset="0"/>
              </a:rPr>
              <a:t>2010030550_K.Kavya                 - </a:t>
            </a:r>
            <a:r>
              <a:rPr lang="en-US" sz="2000" b="0" strike="noStrike" spc="-1" dirty="0">
                <a:latin typeface="Times New Roman" panose="02020603050405020304" pitchFamily="18" charset="0"/>
                <a:cs typeface="Times New Roman" panose="02020603050405020304" pitchFamily="18" charset="0"/>
              </a:rPr>
              <a:t>working on music recognition using the K-Means </a:t>
            </a:r>
            <a:r>
              <a:rPr lang="en-US" sz="2000" b="0" strike="noStrike" spc="-1" dirty="0">
                <a:solidFill>
                  <a:srgbClr val="333333"/>
                </a:solidFill>
                <a:latin typeface="Times New Roman" panose="02020603050405020304" pitchFamily="18" charset="0"/>
                <a:cs typeface="Times New Roman" panose="02020603050405020304" pitchFamily="18" charset="0"/>
              </a:rPr>
              <a:t>Clustering</a:t>
            </a:r>
            <a:r>
              <a:rPr lang="en-US" sz="2000" spc="-1" dirty="0">
                <a:solidFill>
                  <a:srgbClr val="333333"/>
                </a:solidFill>
                <a:latin typeface="Times New Roman" panose="02020603050405020304" pitchFamily="18" charset="0"/>
                <a:cs typeface="Times New Roman" panose="02020603050405020304" pitchFamily="18" charset="0"/>
              </a:rPr>
              <a:t>.</a:t>
            </a:r>
            <a:endParaRPr lang="en-IN" sz="2000" b="0" strike="noStrike" spc="-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 xmlns:p15="http://schemas.microsoft.com/office/powerpoint/2012/main">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spc="-1" dirty="0">
                <a:solidFill>
                  <a:srgbClr val="000000"/>
                </a:solidFill>
                <a:latin typeface="Times New Roman"/>
              </a:rPr>
              <a:t>Results</a:t>
            </a:r>
            <a:endParaRPr lang="en-US" sz="4000" b="0" strike="noStrike" spc="-1" dirty="0">
              <a:solidFill>
                <a:srgbClr val="000000"/>
              </a:solidFill>
              <a:latin typeface="Times New Roman"/>
            </a:endParaRPr>
          </a:p>
        </p:txBody>
      </p:sp>
      <p:pic>
        <p:nvPicPr>
          <p:cNvPr id="8" name="Picture 7">
            <a:extLst>
              <a:ext uri="{FF2B5EF4-FFF2-40B4-BE49-F238E27FC236}">
                <a16:creationId xmlns:a16="http://schemas.microsoft.com/office/drawing/2014/main" id="{7D86DA5F-DE2F-F337-2CF3-3D9147CC97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070" y="1321054"/>
            <a:ext cx="4867634" cy="2517717"/>
          </a:xfrm>
          <a:prstGeom prst="rect">
            <a:avLst/>
          </a:prstGeom>
        </p:spPr>
      </p:pic>
      <p:sp>
        <p:nvSpPr>
          <p:cNvPr id="10" name="TextBox 9">
            <a:extLst>
              <a:ext uri="{FF2B5EF4-FFF2-40B4-BE49-F238E27FC236}">
                <a16:creationId xmlns:a16="http://schemas.microsoft.com/office/drawing/2014/main" id="{76D961BE-4A05-66B0-D6C6-49DA10258FF5}"/>
              </a:ext>
            </a:extLst>
          </p:cNvPr>
          <p:cNvSpPr txBox="1"/>
          <p:nvPr/>
        </p:nvSpPr>
        <p:spPr>
          <a:xfrm>
            <a:off x="214070" y="951722"/>
            <a:ext cx="493106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Emotion Detection</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DB335ED-891C-8054-9BED-D5386DEFF733}"/>
              </a:ext>
            </a:extLst>
          </p:cNvPr>
          <p:cNvSpPr txBox="1"/>
          <p:nvPr/>
        </p:nvSpPr>
        <p:spPr>
          <a:xfrm>
            <a:off x="5752161" y="951722"/>
            <a:ext cx="376023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Music recommendation</a:t>
            </a:r>
            <a:endParaRPr lang="en-IN"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55977C90-3ABC-9341-8AA3-5145795D871A}"/>
              </a:ext>
            </a:extLst>
          </p:cNvPr>
          <p:cNvSpPr txBox="1"/>
          <p:nvPr/>
        </p:nvSpPr>
        <p:spPr>
          <a:xfrm>
            <a:off x="2145506" y="5371815"/>
            <a:ext cx="2369812"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Voice Assistant</a:t>
            </a:r>
            <a:endParaRPr lang="en-IN" sz="20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CB0613A5-D236-2365-8B2B-095B6D876220}"/>
              </a:ext>
            </a:extLst>
          </p:cNvPr>
          <p:cNvPicPr>
            <a:picLocks noChangeAspect="1"/>
          </p:cNvPicPr>
          <p:nvPr/>
        </p:nvPicPr>
        <p:blipFill>
          <a:blip r:embed="rId3"/>
          <a:stretch>
            <a:fillRect/>
          </a:stretch>
        </p:blipFill>
        <p:spPr>
          <a:xfrm>
            <a:off x="4312764" y="4408158"/>
            <a:ext cx="3565871" cy="2327425"/>
          </a:xfrm>
          <a:prstGeom prst="rect">
            <a:avLst/>
          </a:prstGeom>
        </p:spPr>
      </p:pic>
      <p:pic>
        <p:nvPicPr>
          <p:cNvPr id="2" name="Picture 1">
            <a:extLst>
              <a:ext uri="{FF2B5EF4-FFF2-40B4-BE49-F238E27FC236}">
                <a16:creationId xmlns:a16="http://schemas.microsoft.com/office/drawing/2014/main" id="{2DE57756-88A5-999E-1069-99EFC6D4897D}"/>
              </a:ext>
            </a:extLst>
          </p:cNvPr>
          <p:cNvPicPr>
            <a:picLocks noChangeAspect="1"/>
          </p:cNvPicPr>
          <p:nvPr/>
        </p:nvPicPr>
        <p:blipFill rotWithShape="1">
          <a:blip r:embed="rId4"/>
          <a:srcRect l="851" t="12504" r="4" b="3341"/>
          <a:stretch/>
        </p:blipFill>
        <p:spPr>
          <a:xfrm>
            <a:off x="5815593" y="1321054"/>
            <a:ext cx="5701405" cy="2777108"/>
          </a:xfrm>
          <a:prstGeom prst="rect">
            <a:avLst/>
          </a:prstGeom>
        </p:spPr>
      </p:pic>
    </p:spTree>
    <p:extLst>
      <p:ext uri="{BB962C8B-B14F-4D97-AF65-F5344CB8AC3E}">
        <p14:creationId xmlns:p14="http://schemas.microsoft.com/office/powerpoint/2010/main" val="1575004385"/>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360360" y="365040"/>
            <a:ext cx="10992960" cy="1324800"/>
          </a:xfrm>
          <a:prstGeom prst="rect">
            <a:avLst/>
          </a:prstGeom>
          <a:noFill/>
          <a:ln w="0">
            <a:noFill/>
          </a:ln>
        </p:spPr>
        <p:txBody>
          <a:bodyPr lIns="90000" tIns="45000" rIns="90000" bIns="45000" anchor="ctr">
            <a:noAutofit/>
          </a:bodyPr>
          <a:lstStyle/>
          <a:p>
            <a:pPr indent="0">
              <a:lnSpc>
                <a:spcPct val="90000"/>
              </a:lnSpc>
              <a:buNone/>
              <a:tabLst>
                <a:tab pos="0" algn="l"/>
              </a:tabLst>
            </a:pPr>
            <a:r>
              <a:rPr lang="en-US" sz="4400" b="0" strike="noStrike" spc="-1">
                <a:solidFill>
                  <a:srgbClr val="000000"/>
                </a:solidFill>
                <a:latin typeface="Calibri Light"/>
              </a:rPr>
              <a:t>References</a:t>
            </a:r>
            <a:endParaRPr lang="en-IN" sz="4400" b="0" strike="noStrike" spc="-1">
              <a:solidFill>
                <a:srgbClr val="000000"/>
              </a:solidFill>
              <a:latin typeface="Arial"/>
            </a:endParaRPr>
          </a:p>
        </p:txBody>
      </p:sp>
      <p:sp>
        <p:nvSpPr>
          <p:cNvPr id="57" name="PlaceHolder 2"/>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pPr>
              <a:spcBef>
                <a:spcPts val="1001"/>
              </a:spcBef>
              <a:buClr>
                <a:schemeClr val="tx1"/>
              </a:buClr>
              <a:buFont typeface="Times New Roman" panose="02020603050405020304" pitchFamily="18" charset="0"/>
              <a:buChar char="•"/>
            </a:pPr>
            <a:r>
              <a:rPr lang="en-IN" sz="2000" b="0" strike="noStrike" spc="-1" dirty="0">
                <a:solidFill>
                  <a:srgbClr val="000000"/>
                </a:solidFill>
                <a:latin typeface="Times New Roman" panose="02020603050405020304" pitchFamily="18" charset="0"/>
                <a:cs typeface="Times New Roman" panose="02020603050405020304" pitchFamily="18" charset="0"/>
                <a:hlinkClick r:id="rId2"/>
              </a:rPr>
              <a:t>https://www.researchsquare.com/article/rs-2719247/v1</a:t>
            </a:r>
            <a:endParaRPr lang="en-US" sz="2000" spc="-1" dirty="0">
              <a:solidFill>
                <a:srgbClr val="610B4B"/>
              </a:solidFill>
              <a:latin typeface="Times New Roman" panose="02020603050405020304" pitchFamily="18" charset="0"/>
              <a:cs typeface="Times New Roman" panose="02020603050405020304" pitchFamily="18" charset="0"/>
            </a:endParaRPr>
          </a:p>
          <a:p>
            <a:pPr>
              <a:spcBef>
                <a:spcPts val="1001"/>
              </a:spcBef>
              <a:buClr>
                <a:schemeClr val="tx1"/>
              </a:buClr>
              <a:buFont typeface="Times New Roman" panose="02020603050405020304" pitchFamily="18" charset="0"/>
              <a:buChar char="•"/>
            </a:pPr>
            <a:r>
              <a:rPr lang="en-IN" sz="2000" b="0" strike="noStrike" spc="-1" dirty="0">
                <a:solidFill>
                  <a:srgbClr val="000000"/>
                </a:solidFill>
                <a:latin typeface="Times New Roman" panose="02020603050405020304" pitchFamily="18" charset="0"/>
                <a:cs typeface="Times New Roman" panose="02020603050405020304" pitchFamily="18" charset="0"/>
                <a:hlinkClick r:id="rId3"/>
              </a:rPr>
              <a:t>http://www.journal-iiie-india.com/1_june_23/19.3_6.pdf</a:t>
            </a:r>
            <a:endParaRPr lang="en-US" sz="2000" b="0" strike="noStrike" spc="-1" dirty="0">
              <a:solidFill>
                <a:srgbClr val="610B4B"/>
              </a:solidFill>
              <a:latin typeface="Times New Roman" panose="02020603050405020304" pitchFamily="18" charset="0"/>
              <a:cs typeface="Times New Roman" panose="02020603050405020304" pitchFamily="18" charset="0"/>
            </a:endParaRPr>
          </a:p>
          <a:p>
            <a:pPr>
              <a:spcBef>
                <a:spcPts val="1001"/>
              </a:spcBef>
              <a:buClr>
                <a:schemeClr val="tx1"/>
              </a:buClr>
              <a:buFont typeface="Times New Roman" panose="02020603050405020304" pitchFamily="18" charset="0"/>
              <a:buChar char="•"/>
            </a:pPr>
            <a:r>
              <a:rPr lang="en-IN" sz="2000" b="0" strike="noStrike" spc="-1" dirty="0">
                <a:solidFill>
                  <a:srgbClr val="000000"/>
                </a:solidFill>
                <a:latin typeface="Times New Roman" panose="02020603050405020304" pitchFamily="18" charset="0"/>
                <a:cs typeface="Times New Roman" panose="02020603050405020304" pitchFamily="18" charset="0"/>
                <a:hlinkClick r:id="rId4"/>
              </a:rPr>
              <a:t>https://www.researchgate.net/publication/352780489_Mood_based_music_recommendation_system</a:t>
            </a:r>
            <a:endParaRPr lang="en-US" sz="2000" spc="-1" dirty="0">
              <a:solidFill>
                <a:srgbClr val="610B4B"/>
              </a:solidFill>
              <a:latin typeface="Times New Roman" panose="02020603050405020304" pitchFamily="18" charset="0"/>
              <a:cs typeface="Times New Roman" panose="02020603050405020304" pitchFamily="18" charset="0"/>
            </a:endParaRPr>
          </a:p>
          <a:p>
            <a:pPr>
              <a:spcBef>
                <a:spcPts val="1001"/>
              </a:spcBef>
              <a:buClr>
                <a:schemeClr val="tx1"/>
              </a:buClr>
              <a:buFont typeface="Times New Roman" panose="02020603050405020304" pitchFamily="18" charset="0"/>
              <a:buChar char="•"/>
            </a:pPr>
            <a:r>
              <a:rPr lang="en-IN" sz="2000" b="0" strike="noStrike" spc="-1" dirty="0">
                <a:solidFill>
                  <a:srgbClr val="000000"/>
                </a:solidFill>
                <a:latin typeface="Times New Roman" panose="02020603050405020304" pitchFamily="18" charset="0"/>
                <a:cs typeface="Times New Roman" panose="02020603050405020304" pitchFamily="18" charset="0"/>
                <a:hlinkClick r:id="rId5"/>
              </a:rPr>
              <a:t>https://www.researchgate.net/publication/221055652_Real-World_Mood-Based_Music_Recommendation</a:t>
            </a:r>
            <a:endParaRPr lang="en-US" sz="2000" b="0" strike="noStrike" spc="-1" dirty="0">
              <a:solidFill>
                <a:srgbClr val="610B4B"/>
              </a:solidFill>
              <a:latin typeface="Times New Roman" panose="02020603050405020304" pitchFamily="18" charset="0"/>
              <a:cs typeface="Times New Roman" panose="02020603050405020304" pitchFamily="18" charset="0"/>
            </a:endParaRPr>
          </a:p>
          <a:p>
            <a:pPr marL="0" indent="0">
              <a:spcBef>
                <a:spcPts val="1001"/>
              </a:spcBef>
              <a:buClr>
                <a:schemeClr val="tx1"/>
              </a:buClr>
              <a:buNone/>
            </a:pPr>
            <a:endParaRPr lang="en-IN" sz="2800" b="0" strike="noStrike" spc="-1" dirty="0">
              <a:latin typeface="Arial"/>
            </a:endParaRPr>
          </a:p>
          <a:p>
            <a:pPr indent="0">
              <a:lnSpc>
                <a:spcPct val="90000"/>
              </a:lnSpc>
              <a:spcBef>
                <a:spcPts val="1001"/>
              </a:spcBef>
              <a:buNone/>
              <a:tabLst>
                <a:tab pos="0" algn="l"/>
              </a:tabLst>
            </a:pPr>
            <a:endParaRPr lang="en-IN" sz="2800" b="0" strike="noStrike" spc="-1" dirty="0">
              <a:solidFill>
                <a:srgbClr val="000000"/>
              </a:solidFill>
              <a:latin typeface="Arial"/>
            </a:endParaRPr>
          </a:p>
        </p:txBody>
      </p:sp>
    </p:spTree>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laceHolder 1"/>
          <p:cNvSpPr>
            <a:spLocks noGrp="1"/>
          </p:cNvSpPr>
          <p:nvPr>
            <p:ph/>
          </p:nvPr>
        </p:nvSpPr>
        <p:spPr>
          <a:xfrm>
            <a:off x="838080" y="817560"/>
            <a:ext cx="10514880" cy="5358960"/>
          </a:xfrm>
          <a:prstGeom prst="rect">
            <a:avLst/>
          </a:prstGeom>
          <a:noFill/>
          <a:ln w="0">
            <a:noFill/>
          </a:ln>
        </p:spPr>
        <p:txBody>
          <a:bodyPr lIns="90000" tIns="45000" rIns="90000" bIns="45000" anchor="t">
            <a:normAutofit/>
          </a:bodyPr>
          <a:lstStyle/>
          <a:p>
            <a:pPr indent="0" algn="ctr">
              <a:lnSpc>
                <a:spcPct val="90000"/>
              </a:lnSpc>
              <a:spcBef>
                <a:spcPts val="1001"/>
              </a:spcBef>
              <a:buNone/>
              <a:tabLst>
                <a:tab pos="0" algn="l"/>
              </a:tabLst>
            </a:pPr>
            <a:endParaRPr lang="en-IN" sz="6000" b="0" strike="noStrike" spc="-1" dirty="0">
              <a:solidFill>
                <a:srgbClr val="000000"/>
              </a:solidFill>
              <a:latin typeface="Arial"/>
            </a:endParaRPr>
          </a:p>
          <a:p>
            <a:pPr indent="0" algn="ctr">
              <a:lnSpc>
                <a:spcPct val="90000"/>
              </a:lnSpc>
              <a:spcBef>
                <a:spcPts val="1001"/>
              </a:spcBef>
              <a:buNone/>
              <a:tabLst>
                <a:tab pos="0" algn="l"/>
              </a:tabLst>
            </a:pPr>
            <a:endParaRPr lang="en-IN" sz="6000" b="0" strike="noStrike" spc="-1" dirty="0">
              <a:solidFill>
                <a:srgbClr val="000000"/>
              </a:solidFill>
              <a:latin typeface="Arial"/>
            </a:endParaRPr>
          </a:p>
          <a:p>
            <a:pPr indent="0" algn="ctr">
              <a:lnSpc>
                <a:spcPct val="90000"/>
              </a:lnSpc>
              <a:spcBef>
                <a:spcPts val="1001"/>
              </a:spcBef>
              <a:buNone/>
              <a:tabLst>
                <a:tab pos="0" algn="l"/>
              </a:tabLst>
            </a:pPr>
            <a:r>
              <a:rPr lang="en-US" sz="6000" b="0" strike="noStrike" spc="-1" dirty="0">
                <a:solidFill>
                  <a:srgbClr val="000000"/>
                </a:solidFill>
                <a:latin typeface="Times New Roman"/>
              </a:rPr>
              <a:t>Thank you</a:t>
            </a:r>
            <a:endParaRPr lang="en-IN" sz="6000" b="0" strike="noStrike" spc="-1" dirty="0">
              <a:solidFill>
                <a:srgbClr val="000000"/>
              </a:solidFill>
              <a:latin typeface="Arial"/>
            </a:endParaRPr>
          </a:p>
        </p:txBody>
      </p:sp>
    </p:spTree>
  </p:cSld>
  <p:clrMapOvr>
    <a:masterClrMapping/>
  </p:clrMapOvr>
  <p:transition spd="slow">
    <p:randomBar dir="vert"/>
  </p:transition>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217</TotalTime>
  <Words>673</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inter-regular</vt:lpstr>
      <vt:lpstr>Symbol</vt:lpstr>
      <vt:lpstr>Times New Roman</vt:lpstr>
      <vt:lpstr>Wingdings</vt:lpstr>
      <vt:lpstr>Office Theme</vt:lpstr>
      <vt:lpstr>Review-2  Mood-aware Music Recommendation System with Facial Recognition</vt:lpstr>
      <vt:lpstr>Overview</vt:lpstr>
      <vt:lpstr>Introduction</vt:lpstr>
      <vt:lpstr>Objectives of the Project</vt:lpstr>
      <vt:lpstr>Algorithm</vt:lpstr>
      <vt:lpstr>Implementation Details</vt:lpstr>
      <vt:lpstr>Results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Management in JDBC</dc:title>
  <dc:subject/>
  <dc:creator>Chiranjeevi Lect</dc:creator>
  <dc:description/>
  <cp:lastModifiedBy>Rushithasri M</cp:lastModifiedBy>
  <cp:revision>24</cp:revision>
  <dcterms:created xsi:type="dcterms:W3CDTF">2023-08-05T05:18:30Z</dcterms:created>
  <dcterms:modified xsi:type="dcterms:W3CDTF">2023-10-11T03:44:54Z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9</vt:i4>
  </property>
</Properties>
</file>