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5" r:id="rId8"/>
    <p:sldId id="261" r:id="rId9"/>
    <p:sldId id="263" r:id="rId10"/>
    <p:sldId id="264"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journal-iiie-india.com/1_june_23/19.3_6.pdf" TargetMode="External"/><Relationship Id="rId2" Type="http://schemas.openxmlformats.org/officeDocument/2006/relationships/hyperlink" Target="https://www.researchsquare.com/article/rs-2719247/v1" TargetMode="External"/><Relationship Id="rId1" Type="http://schemas.openxmlformats.org/officeDocument/2006/relationships/slideLayout" Target="../slideLayouts/slideLayout1.xml"/><Relationship Id="rId5" Type="http://schemas.openxmlformats.org/officeDocument/2006/relationships/hyperlink" Target="https://www.researchgate.net/publication/221055652_Real-World_Mood-Based_Music_Recommendation" TargetMode="External"/><Relationship Id="rId4" Type="http://schemas.openxmlformats.org/officeDocument/2006/relationships/hyperlink" Target="https://www.researchgate.net/publication/352780489_Mood_based_music_recommendation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fontScale="92500" lnSpcReduction="1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0" indent="0" algn="ctr">
              <a:buNone/>
            </a:pPr>
            <a:r>
              <a:rPr lang="en-US" sz="1800" dirty="0">
                <a:latin typeface="Times New Roman" panose="02020603050405020304" pitchFamily="18" charset="0"/>
                <a:cs typeface="Times New Roman" panose="02020603050405020304" pitchFamily="18" charset="0"/>
              </a:rPr>
              <a:t>Eppali Pravallika  - 2010030046</a:t>
            </a:r>
          </a:p>
          <a:p>
            <a:pPr marL="0" indent="0" algn="ctr">
              <a:buNone/>
            </a:pPr>
            <a:r>
              <a:rPr lang="en-US" sz="1800" dirty="0">
                <a:latin typeface="Times New Roman" panose="02020603050405020304" pitchFamily="18" charset="0"/>
                <a:cs typeface="Times New Roman" panose="02020603050405020304" pitchFamily="18" charset="0"/>
              </a:rPr>
              <a:t>Tahseen Begum    - 2010030168</a:t>
            </a:r>
          </a:p>
          <a:p>
            <a:pPr marL="0" indent="0" algn="ct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Rushitha</a:t>
            </a:r>
            <a:r>
              <a:rPr lang="en-US" sz="1800" dirty="0">
                <a:latin typeface="Times New Roman" panose="02020603050405020304" pitchFamily="18" charset="0"/>
                <a:cs typeface="Times New Roman" panose="02020603050405020304" pitchFamily="18" charset="0"/>
              </a:rPr>
              <a:t> Sri        - 2010030362</a:t>
            </a:r>
          </a:p>
          <a:p>
            <a:pPr marL="0" indent="0" algn="ct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K.Kavya</a:t>
            </a:r>
            <a:r>
              <a:rPr lang="en-US" sz="1800" dirty="0">
                <a:latin typeface="Times New Roman" panose="02020603050405020304" pitchFamily="18" charset="0"/>
                <a:cs typeface="Times New Roman" panose="02020603050405020304" pitchFamily="18" charset="0"/>
              </a:rPr>
              <a:t>             - 2010030550</a:t>
            </a:r>
            <a:endParaRPr lang="en-IN" sz="1800" dirty="0">
              <a:latin typeface="Times New Roman" panose="02020603050405020304" pitchFamily="18" charset="0"/>
              <a:cs typeface="Times New Roman" panose="02020603050405020304" pitchFamily="18" charset="0"/>
            </a:endParaRPr>
          </a:p>
          <a:p>
            <a:pPr marL="246960" indent="0" algn="ctr">
              <a:lnSpc>
                <a:spcPct val="200000"/>
              </a:lnSpc>
              <a:spcBef>
                <a:spcPts val="1001"/>
              </a:spcBef>
              <a:buNone/>
              <a:tabLst>
                <a:tab pos="0" algn="l"/>
              </a:tabLst>
            </a:pPr>
            <a:r>
              <a:rPr lang="en-US" sz="1800" b="0" strike="noStrike" spc="-1" dirty="0">
                <a:solidFill>
                  <a:srgbClr val="333333"/>
                </a:solidFill>
                <a:latin typeface="Times New Roman"/>
              </a:rPr>
              <a:t> </a:t>
            </a:r>
            <a:endParaRPr lang="en-IN" sz="1800" b="0" strike="noStrike" spc="-1" dirty="0">
              <a:solidFill>
                <a:srgbClr val="000000"/>
              </a:solidFill>
              <a:latin typeface="Arial"/>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N. Chiranjeevi</a:t>
            </a:r>
          </a:p>
          <a:p>
            <a:pPr marL="246960" indent="0" algn="ctr">
              <a:lnSpc>
                <a:spcPct val="1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0" strike="noStrike" spc="-1" dirty="0">
                <a:solidFill>
                  <a:srgbClr val="000000"/>
                </a:solidFill>
                <a:latin typeface="Calibri Light"/>
              </a:rPr>
              <a:t>Review-1 on</a:t>
            </a:r>
            <a:br>
              <a:rPr sz="4000" dirty="0"/>
            </a:br>
            <a:r>
              <a:rPr lang="en-US" sz="4000" dirty="0">
                <a:latin typeface="Calibri Light" panose="020F0302020204030204" pitchFamily="34" charset="0"/>
                <a:cs typeface="Calibri Light" panose="020F0302020204030204" pitchFamily="34" charset="0"/>
              </a:rPr>
              <a:t>EmoJam: Mood-aware Music Recommendation System with Facial Recognition</a:t>
            </a:r>
            <a:endParaRPr lang="en-IN" sz="4000" b="0" strike="noStrike" spc="-1" dirty="0">
              <a:solidFill>
                <a:srgbClr val="000000"/>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7" end="7"/>
                                            </p:txEl>
                                          </p:spTgt>
                                        </p:tgtEl>
                                        <p:attrNameLst>
                                          <p:attrName>style.visibility</p:attrName>
                                        </p:attrNameLst>
                                      </p:cBhvr>
                                      <p:to>
                                        <p:strVal val="visible"/>
                                      </p:to>
                                    </p:set>
                                    <p:anim calcmode="lin" valueType="num">
                                      <p:cBhvr additive="repl">
                                        <p:cTn id="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9" end="9"/>
                                            </p:txEl>
                                          </p:spTgt>
                                        </p:tgtEl>
                                        <p:attrNameLst>
                                          <p:attrName>style.visibility</p:attrName>
                                        </p:attrNameLst>
                                      </p:cBhvr>
                                      <p:to>
                                        <p:strVal val="visible"/>
                                      </p:to>
                                    </p:set>
                                    <p:anim calcmode="lin" valueType="num">
                                      <p:cBhvr additive="repl">
                                        <p:cTn id="13" dur="500" fill="hold"/>
                                        <p:tgtEl>
                                          <p:spTgt spid="42">
                                            <p:txEl>
                                              <p:pRg st="9" end="9"/>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8" end="8"/>
                                            </p:txEl>
                                          </p:spTgt>
                                        </p:tgtEl>
                                        <p:attrNameLst>
                                          <p:attrName>style.visibility</p:attrName>
                                        </p:attrNameLst>
                                      </p:cBhvr>
                                      <p:to>
                                        <p:strVal val="visible"/>
                                      </p:to>
                                    </p:set>
                                    <p:anim calcmode="lin" valueType="num">
                                      <p:cBhvr additive="repl">
                                        <p:cTn id="19"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Algorithm</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EmoJam is an innovative mood-aware music recommendation system that utilizes facial recognition technology to personalize music choices. </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Experience EmoJam's synergy of facial recognition and mood-based music curation, revolutionizing how we connect with music on an emotional level.</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By analyzing users’ facial expressions, EmoJam accurately determines their emotional states and suggests music that aligns with their feelings. </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This real-time approach enhances user experience, providing seamless access to suitable tracks that cater to their current moods. </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EmoJam bridges the gap between emotions and music, creating a dynamic and engaging musical journey.</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pic>
        <p:nvPicPr>
          <p:cNvPr id="2" name="table">
            <a:extLst>
              <a:ext uri="{FF2B5EF4-FFF2-40B4-BE49-F238E27FC236}">
                <a16:creationId xmlns:a16="http://schemas.microsoft.com/office/drawing/2014/main" id="{F5661450-EB7B-E60A-F441-8415C262AC49}"/>
              </a:ext>
            </a:extLst>
          </p:cNvPr>
          <p:cNvPicPr>
            <a:picLocks noChangeAspect="1"/>
          </p:cNvPicPr>
          <p:nvPr/>
        </p:nvPicPr>
        <p:blipFill>
          <a:blip r:embed="rId2"/>
          <a:stretch>
            <a:fillRect/>
          </a:stretch>
        </p:blipFill>
        <p:spPr>
          <a:xfrm>
            <a:off x="98834" y="1702574"/>
            <a:ext cx="11993731" cy="42503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pic>
        <p:nvPicPr>
          <p:cNvPr id="3" name="table">
            <a:extLst>
              <a:ext uri="{FF2B5EF4-FFF2-40B4-BE49-F238E27FC236}">
                <a16:creationId xmlns:a16="http://schemas.microsoft.com/office/drawing/2014/main" id="{6A3022B8-EF0A-7196-C583-B97A5291D726}"/>
              </a:ext>
            </a:extLst>
          </p:cNvPr>
          <p:cNvPicPr>
            <a:picLocks noChangeAspect="1"/>
          </p:cNvPicPr>
          <p:nvPr/>
        </p:nvPicPr>
        <p:blipFill>
          <a:blip r:embed="rId2"/>
          <a:stretch>
            <a:fillRect/>
          </a:stretch>
        </p:blipFill>
        <p:spPr>
          <a:xfrm>
            <a:off x="98834" y="1679510"/>
            <a:ext cx="11993731" cy="4300177"/>
          </a:xfrm>
          <a:prstGeom prst="rect">
            <a:avLst/>
          </a:prstGeom>
        </p:spPr>
      </p:pic>
    </p:spTree>
    <p:extLst>
      <p:ext uri="{BB962C8B-B14F-4D97-AF65-F5344CB8AC3E}">
        <p14:creationId xmlns:p14="http://schemas.microsoft.com/office/powerpoint/2010/main" val="669061174"/>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346500" y="2025874"/>
            <a:ext cx="11498400" cy="4850640"/>
          </a:xfrm>
          <a:prstGeom prst="rect">
            <a:avLst/>
          </a:prstGeom>
          <a:noFill/>
          <a:ln w="0">
            <a:noFill/>
          </a:ln>
        </p:spPr>
        <p:txBody>
          <a:bodyPr lIns="90000" tIns="45000" rIns="90000" bIns="45000" anchor="t">
            <a:normAutofit/>
          </a:bodyPr>
          <a:lstStyle/>
          <a:p>
            <a:pPr indent="0" algn="just">
              <a:lnSpc>
                <a:spcPct val="100000"/>
              </a:lnSpc>
              <a:spcBef>
                <a:spcPts val="1001"/>
              </a:spcBef>
              <a:buNone/>
              <a:tabLst>
                <a:tab pos="0" algn="l"/>
              </a:tabLst>
            </a:pPr>
            <a:r>
              <a:rPr lang="en-US" sz="2400" b="0" i="0" dirty="0">
                <a:solidFill>
                  <a:schemeClr val="tx1"/>
                </a:solidFill>
                <a:effectLst/>
                <a:latin typeface="Söhne"/>
              </a:rPr>
              <a:t>"</a:t>
            </a:r>
            <a:r>
              <a:rPr lang="en-US" sz="2000" b="0" i="0" dirty="0">
                <a:solidFill>
                  <a:schemeClr val="tx1"/>
                </a:solidFill>
                <a:effectLst/>
                <a:latin typeface="Times New Roman" panose="02020603050405020304" pitchFamily="18" charset="0"/>
                <a:cs typeface="Times New Roman" panose="02020603050405020304" pitchFamily="18" charset="0"/>
              </a:rPr>
              <a:t>EmoJam" is an innovative project focused on developing a mood-aware music recommendation system that employs facial recognition technology. This system will analyze users' facial expressions in real-time to determine their emotional states and preferences. By combining facial data with mood-specific music databases, EmoJam will deliver personalized music recommendations that align with users' emotions, enhancing their listening experience and fostering emotional well-being.</a:t>
            </a:r>
            <a:endParaRPr lang="en-IN" sz="2000" dirty="0">
              <a:solidFill>
                <a:schemeClr val="tx1"/>
              </a:solidFill>
              <a:latin typeface="Times New Roman" panose="02020603050405020304" pitchFamily="18" charset="0"/>
              <a:cs typeface="Times New Roman" panose="02020603050405020304" pitchFamily="18" charset="0"/>
            </a:endParaRPr>
          </a:p>
          <a:p>
            <a:pPr marL="571500" indent="-342900">
              <a:spcBef>
                <a:spcPts val="1001"/>
              </a:spcBef>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indent="0">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1: Mood-aware Music Recommendation</a:t>
            </a:r>
          </a:p>
          <a:p>
            <a:pPr indent="0">
              <a:spcBef>
                <a:spcPts val="1001"/>
              </a:spcBef>
              <a:buNone/>
              <a:tabLst>
                <a:tab pos="0" algn="l"/>
              </a:tabLst>
            </a:pPr>
            <a:r>
              <a:rPr lang="en-US" sz="2000" i="0" dirty="0">
                <a:effectLst/>
                <a:latin typeface="Times New Roman" panose="02020603050405020304" pitchFamily="18" charset="0"/>
                <a:cs typeface="Times New Roman" panose="02020603050405020304" pitchFamily="18" charset="0"/>
              </a:rPr>
              <a:t>The EmoJam project aims to build an innovative music recommendation system that accurately interprets users' moods through inputs like facial expressions and actions. By suggesting music aligned with their emotions, the system enhances music discovery and fosters emotional connections through music.</a:t>
            </a:r>
            <a:endParaRPr lang="en-US" sz="2000" strike="noStrike" spc="-1" dirty="0">
              <a:latin typeface="Times New Roman" panose="02020603050405020304" pitchFamily="18" charset="0"/>
              <a:cs typeface="Times New Roman" panose="02020603050405020304" pitchFamily="18" charset="0"/>
            </a:endParaRPr>
          </a:p>
          <a:p>
            <a:pPr indent="0">
              <a:spcBef>
                <a:spcPts val="1001"/>
              </a:spcBef>
              <a:buNone/>
              <a:tabLst>
                <a:tab pos="0" algn="l"/>
              </a:tabLst>
            </a:pPr>
            <a:endParaRPr lang="en-US" sz="2000" dirty="0">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a:t>
            </a:r>
            <a:r>
              <a:rPr lang="en-IN" sz="2000" b="1" i="0" dirty="0">
                <a:effectLst/>
                <a:latin typeface="Times New Roman" panose="02020603050405020304" pitchFamily="18" charset="0"/>
                <a:cs typeface="Times New Roman" panose="02020603050405020304" pitchFamily="18" charset="0"/>
              </a:rPr>
              <a:t>2: Facial Recognition Integration</a:t>
            </a:r>
            <a:endParaRPr lang="en-US" sz="2000" b="1" i="0" dirty="0">
              <a:effectLst/>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000" i="0" dirty="0">
                <a:effectLst/>
                <a:latin typeface="Times New Roman" panose="02020603050405020304" pitchFamily="18" charset="0"/>
                <a:cs typeface="Times New Roman" panose="02020603050405020304" pitchFamily="18" charset="0"/>
              </a:rPr>
              <a:t>The EmoJam project integrates facial recognition to interpret real-time emotional expressions, enabling personalized music recommendations based on users' captured cues. This enhances the interactive experience, fostering emotional connection through accurate facial analysis for responsive music suggestions.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Times New Roman"/>
              </a:rPr>
              <a:t>Proposed Algorithm</a:t>
            </a:r>
          </a:p>
        </p:txBody>
      </p:sp>
      <p:sp>
        <p:nvSpPr>
          <p:cNvPr id="53" name="PlaceHolder 2"/>
          <p:cNvSpPr>
            <a:spLocks noGrp="1"/>
          </p:cNvSpPr>
          <p:nvPr>
            <p:ph/>
          </p:nvPr>
        </p:nvSpPr>
        <p:spPr>
          <a:xfrm>
            <a:off x="526320" y="1717406"/>
            <a:ext cx="11498400" cy="4850640"/>
          </a:xfrm>
          <a:prstGeom prst="rect">
            <a:avLst/>
          </a:prstGeom>
          <a:noFill/>
          <a:ln w="0">
            <a:noFill/>
          </a:ln>
        </p:spPr>
        <p:txBody>
          <a:bodyPr lIns="90000" tIns="45000" rIns="90000" bIns="45000" anchor="t">
            <a:normAutofit/>
          </a:bodyPr>
          <a:lstStyle/>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1. The </a:t>
            </a:r>
            <a:r>
              <a:rPr lang="en-US" sz="2000" b="1" i="0" dirty="0">
                <a:solidFill>
                  <a:schemeClr val="tx1"/>
                </a:solidFill>
                <a:effectLst/>
                <a:latin typeface="Times New Roman" panose="02020603050405020304" pitchFamily="18" charset="0"/>
                <a:cs typeface="Times New Roman" panose="02020603050405020304" pitchFamily="18" charset="0"/>
              </a:rPr>
              <a:t>Vector Support Machine (SVM) algorithm </a:t>
            </a:r>
            <a:r>
              <a:rPr lang="en-US" sz="2000" b="0" i="0" dirty="0">
                <a:solidFill>
                  <a:schemeClr val="tx1"/>
                </a:solidFill>
                <a:effectLst/>
                <a:latin typeface="Times New Roman" panose="02020603050405020304" pitchFamily="18" charset="0"/>
                <a:cs typeface="Times New Roman" panose="02020603050405020304" pitchFamily="18" charset="0"/>
              </a:rPr>
              <a:t>is a machine learning used for emotion detection. It works by finding a hyperplane in a high-dimensional space that best separates different emotions based on input features. </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2. </a:t>
            </a:r>
            <a:r>
              <a:rPr lang="en-US" sz="2000" b="1" dirty="0" err="1">
                <a:solidFill>
                  <a:schemeClr val="tx1"/>
                </a:solidFill>
                <a:latin typeface="Times New Roman" panose="02020603050405020304" pitchFamily="18" charset="0"/>
                <a:cs typeface="Times New Roman" panose="02020603050405020304" pitchFamily="18" charset="0"/>
              </a:rPr>
              <a:t>MediaPipe</a:t>
            </a:r>
            <a:r>
              <a:rPr lang="en-US" sz="2000" dirty="0">
                <a:solidFill>
                  <a:schemeClr val="tx1"/>
                </a:solidFill>
                <a:latin typeface="Times New Roman" panose="02020603050405020304" pitchFamily="18" charset="0"/>
                <a:cs typeface="Times New Roman" panose="02020603050405020304" pitchFamily="18" charset="0"/>
              </a:rPr>
              <a:t> is a framework developed by Google that enables the building of applications involving perceptual computing tasks, such as gesture recognition, facial detection, and pose estimation, using machine learning models. </a:t>
            </a:r>
            <a:r>
              <a:rPr lang="en-US" sz="2000" dirty="0">
                <a:latin typeface="Times New Roman" panose="02020603050405020304" pitchFamily="18" charset="0"/>
                <a:cs typeface="Times New Roman" panose="02020603050405020304" pitchFamily="18" charset="0"/>
              </a:rPr>
              <a:t>When combined with an </a:t>
            </a:r>
            <a:r>
              <a:rPr lang="en-US" sz="2000" b="1" dirty="0">
                <a:latin typeface="Times New Roman" panose="02020603050405020304" pitchFamily="18" charset="0"/>
                <a:cs typeface="Times New Roman" panose="02020603050405020304" pitchFamily="18" charset="0"/>
              </a:rPr>
              <a:t>Artificial Neural Network (ANN) algorithm </a:t>
            </a:r>
            <a:r>
              <a:rPr lang="en-US" sz="2000" dirty="0">
                <a:latin typeface="Times New Roman" panose="02020603050405020304" pitchFamily="18" charset="0"/>
                <a:cs typeface="Times New Roman" panose="02020603050405020304" pitchFamily="18" charset="0"/>
              </a:rPr>
              <a:t>for music suggestion,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can analyze user gestures or facial expressions as input, process them using the ANN, and recommend music based on the detected emotional or contextual cues. </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2"/>
              </a:rPr>
              <a:t>https://www.researchsquare.com/article/rs-2719247/v1</a:t>
            </a:r>
            <a:endParaRPr lang="en-US" sz="2000" spc="-1" dirty="0">
              <a:solidFill>
                <a:srgbClr val="610B4B"/>
              </a:solidFill>
              <a:latin typeface="Times New Roman" panose="02020603050405020304" pitchFamily="18" charset="0"/>
              <a:cs typeface="Times New Roman" panose="02020603050405020304" pitchFamily="18" charset="0"/>
            </a:endParaRPr>
          </a:p>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3"/>
              </a:rPr>
              <a:t>http://www.journal-iiie-india.com/1_june_23/19.3_6.pdf</a:t>
            </a:r>
            <a:endParaRPr lang="en-US" sz="2000" b="0" strike="noStrike" spc="-1" dirty="0">
              <a:solidFill>
                <a:srgbClr val="610B4B"/>
              </a:solidFill>
              <a:latin typeface="Times New Roman" panose="02020603050405020304" pitchFamily="18" charset="0"/>
              <a:cs typeface="Times New Roman" panose="02020603050405020304" pitchFamily="18" charset="0"/>
            </a:endParaRPr>
          </a:p>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4"/>
              </a:rPr>
              <a:t>https://www.researchgate.net/publication/352780489_Mood_based_music_recommendation_system</a:t>
            </a:r>
            <a:endParaRPr lang="en-US" sz="2000" spc="-1" dirty="0">
              <a:solidFill>
                <a:srgbClr val="610B4B"/>
              </a:solidFill>
              <a:latin typeface="Times New Roman" panose="02020603050405020304" pitchFamily="18" charset="0"/>
              <a:cs typeface="Times New Roman" panose="02020603050405020304" pitchFamily="18" charset="0"/>
            </a:endParaRPr>
          </a:p>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5"/>
              </a:rPr>
              <a:t>https://www.researchgate.net/publication/221055652_Real-World_Mood-Based_Music_Recommendation</a:t>
            </a:r>
            <a:endParaRPr lang="en-US" sz="2000" b="0" strike="noStrike" spc="-1" dirty="0">
              <a:solidFill>
                <a:srgbClr val="610B4B"/>
              </a:solidFill>
              <a:latin typeface="Times New Roman" panose="02020603050405020304" pitchFamily="18" charset="0"/>
              <a:cs typeface="Times New Roman" panose="02020603050405020304" pitchFamily="18" charset="0"/>
            </a:endParaRPr>
          </a:p>
          <a:p>
            <a:pPr marL="0" indent="0">
              <a:spcBef>
                <a:spcPts val="1001"/>
              </a:spcBef>
              <a:buClr>
                <a:schemeClr val="tx1"/>
              </a:buClr>
              <a:buNone/>
            </a:pPr>
            <a:endParaRPr lang="en-IN" sz="2800" b="0" strike="noStrike" spc="-1" dirty="0">
              <a:latin typeface="Arial"/>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543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inter-regular</vt:lpstr>
      <vt:lpstr>Söhne</vt:lpstr>
      <vt:lpstr>Symbol</vt:lpstr>
      <vt:lpstr>Times New Roman</vt:lpstr>
      <vt:lpstr>Wingdings</vt:lpstr>
      <vt:lpstr>Office Theme</vt:lpstr>
      <vt:lpstr>Review-1 on EmoJam: Mood-aware Music Recommendation System with Facial Recognition</vt:lpstr>
      <vt:lpstr>Overview</vt:lpstr>
      <vt:lpstr>Introduction</vt:lpstr>
      <vt:lpstr>Literature Review</vt:lpstr>
      <vt:lpstr>Literature Review</vt:lpstr>
      <vt:lpstr>Problem Statement</vt:lpstr>
      <vt:lpstr>Objectives of the Project</vt:lpstr>
      <vt:lpstr>Proposed Algorithm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eppali pravallika</cp:lastModifiedBy>
  <cp:revision>11</cp:revision>
  <dcterms:created xsi:type="dcterms:W3CDTF">2023-08-05T05:18:30Z</dcterms:created>
  <dcterms:modified xsi:type="dcterms:W3CDTF">2023-08-30T09:50:10Z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