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86" autoAdjust="0"/>
    <p:restoredTop sz="94619" autoAdjust="0"/>
  </p:normalViewPr>
  <p:slideViewPr>
    <p:cSldViewPr snapToGrid="0">
      <p:cViewPr varScale="1">
        <p:scale>
          <a:sx n="85" d="100"/>
          <a:sy n="85" d="100"/>
        </p:scale>
        <p:origin x="10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hseen   Begum ." userId="8962c354-73b2-47ee-9650-346d5e0832f2" providerId="ADAL" clId="{31F37CD6-69FF-4A80-A9E0-26B6F713C543}"/>
    <pc:docChg chg="custSel modSld">
      <pc:chgData name="Tahseen   Begum ." userId="8962c354-73b2-47ee-9650-346d5e0832f2" providerId="ADAL" clId="{31F37CD6-69FF-4A80-A9E0-26B6F713C543}" dt="2022-01-04T07:47:10.954" v="152" actId="20577"/>
      <pc:docMkLst>
        <pc:docMk/>
      </pc:docMkLst>
      <pc:sldChg chg="modSp mod">
        <pc:chgData name="Tahseen   Begum ." userId="8962c354-73b2-47ee-9650-346d5e0832f2" providerId="ADAL" clId="{31F37CD6-69FF-4A80-A9E0-26B6F713C543}" dt="2022-01-04T07:47:10.954" v="152" actId="20577"/>
        <pc:sldMkLst>
          <pc:docMk/>
          <pc:sldMk cId="2584280759" sldId="257"/>
        </pc:sldMkLst>
        <pc:spChg chg="mod">
          <ac:chgData name="Tahseen   Begum ." userId="8962c354-73b2-47ee-9650-346d5e0832f2" providerId="ADAL" clId="{31F37CD6-69FF-4A80-A9E0-26B6F713C543}" dt="2022-01-04T07:43:03.072" v="147" actId="1076"/>
          <ac:spMkLst>
            <pc:docMk/>
            <pc:sldMk cId="2584280759" sldId="257"/>
            <ac:spMk id="2" creationId="{18C3B467-088C-4F3D-A9A7-105C4E1E20CD}"/>
          </ac:spMkLst>
        </pc:spChg>
        <pc:spChg chg="mod">
          <ac:chgData name="Tahseen   Begum ." userId="8962c354-73b2-47ee-9650-346d5e0832f2" providerId="ADAL" clId="{31F37CD6-69FF-4A80-A9E0-26B6F713C543}" dt="2022-01-04T07:43:09.412" v="148" actId="1076"/>
          <ac:spMkLst>
            <pc:docMk/>
            <pc:sldMk cId="2584280759" sldId="257"/>
            <ac:spMk id="3" creationId="{C8722DDC-8EEE-4A06-8DFE-B44871EAA2CF}"/>
          </ac:spMkLst>
        </pc:spChg>
        <pc:spChg chg="mod">
          <ac:chgData name="Tahseen   Begum ." userId="8962c354-73b2-47ee-9650-346d5e0832f2" providerId="ADAL" clId="{31F37CD6-69FF-4A80-A9E0-26B6F713C543}" dt="2022-01-04T07:47:10.954" v="152" actId="20577"/>
          <ac:spMkLst>
            <pc:docMk/>
            <pc:sldMk cId="2584280759" sldId="257"/>
            <ac:spMk id="4" creationId="{13F44CC2-F6CC-47C5-B379-7DDE2DFBAD71}"/>
          </ac:spMkLst>
        </pc:spChg>
      </pc:sldChg>
      <pc:sldChg chg="modSp mod">
        <pc:chgData name="Tahseen   Begum ." userId="8962c354-73b2-47ee-9650-346d5e0832f2" providerId="ADAL" clId="{31F37CD6-69FF-4A80-A9E0-26B6F713C543}" dt="2022-01-04T05:28:12.958" v="22" actId="20577"/>
        <pc:sldMkLst>
          <pc:docMk/>
          <pc:sldMk cId="3791466737" sldId="258"/>
        </pc:sldMkLst>
        <pc:spChg chg="mod">
          <ac:chgData name="Tahseen   Begum ." userId="8962c354-73b2-47ee-9650-346d5e0832f2" providerId="ADAL" clId="{31F37CD6-69FF-4A80-A9E0-26B6F713C543}" dt="2022-01-04T05:28:12.958" v="22" actId="20577"/>
          <ac:spMkLst>
            <pc:docMk/>
            <pc:sldMk cId="3791466737" sldId="258"/>
            <ac:spMk id="3" creationId="{A2EC9066-49A4-41E6-BF3C-DAF7EB2C94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1/4/2022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1/4/2022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1/4/2022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1/4/2022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1/4/2022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930056" y="1815958"/>
            <a:ext cx="4775075" cy="2856203"/>
          </a:xfrm>
        </p:spPr>
        <p:txBody>
          <a:bodyPr>
            <a:noAutofit/>
          </a:bodyPr>
          <a:lstStyle/>
          <a:p>
            <a:r>
              <a:rPr lang="en-US" sz="4800" dirty="0">
                <a:solidFill>
                  <a:schemeClr val="tx1"/>
                </a:solidFill>
              </a:rPr>
              <a:t>MARIO GAME USING JAVASCRIPT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284499" y="4551453"/>
            <a:ext cx="4712868" cy="559708"/>
          </a:xfrm>
        </p:spPr>
        <p:txBody>
          <a:bodyPr>
            <a:normAutofit/>
          </a:bodyPr>
          <a:lstStyle/>
          <a:p>
            <a:pPr algn="r">
              <a:spcAft>
                <a:spcPts val="600"/>
              </a:spcAft>
            </a:pPr>
            <a:r>
              <a:rPr lang="en-US" dirty="0">
                <a:solidFill>
                  <a:schemeClr val="tx1"/>
                </a:solidFill>
              </a:rPr>
              <a:t>TEAM _ 06</a:t>
            </a:r>
          </a:p>
          <a:p>
            <a:pPr algn="r">
              <a:spcAft>
                <a:spcPts val="600"/>
              </a:spcAft>
            </a:pPr>
            <a:endParaRPr lang="en-US" dirty="0">
              <a:solidFill>
                <a:schemeClr val="tx1"/>
              </a:solidFill>
            </a:endParaRPr>
          </a:p>
        </p:txBody>
      </p:sp>
      <p:sp>
        <p:nvSpPr>
          <p:cNvPr id="4" name="Rectangle 3">
            <a:extLst>
              <a:ext uri="{FF2B5EF4-FFF2-40B4-BE49-F238E27FC236}">
                <a16:creationId xmlns:a16="http://schemas.microsoft.com/office/drawing/2014/main" id="{13F44CC2-F6CC-47C5-B379-7DDE2DFBAD71}"/>
              </a:ext>
            </a:extLst>
          </p:cNvPr>
          <p:cNvSpPr/>
          <p:nvPr/>
        </p:nvSpPr>
        <p:spPr>
          <a:xfrm>
            <a:off x="878541" y="4742329"/>
            <a:ext cx="3881718" cy="189155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spcAft>
                <a:spcPts val="600"/>
              </a:spcAft>
            </a:pPr>
            <a:r>
              <a:rPr lang="en-US" dirty="0">
                <a:solidFill>
                  <a:schemeClr val="bg1"/>
                </a:solidFill>
                <a:latin typeface="Baskerville Old Face" panose="02020602080505020303" pitchFamily="18" charset="0"/>
              </a:rPr>
              <a:t>Group members</a:t>
            </a:r>
          </a:p>
          <a:p>
            <a:pPr>
              <a:spcAft>
                <a:spcPts val="600"/>
              </a:spcAft>
            </a:pPr>
            <a:r>
              <a:rPr lang="en-US" dirty="0">
                <a:solidFill>
                  <a:schemeClr val="bg1"/>
                </a:solidFill>
                <a:latin typeface="Baskerville Old Face" panose="02020602080505020303" pitchFamily="18" charset="0"/>
              </a:rPr>
              <a:t>2010030168   Tahseen begum</a:t>
            </a:r>
          </a:p>
          <a:p>
            <a:pPr>
              <a:spcAft>
                <a:spcPts val="600"/>
              </a:spcAft>
            </a:pPr>
            <a:r>
              <a:rPr lang="en-US" dirty="0">
                <a:solidFill>
                  <a:schemeClr val="bg1"/>
                </a:solidFill>
                <a:latin typeface="Baskerville Old Face" panose="02020602080505020303" pitchFamily="18" charset="0"/>
              </a:rPr>
              <a:t>2010030165  Syed Reshma Banu</a:t>
            </a:r>
          </a:p>
          <a:p>
            <a:pPr>
              <a:spcAft>
                <a:spcPts val="600"/>
              </a:spcAft>
            </a:pPr>
            <a:r>
              <a:rPr lang="en-US" dirty="0">
                <a:solidFill>
                  <a:schemeClr val="bg1"/>
                </a:solidFill>
                <a:latin typeface="Baskerville Old Face" panose="02020602080505020303" pitchFamily="18" charset="0"/>
              </a:rPr>
              <a:t>2010030129   Sai Geethika</a:t>
            </a:r>
          </a:p>
          <a:p>
            <a:pPr>
              <a:spcAft>
                <a:spcPts val="600"/>
              </a:spcAft>
            </a:pPr>
            <a:r>
              <a:rPr lang="en-US" dirty="0">
                <a:solidFill>
                  <a:schemeClr val="bg1"/>
                </a:solidFill>
                <a:latin typeface="Baskerville Old Face" panose="02020602080505020303" pitchFamily="18" charset="0"/>
              </a:rPr>
              <a:t>2010030046   E. Pravallika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951349E-62D0-4673-8292-F8960A73A8D0}"/>
              </a:ext>
            </a:extLst>
          </p:cNvPr>
          <p:cNvPicPr>
            <a:picLocks noGrp="1" noChangeAspect="1"/>
          </p:cNvPicPr>
          <p:nvPr>
            <p:ph idx="1"/>
          </p:nvPr>
        </p:nvPicPr>
        <p:blipFill>
          <a:blip r:embed="rId2"/>
          <a:stretch>
            <a:fillRect/>
          </a:stretch>
        </p:blipFill>
        <p:spPr>
          <a:xfrm>
            <a:off x="233082" y="206188"/>
            <a:ext cx="11582400" cy="6275293"/>
          </a:xfrm>
          <a:prstGeom prst="rect">
            <a:avLst/>
          </a:prstGeom>
        </p:spPr>
      </p:pic>
    </p:spTree>
    <p:extLst>
      <p:ext uri="{BB962C8B-B14F-4D97-AF65-F5344CB8AC3E}">
        <p14:creationId xmlns:p14="http://schemas.microsoft.com/office/powerpoint/2010/main" val="3645631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4D661-3F34-4363-A275-FF19726F3D45}"/>
              </a:ext>
            </a:extLst>
          </p:cNvPr>
          <p:cNvSpPr>
            <a:spLocks noGrp="1"/>
          </p:cNvSpPr>
          <p:nvPr>
            <p:ph type="title"/>
          </p:nvPr>
        </p:nvSpPr>
        <p:spPr/>
        <p:txBody>
          <a:bodyPr/>
          <a:lstStyle/>
          <a:p>
            <a:r>
              <a:rPr lang="en-IN" dirty="0"/>
              <a:t>ABSTRACT </a:t>
            </a:r>
          </a:p>
        </p:txBody>
      </p:sp>
      <p:sp>
        <p:nvSpPr>
          <p:cNvPr id="3" name="Content Placeholder 2">
            <a:extLst>
              <a:ext uri="{FF2B5EF4-FFF2-40B4-BE49-F238E27FC236}">
                <a16:creationId xmlns:a16="http://schemas.microsoft.com/office/drawing/2014/main" id="{A2EC9066-49A4-41E6-BF3C-DAF7EB2C945B}"/>
              </a:ext>
            </a:extLst>
          </p:cNvPr>
          <p:cNvSpPr>
            <a:spLocks noGrp="1"/>
          </p:cNvSpPr>
          <p:nvPr>
            <p:ph idx="1"/>
          </p:nvPr>
        </p:nvSpPr>
        <p:spPr/>
        <p:txBody>
          <a:bodyPr/>
          <a:lstStyle/>
          <a:p>
            <a:pPr>
              <a:buFont typeface="Wingdings" panose="05000000000000000000" pitchFamily="2" charset="2"/>
              <a:buChar char="v"/>
            </a:pPr>
            <a:r>
              <a:rPr lang="en-US" sz="1600" dirty="0">
                <a:solidFill>
                  <a:srgbClr val="000000"/>
                </a:solidFill>
                <a:effectLst/>
                <a:latin typeface="Baskerville Old Face" panose="02020602080505020303" pitchFamily="18" charset="0"/>
                <a:ea typeface="Times New Roman" panose="02020603050405020304" pitchFamily="18" charset="0"/>
              </a:rPr>
              <a:t>All this project “ Mario” game and it is a platform game, In the game,</a:t>
            </a:r>
            <a:r>
              <a:rPr lang="en-US" sz="1600" b="1" dirty="0">
                <a:solidFill>
                  <a:srgbClr val="202124"/>
                </a:solidFill>
                <a:effectLst/>
                <a:latin typeface="Baskerville Old Face" panose="02020602080505020303" pitchFamily="18" charset="0"/>
                <a:ea typeface="Times New Roman" panose="02020603050405020304" pitchFamily="18" charset="0"/>
              </a:rPr>
              <a:t> </a:t>
            </a:r>
            <a:r>
              <a:rPr lang="en-US" sz="1600" dirty="0">
                <a:solidFill>
                  <a:srgbClr val="202124"/>
                </a:solidFill>
                <a:effectLst/>
                <a:latin typeface="Baskerville Old Face" panose="02020602080505020303" pitchFamily="18" charset="0"/>
                <a:ea typeface="Times New Roman" panose="02020603050405020304" pitchFamily="18" charset="0"/>
              </a:rPr>
              <a:t>Mario must race through the Mushroom Kingdom and save </a:t>
            </a:r>
            <a:r>
              <a:rPr lang="en-US" sz="1600">
                <a:solidFill>
                  <a:srgbClr val="202124"/>
                </a:solidFill>
                <a:effectLst/>
                <a:latin typeface="Baskerville Old Face" panose="02020602080505020303" pitchFamily="18" charset="0"/>
                <a:ea typeface="Times New Roman" panose="02020603050405020304" pitchFamily="18" charset="0"/>
              </a:rPr>
              <a:t>Princess Toadstool </a:t>
            </a:r>
            <a:r>
              <a:rPr lang="en-US" sz="1600" dirty="0">
                <a:solidFill>
                  <a:srgbClr val="202124"/>
                </a:solidFill>
                <a:effectLst/>
                <a:latin typeface="Baskerville Old Face" panose="02020602080505020303" pitchFamily="18" charset="0"/>
                <a:ea typeface="Times New Roman" panose="02020603050405020304" pitchFamily="18" charset="0"/>
              </a:rPr>
              <a:t>from Bowser. Mario jumps runs and walks across each level. The worlds are full of enemies and platforms and open holes</a:t>
            </a:r>
            <a:r>
              <a:rPr lang="en-US" sz="1600" dirty="0">
                <a:solidFill>
                  <a:srgbClr val="000000"/>
                </a:solidFill>
                <a:effectLst/>
                <a:latin typeface="Baskerville Old Face" panose="02020602080505020303" pitchFamily="18" charset="0"/>
                <a:ea typeface="Times New Roman" panose="02020603050405020304" pitchFamily="18" charset="0"/>
              </a:rPr>
              <a:t>. This game is popular among children. This project aims to build a Mario game with JavaScript, HTML, and CSS. This game is built with the help of the visual studio using the concepts of basic Java Script.</a:t>
            </a:r>
            <a:endParaRPr lang="en-IN" sz="1600" dirty="0">
              <a:effectLst/>
              <a:latin typeface="Baskerville Old Face" panose="02020602080505020303" pitchFamily="18" charset="0"/>
              <a:ea typeface="Times New Roman" panose="02020603050405020304" pitchFamily="18" charset="0"/>
            </a:endParaRPr>
          </a:p>
          <a:p>
            <a:endParaRPr lang="en-IN" sz="1600" dirty="0">
              <a:effectLst/>
              <a:latin typeface="Baskerville Old Face" panose="02020602080505020303" pitchFamily="18" charset="0"/>
              <a:ea typeface="Times New Roman" panose="02020603050405020304" pitchFamily="18" charset="0"/>
            </a:endParaRPr>
          </a:p>
          <a:p>
            <a:pPr>
              <a:buFont typeface="Wingdings" panose="05000000000000000000" pitchFamily="2" charset="2"/>
              <a:buChar char="v"/>
            </a:pPr>
            <a:r>
              <a:rPr lang="en-US" sz="1600" dirty="0">
                <a:solidFill>
                  <a:srgbClr val="000000"/>
                </a:solidFill>
                <a:effectLst/>
                <a:latin typeface="Baskerville Old Face" panose="02020602080505020303" pitchFamily="18" charset="0"/>
                <a:ea typeface="Times New Roman" panose="02020603050405020304" pitchFamily="18" charset="0"/>
              </a:rPr>
              <a:t> This project aims to build a Mario game with Java Script, </a:t>
            </a:r>
            <a:r>
              <a:rPr lang="en-US" sz="1600" b="0" i="0" dirty="0">
                <a:solidFill>
                  <a:srgbClr val="111111"/>
                </a:solidFill>
                <a:effectLst/>
                <a:latin typeface="Baskerville Old Face" panose="02020602080505020303" pitchFamily="18" charset="0"/>
              </a:rPr>
              <a:t>Mario is a series of platform games </a:t>
            </a:r>
          </a:p>
          <a:p>
            <a:endParaRPr lang="en-IN" dirty="0">
              <a:latin typeface="Baskerville Old Face" panose="02020602080505020303" pitchFamily="18" charset="0"/>
            </a:endParaRPr>
          </a:p>
        </p:txBody>
      </p:sp>
    </p:spTree>
    <p:extLst>
      <p:ext uri="{BB962C8B-B14F-4D97-AF65-F5344CB8AC3E}">
        <p14:creationId xmlns:p14="http://schemas.microsoft.com/office/powerpoint/2010/main" val="379146673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AB3F-C93D-4006-9E99-677FB23B4639}"/>
              </a:ext>
            </a:extLst>
          </p:cNvPr>
          <p:cNvSpPr>
            <a:spLocks noGrp="1"/>
          </p:cNvSpPr>
          <p:nvPr>
            <p:ph type="title"/>
          </p:nvPr>
        </p:nvSpPr>
        <p:spPr/>
        <p:txBody>
          <a:bodyPr/>
          <a:lstStyle/>
          <a:p>
            <a:r>
              <a:rPr lang="en-IN" dirty="0"/>
              <a:t>IMPLEMENTATION</a:t>
            </a:r>
            <a:br>
              <a:rPr lang="en-IN" dirty="0"/>
            </a:br>
            <a:r>
              <a:rPr lang="en-IN" dirty="0"/>
              <a:t>(Steps to play game)</a:t>
            </a:r>
          </a:p>
        </p:txBody>
      </p:sp>
      <p:sp>
        <p:nvSpPr>
          <p:cNvPr id="3" name="Content Placeholder 2">
            <a:extLst>
              <a:ext uri="{FF2B5EF4-FFF2-40B4-BE49-F238E27FC236}">
                <a16:creationId xmlns:a16="http://schemas.microsoft.com/office/drawing/2014/main" id="{9B531C35-BD01-4B44-8864-FCA742CF440E}"/>
              </a:ext>
            </a:extLst>
          </p:cNvPr>
          <p:cNvSpPr>
            <a:spLocks noGrp="1"/>
          </p:cNvSpPr>
          <p:nvPr>
            <p:ph idx="1"/>
          </p:nvPr>
        </p:nvSpPr>
        <p:spPr/>
        <p:txBody>
          <a:bodyPr/>
          <a:lstStyle/>
          <a:p>
            <a:pPr>
              <a:buFont typeface="Wingdings" panose="05000000000000000000" pitchFamily="2" charset="2"/>
              <a:buChar char="Ø"/>
            </a:pPr>
            <a:r>
              <a:rPr lang="en-US" b="1" i="0" dirty="0">
                <a:effectLst/>
                <a:latin typeface="Cambria Math" panose="02040503050406030204" pitchFamily="18" charset="0"/>
                <a:ea typeface="Cambria Math" panose="02040503050406030204" pitchFamily="18" charset="0"/>
              </a:rPr>
              <a:t>Learn the controls.</a:t>
            </a:r>
            <a:r>
              <a:rPr lang="en-US" b="0" i="0" dirty="0">
                <a:effectLst/>
                <a:latin typeface="Cambria Math" panose="02040503050406030204" pitchFamily="18" charset="0"/>
                <a:ea typeface="Cambria Math" panose="02040503050406030204" pitchFamily="18" charset="0"/>
              </a:rPr>
              <a:t> On the original NES game, and in most remakes, the controls are A or B (A on NES) to jump, X or Y (B on NES) to run or shoot a fireball, the direction pad to move, holding X or Y (B on NES) whilst moving to dash, Start (+) to pause, and Select (-) to switch between Mario and Luigi in the title screen.</a:t>
            </a:r>
            <a:endParaRPr lang="en-US" b="1" dirty="0">
              <a:latin typeface="Cambria Math" panose="02040503050406030204" pitchFamily="18" charset="0"/>
              <a:ea typeface="Cambria Math" panose="02040503050406030204" pitchFamily="18" charset="0"/>
            </a:endParaRPr>
          </a:p>
          <a:p>
            <a:pPr>
              <a:buFont typeface="Wingdings" panose="05000000000000000000" pitchFamily="2" charset="2"/>
              <a:buChar char="Ø"/>
            </a:pPr>
            <a:r>
              <a:rPr lang="en-US" b="1" i="0" dirty="0">
                <a:effectLst/>
                <a:latin typeface="Cambria Math" panose="02040503050406030204" pitchFamily="18" charset="0"/>
                <a:ea typeface="Cambria Math" panose="02040503050406030204" pitchFamily="18" charset="0"/>
              </a:rPr>
              <a:t>Jump on enemies.</a:t>
            </a:r>
            <a:r>
              <a:rPr lang="en-US" b="0" i="0" dirty="0">
                <a:effectLst/>
                <a:latin typeface="Cambria Math" panose="02040503050406030204" pitchFamily="18" charset="0"/>
                <a:ea typeface="Cambria Math" panose="02040503050406030204" pitchFamily="18" charset="0"/>
              </a:rPr>
              <a:t> Often, this is the only way to defeat them. Koppas (the turtle-like creatures) and Buzzy Beetles will turn into a shell when jumped on. Hitting the shell will send it gliding. You will get extra points if it hits other enemies. Goombas can be defeated when stepped on, but you'll have to butt bounce if you have mini Mario. You can shoot fire at most enemies as well (and get a coin as a reward). However, shooting fire at Dry Bones has no effect. Step on Dry Bones to stun him for a short while.</a:t>
            </a:r>
          </a:p>
          <a:p>
            <a:pPr>
              <a:buFont typeface="Wingdings" panose="05000000000000000000" pitchFamily="2" charset="2"/>
              <a:buChar char="Ø"/>
            </a:pPr>
            <a:r>
              <a:rPr lang="en-US" b="1" i="0" dirty="0">
                <a:effectLst/>
                <a:latin typeface="Cambria Math" panose="02040503050406030204" pitchFamily="18" charset="0"/>
                <a:ea typeface="Cambria Math" panose="02040503050406030204" pitchFamily="18" charset="0"/>
              </a:rPr>
              <a:t>Get a running start when making a jump.</a:t>
            </a:r>
            <a:r>
              <a:rPr lang="en-US" b="0" i="0" dirty="0">
                <a:effectLst/>
                <a:latin typeface="Cambria Math" panose="02040503050406030204" pitchFamily="18" charset="0"/>
                <a:ea typeface="Cambria Math" panose="02040503050406030204" pitchFamily="18" charset="0"/>
              </a:rPr>
              <a:t> Sometimes, it is impossible to jump onto something without getting a fast start on your jump. Before jumping, the run-up to the object with B or Y on the Direction Pad.</a:t>
            </a:r>
          </a:p>
          <a:p>
            <a:pPr marL="0" indent="0" algn="l" fontAlgn="base">
              <a:buNone/>
            </a:pP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68375699"/>
      </p:ext>
    </p:extLst>
  </p:cSld>
  <p:clrMapOvr>
    <a:masterClrMapping/>
  </p:clrMapOvr>
  <p:transition spd="med">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461BE7-3D22-403F-90FF-B05D8B6A9DF9}"/>
              </a:ext>
            </a:extLst>
          </p:cNvPr>
          <p:cNvSpPr>
            <a:spLocks noGrp="1"/>
          </p:cNvSpPr>
          <p:nvPr>
            <p:ph idx="1"/>
          </p:nvPr>
        </p:nvSpPr>
        <p:spPr>
          <a:xfrm>
            <a:off x="904875" y="1162050"/>
            <a:ext cx="10058400" cy="3849688"/>
          </a:xfrm>
        </p:spPr>
        <p:txBody>
          <a:bodyPr>
            <a:normAutofit fontScale="97500"/>
          </a:bodyPr>
          <a:lstStyle/>
          <a:p>
            <a:pPr algn="l" fontAlgn="base">
              <a:buFont typeface="Wingdings" panose="05000000000000000000" pitchFamily="2" charset="2"/>
              <a:buChar char="Ø"/>
            </a:pPr>
            <a:r>
              <a:rPr lang="en-US" b="1" i="0" dirty="0">
                <a:effectLst/>
                <a:latin typeface="Cambria Math" panose="02040503050406030204" pitchFamily="18" charset="0"/>
                <a:ea typeface="Cambria Math" panose="02040503050406030204" pitchFamily="18" charset="0"/>
              </a:rPr>
              <a:t>Hit blocks.</a:t>
            </a:r>
            <a:r>
              <a:rPr lang="en-US" b="0" i="0" dirty="0">
                <a:effectLst/>
                <a:latin typeface="Cambria Math" panose="02040503050406030204" pitchFamily="18" charset="0"/>
                <a:ea typeface="Cambria Math" panose="02040503050406030204" pitchFamily="18" charset="0"/>
              </a:rPr>
              <a:t> The levels in Super Mario have loads of blocks. Some blocks have question marks, which either have a coin, a red mushroom, a green 1UP mushroom, or a fire flower. A red mushroom makes you grow into Super Mario, and a fire flower lets you shoot fireballs at enemies, Coins are worth 200 points, and collecting 100 will give you a free 1UP, as will a green mushroom. Make sure to hit regular blocks also. Many contain nothing, but some have items or even several coins in them. Invisible blocks also exist, though they can be difficult to find. Some blocks have a vine to climb. So be careful which direction you choose to hit a block; it may be a vine leading to a secret pipe.</a:t>
            </a:r>
          </a:p>
          <a:p>
            <a:pPr algn="l" fontAlgn="base">
              <a:buFont typeface="Wingdings" panose="05000000000000000000" pitchFamily="2" charset="2"/>
              <a:buChar char="Ø"/>
            </a:pPr>
            <a:r>
              <a:rPr lang="en-US" b="1" i="0" dirty="0">
                <a:effectLst/>
                <a:latin typeface="Cambria Math" panose="02040503050406030204" pitchFamily="18" charset="0"/>
                <a:ea typeface="Cambria Math" panose="02040503050406030204" pitchFamily="18" charset="0"/>
              </a:rPr>
              <a:t>Look for shortcuts.</a:t>
            </a:r>
            <a:r>
              <a:rPr lang="en-US" b="0" i="0" dirty="0">
                <a:effectLst/>
                <a:latin typeface="Cambria Math" panose="02040503050406030204" pitchFamily="18" charset="0"/>
                <a:ea typeface="Cambria Math" panose="02040503050406030204" pitchFamily="18" charset="0"/>
              </a:rPr>
              <a:t> To enter a pipe that leads to the underground, or underwater levels, is to simply press down on the Direction Pad while on top of a pipe. Going underground will often yield several coins and a shortcut. Another type of shortcut is the warp zone, which can advance you several levels (only for SMB speed runners)</a:t>
            </a:r>
          </a:p>
        </p:txBody>
      </p:sp>
    </p:spTree>
    <p:extLst>
      <p:ext uri="{BB962C8B-B14F-4D97-AF65-F5344CB8AC3E}">
        <p14:creationId xmlns:p14="http://schemas.microsoft.com/office/powerpoint/2010/main" val="4120220520"/>
      </p:ext>
    </p:extLst>
  </p:cSld>
  <p:clrMapOvr>
    <a:masterClrMapping/>
  </p:clrMapOvr>
  <p:transition spd="slow">
    <p:pull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9442-9F75-49DE-A725-52BCAD72A249}"/>
              </a:ext>
            </a:extLst>
          </p:cNvPr>
          <p:cNvSpPr>
            <a:spLocks noGrp="1"/>
          </p:cNvSpPr>
          <p:nvPr>
            <p:ph type="title"/>
          </p:nvPr>
        </p:nvSpPr>
        <p:spPr>
          <a:xfrm>
            <a:off x="340659" y="-65618"/>
            <a:ext cx="10058400" cy="1371600"/>
          </a:xfrm>
        </p:spPr>
        <p:txBody>
          <a:bodyPr/>
          <a:lstStyle/>
          <a:p>
            <a:r>
              <a:rPr lang="en-IN" dirty="0"/>
              <a:t>RESULT</a:t>
            </a:r>
          </a:p>
        </p:txBody>
      </p:sp>
      <p:pic>
        <p:nvPicPr>
          <p:cNvPr id="4" name="Content Placeholder 3">
            <a:extLst>
              <a:ext uri="{FF2B5EF4-FFF2-40B4-BE49-F238E27FC236}">
                <a16:creationId xmlns:a16="http://schemas.microsoft.com/office/drawing/2014/main" id="{1657871A-E89E-4B4B-BD3D-06439231C305}"/>
              </a:ext>
            </a:extLst>
          </p:cNvPr>
          <p:cNvPicPr>
            <a:picLocks noGrp="1" noChangeAspect="1"/>
          </p:cNvPicPr>
          <p:nvPr>
            <p:ph idx="1"/>
          </p:nvPr>
        </p:nvPicPr>
        <p:blipFill>
          <a:blip r:embed="rId2"/>
          <a:stretch>
            <a:fillRect/>
          </a:stretch>
        </p:blipFill>
        <p:spPr>
          <a:xfrm>
            <a:off x="466165" y="1757082"/>
            <a:ext cx="11223811" cy="4760259"/>
          </a:xfrm>
          <a:prstGeom prst="rect">
            <a:avLst/>
          </a:prstGeom>
        </p:spPr>
      </p:pic>
      <p:sp>
        <p:nvSpPr>
          <p:cNvPr id="5" name="Rectangle 4">
            <a:extLst>
              <a:ext uri="{FF2B5EF4-FFF2-40B4-BE49-F238E27FC236}">
                <a16:creationId xmlns:a16="http://schemas.microsoft.com/office/drawing/2014/main" id="{BE810D17-0816-4776-8477-427CEB05BE70}"/>
              </a:ext>
            </a:extLst>
          </p:cNvPr>
          <p:cNvSpPr/>
          <p:nvPr/>
        </p:nvSpPr>
        <p:spPr>
          <a:xfrm>
            <a:off x="1792941" y="1093694"/>
            <a:ext cx="2940424" cy="56477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Main page</a:t>
            </a:r>
          </a:p>
        </p:txBody>
      </p:sp>
    </p:spTree>
    <p:extLst>
      <p:ext uri="{BB962C8B-B14F-4D97-AF65-F5344CB8AC3E}">
        <p14:creationId xmlns:p14="http://schemas.microsoft.com/office/powerpoint/2010/main" val="3630576643"/>
      </p:ext>
    </p:extLst>
  </p:cSld>
  <p:clrMapOvr>
    <a:masterClrMapping/>
  </p:clrMapOvr>
  <p:transition spd="slow">
    <p:pull dir="l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D90F-B535-4D7A-9F1F-BF26AE8B02DA}"/>
              </a:ext>
            </a:extLst>
          </p:cNvPr>
          <p:cNvSpPr>
            <a:spLocks noGrp="1"/>
          </p:cNvSpPr>
          <p:nvPr>
            <p:ph type="title"/>
          </p:nvPr>
        </p:nvSpPr>
        <p:spPr>
          <a:xfrm>
            <a:off x="1066800" y="642594"/>
            <a:ext cx="10058400" cy="1024841"/>
          </a:xfrm>
        </p:spPr>
        <p:txBody>
          <a:bodyPr/>
          <a:lstStyle/>
          <a:p>
            <a:r>
              <a:rPr lang="en-IN" dirty="0"/>
              <a:t>Start game</a:t>
            </a:r>
          </a:p>
        </p:txBody>
      </p:sp>
      <p:pic>
        <p:nvPicPr>
          <p:cNvPr id="7" name="Content Placeholder 6">
            <a:extLst>
              <a:ext uri="{FF2B5EF4-FFF2-40B4-BE49-F238E27FC236}">
                <a16:creationId xmlns:a16="http://schemas.microsoft.com/office/drawing/2014/main" id="{A7E62ACC-F7AC-412C-88C8-32C05035E7E2}"/>
              </a:ext>
            </a:extLst>
          </p:cNvPr>
          <p:cNvPicPr>
            <a:picLocks noGrp="1" noChangeAspect="1"/>
          </p:cNvPicPr>
          <p:nvPr>
            <p:ph idx="1"/>
          </p:nvPr>
        </p:nvPicPr>
        <p:blipFill>
          <a:blip r:embed="rId2"/>
          <a:stretch>
            <a:fillRect/>
          </a:stretch>
        </p:blipFill>
        <p:spPr>
          <a:xfrm>
            <a:off x="394448" y="1757082"/>
            <a:ext cx="5701552" cy="4679578"/>
          </a:xfrm>
          <a:prstGeom prst="rect">
            <a:avLst/>
          </a:prstGeom>
        </p:spPr>
      </p:pic>
      <p:pic>
        <p:nvPicPr>
          <p:cNvPr id="8" name="Picture 7">
            <a:extLst>
              <a:ext uri="{FF2B5EF4-FFF2-40B4-BE49-F238E27FC236}">
                <a16:creationId xmlns:a16="http://schemas.microsoft.com/office/drawing/2014/main" id="{642C1CC6-17E3-412D-B475-2C23C416BB11}"/>
              </a:ext>
            </a:extLst>
          </p:cNvPr>
          <p:cNvPicPr>
            <a:picLocks noChangeAspect="1"/>
          </p:cNvPicPr>
          <p:nvPr/>
        </p:nvPicPr>
        <p:blipFill>
          <a:blip r:embed="rId3"/>
          <a:stretch>
            <a:fillRect/>
          </a:stretch>
        </p:blipFill>
        <p:spPr>
          <a:xfrm>
            <a:off x="6176682" y="1757082"/>
            <a:ext cx="5522259" cy="4679578"/>
          </a:xfrm>
          <a:prstGeom prst="rect">
            <a:avLst/>
          </a:prstGeom>
        </p:spPr>
      </p:pic>
    </p:spTree>
    <p:extLst>
      <p:ext uri="{BB962C8B-B14F-4D97-AF65-F5344CB8AC3E}">
        <p14:creationId xmlns:p14="http://schemas.microsoft.com/office/powerpoint/2010/main" val="1416942525"/>
      </p:ext>
    </p:extLst>
  </p:cSld>
  <p:clrMapOvr>
    <a:masterClrMapping/>
  </p:clrMapOvr>
  <p:transition spd="slow">
    <p:pull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F155-70DC-4D1A-AB80-A2564526F4E2}"/>
              </a:ext>
            </a:extLst>
          </p:cNvPr>
          <p:cNvSpPr>
            <a:spLocks noGrp="1"/>
          </p:cNvSpPr>
          <p:nvPr>
            <p:ph type="title"/>
          </p:nvPr>
        </p:nvSpPr>
        <p:spPr>
          <a:xfrm>
            <a:off x="1066800" y="642594"/>
            <a:ext cx="10058400" cy="1006912"/>
          </a:xfrm>
        </p:spPr>
        <p:txBody>
          <a:bodyPr/>
          <a:lstStyle/>
          <a:p>
            <a:r>
              <a:rPr lang="en-IN" dirty="0"/>
              <a:t>Clear 1 level, went to 2 level </a:t>
            </a:r>
          </a:p>
        </p:txBody>
      </p:sp>
      <p:pic>
        <p:nvPicPr>
          <p:cNvPr id="4" name="Content Placeholder 3">
            <a:extLst>
              <a:ext uri="{FF2B5EF4-FFF2-40B4-BE49-F238E27FC236}">
                <a16:creationId xmlns:a16="http://schemas.microsoft.com/office/drawing/2014/main" id="{23B68BAF-F743-49AD-A4D3-ABE7151E3E99}"/>
              </a:ext>
            </a:extLst>
          </p:cNvPr>
          <p:cNvPicPr>
            <a:picLocks noGrp="1" noChangeAspect="1"/>
          </p:cNvPicPr>
          <p:nvPr>
            <p:ph idx="1"/>
          </p:nvPr>
        </p:nvPicPr>
        <p:blipFill>
          <a:blip r:embed="rId2"/>
          <a:stretch>
            <a:fillRect/>
          </a:stretch>
        </p:blipFill>
        <p:spPr>
          <a:xfrm>
            <a:off x="396292" y="1721224"/>
            <a:ext cx="5538342" cy="4724211"/>
          </a:xfrm>
          <a:prstGeom prst="rect">
            <a:avLst/>
          </a:prstGeom>
        </p:spPr>
      </p:pic>
      <p:pic>
        <p:nvPicPr>
          <p:cNvPr id="5" name="Picture 4">
            <a:extLst>
              <a:ext uri="{FF2B5EF4-FFF2-40B4-BE49-F238E27FC236}">
                <a16:creationId xmlns:a16="http://schemas.microsoft.com/office/drawing/2014/main" id="{699EE732-99B8-46F6-9873-FA4BB3B04884}"/>
              </a:ext>
            </a:extLst>
          </p:cNvPr>
          <p:cNvPicPr>
            <a:picLocks noChangeAspect="1"/>
          </p:cNvPicPr>
          <p:nvPr/>
        </p:nvPicPr>
        <p:blipFill>
          <a:blip r:embed="rId3"/>
          <a:stretch>
            <a:fillRect/>
          </a:stretch>
        </p:blipFill>
        <p:spPr>
          <a:xfrm>
            <a:off x="6257365" y="1721224"/>
            <a:ext cx="5538342" cy="4724211"/>
          </a:xfrm>
          <a:prstGeom prst="rect">
            <a:avLst/>
          </a:prstGeom>
        </p:spPr>
      </p:pic>
    </p:spTree>
    <p:extLst>
      <p:ext uri="{BB962C8B-B14F-4D97-AF65-F5344CB8AC3E}">
        <p14:creationId xmlns:p14="http://schemas.microsoft.com/office/powerpoint/2010/main" val="370939832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71CF-1F6D-4FF3-ACAD-7F9C7A601DFE}"/>
              </a:ext>
            </a:extLst>
          </p:cNvPr>
          <p:cNvSpPr>
            <a:spLocks noGrp="1"/>
          </p:cNvSpPr>
          <p:nvPr>
            <p:ph type="title"/>
          </p:nvPr>
        </p:nvSpPr>
        <p:spPr>
          <a:xfrm>
            <a:off x="1066800" y="457201"/>
            <a:ext cx="10058400" cy="1129552"/>
          </a:xfrm>
        </p:spPr>
        <p:txBody>
          <a:bodyPr/>
          <a:lstStyle/>
          <a:p>
            <a:r>
              <a:rPr lang="en-IN" dirty="0"/>
              <a:t>Edit game </a:t>
            </a:r>
          </a:p>
        </p:txBody>
      </p:sp>
      <p:pic>
        <p:nvPicPr>
          <p:cNvPr id="4" name="Content Placeholder 3">
            <a:extLst>
              <a:ext uri="{FF2B5EF4-FFF2-40B4-BE49-F238E27FC236}">
                <a16:creationId xmlns:a16="http://schemas.microsoft.com/office/drawing/2014/main" id="{669F6C75-2896-4DE3-ADD4-5719AA8FBA9C}"/>
              </a:ext>
            </a:extLst>
          </p:cNvPr>
          <p:cNvPicPr>
            <a:picLocks noGrp="1" noChangeAspect="1"/>
          </p:cNvPicPr>
          <p:nvPr>
            <p:ph idx="1"/>
          </p:nvPr>
        </p:nvPicPr>
        <p:blipFill>
          <a:blip r:embed="rId2"/>
          <a:stretch>
            <a:fillRect/>
          </a:stretch>
        </p:blipFill>
        <p:spPr>
          <a:xfrm>
            <a:off x="376517" y="1819835"/>
            <a:ext cx="5432612" cy="4580964"/>
          </a:xfrm>
          <a:prstGeom prst="rect">
            <a:avLst/>
          </a:prstGeom>
        </p:spPr>
      </p:pic>
      <p:pic>
        <p:nvPicPr>
          <p:cNvPr id="5" name="Picture 4">
            <a:extLst>
              <a:ext uri="{FF2B5EF4-FFF2-40B4-BE49-F238E27FC236}">
                <a16:creationId xmlns:a16="http://schemas.microsoft.com/office/drawing/2014/main" id="{A0AD8FE5-B156-4941-A6F2-356F11EDD81E}"/>
              </a:ext>
            </a:extLst>
          </p:cNvPr>
          <p:cNvPicPr>
            <a:picLocks noChangeAspect="1"/>
          </p:cNvPicPr>
          <p:nvPr/>
        </p:nvPicPr>
        <p:blipFill>
          <a:blip r:embed="rId3"/>
          <a:stretch>
            <a:fillRect/>
          </a:stretch>
        </p:blipFill>
        <p:spPr>
          <a:xfrm>
            <a:off x="5907741" y="1819835"/>
            <a:ext cx="5907742" cy="4688542"/>
          </a:xfrm>
          <a:prstGeom prst="rect">
            <a:avLst/>
          </a:prstGeom>
        </p:spPr>
      </p:pic>
    </p:spTree>
    <p:extLst>
      <p:ext uri="{BB962C8B-B14F-4D97-AF65-F5344CB8AC3E}">
        <p14:creationId xmlns:p14="http://schemas.microsoft.com/office/powerpoint/2010/main" val="2757582791"/>
      </p:ext>
    </p:extLst>
  </p:cSld>
  <p:clrMapOvr>
    <a:masterClrMapping/>
  </p:clrMapOvr>
  <p:transition spd="med">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6BCF-9AFD-47E0-9181-D0340F99B8F2}"/>
              </a:ext>
            </a:extLst>
          </p:cNvPr>
          <p:cNvSpPr>
            <a:spLocks noGrp="1"/>
          </p:cNvSpPr>
          <p:nvPr>
            <p:ph type="title"/>
          </p:nvPr>
        </p:nvSpPr>
        <p:spPr>
          <a:xfrm>
            <a:off x="1066800" y="642594"/>
            <a:ext cx="10058400" cy="935194"/>
          </a:xfrm>
        </p:spPr>
        <p:txBody>
          <a:bodyPr/>
          <a:lstStyle/>
          <a:p>
            <a:r>
              <a:rPr lang="en-IN" dirty="0"/>
              <a:t>   Edited levels                         Game over   </a:t>
            </a:r>
          </a:p>
        </p:txBody>
      </p:sp>
      <p:pic>
        <p:nvPicPr>
          <p:cNvPr id="8" name="Picture 7">
            <a:extLst>
              <a:ext uri="{FF2B5EF4-FFF2-40B4-BE49-F238E27FC236}">
                <a16:creationId xmlns:a16="http://schemas.microsoft.com/office/drawing/2014/main" id="{10B578EB-8E46-4BA5-A74D-2CD05B100A21}"/>
              </a:ext>
            </a:extLst>
          </p:cNvPr>
          <p:cNvPicPr>
            <a:picLocks noChangeAspect="1"/>
          </p:cNvPicPr>
          <p:nvPr/>
        </p:nvPicPr>
        <p:blipFill>
          <a:blip r:embed="rId2"/>
          <a:stretch>
            <a:fillRect/>
          </a:stretch>
        </p:blipFill>
        <p:spPr>
          <a:xfrm>
            <a:off x="430729" y="1646475"/>
            <a:ext cx="5665271" cy="4762913"/>
          </a:xfrm>
          <a:prstGeom prst="rect">
            <a:avLst/>
          </a:prstGeom>
        </p:spPr>
      </p:pic>
      <p:pic>
        <p:nvPicPr>
          <p:cNvPr id="11" name="Content Placeholder 3">
            <a:extLst>
              <a:ext uri="{FF2B5EF4-FFF2-40B4-BE49-F238E27FC236}">
                <a16:creationId xmlns:a16="http://schemas.microsoft.com/office/drawing/2014/main" id="{7FD8861F-A7CE-43B7-B71B-3CC737C8F3DB}"/>
              </a:ext>
            </a:extLst>
          </p:cNvPr>
          <p:cNvPicPr>
            <a:picLocks noGrp="1" noChangeAspect="1"/>
          </p:cNvPicPr>
          <p:nvPr>
            <p:ph idx="1"/>
          </p:nvPr>
        </p:nvPicPr>
        <p:blipFill>
          <a:blip r:embed="rId3"/>
          <a:stretch>
            <a:fillRect/>
          </a:stretch>
        </p:blipFill>
        <p:spPr>
          <a:xfrm>
            <a:off x="6230471" y="1721224"/>
            <a:ext cx="5396753" cy="4688164"/>
          </a:xfrm>
          <a:prstGeom prst="rect">
            <a:avLst/>
          </a:prstGeom>
        </p:spPr>
      </p:pic>
    </p:spTree>
    <p:extLst>
      <p:ext uri="{BB962C8B-B14F-4D97-AF65-F5344CB8AC3E}">
        <p14:creationId xmlns:p14="http://schemas.microsoft.com/office/powerpoint/2010/main" val="175183203"/>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{4FF50924-D33C-4BDF-88E7-8379DD3816B7}tf78438558_win32</Template>
  <TotalTime>75</TotalTime>
  <Words>623</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Baskerville Old Face</vt:lpstr>
      <vt:lpstr>Cambria Math</vt:lpstr>
      <vt:lpstr>Century Gothic</vt:lpstr>
      <vt:lpstr>Garamond</vt:lpstr>
      <vt:lpstr>Wingdings</vt:lpstr>
      <vt:lpstr>SavonVTI</vt:lpstr>
      <vt:lpstr>MARIO GAME USING JAVASCRIPT</vt:lpstr>
      <vt:lpstr>ABSTRACT </vt:lpstr>
      <vt:lpstr>IMPLEMENTATION (Steps to play game)</vt:lpstr>
      <vt:lpstr>PowerPoint Presentation</vt:lpstr>
      <vt:lpstr>RESULT</vt:lpstr>
      <vt:lpstr>Start game</vt:lpstr>
      <vt:lpstr>Clear 1 level, went to 2 level </vt:lpstr>
      <vt:lpstr>Edit game </vt:lpstr>
      <vt:lpstr>   Edited levels                         Game over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MARIO GAME USING JAVASCRIPT</dc:title>
  <dc:creator>Reshma Banu</dc:creator>
  <cp:lastModifiedBy>Tahseen   Begum .</cp:lastModifiedBy>
  <cp:revision>2</cp:revision>
  <dcterms:created xsi:type="dcterms:W3CDTF">2022-01-04T03:30:45Z</dcterms:created>
  <dcterms:modified xsi:type="dcterms:W3CDTF">2022-01-04T07:47:14Z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