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0" r:id="rId4"/>
    <p:sldMasterId id="214748374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Urbanist Medium"/>
      <p:regular r:id="rId21"/>
      <p:bold r:id="rId22"/>
      <p:italic r:id="rId23"/>
      <p:boldItalic r:id="rId24"/>
    </p:embeddedFont>
    <p:embeddedFont>
      <p:font typeface="Urbanist SemiBold"/>
      <p:regular r:id="rId25"/>
      <p:bold r:id="rId26"/>
      <p:italic r:id="rId27"/>
      <p:boldItalic r:id="rId28"/>
    </p:embeddedFont>
    <p:embeddedFont>
      <p:font typeface="Urbanist"/>
      <p:regular r:id="rId29"/>
      <p:bold r:id="rId30"/>
      <p:italic r:id="rId31"/>
      <p:boldItalic r:id="rId32"/>
    </p:embeddedFont>
    <p:embeddedFont>
      <p:font typeface="Newsreader"/>
      <p:regular r:id="rId33"/>
      <p:bold r:id="rId34"/>
      <p:italic r:id="rId35"/>
      <p:boldItalic r:id="rId36"/>
    </p:embeddedFont>
    <p:embeddedFont>
      <p:font typeface="DM Sans Light"/>
      <p:regular r:id="rId37"/>
      <p:bold r:id="rId38"/>
      <p:italic r:id="rId39"/>
      <p:boldItalic r:id="rId40"/>
    </p:embeddedFont>
    <p:embeddedFont>
      <p:font typeface="DM Sans SemiBold"/>
      <p:regular r:id="rId41"/>
      <p:bold r:id="rId42"/>
      <p:italic r:id="rId43"/>
      <p:boldItalic r:id="rId44"/>
    </p:embeddedFont>
    <p:embeddedFont>
      <p:font typeface="DM Sans"/>
      <p:regular r:id="rId45"/>
      <p:bold r:id="rId46"/>
      <p:italic r:id="rId47"/>
      <p:boldItalic r:id="rId48"/>
    </p:embeddedFont>
    <p:embeddedFont>
      <p:font typeface="Newsreader SemiBold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Light-boldItalic.fntdata"/><Relationship Id="rId42" Type="http://schemas.openxmlformats.org/officeDocument/2006/relationships/font" Target="fonts/DMSansSemiBold-bold.fntdata"/><Relationship Id="rId41" Type="http://schemas.openxmlformats.org/officeDocument/2006/relationships/font" Target="fonts/DMSansSemiBold-regular.fntdata"/><Relationship Id="rId44" Type="http://schemas.openxmlformats.org/officeDocument/2006/relationships/font" Target="fonts/DMSansSemiBold-boldItalic.fntdata"/><Relationship Id="rId43" Type="http://schemas.openxmlformats.org/officeDocument/2006/relationships/font" Target="fonts/DMSansSemiBold-italic.fntdata"/><Relationship Id="rId46" Type="http://schemas.openxmlformats.org/officeDocument/2006/relationships/font" Target="fonts/DMSans-bold.fntdata"/><Relationship Id="rId45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DMSans-boldItalic.fntdata"/><Relationship Id="rId47" Type="http://schemas.openxmlformats.org/officeDocument/2006/relationships/font" Target="fonts/DMSans-italic.fntdata"/><Relationship Id="rId49" Type="http://schemas.openxmlformats.org/officeDocument/2006/relationships/font" Target="fonts/Newsreader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rbanist-italic.fntdata"/><Relationship Id="rId30" Type="http://schemas.openxmlformats.org/officeDocument/2006/relationships/font" Target="fonts/Urbanist-bold.fntdata"/><Relationship Id="rId33" Type="http://schemas.openxmlformats.org/officeDocument/2006/relationships/font" Target="fonts/Newsreader-regular.fntdata"/><Relationship Id="rId32" Type="http://schemas.openxmlformats.org/officeDocument/2006/relationships/font" Target="fonts/Urbanist-boldItalic.fntdata"/><Relationship Id="rId35" Type="http://schemas.openxmlformats.org/officeDocument/2006/relationships/font" Target="fonts/Newsreader-italic.fntdata"/><Relationship Id="rId34" Type="http://schemas.openxmlformats.org/officeDocument/2006/relationships/font" Target="fonts/Newsreader-bold.fntdata"/><Relationship Id="rId37" Type="http://schemas.openxmlformats.org/officeDocument/2006/relationships/font" Target="fonts/DMSansLight-regular.fntdata"/><Relationship Id="rId36" Type="http://schemas.openxmlformats.org/officeDocument/2006/relationships/font" Target="fonts/Newsreader-boldItalic.fntdata"/><Relationship Id="rId39" Type="http://schemas.openxmlformats.org/officeDocument/2006/relationships/font" Target="fonts/DMSansLight-italic.fntdata"/><Relationship Id="rId38" Type="http://schemas.openxmlformats.org/officeDocument/2006/relationships/font" Target="fonts/DMSansLight-bold.fntdata"/><Relationship Id="rId20" Type="http://schemas.openxmlformats.org/officeDocument/2006/relationships/slide" Target="slides/slide14.xml"/><Relationship Id="rId22" Type="http://schemas.openxmlformats.org/officeDocument/2006/relationships/font" Target="fonts/UrbanistMedium-bold.fntdata"/><Relationship Id="rId21" Type="http://schemas.openxmlformats.org/officeDocument/2006/relationships/font" Target="fonts/UrbanistMedium-regular.fntdata"/><Relationship Id="rId24" Type="http://schemas.openxmlformats.org/officeDocument/2006/relationships/font" Target="fonts/UrbanistMedium-boldItalic.fntdata"/><Relationship Id="rId23" Type="http://schemas.openxmlformats.org/officeDocument/2006/relationships/font" Target="fonts/UrbanistMedium-italic.fntdata"/><Relationship Id="rId26" Type="http://schemas.openxmlformats.org/officeDocument/2006/relationships/font" Target="fonts/UrbanistSemiBold-bold.fntdata"/><Relationship Id="rId25" Type="http://schemas.openxmlformats.org/officeDocument/2006/relationships/font" Target="fonts/UrbanistSemiBold-regular.fntdata"/><Relationship Id="rId28" Type="http://schemas.openxmlformats.org/officeDocument/2006/relationships/font" Target="fonts/UrbanistSemiBold-boldItalic.fntdata"/><Relationship Id="rId27" Type="http://schemas.openxmlformats.org/officeDocument/2006/relationships/font" Target="fonts/UrbanistSemiBold-italic.fntdata"/><Relationship Id="rId29" Type="http://schemas.openxmlformats.org/officeDocument/2006/relationships/font" Target="fonts/Urbanist-regular.fntdata"/><Relationship Id="rId51" Type="http://schemas.openxmlformats.org/officeDocument/2006/relationships/font" Target="fonts/NewsreaderSemiBold-italic.fntdata"/><Relationship Id="rId50" Type="http://schemas.openxmlformats.org/officeDocument/2006/relationships/font" Target="fonts/NewsreaderSemiBold-bold.fntdata"/><Relationship Id="rId52" Type="http://schemas.openxmlformats.org/officeDocument/2006/relationships/font" Target="fonts/NewsreaderSemiBold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387abc2a3e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387abc2a3e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87b90d43d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387b90d43d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387b90d43d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387b90d43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87b90d43d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387b90d43d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87b90d43d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87b90d43d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87b90d43d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87b90d43d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87abc2a3e1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87abc2a3e1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87abc2a3e1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87abc2a3e1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87abc2a3e1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87abc2a3e1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87b90d43d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87b90d43d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87b90d43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87b90d43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87abc2a3e1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387abc2a3e1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87b90d43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87b90d43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87b90d43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87b90d43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4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3" name="Google Shape;443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45" name="Google Shape;445;p43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3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3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43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44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52" name="Google Shape;452;p44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4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5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6" name="Google Shape;456;p45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7" name="Google Shape;457;p4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45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9" name="Google Shape;459;p4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0" name="Google Shape;460;p4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1" name="Google Shape;461;p4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4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3" name="Google Shape;463;p45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466" name="Google Shape;466;p4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46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68" name="Google Shape;468;p46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69" name="Google Shape;469;p46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46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71" name="Google Shape;471;p46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2" name="Google Shape;472;p46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73" name="Google Shape;473;p4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74" name="Google Shape;474;p46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47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78" name="Google Shape;478;p47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79" name="Google Shape;479;p4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0" name="Google Shape;480;p47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7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2" name="Google Shape;482;p47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83" name="Google Shape;483;p47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47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85" name="Google Shape;485;p47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4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4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90" name="Google Shape;490;p4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91" name="Google Shape;491;p4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4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93" name="Google Shape;493;p4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94" name="Google Shape;494;p4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95" name="Google Shape;495;p4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6" name="Google Shape;496;p4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99" name="Google Shape;499;p49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00" name="Google Shape;500;p4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49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49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3" name="Google Shape;503;p49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04" name="Google Shape;504;p49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05" name="Google Shape;505;p49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06" name="Google Shape;506;p49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7" name="Google Shape;507;p49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08" name="Google Shape;508;p49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09" name="Google Shape;509;p49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5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50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4" name="Google Shape;514;p50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5" name="Google Shape;515;p50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6" name="Google Shape;516;p50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517" name="Google Shape;517;p50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8" name="Google Shape;518;p50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9" name="Google Shape;519;p50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20" name="Google Shape;520;p50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21" name="Google Shape;521;p50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22" name="Google Shape;522;p50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23" name="Google Shape;523;p50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24" name="Google Shape;524;p50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5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51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29" name="Google Shape;529;p51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0" name="Google Shape;530;p51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1" name="Google Shape;531;p51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2" name="Google Shape;532;p51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3" name="Google Shape;533;p51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4" name="Google Shape;534;p51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5" name="Google Shape;535;p51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6" name="Google Shape;536;p51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7" name="Google Shape;537;p51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8" name="Google Shape;538;p51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39" name="Google Shape;539;p51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40" name="Google Shape;540;p51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41" name="Google Shape;541;p51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544" name="Google Shape;544;p52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52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52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5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53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1" name="Google Shape;551;p53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3" name="Google Shape;553;p53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4" name="Google Shape;554;p53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5" name="Google Shape;555;p53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7" name="Google Shape;557;p53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8" name="Google Shape;558;p53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559" name="Google Shape;559;p53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53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61" name="Google Shape;561;p53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53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63" name="Google Shape;563;p53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53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65" name="Google Shape;565;p53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53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5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54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571" name="Google Shape;571;p54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2" name="Google Shape;572;p54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73" name="Google Shape;573;p54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5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7" name="Google Shape;577;p55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8" name="Google Shape;578;p55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9" name="Google Shape;579;p55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80" name="Google Shape;580;p55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5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4" name="Google Shape;584;p56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5" name="Google Shape;585;p56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86" name="Google Shape;586;p56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587" name="Google Shape;587;p56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8" name="Google Shape;588;p56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56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90" name="Google Shape;590;p56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56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56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56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6" name="Google Shape;596;p5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7" name="Google Shape;597;p57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5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57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p57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01" name="Google Shape;601;p57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2" name="Google Shape;602;p57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57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57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57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57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07" name="Google Shape;607;p57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08" name="Google Shape;608;p5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5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5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58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58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615" name="Google Shape;615;p58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6" name="Google Shape;616;p58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17" name="Google Shape;617;p58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5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5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2" name="Google Shape;622;p59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0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60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6" name="Google Shape;626;p60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27" name="Google Shape;627;p60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28" name="Google Shape;628;p6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60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2" name="Google Shape;632;p6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61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4" name="Google Shape;634;p61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5" name="Google Shape;635;p61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36" name="Google Shape;636;p61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6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62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1" name="Google Shape;641;p62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642" name="Google Shape;642;p6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3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645" name="Google Shape;645;p6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6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7" name="Google Shape;647;p63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8" name="Google Shape;648;p63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63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651" name="Google Shape;651;p64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6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64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55" name="Google Shape;655;p64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6" name="Google Shape;656;p64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57" name="Google Shape;657;p64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659" name="Google Shape;659;p65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6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65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63" name="Google Shape;663;p65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" name="Google Shape;665;p66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66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66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66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66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0" name="Google Shape;670;p6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66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66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66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66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5" name="Google Shape;675;p66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6" name="Google Shape;676;p66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7" name="Google Shape;677;p66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8" name="Google Shape;678;p66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9" name="Google Shape;679;p66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0" name="Google Shape;680;p66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81" name="Google Shape;681;p66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2" name="Google Shape;682;p66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7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85" name="Google Shape;685;p67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86" name="Google Shape;686;p67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67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88" name="Google Shape;688;p67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6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67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67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2" name="Google Shape;692;p67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93" name="Google Shape;693;p67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94" name="Google Shape;694;p67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95" name="Google Shape;695;p67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96" name="Google Shape;696;p67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8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Google Shape;699;p6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68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9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03" name="Google Shape;703;p69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04" name="Google Shape;704;p69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05" name="Google Shape;705;p69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06" name="Google Shape;706;p69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69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708" name="Google Shape;708;p69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09" name="Google Shape;709;p69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69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69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69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p69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4" name="Google Shape;714;p6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5" name="Google Shape;715;p6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6" name="Google Shape;716;p69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17" name="Google Shape;717;p69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8" name="Google Shape;718;p69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19" name="Google Shape;719;p69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0" name="Google Shape;720;p69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69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2" name="Google Shape;722;p69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3" name="Google Shape;723;p69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4" name="Google Shape;724;p69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5" name="Google Shape;725;p69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6" name="Google Shape;726;p69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7" name="Google Shape;727;p69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0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0" name="Google Shape;730;p70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31" name="Google Shape;731;p70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32" name="Google Shape;732;p70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33" name="Google Shape;733;p70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4" name="Google Shape;734;p70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35" name="Google Shape;735;p70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36" name="Google Shape;736;p70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37" name="Google Shape;737;p70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8" name="Google Shape;738;p70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39" name="Google Shape;739;p70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40" name="Google Shape;740;p70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70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2" name="Google Shape;742;p70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43" name="Google Shape;743;p70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44" name="Google Shape;744;p70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70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46" name="Google Shape;746;p70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47" name="Google Shape;747;p70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48" name="Google Shape;748;p70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49" name="Google Shape;749;p70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0" name="Google Shape;750;p70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51" name="Google Shape;751;p70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52" name="Google Shape;752;p70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53" name="Google Shape;753;p70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4" name="Google Shape;754;p70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55" name="Google Shape;755;p70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56" name="Google Shape;756;p70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57" name="Google Shape;757;p70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8" name="Google Shape;758;p70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59" name="Google Shape;759;p70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0" name="Google Shape;760;p70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p70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62" name="Google Shape;762;p7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3" name="Google Shape;763;p70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1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6" name="Google Shape;766;p7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67" name="Google Shape;767;p71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768" name="Google Shape;768;p71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9" name="Google Shape;769;p7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0" name="Google Shape;770;p7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771" name="Google Shape;771;p71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72" name="Google Shape;772;p71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3" name="Google Shape;773;p7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72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776" name="Google Shape;776;p72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72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72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9" name="Google Shape;779;p72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72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72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72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72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72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5" name="Google Shape;785;p7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7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72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3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0" name="Google Shape;790;p73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1" name="Google Shape;791;p73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4" name="Google Shape;794;p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2" name="Google Shape;802;p7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3" name="Google Shape;803;p7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8" name="Google Shape;808;p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3" name="Google Shape;813;p8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4" name="Google Shape;814;p8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9" name="Google Shape;819;p8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8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4" name="Google Shape;824;p8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5" name="Google Shape;825;p8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6" name="Google Shape;826;p8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7" name="Google Shape;827;p8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8" name="Google Shape;828;p8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1" name="Google Shape;831;p8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2" name="Google Shape;832;p8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5" name="Google Shape;835;p8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6" name="Google Shape;836;p8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7" name="Google Shape;837;p8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8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8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8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3" name="Google Shape;843;p8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4" name="Google Shape;844;p8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5" name="Google Shape;845;p8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8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9" name="Google Shape;849;p8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0" name="Google Shape;850;p8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1" name="Google Shape;851;p8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2" name="Google Shape;852;p8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3" name="Google Shape;853;p8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4" name="Google Shape;854;p8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5" name="Google Shape;855;p8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6" name="Google Shape;856;p8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9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9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9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9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9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7" name="Google Shape;867;p9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0" name="Google Shape;870;p9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71" name="Google Shape;871;p9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72" name="Google Shape;872;p9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3" name="Google Shape;873;p9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74" name="Google Shape;874;p9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5" name="Google Shape;875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9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7" name="Google Shape;877;p9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8" name="Google Shape;878;p9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9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4" name="Google Shape;884;p9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5" name="Google Shape;885;p9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6" name="Google Shape;886;p9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7" name="Google Shape;887;p9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8" name="Google Shape;888;p9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9" name="Google Shape;889;p9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90" name="Google Shape;890;p9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91" name="Google Shape;891;p9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1.xml"/><Relationship Id="rId41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82.xml"/><Relationship Id="rId46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87.xml"/><Relationship Id="rId47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90.xml"/><Relationship Id="rId50" Type="http://schemas.openxmlformats.org/officeDocument/2006/relationships/slideLayout" Target="../slideLayouts/slideLayout89.xml"/><Relationship Id="rId53" Type="http://schemas.openxmlformats.org/officeDocument/2006/relationships/slideLayout" Target="../slideLayouts/slideLayout92.xml"/><Relationship Id="rId52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35" name="Google Shape;435;p41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41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  <p:sldLayoutId id="2147483739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896" name="Google Shape;896;p95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95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G2M Case Study</a:t>
            </a:r>
            <a:endParaRPr/>
          </a:p>
        </p:txBody>
      </p:sp>
      <p:sp>
        <p:nvSpPr>
          <p:cNvPr id="898" name="Google Shape;898;p95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99" name="Google Shape;899;p95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Tahsin Azad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Internship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4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gender should be targeted the most through advertisements?</a:t>
            </a:r>
            <a:endParaRPr sz="2200"/>
          </a:p>
        </p:txBody>
      </p:sp>
      <p:sp>
        <p:nvSpPr>
          <p:cNvPr id="980" name="Google Shape;980;p104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data given, it has more males so it is expected the graph would show more male spending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lack of complete data, It does not seem like XYZ should focus on just one gender</a:t>
            </a:r>
            <a:endParaRPr/>
          </a:p>
        </p:txBody>
      </p:sp>
      <p:sp>
        <p:nvSpPr>
          <p:cNvPr id="981" name="Google Shape;981;p104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2" name="Google Shape;98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51" y="1150500"/>
            <a:ext cx="4476175" cy="29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05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 there a city an investor should prioritize due to usage?</a:t>
            </a:r>
            <a:endParaRPr sz="2200"/>
          </a:p>
        </p:txBody>
      </p:sp>
      <p:sp>
        <p:nvSpPr>
          <p:cNvPr id="988" name="Google Shape;988;p105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that the first five cities, New York, Chicago, Los Angeles, Washington, and Boston seem to have the most usage. Therefore, if investors need to choose a city, these would be great options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Furthermore, </a:t>
            </a:r>
            <a:r>
              <a:rPr lang="en"/>
              <a:t>cities</a:t>
            </a:r>
            <a:r>
              <a:rPr lang="en"/>
              <a:t> like </a:t>
            </a:r>
            <a:r>
              <a:rPr lang="en"/>
              <a:t>Phoenix</a:t>
            </a:r>
            <a:r>
              <a:rPr lang="en"/>
              <a:t>, Tucson, and Pittsburg should be avoided.</a:t>
            </a:r>
            <a:endParaRPr/>
          </a:p>
        </p:txBody>
      </p:sp>
      <p:sp>
        <p:nvSpPr>
          <p:cNvPr id="989" name="Google Shape;989;p105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0" name="Google Shape;99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00" y="554325"/>
            <a:ext cx="307657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06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 there a city an investor should prioritize due to income?</a:t>
            </a:r>
            <a:endParaRPr sz="2200"/>
          </a:p>
        </p:txBody>
      </p:sp>
      <p:sp>
        <p:nvSpPr>
          <p:cNvPr id="996" name="Google Shape;996;p106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expected, many outliers, so average income does not matter.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highest regular income seems to be New York and Los Angeles and San Diego</a:t>
            </a:r>
            <a:endParaRPr/>
          </a:p>
        </p:txBody>
      </p:sp>
      <p:sp>
        <p:nvSpPr>
          <p:cNvPr id="997" name="Google Shape;997;p106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8" name="Google Shape;99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62" y="1066100"/>
            <a:ext cx="4671125" cy="352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0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107"/>
          <p:cNvSpPr txBox="1"/>
          <p:nvPr>
            <p:ph idx="1" type="subTitle"/>
          </p:nvPr>
        </p:nvSpPr>
        <p:spPr>
          <a:xfrm>
            <a:off x="2443500" y="1003350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sz="5000"/>
          </a:p>
        </p:txBody>
      </p:sp>
      <p:sp>
        <p:nvSpPr>
          <p:cNvPr id="1005" name="Google Shape;1005;p107"/>
          <p:cNvSpPr txBox="1"/>
          <p:nvPr>
            <p:ph type="title"/>
          </p:nvPr>
        </p:nvSpPr>
        <p:spPr>
          <a:xfrm>
            <a:off x="1453650" y="15148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conclude, this is what we </a:t>
            </a:r>
            <a:r>
              <a:rPr lang="en" sz="1700"/>
              <a:t>recommend</a:t>
            </a:r>
            <a:r>
              <a:rPr lang="en" sz="1700"/>
              <a:t> for XYZ: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Invest in Yellow cab company, keeping in mind that social media and advertisement may change sentiment towards Pink cab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Invest in New York the most, followed by Los Angeles, San Diego, Chicago, and Washington DC. These are the best cities for both cab companies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If after investments, XYZ wishes to do advertisements to support their investments, it should happen in these cities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108"/>
          <p:cNvSpPr txBox="1"/>
          <p:nvPr>
            <p:ph idx="1" type="subTitle"/>
          </p:nvPr>
        </p:nvSpPr>
        <p:spPr>
          <a:xfrm>
            <a:off x="2486250" y="2205750"/>
            <a:ext cx="4265400" cy="7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6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96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06" name="Google Shape;906;p96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07" name="Google Shape;907;p96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08" name="Google Shape;908;p96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09" name="Google Shape;909;p96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Interest</a:t>
            </a:r>
            <a:endParaRPr/>
          </a:p>
        </p:txBody>
      </p:sp>
      <p:sp>
        <p:nvSpPr>
          <p:cNvPr id="910" name="Google Shape;910;p96"/>
          <p:cNvSpPr txBox="1"/>
          <p:nvPr>
            <p:ph type="title"/>
          </p:nvPr>
        </p:nvSpPr>
        <p:spPr>
          <a:xfrm>
            <a:off x="361975" y="962100"/>
            <a:ext cx="41631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r>
              <a:rPr i="1" lang="en"/>
              <a:t>o</a:t>
            </a:r>
            <a:r>
              <a:rPr i="1" lang="en"/>
              <a:t>verview</a:t>
            </a:r>
            <a:endParaRPr i="1"/>
          </a:p>
        </p:txBody>
      </p:sp>
      <p:sp>
        <p:nvSpPr>
          <p:cNvPr id="911" name="Google Shape;911;p9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2" name="Google Shape;912;p9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Google Shape;913;p96"/>
          <p:cNvCxnSpPr/>
          <p:nvPr/>
        </p:nvCxnSpPr>
        <p:spPr>
          <a:xfrm>
            <a:off x="378475" y="3240663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96"/>
          <p:cNvCxnSpPr/>
          <p:nvPr/>
        </p:nvCxnSpPr>
        <p:spPr>
          <a:xfrm>
            <a:off x="378475" y="389230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5" name="Google Shape;915;p96"/>
          <p:cNvCxnSpPr/>
          <p:nvPr/>
        </p:nvCxnSpPr>
        <p:spPr>
          <a:xfrm>
            <a:off x="378475" y="454394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96"/>
          <p:cNvCxnSpPr/>
          <p:nvPr/>
        </p:nvCxnSpPr>
        <p:spPr>
          <a:xfrm>
            <a:off x="4926175" y="3240663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96"/>
          <p:cNvCxnSpPr/>
          <p:nvPr/>
        </p:nvCxnSpPr>
        <p:spPr>
          <a:xfrm>
            <a:off x="4926175" y="389230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96"/>
          <p:cNvCxnSpPr/>
          <p:nvPr/>
        </p:nvCxnSpPr>
        <p:spPr>
          <a:xfrm>
            <a:off x="4926175" y="454394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Google Shape;919;p96"/>
          <p:cNvSpPr txBox="1"/>
          <p:nvPr/>
        </p:nvSpPr>
        <p:spPr>
          <a:xfrm>
            <a:off x="3891910" y="280514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920" name="Google Shape;920;p96"/>
          <p:cNvSpPr txBox="1"/>
          <p:nvPr/>
        </p:nvSpPr>
        <p:spPr>
          <a:xfrm>
            <a:off x="3891910" y="3474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921" name="Google Shape;921;p96"/>
          <p:cNvSpPr txBox="1"/>
          <p:nvPr/>
        </p:nvSpPr>
        <p:spPr>
          <a:xfrm>
            <a:off x="3891910" y="4143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922" name="Google Shape;922;p96"/>
          <p:cNvSpPr txBox="1"/>
          <p:nvPr/>
        </p:nvSpPr>
        <p:spPr>
          <a:xfrm>
            <a:off x="8437295" y="280514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923" name="Google Shape;923;p96"/>
          <p:cNvSpPr txBox="1"/>
          <p:nvPr/>
        </p:nvSpPr>
        <p:spPr>
          <a:xfrm>
            <a:off x="8437295" y="3474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924" name="Google Shape;924;p96"/>
          <p:cNvSpPr txBox="1"/>
          <p:nvPr/>
        </p:nvSpPr>
        <p:spPr>
          <a:xfrm>
            <a:off x="8437295" y="4143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0" name="Google Shape;930;p97"/>
          <p:cNvSpPr txBox="1"/>
          <p:nvPr>
            <p:ph idx="1" type="subTitle"/>
          </p:nvPr>
        </p:nvSpPr>
        <p:spPr>
          <a:xfrm>
            <a:off x="2443500" y="1003350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Problem</a:t>
            </a:r>
            <a:endParaRPr sz="5000"/>
          </a:p>
        </p:txBody>
      </p:sp>
      <p:sp>
        <p:nvSpPr>
          <p:cNvPr id="931" name="Google Shape;931;p97"/>
          <p:cNvSpPr txBox="1"/>
          <p:nvPr>
            <p:ph type="title"/>
          </p:nvPr>
        </p:nvSpPr>
        <p:spPr>
          <a:xfrm>
            <a:off x="1453650" y="189538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this presentation is to give </a:t>
            </a:r>
            <a:r>
              <a:rPr lang="en"/>
              <a:t>recommendations</a:t>
            </a:r>
            <a:r>
              <a:rPr lang="en"/>
              <a:t> and advice to XYZ on investments in the cab industry.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98"/>
          <p:cNvSpPr txBox="1"/>
          <p:nvPr>
            <p:ph idx="1" type="subTitle"/>
          </p:nvPr>
        </p:nvSpPr>
        <p:spPr>
          <a:xfrm>
            <a:off x="2443500" y="1003350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Areas of Interest</a:t>
            </a:r>
            <a:endParaRPr sz="5000"/>
          </a:p>
        </p:txBody>
      </p:sp>
      <p:sp>
        <p:nvSpPr>
          <p:cNvPr id="938" name="Google Shape;938;p98"/>
          <p:cNvSpPr txBox="1"/>
          <p:nvPr>
            <p:ph type="title"/>
          </p:nvPr>
        </p:nvSpPr>
        <p:spPr>
          <a:xfrm>
            <a:off x="1453650" y="223798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Areas of interest after looking at data are: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City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Gender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Income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- Company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99"/>
          <p:cNvSpPr txBox="1"/>
          <p:nvPr>
            <p:ph idx="1" type="subTitle"/>
          </p:nvPr>
        </p:nvSpPr>
        <p:spPr>
          <a:xfrm>
            <a:off x="2443500" y="1003350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Hypotheses</a:t>
            </a:r>
            <a:endParaRPr sz="5000"/>
          </a:p>
        </p:txBody>
      </p:sp>
      <p:sp>
        <p:nvSpPr>
          <p:cNvPr id="945" name="Google Shape;945;p99"/>
          <p:cNvSpPr txBox="1"/>
          <p:nvPr>
            <p:ph type="title"/>
          </p:nvPr>
        </p:nvSpPr>
        <p:spPr>
          <a:xfrm>
            <a:off x="1453650" y="15148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Some questions thought about: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benefit for an investor to choose one company over the other?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city an investor should prioritize due to income?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there a city an investor should prioritize due to usage?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Which gender should be targeted the most through advertisements?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Are the prices per km consistent? Which cities have the most expensive?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1" name="Google Shape;951;p100"/>
          <p:cNvSpPr txBox="1"/>
          <p:nvPr>
            <p:ph idx="1" type="subTitle"/>
          </p:nvPr>
        </p:nvSpPr>
        <p:spPr>
          <a:xfrm>
            <a:off x="2486250" y="2205750"/>
            <a:ext cx="4265400" cy="7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Exploratory Data Analysis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Are the prices per km consistent? Which </a:t>
            </a:r>
            <a:r>
              <a:rPr lang="en" sz="2200"/>
              <a:t>cities</a:t>
            </a:r>
            <a:r>
              <a:rPr lang="en" sz="2200"/>
              <a:t> have the most expensive?</a:t>
            </a:r>
            <a:endParaRPr sz="2200"/>
          </a:p>
        </p:txBody>
      </p:sp>
      <p:sp>
        <p:nvSpPr>
          <p:cNvPr id="957" name="Google Shape;957;p10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has many outliers. XYZ </a:t>
            </a:r>
            <a:r>
              <a:rPr lang="en"/>
              <a:t>should</a:t>
            </a:r>
            <a:r>
              <a:rPr lang="en"/>
              <a:t> avoid it due to the outliers and inconsistencies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still charges more per KM, but it is consistent</a:t>
            </a:r>
            <a:endParaRPr/>
          </a:p>
        </p:txBody>
      </p:sp>
      <p:sp>
        <p:nvSpPr>
          <p:cNvPr id="958" name="Google Shape;958;p10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25" y="1087935"/>
            <a:ext cx="4466549" cy="296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102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Again, a better graph above showing New York charging the most, while the rest are seemingly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XYZ should focus on New York, Los Angeles, Chicago, and Washington DC</a:t>
            </a:r>
            <a:endParaRPr/>
          </a:p>
        </p:txBody>
      </p:sp>
      <p:sp>
        <p:nvSpPr>
          <p:cNvPr id="965" name="Google Shape;965;p102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6" name="Google Shape;96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01" y="1412231"/>
            <a:ext cx="4508999" cy="268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0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Which company has more </a:t>
            </a:r>
            <a:r>
              <a:rPr lang="en" sz="2200"/>
              <a:t>transactions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972" name="Google Shape;972;p10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Yellow cab has more sales and charges more by km than Pink cab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XYZ should </a:t>
            </a:r>
            <a:r>
              <a:rPr lang="en"/>
              <a:t>definitely</a:t>
            </a:r>
            <a:r>
              <a:rPr lang="en"/>
              <a:t> invest in Yellow cab more. The only case where it fails is if the public decide to user Pink cab- however it seems that Yellow cab simply is either more famous or has better quality</a:t>
            </a:r>
            <a:endParaRPr/>
          </a:p>
        </p:txBody>
      </p:sp>
      <p:sp>
        <p:nvSpPr>
          <p:cNvPr id="973" name="Google Shape;973;p10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4" name="Google Shape;97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50" y="1476169"/>
            <a:ext cx="4530800" cy="224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