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70" r:id="rId3"/>
    <p:sldId id="267" r:id="rId4"/>
    <p:sldId id="271" r:id="rId5"/>
    <p:sldId id="272" r:id="rId6"/>
    <p:sldId id="273" r:id="rId7"/>
    <p:sldId id="274" r:id="rId8"/>
    <p:sldId id="276" r:id="rId9"/>
    <p:sldId id="277" r:id="rId10"/>
    <p:sldId id="275"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3F20CC-DC39-4BC9-A762-24D526C183A1}">
          <p14:sldIdLst>
            <p14:sldId id="256"/>
          </p14:sldIdLst>
        </p14:section>
        <p14:section name="Untitled Section" id="{A38B625B-FD16-4C9B-A738-B9BF47DE281A}">
          <p14:sldIdLst>
            <p14:sldId id="270"/>
            <p14:sldId id="267"/>
            <p14:sldId id="271"/>
            <p14:sldId id="272"/>
            <p14:sldId id="273"/>
            <p14:sldId id="274"/>
            <p14:sldId id="276"/>
            <p14:sldId id="277"/>
            <p14:sldId id="275"/>
            <p14:sldId id="278"/>
            <p14:sldId id="279"/>
            <p14:sldId id="280"/>
            <p14:sldId id="281"/>
            <p14:sldId id="282"/>
            <p14:sldId id="283"/>
            <p14:sldId id="284"/>
            <p14:sldId id="285"/>
            <p14:sldId id="286"/>
            <p14:sldId id="287"/>
            <p14:sldId id="288"/>
            <p14:sldId id="289"/>
            <p14:sldId id="29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9" d="100"/>
          <a:sy n="59" d="100"/>
        </p:scale>
        <p:origin x="2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AE38E-8238-4D4B-A8B0-45D67DF98862}"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03522-6BBF-4CD1-8CE2-B7DB2C20B49C}" type="slidenum">
              <a:rPr lang="en-US" smtClean="0"/>
              <a:t>‹#›</a:t>
            </a:fld>
            <a:endParaRPr lang="en-US"/>
          </a:p>
        </p:txBody>
      </p:sp>
    </p:spTree>
    <p:extLst>
      <p:ext uri="{BB962C8B-B14F-4D97-AF65-F5344CB8AC3E}">
        <p14:creationId xmlns:p14="http://schemas.microsoft.com/office/powerpoint/2010/main" val="418989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03522-6BBF-4CD1-8CE2-B7DB2C20B49C}" type="slidenum">
              <a:rPr lang="en-US" smtClean="0"/>
              <a:t>22</a:t>
            </a:fld>
            <a:endParaRPr lang="en-US"/>
          </a:p>
        </p:txBody>
      </p:sp>
    </p:spTree>
    <p:extLst>
      <p:ext uri="{BB962C8B-B14F-4D97-AF65-F5344CB8AC3E}">
        <p14:creationId xmlns:p14="http://schemas.microsoft.com/office/powerpoint/2010/main" val="1662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03522-6BBF-4CD1-8CE2-B7DB2C20B49C}" type="slidenum">
              <a:rPr lang="en-US" smtClean="0"/>
              <a:t>23</a:t>
            </a:fld>
            <a:endParaRPr lang="en-US"/>
          </a:p>
        </p:txBody>
      </p:sp>
    </p:spTree>
    <p:extLst>
      <p:ext uri="{BB962C8B-B14F-4D97-AF65-F5344CB8AC3E}">
        <p14:creationId xmlns:p14="http://schemas.microsoft.com/office/powerpoint/2010/main" val="155731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Cab Investment</a:t>
            </a:r>
          </a:p>
          <a:p>
            <a:endParaRPr lang="en-US" sz="4000" dirty="0"/>
          </a:p>
          <a:p>
            <a:r>
              <a:rPr lang="en-US" sz="2800" b="1" dirty="0"/>
              <a:t>21 December,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City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986645" y="-898070"/>
            <a:ext cx="870856" cy="4844141"/>
          </a:xfrm>
        </p:spPr>
        <p:txBody>
          <a:bodyPr vert="vert270">
            <a:normAutofit/>
          </a:bodyPr>
          <a:lstStyle/>
          <a:p>
            <a:pPr algn="l"/>
            <a:r>
              <a:rPr lang="en-US" sz="1600" dirty="0"/>
              <a:t>Yellow Cab has more customers during this time period. They have a larger number of customers in some cities such as Boston, New York, and Washington DC</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line chart&#10;&#10;Description automatically generated">
            <a:extLst>
              <a:ext uri="{FF2B5EF4-FFF2-40B4-BE49-F238E27FC236}">
                <a16:creationId xmlns:a16="http://schemas.microsoft.com/office/drawing/2014/main" id="{25E6B1F4-AF09-92C4-AAD0-5D059A7DB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957" y="1109165"/>
            <a:ext cx="7473043" cy="5231130"/>
          </a:xfrm>
          <a:prstGeom prst="rect">
            <a:avLst/>
          </a:prstGeom>
        </p:spPr>
      </p:pic>
      <p:pic>
        <p:nvPicPr>
          <p:cNvPr id="8" name="Picture 7" descr="Chart&#10;&#10;Description automatically generated">
            <a:extLst>
              <a:ext uri="{FF2B5EF4-FFF2-40B4-BE49-F238E27FC236}">
                <a16:creationId xmlns:a16="http://schemas.microsoft.com/office/drawing/2014/main" id="{B434AB92-79CF-1A5B-3C12-E115E53E4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26" y="1859279"/>
            <a:ext cx="4333273" cy="4344197"/>
          </a:xfrm>
          <a:prstGeom prst="rect">
            <a:avLst/>
          </a:prstGeom>
        </p:spPr>
      </p:pic>
    </p:spTree>
    <p:extLst>
      <p:ext uri="{BB962C8B-B14F-4D97-AF65-F5344CB8AC3E}">
        <p14:creationId xmlns:p14="http://schemas.microsoft.com/office/powerpoint/2010/main" val="181372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City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26229" y="-674914"/>
            <a:ext cx="5769430" cy="9296402"/>
          </a:xfrm>
        </p:spPr>
        <p:txBody>
          <a:bodyPr vert="vert270">
            <a:normAutofit/>
          </a:bodyPr>
          <a:lstStyle/>
          <a:p>
            <a:pPr>
              <a:lnSpc>
                <a:spcPct val="200000"/>
              </a:lnSpc>
            </a:pPr>
            <a:r>
              <a:rPr lang="en-US" sz="4000" dirty="0">
                <a:solidFill>
                  <a:srgbClr val="FF6600"/>
                </a:solidFill>
              </a:rPr>
              <a:t>Conclusion on City: </a:t>
            </a:r>
          </a:p>
          <a:p>
            <a:pPr algn="l"/>
            <a:r>
              <a:rPr lang="en-US" sz="3000" dirty="0"/>
              <a:t>Based on the findings, Yellow Cab generally has more customers than Pink Cab by city. In some cities, such as New York, Yellow Cab far outnumbered Pink Cab, whereas the opposite cannot be said. In the three cities with the highest ratio of cab users versus non cab users, Yellow Cab had significantly higher users.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7041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Gender</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51715" y="-4463140"/>
            <a:ext cx="1088572" cy="12191998"/>
          </a:xfrm>
        </p:spPr>
        <p:txBody>
          <a:bodyPr vert="vert270">
            <a:normAutofit lnSpcReduction="10000"/>
          </a:bodyPr>
          <a:lstStyle/>
          <a:p>
            <a:pPr algn="l"/>
            <a:r>
              <a:rPr lang="en-US" dirty="0"/>
              <a:t>Both Male and Females who use Yellow Cab and Pink Cab make roughly the same amount of money, as seen in the distribution graph. Therefore, there is no business preference for one gender over the other. There are more Male customers than Female customers.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descr="Bar chart&#10;&#10;Description automatically generated with low confidence">
            <a:extLst>
              <a:ext uri="{FF2B5EF4-FFF2-40B4-BE49-F238E27FC236}">
                <a16:creationId xmlns:a16="http://schemas.microsoft.com/office/drawing/2014/main" id="{C3909644-BAE7-C8D1-5808-B9E669E11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697" y="2394857"/>
            <a:ext cx="7616572" cy="4067854"/>
          </a:xfrm>
          <a:prstGeom prst="rect">
            <a:avLst/>
          </a:prstGeom>
        </p:spPr>
      </p:pic>
      <p:pic>
        <p:nvPicPr>
          <p:cNvPr id="13" name="Picture 12" descr="Chart&#10;&#10;Description automatically generated">
            <a:extLst>
              <a:ext uri="{FF2B5EF4-FFF2-40B4-BE49-F238E27FC236}">
                <a16:creationId xmlns:a16="http://schemas.microsoft.com/office/drawing/2014/main" id="{EC591036-7B8D-FBAA-9CFB-5A7E98FA6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 y="2394857"/>
            <a:ext cx="4791370" cy="3685043"/>
          </a:xfrm>
          <a:prstGeom prst="rect">
            <a:avLst/>
          </a:prstGeom>
        </p:spPr>
      </p:pic>
    </p:spTree>
    <p:extLst>
      <p:ext uri="{BB962C8B-B14F-4D97-AF65-F5344CB8AC3E}">
        <p14:creationId xmlns:p14="http://schemas.microsoft.com/office/powerpoint/2010/main" val="26713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Gender</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80560" y="-4391986"/>
            <a:ext cx="1230881" cy="12191998"/>
          </a:xfrm>
        </p:spPr>
        <p:txBody>
          <a:bodyPr vert="vert270">
            <a:normAutofit/>
          </a:bodyPr>
          <a:lstStyle/>
          <a:p>
            <a:pPr algn="l"/>
            <a:r>
              <a:rPr lang="en-US" dirty="0"/>
              <a:t>There are far more male customers for Yellow Cab than male customers for Pink Cab. There are more female customers for Yellow Cab than female customers for Pink Cab. Interestingly, the female customers of Yellow Cab are more than Pink Cab male and female customers combined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9AE2A4B1-7BCF-4ACD-8AF1-947738B6D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015" y="2079171"/>
            <a:ext cx="9813117" cy="4959688"/>
          </a:xfrm>
          <a:prstGeom prst="rect">
            <a:avLst/>
          </a:prstGeom>
        </p:spPr>
      </p:pic>
    </p:spTree>
    <p:extLst>
      <p:ext uri="{BB962C8B-B14F-4D97-AF65-F5344CB8AC3E}">
        <p14:creationId xmlns:p14="http://schemas.microsoft.com/office/powerpoint/2010/main" val="263272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Gender</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65715" y="-859972"/>
            <a:ext cx="5769430" cy="9666517"/>
          </a:xfrm>
        </p:spPr>
        <p:txBody>
          <a:bodyPr vert="vert270">
            <a:normAutofit/>
          </a:bodyPr>
          <a:lstStyle/>
          <a:p>
            <a:pPr>
              <a:lnSpc>
                <a:spcPct val="200000"/>
              </a:lnSpc>
            </a:pPr>
            <a:r>
              <a:rPr lang="en-US" sz="4000" dirty="0">
                <a:solidFill>
                  <a:srgbClr val="FF6600"/>
                </a:solidFill>
              </a:rPr>
              <a:t>Conclusion on Gender: </a:t>
            </a:r>
            <a:endParaRPr lang="en-US" dirty="0">
              <a:solidFill>
                <a:srgbClr val="FF6600"/>
              </a:solidFill>
            </a:endParaRPr>
          </a:p>
          <a:p>
            <a:pPr algn="l"/>
            <a:r>
              <a:rPr lang="en-US" sz="3000" dirty="0"/>
              <a:t>Based on the findings, both genders have similar income distribution. Yellow Cab has more male customers than Pink Cab’s male customers, and Yellow Cab has more female customers than Pink Cab’s female customers. Both cabs have more male customers than their respective female customers. Yellow Cab’s female customers outnumber Pink Cab’s male and female customers combined.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2885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Payment Method</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98885" y="-4510309"/>
            <a:ext cx="994232" cy="12191998"/>
          </a:xfrm>
        </p:spPr>
        <p:txBody>
          <a:bodyPr vert="vert270">
            <a:normAutofit fontScale="92500" lnSpcReduction="20000"/>
          </a:bodyPr>
          <a:lstStyle/>
          <a:p>
            <a:pPr algn="l"/>
            <a:r>
              <a:rPr lang="en-US" dirty="0"/>
              <a:t>60% of customers of Yellow Cab and Pink Cab use card and 40% use cash. There is not significant difference between the cost of the trip based on the payment method- regardless of payment method, customers generally paid the same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Chart, shape&#10;&#10;Description automatically generated">
            <a:extLst>
              <a:ext uri="{FF2B5EF4-FFF2-40B4-BE49-F238E27FC236}">
                <a16:creationId xmlns:a16="http://schemas.microsoft.com/office/drawing/2014/main" id="{083D46D9-3770-CD7D-2E82-399C02C4D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6673"/>
            <a:ext cx="5508171" cy="4369880"/>
          </a:xfrm>
          <a:prstGeom prst="rect">
            <a:avLst/>
          </a:prstGeom>
        </p:spPr>
      </p:pic>
      <p:pic>
        <p:nvPicPr>
          <p:cNvPr id="9" name="Picture 8" descr="Chart, pie chart&#10;&#10;Description automatically generated">
            <a:extLst>
              <a:ext uri="{FF2B5EF4-FFF2-40B4-BE49-F238E27FC236}">
                <a16:creationId xmlns:a16="http://schemas.microsoft.com/office/drawing/2014/main" id="{EB1BA3A1-862C-1344-D94E-5D4A3838B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51" y="2309728"/>
            <a:ext cx="5221234" cy="3739903"/>
          </a:xfrm>
          <a:prstGeom prst="rect">
            <a:avLst/>
          </a:prstGeom>
        </p:spPr>
      </p:pic>
    </p:spTree>
    <p:extLst>
      <p:ext uri="{BB962C8B-B14F-4D97-AF65-F5344CB8AC3E}">
        <p14:creationId xmlns:p14="http://schemas.microsoft.com/office/powerpoint/2010/main" val="257193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Payment Method</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98885" y="-4510309"/>
            <a:ext cx="994232" cy="12191998"/>
          </a:xfrm>
        </p:spPr>
        <p:txBody>
          <a:bodyPr vert="vert270">
            <a:normAutofit/>
          </a:bodyPr>
          <a:lstStyle/>
          <a:p>
            <a:pPr algn="l"/>
            <a:r>
              <a:rPr lang="en-US" dirty="0"/>
              <a:t>For both Yellow Cab and Pink Cab, customers paid more by Card than Cash. Yellow Cab had more customers paying by card and cash than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768F3F2D-9E27-DFDE-A1C2-A014ACAEE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257" y="1933575"/>
            <a:ext cx="8741909" cy="4668873"/>
          </a:xfrm>
          <a:prstGeom prst="rect">
            <a:avLst/>
          </a:prstGeom>
        </p:spPr>
      </p:pic>
    </p:spTree>
    <p:extLst>
      <p:ext uri="{BB962C8B-B14F-4D97-AF65-F5344CB8AC3E}">
        <p14:creationId xmlns:p14="http://schemas.microsoft.com/office/powerpoint/2010/main" val="73745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Payment Method</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65715" y="-859972"/>
            <a:ext cx="5769430" cy="9666517"/>
          </a:xfrm>
        </p:spPr>
        <p:txBody>
          <a:bodyPr vert="vert270">
            <a:normAutofit/>
          </a:bodyPr>
          <a:lstStyle/>
          <a:p>
            <a:pPr>
              <a:lnSpc>
                <a:spcPct val="200000"/>
              </a:lnSpc>
            </a:pPr>
            <a:r>
              <a:rPr lang="en-US" sz="4000" dirty="0">
                <a:solidFill>
                  <a:srgbClr val="FF6600"/>
                </a:solidFill>
              </a:rPr>
              <a:t>Conclusion on Payment Method: </a:t>
            </a:r>
            <a:endParaRPr lang="en-US" dirty="0">
              <a:solidFill>
                <a:srgbClr val="FF6600"/>
              </a:solidFill>
            </a:endParaRPr>
          </a:p>
          <a:p>
            <a:pPr algn="l"/>
            <a:r>
              <a:rPr lang="en-US" sz="3000" dirty="0"/>
              <a:t>First, the distribution of cost of trip was checked. This was to see if one payment method paid more, for example if customers who paid by card travelled longer and therefore paid more. However, this was not the case. Therefore payment method had no influence in cost of trip.</a:t>
            </a:r>
          </a:p>
          <a:p>
            <a:pPr algn="l"/>
            <a:r>
              <a:rPr lang="en-US" sz="3000" dirty="0"/>
              <a:t>Customers for both companies paid more by card than cash. Yellow Cab had more card and cash transactions than Pink Cab, which is predictable due to having more overall transactions.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6048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Cost/Revenue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80316" y="-4691740"/>
            <a:ext cx="631369" cy="12191998"/>
          </a:xfrm>
        </p:spPr>
        <p:txBody>
          <a:bodyPr vert="vert270">
            <a:normAutofit/>
          </a:bodyPr>
          <a:lstStyle/>
          <a:p>
            <a:pPr algn="l"/>
            <a:r>
              <a:rPr lang="en-US" dirty="0"/>
              <a:t>Pink Cab charges between 11-17 dollars per km while Yellow Cab charges 14-25 dollars per km.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histogram&#10;&#10;Description automatically generated">
            <a:extLst>
              <a:ext uri="{FF2B5EF4-FFF2-40B4-BE49-F238E27FC236}">
                <a16:creationId xmlns:a16="http://schemas.microsoft.com/office/drawing/2014/main" id="{7F46EA6A-502A-2C54-B0C5-5AEE252EA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343" y="2017260"/>
            <a:ext cx="9063709" cy="4840740"/>
          </a:xfrm>
          <a:prstGeom prst="rect">
            <a:avLst/>
          </a:prstGeom>
        </p:spPr>
      </p:pic>
    </p:spTree>
    <p:extLst>
      <p:ext uri="{BB962C8B-B14F-4D97-AF65-F5344CB8AC3E}">
        <p14:creationId xmlns:p14="http://schemas.microsoft.com/office/powerpoint/2010/main" val="142458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Cost/Revenue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51715" y="-4463138"/>
            <a:ext cx="1088572" cy="12191998"/>
          </a:xfrm>
        </p:spPr>
        <p:txBody>
          <a:bodyPr vert="vert270">
            <a:normAutofit lnSpcReduction="10000"/>
          </a:bodyPr>
          <a:lstStyle/>
          <a:p>
            <a:pPr algn="l"/>
            <a:r>
              <a:rPr lang="en-US" dirty="0"/>
              <a:t>Pink Cab mostly charges between 0 and 5 dollars extra per km than the charge of the actual trip, whereas Yellow Cab mostly charges between 5 to 10 dollars extra per km than the charge of the actual trip.</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Chart, histogram&#10;&#10;Description automatically generated">
            <a:extLst>
              <a:ext uri="{FF2B5EF4-FFF2-40B4-BE49-F238E27FC236}">
                <a16:creationId xmlns:a16="http://schemas.microsoft.com/office/drawing/2014/main" id="{EC33F089-E304-71F1-4A06-97B1935E9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777" y="1857375"/>
            <a:ext cx="9363075" cy="5000625"/>
          </a:xfrm>
          <a:prstGeom prst="rect">
            <a:avLst/>
          </a:prstGeom>
        </p:spPr>
      </p:pic>
    </p:spTree>
    <p:extLst>
      <p:ext uri="{BB962C8B-B14F-4D97-AF65-F5344CB8AC3E}">
        <p14:creationId xmlns:p14="http://schemas.microsoft.com/office/powerpoint/2010/main" val="191327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35055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Cost/Revenue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51715" y="-4463138"/>
            <a:ext cx="1088572" cy="12191998"/>
          </a:xfrm>
        </p:spPr>
        <p:txBody>
          <a:bodyPr vert="vert270">
            <a:normAutofit lnSpcReduction="10000"/>
          </a:bodyPr>
          <a:lstStyle/>
          <a:p>
            <a:pPr algn="l"/>
            <a:r>
              <a:rPr lang="en-US" dirty="0"/>
              <a:t>Both companies have similar distances travelled, Yellow Cab simply has more counts due to more transactions. Both have an even amount of KM travelled, although Yellow Cab has more trips 0-5 km compared to its other distances.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10;&#10;Description automatically generated">
            <a:extLst>
              <a:ext uri="{FF2B5EF4-FFF2-40B4-BE49-F238E27FC236}">
                <a16:creationId xmlns:a16="http://schemas.microsoft.com/office/drawing/2014/main" id="{EAD3E9DF-099B-3A5D-EEE8-CDFEB831E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462" y="2028144"/>
            <a:ext cx="9363075" cy="5000625"/>
          </a:xfrm>
          <a:prstGeom prst="rect">
            <a:avLst/>
          </a:prstGeom>
        </p:spPr>
      </p:pic>
    </p:spTree>
    <p:extLst>
      <p:ext uri="{BB962C8B-B14F-4D97-AF65-F5344CB8AC3E}">
        <p14:creationId xmlns:p14="http://schemas.microsoft.com/office/powerpoint/2010/main" val="27828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Cost/Revenue</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65715" y="-859972"/>
            <a:ext cx="5769430" cy="9666517"/>
          </a:xfrm>
        </p:spPr>
        <p:txBody>
          <a:bodyPr vert="vert270">
            <a:normAutofit/>
          </a:bodyPr>
          <a:lstStyle/>
          <a:p>
            <a:pPr>
              <a:lnSpc>
                <a:spcPct val="200000"/>
              </a:lnSpc>
            </a:pPr>
            <a:r>
              <a:rPr lang="en-US" sz="4000" dirty="0">
                <a:solidFill>
                  <a:srgbClr val="FF6600"/>
                </a:solidFill>
              </a:rPr>
              <a:t>Conclusion on Cost/Revenue: </a:t>
            </a:r>
          </a:p>
          <a:p>
            <a:pPr algn="l"/>
            <a:r>
              <a:rPr lang="en-US" sz="3000" dirty="0"/>
              <a:t>Yellow Cab charges more per km travelled than Pink Cab, and charges more extra cost per km. From a business and investment standpoint, this makes Yellow Cab better as it may generate more revenue, although more data is needed.</a:t>
            </a:r>
          </a:p>
          <a:p>
            <a:pPr algn="l"/>
            <a:r>
              <a:rPr lang="en-US" sz="3000" dirty="0"/>
              <a:t>Both Yellow Cab and Pink Cab have an evenly distributed distances travelled by KM, but Yellow Cab simply has more due to more transactions recorded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0721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96346" y="-2307765"/>
            <a:ext cx="5399310" cy="12191998"/>
          </a:xfrm>
        </p:spPr>
        <p:txBody>
          <a:bodyPr vert="vert270">
            <a:normAutofit lnSpcReduction="10000"/>
          </a:bodyPr>
          <a:lstStyle/>
          <a:p>
            <a:pPr marL="342900" indent="-342900" algn="l">
              <a:buFont typeface="Arial" panose="020B0604020202020204" pitchFamily="34" charset="0"/>
              <a:buChar char="•"/>
            </a:pPr>
            <a:r>
              <a:rPr lang="en-US" dirty="0"/>
              <a:t>Yellow Cab had more customers than Pink Cab in most cases, and the few cases it did not were miniscule. In cities with a significant percentage of cab users, Yellow Cab ruled over Pink Cab in terms of customers. </a:t>
            </a:r>
          </a:p>
          <a:p>
            <a:pPr marL="342900" indent="-342900" algn="l">
              <a:buFont typeface="Arial" panose="020B0604020202020204" pitchFamily="34" charset="0"/>
              <a:buChar char="•"/>
            </a:pPr>
            <a:r>
              <a:rPr lang="en-US" dirty="0"/>
              <a:t>Both male and female cab users had a similar distribution of income, so neither is favored over the other from a business viewpoint. Both companies had more male cab users than female cab users, but Yellow Cab had a much larger amount of both male and female cab users, such that Yellow Cab female cab users were more than Pink Cab male and female users combined</a:t>
            </a:r>
          </a:p>
          <a:p>
            <a:pPr marL="342900" indent="-342900" algn="l">
              <a:buFont typeface="Arial" panose="020B0604020202020204" pitchFamily="34" charset="0"/>
              <a:buChar char="•"/>
            </a:pPr>
            <a:r>
              <a:rPr lang="en-US" dirty="0"/>
              <a:t>Both card and cash payment methods had a similar distribution of the cost of a trip, so neither is favored over the other from a business viewpoint. Both companies had more customers paying via card than cash, but Yellow Cab had a larger amount of both card and cash users. </a:t>
            </a:r>
          </a:p>
          <a:p>
            <a:pPr marL="342900" indent="-342900" algn="l">
              <a:buFont typeface="Arial" panose="020B0604020202020204" pitchFamily="34" charset="0"/>
              <a:buChar char="•"/>
            </a:pPr>
            <a:r>
              <a:rPr lang="en-US" dirty="0"/>
              <a:t>Both companies had a similar distribution of distances travelled, but with Yellow Cab having more counts of each respective distance travelled. Yellow Cab charged more per kilometer than Pink Cab and charged more extra cost than Pink Cab. It can be assumed that Yellow Cab therefore generates more revenue, but more data is preferable before coming to this conclusion with certainty</a:t>
            </a:r>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48665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Recommendation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6CDB3004-0D29-1006-3C4F-84016ECFA994}"/>
              </a:ext>
            </a:extLst>
          </p:cNvPr>
          <p:cNvSpPr txBox="1"/>
          <p:nvPr/>
        </p:nvSpPr>
        <p:spPr>
          <a:xfrm>
            <a:off x="751114" y="2136915"/>
            <a:ext cx="9916886" cy="1323439"/>
          </a:xfrm>
          <a:prstGeom prst="rect">
            <a:avLst/>
          </a:prstGeom>
          <a:noFill/>
        </p:spPr>
        <p:txBody>
          <a:bodyPr wrap="square" rtlCol="0">
            <a:spAutoFit/>
          </a:bodyPr>
          <a:lstStyle/>
          <a:p>
            <a:pPr algn="ctr"/>
            <a:r>
              <a:rPr lang="en-US" sz="4000" dirty="0">
                <a:solidFill>
                  <a:srgbClr val="FF6600"/>
                </a:solidFill>
              </a:rPr>
              <a:t>Recommendation</a:t>
            </a:r>
            <a:r>
              <a:rPr lang="en-US" sz="4000" b="1" dirty="0">
                <a:solidFill>
                  <a:srgbClr val="FF6600"/>
                </a:solidFill>
              </a:rPr>
              <a:t>: </a:t>
            </a:r>
          </a:p>
          <a:p>
            <a:pPr algn="ctr"/>
            <a:r>
              <a:rPr lang="en-US" sz="4000" b="1" dirty="0">
                <a:solidFill>
                  <a:srgbClr val="FF6600"/>
                </a:solidFill>
              </a:rPr>
              <a:t>XYZ should invest in Yellow Cab</a:t>
            </a:r>
            <a:endParaRPr lang="en-US" sz="4000" b="1" dirty="0"/>
          </a:p>
        </p:txBody>
      </p:sp>
      <p:sp>
        <p:nvSpPr>
          <p:cNvPr id="7" name="Subtitle 6">
            <a:extLst>
              <a:ext uri="{FF2B5EF4-FFF2-40B4-BE49-F238E27FC236}">
                <a16:creationId xmlns:a16="http://schemas.microsoft.com/office/drawing/2014/main" id="{818A1839-2F03-B885-8719-7418B74B05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855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fontScale="90000"/>
          </a:bodyPr>
          <a:lstStyle/>
          <a:p>
            <a:r>
              <a:rPr lang="en-US" b="1" dirty="0">
                <a:solidFill>
                  <a:srgbClr val="FF6600"/>
                </a:solidFill>
              </a:rPr>
              <a:t>Executive Summary</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54826" y="-2079169"/>
            <a:ext cx="5769432" cy="12104913"/>
          </a:xfrm>
        </p:spPr>
        <p:txBody>
          <a:bodyPr vert="vert270">
            <a:normAutofit/>
          </a:bodyPr>
          <a:lstStyle/>
          <a:p>
            <a:pPr marL="342900" indent="-342900" algn="l">
              <a:lnSpc>
                <a:spcPct val="200000"/>
              </a:lnSpc>
              <a:buFont typeface="Arial" panose="020B0604020202020204" pitchFamily="34" charset="0"/>
              <a:buChar char="•"/>
            </a:pPr>
            <a:r>
              <a:rPr lang="en-US" dirty="0">
                <a:solidFill>
                  <a:srgbClr val="FF6600"/>
                </a:solidFill>
              </a:rPr>
              <a:t>City – </a:t>
            </a:r>
            <a:r>
              <a:rPr lang="en-US" dirty="0"/>
              <a:t>Yellow Cab is more popular and has more customers, especially in cities where cab users are a higher percentage of the population</a:t>
            </a:r>
          </a:p>
          <a:p>
            <a:pPr marL="342900" indent="-342900" algn="l">
              <a:lnSpc>
                <a:spcPct val="200000"/>
              </a:lnSpc>
              <a:buFont typeface="Arial" panose="020B0604020202020204" pitchFamily="34" charset="0"/>
              <a:buChar char="•"/>
            </a:pPr>
            <a:r>
              <a:rPr lang="en-US" dirty="0">
                <a:solidFill>
                  <a:srgbClr val="FF6600"/>
                </a:solidFill>
              </a:rPr>
              <a:t>Gender- </a:t>
            </a:r>
            <a:r>
              <a:rPr lang="en-US" dirty="0"/>
              <a:t>Yellow Cab has more male and female customers than Pink Cab</a:t>
            </a:r>
          </a:p>
          <a:p>
            <a:pPr marL="342900" indent="-342900" algn="l">
              <a:lnSpc>
                <a:spcPct val="200000"/>
              </a:lnSpc>
              <a:buFont typeface="Arial" panose="020B0604020202020204" pitchFamily="34" charset="0"/>
              <a:buChar char="•"/>
            </a:pPr>
            <a:r>
              <a:rPr lang="en-US" dirty="0">
                <a:solidFill>
                  <a:srgbClr val="FF6600"/>
                </a:solidFill>
              </a:rPr>
              <a:t>Payment Method- </a:t>
            </a:r>
            <a:r>
              <a:rPr lang="en-US" dirty="0"/>
              <a:t>Yellow Cab has more customers paying by both card and cash than Pink Cab</a:t>
            </a:r>
          </a:p>
          <a:p>
            <a:pPr marL="342900" indent="-342900" algn="l">
              <a:lnSpc>
                <a:spcPct val="200000"/>
              </a:lnSpc>
              <a:buFont typeface="Arial" panose="020B0604020202020204" pitchFamily="34" charset="0"/>
              <a:buChar char="•"/>
            </a:pPr>
            <a:r>
              <a:rPr lang="en-US" dirty="0">
                <a:solidFill>
                  <a:srgbClr val="FF6600"/>
                </a:solidFill>
              </a:rPr>
              <a:t>Cost- </a:t>
            </a:r>
            <a:r>
              <a:rPr lang="en-US" dirty="0"/>
              <a:t>Yellow Cab charges more per km and more extra cost than Pink Cab</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54826" y="-2079169"/>
            <a:ext cx="5769432" cy="12104913"/>
          </a:xfrm>
        </p:spPr>
        <p:txBody>
          <a:bodyPr vert="vert270">
            <a:normAutofit/>
          </a:bodyPr>
          <a:lstStyle/>
          <a:p>
            <a:pPr marL="342900" indent="-342900" algn="l">
              <a:lnSpc>
                <a:spcPct val="150000"/>
              </a:lnSpc>
              <a:buFont typeface="Arial" panose="020B0604020202020204" pitchFamily="34" charset="0"/>
              <a:buChar char="•"/>
            </a:pPr>
            <a:r>
              <a:rPr lang="en-US" b="0" i="0" dirty="0">
                <a:solidFill>
                  <a:srgbClr val="FF6600"/>
                </a:solidFill>
                <a:effectLst/>
                <a:latin typeface="Lato Extended"/>
              </a:rPr>
              <a:t>Statement: </a:t>
            </a:r>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a:t>
            </a:r>
          </a:p>
          <a:p>
            <a:pPr algn="l">
              <a:lnSpc>
                <a:spcPct val="150000"/>
              </a:lnSpc>
            </a:pPr>
            <a:endParaRPr lang="en-US" b="0" i="0" dirty="0">
              <a:solidFill>
                <a:srgbClr val="2D3B45"/>
              </a:solidFill>
              <a:effectLst/>
              <a:latin typeface="Lato Extended"/>
            </a:endParaRPr>
          </a:p>
          <a:p>
            <a:pPr marL="342900" indent="-342900" algn="l">
              <a:lnSpc>
                <a:spcPct val="150000"/>
              </a:lnSpc>
              <a:buFont typeface="Arial" panose="020B0604020202020204" pitchFamily="34" charset="0"/>
              <a:buChar char="•"/>
            </a:pPr>
            <a:r>
              <a:rPr lang="en-US" b="0" i="0" dirty="0">
                <a:solidFill>
                  <a:srgbClr val="FF6600"/>
                </a:solidFill>
                <a:effectLst/>
                <a:latin typeface="Lato Extended"/>
              </a:rPr>
              <a:t>Objective: </a:t>
            </a:r>
            <a:r>
              <a:rPr lang="en-US" dirty="0">
                <a:latin typeface="Lato Extended"/>
              </a:rPr>
              <a:t>Given the data of the two Cab Industry, find the best company for XYZ to invest in</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8773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Approach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24941" y="-2449284"/>
            <a:ext cx="5029202" cy="12104913"/>
          </a:xfrm>
        </p:spPr>
        <p:txBody>
          <a:bodyPr vert="vert270">
            <a:normAutofit fontScale="92500" lnSpcReduction="10000"/>
          </a:bodyPr>
          <a:lstStyle/>
          <a:p>
            <a:pPr marL="342900" indent="-342900" algn="l">
              <a:lnSpc>
                <a:spcPct val="150000"/>
              </a:lnSpc>
              <a:buFont typeface="Arial" panose="020B0604020202020204" pitchFamily="34" charset="0"/>
              <a:buChar char="•"/>
            </a:pPr>
            <a:r>
              <a:rPr lang="en-US" dirty="0">
                <a:solidFill>
                  <a:srgbClr val="FF6600"/>
                </a:solidFill>
              </a:rPr>
              <a:t>Step 1- Assumptions</a:t>
            </a:r>
          </a:p>
          <a:p>
            <a:pPr marL="342900" indent="-342900" algn="l">
              <a:lnSpc>
                <a:spcPct val="150000"/>
              </a:lnSpc>
              <a:buFont typeface="Arial" panose="020B0604020202020204" pitchFamily="34" charset="0"/>
              <a:buChar char="•"/>
            </a:pPr>
            <a:r>
              <a:rPr lang="en-US" dirty="0">
                <a:solidFill>
                  <a:srgbClr val="FF6600"/>
                </a:solidFill>
              </a:rPr>
              <a:t>Step 2- Analyze and Explain Data</a:t>
            </a:r>
          </a:p>
          <a:p>
            <a:pPr marL="342900" indent="-342900" algn="l">
              <a:lnSpc>
                <a:spcPct val="150000"/>
              </a:lnSpc>
              <a:buFont typeface="Arial" panose="020B0604020202020204" pitchFamily="34" charset="0"/>
              <a:buChar char="•"/>
            </a:pPr>
            <a:r>
              <a:rPr lang="en-US" dirty="0">
                <a:solidFill>
                  <a:srgbClr val="FF6600"/>
                </a:solidFill>
              </a:rPr>
              <a:t>Step 3- Produce findings based on following hypotheses/questions:</a:t>
            </a:r>
          </a:p>
          <a:p>
            <a:pPr marL="800100" lvl="1" indent="-342900" algn="l">
              <a:lnSpc>
                <a:spcPct val="150000"/>
              </a:lnSpc>
              <a:buFont typeface="Arial" panose="020B0604020202020204" pitchFamily="34" charset="0"/>
              <a:buChar char="•"/>
            </a:pPr>
            <a:r>
              <a:rPr lang="en-US" dirty="0"/>
              <a:t>Which company was used more by each city (Analysis of Cities and key findings)</a:t>
            </a:r>
          </a:p>
          <a:p>
            <a:pPr marL="800100" lvl="1" indent="-342900" algn="l">
              <a:lnSpc>
                <a:spcPct val="150000"/>
              </a:lnSpc>
              <a:buFont typeface="Arial" panose="020B0604020202020204" pitchFamily="34" charset="0"/>
              <a:buChar char="•"/>
            </a:pPr>
            <a:r>
              <a:rPr lang="en-US" dirty="0"/>
              <a:t>Does one gender rely more on another company? (Analysis of gender and key findings)</a:t>
            </a:r>
          </a:p>
          <a:p>
            <a:pPr marL="800100" lvl="1" indent="-342900" algn="l">
              <a:lnSpc>
                <a:spcPct val="150000"/>
              </a:lnSpc>
              <a:buFont typeface="Arial" panose="020B0604020202020204" pitchFamily="34" charset="0"/>
              <a:buChar char="•"/>
            </a:pPr>
            <a:r>
              <a:rPr lang="en-US" dirty="0"/>
              <a:t>How does payment method effect company? (Analysis of payment method and key findings)</a:t>
            </a:r>
          </a:p>
          <a:p>
            <a:pPr marL="800100" lvl="1" indent="-342900" algn="l">
              <a:lnSpc>
                <a:spcPct val="150000"/>
              </a:lnSpc>
              <a:buFont typeface="Arial" panose="020B0604020202020204" pitchFamily="34" charset="0"/>
              <a:buChar char="•"/>
            </a:pPr>
            <a:r>
              <a:rPr lang="en-US" dirty="0"/>
              <a:t>Which company generates the most revenue? (Analysis of cab transactions relative to company)</a:t>
            </a:r>
          </a:p>
          <a:p>
            <a:pPr marL="342900" indent="-342900" algn="l">
              <a:lnSpc>
                <a:spcPct val="150000"/>
              </a:lnSpc>
              <a:buFont typeface="Arial" panose="020B0604020202020204" pitchFamily="34" charset="0"/>
              <a:buChar char="•"/>
            </a:pPr>
            <a:r>
              <a:rPr lang="en-US" dirty="0">
                <a:solidFill>
                  <a:srgbClr val="FF6600"/>
                </a:solidFill>
              </a:rPr>
              <a:t>Step 4- EDA Summary </a:t>
            </a:r>
          </a:p>
          <a:p>
            <a:pPr marL="342900" indent="-342900" algn="l">
              <a:lnSpc>
                <a:spcPct val="150000"/>
              </a:lnSpc>
              <a:buFont typeface="Arial" panose="020B0604020202020204" pitchFamily="34" charset="0"/>
              <a:buChar char="•"/>
            </a:pPr>
            <a:r>
              <a:rPr lang="en-US" dirty="0">
                <a:solidFill>
                  <a:srgbClr val="FF6600"/>
                </a:solidFill>
              </a:rPr>
              <a:t>Step 5- 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2784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Assumption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54826" y="-2079169"/>
            <a:ext cx="5769432" cy="12104913"/>
          </a:xfrm>
        </p:spPr>
        <p:txBody>
          <a:bodyPr vert="vert270">
            <a:normAutofit/>
          </a:bodyPr>
          <a:lstStyle/>
          <a:p>
            <a:pPr marL="342900" indent="-342900" algn="l">
              <a:lnSpc>
                <a:spcPct val="200000"/>
              </a:lnSpc>
              <a:buFont typeface="Arial" panose="020B0604020202020204" pitchFamily="34" charset="0"/>
              <a:buChar char="•"/>
            </a:pPr>
            <a:r>
              <a:rPr lang="en-US" dirty="0">
                <a:solidFill>
                  <a:srgbClr val="FF6600"/>
                </a:solidFill>
              </a:rPr>
              <a:t>Assumption 1- </a:t>
            </a:r>
            <a:r>
              <a:rPr lang="en-US" dirty="0"/>
              <a:t>All data from both companies have been received accurately</a:t>
            </a:r>
            <a:endParaRPr lang="en-US" dirty="0">
              <a:solidFill>
                <a:srgbClr val="FF6600"/>
              </a:solidFill>
            </a:endParaRPr>
          </a:p>
          <a:p>
            <a:pPr marL="342900" indent="-342900" algn="l">
              <a:lnSpc>
                <a:spcPct val="200000"/>
              </a:lnSpc>
              <a:buFont typeface="Arial" panose="020B0604020202020204" pitchFamily="34" charset="0"/>
              <a:buChar char="•"/>
            </a:pPr>
            <a:r>
              <a:rPr lang="en-US" dirty="0">
                <a:solidFill>
                  <a:srgbClr val="FF6600"/>
                </a:solidFill>
              </a:rPr>
              <a:t>Assumption 2- </a:t>
            </a:r>
            <a:r>
              <a:rPr lang="en-US" dirty="0"/>
              <a:t>Genders of each customer has been recorded accurately, although no explanation as to how their genders were recorded</a:t>
            </a:r>
          </a:p>
          <a:p>
            <a:pPr marL="342900" indent="-342900" algn="l">
              <a:lnSpc>
                <a:spcPct val="200000"/>
              </a:lnSpc>
              <a:buFont typeface="Arial" panose="020B0604020202020204" pitchFamily="34" charset="0"/>
              <a:buChar char="•"/>
            </a:pPr>
            <a:r>
              <a:rPr lang="en-US" dirty="0">
                <a:solidFill>
                  <a:srgbClr val="FF6600"/>
                </a:solidFill>
              </a:rPr>
              <a:t>Assumption 3- </a:t>
            </a:r>
            <a:r>
              <a:rPr lang="en-US" dirty="0"/>
              <a:t>No mistakes were made in payment transactions or calculations by cab drivers</a:t>
            </a:r>
          </a:p>
          <a:p>
            <a:pPr marL="342900" indent="-342900" algn="l">
              <a:lnSpc>
                <a:spcPct val="200000"/>
              </a:lnSpc>
              <a:buFont typeface="Arial" panose="020B0604020202020204" pitchFamily="34" charset="0"/>
              <a:buChar char="•"/>
            </a:pPr>
            <a:r>
              <a:rPr lang="en-US" dirty="0">
                <a:solidFill>
                  <a:srgbClr val="FF6600"/>
                </a:solidFill>
              </a:rPr>
              <a:t>Assumption 4- </a:t>
            </a:r>
            <a:r>
              <a:rPr lang="en-US" dirty="0"/>
              <a:t>“Users” in the City.csv dataset are number of transactions</a:t>
            </a:r>
          </a:p>
          <a:p>
            <a:pPr marL="342900" indent="-342900" algn="l">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903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fontScale="90000"/>
          </a:bodyPr>
          <a:lstStyle/>
          <a:p>
            <a:r>
              <a:rPr lang="en-US" b="1" dirty="0">
                <a:solidFill>
                  <a:srgbClr val="FF6600"/>
                </a:solidFill>
              </a:rPr>
              <a:t>EDA: Data Explanation</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54826" y="-2079169"/>
            <a:ext cx="5769432" cy="12104913"/>
          </a:xfrm>
        </p:spPr>
        <p:txBody>
          <a:bodyPr vert="vert270">
            <a:normAutofit/>
          </a:bodyPr>
          <a:lstStyle/>
          <a:p>
            <a:pPr algn="l">
              <a:lnSpc>
                <a:spcPct val="200000"/>
              </a:lnSpc>
            </a:pPr>
            <a:r>
              <a:rPr lang="en-US" dirty="0"/>
              <a:t>The following is the data used in this project:</a:t>
            </a:r>
          </a:p>
          <a:p>
            <a:pPr marL="342900" indent="-342900" algn="l">
              <a:lnSpc>
                <a:spcPct val="100000"/>
              </a:lnSpc>
              <a:buFont typeface="Arial" panose="020B0604020202020204" pitchFamily="34" charset="0"/>
              <a:buChar char="•"/>
            </a:pPr>
            <a:r>
              <a:rPr lang="en-US" dirty="0">
                <a:solidFill>
                  <a:srgbClr val="FF6600"/>
                </a:solidFill>
              </a:rPr>
              <a:t>Cab_Data.csv – </a:t>
            </a:r>
            <a:r>
              <a:rPr lang="en-US" dirty="0"/>
              <a:t>Transactions of customers of the two companies, Yellow Cab and Pink Cab respectively. Cost of trip and price charged are included, along with distance in KM and city</a:t>
            </a:r>
          </a:p>
          <a:p>
            <a:pPr marL="342900" indent="-342900" algn="l">
              <a:lnSpc>
                <a:spcPct val="200000"/>
              </a:lnSpc>
              <a:buFont typeface="Arial" panose="020B0604020202020204" pitchFamily="34" charset="0"/>
              <a:buChar char="•"/>
            </a:pPr>
            <a:r>
              <a:rPr lang="en-US" dirty="0">
                <a:solidFill>
                  <a:srgbClr val="FF6600"/>
                </a:solidFill>
              </a:rPr>
              <a:t>Transaction_ID.csv- </a:t>
            </a:r>
            <a:r>
              <a:rPr lang="en-US" dirty="0"/>
              <a:t>Transaction ID with customer’s ID and their payment method</a:t>
            </a:r>
          </a:p>
          <a:p>
            <a:pPr marL="342900" indent="-342900" algn="l">
              <a:lnSpc>
                <a:spcPct val="200000"/>
              </a:lnSpc>
              <a:buFont typeface="Arial" panose="020B0604020202020204" pitchFamily="34" charset="0"/>
              <a:buChar char="•"/>
            </a:pPr>
            <a:r>
              <a:rPr lang="en-US" dirty="0">
                <a:solidFill>
                  <a:srgbClr val="FF6600"/>
                </a:solidFill>
              </a:rPr>
              <a:t>Customer_ID.csv- </a:t>
            </a:r>
            <a:r>
              <a:rPr lang="en-US" dirty="0"/>
              <a:t>Customer ID and their respective information; gender, age, income</a:t>
            </a:r>
          </a:p>
          <a:p>
            <a:pPr marL="342900" indent="-342900" algn="l">
              <a:lnSpc>
                <a:spcPct val="200000"/>
              </a:lnSpc>
              <a:buFont typeface="Arial" panose="020B0604020202020204" pitchFamily="34" charset="0"/>
              <a:buChar char="•"/>
            </a:pPr>
            <a:r>
              <a:rPr lang="en-US" dirty="0">
                <a:solidFill>
                  <a:srgbClr val="FF6600"/>
                </a:solidFill>
              </a:rPr>
              <a:t>City.csv- </a:t>
            </a:r>
            <a:r>
              <a:rPr lang="en-US" dirty="0"/>
              <a:t>Cities in which data was collected, with city population and cab users</a:t>
            </a:r>
          </a:p>
          <a:p>
            <a:pPr marL="342900" indent="-342900" algn="l">
              <a:buFont typeface="Arial" panose="020B0604020202020204" pitchFamily="34" charset="0"/>
              <a:buChar char="•"/>
            </a:pPr>
            <a:endParaRPr lang="en-US" dirty="0">
              <a:solidFill>
                <a:srgbClr val="FF6600"/>
              </a:solidFill>
            </a:endParaRPr>
          </a:p>
          <a:p>
            <a:pPr marL="342900" indent="-342900" algn="l">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8473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City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51714" y="-4463139"/>
            <a:ext cx="1088573" cy="12191998"/>
          </a:xfrm>
        </p:spPr>
        <p:txBody>
          <a:bodyPr vert="vert270">
            <a:noAutofit/>
          </a:bodyPr>
          <a:lstStyle/>
          <a:p>
            <a:pPr algn="l"/>
            <a:r>
              <a:rPr lang="en-US" sz="1600" dirty="0"/>
              <a:t>Cab Users vs Non Cab Users. The three highest proportions are Washington D.C. (43.5% of the population uses cabs), Boston MA (47.3% of the population uses cabs), and Chicago (9.9% of population uses cabs). Next slide shows analysis of yellow cab vs pink cab based on these three cities</a:t>
            </a:r>
          </a:p>
          <a:p>
            <a:pPr algn="l"/>
            <a:r>
              <a:rPr lang="en-US" sz="1600" dirty="0"/>
              <a:t>NOTE:  San Francisco had the highest proportions (51.4%), however there is no data San Francisco for yellow and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descr="Chart, bar chart&#10;&#10;Description automatically generated">
            <a:extLst>
              <a:ext uri="{FF2B5EF4-FFF2-40B4-BE49-F238E27FC236}">
                <a16:creationId xmlns:a16="http://schemas.microsoft.com/office/drawing/2014/main" id="{A7DE686E-0228-164B-DDE3-C986FA438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9656" y="2177147"/>
            <a:ext cx="8955424" cy="4782907"/>
          </a:xfrm>
          <a:prstGeom prst="rect">
            <a:avLst/>
          </a:prstGeom>
        </p:spPr>
      </p:pic>
      <p:pic>
        <p:nvPicPr>
          <p:cNvPr id="14" name="Picture 13" descr="Chart, bar chart&#10;&#10;Description automatically generated">
            <a:extLst>
              <a:ext uri="{FF2B5EF4-FFF2-40B4-BE49-F238E27FC236}">
                <a16:creationId xmlns:a16="http://schemas.microsoft.com/office/drawing/2014/main" id="{F5275A62-21D4-CDAD-6414-3EF6F9DD3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39" y="2179865"/>
            <a:ext cx="2329090" cy="4075908"/>
          </a:xfrm>
          <a:prstGeom prst="rect">
            <a:avLst/>
          </a:prstGeom>
        </p:spPr>
      </p:pic>
    </p:spTree>
    <p:extLst>
      <p:ext uri="{BB962C8B-B14F-4D97-AF65-F5344CB8AC3E}">
        <p14:creationId xmlns:p14="http://schemas.microsoft.com/office/powerpoint/2010/main" val="288157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1712" y="-5551715"/>
            <a:ext cx="1088571" cy="12192002"/>
          </a:xfrm>
          <a:solidFill>
            <a:srgbClr val="3B3B3B"/>
          </a:solidFill>
        </p:spPr>
        <p:txBody>
          <a:bodyPr vert="vert270" anchor="t" anchorCtr="0">
            <a:normAutofit/>
          </a:bodyPr>
          <a:lstStyle/>
          <a:p>
            <a:r>
              <a:rPr lang="en-US" b="1" dirty="0">
                <a:solidFill>
                  <a:srgbClr val="FF6600"/>
                </a:solidFill>
              </a:rPr>
              <a:t>EDA Analysis: City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8411767" y="3204151"/>
            <a:ext cx="2551980" cy="4309676"/>
          </a:xfrm>
        </p:spPr>
        <p:txBody>
          <a:bodyPr vert="vert270">
            <a:normAutofit/>
          </a:bodyPr>
          <a:lstStyle/>
          <a:p>
            <a:pPr algn="l"/>
            <a:r>
              <a:rPr lang="en-US" dirty="0"/>
              <a:t>Yellow Cab consistently has higher cab users than Pink Cab, and makes a significant portion of cab users out of the total Cab users of these three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6" name="Picture 15" descr="Chart, pie chart&#10;&#10;Description automatically generated">
            <a:extLst>
              <a:ext uri="{FF2B5EF4-FFF2-40B4-BE49-F238E27FC236}">
                <a16:creationId xmlns:a16="http://schemas.microsoft.com/office/drawing/2014/main" id="{5434FCA5-2D57-2EC4-BD0D-ED96D4C15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147" y="1088572"/>
            <a:ext cx="3561593" cy="2753670"/>
          </a:xfrm>
          <a:prstGeom prst="rect">
            <a:avLst/>
          </a:prstGeom>
        </p:spPr>
      </p:pic>
      <p:pic>
        <p:nvPicPr>
          <p:cNvPr id="18" name="Picture 17" descr="Chart, pie chart&#10;&#10;Description automatically generated">
            <a:extLst>
              <a:ext uri="{FF2B5EF4-FFF2-40B4-BE49-F238E27FC236}">
                <a16:creationId xmlns:a16="http://schemas.microsoft.com/office/drawing/2014/main" id="{1EFB4DF3-053E-D905-5AD6-B7EA467AF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89" y="1213951"/>
            <a:ext cx="3745894" cy="2869046"/>
          </a:xfrm>
          <a:prstGeom prst="rect">
            <a:avLst/>
          </a:prstGeom>
        </p:spPr>
      </p:pic>
      <p:pic>
        <p:nvPicPr>
          <p:cNvPr id="20" name="Picture 19" descr="Chart, pie chart&#10;&#10;Description automatically generated">
            <a:extLst>
              <a:ext uri="{FF2B5EF4-FFF2-40B4-BE49-F238E27FC236}">
                <a16:creationId xmlns:a16="http://schemas.microsoft.com/office/drawing/2014/main" id="{FC0E5595-6426-7D4A-23BC-ABF7F4634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066" y="4068369"/>
            <a:ext cx="3745894" cy="2800860"/>
          </a:xfrm>
          <a:prstGeom prst="rect">
            <a:avLst/>
          </a:prstGeom>
        </p:spPr>
      </p:pic>
      <p:sp>
        <p:nvSpPr>
          <p:cNvPr id="21" name="TextBox 20">
            <a:extLst>
              <a:ext uri="{FF2B5EF4-FFF2-40B4-BE49-F238E27FC236}">
                <a16:creationId xmlns:a16="http://schemas.microsoft.com/office/drawing/2014/main" id="{C2545665-BA47-69F0-3B45-D8ABC2D78BB9}"/>
              </a:ext>
            </a:extLst>
          </p:cNvPr>
          <p:cNvSpPr txBox="1"/>
          <p:nvPr/>
        </p:nvSpPr>
        <p:spPr>
          <a:xfrm>
            <a:off x="272143" y="4068369"/>
            <a:ext cx="2351314" cy="2308324"/>
          </a:xfrm>
          <a:prstGeom prst="rect">
            <a:avLst/>
          </a:prstGeom>
          <a:noFill/>
        </p:spPr>
        <p:txBody>
          <a:bodyPr wrap="square" rtlCol="0">
            <a:spAutoFit/>
          </a:bodyPr>
          <a:lstStyle/>
          <a:p>
            <a:r>
              <a:rPr lang="en-US" sz="1600" dirty="0"/>
              <a:t>NOTE: City.csv did not clarify if users are counted transactions or individual customers. For this, they will be seen as counted transactions. Regardless, the conclusions are the same.</a:t>
            </a:r>
          </a:p>
          <a:p>
            <a:endParaRPr lang="en-US" sz="1600" dirty="0"/>
          </a:p>
        </p:txBody>
      </p:sp>
    </p:spTree>
    <p:extLst>
      <p:ext uri="{BB962C8B-B14F-4D97-AF65-F5344CB8AC3E}">
        <p14:creationId xmlns:p14="http://schemas.microsoft.com/office/powerpoint/2010/main" val="3442033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1712</TotalTime>
  <Words>1486</Words>
  <Application>Microsoft Office PowerPoint</Application>
  <PresentationFormat>Widescreen</PresentationFormat>
  <Paragraphs>92</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Lato Extended</vt:lpstr>
      <vt:lpstr>Office Theme</vt:lpstr>
      <vt:lpstr>PowerPoint Presentation</vt:lpstr>
      <vt:lpstr>   Agenda</vt:lpstr>
      <vt:lpstr>Executive Summary   </vt:lpstr>
      <vt:lpstr>Problem Statement</vt:lpstr>
      <vt:lpstr>Approach </vt:lpstr>
      <vt:lpstr>EDA: Assumption</vt:lpstr>
      <vt:lpstr>EDA: Data Explanation   </vt:lpstr>
      <vt:lpstr>EDA Analysis: City</vt:lpstr>
      <vt:lpstr>EDA Analysis: City</vt:lpstr>
      <vt:lpstr>EDA Analysis: City</vt:lpstr>
      <vt:lpstr>EDA: City</vt:lpstr>
      <vt:lpstr>EDA Analysis: Gender</vt:lpstr>
      <vt:lpstr>EDA Analysis: Gender</vt:lpstr>
      <vt:lpstr>EDA: Gender</vt:lpstr>
      <vt:lpstr>EDA Analysis: Payment Method</vt:lpstr>
      <vt:lpstr>EDA Analysis: Payment Method</vt:lpstr>
      <vt:lpstr>EDA: Payment Method</vt:lpstr>
      <vt:lpstr>EDA Analysis: Cost/Revenue </vt:lpstr>
      <vt:lpstr>EDA Analysis: Cost/Revenue </vt:lpstr>
      <vt:lpstr>EDA Analysis: Cost/Revenue </vt:lpstr>
      <vt:lpstr>EDA: Cost/Revenue</vt:lpstr>
      <vt:lpstr>EDA Summary</vt:lpstr>
      <vt:lpstr>EDA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Tahsin Azad</dc:creator>
  <cp:lastModifiedBy>Tahsin Azad</cp:lastModifiedBy>
  <cp:revision>5</cp:revision>
  <dcterms:created xsi:type="dcterms:W3CDTF">2022-12-21T01:27:36Z</dcterms:created>
  <dcterms:modified xsi:type="dcterms:W3CDTF">2022-12-22T06:00:18Z</dcterms:modified>
</cp:coreProperties>
</file>