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BD3CFD-B30D-4101-A4F9-8FBE381A5B14}" type="datetimeFigureOut">
              <a:rPr lang="en-CA" smtClean="0"/>
              <a:t>2021-06-11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6BEA47-446B-4238-9DC7-0526528B2C00}" type="slidenum">
              <a:rPr lang="en-CA" smtClean="0"/>
              <a:t>‹#›</a:t>
            </a:fld>
            <a:endParaRPr lang="en-CA"/>
          </a:p>
        </p:txBody>
      </p:sp>
    </p:spTree>
    <p:extLst>
      <p:ext uri="{BB962C8B-B14F-4D97-AF65-F5344CB8AC3E}">
        <p14:creationId xmlns:p14="http://schemas.microsoft.com/office/powerpoint/2010/main" val="246607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D3CFD-B30D-4101-A4F9-8FBE381A5B14}" type="datetimeFigureOut">
              <a:rPr lang="en-CA" smtClean="0"/>
              <a:t>2021-06-11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6BEA47-446B-4238-9DC7-0526528B2C00}" type="slidenum">
              <a:rPr lang="en-CA" smtClean="0"/>
              <a:t>‹#›</a:t>
            </a:fld>
            <a:endParaRPr lang="en-CA"/>
          </a:p>
        </p:txBody>
      </p:sp>
    </p:spTree>
    <p:extLst>
      <p:ext uri="{BB962C8B-B14F-4D97-AF65-F5344CB8AC3E}">
        <p14:creationId xmlns:p14="http://schemas.microsoft.com/office/powerpoint/2010/main" val="119357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D3CFD-B30D-4101-A4F9-8FBE381A5B14}" type="datetimeFigureOut">
              <a:rPr lang="en-CA" smtClean="0"/>
              <a:t>2021-06-11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6BEA47-446B-4238-9DC7-0526528B2C00}"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923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D3CFD-B30D-4101-A4F9-8FBE381A5B14}" type="datetimeFigureOut">
              <a:rPr lang="en-CA" smtClean="0"/>
              <a:t>2021-06-11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6BEA47-446B-4238-9DC7-0526528B2C00}" type="slidenum">
              <a:rPr lang="en-CA" smtClean="0"/>
              <a:t>‹#›</a:t>
            </a:fld>
            <a:endParaRPr lang="en-CA"/>
          </a:p>
        </p:txBody>
      </p:sp>
    </p:spTree>
    <p:extLst>
      <p:ext uri="{BB962C8B-B14F-4D97-AF65-F5344CB8AC3E}">
        <p14:creationId xmlns:p14="http://schemas.microsoft.com/office/powerpoint/2010/main" val="3154211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D3CFD-B30D-4101-A4F9-8FBE381A5B14}" type="datetimeFigureOut">
              <a:rPr lang="en-CA" smtClean="0"/>
              <a:t>2021-06-11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6BEA47-446B-4238-9DC7-0526528B2C00}"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9093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D3CFD-B30D-4101-A4F9-8FBE381A5B14}" type="datetimeFigureOut">
              <a:rPr lang="en-CA" smtClean="0"/>
              <a:t>2021-06-11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6BEA47-446B-4238-9DC7-0526528B2C00}" type="slidenum">
              <a:rPr lang="en-CA" smtClean="0"/>
              <a:t>‹#›</a:t>
            </a:fld>
            <a:endParaRPr lang="en-CA"/>
          </a:p>
        </p:txBody>
      </p:sp>
    </p:spTree>
    <p:extLst>
      <p:ext uri="{BB962C8B-B14F-4D97-AF65-F5344CB8AC3E}">
        <p14:creationId xmlns:p14="http://schemas.microsoft.com/office/powerpoint/2010/main" val="3419082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D3CFD-B30D-4101-A4F9-8FBE381A5B14}" type="datetimeFigureOut">
              <a:rPr lang="en-CA" smtClean="0"/>
              <a:t>2021-06-11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6BEA47-446B-4238-9DC7-0526528B2C00}" type="slidenum">
              <a:rPr lang="en-CA" smtClean="0"/>
              <a:t>‹#›</a:t>
            </a:fld>
            <a:endParaRPr lang="en-CA"/>
          </a:p>
        </p:txBody>
      </p:sp>
    </p:spTree>
    <p:extLst>
      <p:ext uri="{BB962C8B-B14F-4D97-AF65-F5344CB8AC3E}">
        <p14:creationId xmlns:p14="http://schemas.microsoft.com/office/powerpoint/2010/main" val="516399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D3CFD-B30D-4101-A4F9-8FBE381A5B14}" type="datetimeFigureOut">
              <a:rPr lang="en-CA" smtClean="0"/>
              <a:t>2021-06-11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6BEA47-446B-4238-9DC7-0526528B2C00}" type="slidenum">
              <a:rPr lang="en-CA" smtClean="0"/>
              <a:t>‹#›</a:t>
            </a:fld>
            <a:endParaRPr lang="en-CA"/>
          </a:p>
        </p:txBody>
      </p:sp>
    </p:spTree>
    <p:extLst>
      <p:ext uri="{BB962C8B-B14F-4D97-AF65-F5344CB8AC3E}">
        <p14:creationId xmlns:p14="http://schemas.microsoft.com/office/powerpoint/2010/main" val="197640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D3CFD-B30D-4101-A4F9-8FBE381A5B14}" type="datetimeFigureOut">
              <a:rPr lang="en-CA" smtClean="0"/>
              <a:t>2021-06-11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6BEA47-446B-4238-9DC7-0526528B2C00}" type="slidenum">
              <a:rPr lang="en-CA" smtClean="0"/>
              <a:t>‹#›</a:t>
            </a:fld>
            <a:endParaRPr lang="en-CA"/>
          </a:p>
        </p:txBody>
      </p:sp>
    </p:spTree>
    <p:extLst>
      <p:ext uri="{BB962C8B-B14F-4D97-AF65-F5344CB8AC3E}">
        <p14:creationId xmlns:p14="http://schemas.microsoft.com/office/powerpoint/2010/main" val="12142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D3CFD-B30D-4101-A4F9-8FBE381A5B14}" type="datetimeFigureOut">
              <a:rPr lang="en-CA" smtClean="0"/>
              <a:t>2021-06-11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6BEA47-446B-4238-9DC7-0526528B2C00}" type="slidenum">
              <a:rPr lang="en-CA" smtClean="0"/>
              <a:t>‹#›</a:t>
            </a:fld>
            <a:endParaRPr lang="en-CA"/>
          </a:p>
        </p:txBody>
      </p:sp>
    </p:spTree>
    <p:extLst>
      <p:ext uri="{BB962C8B-B14F-4D97-AF65-F5344CB8AC3E}">
        <p14:creationId xmlns:p14="http://schemas.microsoft.com/office/powerpoint/2010/main" val="1181626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BD3CFD-B30D-4101-A4F9-8FBE381A5B14}" type="datetimeFigureOut">
              <a:rPr lang="en-CA" smtClean="0"/>
              <a:t>2021-06-11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6BEA47-446B-4238-9DC7-0526528B2C00}" type="slidenum">
              <a:rPr lang="en-CA" smtClean="0"/>
              <a:t>‹#›</a:t>
            </a:fld>
            <a:endParaRPr lang="en-CA"/>
          </a:p>
        </p:txBody>
      </p:sp>
    </p:spTree>
    <p:extLst>
      <p:ext uri="{BB962C8B-B14F-4D97-AF65-F5344CB8AC3E}">
        <p14:creationId xmlns:p14="http://schemas.microsoft.com/office/powerpoint/2010/main" val="1108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BD3CFD-B30D-4101-A4F9-8FBE381A5B14}" type="datetimeFigureOut">
              <a:rPr lang="en-CA" smtClean="0"/>
              <a:t>2021-06-11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26BEA47-446B-4238-9DC7-0526528B2C00}" type="slidenum">
              <a:rPr lang="en-CA" smtClean="0"/>
              <a:t>‹#›</a:t>
            </a:fld>
            <a:endParaRPr lang="en-CA"/>
          </a:p>
        </p:txBody>
      </p:sp>
    </p:spTree>
    <p:extLst>
      <p:ext uri="{BB962C8B-B14F-4D97-AF65-F5344CB8AC3E}">
        <p14:creationId xmlns:p14="http://schemas.microsoft.com/office/powerpoint/2010/main" val="221946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D3CFD-B30D-4101-A4F9-8FBE381A5B14}" type="datetimeFigureOut">
              <a:rPr lang="en-CA" smtClean="0"/>
              <a:t>2021-06-11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26BEA47-446B-4238-9DC7-0526528B2C00}" type="slidenum">
              <a:rPr lang="en-CA" smtClean="0"/>
              <a:t>‹#›</a:t>
            </a:fld>
            <a:endParaRPr lang="en-CA"/>
          </a:p>
        </p:txBody>
      </p:sp>
    </p:spTree>
    <p:extLst>
      <p:ext uri="{BB962C8B-B14F-4D97-AF65-F5344CB8AC3E}">
        <p14:creationId xmlns:p14="http://schemas.microsoft.com/office/powerpoint/2010/main" val="304505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D3CFD-B30D-4101-A4F9-8FBE381A5B14}" type="datetimeFigureOut">
              <a:rPr lang="en-CA" smtClean="0"/>
              <a:t>2021-06-11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26BEA47-446B-4238-9DC7-0526528B2C00}" type="slidenum">
              <a:rPr lang="en-CA" smtClean="0"/>
              <a:t>‹#›</a:t>
            </a:fld>
            <a:endParaRPr lang="en-CA"/>
          </a:p>
        </p:txBody>
      </p:sp>
    </p:spTree>
    <p:extLst>
      <p:ext uri="{BB962C8B-B14F-4D97-AF65-F5344CB8AC3E}">
        <p14:creationId xmlns:p14="http://schemas.microsoft.com/office/powerpoint/2010/main" val="347670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BD3CFD-B30D-4101-A4F9-8FBE381A5B14}" type="datetimeFigureOut">
              <a:rPr lang="en-CA" smtClean="0"/>
              <a:t>2021-06-11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6BEA47-446B-4238-9DC7-0526528B2C00}" type="slidenum">
              <a:rPr lang="en-CA" smtClean="0"/>
              <a:t>‹#›</a:t>
            </a:fld>
            <a:endParaRPr lang="en-CA"/>
          </a:p>
        </p:txBody>
      </p:sp>
    </p:spTree>
    <p:extLst>
      <p:ext uri="{BB962C8B-B14F-4D97-AF65-F5344CB8AC3E}">
        <p14:creationId xmlns:p14="http://schemas.microsoft.com/office/powerpoint/2010/main" val="123018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BD3CFD-B30D-4101-A4F9-8FBE381A5B14}" type="datetimeFigureOut">
              <a:rPr lang="en-CA" smtClean="0"/>
              <a:t>2021-06-11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6BEA47-446B-4238-9DC7-0526528B2C00}" type="slidenum">
              <a:rPr lang="en-CA" smtClean="0"/>
              <a:t>‹#›</a:t>
            </a:fld>
            <a:endParaRPr lang="en-CA"/>
          </a:p>
        </p:txBody>
      </p:sp>
    </p:spTree>
    <p:extLst>
      <p:ext uri="{BB962C8B-B14F-4D97-AF65-F5344CB8AC3E}">
        <p14:creationId xmlns:p14="http://schemas.microsoft.com/office/powerpoint/2010/main" val="219352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BD3CFD-B30D-4101-A4F9-8FBE381A5B14}" type="datetimeFigureOut">
              <a:rPr lang="en-CA" smtClean="0"/>
              <a:t>2021-06-11</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6BEA47-446B-4238-9DC7-0526528B2C00}" type="slidenum">
              <a:rPr lang="en-CA" smtClean="0"/>
              <a:t>‹#›</a:t>
            </a:fld>
            <a:endParaRPr lang="en-CA"/>
          </a:p>
        </p:txBody>
      </p:sp>
    </p:spTree>
    <p:extLst>
      <p:ext uri="{BB962C8B-B14F-4D97-AF65-F5344CB8AC3E}">
        <p14:creationId xmlns:p14="http://schemas.microsoft.com/office/powerpoint/2010/main" val="386248440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DB5D-0D5A-431F-848C-BF937B2706A3}"/>
              </a:ext>
            </a:extLst>
          </p:cNvPr>
          <p:cNvSpPr>
            <a:spLocks noGrp="1"/>
          </p:cNvSpPr>
          <p:nvPr>
            <p:ph type="ctrTitle"/>
          </p:nvPr>
        </p:nvSpPr>
        <p:spPr>
          <a:xfrm>
            <a:off x="1524000" y="1427163"/>
            <a:ext cx="9144000" cy="2387600"/>
          </a:xfrm>
        </p:spPr>
        <p:txBody>
          <a:bodyPr/>
          <a:lstStyle/>
          <a:p>
            <a:br>
              <a:rPr lang="en-CA" sz="1800" b="0" i="0" u="none" strike="noStrike" baseline="0" dirty="0">
                <a:solidFill>
                  <a:srgbClr val="000000"/>
                </a:solidFill>
                <a:latin typeface="Arial" panose="020B0604020202020204" pitchFamily="34" charset="0"/>
              </a:rPr>
            </a:br>
            <a:r>
              <a:rPr lang="en-US" sz="4000" b="0" i="0" u="none" strike="noStrike" baseline="0" dirty="0">
                <a:solidFill>
                  <a:srgbClr val="000000"/>
                </a:solidFill>
                <a:latin typeface="Arial" panose="020B0604020202020204" pitchFamily="34" charset="0"/>
              </a:rPr>
              <a:t> Covid-19 Data Integration with Azure Data Factory </a:t>
            </a:r>
            <a:endParaRPr lang="en-CA" dirty="0"/>
          </a:p>
        </p:txBody>
      </p:sp>
    </p:spTree>
    <p:extLst>
      <p:ext uri="{BB962C8B-B14F-4D97-AF65-F5344CB8AC3E}">
        <p14:creationId xmlns:p14="http://schemas.microsoft.com/office/powerpoint/2010/main" val="365254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58D2C-7E4C-4ABD-A350-E1BEF5C58CF3}"/>
              </a:ext>
            </a:extLst>
          </p:cNvPr>
          <p:cNvSpPr>
            <a:spLocks noGrp="1"/>
          </p:cNvSpPr>
          <p:nvPr>
            <p:ph type="title"/>
          </p:nvPr>
        </p:nvSpPr>
        <p:spPr>
          <a:xfrm>
            <a:off x="1333502" y="609600"/>
            <a:ext cx="8596668" cy="1320800"/>
          </a:xfrm>
        </p:spPr>
        <p:txBody>
          <a:bodyPr>
            <a:normAutofit/>
          </a:bodyPr>
          <a:lstStyle/>
          <a:p>
            <a:r>
              <a:rPr lang="en-US" dirty="0"/>
              <a:t>Solution Architecture</a:t>
            </a:r>
            <a:endParaRPr lang="en-CA"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Diagram&#10;&#10;Description automatically generated">
            <a:extLst>
              <a:ext uri="{FF2B5EF4-FFF2-40B4-BE49-F238E27FC236}">
                <a16:creationId xmlns:a16="http://schemas.microsoft.com/office/drawing/2014/main" id="{BF760963-BBE4-4DB5-AB54-C2786BF88E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3759" y="2328385"/>
            <a:ext cx="9644481" cy="4420387"/>
          </a:xfr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D57927DA-B77F-4B08-B614-65187FBE35A5}"/>
              </a:ext>
            </a:extLst>
          </p:cNvPr>
          <p:cNvSpPr txBox="1"/>
          <p:nvPr/>
        </p:nvSpPr>
        <p:spPr>
          <a:xfrm>
            <a:off x="1431758" y="1607234"/>
            <a:ext cx="9486482" cy="923330"/>
          </a:xfrm>
          <a:prstGeom prst="rect">
            <a:avLst/>
          </a:prstGeom>
          <a:noFill/>
        </p:spPr>
        <p:txBody>
          <a:bodyPr wrap="square" rtlCol="0">
            <a:spAutoFit/>
          </a:bodyPr>
          <a:lstStyle/>
          <a:p>
            <a:r>
              <a:rPr lang="en-US" dirty="0"/>
              <a:t>Below is the solution architecture for the data engineering solution. All resources used can be generated within Microsoft Azure Portal and Azure Data Factory using a free trial account.</a:t>
            </a:r>
            <a:endParaRPr lang="en-CA" dirty="0"/>
          </a:p>
        </p:txBody>
      </p:sp>
    </p:spTree>
    <p:extLst>
      <p:ext uri="{BB962C8B-B14F-4D97-AF65-F5344CB8AC3E}">
        <p14:creationId xmlns:p14="http://schemas.microsoft.com/office/powerpoint/2010/main" val="177501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120DD7-A4E3-443F-8857-9001CB8FF6EA}"/>
              </a:ext>
            </a:extLst>
          </p:cNvPr>
          <p:cNvSpPr>
            <a:spLocks noGrp="1"/>
          </p:cNvSpPr>
          <p:nvPr>
            <p:ph type="title"/>
          </p:nvPr>
        </p:nvSpPr>
        <p:spPr>
          <a:xfrm>
            <a:off x="1333502" y="609600"/>
            <a:ext cx="8596668" cy="1320800"/>
          </a:xfrm>
        </p:spPr>
        <p:txBody>
          <a:bodyPr>
            <a:normAutofit/>
          </a:bodyPr>
          <a:lstStyle/>
          <a:p>
            <a:r>
              <a:rPr lang="en-US" dirty="0"/>
              <a:t>Data Ingestion Pipeline (Azure Blob)</a:t>
            </a:r>
            <a:endParaRPr lang="en-CA"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AA960317-1065-4446-90D9-ED3207A2B5D4}"/>
              </a:ext>
            </a:extLst>
          </p:cNvPr>
          <p:cNvPicPr>
            <a:picLocks noGrp="1" noChangeAspect="1"/>
          </p:cNvPicPr>
          <p:nvPr>
            <p:ph idx="1"/>
          </p:nvPr>
        </p:nvPicPr>
        <p:blipFill>
          <a:blip r:embed="rId2"/>
          <a:stretch>
            <a:fillRect/>
          </a:stretch>
        </p:blipFill>
        <p:spPr>
          <a:xfrm>
            <a:off x="3105149" y="3050129"/>
            <a:ext cx="6455865" cy="2331746"/>
          </a:xfr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35935E09-39C8-42EC-A054-100C393E3CF3}"/>
              </a:ext>
            </a:extLst>
          </p:cNvPr>
          <p:cNvPicPr>
            <a:picLocks noChangeAspect="1"/>
          </p:cNvPicPr>
          <p:nvPr/>
        </p:nvPicPr>
        <p:blipFill>
          <a:blip r:embed="rId3"/>
          <a:stretch>
            <a:fillRect/>
          </a:stretch>
        </p:blipFill>
        <p:spPr>
          <a:xfrm>
            <a:off x="4248995" y="5534230"/>
            <a:ext cx="4087874" cy="1228725"/>
          </a:xfrm>
          <a:prstGeom prst="rect">
            <a:avLst/>
          </a:prstGeom>
        </p:spPr>
      </p:pic>
      <p:pic>
        <p:nvPicPr>
          <p:cNvPr id="11" name="Picture 10">
            <a:extLst>
              <a:ext uri="{FF2B5EF4-FFF2-40B4-BE49-F238E27FC236}">
                <a16:creationId xmlns:a16="http://schemas.microsoft.com/office/drawing/2014/main" id="{D20465CA-EBF4-4BFF-824B-8409122A92B7}"/>
              </a:ext>
            </a:extLst>
          </p:cNvPr>
          <p:cNvPicPr>
            <a:picLocks noChangeAspect="1"/>
          </p:cNvPicPr>
          <p:nvPr/>
        </p:nvPicPr>
        <p:blipFill>
          <a:blip r:embed="rId4"/>
          <a:stretch>
            <a:fillRect/>
          </a:stretch>
        </p:blipFill>
        <p:spPr>
          <a:xfrm>
            <a:off x="8749305" y="5603960"/>
            <a:ext cx="2375896" cy="1031955"/>
          </a:xfrm>
          <a:prstGeom prst="rect">
            <a:avLst/>
          </a:prstGeom>
        </p:spPr>
      </p:pic>
      <p:sp>
        <p:nvSpPr>
          <p:cNvPr id="13" name="TextBox 12">
            <a:extLst>
              <a:ext uri="{FF2B5EF4-FFF2-40B4-BE49-F238E27FC236}">
                <a16:creationId xmlns:a16="http://schemas.microsoft.com/office/drawing/2014/main" id="{3316D1B9-5440-4382-BB45-951E3FE43B17}"/>
              </a:ext>
            </a:extLst>
          </p:cNvPr>
          <p:cNvSpPr txBox="1"/>
          <p:nvPr/>
        </p:nvSpPr>
        <p:spPr>
          <a:xfrm>
            <a:off x="1333502" y="1333295"/>
            <a:ext cx="964882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population dataset is a </a:t>
            </a:r>
            <a:r>
              <a:rPr lang="en-US" dirty="0" err="1"/>
              <a:t>tsv</a:t>
            </a:r>
            <a:r>
              <a:rPr lang="en-US" dirty="0"/>
              <a:t> file stored within an Azure Blob container. </a:t>
            </a:r>
          </a:p>
          <a:p>
            <a:pPr marL="285750" indent="-285750">
              <a:buFont typeface="Arial" panose="020B0604020202020204" pitchFamily="34" charset="0"/>
              <a:buChar char="•"/>
            </a:pPr>
            <a:r>
              <a:rPr lang="en-US" dirty="0"/>
              <a:t>To extract the data, an ingestion pipeline was created which checks if the file exists, and then calls an If Condition to check if the ingested files has the correct number of columns (retrieved from file metadata)</a:t>
            </a:r>
          </a:p>
          <a:p>
            <a:pPr marL="285750" indent="-285750">
              <a:buFont typeface="Arial" panose="020B0604020202020204" pitchFamily="34" charset="0"/>
              <a:buChar char="•"/>
            </a:pPr>
            <a:r>
              <a:rPr lang="en-US" dirty="0"/>
              <a:t>If conditions are met, the pipeline invokes a Copy activity to copy the file to the Data Lake (Azure Data Lake Storage Gen2).</a:t>
            </a:r>
          </a:p>
          <a:p>
            <a:pPr marL="285750" indent="-285750">
              <a:buFont typeface="Arial" panose="020B0604020202020204" pitchFamily="34" charset="0"/>
              <a:buChar char="•"/>
            </a:pPr>
            <a:r>
              <a:rPr lang="en-US" dirty="0"/>
              <a:t>If conditions are not met, an email is sent indicating job failure.</a:t>
            </a:r>
            <a:endParaRPr lang="en-CA" dirty="0"/>
          </a:p>
        </p:txBody>
      </p:sp>
      <p:cxnSp>
        <p:nvCxnSpPr>
          <p:cNvPr id="15" name="Straight Arrow Connector 14">
            <a:extLst>
              <a:ext uri="{FF2B5EF4-FFF2-40B4-BE49-F238E27FC236}">
                <a16:creationId xmlns:a16="http://schemas.microsoft.com/office/drawing/2014/main" id="{49B576D3-34A6-451A-AE19-7C0C28569F99}"/>
              </a:ext>
            </a:extLst>
          </p:cNvPr>
          <p:cNvCxnSpPr/>
          <p:nvPr/>
        </p:nvCxnSpPr>
        <p:spPr>
          <a:xfrm flipH="1">
            <a:off x="6645339" y="5203930"/>
            <a:ext cx="1485900" cy="450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9B4BF92-2A26-4ED3-BF39-AD8AB8FDB473}"/>
              </a:ext>
            </a:extLst>
          </p:cNvPr>
          <p:cNvCxnSpPr>
            <a:cxnSpLocks/>
          </p:cNvCxnSpPr>
          <p:nvPr/>
        </p:nvCxnSpPr>
        <p:spPr>
          <a:xfrm>
            <a:off x="8505825" y="5203930"/>
            <a:ext cx="1295400" cy="450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3E409B7B-D409-4549-90BF-8C01C5F5C006}"/>
              </a:ext>
            </a:extLst>
          </p:cNvPr>
          <p:cNvSpPr txBox="1"/>
          <p:nvPr/>
        </p:nvSpPr>
        <p:spPr>
          <a:xfrm>
            <a:off x="5947318" y="5149038"/>
            <a:ext cx="771525" cy="369332"/>
          </a:xfrm>
          <a:prstGeom prst="rect">
            <a:avLst/>
          </a:prstGeom>
          <a:noFill/>
        </p:spPr>
        <p:txBody>
          <a:bodyPr wrap="square" rtlCol="0">
            <a:spAutoFit/>
          </a:bodyPr>
          <a:lstStyle/>
          <a:p>
            <a:r>
              <a:rPr lang="en-US" dirty="0"/>
              <a:t>True</a:t>
            </a:r>
            <a:endParaRPr lang="en-CA" dirty="0"/>
          </a:p>
        </p:txBody>
      </p:sp>
      <p:sp>
        <p:nvSpPr>
          <p:cNvPr id="20" name="TextBox 19">
            <a:extLst>
              <a:ext uri="{FF2B5EF4-FFF2-40B4-BE49-F238E27FC236}">
                <a16:creationId xmlns:a16="http://schemas.microsoft.com/office/drawing/2014/main" id="{51901F1F-571F-4106-997C-A7C242E36640}"/>
              </a:ext>
            </a:extLst>
          </p:cNvPr>
          <p:cNvSpPr txBox="1"/>
          <p:nvPr/>
        </p:nvSpPr>
        <p:spPr>
          <a:xfrm>
            <a:off x="9837239" y="5164898"/>
            <a:ext cx="771525" cy="369332"/>
          </a:xfrm>
          <a:prstGeom prst="rect">
            <a:avLst/>
          </a:prstGeom>
          <a:noFill/>
        </p:spPr>
        <p:txBody>
          <a:bodyPr wrap="square" rtlCol="0">
            <a:spAutoFit/>
          </a:bodyPr>
          <a:lstStyle/>
          <a:p>
            <a:r>
              <a:rPr lang="en-US" dirty="0"/>
              <a:t>False</a:t>
            </a:r>
            <a:endParaRPr lang="en-CA" dirty="0"/>
          </a:p>
        </p:txBody>
      </p:sp>
    </p:spTree>
    <p:extLst>
      <p:ext uri="{BB962C8B-B14F-4D97-AF65-F5344CB8AC3E}">
        <p14:creationId xmlns:p14="http://schemas.microsoft.com/office/powerpoint/2010/main" val="2114069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D8E5E-EFB7-4990-82AC-568371D1D4F4}"/>
              </a:ext>
            </a:extLst>
          </p:cNvPr>
          <p:cNvSpPr>
            <a:spLocks noGrp="1"/>
          </p:cNvSpPr>
          <p:nvPr>
            <p:ph type="title"/>
          </p:nvPr>
        </p:nvSpPr>
        <p:spPr>
          <a:xfrm>
            <a:off x="1333502" y="609600"/>
            <a:ext cx="8596668" cy="1320800"/>
          </a:xfrm>
        </p:spPr>
        <p:txBody>
          <a:bodyPr>
            <a:normAutofit/>
          </a:bodyPr>
          <a:lstStyle/>
          <a:p>
            <a:r>
              <a:rPr lang="en-US" dirty="0"/>
              <a:t>Data Ingestion Pipeline (HTTP Request)</a:t>
            </a:r>
            <a:endParaRPr lang="en-CA"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A93B08C1-983E-4938-A6B9-827BAEDCC8B4}"/>
              </a:ext>
            </a:extLst>
          </p:cNvPr>
          <p:cNvPicPr>
            <a:picLocks noGrp="1" noChangeAspect="1"/>
          </p:cNvPicPr>
          <p:nvPr>
            <p:ph idx="1"/>
          </p:nvPr>
        </p:nvPicPr>
        <p:blipFill>
          <a:blip r:embed="rId2"/>
          <a:stretch>
            <a:fillRect/>
          </a:stretch>
        </p:blipFill>
        <p:spPr>
          <a:xfrm>
            <a:off x="6183282" y="3036887"/>
            <a:ext cx="4895850" cy="1952625"/>
          </a:xfr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A493687F-4534-4B19-954F-CF9A9D9E3389}"/>
              </a:ext>
            </a:extLst>
          </p:cNvPr>
          <p:cNvPicPr>
            <a:picLocks noChangeAspect="1"/>
          </p:cNvPicPr>
          <p:nvPr/>
        </p:nvPicPr>
        <p:blipFill>
          <a:blip r:embed="rId3"/>
          <a:stretch>
            <a:fillRect/>
          </a:stretch>
        </p:blipFill>
        <p:spPr>
          <a:xfrm>
            <a:off x="8631207" y="5213736"/>
            <a:ext cx="2343150" cy="1323975"/>
          </a:xfrm>
          <a:prstGeom prst="rect">
            <a:avLst/>
          </a:prstGeom>
        </p:spPr>
      </p:pic>
      <p:pic>
        <p:nvPicPr>
          <p:cNvPr id="11" name="Picture 10">
            <a:extLst>
              <a:ext uri="{FF2B5EF4-FFF2-40B4-BE49-F238E27FC236}">
                <a16:creationId xmlns:a16="http://schemas.microsoft.com/office/drawing/2014/main" id="{07DB5DBF-B64F-47CD-AFD4-18129340DE9B}"/>
              </a:ext>
            </a:extLst>
          </p:cNvPr>
          <p:cNvPicPr>
            <a:picLocks noChangeAspect="1"/>
          </p:cNvPicPr>
          <p:nvPr/>
        </p:nvPicPr>
        <p:blipFill>
          <a:blip r:embed="rId4"/>
          <a:stretch>
            <a:fillRect/>
          </a:stretch>
        </p:blipFill>
        <p:spPr>
          <a:xfrm>
            <a:off x="1084937" y="3435866"/>
            <a:ext cx="4611747" cy="2735782"/>
          </a:xfrm>
          <a:prstGeom prst="rect">
            <a:avLst/>
          </a:prstGeom>
        </p:spPr>
      </p:pic>
      <p:sp>
        <p:nvSpPr>
          <p:cNvPr id="13" name="TextBox 12">
            <a:extLst>
              <a:ext uri="{FF2B5EF4-FFF2-40B4-BE49-F238E27FC236}">
                <a16:creationId xmlns:a16="http://schemas.microsoft.com/office/drawing/2014/main" id="{030929AF-012B-4F2A-BDC2-B748F5BCAAC3}"/>
              </a:ext>
            </a:extLst>
          </p:cNvPr>
          <p:cNvSpPr txBox="1"/>
          <p:nvPr/>
        </p:nvSpPr>
        <p:spPr>
          <a:xfrm>
            <a:off x="1428750" y="1561068"/>
            <a:ext cx="94297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4 data tables are retrieved using HTTP requests from a Git repository.</a:t>
            </a:r>
          </a:p>
          <a:p>
            <a:pPr marL="285750" indent="-285750">
              <a:buFont typeface="Arial" panose="020B0604020202020204" pitchFamily="34" charset="0"/>
              <a:buChar char="•"/>
            </a:pPr>
            <a:r>
              <a:rPr lang="en-US" dirty="0"/>
              <a:t>Json file data containing the http links is used in a lookup activity to execute a Copy activity for each URL. This is done with a </a:t>
            </a:r>
            <a:r>
              <a:rPr lang="en-US" dirty="0" err="1"/>
              <a:t>ForEach</a:t>
            </a:r>
            <a:r>
              <a:rPr lang="en-US" dirty="0"/>
              <a:t> activity.</a:t>
            </a:r>
            <a:endParaRPr lang="en-CA" dirty="0"/>
          </a:p>
        </p:txBody>
      </p:sp>
      <p:cxnSp>
        <p:nvCxnSpPr>
          <p:cNvPr id="15" name="Straight Arrow Connector 14">
            <a:extLst>
              <a:ext uri="{FF2B5EF4-FFF2-40B4-BE49-F238E27FC236}">
                <a16:creationId xmlns:a16="http://schemas.microsoft.com/office/drawing/2014/main" id="{5A26C5C0-2638-44CB-A3A0-E920FB6C3488}"/>
              </a:ext>
            </a:extLst>
          </p:cNvPr>
          <p:cNvCxnSpPr/>
          <p:nvPr/>
        </p:nvCxnSpPr>
        <p:spPr>
          <a:xfrm>
            <a:off x="9821832" y="4773107"/>
            <a:ext cx="0" cy="625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534B00D-CB28-4449-9CC5-A35373503F59}"/>
              </a:ext>
            </a:extLst>
          </p:cNvPr>
          <p:cNvSpPr txBox="1"/>
          <p:nvPr/>
        </p:nvSpPr>
        <p:spPr>
          <a:xfrm>
            <a:off x="2752635" y="3036887"/>
            <a:ext cx="1276349" cy="369332"/>
          </a:xfrm>
          <a:prstGeom prst="rect">
            <a:avLst/>
          </a:prstGeom>
          <a:noFill/>
        </p:spPr>
        <p:txBody>
          <a:bodyPr wrap="square" rtlCol="0">
            <a:spAutoFit/>
          </a:bodyPr>
          <a:lstStyle/>
          <a:p>
            <a:r>
              <a:rPr lang="en-US" dirty="0"/>
              <a:t>json file</a:t>
            </a:r>
            <a:endParaRPr lang="en-CA" dirty="0"/>
          </a:p>
        </p:txBody>
      </p:sp>
    </p:spTree>
    <p:extLst>
      <p:ext uri="{BB962C8B-B14F-4D97-AF65-F5344CB8AC3E}">
        <p14:creationId xmlns:p14="http://schemas.microsoft.com/office/powerpoint/2010/main" val="7431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69202-0BAF-4E96-8CB6-1BFEA6857A77}"/>
              </a:ext>
            </a:extLst>
          </p:cNvPr>
          <p:cNvSpPr>
            <a:spLocks noGrp="1"/>
          </p:cNvSpPr>
          <p:nvPr>
            <p:ph type="title"/>
          </p:nvPr>
        </p:nvSpPr>
        <p:spPr>
          <a:xfrm>
            <a:off x="1333502" y="609600"/>
            <a:ext cx="8596668" cy="1320800"/>
          </a:xfrm>
        </p:spPr>
        <p:txBody>
          <a:bodyPr>
            <a:normAutofit/>
          </a:bodyPr>
          <a:lstStyle/>
          <a:p>
            <a:r>
              <a:rPr lang="en-US" dirty="0"/>
              <a:t>Data Transformation (Cases &amp; Deaths)</a:t>
            </a:r>
            <a:endParaRPr lang="en-CA"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18056730-CF2A-4245-8493-14AE1CAEC3F3}"/>
              </a:ext>
            </a:extLst>
          </p:cNvPr>
          <p:cNvPicPr>
            <a:picLocks noGrp="1" noChangeAspect="1"/>
          </p:cNvPicPr>
          <p:nvPr>
            <p:ph idx="1"/>
          </p:nvPr>
        </p:nvPicPr>
        <p:blipFill>
          <a:blip r:embed="rId2"/>
          <a:stretch>
            <a:fillRect/>
          </a:stretch>
        </p:blipFill>
        <p:spPr>
          <a:xfrm>
            <a:off x="0" y="3082022"/>
            <a:ext cx="12192000" cy="1579005"/>
          </a:xfr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TextBox 8">
            <a:extLst>
              <a:ext uri="{FF2B5EF4-FFF2-40B4-BE49-F238E27FC236}">
                <a16:creationId xmlns:a16="http://schemas.microsoft.com/office/drawing/2014/main" id="{039A13C8-BAF3-4894-831C-263752DE040D}"/>
              </a:ext>
            </a:extLst>
          </p:cNvPr>
          <p:cNvSpPr txBox="1"/>
          <p:nvPr/>
        </p:nvSpPr>
        <p:spPr>
          <a:xfrm>
            <a:off x="1333502" y="1505710"/>
            <a:ext cx="970597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Below is the Data Flow activity to perform transformations on cases and deaths data</a:t>
            </a:r>
          </a:p>
          <a:p>
            <a:pPr marL="285750" indent="-285750">
              <a:buFont typeface="Arial" panose="020B0604020202020204" pitchFamily="34" charset="0"/>
              <a:buChar char="•"/>
            </a:pPr>
            <a:r>
              <a:rPr lang="en-US" dirty="0"/>
              <a:t>The transformations performed include source transformation, filter transformation, select transformation, pivot transformation, lookup transformation, and sink transformation.</a:t>
            </a:r>
          </a:p>
        </p:txBody>
      </p:sp>
    </p:spTree>
    <p:extLst>
      <p:ext uri="{BB962C8B-B14F-4D97-AF65-F5344CB8AC3E}">
        <p14:creationId xmlns:p14="http://schemas.microsoft.com/office/powerpoint/2010/main" val="115659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9326FF-6318-45E8-871D-8CC69350A874}"/>
              </a:ext>
            </a:extLst>
          </p:cNvPr>
          <p:cNvSpPr>
            <a:spLocks noGrp="1"/>
          </p:cNvSpPr>
          <p:nvPr>
            <p:ph type="title"/>
          </p:nvPr>
        </p:nvSpPr>
        <p:spPr>
          <a:xfrm>
            <a:off x="1333502" y="609600"/>
            <a:ext cx="9982198" cy="1320800"/>
          </a:xfrm>
        </p:spPr>
        <p:txBody>
          <a:bodyPr>
            <a:normAutofit/>
          </a:bodyPr>
          <a:lstStyle/>
          <a:p>
            <a:r>
              <a:rPr lang="en-US" dirty="0"/>
              <a:t>Data Transformation (Hospital Admissions)</a:t>
            </a:r>
            <a:endParaRPr lang="en-CA"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7C01A021-46FB-4A7B-B955-E75AE9E3AB6A}"/>
              </a:ext>
            </a:extLst>
          </p:cNvPr>
          <p:cNvPicPr>
            <a:picLocks noGrp="1" noChangeAspect="1"/>
          </p:cNvPicPr>
          <p:nvPr>
            <p:ph idx="1"/>
          </p:nvPr>
        </p:nvPicPr>
        <p:blipFill>
          <a:blip r:embed="rId2"/>
          <a:stretch>
            <a:fillRect/>
          </a:stretch>
        </p:blipFill>
        <p:spPr>
          <a:xfrm>
            <a:off x="0" y="3198645"/>
            <a:ext cx="12192000" cy="3138779"/>
          </a:xfr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F430E712-5B17-4C5A-ABD0-A1651DA327EB}"/>
              </a:ext>
            </a:extLst>
          </p:cNvPr>
          <p:cNvSpPr txBox="1"/>
          <p:nvPr/>
        </p:nvSpPr>
        <p:spPr>
          <a:xfrm>
            <a:off x="1333502" y="1544466"/>
            <a:ext cx="943927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Below is the Data Flow activity to perform transformations on hospital admissions data</a:t>
            </a:r>
          </a:p>
          <a:p>
            <a:pPr marL="285750" indent="-285750">
              <a:buFont typeface="Arial" panose="020B0604020202020204" pitchFamily="34" charset="0"/>
              <a:buChar char="•"/>
            </a:pPr>
            <a:r>
              <a:rPr lang="en-US" dirty="0"/>
              <a:t>The transformations performed include source transformation, select transformation, lookup transformation, conditional split transformation, derived column transformation, aggregate transformation, join transformation, pivot transformation, sort transformation, and sink transformation.</a:t>
            </a:r>
            <a:endParaRPr lang="en-CA" dirty="0"/>
          </a:p>
        </p:txBody>
      </p:sp>
    </p:spTree>
    <p:extLst>
      <p:ext uri="{BB962C8B-B14F-4D97-AF65-F5344CB8AC3E}">
        <p14:creationId xmlns:p14="http://schemas.microsoft.com/office/powerpoint/2010/main" val="293001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64DD9-3CFD-41C4-ADBD-260A7D734E87}"/>
              </a:ext>
            </a:extLst>
          </p:cNvPr>
          <p:cNvSpPr>
            <a:spLocks noGrp="1"/>
          </p:cNvSpPr>
          <p:nvPr>
            <p:ph type="title"/>
          </p:nvPr>
        </p:nvSpPr>
        <p:spPr>
          <a:xfrm>
            <a:off x="1333502" y="609600"/>
            <a:ext cx="8596668" cy="1320800"/>
          </a:xfrm>
        </p:spPr>
        <p:txBody>
          <a:bodyPr>
            <a:normAutofit/>
          </a:bodyPr>
          <a:lstStyle/>
          <a:p>
            <a:r>
              <a:rPr lang="en-US" dirty="0"/>
              <a:t>Data Transformation (Testing)</a:t>
            </a:r>
            <a:endParaRPr lang="en-CA"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097DA36A-4ECD-43CC-8AE5-85270A4C0844}"/>
              </a:ext>
            </a:extLst>
          </p:cNvPr>
          <p:cNvPicPr>
            <a:picLocks noGrp="1" noChangeAspect="1"/>
          </p:cNvPicPr>
          <p:nvPr>
            <p:ph idx="1"/>
          </p:nvPr>
        </p:nvPicPr>
        <p:blipFill>
          <a:blip r:embed="rId2"/>
          <a:stretch>
            <a:fillRect/>
          </a:stretch>
        </p:blipFill>
        <p:spPr>
          <a:xfrm>
            <a:off x="1072092" y="2613062"/>
            <a:ext cx="10047816" cy="4013615"/>
          </a:xfr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TextBox 8">
            <a:extLst>
              <a:ext uri="{FF2B5EF4-FFF2-40B4-BE49-F238E27FC236}">
                <a16:creationId xmlns:a16="http://schemas.microsoft.com/office/drawing/2014/main" id="{7C8BA711-29CA-43B4-B980-F2EF62E685B3}"/>
              </a:ext>
            </a:extLst>
          </p:cNvPr>
          <p:cNvSpPr txBox="1"/>
          <p:nvPr/>
        </p:nvSpPr>
        <p:spPr>
          <a:xfrm>
            <a:off x="1072092" y="1458409"/>
            <a:ext cx="10138833" cy="923330"/>
          </a:xfrm>
          <a:prstGeom prst="rect">
            <a:avLst/>
          </a:prstGeom>
          <a:noFill/>
        </p:spPr>
        <p:txBody>
          <a:bodyPr wrap="square" rtlCol="0">
            <a:spAutoFit/>
          </a:bodyPr>
          <a:lstStyle/>
          <a:p>
            <a:pPr marL="285750" indent="-285750">
              <a:buFont typeface="Arial" panose="020B0604020202020204" pitchFamily="34" charset="0"/>
              <a:buChar char="•"/>
            </a:pPr>
            <a:r>
              <a:rPr lang="en-US" dirty="0"/>
              <a:t>Below is the Data Flow activity to perform transformations on testing data</a:t>
            </a:r>
          </a:p>
          <a:p>
            <a:pPr marL="285750" indent="-285750">
              <a:buFont typeface="Arial" panose="020B0604020202020204" pitchFamily="34" charset="0"/>
              <a:buChar char="•"/>
            </a:pPr>
            <a:r>
              <a:rPr lang="en-US" dirty="0"/>
              <a:t>The transformations performed include source transformation, join transformation, lookup transformation, select transformation, aggregate transformation, and sink transformation. </a:t>
            </a:r>
            <a:endParaRPr lang="en-CA" dirty="0"/>
          </a:p>
        </p:txBody>
      </p:sp>
    </p:spTree>
    <p:extLst>
      <p:ext uri="{BB962C8B-B14F-4D97-AF65-F5344CB8AC3E}">
        <p14:creationId xmlns:p14="http://schemas.microsoft.com/office/powerpoint/2010/main" val="367227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E106A-0727-41BE-9644-4ABFD31E2197}"/>
              </a:ext>
            </a:extLst>
          </p:cNvPr>
          <p:cNvSpPr>
            <a:spLocks noGrp="1"/>
          </p:cNvSpPr>
          <p:nvPr>
            <p:ph type="title"/>
          </p:nvPr>
        </p:nvSpPr>
        <p:spPr>
          <a:xfrm>
            <a:off x="1333502" y="609600"/>
            <a:ext cx="8596668" cy="1320800"/>
          </a:xfrm>
        </p:spPr>
        <p:txBody>
          <a:bodyPr>
            <a:normAutofit/>
          </a:bodyPr>
          <a:lstStyle/>
          <a:p>
            <a:r>
              <a:rPr lang="en-US" dirty="0"/>
              <a:t>Data Transformation (Population)</a:t>
            </a:r>
            <a:endParaRPr lang="en-CA"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B734C7EA-2C6A-4ACD-9EAB-1BFFFA0CBEC6}"/>
              </a:ext>
            </a:extLst>
          </p:cNvPr>
          <p:cNvPicPr>
            <a:picLocks noGrp="1" noChangeAspect="1"/>
          </p:cNvPicPr>
          <p:nvPr>
            <p:ph idx="1"/>
          </p:nvPr>
        </p:nvPicPr>
        <p:blipFill>
          <a:blip r:embed="rId2"/>
          <a:stretch>
            <a:fillRect/>
          </a:stretch>
        </p:blipFill>
        <p:spPr>
          <a:xfrm>
            <a:off x="4895850" y="4351188"/>
            <a:ext cx="2400300" cy="1457325"/>
          </a:xfr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TextBox 10">
            <a:extLst>
              <a:ext uri="{FF2B5EF4-FFF2-40B4-BE49-F238E27FC236}">
                <a16:creationId xmlns:a16="http://schemas.microsoft.com/office/drawing/2014/main" id="{FDC6CEA7-538A-4B16-B1A3-EDBEA760B12D}"/>
              </a:ext>
            </a:extLst>
          </p:cNvPr>
          <p:cNvSpPr txBox="1"/>
          <p:nvPr/>
        </p:nvSpPr>
        <p:spPr>
          <a:xfrm>
            <a:off x="1333502" y="1552064"/>
            <a:ext cx="1026008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For population data transformations, the required changes are more complex, therefore an Azure Databricks activity was used to execute transformations defined in a Python script</a:t>
            </a:r>
          </a:p>
          <a:p>
            <a:pPr marL="285750" indent="-285750">
              <a:buFont typeface="Arial" panose="020B0604020202020204" pitchFamily="34" charset="0"/>
              <a:buChar char="•"/>
            </a:pPr>
            <a:r>
              <a:rPr lang="en-US" dirty="0"/>
              <a:t>The transformations performed include:</a:t>
            </a:r>
          </a:p>
          <a:p>
            <a:pPr marL="742950" lvl="1" indent="-285750">
              <a:buFont typeface="Arial" panose="020B0604020202020204" pitchFamily="34" charset="0"/>
              <a:buChar char="•"/>
            </a:pPr>
            <a:r>
              <a:rPr lang="en-US" b="0" dirty="0">
                <a:effectLst/>
                <a:latin typeface="Consolas" panose="020B0609020204030204" pitchFamily="49" charset="0"/>
              </a:rPr>
              <a:t>Split the country code &amp; age group</a:t>
            </a:r>
          </a:p>
          <a:p>
            <a:pPr marL="742950" lvl="1" indent="-285750">
              <a:buFont typeface="Arial" panose="020B0604020202020204" pitchFamily="34" charset="0"/>
              <a:buChar char="•"/>
            </a:pPr>
            <a:r>
              <a:rPr lang="en-US" b="0" dirty="0">
                <a:effectLst/>
                <a:latin typeface="Consolas" panose="020B0609020204030204" pitchFamily="49" charset="0"/>
              </a:rPr>
              <a:t>Exclude all data other than 2019</a:t>
            </a:r>
          </a:p>
          <a:p>
            <a:pPr marL="742950" lvl="1" indent="-285750">
              <a:buFont typeface="Arial" panose="020B0604020202020204" pitchFamily="34" charset="0"/>
              <a:buChar char="•"/>
            </a:pPr>
            <a:r>
              <a:rPr lang="en-CA" b="0" dirty="0">
                <a:effectLst/>
                <a:latin typeface="Consolas" panose="020B0609020204030204" pitchFamily="49" charset="0"/>
              </a:rPr>
              <a:t>Remove non-numeric data from percentage</a:t>
            </a:r>
          </a:p>
          <a:p>
            <a:pPr marL="742950" lvl="1" indent="-285750">
              <a:buFont typeface="Arial" panose="020B0604020202020204" pitchFamily="34" charset="0"/>
              <a:buChar char="•"/>
            </a:pPr>
            <a:r>
              <a:rPr lang="en-US" b="0" dirty="0">
                <a:effectLst/>
                <a:latin typeface="Consolas" panose="020B0609020204030204" pitchFamily="49" charset="0"/>
              </a:rPr>
              <a:t>Pivot the data by age group</a:t>
            </a:r>
          </a:p>
          <a:p>
            <a:pPr marL="742950" lvl="1" indent="-285750">
              <a:buFont typeface="Arial" panose="020B0604020202020204" pitchFamily="34" charset="0"/>
              <a:buChar char="•"/>
            </a:pPr>
            <a:r>
              <a:rPr lang="en-US" b="0" dirty="0">
                <a:effectLst/>
                <a:latin typeface="Consolas" panose="020B0609020204030204" pitchFamily="49" charset="0"/>
              </a:rPr>
              <a:t>Join to dim_country to get the country, 3-digit country code and the total population</a:t>
            </a:r>
          </a:p>
        </p:txBody>
      </p:sp>
    </p:spTree>
    <p:extLst>
      <p:ext uri="{BB962C8B-B14F-4D97-AF65-F5344CB8AC3E}">
        <p14:creationId xmlns:p14="http://schemas.microsoft.com/office/powerpoint/2010/main" val="415851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76943-A2F8-402A-879E-CFA435F012BB}"/>
              </a:ext>
            </a:extLst>
          </p:cNvPr>
          <p:cNvSpPr>
            <a:spLocks noGrp="1"/>
          </p:cNvSpPr>
          <p:nvPr>
            <p:ph type="title"/>
          </p:nvPr>
        </p:nvSpPr>
        <p:spPr>
          <a:xfrm>
            <a:off x="1333502" y="609600"/>
            <a:ext cx="8596668" cy="1320800"/>
          </a:xfrm>
        </p:spPr>
        <p:txBody>
          <a:bodyPr>
            <a:normAutofit/>
          </a:bodyPr>
          <a:lstStyle/>
          <a:p>
            <a:r>
              <a:rPr lang="en-US" dirty="0"/>
              <a:t>Loading Data to SQL Server</a:t>
            </a:r>
            <a:endParaRPr lang="en-CA"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B39951A0-E164-46EB-93F2-F18771593547}"/>
              </a:ext>
            </a:extLst>
          </p:cNvPr>
          <p:cNvPicPr>
            <a:picLocks noGrp="1" noChangeAspect="1"/>
          </p:cNvPicPr>
          <p:nvPr>
            <p:ph idx="1"/>
          </p:nvPr>
        </p:nvPicPr>
        <p:blipFill>
          <a:blip r:embed="rId2"/>
          <a:stretch>
            <a:fillRect/>
          </a:stretch>
        </p:blipFill>
        <p:spPr>
          <a:xfrm>
            <a:off x="3224723" y="3429000"/>
            <a:ext cx="2771775" cy="1552575"/>
          </a:xfr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D51F2AD3-1A75-4B4B-B712-FAE899449148}"/>
              </a:ext>
            </a:extLst>
          </p:cNvPr>
          <p:cNvPicPr>
            <a:picLocks noChangeAspect="1"/>
          </p:cNvPicPr>
          <p:nvPr/>
        </p:nvPicPr>
        <p:blipFill>
          <a:blip r:embed="rId3"/>
          <a:stretch>
            <a:fillRect/>
          </a:stretch>
        </p:blipFill>
        <p:spPr>
          <a:xfrm>
            <a:off x="434668" y="5611018"/>
            <a:ext cx="1975907" cy="911957"/>
          </a:xfrm>
          <a:prstGeom prst="rect">
            <a:avLst/>
          </a:prstGeom>
        </p:spPr>
      </p:pic>
      <p:pic>
        <p:nvPicPr>
          <p:cNvPr id="11" name="Picture 10">
            <a:extLst>
              <a:ext uri="{FF2B5EF4-FFF2-40B4-BE49-F238E27FC236}">
                <a16:creationId xmlns:a16="http://schemas.microsoft.com/office/drawing/2014/main" id="{7367FBE6-E72A-4759-9591-0F29BEE972B3}"/>
              </a:ext>
            </a:extLst>
          </p:cNvPr>
          <p:cNvPicPr>
            <a:picLocks noChangeAspect="1"/>
          </p:cNvPicPr>
          <p:nvPr/>
        </p:nvPicPr>
        <p:blipFill>
          <a:blip r:embed="rId4"/>
          <a:stretch>
            <a:fillRect/>
          </a:stretch>
        </p:blipFill>
        <p:spPr>
          <a:xfrm>
            <a:off x="6366384" y="5591171"/>
            <a:ext cx="1919452" cy="911957"/>
          </a:xfrm>
          <a:prstGeom prst="rect">
            <a:avLst/>
          </a:prstGeom>
        </p:spPr>
      </p:pic>
      <p:pic>
        <p:nvPicPr>
          <p:cNvPr id="14" name="Picture 13">
            <a:extLst>
              <a:ext uri="{FF2B5EF4-FFF2-40B4-BE49-F238E27FC236}">
                <a16:creationId xmlns:a16="http://schemas.microsoft.com/office/drawing/2014/main" id="{5675F316-3E4C-4C34-B549-2A15441BFDE9}"/>
              </a:ext>
            </a:extLst>
          </p:cNvPr>
          <p:cNvPicPr>
            <a:picLocks noChangeAspect="1"/>
          </p:cNvPicPr>
          <p:nvPr/>
        </p:nvPicPr>
        <p:blipFill>
          <a:blip r:embed="rId5"/>
          <a:stretch>
            <a:fillRect/>
          </a:stretch>
        </p:blipFill>
        <p:spPr>
          <a:xfrm>
            <a:off x="4320523" y="5591171"/>
            <a:ext cx="1971564" cy="911957"/>
          </a:xfrm>
          <a:prstGeom prst="rect">
            <a:avLst/>
          </a:prstGeom>
        </p:spPr>
      </p:pic>
      <p:pic>
        <p:nvPicPr>
          <p:cNvPr id="16" name="Picture 15">
            <a:extLst>
              <a:ext uri="{FF2B5EF4-FFF2-40B4-BE49-F238E27FC236}">
                <a16:creationId xmlns:a16="http://schemas.microsoft.com/office/drawing/2014/main" id="{C3F50BA2-CC5F-4E3C-809F-78F8DAB64601}"/>
              </a:ext>
            </a:extLst>
          </p:cNvPr>
          <p:cNvPicPr>
            <a:picLocks noChangeAspect="1"/>
          </p:cNvPicPr>
          <p:nvPr/>
        </p:nvPicPr>
        <p:blipFill>
          <a:blip r:embed="rId6"/>
          <a:stretch>
            <a:fillRect/>
          </a:stretch>
        </p:blipFill>
        <p:spPr>
          <a:xfrm>
            <a:off x="2410575" y="5591171"/>
            <a:ext cx="1909948" cy="911957"/>
          </a:xfrm>
          <a:prstGeom prst="rect">
            <a:avLst/>
          </a:prstGeom>
        </p:spPr>
      </p:pic>
      <p:pic>
        <p:nvPicPr>
          <p:cNvPr id="20" name="Picture 19">
            <a:extLst>
              <a:ext uri="{FF2B5EF4-FFF2-40B4-BE49-F238E27FC236}">
                <a16:creationId xmlns:a16="http://schemas.microsoft.com/office/drawing/2014/main" id="{9B5F4ED5-BFD1-4035-BC40-7506AB7A893C}"/>
              </a:ext>
            </a:extLst>
          </p:cNvPr>
          <p:cNvPicPr>
            <a:picLocks noChangeAspect="1"/>
          </p:cNvPicPr>
          <p:nvPr/>
        </p:nvPicPr>
        <p:blipFill>
          <a:blip r:embed="rId7"/>
          <a:stretch>
            <a:fillRect/>
          </a:stretch>
        </p:blipFill>
        <p:spPr>
          <a:xfrm>
            <a:off x="8378624" y="1439474"/>
            <a:ext cx="3147075" cy="5272087"/>
          </a:xfrm>
          <a:prstGeom prst="rect">
            <a:avLst/>
          </a:prstGeom>
        </p:spPr>
      </p:pic>
      <p:cxnSp>
        <p:nvCxnSpPr>
          <p:cNvPr id="22" name="Straight Arrow Connector 21">
            <a:extLst>
              <a:ext uri="{FF2B5EF4-FFF2-40B4-BE49-F238E27FC236}">
                <a16:creationId xmlns:a16="http://schemas.microsoft.com/office/drawing/2014/main" id="{34218AC1-FCB4-44B3-807F-A424409075D9}"/>
              </a:ext>
            </a:extLst>
          </p:cNvPr>
          <p:cNvCxnSpPr>
            <a:stCxn id="5" idx="2"/>
            <a:endCxn id="7" idx="0"/>
          </p:cNvCxnSpPr>
          <p:nvPr/>
        </p:nvCxnSpPr>
        <p:spPr>
          <a:xfrm flipH="1">
            <a:off x="1422622" y="4981575"/>
            <a:ext cx="3187989" cy="629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AEA1C62-26A6-4EB7-8971-04F37CF2F259}"/>
              </a:ext>
            </a:extLst>
          </p:cNvPr>
          <p:cNvCxnSpPr>
            <a:stCxn id="5" idx="2"/>
            <a:endCxn id="14" idx="0"/>
          </p:cNvCxnSpPr>
          <p:nvPr/>
        </p:nvCxnSpPr>
        <p:spPr>
          <a:xfrm>
            <a:off x="4610611" y="4981575"/>
            <a:ext cx="695694" cy="60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428EDC9-5FA9-4450-BF5D-8C78CC14AF36}"/>
              </a:ext>
            </a:extLst>
          </p:cNvPr>
          <p:cNvCxnSpPr>
            <a:stCxn id="5" idx="2"/>
            <a:endCxn id="16" idx="0"/>
          </p:cNvCxnSpPr>
          <p:nvPr/>
        </p:nvCxnSpPr>
        <p:spPr>
          <a:xfrm flipH="1">
            <a:off x="3365549" y="4981575"/>
            <a:ext cx="1245062" cy="60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72907AA-6A52-490A-A167-3024DCE59CF0}"/>
              </a:ext>
            </a:extLst>
          </p:cNvPr>
          <p:cNvCxnSpPr>
            <a:stCxn id="5" idx="2"/>
            <a:endCxn id="11" idx="0"/>
          </p:cNvCxnSpPr>
          <p:nvPr/>
        </p:nvCxnSpPr>
        <p:spPr>
          <a:xfrm>
            <a:off x="4610611" y="4981575"/>
            <a:ext cx="2715499" cy="60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6B56B641-60CB-4D2A-8AE1-51860DDB183B}"/>
              </a:ext>
            </a:extLst>
          </p:cNvPr>
          <p:cNvSpPr txBox="1"/>
          <p:nvPr/>
        </p:nvSpPr>
        <p:spPr>
          <a:xfrm>
            <a:off x="1422621" y="1596800"/>
            <a:ext cx="646509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Lastly, 4 pipelines were created to load the processed data to an Azure SQL Server Database</a:t>
            </a:r>
          </a:p>
          <a:p>
            <a:pPr marL="285750" indent="-285750">
              <a:buFont typeface="Arial" panose="020B0604020202020204" pitchFamily="34" charset="0"/>
              <a:buChar char="•"/>
            </a:pPr>
            <a:r>
              <a:rPr lang="en-US" dirty="0"/>
              <a:t>Before performing copy activities to load the data into the server, a SQL schema containing the desired tables, columns, and variable types is created.</a:t>
            </a:r>
            <a:endParaRPr lang="en-CA" dirty="0"/>
          </a:p>
        </p:txBody>
      </p:sp>
    </p:spTree>
    <p:extLst>
      <p:ext uri="{BB962C8B-B14F-4D97-AF65-F5344CB8AC3E}">
        <p14:creationId xmlns:p14="http://schemas.microsoft.com/office/powerpoint/2010/main" val="16225019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182</TotalTime>
  <Words>466</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Consolas</vt:lpstr>
      <vt:lpstr>Trebuchet MS</vt:lpstr>
      <vt:lpstr>Wingdings 3</vt:lpstr>
      <vt:lpstr>Facet</vt:lpstr>
      <vt:lpstr>  Covid-19 Data Integration with Azure Data Factory </vt:lpstr>
      <vt:lpstr>Solution Architecture</vt:lpstr>
      <vt:lpstr>Data Ingestion Pipeline (Azure Blob)</vt:lpstr>
      <vt:lpstr>Data Ingestion Pipeline (HTTP Request)</vt:lpstr>
      <vt:lpstr>Data Transformation (Cases &amp; Deaths)</vt:lpstr>
      <vt:lpstr>Data Transformation (Hospital Admissions)</vt:lpstr>
      <vt:lpstr>Data Transformation (Testing)</vt:lpstr>
      <vt:lpstr>Data Transformation (Population)</vt:lpstr>
      <vt:lpstr>Loading Data to SQL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Tahsin Iqbal</dc:creator>
  <cp:lastModifiedBy>Tahsin Iqbal</cp:lastModifiedBy>
  <cp:revision>18</cp:revision>
  <dcterms:created xsi:type="dcterms:W3CDTF">2021-06-11T01:01:06Z</dcterms:created>
  <dcterms:modified xsi:type="dcterms:W3CDTF">2021-06-11T19:59:14Z</dcterms:modified>
</cp:coreProperties>
</file>