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95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6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28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489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615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30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517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426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8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47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98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56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80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18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34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35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77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79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hsiniqbal98/Stock-Trading-Bot-and-Tes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AF82-BBA3-974A-75CB-00F41E06D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311399"/>
            <a:ext cx="10359189" cy="1825096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Automated Stock Trading</a:t>
            </a:r>
            <a:r>
              <a:rPr lang="en-US" dirty="0"/>
              <a:t>: Real-Time Trading &amp; Historical Simulation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FC732-0938-BECC-E3D5-837EEC6D7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21748"/>
            <a:ext cx="9448800" cy="685800"/>
          </a:xfrm>
        </p:spPr>
        <p:txBody>
          <a:bodyPr/>
          <a:lstStyle/>
          <a:p>
            <a:r>
              <a:rPr lang="en-CA" dirty="0"/>
              <a:t>Tahsin Iqbal</a:t>
            </a:r>
          </a:p>
        </p:txBody>
      </p:sp>
    </p:spTree>
    <p:extLst>
      <p:ext uri="{BB962C8B-B14F-4D97-AF65-F5344CB8AC3E}">
        <p14:creationId xmlns:p14="http://schemas.microsoft.com/office/powerpoint/2010/main" val="176565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D635-F71D-368A-D6DD-16160982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Scope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013-0841-CCA8-9F84-CE9DC7A8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 Stock Trading Algorithm Performance using 20+ years historical data (automated testing in Excel)</a:t>
            </a:r>
          </a:p>
          <a:p>
            <a:pPr lvl="1"/>
            <a:r>
              <a:rPr lang="en-US" dirty="0"/>
              <a:t>Develop Trading algorithm based on technical indicators and statistics</a:t>
            </a:r>
          </a:p>
          <a:p>
            <a:pPr lvl="1"/>
            <a:r>
              <a:rPr lang="en-US" dirty="0"/>
              <a:t>Implement trading algorithm in Excel and simulate real-time trading </a:t>
            </a:r>
          </a:p>
          <a:p>
            <a:pPr lvl="1"/>
            <a:r>
              <a:rPr lang="en-US" dirty="0"/>
              <a:t>Optimize trading strategy based on results and re-run simulations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Trading bot to execute buy/sell orders live on Interactive Brokers (IB) trading platform</a:t>
            </a:r>
          </a:p>
          <a:p>
            <a:pPr lvl="1"/>
            <a:r>
              <a:rPr lang="en-US" dirty="0"/>
              <a:t>Create data pipeline using third party data source</a:t>
            </a:r>
          </a:p>
          <a:p>
            <a:pPr lvl="1"/>
            <a:r>
              <a:rPr lang="en-US" dirty="0"/>
              <a:t>Implement trading algorithm in Python application</a:t>
            </a:r>
          </a:p>
          <a:p>
            <a:pPr lvl="1"/>
            <a:r>
              <a:rPr lang="en-US" dirty="0"/>
              <a:t>Feed live data into Python application and determine stocks to purchase</a:t>
            </a:r>
          </a:p>
          <a:p>
            <a:pPr lvl="1"/>
            <a:r>
              <a:rPr lang="en-US" dirty="0"/>
              <a:t>Use IB broker API to manage orders and monitor account funds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616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CBBD-F457-899B-B54D-7CFD524C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Testing Algorithm: Processing Third Party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875A-318A-0414-C953-0F792C75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78781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Due to receiving third party data in excel format, numerous macros were created in VBA for the following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cleanup and standardization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Determining which stocks met the criteria for trade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Determining if the trade entries resulted in “wins” or “losses”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Combining the results and simulating real-time trading by establishing realistic trading rules (limited account size, # of positions allowed)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 slides in this presentation show a few screenshots of the project; however, all source code/files can be found on GitHub: </a:t>
            </a:r>
            <a:r>
              <a:rPr lang="en-US" sz="2000" dirty="0">
                <a:hlinkClick r:id="rId2"/>
              </a:rPr>
              <a:t>github.com/tahsiniqbal98/Stock-Trading-Bot-and-Testing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6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15EC-DA82-0A64-1A56-8C0B99AF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42" y="304220"/>
            <a:ext cx="8610600" cy="1293028"/>
          </a:xfrm>
        </p:spPr>
        <p:txBody>
          <a:bodyPr/>
          <a:lstStyle/>
          <a:p>
            <a:r>
              <a:rPr lang="en-CA" dirty="0"/>
              <a:t>Testing Algo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E9105-3441-DEC1-CD1C-5C74861C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593" y="1712482"/>
            <a:ext cx="3113923" cy="1716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05B28B-AC0F-9817-EDD2-3370FF016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64" y="4074849"/>
            <a:ext cx="4173067" cy="14515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63D7F2-746A-5BC7-76CD-462B5C077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900" y="4069193"/>
            <a:ext cx="4371475" cy="14571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84530C-5E59-559E-D7E0-B0389336D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64" y="5664122"/>
            <a:ext cx="8690811" cy="889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CC7CB8-899A-0B20-AF60-6FF4F3B02EA1}"/>
              </a:ext>
            </a:extLst>
          </p:cNvPr>
          <p:cNvSpPr txBox="1"/>
          <p:nvPr/>
        </p:nvSpPr>
        <p:spPr>
          <a:xfrm>
            <a:off x="7055107" y="2419475"/>
            <a:ext cx="256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&lt;- Excel VBA Macro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C2BC7-CAE9-3882-2C48-B4CAA5873F1A}"/>
              </a:ext>
            </a:extLst>
          </p:cNvPr>
          <p:cNvSpPr txBox="1"/>
          <p:nvPr/>
        </p:nvSpPr>
        <p:spPr>
          <a:xfrm>
            <a:off x="9701644" y="5294790"/>
            <a:ext cx="256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&lt;- Data Outputs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4064B4A-0059-28F9-DC7D-B7D99D38737E}"/>
              </a:ext>
            </a:extLst>
          </p:cNvPr>
          <p:cNvSpPr/>
          <p:nvPr/>
        </p:nvSpPr>
        <p:spPr>
          <a:xfrm rot="5400000">
            <a:off x="4896853" y="-198713"/>
            <a:ext cx="457200" cy="7940842"/>
          </a:xfrm>
          <a:prstGeom prst="leftBrac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37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9C1C-2F99-1291-C4BC-DFE7AF18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971" y="570316"/>
            <a:ext cx="8610600" cy="1293028"/>
          </a:xfrm>
        </p:spPr>
        <p:txBody>
          <a:bodyPr/>
          <a:lstStyle/>
          <a:p>
            <a:r>
              <a:rPr lang="en-CA" dirty="0"/>
              <a:t>Optimizing Trading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B33BC-8B71-6E14-1810-C50CFCB9F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8" y="4226477"/>
            <a:ext cx="6863987" cy="2246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32467-9EFA-1A32-B731-476F27BC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588" y="4226477"/>
            <a:ext cx="4003354" cy="22463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F3FFA6-CD34-2F29-A7E9-EF27755C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7045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The technical indicators used for the strategy include the following:</a:t>
            </a:r>
          </a:p>
          <a:p>
            <a:pPr lvl="1"/>
            <a:r>
              <a:rPr lang="en-US" dirty="0"/>
              <a:t>Average True Range (Measure of Volatility)</a:t>
            </a:r>
          </a:p>
          <a:p>
            <a:pPr lvl="1"/>
            <a:r>
              <a:rPr lang="en-US" dirty="0"/>
              <a:t>Choppiness Index (Measure of Volatility)</a:t>
            </a:r>
          </a:p>
          <a:p>
            <a:pPr lvl="1"/>
            <a:r>
              <a:rPr lang="en-US" dirty="0"/>
              <a:t>Gann Hilo Indicator (Measure of Trend Direction)</a:t>
            </a:r>
          </a:p>
          <a:p>
            <a:pPr lvl="1"/>
            <a:r>
              <a:rPr lang="en-US" dirty="0"/>
              <a:t>Simple Moving Average (Measure of Trend Direction)</a:t>
            </a:r>
          </a:p>
          <a:p>
            <a:r>
              <a:rPr lang="en-US" dirty="0"/>
              <a:t>The specifications on for each indicator were varied, and results for different trials were analyzed to determine the optimal settings for maximizing profits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2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EFC0-35DB-39E0-902F-580E46BA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958" y="653864"/>
            <a:ext cx="8610600" cy="1293028"/>
          </a:xfrm>
        </p:spPr>
        <p:txBody>
          <a:bodyPr/>
          <a:lstStyle/>
          <a:p>
            <a:r>
              <a:rPr lang="en-CA" dirty="0"/>
              <a:t>Creating Trading Bot: Python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3E03D-A5DD-8846-2620-A15CD0EA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22" y="1946892"/>
            <a:ext cx="11662645" cy="4024125"/>
          </a:xfrm>
        </p:spPr>
        <p:txBody>
          <a:bodyPr/>
          <a:lstStyle/>
          <a:p>
            <a:r>
              <a:rPr lang="en-CA" dirty="0"/>
              <a:t>After the strategy was tested, all technical indicators and trade entry/exit requirements were programmed in Python for the live-trading app</a:t>
            </a:r>
          </a:p>
          <a:p>
            <a:r>
              <a:rPr lang="en-CA" dirty="0"/>
              <a:t>AlphaVantage (3</a:t>
            </a:r>
            <a:r>
              <a:rPr lang="en-CA" baseline="30000" dirty="0"/>
              <a:t>rd</a:t>
            </a:r>
            <a:r>
              <a:rPr lang="en-CA" dirty="0"/>
              <a:t> party API) was used to stream data into the app and make real-time trading decisions</a:t>
            </a:r>
          </a:p>
          <a:p>
            <a:r>
              <a:rPr lang="en-CA" dirty="0"/>
              <a:t>Interactive Brokers (IB) API was used to connect the app to a real trading account, automatically sending orders to buy/sell stocks when all conditions were met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04A19-1525-AAE8-3EC1-17088DE7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64" y="4295273"/>
            <a:ext cx="2337088" cy="2346158"/>
          </a:xfrm>
          <a:prstGeom prst="rect">
            <a:avLst/>
          </a:prstGeom>
        </p:spPr>
      </p:pic>
      <p:pic>
        <p:nvPicPr>
          <p:cNvPr id="1026" name="Picture 2" descr="Interactive Brokers Review - Pros and Cons of IB">
            <a:extLst>
              <a:ext uri="{FF2B5EF4-FFF2-40B4-BE49-F238E27FC236}">
                <a16:creationId xmlns:a16="http://schemas.microsoft.com/office/drawing/2014/main" id="{288FBBBD-B96E-79EB-ECB1-9DAC51A98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00" y="4295273"/>
            <a:ext cx="4178032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4052B2-91E9-21E4-3144-3D130B98D4A4}"/>
              </a:ext>
            </a:extLst>
          </p:cNvPr>
          <p:cNvSpPr txBox="1"/>
          <p:nvPr/>
        </p:nvSpPr>
        <p:spPr>
          <a:xfrm>
            <a:off x="1696897" y="4767860"/>
            <a:ext cx="2105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Snippet of Python code and IB Broker account -&gt;</a:t>
            </a:r>
          </a:p>
        </p:txBody>
      </p:sp>
    </p:spTree>
    <p:extLst>
      <p:ext uri="{BB962C8B-B14F-4D97-AF65-F5344CB8AC3E}">
        <p14:creationId xmlns:p14="http://schemas.microsoft.com/office/powerpoint/2010/main" val="29849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AFC5-5832-4C7B-8AE9-A294924A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6F9B-94B8-DD58-6A89-3E74DE93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Through trading strategy simulation and optimization using 10+ years of historical data, confidence was developed that the strategy would achieve an average return of </a:t>
            </a:r>
            <a:r>
              <a:rPr lang="en-CA" b="1" dirty="0">
                <a:solidFill>
                  <a:srgbClr val="00B050"/>
                </a:solidFill>
              </a:rPr>
              <a:t>22.5%/year</a:t>
            </a:r>
            <a:r>
              <a:rPr lang="en-CA" b="1" dirty="0"/>
              <a:t>.</a:t>
            </a:r>
          </a:p>
          <a:p>
            <a:r>
              <a:rPr lang="en-CA" dirty="0"/>
              <a:t>In creating the automated trading bot in Python and integrating with live data and Interactive Brokers API, a </a:t>
            </a:r>
            <a:r>
              <a:rPr lang="en-CA" b="1" dirty="0"/>
              <a:t>hands-free passive income stream </a:t>
            </a:r>
            <a:r>
              <a:rPr lang="en-CA" dirty="0"/>
              <a:t>was created.</a:t>
            </a:r>
          </a:p>
          <a:p>
            <a:r>
              <a:rPr lang="en-CA" dirty="0"/>
              <a:t>After trading live for 1 year, </a:t>
            </a:r>
            <a:r>
              <a:rPr lang="en-CA" dirty="0">
                <a:solidFill>
                  <a:srgbClr val="00B050"/>
                </a:solidFill>
              </a:rPr>
              <a:t>+15% </a:t>
            </a:r>
            <a:r>
              <a:rPr lang="en-CA" dirty="0"/>
              <a:t>returns were achieved – significantly better returns than industry standard funds like SPY </a:t>
            </a:r>
            <a:r>
              <a:rPr lang="en-CA" dirty="0">
                <a:solidFill>
                  <a:schemeClr val="accent1"/>
                </a:solidFill>
              </a:rPr>
              <a:t>(-20%) </a:t>
            </a:r>
            <a:r>
              <a:rPr lang="en-CA" dirty="0"/>
              <a:t>and QQQ </a:t>
            </a:r>
            <a:r>
              <a:rPr lang="en-CA" dirty="0">
                <a:solidFill>
                  <a:schemeClr val="accent1"/>
                </a:solidFill>
              </a:rPr>
              <a:t>(-33%)</a:t>
            </a:r>
          </a:p>
        </p:txBody>
      </p:sp>
    </p:spTree>
    <p:extLst>
      <p:ext uri="{BB962C8B-B14F-4D97-AF65-F5344CB8AC3E}">
        <p14:creationId xmlns:p14="http://schemas.microsoft.com/office/powerpoint/2010/main" val="17814772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564</TotalTime>
  <Words>481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Automated Stock Trading: Real-Time Trading &amp; Historical Simulation</vt:lpstr>
      <vt:lpstr>Project Scope</vt:lpstr>
      <vt:lpstr>Testing Algorithm: Processing Third Party Data</vt:lpstr>
      <vt:lpstr>Testing Algo (cont.)</vt:lpstr>
      <vt:lpstr>Optimizing Trading Strategy</vt:lpstr>
      <vt:lpstr>Creating Trading Bot: Python Implementation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Tahsin Iqbal</dc:creator>
  <cp:lastModifiedBy>Tahsin Iqbal</cp:lastModifiedBy>
  <cp:revision>11</cp:revision>
  <dcterms:created xsi:type="dcterms:W3CDTF">2023-03-12T01:43:23Z</dcterms:created>
  <dcterms:modified xsi:type="dcterms:W3CDTF">2023-03-13T02:56:09Z</dcterms:modified>
</cp:coreProperties>
</file>