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97" r:id="rId6"/>
    <p:sldId id="266" r:id="rId7"/>
    <p:sldId id="260" r:id="rId8"/>
    <p:sldId id="271" r:id="rId9"/>
    <p:sldId id="268" r:id="rId10"/>
    <p:sldId id="290" r:id="rId11"/>
    <p:sldId id="273" r:id="rId12"/>
    <p:sldId id="291" r:id="rId13"/>
    <p:sldId id="292" r:id="rId14"/>
    <p:sldId id="280" r:id="rId15"/>
    <p:sldId id="281" r:id="rId16"/>
    <p:sldId id="276" r:id="rId17"/>
    <p:sldId id="299" r:id="rId18"/>
    <p:sldId id="258" r:id="rId19"/>
    <p:sldId id="283" r:id="rId20"/>
    <p:sldId id="294" r:id="rId21"/>
    <p:sldId id="284" r:id="rId22"/>
    <p:sldId id="295" r:id="rId23"/>
    <p:sldId id="287" r:id="rId24"/>
    <p:sldId id="296" r:id="rId25"/>
    <p:sldId id="286" r:id="rId26"/>
    <p:sldId id="288" r:id="rId27"/>
    <p:sldId id="285" r:id="rId28"/>
    <p:sldId id="262" r:id="rId29"/>
    <p:sldId id="289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537188-9C33-ACD6-83A1-E6A3715CD945}" name="Mozaffarian, Ladan" initials="LM" userId="S::ladan.mozaffarian@ou.edu::8ad6aab2-bcdb-4c55-ad12-fdd5d1f9a5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729"/>
  </p:normalViewPr>
  <p:slideViewPr>
    <p:cSldViewPr snapToGrid="0">
      <p:cViewPr varScale="1">
        <p:scale>
          <a:sx n="109" d="100"/>
          <a:sy n="10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3.svg"/><Relationship Id="rId5" Type="http://schemas.openxmlformats.org/officeDocument/2006/relationships/image" Target="../media/image25.png"/><Relationship Id="rId10" Type="http://schemas.openxmlformats.org/officeDocument/2006/relationships/image" Target="../media/image47.svg"/><Relationship Id="rId4" Type="http://schemas.openxmlformats.org/officeDocument/2006/relationships/image" Target="../media/image42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3.svg"/><Relationship Id="rId5" Type="http://schemas.openxmlformats.org/officeDocument/2006/relationships/image" Target="../media/image25.png"/><Relationship Id="rId10" Type="http://schemas.openxmlformats.org/officeDocument/2006/relationships/image" Target="../media/image47.svg"/><Relationship Id="rId4" Type="http://schemas.openxmlformats.org/officeDocument/2006/relationships/image" Target="../media/image42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9B80E-4517-4CA4-A845-209B28CE64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03FA5-1C48-4D14-8E66-A4D6AC6A1E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Research Question</a:t>
          </a:r>
        </a:p>
      </dgm:t>
    </dgm:pt>
    <dgm:pt modelId="{91AD1411-7602-4C73-A6A9-3590D791213A}" type="parTrans" cxnId="{9EBBAD59-0B5E-49C9-B37F-DC2FBCFC10A5}">
      <dgm:prSet/>
      <dgm:spPr/>
      <dgm:t>
        <a:bodyPr/>
        <a:lstStyle/>
        <a:p>
          <a:endParaRPr lang="en-US" sz="2000"/>
        </a:p>
      </dgm:t>
    </dgm:pt>
    <dgm:pt modelId="{C318D119-A3BE-4A2B-A6B4-C6D1DD877A27}" type="sibTrans" cxnId="{9EBBAD59-0B5E-49C9-B37F-DC2FBCFC10A5}">
      <dgm:prSet/>
      <dgm:spPr/>
      <dgm:t>
        <a:bodyPr/>
        <a:lstStyle/>
        <a:p>
          <a:endParaRPr lang="en-US" sz="2000"/>
        </a:p>
      </dgm:t>
    </dgm:pt>
    <dgm:pt modelId="{38014A1A-47BD-4C19-9898-9DF0E9560E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Objective of the Study</a:t>
          </a:r>
        </a:p>
      </dgm:t>
    </dgm:pt>
    <dgm:pt modelId="{1DD3CD36-8D82-4EF3-A1F4-C83098410D44}" type="parTrans" cxnId="{93331820-F160-4397-BEA8-B9C362719ADE}">
      <dgm:prSet/>
      <dgm:spPr/>
      <dgm:t>
        <a:bodyPr/>
        <a:lstStyle/>
        <a:p>
          <a:endParaRPr lang="en-US" sz="2000"/>
        </a:p>
      </dgm:t>
    </dgm:pt>
    <dgm:pt modelId="{21362748-B78B-4D97-9AE4-B438779429A8}" type="sibTrans" cxnId="{93331820-F160-4397-BEA8-B9C362719ADE}">
      <dgm:prSet/>
      <dgm:spPr/>
      <dgm:t>
        <a:bodyPr/>
        <a:lstStyle/>
        <a:p>
          <a:endParaRPr lang="en-US" sz="2000"/>
        </a:p>
      </dgm:t>
    </dgm:pt>
    <dgm:pt modelId="{E2E3EB2D-854F-43AA-91E3-9610385DB1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Literature Review</a:t>
          </a:r>
        </a:p>
      </dgm:t>
    </dgm:pt>
    <dgm:pt modelId="{5FA3FAD2-27E0-4F1A-8510-9B6D40910ECD}" type="parTrans" cxnId="{EEF6AA15-2FC0-4D93-A614-2E057CA6D3E1}">
      <dgm:prSet/>
      <dgm:spPr/>
      <dgm:t>
        <a:bodyPr/>
        <a:lstStyle/>
        <a:p>
          <a:endParaRPr lang="en-US" sz="2000"/>
        </a:p>
      </dgm:t>
    </dgm:pt>
    <dgm:pt modelId="{6FDA1C69-1345-4BAB-945A-CED0D86A4142}" type="sibTrans" cxnId="{EEF6AA15-2FC0-4D93-A614-2E057CA6D3E1}">
      <dgm:prSet/>
      <dgm:spPr/>
      <dgm:t>
        <a:bodyPr/>
        <a:lstStyle/>
        <a:p>
          <a:endParaRPr lang="en-US" sz="2000"/>
        </a:p>
      </dgm:t>
    </dgm:pt>
    <dgm:pt modelId="{57240C4A-E955-4120-9DA5-A722880856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Study Area Profile</a:t>
          </a:r>
        </a:p>
      </dgm:t>
    </dgm:pt>
    <dgm:pt modelId="{50F18CB0-F289-40DC-BE0F-1434D989C102}" type="parTrans" cxnId="{5BB165F9-974C-40A1-9EBE-F040956263A2}">
      <dgm:prSet/>
      <dgm:spPr/>
      <dgm:t>
        <a:bodyPr/>
        <a:lstStyle/>
        <a:p>
          <a:endParaRPr lang="en-US" sz="2000"/>
        </a:p>
      </dgm:t>
    </dgm:pt>
    <dgm:pt modelId="{9A340C0B-3EAC-40E8-80BE-E07737933021}" type="sibTrans" cxnId="{5BB165F9-974C-40A1-9EBE-F040956263A2}">
      <dgm:prSet/>
      <dgm:spPr/>
      <dgm:t>
        <a:bodyPr/>
        <a:lstStyle/>
        <a:p>
          <a:endParaRPr lang="en-US" sz="2000"/>
        </a:p>
      </dgm:t>
    </dgm:pt>
    <dgm:pt modelId="{EB7B786C-5614-45A3-8B63-41D4920D79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Methodology</a:t>
          </a:r>
        </a:p>
      </dgm:t>
    </dgm:pt>
    <dgm:pt modelId="{797280D9-E862-452D-B463-A7CE788B8A63}" type="parTrans" cxnId="{04ECC3FD-E9BC-4E50-8688-74350C794392}">
      <dgm:prSet/>
      <dgm:spPr/>
      <dgm:t>
        <a:bodyPr/>
        <a:lstStyle/>
        <a:p>
          <a:endParaRPr lang="en-US" sz="2000"/>
        </a:p>
      </dgm:t>
    </dgm:pt>
    <dgm:pt modelId="{35DF9ED0-B005-4F9F-AAE8-1C7882318722}" type="sibTrans" cxnId="{04ECC3FD-E9BC-4E50-8688-74350C794392}">
      <dgm:prSet/>
      <dgm:spPr/>
      <dgm:t>
        <a:bodyPr/>
        <a:lstStyle/>
        <a:p>
          <a:endParaRPr lang="en-US" sz="2000"/>
        </a:p>
      </dgm:t>
    </dgm:pt>
    <dgm:pt modelId="{49E88879-6E2B-4E30-956D-3FEA5BEE0B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Result and Discussion</a:t>
          </a:r>
        </a:p>
      </dgm:t>
    </dgm:pt>
    <dgm:pt modelId="{F864C815-EBC3-40D2-ABAE-11288EB14BF7}" type="parTrans" cxnId="{C577C035-87AA-44D6-AF40-251B3E0C5131}">
      <dgm:prSet/>
      <dgm:spPr/>
      <dgm:t>
        <a:bodyPr/>
        <a:lstStyle/>
        <a:p>
          <a:endParaRPr lang="en-US" sz="2000"/>
        </a:p>
      </dgm:t>
    </dgm:pt>
    <dgm:pt modelId="{C633D5B9-5434-4A78-8D97-338895AEA816}" type="sibTrans" cxnId="{C577C035-87AA-44D6-AF40-251B3E0C5131}">
      <dgm:prSet/>
      <dgm:spPr/>
      <dgm:t>
        <a:bodyPr/>
        <a:lstStyle/>
        <a:p>
          <a:endParaRPr lang="en-US" sz="2000"/>
        </a:p>
      </dgm:t>
    </dgm:pt>
    <dgm:pt modelId="{3273EFF8-EA2B-4D4B-955B-1A55C2FF07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Recommendations and Implication in Transportation Planning</a:t>
          </a:r>
        </a:p>
      </dgm:t>
    </dgm:pt>
    <dgm:pt modelId="{0ADDD2C3-9FC5-49B0-8261-1624C72D38F7}" type="parTrans" cxnId="{3EE46D4D-4868-404C-9712-65448128687E}">
      <dgm:prSet/>
      <dgm:spPr/>
      <dgm:t>
        <a:bodyPr/>
        <a:lstStyle/>
        <a:p>
          <a:endParaRPr lang="en-US" sz="2000"/>
        </a:p>
      </dgm:t>
    </dgm:pt>
    <dgm:pt modelId="{C36A72FE-195F-4B18-970A-89ED68D0A5A5}" type="sibTrans" cxnId="{3EE46D4D-4868-404C-9712-65448128687E}">
      <dgm:prSet/>
      <dgm:spPr/>
      <dgm:t>
        <a:bodyPr/>
        <a:lstStyle/>
        <a:p>
          <a:endParaRPr lang="en-US" sz="2000"/>
        </a:p>
      </dgm:t>
    </dgm:pt>
    <dgm:pt modelId="{59FCA199-1AE2-4AF6-8F96-CAD6D4482C40}" type="pres">
      <dgm:prSet presAssocID="{CE39B80E-4517-4CA4-A845-209B28CE647C}" presName="root" presStyleCnt="0">
        <dgm:presLayoutVars>
          <dgm:dir/>
          <dgm:resizeHandles val="exact"/>
        </dgm:presLayoutVars>
      </dgm:prSet>
      <dgm:spPr/>
    </dgm:pt>
    <dgm:pt modelId="{53C4D751-AF79-4C3C-94C1-63DF57BB8930}" type="pres">
      <dgm:prSet presAssocID="{D5C03FA5-1C48-4D14-8E66-A4D6AC6A1E3E}" presName="compNode" presStyleCnt="0"/>
      <dgm:spPr/>
    </dgm:pt>
    <dgm:pt modelId="{AC0561F2-83AE-4E7E-BD57-985821548C2D}" type="pres">
      <dgm:prSet presAssocID="{D5C03FA5-1C48-4D14-8E66-A4D6AC6A1E3E}" presName="bgRect" presStyleLbl="bgShp" presStyleIdx="0" presStyleCnt="7"/>
      <dgm:spPr/>
    </dgm:pt>
    <dgm:pt modelId="{02A36E39-28CF-4FD9-87D0-4AA5C07739BC}" type="pres">
      <dgm:prSet presAssocID="{D5C03FA5-1C48-4D14-8E66-A4D6AC6A1E3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D513F70-7F20-48B5-BE12-6A3EDA9A6F0C}" type="pres">
      <dgm:prSet presAssocID="{D5C03FA5-1C48-4D14-8E66-A4D6AC6A1E3E}" presName="spaceRect" presStyleCnt="0"/>
      <dgm:spPr/>
    </dgm:pt>
    <dgm:pt modelId="{940B459F-483C-4506-9068-E627B74701C4}" type="pres">
      <dgm:prSet presAssocID="{D5C03FA5-1C48-4D14-8E66-A4D6AC6A1E3E}" presName="parTx" presStyleLbl="revTx" presStyleIdx="0" presStyleCnt="7">
        <dgm:presLayoutVars>
          <dgm:chMax val="0"/>
          <dgm:chPref val="0"/>
        </dgm:presLayoutVars>
      </dgm:prSet>
      <dgm:spPr/>
    </dgm:pt>
    <dgm:pt modelId="{BC5B1054-C64C-4C05-A5F2-84DBD89AD6B4}" type="pres">
      <dgm:prSet presAssocID="{C318D119-A3BE-4A2B-A6B4-C6D1DD877A27}" presName="sibTrans" presStyleCnt="0"/>
      <dgm:spPr/>
    </dgm:pt>
    <dgm:pt modelId="{2E11FE1C-9C91-4B2D-8D28-38A8BE0458BD}" type="pres">
      <dgm:prSet presAssocID="{38014A1A-47BD-4C19-9898-9DF0E9560E7C}" presName="compNode" presStyleCnt="0"/>
      <dgm:spPr/>
    </dgm:pt>
    <dgm:pt modelId="{4CAA2E3A-72A8-4210-BAF5-ADA1F47AD6FC}" type="pres">
      <dgm:prSet presAssocID="{38014A1A-47BD-4C19-9898-9DF0E9560E7C}" presName="bgRect" presStyleLbl="bgShp" presStyleIdx="1" presStyleCnt="7"/>
      <dgm:spPr/>
    </dgm:pt>
    <dgm:pt modelId="{4A8CC94E-C21F-4CA0-85FF-895275619FA8}" type="pres">
      <dgm:prSet presAssocID="{38014A1A-47BD-4C19-9898-9DF0E9560E7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C047A4E-F2FE-4749-BA53-9F89FE3BEB46}" type="pres">
      <dgm:prSet presAssocID="{38014A1A-47BD-4C19-9898-9DF0E9560E7C}" presName="spaceRect" presStyleCnt="0"/>
      <dgm:spPr/>
    </dgm:pt>
    <dgm:pt modelId="{89DB046C-22FE-4225-8509-DD8C873634A6}" type="pres">
      <dgm:prSet presAssocID="{38014A1A-47BD-4C19-9898-9DF0E9560E7C}" presName="parTx" presStyleLbl="revTx" presStyleIdx="1" presStyleCnt="7">
        <dgm:presLayoutVars>
          <dgm:chMax val="0"/>
          <dgm:chPref val="0"/>
        </dgm:presLayoutVars>
      </dgm:prSet>
      <dgm:spPr/>
    </dgm:pt>
    <dgm:pt modelId="{244B89F7-E5B8-44A2-BC10-142A32A102DA}" type="pres">
      <dgm:prSet presAssocID="{21362748-B78B-4D97-9AE4-B438779429A8}" presName="sibTrans" presStyleCnt="0"/>
      <dgm:spPr/>
    </dgm:pt>
    <dgm:pt modelId="{6604605F-ECC3-46FC-812A-0DBDBB1DF496}" type="pres">
      <dgm:prSet presAssocID="{E2E3EB2D-854F-43AA-91E3-9610385DB117}" presName="compNode" presStyleCnt="0"/>
      <dgm:spPr/>
    </dgm:pt>
    <dgm:pt modelId="{E0E8B41D-3760-40BD-AB52-61FB7B3929FE}" type="pres">
      <dgm:prSet presAssocID="{E2E3EB2D-854F-43AA-91E3-9610385DB117}" presName="bgRect" presStyleLbl="bgShp" presStyleIdx="2" presStyleCnt="7"/>
      <dgm:spPr/>
    </dgm:pt>
    <dgm:pt modelId="{E6D3CE94-504F-4BF6-9150-F1403D5B816D}" type="pres">
      <dgm:prSet presAssocID="{E2E3EB2D-854F-43AA-91E3-9610385DB11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675F055-B5EE-48A1-A218-7B8B181EEEDE}" type="pres">
      <dgm:prSet presAssocID="{E2E3EB2D-854F-43AA-91E3-9610385DB117}" presName="spaceRect" presStyleCnt="0"/>
      <dgm:spPr/>
    </dgm:pt>
    <dgm:pt modelId="{209940DA-3FD3-442C-A4B6-B83572CDFC28}" type="pres">
      <dgm:prSet presAssocID="{E2E3EB2D-854F-43AA-91E3-9610385DB117}" presName="parTx" presStyleLbl="revTx" presStyleIdx="2" presStyleCnt="7">
        <dgm:presLayoutVars>
          <dgm:chMax val="0"/>
          <dgm:chPref val="0"/>
        </dgm:presLayoutVars>
      </dgm:prSet>
      <dgm:spPr/>
    </dgm:pt>
    <dgm:pt modelId="{7AAA56FC-F5D6-4398-8443-E1B792879966}" type="pres">
      <dgm:prSet presAssocID="{6FDA1C69-1345-4BAB-945A-CED0D86A4142}" presName="sibTrans" presStyleCnt="0"/>
      <dgm:spPr/>
    </dgm:pt>
    <dgm:pt modelId="{06BC042B-4663-43CA-B62D-8EC24858CFEF}" type="pres">
      <dgm:prSet presAssocID="{57240C4A-E955-4120-9DA5-A72288085638}" presName="compNode" presStyleCnt="0"/>
      <dgm:spPr/>
    </dgm:pt>
    <dgm:pt modelId="{7EECC309-94D8-4354-A2BD-22000F12D9AF}" type="pres">
      <dgm:prSet presAssocID="{57240C4A-E955-4120-9DA5-A72288085638}" presName="bgRect" presStyleLbl="bgShp" presStyleIdx="3" presStyleCnt="7"/>
      <dgm:spPr/>
    </dgm:pt>
    <dgm:pt modelId="{9D0E1719-8594-4601-8D8C-0719A584DA27}" type="pres">
      <dgm:prSet presAssocID="{57240C4A-E955-4120-9DA5-A7228808563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67A76AD-D70E-428D-AA77-84C7ACD3BE2B}" type="pres">
      <dgm:prSet presAssocID="{57240C4A-E955-4120-9DA5-A72288085638}" presName="spaceRect" presStyleCnt="0"/>
      <dgm:spPr/>
    </dgm:pt>
    <dgm:pt modelId="{4CB24217-4DF0-4E35-AE92-2E978E2D33C4}" type="pres">
      <dgm:prSet presAssocID="{57240C4A-E955-4120-9DA5-A72288085638}" presName="parTx" presStyleLbl="revTx" presStyleIdx="3" presStyleCnt="7">
        <dgm:presLayoutVars>
          <dgm:chMax val="0"/>
          <dgm:chPref val="0"/>
        </dgm:presLayoutVars>
      </dgm:prSet>
      <dgm:spPr/>
    </dgm:pt>
    <dgm:pt modelId="{1093333C-A314-4CD6-A563-DC0D366B108A}" type="pres">
      <dgm:prSet presAssocID="{9A340C0B-3EAC-40E8-80BE-E07737933021}" presName="sibTrans" presStyleCnt="0"/>
      <dgm:spPr/>
    </dgm:pt>
    <dgm:pt modelId="{82E49344-E42A-43B6-8F5A-8C3E364F2522}" type="pres">
      <dgm:prSet presAssocID="{EB7B786C-5614-45A3-8B63-41D4920D7966}" presName="compNode" presStyleCnt="0"/>
      <dgm:spPr/>
    </dgm:pt>
    <dgm:pt modelId="{D6F64EAF-E779-4303-866F-F2C0E4A78D88}" type="pres">
      <dgm:prSet presAssocID="{EB7B786C-5614-45A3-8B63-41D4920D7966}" presName="bgRect" presStyleLbl="bgShp" presStyleIdx="4" presStyleCnt="7"/>
      <dgm:spPr/>
    </dgm:pt>
    <dgm:pt modelId="{7F1FDB12-524A-4194-BAF0-0B665F795FB3}" type="pres">
      <dgm:prSet presAssocID="{EB7B786C-5614-45A3-8B63-41D4920D79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6C0799-7906-4FAF-800E-319AC874FFA1}" type="pres">
      <dgm:prSet presAssocID="{EB7B786C-5614-45A3-8B63-41D4920D7966}" presName="spaceRect" presStyleCnt="0"/>
      <dgm:spPr/>
    </dgm:pt>
    <dgm:pt modelId="{7408FB7C-225C-4374-8FE5-849B7828933A}" type="pres">
      <dgm:prSet presAssocID="{EB7B786C-5614-45A3-8B63-41D4920D7966}" presName="parTx" presStyleLbl="revTx" presStyleIdx="4" presStyleCnt="7">
        <dgm:presLayoutVars>
          <dgm:chMax val="0"/>
          <dgm:chPref val="0"/>
        </dgm:presLayoutVars>
      </dgm:prSet>
      <dgm:spPr/>
    </dgm:pt>
    <dgm:pt modelId="{E9CB4132-EBF8-4F82-BE8C-BE967CA83DAD}" type="pres">
      <dgm:prSet presAssocID="{35DF9ED0-B005-4F9F-AAE8-1C7882318722}" presName="sibTrans" presStyleCnt="0"/>
      <dgm:spPr/>
    </dgm:pt>
    <dgm:pt modelId="{5F945B72-A38C-44E4-B696-423974282FF2}" type="pres">
      <dgm:prSet presAssocID="{49E88879-6E2B-4E30-956D-3FEA5BEE0B07}" presName="compNode" presStyleCnt="0"/>
      <dgm:spPr/>
    </dgm:pt>
    <dgm:pt modelId="{303F1421-3B27-42A8-AFE5-9847F433062F}" type="pres">
      <dgm:prSet presAssocID="{49E88879-6E2B-4E30-956D-3FEA5BEE0B07}" presName="bgRect" presStyleLbl="bgShp" presStyleIdx="5" presStyleCnt="7"/>
      <dgm:spPr/>
    </dgm:pt>
    <dgm:pt modelId="{915653E5-8AAF-40D8-B8A5-2480B6C3F637}" type="pres">
      <dgm:prSet presAssocID="{49E88879-6E2B-4E30-956D-3FEA5BEE0B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7303EF8-E717-46EA-921D-79BE0D98A0EF}" type="pres">
      <dgm:prSet presAssocID="{49E88879-6E2B-4E30-956D-3FEA5BEE0B07}" presName="spaceRect" presStyleCnt="0"/>
      <dgm:spPr/>
    </dgm:pt>
    <dgm:pt modelId="{F6C13770-21E6-4669-A66C-7275E27363CC}" type="pres">
      <dgm:prSet presAssocID="{49E88879-6E2B-4E30-956D-3FEA5BEE0B07}" presName="parTx" presStyleLbl="revTx" presStyleIdx="5" presStyleCnt="7">
        <dgm:presLayoutVars>
          <dgm:chMax val="0"/>
          <dgm:chPref val="0"/>
        </dgm:presLayoutVars>
      </dgm:prSet>
      <dgm:spPr/>
    </dgm:pt>
    <dgm:pt modelId="{685F37C9-C17E-4D8A-8671-2888BA5D2C24}" type="pres">
      <dgm:prSet presAssocID="{C633D5B9-5434-4A78-8D97-338895AEA816}" presName="sibTrans" presStyleCnt="0"/>
      <dgm:spPr/>
    </dgm:pt>
    <dgm:pt modelId="{3FC0F90D-DAED-4F67-8BC6-C7450290DD59}" type="pres">
      <dgm:prSet presAssocID="{3273EFF8-EA2B-4D4B-955B-1A55C2FF0717}" presName="compNode" presStyleCnt="0"/>
      <dgm:spPr/>
    </dgm:pt>
    <dgm:pt modelId="{7FEBBBE3-17E3-40E4-9B76-537555E0769F}" type="pres">
      <dgm:prSet presAssocID="{3273EFF8-EA2B-4D4B-955B-1A55C2FF0717}" presName="bgRect" presStyleLbl="bgShp" presStyleIdx="6" presStyleCnt="7"/>
      <dgm:spPr/>
    </dgm:pt>
    <dgm:pt modelId="{957DCFD8-A724-41B1-BC6F-4E5577E8AD32}" type="pres">
      <dgm:prSet presAssocID="{3273EFF8-EA2B-4D4B-955B-1A55C2FF07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E4C4BB1-FF4A-4F05-9740-35FC3B95DE2F}" type="pres">
      <dgm:prSet presAssocID="{3273EFF8-EA2B-4D4B-955B-1A55C2FF0717}" presName="spaceRect" presStyleCnt="0"/>
      <dgm:spPr/>
    </dgm:pt>
    <dgm:pt modelId="{4CBCD95B-38F0-43BB-BF5F-E79A90F20102}" type="pres">
      <dgm:prSet presAssocID="{3273EFF8-EA2B-4D4B-955B-1A55C2FF071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D01600C-C6E2-495A-BD54-76730385DDF4}" type="presOf" srcId="{38014A1A-47BD-4C19-9898-9DF0E9560E7C}" destId="{89DB046C-22FE-4225-8509-DD8C873634A6}" srcOrd="0" destOrd="0" presId="urn:microsoft.com/office/officeart/2018/2/layout/IconVerticalSolidList"/>
    <dgm:cxn modelId="{EEF6AA15-2FC0-4D93-A614-2E057CA6D3E1}" srcId="{CE39B80E-4517-4CA4-A845-209B28CE647C}" destId="{E2E3EB2D-854F-43AA-91E3-9610385DB117}" srcOrd="2" destOrd="0" parTransId="{5FA3FAD2-27E0-4F1A-8510-9B6D40910ECD}" sibTransId="{6FDA1C69-1345-4BAB-945A-CED0D86A4142}"/>
    <dgm:cxn modelId="{93331820-F160-4397-BEA8-B9C362719ADE}" srcId="{CE39B80E-4517-4CA4-A845-209B28CE647C}" destId="{38014A1A-47BD-4C19-9898-9DF0E9560E7C}" srcOrd="1" destOrd="0" parTransId="{1DD3CD36-8D82-4EF3-A1F4-C83098410D44}" sibTransId="{21362748-B78B-4D97-9AE4-B438779429A8}"/>
    <dgm:cxn modelId="{1907BA32-7F9C-4F16-83C1-D1949F2F6B08}" type="presOf" srcId="{57240C4A-E955-4120-9DA5-A72288085638}" destId="{4CB24217-4DF0-4E35-AE92-2E978E2D33C4}" srcOrd="0" destOrd="0" presId="urn:microsoft.com/office/officeart/2018/2/layout/IconVerticalSolidList"/>
    <dgm:cxn modelId="{C577C035-87AA-44D6-AF40-251B3E0C5131}" srcId="{CE39B80E-4517-4CA4-A845-209B28CE647C}" destId="{49E88879-6E2B-4E30-956D-3FEA5BEE0B07}" srcOrd="5" destOrd="0" parTransId="{F864C815-EBC3-40D2-ABAE-11288EB14BF7}" sibTransId="{C633D5B9-5434-4A78-8D97-338895AEA816}"/>
    <dgm:cxn modelId="{883A2144-88D0-4990-8208-88FFF95BDECE}" type="presOf" srcId="{EB7B786C-5614-45A3-8B63-41D4920D7966}" destId="{7408FB7C-225C-4374-8FE5-849B7828933A}" srcOrd="0" destOrd="0" presId="urn:microsoft.com/office/officeart/2018/2/layout/IconVerticalSolidList"/>
    <dgm:cxn modelId="{3EE46D4D-4868-404C-9712-65448128687E}" srcId="{CE39B80E-4517-4CA4-A845-209B28CE647C}" destId="{3273EFF8-EA2B-4D4B-955B-1A55C2FF0717}" srcOrd="6" destOrd="0" parTransId="{0ADDD2C3-9FC5-49B0-8261-1624C72D38F7}" sibTransId="{C36A72FE-195F-4B18-970A-89ED68D0A5A5}"/>
    <dgm:cxn modelId="{9EBBAD59-0B5E-49C9-B37F-DC2FBCFC10A5}" srcId="{CE39B80E-4517-4CA4-A845-209B28CE647C}" destId="{D5C03FA5-1C48-4D14-8E66-A4D6AC6A1E3E}" srcOrd="0" destOrd="0" parTransId="{91AD1411-7602-4C73-A6A9-3590D791213A}" sibTransId="{C318D119-A3BE-4A2B-A6B4-C6D1DD877A27}"/>
    <dgm:cxn modelId="{AD427D8D-B1EB-489F-9D48-C91CCF74201C}" type="presOf" srcId="{D5C03FA5-1C48-4D14-8E66-A4D6AC6A1E3E}" destId="{940B459F-483C-4506-9068-E627B74701C4}" srcOrd="0" destOrd="0" presId="urn:microsoft.com/office/officeart/2018/2/layout/IconVerticalSolidList"/>
    <dgm:cxn modelId="{3D30D8AE-8159-44B9-8CF8-11D3FCB84E1B}" type="presOf" srcId="{E2E3EB2D-854F-43AA-91E3-9610385DB117}" destId="{209940DA-3FD3-442C-A4B6-B83572CDFC28}" srcOrd="0" destOrd="0" presId="urn:microsoft.com/office/officeart/2018/2/layout/IconVerticalSolidList"/>
    <dgm:cxn modelId="{569DFEB4-446A-4B96-B70F-D887D504F938}" type="presOf" srcId="{3273EFF8-EA2B-4D4B-955B-1A55C2FF0717}" destId="{4CBCD95B-38F0-43BB-BF5F-E79A90F20102}" srcOrd="0" destOrd="0" presId="urn:microsoft.com/office/officeart/2018/2/layout/IconVerticalSolidList"/>
    <dgm:cxn modelId="{BE1765DB-81B5-49D3-8018-330CDE6FE2C1}" type="presOf" srcId="{CE39B80E-4517-4CA4-A845-209B28CE647C}" destId="{59FCA199-1AE2-4AF6-8F96-CAD6D4482C40}" srcOrd="0" destOrd="0" presId="urn:microsoft.com/office/officeart/2018/2/layout/IconVerticalSolidList"/>
    <dgm:cxn modelId="{7AA973F3-9DBE-408C-B0A0-0FB4B95A0503}" type="presOf" srcId="{49E88879-6E2B-4E30-956D-3FEA5BEE0B07}" destId="{F6C13770-21E6-4669-A66C-7275E27363CC}" srcOrd="0" destOrd="0" presId="urn:microsoft.com/office/officeart/2018/2/layout/IconVerticalSolidList"/>
    <dgm:cxn modelId="{5BB165F9-974C-40A1-9EBE-F040956263A2}" srcId="{CE39B80E-4517-4CA4-A845-209B28CE647C}" destId="{57240C4A-E955-4120-9DA5-A72288085638}" srcOrd="3" destOrd="0" parTransId="{50F18CB0-F289-40DC-BE0F-1434D989C102}" sibTransId="{9A340C0B-3EAC-40E8-80BE-E07737933021}"/>
    <dgm:cxn modelId="{04ECC3FD-E9BC-4E50-8688-74350C794392}" srcId="{CE39B80E-4517-4CA4-A845-209B28CE647C}" destId="{EB7B786C-5614-45A3-8B63-41D4920D7966}" srcOrd="4" destOrd="0" parTransId="{797280D9-E862-452D-B463-A7CE788B8A63}" sibTransId="{35DF9ED0-B005-4F9F-AAE8-1C7882318722}"/>
    <dgm:cxn modelId="{76F08157-90D4-4CA3-8545-D81451E32AF1}" type="presParOf" srcId="{59FCA199-1AE2-4AF6-8F96-CAD6D4482C40}" destId="{53C4D751-AF79-4C3C-94C1-63DF57BB8930}" srcOrd="0" destOrd="0" presId="urn:microsoft.com/office/officeart/2018/2/layout/IconVerticalSolidList"/>
    <dgm:cxn modelId="{7C70E581-1C2D-4FF6-B5B1-7C8B23BAE766}" type="presParOf" srcId="{53C4D751-AF79-4C3C-94C1-63DF57BB8930}" destId="{AC0561F2-83AE-4E7E-BD57-985821548C2D}" srcOrd="0" destOrd="0" presId="urn:microsoft.com/office/officeart/2018/2/layout/IconVerticalSolidList"/>
    <dgm:cxn modelId="{CC025BAD-1374-4CC6-BB5C-FC45A7A66118}" type="presParOf" srcId="{53C4D751-AF79-4C3C-94C1-63DF57BB8930}" destId="{02A36E39-28CF-4FD9-87D0-4AA5C07739BC}" srcOrd="1" destOrd="0" presId="urn:microsoft.com/office/officeart/2018/2/layout/IconVerticalSolidList"/>
    <dgm:cxn modelId="{FE05DB37-205E-477D-A61C-70F2A9250E28}" type="presParOf" srcId="{53C4D751-AF79-4C3C-94C1-63DF57BB8930}" destId="{3D513F70-7F20-48B5-BE12-6A3EDA9A6F0C}" srcOrd="2" destOrd="0" presId="urn:microsoft.com/office/officeart/2018/2/layout/IconVerticalSolidList"/>
    <dgm:cxn modelId="{9759E29C-9EB1-4B96-8A87-B34F1458272C}" type="presParOf" srcId="{53C4D751-AF79-4C3C-94C1-63DF57BB8930}" destId="{940B459F-483C-4506-9068-E627B74701C4}" srcOrd="3" destOrd="0" presId="urn:microsoft.com/office/officeart/2018/2/layout/IconVerticalSolidList"/>
    <dgm:cxn modelId="{768A53EA-4E26-4AA0-AB6A-1C4A73AFC3BE}" type="presParOf" srcId="{59FCA199-1AE2-4AF6-8F96-CAD6D4482C40}" destId="{BC5B1054-C64C-4C05-A5F2-84DBD89AD6B4}" srcOrd="1" destOrd="0" presId="urn:microsoft.com/office/officeart/2018/2/layout/IconVerticalSolidList"/>
    <dgm:cxn modelId="{F7268DF9-153A-4F02-8D95-AEA74F865FC0}" type="presParOf" srcId="{59FCA199-1AE2-4AF6-8F96-CAD6D4482C40}" destId="{2E11FE1C-9C91-4B2D-8D28-38A8BE0458BD}" srcOrd="2" destOrd="0" presId="urn:microsoft.com/office/officeart/2018/2/layout/IconVerticalSolidList"/>
    <dgm:cxn modelId="{528E121D-B451-4BE8-B482-A3FCB2301228}" type="presParOf" srcId="{2E11FE1C-9C91-4B2D-8D28-38A8BE0458BD}" destId="{4CAA2E3A-72A8-4210-BAF5-ADA1F47AD6FC}" srcOrd="0" destOrd="0" presId="urn:microsoft.com/office/officeart/2018/2/layout/IconVerticalSolidList"/>
    <dgm:cxn modelId="{F26AC910-C497-453C-84D0-F85C13C27C0F}" type="presParOf" srcId="{2E11FE1C-9C91-4B2D-8D28-38A8BE0458BD}" destId="{4A8CC94E-C21F-4CA0-85FF-895275619FA8}" srcOrd="1" destOrd="0" presId="urn:microsoft.com/office/officeart/2018/2/layout/IconVerticalSolidList"/>
    <dgm:cxn modelId="{D0707055-2A86-4C1E-848E-3588F6FB5B75}" type="presParOf" srcId="{2E11FE1C-9C91-4B2D-8D28-38A8BE0458BD}" destId="{6C047A4E-F2FE-4749-BA53-9F89FE3BEB46}" srcOrd="2" destOrd="0" presId="urn:microsoft.com/office/officeart/2018/2/layout/IconVerticalSolidList"/>
    <dgm:cxn modelId="{4B377744-CDDB-4675-A90C-8A837516F64C}" type="presParOf" srcId="{2E11FE1C-9C91-4B2D-8D28-38A8BE0458BD}" destId="{89DB046C-22FE-4225-8509-DD8C873634A6}" srcOrd="3" destOrd="0" presId="urn:microsoft.com/office/officeart/2018/2/layout/IconVerticalSolidList"/>
    <dgm:cxn modelId="{01D5D50A-960C-41D0-AB41-6B20FB4D20B7}" type="presParOf" srcId="{59FCA199-1AE2-4AF6-8F96-CAD6D4482C40}" destId="{244B89F7-E5B8-44A2-BC10-142A32A102DA}" srcOrd="3" destOrd="0" presId="urn:microsoft.com/office/officeart/2018/2/layout/IconVerticalSolidList"/>
    <dgm:cxn modelId="{597FB419-3B67-4BD5-809E-03A4E5F0DB4A}" type="presParOf" srcId="{59FCA199-1AE2-4AF6-8F96-CAD6D4482C40}" destId="{6604605F-ECC3-46FC-812A-0DBDBB1DF496}" srcOrd="4" destOrd="0" presId="urn:microsoft.com/office/officeart/2018/2/layout/IconVerticalSolidList"/>
    <dgm:cxn modelId="{0B198B8C-60B6-4D49-8C1E-C3B9CB9A49FA}" type="presParOf" srcId="{6604605F-ECC3-46FC-812A-0DBDBB1DF496}" destId="{E0E8B41D-3760-40BD-AB52-61FB7B3929FE}" srcOrd="0" destOrd="0" presId="urn:microsoft.com/office/officeart/2018/2/layout/IconVerticalSolidList"/>
    <dgm:cxn modelId="{2FA2FD76-003E-44E0-A721-3AFF17716468}" type="presParOf" srcId="{6604605F-ECC3-46FC-812A-0DBDBB1DF496}" destId="{E6D3CE94-504F-4BF6-9150-F1403D5B816D}" srcOrd="1" destOrd="0" presId="urn:microsoft.com/office/officeart/2018/2/layout/IconVerticalSolidList"/>
    <dgm:cxn modelId="{668D1693-F2A3-4512-BAC9-BB5713AF3C33}" type="presParOf" srcId="{6604605F-ECC3-46FC-812A-0DBDBB1DF496}" destId="{7675F055-B5EE-48A1-A218-7B8B181EEEDE}" srcOrd="2" destOrd="0" presId="urn:microsoft.com/office/officeart/2018/2/layout/IconVerticalSolidList"/>
    <dgm:cxn modelId="{B103F41D-BC2A-49EC-9F00-B84804B2AE9A}" type="presParOf" srcId="{6604605F-ECC3-46FC-812A-0DBDBB1DF496}" destId="{209940DA-3FD3-442C-A4B6-B83572CDFC28}" srcOrd="3" destOrd="0" presId="urn:microsoft.com/office/officeart/2018/2/layout/IconVerticalSolidList"/>
    <dgm:cxn modelId="{55050974-F249-4D06-AF3D-A0B33C39FED6}" type="presParOf" srcId="{59FCA199-1AE2-4AF6-8F96-CAD6D4482C40}" destId="{7AAA56FC-F5D6-4398-8443-E1B792879966}" srcOrd="5" destOrd="0" presId="urn:microsoft.com/office/officeart/2018/2/layout/IconVerticalSolidList"/>
    <dgm:cxn modelId="{C60CE65C-2E43-4C76-B83E-A2EE701A6680}" type="presParOf" srcId="{59FCA199-1AE2-4AF6-8F96-CAD6D4482C40}" destId="{06BC042B-4663-43CA-B62D-8EC24858CFEF}" srcOrd="6" destOrd="0" presId="urn:microsoft.com/office/officeart/2018/2/layout/IconVerticalSolidList"/>
    <dgm:cxn modelId="{E0BF9E31-9952-4F81-934E-560ECD883CAF}" type="presParOf" srcId="{06BC042B-4663-43CA-B62D-8EC24858CFEF}" destId="{7EECC309-94D8-4354-A2BD-22000F12D9AF}" srcOrd="0" destOrd="0" presId="urn:microsoft.com/office/officeart/2018/2/layout/IconVerticalSolidList"/>
    <dgm:cxn modelId="{76013C25-0B96-4473-87BB-D8BC9A0E2729}" type="presParOf" srcId="{06BC042B-4663-43CA-B62D-8EC24858CFEF}" destId="{9D0E1719-8594-4601-8D8C-0719A584DA27}" srcOrd="1" destOrd="0" presId="urn:microsoft.com/office/officeart/2018/2/layout/IconVerticalSolidList"/>
    <dgm:cxn modelId="{C7A0C16E-E627-42EE-9C02-36EA7259A1D8}" type="presParOf" srcId="{06BC042B-4663-43CA-B62D-8EC24858CFEF}" destId="{567A76AD-D70E-428D-AA77-84C7ACD3BE2B}" srcOrd="2" destOrd="0" presId="urn:microsoft.com/office/officeart/2018/2/layout/IconVerticalSolidList"/>
    <dgm:cxn modelId="{152DA9F0-F432-4907-9A47-3D9B971F5F3A}" type="presParOf" srcId="{06BC042B-4663-43CA-B62D-8EC24858CFEF}" destId="{4CB24217-4DF0-4E35-AE92-2E978E2D33C4}" srcOrd="3" destOrd="0" presId="urn:microsoft.com/office/officeart/2018/2/layout/IconVerticalSolidList"/>
    <dgm:cxn modelId="{8F6C662A-3BD4-45F5-A3F9-C625EC50DE64}" type="presParOf" srcId="{59FCA199-1AE2-4AF6-8F96-CAD6D4482C40}" destId="{1093333C-A314-4CD6-A563-DC0D366B108A}" srcOrd="7" destOrd="0" presId="urn:microsoft.com/office/officeart/2018/2/layout/IconVerticalSolidList"/>
    <dgm:cxn modelId="{A74822EB-5318-4948-A2E1-DBB1BDD041BC}" type="presParOf" srcId="{59FCA199-1AE2-4AF6-8F96-CAD6D4482C40}" destId="{82E49344-E42A-43B6-8F5A-8C3E364F2522}" srcOrd="8" destOrd="0" presId="urn:microsoft.com/office/officeart/2018/2/layout/IconVerticalSolidList"/>
    <dgm:cxn modelId="{358E1399-443A-416B-B1D3-D78840F5FB6D}" type="presParOf" srcId="{82E49344-E42A-43B6-8F5A-8C3E364F2522}" destId="{D6F64EAF-E779-4303-866F-F2C0E4A78D88}" srcOrd="0" destOrd="0" presId="urn:microsoft.com/office/officeart/2018/2/layout/IconVerticalSolidList"/>
    <dgm:cxn modelId="{58D703B7-F921-4DEC-8A6D-8A1679F2891C}" type="presParOf" srcId="{82E49344-E42A-43B6-8F5A-8C3E364F2522}" destId="{7F1FDB12-524A-4194-BAF0-0B665F795FB3}" srcOrd="1" destOrd="0" presId="urn:microsoft.com/office/officeart/2018/2/layout/IconVerticalSolidList"/>
    <dgm:cxn modelId="{83B9EC05-9A2A-4DDD-978E-86A361BCC348}" type="presParOf" srcId="{82E49344-E42A-43B6-8F5A-8C3E364F2522}" destId="{806C0799-7906-4FAF-800E-319AC874FFA1}" srcOrd="2" destOrd="0" presId="urn:microsoft.com/office/officeart/2018/2/layout/IconVerticalSolidList"/>
    <dgm:cxn modelId="{0A3D367B-A7B6-469B-A8F4-286711A090D7}" type="presParOf" srcId="{82E49344-E42A-43B6-8F5A-8C3E364F2522}" destId="{7408FB7C-225C-4374-8FE5-849B7828933A}" srcOrd="3" destOrd="0" presId="urn:microsoft.com/office/officeart/2018/2/layout/IconVerticalSolidList"/>
    <dgm:cxn modelId="{1BF03E11-9B87-4F35-A6D4-5160BC56F93A}" type="presParOf" srcId="{59FCA199-1AE2-4AF6-8F96-CAD6D4482C40}" destId="{E9CB4132-EBF8-4F82-BE8C-BE967CA83DAD}" srcOrd="9" destOrd="0" presId="urn:microsoft.com/office/officeart/2018/2/layout/IconVerticalSolidList"/>
    <dgm:cxn modelId="{68F7CA55-74C4-46A4-8EF5-521DA4691E3A}" type="presParOf" srcId="{59FCA199-1AE2-4AF6-8F96-CAD6D4482C40}" destId="{5F945B72-A38C-44E4-B696-423974282FF2}" srcOrd="10" destOrd="0" presId="urn:microsoft.com/office/officeart/2018/2/layout/IconVerticalSolidList"/>
    <dgm:cxn modelId="{2CF57C63-2605-40DE-8B3A-C3DA71A9FAE3}" type="presParOf" srcId="{5F945B72-A38C-44E4-B696-423974282FF2}" destId="{303F1421-3B27-42A8-AFE5-9847F433062F}" srcOrd="0" destOrd="0" presId="urn:microsoft.com/office/officeart/2018/2/layout/IconVerticalSolidList"/>
    <dgm:cxn modelId="{462D3778-D650-48A3-9451-DFA3B9228641}" type="presParOf" srcId="{5F945B72-A38C-44E4-B696-423974282FF2}" destId="{915653E5-8AAF-40D8-B8A5-2480B6C3F637}" srcOrd="1" destOrd="0" presId="urn:microsoft.com/office/officeart/2018/2/layout/IconVerticalSolidList"/>
    <dgm:cxn modelId="{8380F961-B53F-449C-A96D-C4924DAE5081}" type="presParOf" srcId="{5F945B72-A38C-44E4-B696-423974282FF2}" destId="{F7303EF8-E717-46EA-921D-79BE0D98A0EF}" srcOrd="2" destOrd="0" presId="urn:microsoft.com/office/officeart/2018/2/layout/IconVerticalSolidList"/>
    <dgm:cxn modelId="{102D48A0-8FDC-4AC3-9AF8-5001E1F8EDE0}" type="presParOf" srcId="{5F945B72-A38C-44E4-B696-423974282FF2}" destId="{F6C13770-21E6-4669-A66C-7275E27363CC}" srcOrd="3" destOrd="0" presId="urn:microsoft.com/office/officeart/2018/2/layout/IconVerticalSolidList"/>
    <dgm:cxn modelId="{48806002-9A00-481E-931C-88F886419FD2}" type="presParOf" srcId="{59FCA199-1AE2-4AF6-8F96-CAD6D4482C40}" destId="{685F37C9-C17E-4D8A-8671-2888BA5D2C24}" srcOrd="11" destOrd="0" presId="urn:microsoft.com/office/officeart/2018/2/layout/IconVerticalSolidList"/>
    <dgm:cxn modelId="{3C485AAF-8A22-478E-A545-587A86CC30D6}" type="presParOf" srcId="{59FCA199-1AE2-4AF6-8F96-CAD6D4482C40}" destId="{3FC0F90D-DAED-4F67-8BC6-C7450290DD59}" srcOrd="12" destOrd="0" presId="urn:microsoft.com/office/officeart/2018/2/layout/IconVerticalSolidList"/>
    <dgm:cxn modelId="{9C56EA52-68DD-4CBA-867B-9088AE823E8A}" type="presParOf" srcId="{3FC0F90D-DAED-4F67-8BC6-C7450290DD59}" destId="{7FEBBBE3-17E3-40E4-9B76-537555E0769F}" srcOrd="0" destOrd="0" presId="urn:microsoft.com/office/officeart/2018/2/layout/IconVerticalSolidList"/>
    <dgm:cxn modelId="{BEFF50DC-A200-4CB5-8B7E-C57DEA9C8AB1}" type="presParOf" srcId="{3FC0F90D-DAED-4F67-8BC6-C7450290DD59}" destId="{957DCFD8-A724-41B1-BC6F-4E5577E8AD32}" srcOrd="1" destOrd="0" presId="urn:microsoft.com/office/officeart/2018/2/layout/IconVerticalSolidList"/>
    <dgm:cxn modelId="{6E16CB5C-A021-42D6-B623-031D828187E1}" type="presParOf" srcId="{3FC0F90D-DAED-4F67-8BC6-C7450290DD59}" destId="{AE4C4BB1-FF4A-4F05-9740-35FC3B95DE2F}" srcOrd="2" destOrd="0" presId="urn:microsoft.com/office/officeart/2018/2/layout/IconVerticalSolidList"/>
    <dgm:cxn modelId="{F49DB799-EA0A-43DD-B076-DA3687EABED1}" type="presParOf" srcId="{3FC0F90D-DAED-4F67-8BC6-C7450290DD59}" destId="{4CBCD95B-38F0-43BB-BF5F-E79A90F201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06B94-11CF-45AF-B9DB-EABD36A3A1D4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BB1BB10-C731-4EA5-8A88-B3CD4DA7D8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To develop  ‘</a:t>
          </a:r>
          <a:r>
            <a:rPr lang="en-US" b="1" cap="none" dirty="0"/>
            <a:t>Transportation Justice Threshold Index (</a:t>
          </a:r>
          <a:r>
            <a:rPr lang="en-US" b="1" cap="none" dirty="0" err="1"/>
            <a:t>Tjtif</a:t>
          </a:r>
          <a:r>
            <a:rPr lang="en-US" b="1" cap="none" dirty="0"/>
            <a:t>) Framework’ </a:t>
          </a:r>
          <a:r>
            <a:rPr lang="en-US" cap="none" dirty="0"/>
            <a:t>to identify transportation justice (TJ) regions based on socio-economic and demographic factors.</a:t>
          </a:r>
        </a:p>
      </dgm:t>
    </dgm:pt>
    <dgm:pt modelId="{70E5D886-8F67-4EAD-81B9-B30379E4170F}" type="parTrans" cxnId="{03CA914C-CA1C-4D0D-8DFC-E400D1BC686E}">
      <dgm:prSet/>
      <dgm:spPr/>
      <dgm:t>
        <a:bodyPr/>
        <a:lstStyle/>
        <a:p>
          <a:endParaRPr lang="en-US"/>
        </a:p>
      </dgm:t>
    </dgm:pt>
    <dgm:pt modelId="{EC3275A7-2226-4D0D-AFC6-1B00DB3AE8C7}" type="sibTrans" cxnId="{03CA914C-CA1C-4D0D-8DFC-E400D1BC686E}">
      <dgm:prSet/>
      <dgm:spPr/>
      <dgm:t>
        <a:bodyPr/>
        <a:lstStyle/>
        <a:p>
          <a:endParaRPr lang="en-US"/>
        </a:p>
      </dgm:t>
    </dgm:pt>
    <dgm:pt modelId="{6F4507B0-BE8A-4A52-8196-1DF91DBB343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/>
            <a:t>To identify unique challenges faced by residents in terms of transportation access and affordability</a:t>
          </a:r>
          <a:endParaRPr lang="en-US" sz="2800" dirty="0"/>
        </a:p>
      </dgm:t>
    </dgm:pt>
    <dgm:pt modelId="{44F49BAB-701D-4E03-9700-995DE684708B}" type="parTrans" cxnId="{B6C86F00-0817-455C-870C-C41B76B64F65}">
      <dgm:prSet/>
      <dgm:spPr/>
      <dgm:t>
        <a:bodyPr/>
        <a:lstStyle/>
        <a:p>
          <a:endParaRPr lang="en-US"/>
        </a:p>
      </dgm:t>
    </dgm:pt>
    <dgm:pt modelId="{F87893DD-2AFF-408E-97D4-31BDD61D4F6A}" type="sibTrans" cxnId="{B6C86F00-0817-455C-870C-C41B76B64F65}">
      <dgm:prSet/>
      <dgm:spPr/>
      <dgm:t>
        <a:bodyPr/>
        <a:lstStyle/>
        <a:p>
          <a:endParaRPr lang="en-US"/>
        </a:p>
      </dgm:t>
    </dgm:pt>
    <dgm:pt modelId="{3EB6942E-8AAD-43C4-AB7D-992060D62B9E}" type="pres">
      <dgm:prSet presAssocID="{9BE06B94-11CF-45AF-B9DB-EABD36A3A1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FA4E7-626E-457E-87DE-C37FAE2DA1FC}" type="pres">
      <dgm:prSet presAssocID="{6BB1BB10-C731-4EA5-8A88-B3CD4DA7D867}" presName="hierRoot1" presStyleCnt="0"/>
      <dgm:spPr/>
    </dgm:pt>
    <dgm:pt modelId="{A63CF7E4-3569-4E2D-A9FF-B3509B4239C3}" type="pres">
      <dgm:prSet presAssocID="{6BB1BB10-C731-4EA5-8A88-B3CD4DA7D867}" presName="composite" presStyleCnt="0"/>
      <dgm:spPr/>
    </dgm:pt>
    <dgm:pt modelId="{1832980B-5DC1-468E-8C44-916D4D172E25}" type="pres">
      <dgm:prSet presAssocID="{6BB1BB10-C731-4EA5-8A88-B3CD4DA7D867}" presName="background" presStyleLbl="node0" presStyleIdx="0" presStyleCnt="2"/>
      <dgm:spPr>
        <a:solidFill>
          <a:schemeClr val="bg2">
            <a:lumMod val="75000"/>
          </a:schemeClr>
        </a:solidFill>
      </dgm:spPr>
    </dgm:pt>
    <dgm:pt modelId="{53702801-8D90-4251-A605-B7BF38698959}" type="pres">
      <dgm:prSet presAssocID="{6BB1BB10-C731-4EA5-8A88-B3CD4DA7D867}" presName="text" presStyleLbl="fgAcc0" presStyleIdx="0" presStyleCnt="2">
        <dgm:presLayoutVars>
          <dgm:chPref val="3"/>
        </dgm:presLayoutVars>
      </dgm:prSet>
      <dgm:spPr/>
    </dgm:pt>
    <dgm:pt modelId="{21FD62CD-0DA0-4824-A10E-9C823D1976EA}" type="pres">
      <dgm:prSet presAssocID="{6BB1BB10-C731-4EA5-8A88-B3CD4DA7D867}" presName="hierChild2" presStyleCnt="0"/>
      <dgm:spPr/>
    </dgm:pt>
    <dgm:pt modelId="{62786A4B-ECB9-4D6C-883A-FCD444F63494}" type="pres">
      <dgm:prSet presAssocID="{6F4507B0-BE8A-4A52-8196-1DF91DBB3439}" presName="hierRoot1" presStyleCnt="0"/>
      <dgm:spPr/>
    </dgm:pt>
    <dgm:pt modelId="{391CFB80-25B5-4247-B0F6-79A3233C61DC}" type="pres">
      <dgm:prSet presAssocID="{6F4507B0-BE8A-4A52-8196-1DF91DBB3439}" presName="composite" presStyleCnt="0"/>
      <dgm:spPr/>
    </dgm:pt>
    <dgm:pt modelId="{F95D5E82-BBE9-46B6-B867-AF1703054417}" type="pres">
      <dgm:prSet presAssocID="{6F4507B0-BE8A-4A52-8196-1DF91DBB3439}" presName="background" presStyleLbl="node0" presStyleIdx="1" presStyleCnt="2"/>
      <dgm:spPr>
        <a:solidFill>
          <a:schemeClr val="bg1">
            <a:lumMod val="65000"/>
          </a:schemeClr>
        </a:solidFill>
      </dgm:spPr>
    </dgm:pt>
    <dgm:pt modelId="{4646953F-0AB0-4888-B2BB-9F008DDFF829}" type="pres">
      <dgm:prSet presAssocID="{6F4507B0-BE8A-4A52-8196-1DF91DBB3439}" presName="text" presStyleLbl="fgAcc0" presStyleIdx="1" presStyleCnt="2">
        <dgm:presLayoutVars>
          <dgm:chPref val="3"/>
        </dgm:presLayoutVars>
      </dgm:prSet>
      <dgm:spPr/>
    </dgm:pt>
    <dgm:pt modelId="{8ECF8B1C-6CAD-465B-A0C8-4CDB89451475}" type="pres">
      <dgm:prSet presAssocID="{6F4507B0-BE8A-4A52-8196-1DF91DBB3439}" presName="hierChild2" presStyleCnt="0"/>
      <dgm:spPr/>
    </dgm:pt>
  </dgm:ptLst>
  <dgm:cxnLst>
    <dgm:cxn modelId="{B6C86F00-0817-455C-870C-C41B76B64F65}" srcId="{9BE06B94-11CF-45AF-B9DB-EABD36A3A1D4}" destId="{6F4507B0-BE8A-4A52-8196-1DF91DBB3439}" srcOrd="1" destOrd="0" parTransId="{44F49BAB-701D-4E03-9700-995DE684708B}" sibTransId="{F87893DD-2AFF-408E-97D4-31BDD61D4F6A}"/>
    <dgm:cxn modelId="{3514DB18-D10E-4902-B83D-E1B5B65AA2B9}" type="presOf" srcId="{6F4507B0-BE8A-4A52-8196-1DF91DBB3439}" destId="{4646953F-0AB0-4888-B2BB-9F008DDFF829}" srcOrd="0" destOrd="0" presId="urn:microsoft.com/office/officeart/2005/8/layout/hierarchy1"/>
    <dgm:cxn modelId="{03CA914C-CA1C-4D0D-8DFC-E400D1BC686E}" srcId="{9BE06B94-11CF-45AF-B9DB-EABD36A3A1D4}" destId="{6BB1BB10-C731-4EA5-8A88-B3CD4DA7D867}" srcOrd="0" destOrd="0" parTransId="{70E5D886-8F67-4EAD-81B9-B30379E4170F}" sibTransId="{EC3275A7-2226-4D0D-AFC6-1B00DB3AE8C7}"/>
    <dgm:cxn modelId="{0C9F93A6-9E53-4CE9-99D4-E1B4867CF2AB}" type="presOf" srcId="{6BB1BB10-C731-4EA5-8A88-B3CD4DA7D867}" destId="{53702801-8D90-4251-A605-B7BF38698959}" srcOrd="0" destOrd="0" presId="urn:microsoft.com/office/officeart/2005/8/layout/hierarchy1"/>
    <dgm:cxn modelId="{56D57AC0-99C5-4994-87EC-2327C715664A}" type="presOf" srcId="{9BE06B94-11CF-45AF-B9DB-EABD36A3A1D4}" destId="{3EB6942E-8AAD-43C4-AB7D-992060D62B9E}" srcOrd="0" destOrd="0" presId="urn:microsoft.com/office/officeart/2005/8/layout/hierarchy1"/>
    <dgm:cxn modelId="{03A76B78-642F-4C67-A7B6-F30C825CB1E7}" type="presParOf" srcId="{3EB6942E-8AAD-43C4-AB7D-992060D62B9E}" destId="{EE3FA4E7-626E-457E-87DE-C37FAE2DA1FC}" srcOrd="0" destOrd="0" presId="urn:microsoft.com/office/officeart/2005/8/layout/hierarchy1"/>
    <dgm:cxn modelId="{AC901CC1-D82C-4C88-ABAF-4C2BD46A559A}" type="presParOf" srcId="{EE3FA4E7-626E-457E-87DE-C37FAE2DA1FC}" destId="{A63CF7E4-3569-4E2D-A9FF-B3509B4239C3}" srcOrd="0" destOrd="0" presId="urn:microsoft.com/office/officeart/2005/8/layout/hierarchy1"/>
    <dgm:cxn modelId="{67A9B32B-AE94-45F7-AE2A-A19CF83B2CD6}" type="presParOf" srcId="{A63CF7E4-3569-4E2D-A9FF-B3509B4239C3}" destId="{1832980B-5DC1-468E-8C44-916D4D172E25}" srcOrd="0" destOrd="0" presId="urn:microsoft.com/office/officeart/2005/8/layout/hierarchy1"/>
    <dgm:cxn modelId="{0D73926F-FECA-419B-8D66-3782F298F0A8}" type="presParOf" srcId="{A63CF7E4-3569-4E2D-A9FF-B3509B4239C3}" destId="{53702801-8D90-4251-A605-B7BF38698959}" srcOrd="1" destOrd="0" presId="urn:microsoft.com/office/officeart/2005/8/layout/hierarchy1"/>
    <dgm:cxn modelId="{263771FA-AD8F-4331-AB61-A82F934CC4D3}" type="presParOf" srcId="{EE3FA4E7-626E-457E-87DE-C37FAE2DA1FC}" destId="{21FD62CD-0DA0-4824-A10E-9C823D1976EA}" srcOrd="1" destOrd="0" presId="urn:microsoft.com/office/officeart/2005/8/layout/hierarchy1"/>
    <dgm:cxn modelId="{74E224FA-C8D0-4641-B36C-BB7FB3726834}" type="presParOf" srcId="{3EB6942E-8AAD-43C4-AB7D-992060D62B9E}" destId="{62786A4B-ECB9-4D6C-883A-FCD444F63494}" srcOrd="1" destOrd="0" presId="urn:microsoft.com/office/officeart/2005/8/layout/hierarchy1"/>
    <dgm:cxn modelId="{C6FE86CD-5F53-443E-AE30-4DB0CC126D20}" type="presParOf" srcId="{62786A4B-ECB9-4D6C-883A-FCD444F63494}" destId="{391CFB80-25B5-4247-B0F6-79A3233C61DC}" srcOrd="0" destOrd="0" presId="urn:microsoft.com/office/officeart/2005/8/layout/hierarchy1"/>
    <dgm:cxn modelId="{56BF7CA2-64D2-414D-83CD-25B142F337F2}" type="presParOf" srcId="{391CFB80-25B5-4247-B0F6-79A3233C61DC}" destId="{F95D5E82-BBE9-46B6-B867-AF1703054417}" srcOrd="0" destOrd="0" presId="urn:microsoft.com/office/officeart/2005/8/layout/hierarchy1"/>
    <dgm:cxn modelId="{44363D61-7216-4919-8A19-EE52C4F499E6}" type="presParOf" srcId="{391CFB80-25B5-4247-B0F6-79A3233C61DC}" destId="{4646953F-0AB0-4888-B2BB-9F008DDFF829}" srcOrd="1" destOrd="0" presId="urn:microsoft.com/office/officeart/2005/8/layout/hierarchy1"/>
    <dgm:cxn modelId="{E8E22CE9-529B-4DAA-B7A0-694976B48E10}" type="presParOf" srcId="{62786A4B-ECB9-4D6C-883A-FCD444F63494}" destId="{8ECF8B1C-6CAD-465B-A0C8-4CDB894514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83B905-1ADF-41D6-8C0D-07E0D1270A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83A72-9FCA-4098-B9D9-AAA3AFCAFC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Three dimensions are used to identify transport injustices: </a:t>
          </a:r>
          <a:r>
            <a:rPr lang="en-US" sz="2200" b="1" dirty="0"/>
            <a:t>exposure, space, and time</a:t>
          </a:r>
          <a:r>
            <a:rPr lang="en-US" sz="2200" dirty="0"/>
            <a:t>. </a:t>
          </a:r>
        </a:p>
      </dgm:t>
    </dgm:pt>
    <dgm:pt modelId="{2F043417-B738-4767-834E-BA4923CD257F}" type="parTrans" cxnId="{30F17298-D7E4-4F77-B703-171E7DC911BA}">
      <dgm:prSet/>
      <dgm:spPr/>
      <dgm:t>
        <a:bodyPr/>
        <a:lstStyle/>
        <a:p>
          <a:endParaRPr lang="en-US"/>
        </a:p>
      </dgm:t>
    </dgm:pt>
    <dgm:pt modelId="{43401B16-43D8-4C6A-972C-9547BB40E6D1}" type="sibTrans" cxnId="{30F17298-D7E4-4F77-B703-171E7DC911BA}">
      <dgm:prSet phldrT="1" phldr="0"/>
      <dgm:spPr/>
      <dgm:t>
        <a:bodyPr/>
        <a:lstStyle/>
        <a:p>
          <a:endParaRPr lang="en-US"/>
        </a:p>
      </dgm:t>
    </dgm:pt>
    <dgm:pt modelId="{98C2C8A3-BD33-41B2-A349-038178F9BF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Some organizations have broadened the definition of </a:t>
          </a:r>
          <a:r>
            <a:rPr lang="en-US" sz="2200" b="1" dirty="0"/>
            <a:t>environmental justice regions </a:t>
          </a:r>
          <a:r>
            <a:rPr lang="en-US" sz="2200" dirty="0"/>
            <a:t>to include populations such as </a:t>
          </a:r>
          <a:r>
            <a:rPr lang="en-US" sz="2200" b="1" dirty="0"/>
            <a:t>households without cars, persons with disabilities, and elderly, beyond age 65</a:t>
          </a:r>
          <a:r>
            <a:rPr lang="en-US" sz="2200" dirty="0"/>
            <a:t> with limited access to mobility (Bailey et al., 2012; </a:t>
          </a:r>
          <a:r>
            <a:rPr lang="en-US" sz="2200" dirty="0" err="1"/>
            <a:t>Forkenbrock</a:t>
          </a:r>
          <a:r>
            <a:rPr lang="en-US" sz="2200" dirty="0"/>
            <a:t> &amp; Schweitzer, 1999)</a:t>
          </a:r>
        </a:p>
      </dgm:t>
    </dgm:pt>
    <dgm:pt modelId="{2076B4FF-8026-47F8-A275-4929CFF5A859}" type="parTrans" cxnId="{1A4D0C35-64A5-4C74-AE9B-354B1B037EA3}">
      <dgm:prSet/>
      <dgm:spPr/>
      <dgm:t>
        <a:bodyPr/>
        <a:lstStyle/>
        <a:p>
          <a:endParaRPr lang="en-US"/>
        </a:p>
      </dgm:t>
    </dgm:pt>
    <dgm:pt modelId="{4B996C57-B66F-462A-A9A5-B21506289745}" type="sibTrans" cxnId="{1A4D0C35-64A5-4C74-AE9B-354B1B037EA3}">
      <dgm:prSet phldrT="2" phldr="0"/>
      <dgm:spPr/>
      <dgm:t>
        <a:bodyPr/>
        <a:lstStyle/>
        <a:p>
          <a:endParaRPr lang="en-US"/>
        </a:p>
      </dgm:t>
    </dgm:pt>
    <dgm:pt modelId="{0B302CF5-7005-4952-876C-63D6CF68C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investigation of </a:t>
          </a:r>
          <a:r>
            <a:rPr lang="en-US" b="1" dirty="0"/>
            <a:t>mobility, access, and modal opportunity </a:t>
          </a:r>
          <a:r>
            <a:rPr lang="en-US" dirty="0"/>
            <a:t>is done through the lens of </a:t>
          </a:r>
          <a:r>
            <a:rPr lang="en-US" b="1" dirty="0"/>
            <a:t>transportation justice </a:t>
          </a:r>
          <a:r>
            <a:rPr lang="en-US" dirty="0"/>
            <a:t>explaining how </a:t>
          </a:r>
          <a:r>
            <a:rPr lang="en-US" b="1" dirty="0"/>
            <a:t>environmental justice concepts </a:t>
          </a:r>
          <a:r>
            <a:rPr lang="en-US" dirty="0"/>
            <a:t>are applied to the sector of transportation (</a:t>
          </a:r>
          <a:r>
            <a:rPr lang="en-US" dirty="0" err="1"/>
            <a:t>Forkenbrock</a:t>
          </a:r>
          <a:r>
            <a:rPr lang="en-US" dirty="0"/>
            <a:t> &amp; Schweitzer, 1999)</a:t>
          </a:r>
        </a:p>
      </dgm:t>
    </dgm:pt>
    <dgm:pt modelId="{D4EDDA85-BBB0-489E-AD88-BB1B5335AA8D}" type="parTrans" cxnId="{F294DEF5-9955-42C2-9E9D-4911ABBA65C3}">
      <dgm:prSet/>
      <dgm:spPr/>
      <dgm:t>
        <a:bodyPr/>
        <a:lstStyle/>
        <a:p>
          <a:endParaRPr lang="en-US"/>
        </a:p>
      </dgm:t>
    </dgm:pt>
    <dgm:pt modelId="{1ECE5001-2E3C-4BAC-B98F-EF9F18E6112D}" type="sibTrans" cxnId="{F294DEF5-9955-42C2-9E9D-4911ABBA65C3}">
      <dgm:prSet phldrT="3" phldr="0"/>
      <dgm:spPr/>
      <dgm:t>
        <a:bodyPr/>
        <a:lstStyle/>
        <a:p>
          <a:endParaRPr lang="en-US"/>
        </a:p>
      </dgm:t>
    </dgm:pt>
    <dgm:pt modelId="{BE724FD1-C392-4F7C-90F5-2AA564144ACF}" type="pres">
      <dgm:prSet presAssocID="{1183B905-1ADF-41D6-8C0D-07E0D1270AA7}" presName="root" presStyleCnt="0">
        <dgm:presLayoutVars>
          <dgm:dir/>
          <dgm:resizeHandles val="exact"/>
        </dgm:presLayoutVars>
      </dgm:prSet>
      <dgm:spPr/>
    </dgm:pt>
    <dgm:pt modelId="{D4326277-D3F0-43D7-A8EC-8982C67CC5D2}" type="pres">
      <dgm:prSet presAssocID="{AD883A72-9FCA-4098-B9D9-AAA3AFCAFC50}" presName="compNode" presStyleCnt="0"/>
      <dgm:spPr/>
    </dgm:pt>
    <dgm:pt modelId="{15D931FE-D21D-444F-AEF6-0053DDA36587}" type="pres">
      <dgm:prSet presAssocID="{AD883A72-9FCA-4098-B9D9-AAA3AFCAFC50}" presName="bgRect" presStyleLbl="bgShp" presStyleIdx="0" presStyleCnt="3"/>
      <dgm:spPr/>
    </dgm:pt>
    <dgm:pt modelId="{3639622B-1994-4A31-82B1-5A25D3339256}" type="pres">
      <dgm:prSet presAssocID="{AD883A72-9FCA-4098-B9D9-AAA3AFCAF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F418590-DAD0-4496-90C7-5F3CF9970BDD}" type="pres">
      <dgm:prSet presAssocID="{AD883A72-9FCA-4098-B9D9-AAA3AFCAFC50}" presName="spaceRect" presStyleCnt="0"/>
      <dgm:spPr/>
    </dgm:pt>
    <dgm:pt modelId="{031C062B-C23D-4F14-88C0-E67D01AC265E}" type="pres">
      <dgm:prSet presAssocID="{AD883A72-9FCA-4098-B9D9-AAA3AFCAFC50}" presName="parTx" presStyleLbl="revTx" presStyleIdx="0" presStyleCnt="3">
        <dgm:presLayoutVars>
          <dgm:chMax val="0"/>
          <dgm:chPref val="0"/>
        </dgm:presLayoutVars>
      </dgm:prSet>
      <dgm:spPr/>
    </dgm:pt>
    <dgm:pt modelId="{29ACA9CD-F370-4D34-830B-50F303BA255C}" type="pres">
      <dgm:prSet presAssocID="{43401B16-43D8-4C6A-972C-9547BB40E6D1}" presName="sibTrans" presStyleCnt="0"/>
      <dgm:spPr/>
    </dgm:pt>
    <dgm:pt modelId="{6EB9C948-DCEB-4B8D-8C65-621780518904}" type="pres">
      <dgm:prSet presAssocID="{98C2C8A3-BD33-41B2-A349-038178F9BFF2}" presName="compNode" presStyleCnt="0"/>
      <dgm:spPr/>
    </dgm:pt>
    <dgm:pt modelId="{8D7B2982-B87F-4FE5-AC3E-8979C9A94EBF}" type="pres">
      <dgm:prSet presAssocID="{98C2C8A3-BD33-41B2-A349-038178F9BFF2}" presName="bgRect" presStyleLbl="bgShp" presStyleIdx="1" presStyleCnt="3"/>
      <dgm:spPr/>
    </dgm:pt>
    <dgm:pt modelId="{21223FAF-46A4-4CE9-B079-CB20980039D3}" type="pres">
      <dgm:prSet presAssocID="{98C2C8A3-BD33-41B2-A349-038178F9BF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AAFB623A-4CF3-4187-BF66-5CE62AE026AC}" type="pres">
      <dgm:prSet presAssocID="{98C2C8A3-BD33-41B2-A349-038178F9BFF2}" presName="spaceRect" presStyleCnt="0"/>
      <dgm:spPr/>
    </dgm:pt>
    <dgm:pt modelId="{C9367C72-B6E5-406B-AE81-D6D964F48625}" type="pres">
      <dgm:prSet presAssocID="{98C2C8A3-BD33-41B2-A349-038178F9BFF2}" presName="parTx" presStyleLbl="revTx" presStyleIdx="1" presStyleCnt="3">
        <dgm:presLayoutVars>
          <dgm:chMax val="0"/>
          <dgm:chPref val="0"/>
        </dgm:presLayoutVars>
      </dgm:prSet>
      <dgm:spPr/>
    </dgm:pt>
    <dgm:pt modelId="{AC82313D-4CA0-4835-96F8-A57CE1857F11}" type="pres">
      <dgm:prSet presAssocID="{4B996C57-B66F-462A-A9A5-B21506289745}" presName="sibTrans" presStyleCnt="0"/>
      <dgm:spPr/>
    </dgm:pt>
    <dgm:pt modelId="{1086D0E2-6F62-46F3-9C68-34FB8663F7E3}" type="pres">
      <dgm:prSet presAssocID="{0B302CF5-7005-4952-876C-63D6CF68C30E}" presName="compNode" presStyleCnt="0"/>
      <dgm:spPr/>
    </dgm:pt>
    <dgm:pt modelId="{1677AEA4-D177-4080-B585-7A76234F94C9}" type="pres">
      <dgm:prSet presAssocID="{0B302CF5-7005-4952-876C-63D6CF68C30E}" presName="bgRect" presStyleLbl="bgShp" presStyleIdx="2" presStyleCnt="3" custLinFactNeighborX="0" custLinFactNeighborY="-6662"/>
      <dgm:spPr/>
    </dgm:pt>
    <dgm:pt modelId="{559ADB91-94E2-44F6-9A5A-B94A12D1E3B3}" type="pres">
      <dgm:prSet presAssocID="{0B302CF5-7005-4952-876C-63D6CF68C30E}" presName="iconRect" presStyleLbl="node1" presStyleIdx="2" presStyleCnt="3" custLinFactNeighborX="-794" custLinFactNeighborY="-1211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94EC1A35-A930-42B2-810A-E942A9F2E3D8}" type="pres">
      <dgm:prSet presAssocID="{0B302CF5-7005-4952-876C-63D6CF68C30E}" presName="spaceRect" presStyleCnt="0"/>
      <dgm:spPr/>
    </dgm:pt>
    <dgm:pt modelId="{4D550271-ADA5-46DF-A014-97193DDBCF0A}" type="pres">
      <dgm:prSet presAssocID="{0B302CF5-7005-4952-876C-63D6CF68C30E}" presName="parTx" presStyleLbl="revTx" presStyleIdx="2" presStyleCnt="3" custScaleX="97939" custScaleY="106279" custLinFactNeighborX="-62" custLinFactNeighborY="-6768">
        <dgm:presLayoutVars>
          <dgm:chMax val="0"/>
          <dgm:chPref val="0"/>
        </dgm:presLayoutVars>
      </dgm:prSet>
      <dgm:spPr/>
    </dgm:pt>
  </dgm:ptLst>
  <dgm:cxnLst>
    <dgm:cxn modelId="{939EE11F-F7B4-4738-8207-7B837D26CA4A}" type="presOf" srcId="{98C2C8A3-BD33-41B2-A349-038178F9BFF2}" destId="{C9367C72-B6E5-406B-AE81-D6D964F48625}" srcOrd="0" destOrd="0" presId="urn:microsoft.com/office/officeart/2018/2/layout/IconVerticalSolidList"/>
    <dgm:cxn modelId="{1A4D0C35-64A5-4C74-AE9B-354B1B037EA3}" srcId="{1183B905-1ADF-41D6-8C0D-07E0D1270AA7}" destId="{98C2C8A3-BD33-41B2-A349-038178F9BFF2}" srcOrd="1" destOrd="0" parTransId="{2076B4FF-8026-47F8-A275-4929CFF5A859}" sibTransId="{4B996C57-B66F-462A-A9A5-B21506289745}"/>
    <dgm:cxn modelId="{01CB9688-4BCD-4056-8450-BA3C40496944}" type="presOf" srcId="{0B302CF5-7005-4952-876C-63D6CF68C30E}" destId="{4D550271-ADA5-46DF-A014-97193DDBCF0A}" srcOrd="0" destOrd="0" presId="urn:microsoft.com/office/officeart/2018/2/layout/IconVerticalSolidList"/>
    <dgm:cxn modelId="{30F17298-D7E4-4F77-B703-171E7DC911BA}" srcId="{1183B905-1ADF-41D6-8C0D-07E0D1270AA7}" destId="{AD883A72-9FCA-4098-B9D9-AAA3AFCAFC50}" srcOrd="0" destOrd="0" parTransId="{2F043417-B738-4767-834E-BA4923CD257F}" sibTransId="{43401B16-43D8-4C6A-972C-9547BB40E6D1}"/>
    <dgm:cxn modelId="{82419CD0-75A7-4835-B820-5DA95ABD6560}" type="presOf" srcId="{1183B905-1ADF-41D6-8C0D-07E0D1270AA7}" destId="{BE724FD1-C392-4F7C-90F5-2AA564144ACF}" srcOrd="0" destOrd="0" presId="urn:microsoft.com/office/officeart/2018/2/layout/IconVerticalSolidList"/>
    <dgm:cxn modelId="{242B67DA-AA66-49E9-957B-F2108F325BC9}" type="presOf" srcId="{AD883A72-9FCA-4098-B9D9-AAA3AFCAFC50}" destId="{031C062B-C23D-4F14-88C0-E67D01AC265E}" srcOrd="0" destOrd="0" presId="urn:microsoft.com/office/officeart/2018/2/layout/IconVerticalSolidList"/>
    <dgm:cxn modelId="{F294DEF5-9955-42C2-9E9D-4911ABBA65C3}" srcId="{1183B905-1ADF-41D6-8C0D-07E0D1270AA7}" destId="{0B302CF5-7005-4952-876C-63D6CF68C30E}" srcOrd="2" destOrd="0" parTransId="{D4EDDA85-BBB0-489E-AD88-BB1B5335AA8D}" sibTransId="{1ECE5001-2E3C-4BAC-B98F-EF9F18E6112D}"/>
    <dgm:cxn modelId="{AF289C04-77B9-4D92-8DD4-067BCEFE76E5}" type="presParOf" srcId="{BE724FD1-C392-4F7C-90F5-2AA564144ACF}" destId="{D4326277-D3F0-43D7-A8EC-8982C67CC5D2}" srcOrd="0" destOrd="0" presId="urn:microsoft.com/office/officeart/2018/2/layout/IconVerticalSolidList"/>
    <dgm:cxn modelId="{F0FB2D8C-ACA3-4E6D-9BCC-D7768C92F192}" type="presParOf" srcId="{D4326277-D3F0-43D7-A8EC-8982C67CC5D2}" destId="{15D931FE-D21D-444F-AEF6-0053DDA36587}" srcOrd="0" destOrd="0" presId="urn:microsoft.com/office/officeart/2018/2/layout/IconVerticalSolidList"/>
    <dgm:cxn modelId="{AFA5CB7D-78AA-46D3-9A22-4CE8923EEB4D}" type="presParOf" srcId="{D4326277-D3F0-43D7-A8EC-8982C67CC5D2}" destId="{3639622B-1994-4A31-82B1-5A25D3339256}" srcOrd="1" destOrd="0" presId="urn:microsoft.com/office/officeart/2018/2/layout/IconVerticalSolidList"/>
    <dgm:cxn modelId="{7AD8744A-C7A1-46D2-8382-04CA99210FB7}" type="presParOf" srcId="{D4326277-D3F0-43D7-A8EC-8982C67CC5D2}" destId="{3F418590-DAD0-4496-90C7-5F3CF9970BDD}" srcOrd="2" destOrd="0" presId="urn:microsoft.com/office/officeart/2018/2/layout/IconVerticalSolidList"/>
    <dgm:cxn modelId="{F3117FD2-1B8A-4E1C-A331-7810AD137D5F}" type="presParOf" srcId="{D4326277-D3F0-43D7-A8EC-8982C67CC5D2}" destId="{031C062B-C23D-4F14-88C0-E67D01AC265E}" srcOrd="3" destOrd="0" presId="urn:microsoft.com/office/officeart/2018/2/layout/IconVerticalSolidList"/>
    <dgm:cxn modelId="{6E1AD750-630C-42C2-9196-4FA4C92EF439}" type="presParOf" srcId="{BE724FD1-C392-4F7C-90F5-2AA564144ACF}" destId="{29ACA9CD-F370-4D34-830B-50F303BA255C}" srcOrd="1" destOrd="0" presId="urn:microsoft.com/office/officeart/2018/2/layout/IconVerticalSolidList"/>
    <dgm:cxn modelId="{ECC99052-1198-4D14-9FED-083F76FEF433}" type="presParOf" srcId="{BE724FD1-C392-4F7C-90F5-2AA564144ACF}" destId="{6EB9C948-DCEB-4B8D-8C65-621780518904}" srcOrd="2" destOrd="0" presId="urn:microsoft.com/office/officeart/2018/2/layout/IconVerticalSolidList"/>
    <dgm:cxn modelId="{F3429EC4-EC7E-480A-B22C-EC9F8366FBDA}" type="presParOf" srcId="{6EB9C948-DCEB-4B8D-8C65-621780518904}" destId="{8D7B2982-B87F-4FE5-AC3E-8979C9A94EBF}" srcOrd="0" destOrd="0" presId="urn:microsoft.com/office/officeart/2018/2/layout/IconVerticalSolidList"/>
    <dgm:cxn modelId="{C08E7B36-828D-4D1B-A49D-75F6E2006BC3}" type="presParOf" srcId="{6EB9C948-DCEB-4B8D-8C65-621780518904}" destId="{21223FAF-46A4-4CE9-B079-CB20980039D3}" srcOrd="1" destOrd="0" presId="urn:microsoft.com/office/officeart/2018/2/layout/IconVerticalSolidList"/>
    <dgm:cxn modelId="{7F0B2C4C-42DA-4BCB-95D7-7B12921CBCB8}" type="presParOf" srcId="{6EB9C948-DCEB-4B8D-8C65-621780518904}" destId="{AAFB623A-4CF3-4187-BF66-5CE62AE026AC}" srcOrd="2" destOrd="0" presId="urn:microsoft.com/office/officeart/2018/2/layout/IconVerticalSolidList"/>
    <dgm:cxn modelId="{24B92B6B-3433-4DCA-8A61-79EAA931051E}" type="presParOf" srcId="{6EB9C948-DCEB-4B8D-8C65-621780518904}" destId="{C9367C72-B6E5-406B-AE81-D6D964F48625}" srcOrd="3" destOrd="0" presId="urn:microsoft.com/office/officeart/2018/2/layout/IconVerticalSolidList"/>
    <dgm:cxn modelId="{C30E73A6-7592-41CB-AFE1-19F9C660ABCD}" type="presParOf" srcId="{BE724FD1-C392-4F7C-90F5-2AA564144ACF}" destId="{AC82313D-4CA0-4835-96F8-A57CE1857F11}" srcOrd="3" destOrd="0" presId="urn:microsoft.com/office/officeart/2018/2/layout/IconVerticalSolidList"/>
    <dgm:cxn modelId="{69E27CA9-0A96-489B-8EFD-1A2B0C84D7CE}" type="presParOf" srcId="{BE724FD1-C392-4F7C-90F5-2AA564144ACF}" destId="{1086D0E2-6F62-46F3-9C68-34FB8663F7E3}" srcOrd="4" destOrd="0" presId="urn:microsoft.com/office/officeart/2018/2/layout/IconVerticalSolidList"/>
    <dgm:cxn modelId="{B9E76493-4282-44AB-9D64-73F469302B6E}" type="presParOf" srcId="{1086D0E2-6F62-46F3-9C68-34FB8663F7E3}" destId="{1677AEA4-D177-4080-B585-7A76234F94C9}" srcOrd="0" destOrd="0" presId="urn:microsoft.com/office/officeart/2018/2/layout/IconVerticalSolidList"/>
    <dgm:cxn modelId="{B9773113-91ED-4B4B-9153-CA9671FE7DF9}" type="presParOf" srcId="{1086D0E2-6F62-46F3-9C68-34FB8663F7E3}" destId="{559ADB91-94E2-44F6-9A5A-B94A12D1E3B3}" srcOrd="1" destOrd="0" presId="urn:microsoft.com/office/officeart/2018/2/layout/IconVerticalSolidList"/>
    <dgm:cxn modelId="{A1A05A8F-026E-4337-9B06-3BEB81C2AD86}" type="presParOf" srcId="{1086D0E2-6F62-46F3-9C68-34FB8663F7E3}" destId="{94EC1A35-A930-42B2-810A-E942A9F2E3D8}" srcOrd="2" destOrd="0" presId="urn:microsoft.com/office/officeart/2018/2/layout/IconVerticalSolidList"/>
    <dgm:cxn modelId="{5A84CD63-1933-4E87-BECD-F9C2D9F43FE5}" type="presParOf" srcId="{1086D0E2-6F62-46F3-9C68-34FB8663F7E3}" destId="{4D550271-ADA5-46DF-A014-97193DDBCF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4C7D4-E2B9-4EE4-BB26-3AB7E32D01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E6277-29FC-41F4-884B-E77282A10B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 dirty="0"/>
            <a:t>Graduated Scale Approach</a:t>
          </a:r>
        </a:p>
        <a:p>
          <a:pPr>
            <a:lnSpc>
              <a:spcPct val="100000"/>
            </a:lnSpc>
            <a:defRPr cap="all"/>
          </a:pPr>
          <a:r>
            <a:rPr lang="en-US" sz="2000" cap="none" dirty="0"/>
            <a:t>A rating scale instead of a threshold. Enables calculation of intensity in identifying EJ populations.</a:t>
          </a:r>
        </a:p>
      </dgm:t>
    </dgm:pt>
    <dgm:pt modelId="{BF0C688C-1B72-4C88-8DA5-53CC1446E995}" type="parTrans" cxnId="{EE9BA82E-AD01-418E-AB9F-B552CD1A9704}">
      <dgm:prSet/>
      <dgm:spPr/>
      <dgm:t>
        <a:bodyPr/>
        <a:lstStyle/>
        <a:p>
          <a:endParaRPr lang="en-US" dirty="0"/>
        </a:p>
      </dgm:t>
    </dgm:pt>
    <dgm:pt modelId="{3C5BBD90-6E51-4613-9CAF-AFDACF865BA0}" type="sibTrans" cxnId="{EE9BA82E-AD01-418E-AB9F-B552CD1A9704}">
      <dgm:prSet/>
      <dgm:spPr/>
      <dgm:t>
        <a:bodyPr/>
        <a:lstStyle/>
        <a:p>
          <a:endParaRPr lang="en-US" dirty="0"/>
        </a:p>
      </dgm:t>
    </dgm:pt>
    <dgm:pt modelId="{00946142-BDAF-4CFF-A617-C6F94D8ACAE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 dirty="0"/>
            <a:t>Index Approach</a:t>
          </a:r>
          <a:endParaRPr lang="en-US" sz="2400" cap="none" dirty="0"/>
        </a:p>
        <a:p>
          <a:pPr>
            <a:lnSpc>
              <a:spcPct val="100000"/>
            </a:lnSpc>
            <a:defRPr cap="all"/>
          </a:pPr>
          <a:r>
            <a:rPr lang="en-US" sz="2000" cap="none" dirty="0"/>
            <a:t>Assigning points to regions based on attainment or non-attainment of a metric. Two index methodologies identified: buffer comparison index and area comparison index.</a:t>
          </a:r>
        </a:p>
      </dgm:t>
    </dgm:pt>
    <dgm:pt modelId="{645177AD-3450-4F75-B52B-7E96686F651D}" type="parTrans" cxnId="{379C91CD-B887-4897-B41B-F18BCE7FDA75}">
      <dgm:prSet/>
      <dgm:spPr/>
      <dgm:t>
        <a:bodyPr/>
        <a:lstStyle/>
        <a:p>
          <a:endParaRPr lang="en-US" dirty="0"/>
        </a:p>
      </dgm:t>
    </dgm:pt>
    <dgm:pt modelId="{8299A145-BDD5-4971-9C78-9EAA03CB120C}" type="sibTrans" cxnId="{379C91CD-B887-4897-B41B-F18BCE7FDA75}">
      <dgm:prSet/>
      <dgm:spPr/>
      <dgm:t>
        <a:bodyPr/>
        <a:lstStyle/>
        <a:p>
          <a:endParaRPr lang="en-US" dirty="0"/>
        </a:p>
      </dgm:t>
    </dgm:pt>
    <dgm:pt modelId="{009FC086-24CF-4631-8D97-6173B103C91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 dirty="0"/>
            <a:t>Threshold Approach</a:t>
          </a:r>
        </a:p>
        <a:p>
          <a:pPr>
            <a:lnSpc>
              <a:spcPct val="100000"/>
            </a:lnSpc>
            <a:defRPr cap="all"/>
          </a:pPr>
          <a:r>
            <a:rPr lang="en-US" sz="2000" cap="none" dirty="0"/>
            <a:t>An established threshold to determine if a community meets or exceeds specific demographic attributes (usually based on regional averages). Drawbacks include relativity and inability to represent intensity.</a:t>
          </a:r>
        </a:p>
      </dgm:t>
    </dgm:pt>
    <dgm:pt modelId="{00EDD217-E06F-4C59-A59A-422CAEF71506}" type="sibTrans" cxnId="{12DC6DE1-F27B-452C-8D8F-6E03F1AECB61}">
      <dgm:prSet/>
      <dgm:spPr/>
      <dgm:t>
        <a:bodyPr/>
        <a:lstStyle/>
        <a:p>
          <a:endParaRPr lang="en-US" dirty="0"/>
        </a:p>
      </dgm:t>
    </dgm:pt>
    <dgm:pt modelId="{470D8036-CCDF-4935-913A-5C637C80D8C8}" type="parTrans" cxnId="{12DC6DE1-F27B-452C-8D8F-6E03F1AECB61}">
      <dgm:prSet/>
      <dgm:spPr/>
      <dgm:t>
        <a:bodyPr/>
        <a:lstStyle/>
        <a:p>
          <a:endParaRPr lang="en-US" dirty="0"/>
        </a:p>
      </dgm:t>
    </dgm:pt>
    <dgm:pt modelId="{EB5976C5-4F80-4542-AF8F-C2AFAE8A1D4C}" type="pres">
      <dgm:prSet presAssocID="{B7E4C7D4-E2B9-4EE4-BB26-3AB7E32D014B}" presName="vert0" presStyleCnt="0">
        <dgm:presLayoutVars>
          <dgm:dir/>
          <dgm:animOne val="branch"/>
          <dgm:animLvl val="lvl"/>
        </dgm:presLayoutVars>
      </dgm:prSet>
      <dgm:spPr/>
    </dgm:pt>
    <dgm:pt modelId="{38B269A2-D562-4499-BB8A-97CA06C5C3CE}" type="pres">
      <dgm:prSet presAssocID="{009FC086-24CF-4631-8D97-6173B103C91C}" presName="thickLine" presStyleLbl="alignNode1" presStyleIdx="0" presStyleCnt="3"/>
      <dgm:spPr/>
    </dgm:pt>
    <dgm:pt modelId="{846CE9A1-F50B-48C0-9A63-93345E9DCBCD}" type="pres">
      <dgm:prSet presAssocID="{009FC086-24CF-4631-8D97-6173B103C91C}" presName="horz1" presStyleCnt="0"/>
      <dgm:spPr/>
    </dgm:pt>
    <dgm:pt modelId="{6E513C21-1E7B-487F-A60A-DE3970B4AB7F}" type="pres">
      <dgm:prSet presAssocID="{009FC086-24CF-4631-8D97-6173B103C91C}" presName="tx1" presStyleLbl="revTx" presStyleIdx="0" presStyleCnt="3" custScaleY="106509"/>
      <dgm:spPr/>
    </dgm:pt>
    <dgm:pt modelId="{48A2EED4-D00F-41DE-8D4D-AA55F98FE232}" type="pres">
      <dgm:prSet presAssocID="{009FC086-24CF-4631-8D97-6173B103C91C}" presName="vert1" presStyleCnt="0"/>
      <dgm:spPr/>
    </dgm:pt>
    <dgm:pt modelId="{66A00D90-AA2E-4680-9603-8D553D8778CE}" type="pres">
      <dgm:prSet presAssocID="{29FE6277-29FC-41F4-884B-E77282A10BF2}" presName="thickLine" presStyleLbl="alignNode1" presStyleIdx="1" presStyleCnt="3"/>
      <dgm:spPr/>
    </dgm:pt>
    <dgm:pt modelId="{5B502699-357D-4049-A438-693D5849AC4C}" type="pres">
      <dgm:prSet presAssocID="{29FE6277-29FC-41F4-884B-E77282A10BF2}" presName="horz1" presStyleCnt="0"/>
      <dgm:spPr/>
    </dgm:pt>
    <dgm:pt modelId="{C1D7D235-2EF5-4484-83D0-A5F3D8A62D61}" type="pres">
      <dgm:prSet presAssocID="{29FE6277-29FC-41F4-884B-E77282A10BF2}" presName="tx1" presStyleLbl="revTx" presStyleIdx="1" presStyleCnt="3"/>
      <dgm:spPr/>
    </dgm:pt>
    <dgm:pt modelId="{868B9400-4A1F-48D7-9B78-5AF9226E896F}" type="pres">
      <dgm:prSet presAssocID="{29FE6277-29FC-41F4-884B-E77282A10BF2}" presName="vert1" presStyleCnt="0"/>
      <dgm:spPr/>
    </dgm:pt>
    <dgm:pt modelId="{6086097C-C19C-4DA2-A642-AB620A841860}" type="pres">
      <dgm:prSet presAssocID="{00946142-BDAF-4CFF-A617-C6F94D8ACAE6}" presName="thickLine" presStyleLbl="alignNode1" presStyleIdx="2" presStyleCnt="3"/>
      <dgm:spPr/>
    </dgm:pt>
    <dgm:pt modelId="{3797FF1E-6044-41C3-9DC0-F39E04C53B5C}" type="pres">
      <dgm:prSet presAssocID="{00946142-BDAF-4CFF-A617-C6F94D8ACAE6}" presName="horz1" presStyleCnt="0"/>
      <dgm:spPr/>
    </dgm:pt>
    <dgm:pt modelId="{E454542A-93B2-46B8-9660-5BFF14D01EA7}" type="pres">
      <dgm:prSet presAssocID="{00946142-BDAF-4CFF-A617-C6F94D8ACAE6}" presName="tx1" presStyleLbl="revTx" presStyleIdx="2" presStyleCnt="3"/>
      <dgm:spPr/>
    </dgm:pt>
    <dgm:pt modelId="{CF3F5348-2232-4B85-8A2E-0F058A4798B2}" type="pres">
      <dgm:prSet presAssocID="{00946142-BDAF-4CFF-A617-C6F94D8ACAE6}" presName="vert1" presStyleCnt="0"/>
      <dgm:spPr/>
    </dgm:pt>
  </dgm:ptLst>
  <dgm:cxnLst>
    <dgm:cxn modelId="{48CB4E03-33B9-4E50-BAB0-C503451F8DD0}" type="presOf" srcId="{00946142-BDAF-4CFF-A617-C6F94D8ACAE6}" destId="{E454542A-93B2-46B8-9660-5BFF14D01EA7}" srcOrd="0" destOrd="0" presId="urn:microsoft.com/office/officeart/2008/layout/LinedList"/>
    <dgm:cxn modelId="{EE9BA82E-AD01-418E-AB9F-B552CD1A9704}" srcId="{B7E4C7D4-E2B9-4EE4-BB26-3AB7E32D014B}" destId="{29FE6277-29FC-41F4-884B-E77282A10BF2}" srcOrd="1" destOrd="0" parTransId="{BF0C688C-1B72-4C88-8DA5-53CC1446E995}" sibTransId="{3C5BBD90-6E51-4613-9CAF-AFDACF865BA0}"/>
    <dgm:cxn modelId="{F25F2741-956C-40F3-BDC6-660725E9C438}" type="presOf" srcId="{B7E4C7D4-E2B9-4EE4-BB26-3AB7E32D014B}" destId="{EB5976C5-4F80-4542-AF8F-C2AFAE8A1D4C}" srcOrd="0" destOrd="0" presId="urn:microsoft.com/office/officeart/2008/layout/LinedList"/>
    <dgm:cxn modelId="{5204E696-B9CD-42E6-969B-F6E07E53E60D}" type="presOf" srcId="{009FC086-24CF-4631-8D97-6173B103C91C}" destId="{6E513C21-1E7B-487F-A60A-DE3970B4AB7F}" srcOrd="0" destOrd="0" presId="urn:microsoft.com/office/officeart/2008/layout/LinedList"/>
    <dgm:cxn modelId="{379C91CD-B887-4897-B41B-F18BCE7FDA75}" srcId="{B7E4C7D4-E2B9-4EE4-BB26-3AB7E32D014B}" destId="{00946142-BDAF-4CFF-A617-C6F94D8ACAE6}" srcOrd="2" destOrd="0" parTransId="{645177AD-3450-4F75-B52B-7E96686F651D}" sibTransId="{8299A145-BDD5-4971-9C78-9EAA03CB120C}"/>
    <dgm:cxn modelId="{8EBE8FD9-F480-4472-BFD2-61167FC823B0}" type="presOf" srcId="{29FE6277-29FC-41F4-884B-E77282A10BF2}" destId="{C1D7D235-2EF5-4484-83D0-A5F3D8A62D61}" srcOrd="0" destOrd="0" presId="urn:microsoft.com/office/officeart/2008/layout/LinedList"/>
    <dgm:cxn modelId="{12DC6DE1-F27B-452C-8D8F-6E03F1AECB61}" srcId="{B7E4C7D4-E2B9-4EE4-BB26-3AB7E32D014B}" destId="{009FC086-24CF-4631-8D97-6173B103C91C}" srcOrd="0" destOrd="0" parTransId="{470D8036-CCDF-4935-913A-5C637C80D8C8}" sibTransId="{00EDD217-E06F-4C59-A59A-422CAEF71506}"/>
    <dgm:cxn modelId="{E0457154-008D-424C-B942-62872A002478}" type="presParOf" srcId="{EB5976C5-4F80-4542-AF8F-C2AFAE8A1D4C}" destId="{38B269A2-D562-4499-BB8A-97CA06C5C3CE}" srcOrd="0" destOrd="0" presId="urn:microsoft.com/office/officeart/2008/layout/LinedList"/>
    <dgm:cxn modelId="{9CAA5134-F799-49F5-AE59-A69DEE8CA7DC}" type="presParOf" srcId="{EB5976C5-4F80-4542-AF8F-C2AFAE8A1D4C}" destId="{846CE9A1-F50B-48C0-9A63-93345E9DCBCD}" srcOrd="1" destOrd="0" presId="urn:microsoft.com/office/officeart/2008/layout/LinedList"/>
    <dgm:cxn modelId="{9D264A93-7650-4304-8501-4D7DE8BFB697}" type="presParOf" srcId="{846CE9A1-F50B-48C0-9A63-93345E9DCBCD}" destId="{6E513C21-1E7B-487F-A60A-DE3970B4AB7F}" srcOrd="0" destOrd="0" presId="urn:microsoft.com/office/officeart/2008/layout/LinedList"/>
    <dgm:cxn modelId="{9F7D64F9-4816-4F8C-B702-C68D5E4C839C}" type="presParOf" srcId="{846CE9A1-F50B-48C0-9A63-93345E9DCBCD}" destId="{48A2EED4-D00F-41DE-8D4D-AA55F98FE232}" srcOrd="1" destOrd="0" presId="urn:microsoft.com/office/officeart/2008/layout/LinedList"/>
    <dgm:cxn modelId="{D17BCCFB-2609-40DE-8E43-B1DB4263382A}" type="presParOf" srcId="{EB5976C5-4F80-4542-AF8F-C2AFAE8A1D4C}" destId="{66A00D90-AA2E-4680-9603-8D553D8778CE}" srcOrd="2" destOrd="0" presId="urn:microsoft.com/office/officeart/2008/layout/LinedList"/>
    <dgm:cxn modelId="{4B1D1F8D-538D-4A7C-BF1C-485F9FB417FA}" type="presParOf" srcId="{EB5976C5-4F80-4542-AF8F-C2AFAE8A1D4C}" destId="{5B502699-357D-4049-A438-693D5849AC4C}" srcOrd="3" destOrd="0" presId="urn:microsoft.com/office/officeart/2008/layout/LinedList"/>
    <dgm:cxn modelId="{44C93298-8042-40AA-BAFF-0B3D10714070}" type="presParOf" srcId="{5B502699-357D-4049-A438-693D5849AC4C}" destId="{C1D7D235-2EF5-4484-83D0-A5F3D8A62D61}" srcOrd="0" destOrd="0" presId="urn:microsoft.com/office/officeart/2008/layout/LinedList"/>
    <dgm:cxn modelId="{8803D493-33F3-42E8-9F8C-60B1C47411AF}" type="presParOf" srcId="{5B502699-357D-4049-A438-693D5849AC4C}" destId="{868B9400-4A1F-48D7-9B78-5AF9226E896F}" srcOrd="1" destOrd="0" presId="urn:microsoft.com/office/officeart/2008/layout/LinedList"/>
    <dgm:cxn modelId="{65FBBD26-6E64-4FCD-B8D5-0105E3874742}" type="presParOf" srcId="{EB5976C5-4F80-4542-AF8F-C2AFAE8A1D4C}" destId="{6086097C-C19C-4DA2-A642-AB620A841860}" srcOrd="4" destOrd="0" presId="urn:microsoft.com/office/officeart/2008/layout/LinedList"/>
    <dgm:cxn modelId="{59B5C926-4CD5-49D8-B00D-CCF6C820CDFC}" type="presParOf" srcId="{EB5976C5-4F80-4542-AF8F-C2AFAE8A1D4C}" destId="{3797FF1E-6044-41C3-9DC0-F39E04C53B5C}" srcOrd="5" destOrd="0" presId="urn:microsoft.com/office/officeart/2008/layout/LinedList"/>
    <dgm:cxn modelId="{3FCDE71F-70F4-4FA7-BF2B-0DAB39024794}" type="presParOf" srcId="{3797FF1E-6044-41C3-9DC0-F39E04C53B5C}" destId="{E454542A-93B2-46B8-9660-5BFF14D01EA7}" srcOrd="0" destOrd="0" presId="urn:microsoft.com/office/officeart/2008/layout/LinedList"/>
    <dgm:cxn modelId="{BBFC7BBA-C990-4E46-86B6-428BC8DEFBF4}" type="presParOf" srcId="{3797FF1E-6044-41C3-9DC0-F39E04C53B5C}" destId="{CF3F5348-2232-4B85-8A2E-0F058A4798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957C7-3F0C-4687-9ADD-E6FCD3E92D1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DEE7B-6C18-41F5-98D4-D77769C570B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Integrating Theories of Justice into Transportation Policy </a:t>
          </a:r>
        </a:p>
      </dgm:t>
    </dgm:pt>
    <dgm:pt modelId="{30044ED3-854E-4222-B99E-0914BA35E48B}" type="parTrans" cxnId="{14183788-C270-4446-BECA-E4DD0B1D0FAB}">
      <dgm:prSet/>
      <dgm:spPr/>
      <dgm:t>
        <a:bodyPr/>
        <a:lstStyle/>
        <a:p>
          <a:endParaRPr lang="en-US" sz="2200"/>
        </a:p>
      </dgm:t>
    </dgm:pt>
    <dgm:pt modelId="{C4EF8AFF-F673-46DA-81C8-485D88CC1F58}" type="sibTrans" cxnId="{14183788-C270-4446-BECA-E4DD0B1D0FAB}">
      <dgm:prSet/>
      <dgm:spPr/>
      <dgm:t>
        <a:bodyPr/>
        <a:lstStyle/>
        <a:p>
          <a:endParaRPr lang="en-US" sz="2200"/>
        </a:p>
      </dgm:t>
    </dgm:pt>
    <dgm:pt modelId="{0C841040-C270-4E7F-9FD2-22279FF0E0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Focusing on Procedural and Distributive Justice</a:t>
          </a:r>
        </a:p>
      </dgm:t>
    </dgm:pt>
    <dgm:pt modelId="{5585B1D7-A2E8-4ACA-8370-1F2C854BF4BF}" type="parTrans" cxnId="{0C1467D0-3075-4C52-8F8B-EAE937370597}">
      <dgm:prSet/>
      <dgm:spPr/>
      <dgm:t>
        <a:bodyPr/>
        <a:lstStyle/>
        <a:p>
          <a:endParaRPr lang="en-US" sz="2200"/>
        </a:p>
      </dgm:t>
    </dgm:pt>
    <dgm:pt modelId="{AF602759-4C44-4999-A894-1B7CEA3247D7}" type="sibTrans" cxnId="{0C1467D0-3075-4C52-8F8B-EAE937370597}">
      <dgm:prSet/>
      <dgm:spPr/>
      <dgm:t>
        <a:bodyPr/>
        <a:lstStyle/>
        <a:p>
          <a:endParaRPr lang="en-US" sz="2200"/>
        </a:p>
      </dgm:t>
    </dgm:pt>
    <dgm:pt modelId="{D40969A2-5C92-46AE-B937-A0D9D6F116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Implementation of Comprehensive transportation Planning</a:t>
          </a:r>
        </a:p>
      </dgm:t>
    </dgm:pt>
    <dgm:pt modelId="{FC0B7207-DADF-416B-88A9-F7D1AF42508F}" type="parTrans" cxnId="{EB1212BF-0A0C-4336-BA40-15F6CFAB09EF}">
      <dgm:prSet/>
      <dgm:spPr/>
      <dgm:t>
        <a:bodyPr/>
        <a:lstStyle/>
        <a:p>
          <a:endParaRPr lang="en-US" sz="2200"/>
        </a:p>
      </dgm:t>
    </dgm:pt>
    <dgm:pt modelId="{AF301FFA-F2A2-47AD-B4E3-8AF49E2C3C16}" type="sibTrans" cxnId="{EB1212BF-0A0C-4336-BA40-15F6CFAB09EF}">
      <dgm:prSet/>
      <dgm:spPr/>
      <dgm:t>
        <a:bodyPr/>
        <a:lstStyle/>
        <a:p>
          <a:endParaRPr lang="en-US" sz="2200"/>
        </a:p>
      </dgm:t>
    </dgm:pt>
    <dgm:pt modelId="{F0A08E0C-AFA9-403D-895C-40B290BB28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Promoting Sustainable and Inclusive Mobility </a:t>
          </a:r>
        </a:p>
      </dgm:t>
    </dgm:pt>
    <dgm:pt modelId="{7B496EE1-B2D1-479E-82CB-781143A6D24B}" type="parTrans" cxnId="{991D1B50-C2D8-4DA0-B5D0-19400CCF5BFA}">
      <dgm:prSet/>
      <dgm:spPr/>
      <dgm:t>
        <a:bodyPr/>
        <a:lstStyle/>
        <a:p>
          <a:endParaRPr lang="en-US" sz="2200"/>
        </a:p>
      </dgm:t>
    </dgm:pt>
    <dgm:pt modelId="{27694053-DAF2-4094-B98B-82C5FA08D835}" type="sibTrans" cxnId="{991D1B50-C2D8-4DA0-B5D0-19400CCF5BFA}">
      <dgm:prSet/>
      <dgm:spPr/>
      <dgm:t>
        <a:bodyPr/>
        <a:lstStyle/>
        <a:p>
          <a:endParaRPr lang="en-US" sz="2200"/>
        </a:p>
      </dgm:t>
    </dgm:pt>
    <dgm:pt modelId="{D981AAE8-4F42-4231-8CE6-44CB362384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Enhancement of  Health and Transportation Integration</a:t>
          </a:r>
          <a:endParaRPr lang="en-US" sz="2200" dirty="0"/>
        </a:p>
      </dgm:t>
    </dgm:pt>
    <dgm:pt modelId="{22FE0F75-CA9D-4FB7-AC77-1440A2AB6BD9}" type="parTrans" cxnId="{1AE05360-30CA-443E-9AAF-EACB032B71E9}">
      <dgm:prSet/>
      <dgm:spPr/>
      <dgm:t>
        <a:bodyPr/>
        <a:lstStyle/>
        <a:p>
          <a:endParaRPr lang="en-US" sz="2200"/>
        </a:p>
      </dgm:t>
    </dgm:pt>
    <dgm:pt modelId="{48D9B748-7749-4C97-9CE9-56DAB3C8BFE2}" type="sibTrans" cxnId="{1AE05360-30CA-443E-9AAF-EACB032B71E9}">
      <dgm:prSet/>
      <dgm:spPr/>
      <dgm:t>
        <a:bodyPr/>
        <a:lstStyle/>
        <a:p>
          <a:endParaRPr lang="en-US" sz="2200"/>
        </a:p>
      </dgm:t>
    </dgm:pt>
    <dgm:pt modelId="{C5B1551F-B277-4CA3-8A77-071331F6006E}" type="pres">
      <dgm:prSet presAssocID="{259957C7-3F0C-4687-9ADD-E6FCD3E92D1B}" presName="root" presStyleCnt="0">
        <dgm:presLayoutVars>
          <dgm:dir/>
          <dgm:resizeHandles val="exact"/>
        </dgm:presLayoutVars>
      </dgm:prSet>
      <dgm:spPr/>
    </dgm:pt>
    <dgm:pt modelId="{70D3A88B-DF2A-4270-A73C-A2911ECBF094}" type="pres">
      <dgm:prSet presAssocID="{082DEE7B-6C18-41F5-98D4-D77769C570B0}" presName="compNode" presStyleCnt="0"/>
      <dgm:spPr/>
    </dgm:pt>
    <dgm:pt modelId="{BF8504EB-A58F-43E9-AF5C-1DC5209A0F3D}" type="pres">
      <dgm:prSet presAssocID="{082DEE7B-6C18-41F5-98D4-D77769C570B0}" presName="iconRect" presStyleLbl="node1" presStyleIdx="0" presStyleCnt="5" custLinFactNeighborX="-24567" custLinFactNeighborY="132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1B31E33-8419-454B-B7BA-72A85387DBB2}" type="pres">
      <dgm:prSet presAssocID="{082DEE7B-6C18-41F5-98D4-D77769C570B0}" presName="spaceRect" presStyleCnt="0"/>
      <dgm:spPr/>
    </dgm:pt>
    <dgm:pt modelId="{3417488B-60EA-4A4A-AAA4-6B5CA8A9C261}" type="pres">
      <dgm:prSet presAssocID="{082DEE7B-6C18-41F5-98D4-D77769C570B0}" presName="textRect" presStyleLbl="revTx" presStyleIdx="0" presStyleCnt="5" custScaleX="109039" custScaleY="114693" custLinFactNeighborX="-734" custLinFactNeighborY="17924">
        <dgm:presLayoutVars>
          <dgm:chMax val="1"/>
          <dgm:chPref val="1"/>
        </dgm:presLayoutVars>
      </dgm:prSet>
      <dgm:spPr/>
    </dgm:pt>
    <dgm:pt modelId="{D820B6D5-46F6-485C-8DB8-C0F94DC9D82D}" type="pres">
      <dgm:prSet presAssocID="{C4EF8AFF-F673-46DA-81C8-485D88CC1F58}" presName="sibTrans" presStyleCnt="0"/>
      <dgm:spPr/>
    </dgm:pt>
    <dgm:pt modelId="{93D602A2-5283-4472-A144-78010162ECA1}" type="pres">
      <dgm:prSet presAssocID="{0C841040-C270-4E7F-9FD2-22279FF0E0DC}" presName="compNode" presStyleCnt="0"/>
      <dgm:spPr/>
    </dgm:pt>
    <dgm:pt modelId="{547A51E1-F1CA-4D60-9D06-0937FF066E62}" type="pres">
      <dgm:prSet presAssocID="{0C841040-C270-4E7F-9FD2-22279FF0E0DC}" presName="iconRect" presStyleLbl="node1" presStyleIdx="1" presStyleCnt="5" custScaleX="108525" custScaleY="99219" custLinFactNeighborX="3699" custLinFactNeighborY="141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12345B1-A180-4FAA-A35C-29AFDBA78BE2}" type="pres">
      <dgm:prSet presAssocID="{0C841040-C270-4E7F-9FD2-22279FF0E0DC}" presName="spaceRect" presStyleCnt="0"/>
      <dgm:spPr/>
    </dgm:pt>
    <dgm:pt modelId="{A143DEA7-D37B-46F3-8D42-B4C43896DE54}" type="pres">
      <dgm:prSet presAssocID="{0C841040-C270-4E7F-9FD2-22279FF0E0DC}" presName="textRect" presStyleLbl="revTx" presStyleIdx="1" presStyleCnt="5" custScaleX="110631" custLinFactNeighborX="2771" custLinFactNeighborY="8416">
        <dgm:presLayoutVars>
          <dgm:chMax val="1"/>
          <dgm:chPref val="1"/>
        </dgm:presLayoutVars>
      </dgm:prSet>
      <dgm:spPr/>
    </dgm:pt>
    <dgm:pt modelId="{A8D57F0E-CA2F-4E2B-96DD-0E80A6F77824}" type="pres">
      <dgm:prSet presAssocID="{AF602759-4C44-4999-A894-1B7CEA3247D7}" presName="sibTrans" presStyleCnt="0"/>
      <dgm:spPr/>
    </dgm:pt>
    <dgm:pt modelId="{0B8A12E9-AA5F-41C0-9C88-0ED62DF39E2F}" type="pres">
      <dgm:prSet presAssocID="{D40969A2-5C92-46AE-B937-A0D9D6F11603}" presName="compNode" presStyleCnt="0"/>
      <dgm:spPr/>
    </dgm:pt>
    <dgm:pt modelId="{EBC251F3-920E-4160-BE74-B8583B6A594A}" type="pres">
      <dgm:prSet presAssocID="{D40969A2-5C92-46AE-B937-A0D9D6F11603}" presName="iconRect" presStyleLbl="node1" presStyleIdx="2" presStyleCnt="5" custScaleX="111417" custScaleY="85803" custLinFactNeighborX="-11708" custLinFactNeighborY="196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4FBB0E7-00AE-4D7A-AC3E-CF2406C2E63D}" type="pres">
      <dgm:prSet presAssocID="{D40969A2-5C92-46AE-B937-A0D9D6F11603}" presName="spaceRect" presStyleCnt="0"/>
      <dgm:spPr/>
    </dgm:pt>
    <dgm:pt modelId="{B1B105BD-303B-4F26-A03C-DFEDFF3E647E}" type="pres">
      <dgm:prSet presAssocID="{D40969A2-5C92-46AE-B937-A0D9D6F11603}" presName="textRect" presStyleLbl="revTx" presStyleIdx="2" presStyleCnt="5" custScaleX="145174" custLinFactNeighborX="2680" custLinFactNeighborY="12915">
        <dgm:presLayoutVars>
          <dgm:chMax val="1"/>
          <dgm:chPref val="1"/>
        </dgm:presLayoutVars>
      </dgm:prSet>
      <dgm:spPr/>
    </dgm:pt>
    <dgm:pt modelId="{BDF1C5D2-B524-455A-9D1E-7FD996126587}" type="pres">
      <dgm:prSet presAssocID="{AF301FFA-F2A2-47AD-B4E3-8AF49E2C3C16}" presName="sibTrans" presStyleCnt="0"/>
      <dgm:spPr/>
    </dgm:pt>
    <dgm:pt modelId="{C8AEC9AC-9867-4BF7-ADAC-DE27391D2E65}" type="pres">
      <dgm:prSet presAssocID="{F0A08E0C-AFA9-403D-895C-40B290BB2851}" presName="compNode" presStyleCnt="0"/>
      <dgm:spPr/>
    </dgm:pt>
    <dgm:pt modelId="{578DE662-5D22-4D11-9C50-3917F7F18F91}" type="pres">
      <dgm:prSet presAssocID="{F0A08E0C-AFA9-403D-895C-40B290BB2851}" presName="iconRect" presStyleLbl="node1" presStyleIdx="3" presStyleCnt="5" custScaleX="107324" custScaleY="74653" custLinFactNeighborX="7643" custLinFactNeighborY="201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F0208AA-7C32-4467-852A-7862DFF9D535}" type="pres">
      <dgm:prSet presAssocID="{F0A08E0C-AFA9-403D-895C-40B290BB2851}" presName="spaceRect" presStyleCnt="0"/>
      <dgm:spPr/>
    </dgm:pt>
    <dgm:pt modelId="{3AAF600F-A6D3-489E-8D90-B0CCE18104FC}" type="pres">
      <dgm:prSet presAssocID="{F0A08E0C-AFA9-403D-895C-40B290BB2851}" presName="textRect" presStyleLbl="revTx" presStyleIdx="3" presStyleCnt="5" custLinFactNeighborX="9008" custLinFactNeighborY="11123">
        <dgm:presLayoutVars>
          <dgm:chMax val="1"/>
          <dgm:chPref val="1"/>
        </dgm:presLayoutVars>
      </dgm:prSet>
      <dgm:spPr/>
    </dgm:pt>
    <dgm:pt modelId="{FD3194FD-B799-42B3-9A2D-3F3E705624DE}" type="pres">
      <dgm:prSet presAssocID="{27694053-DAF2-4094-B98B-82C5FA08D835}" presName="sibTrans" presStyleCnt="0"/>
      <dgm:spPr/>
    </dgm:pt>
    <dgm:pt modelId="{CACF341B-4831-4061-A34D-5C4C38F15E84}" type="pres">
      <dgm:prSet presAssocID="{D981AAE8-4F42-4231-8CE6-44CB362384BA}" presName="compNode" presStyleCnt="0"/>
      <dgm:spPr/>
    </dgm:pt>
    <dgm:pt modelId="{864A2F9D-8658-4009-B175-DBF51602E176}" type="pres">
      <dgm:prSet presAssocID="{D981AAE8-4F42-4231-8CE6-44CB362384BA}" presName="iconRect" presStyleLbl="node1" presStyleIdx="4" presStyleCnt="5" custScaleX="112189" custScaleY="96987" custLinFactNeighborX="24847" custLinFactNeighborY="1459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2431FB08-A321-4D96-A52A-5B159C3F1E03}" type="pres">
      <dgm:prSet presAssocID="{D981AAE8-4F42-4231-8CE6-44CB362384BA}" presName="spaceRect" presStyleCnt="0"/>
      <dgm:spPr/>
    </dgm:pt>
    <dgm:pt modelId="{38230B5F-332E-4325-B0C8-96016E140F8C}" type="pres">
      <dgm:prSet presAssocID="{D981AAE8-4F42-4231-8CE6-44CB362384BA}" presName="textRect" presStyleLbl="revTx" presStyleIdx="4" presStyleCnt="5" custScaleX="119785" custLinFactNeighborX="6147" custLinFactNeighborY="6764">
        <dgm:presLayoutVars>
          <dgm:chMax val="1"/>
          <dgm:chPref val="1"/>
        </dgm:presLayoutVars>
      </dgm:prSet>
      <dgm:spPr/>
    </dgm:pt>
  </dgm:ptLst>
  <dgm:cxnLst>
    <dgm:cxn modelId="{AC92FD2D-2FFA-45B5-9964-EA6A74C105AE}" type="presOf" srcId="{D40969A2-5C92-46AE-B937-A0D9D6F11603}" destId="{B1B105BD-303B-4F26-A03C-DFEDFF3E647E}" srcOrd="0" destOrd="0" presId="urn:microsoft.com/office/officeart/2018/2/layout/IconLabelList"/>
    <dgm:cxn modelId="{FC3C484A-CF1E-45DB-8274-9293A622B246}" type="presOf" srcId="{D981AAE8-4F42-4231-8CE6-44CB362384BA}" destId="{38230B5F-332E-4325-B0C8-96016E140F8C}" srcOrd="0" destOrd="0" presId="urn:microsoft.com/office/officeart/2018/2/layout/IconLabelList"/>
    <dgm:cxn modelId="{991D1B50-C2D8-4DA0-B5D0-19400CCF5BFA}" srcId="{259957C7-3F0C-4687-9ADD-E6FCD3E92D1B}" destId="{F0A08E0C-AFA9-403D-895C-40B290BB2851}" srcOrd="3" destOrd="0" parTransId="{7B496EE1-B2D1-479E-82CB-781143A6D24B}" sibTransId="{27694053-DAF2-4094-B98B-82C5FA08D835}"/>
    <dgm:cxn modelId="{1AE05360-30CA-443E-9AAF-EACB032B71E9}" srcId="{259957C7-3F0C-4687-9ADD-E6FCD3E92D1B}" destId="{D981AAE8-4F42-4231-8CE6-44CB362384BA}" srcOrd="4" destOrd="0" parTransId="{22FE0F75-CA9D-4FB7-AC77-1440A2AB6BD9}" sibTransId="{48D9B748-7749-4C97-9CE9-56DAB3C8BFE2}"/>
    <dgm:cxn modelId="{14183788-C270-4446-BECA-E4DD0B1D0FAB}" srcId="{259957C7-3F0C-4687-9ADD-E6FCD3E92D1B}" destId="{082DEE7B-6C18-41F5-98D4-D77769C570B0}" srcOrd="0" destOrd="0" parTransId="{30044ED3-854E-4222-B99E-0914BA35E48B}" sibTransId="{C4EF8AFF-F673-46DA-81C8-485D88CC1F58}"/>
    <dgm:cxn modelId="{750810B7-D9A4-45E8-9AAC-9EB6DE4854C0}" type="presOf" srcId="{0C841040-C270-4E7F-9FD2-22279FF0E0DC}" destId="{A143DEA7-D37B-46F3-8D42-B4C43896DE54}" srcOrd="0" destOrd="0" presId="urn:microsoft.com/office/officeart/2018/2/layout/IconLabelList"/>
    <dgm:cxn modelId="{EB1212BF-0A0C-4336-BA40-15F6CFAB09EF}" srcId="{259957C7-3F0C-4687-9ADD-E6FCD3E92D1B}" destId="{D40969A2-5C92-46AE-B937-A0D9D6F11603}" srcOrd="2" destOrd="0" parTransId="{FC0B7207-DADF-416B-88A9-F7D1AF42508F}" sibTransId="{AF301FFA-F2A2-47AD-B4E3-8AF49E2C3C16}"/>
    <dgm:cxn modelId="{0C1467D0-3075-4C52-8F8B-EAE937370597}" srcId="{259957C7-3F0C-4687-9ADD-E6FCD3E92D1B}" destId="{0C841040-C270-4E7F-9FD2-22279FF0E0DC}" srcOrd="1" destOrd="0" parTransId="{5585B1D7-A2E8-4ACA-8370-1F2C854BF4BF}" sibTransId="{AF602759-4C44-4999-A894-1B7CEA3247D7}"/>
    <dgm:cxn modelId="{F9AA9ADD-2979-4C7D-8DC6-0128C3CFF47D}" type="presOf" srcId="{F0A08E0C-AFA9-403D-895C-40B290BB2851}" destId="{3AAF600F-A6D3-489E-8D90-B0CCE18104FC}" srcOrd="0" destOrd="0" presId="urn:microsoft.com/office/officeart/2018/2/layout/IconLabelList"/>
    <dgm:cxn modelId="{9BC0B4EF-4CC3-4A1F-AFA3-2912396D6BAE}" type="presOf" srcId="{259957C7-3F0C-4687-9ADD-E6FCD3E92D1B}" destId="{C5B1551F-B277-4CA3-8A77-071331F6006E}" srcOrd="0" destOrd="0" presId="urn:microsoft.com/office/officeart/2018/2/layout/IconLabelList"/>
    <dgm:cxn modelId="{65A37DF6-A1DD-4BDB-9A6A-25A39440EE67}" type="presOf" srcId="{082DEE7B-6C18-41F5-98D4-D77769C570B0}" destId="{3417488B-60EA-4A4A-AAA4-6B5CA8A9C261}" srcOrd="0" destOrd="0" presId="urn:microsoft.com/office/officeart/2018/2/layout/IconLabelList"/>
    <dgm:cxn modelId="{2D6E1A07-639F-48E0-B501-07A2936382C1}" type="presParOf" srcId="{C5B1551F-B277-4CA3-8A77-071331F6006E}" destId="{70D3A88B-DF2A-4270-A73C-A2911ECBF094}" srcOrd="0" destOrd="0" presId="urn:microsoft.com/office/officeart/2018/2/layout/IconLabelList"/>
    <dgm:cxn modelId="{894A88E7-D32B-4106-9753-8E4D9A246D65}" type="presParOf" srcId="{70D3A88B-DF2A-4270-A73C-A2911ECBF094}" destId="{BF8504EB-A58F-43E9-AF5C-1DC5209A0F3D}" srcOrd="0" destOrd="0" presId="urn:microsoft.com/office/officeart/2018/2/layout/IconLabelList"/>
    <dgm:cxn modelId="{B474A53B-9226-4182-9F8D-E8EC8BAE938A}" type="presParOf" srcId="{70D3A88B-DF2A-4270-A73C-A2911ECBF094}" destId="{81B31E33-8419-454B-B7BA-72A85387DBB2}" srcOrd="1" destOrd="0" presId="urn:microsoft.com/office/officeart/2018/2/layout/IconLabelList"/>
    <dgm:cxn modelId="{A7510C95-C13B-4D0D-811F-4962D67AA336}" type="presParOf" srcId="{70D3A88B-DF2A-4270-A73C-A2911ECBF094}" destId="{3417488B-60EA-4A4A-AAA4-6B5CA8A9C261}" srcOrd="2" destOrd="0" presId="urn:microsoft.com/office/officeart/2018/2/layout/IconLabelList"/>
    <dgm:cxn modelId="{3419D957-54BD-4C82-B332-2F43DB898988}" type="presParOf" srcId="{C5B1551F-B277-4CA3-8A77-071331F6006E}" destId="{D820B6D5-46F6-485C-8DB8-C0F94DC9D82D}" srcOrd="1" destOrd="0" presId="urn:microsoft.com/office/officeart/2018/2/layout/IconLabelList"/>
    <dgm:cxn modelId="{C52D69CA-5057-46E7-8B9B-2E6DE0B6CBBD}" type="presParOf" srcId="{C5B1551F-B277-4CA3-8A77-071331F6006E}" destId="{93D602A2-5283-4472-A144-78010162ECA1}" srcOrd="2" destOrd="0" presId="urn:microsoft.com/office/officeart/2018/2/layout/IconLabelList"/>
    <dgm:cxn modelId="{D25397EC-2533-47A5-90B0-2945D2E04A9B}" type="presParOf" srcId="{93D602A2-5283-4472-A144-78010162ECA1}" destId="{547A51E1-F1CA-4D60-9D06-0937FF066E62}" srcOrd="0" destOrd="0" presId="urn:microsoft.com/office/officeart/2018/2/layout/IconLabelList"/>
    <dgm:cxn modelId="{D1BF8E9D-E66F-40C3-8E43-AB42D3098318}" type="presParOf" srcId="{93D602A2-5283-4472-A144-78010162ECA1}" destId="{A12345B1-A180-4FAA-A35C-29AFDBA78BE2}" srcOrd="1" destOrd="0" presId="urn:microsoft.com/office/officeart/2018/2/layout/IconLabelList"/>
    <dgm:cxn modelId="{24D7D16E-9794-4E3F-9DE4-4D1A06C25E8D}" type="presParOf" srcId="{93D602A2-5283-4472-A144-78010162ECA1}" destId="{A143DEA7-D37B-46F3-8D42-B4C43896DE54}" srcOrd="2" destOrd="0" presId="urn:microsoft.com/office/officeart/2018/2/layout/IconLabelList"/>
    <dgm:cxn modelId="{EEB550C6-BB90-4CFB-A508-807D2F54F507}" type="presParOf" srcId="{C5B1551F-B277-4CA3-8A77-071331F6006E}" destId="{A8D57F0E-CA2F-4E2B-96DD-0E80A6F77824}" srcOrd="3" destOrd="0" presId="urn:microsoft.com/office/officeart/2018/2/layout/IconLabelList"/>
    <dgm:cxn modelId="{E3F364CB-B02C-4BB4-91A6-5D40AC41912C}" type="presParOf" srcId="{C5B1551F-B277-4CA3-8A77-071331F6006E}" destId="{0B8A12E9-AA5F-41C0-9C88-0ED62DF39E2F}" srcOrd="4" destOrd="0" presId="urn:microsoft.com/office/officeart/2018/2/layout/IconLabelList"/>
    <dgm:cxn modelId="{F47E4005-3686-4CEB-A9EE-E84DDD439F30}" type="presParOf" srcId="{0B8A12E9-AA5F-41C0-9C88-0ED62DF39E2F}" destId="{EBC251F3-920E-4160-BE74-B8583B6A594A}" srcOrd="0" destOrd="0" presId="urn:microsoft.com/office/officeart/2018/2/layout/IconLabelList"/>
    <dgm:cxn modelId="{AF2CA0ED-B057-4242-83EB-F831E12CFCED}" type="presParOf" srcId="{0B8A12E9-AA5F-41C0-9C88-0ED62DF39E2F}" destId="{64FBB0E7-00AE-4D7A-AC3E-CF2406C2E63D}" srcOrd="1" destOrd="0" presId="urn:microsoft.com/office/officeart/2018/2/layout/IconLabelList"/>
    <dgm:cxn modelId="{CF6FF147-509D-4802-AD03-713789681C0B}" type="presParOf" srcId="{0B8A12E9-AA5F-41C0-9C88-0ED62DF39E2F}" destId="{B1B105BD-303B-4F26-A03C-DFEDFF3E647E}" srcOrd="2" destOrd="0" presId="urn:microsoft.com/office/officeart/2018/2/layout/IconLabelList"/>
    <dgm:cxn modelId="{8B5BE725-2B21-4035-A0E6-628B51CDD0F8}" type="presParOf" srcId="{C5B1551F-B277-4CA3-8A77-071331F6006E}" destId="{BDF1C5D2-B524-455A-9D1E-7FD996126587}" srcOrd="5" destOrd="0" presId="urn:microsoft.com/office/officeart/2018/2/layout/IconLabelList"/>
    <dgm:cxn modelId="{F8AA2FBD-762B-4559-B535-2D9A93B07008}" type="presParOf" srcId="{C5B1551F-B277-4CA3-8A77-071331F6006E}" destId="{C8AEC9AC-9867-4BF7-ADAC-DE27391D2E65}" srcOrd="6" destOrd="0" presId="urn:microsoft.com/office/officeart/2018/2/layout/IconLabelList"/>
    <dgm:cxn modelId="{E9E40246-68FE-4791-8CAD-E16EC8FC83F5}" type="presParOf" srcId="{C8AEC9AC-9867-4BF7-ADAC-DE27391D2E65}" destId="{578DE662-5D22-4D11-9C50-3917F7F18F91}" srcOrd="0" destOrd="0" presId="urn:microsoft.com/office/officeart/2018/2/layout/IconLabelList"/>
    <dgm:cxn modelId="{13D1244D-852A-4AD0-8DF8-4CFA4D4AF0F1}" type="presParOf" srcId="{C8AEC9AC-9867-4BF7-ADAC-DE27391D2E65}" destId="{4F0208AA-7C32-4467-852A-7862DFF9D535}" srcOrd="1" destOrd="0" presId="urn:microsoft.com/office/officeart/2018/2/layout/IconLabelList"/>
    <dgm:cxn modelId="{AA0AF82F-A985-45DC-B389-575C0FA0F22F}" type="presParOf" srcId="{C8AEC9AC-9867-4BF7-ADAC-DE27391D2E65}" destId="{3AAF600F-A6D3-489E-8D90-B0CCE18104FC}" srcOrd="2" destOrd="0" presId="urn:microsoft.com/office/officeart/2018/2/layout/IconLabelList"/>
    <dgm:cxn modelId="{C25BC71C-A7A4-4E77-9202-7A4F5D1F5C62}" type="presParOf" srcId="{C5B1551F-B277-4CA3-8A77-071331F6006E}" destId="{FD3194FD-B799-42B3-9A2D-3F3E705624DE}" srcOrd="7" destOrd="0" presId="urn:microsoft.com/office/officeart/2018/2/layout/IconLabelList"/>
    <dgm:cxn modelId="{5FCDC5DD-ACD6-4984-9C79-16FD2E42D7C8}" type="presParOf" srcId="{C5B1551F-B277-4CA3-8A77-071331F6006E}" destId="{CACF341B-4831-4061-A34D-5C4C38F15E84}" srcOrd="8" destOrd="0" presId="urn:microsoft.com/office/officeart/2018/2/layout/IconLabelList"/>
    <dgm:cxn modelId="{6EA72F6B-5B16-4F4B-B1F9-9F22995ED74D}" type="presParOf" srcId="{CACF341B-4831-4061-A34D-5C4C38F15E84}" destId="{864A2F9D-8658-4009-B175-DBF51602E176}" srcOrd="0" destOrd="0" presId="urn:microsoft.com/office/officeart/2018/2/layout/IconLabelList"/>
    <dgm:cxn modelId="{1488D22F-F2DA-4E32-9DBB-ECB6DA3C8AC0}" type="presParOf" srcId="{CACF341B-4831-4061-A34D-5C4C38F15E84}" destId="{2431FB08-A321-4D96-A52A-5B159C3F1E03}" srcOrd="1" destOrd="0" presId="urn:microsoft.com/office/officeart/2018/2/layout/IconLabelList"/>
    <dgm:cxn modelId="{94F6B070-2FFF-4EAD-8DD6-58B3FFF91730}" type="presParOf" srcId="{CACF341B-4831-4061-A34D-5C4C38F15E84}" destId="{38230B5F-332E-4325-B0C8-96016E140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561F2-83AE-4E7E-BD57-985821548C2D}">
      <dsp:nvSpPr>
        <dsp:cNvPr id="0" name=""/>
        <dsp:cNvSpPr/>
      </dsp:nvSpPr>
      <dsp:spPr>
        <a:xfrm>
          <a:off x="0" y="3646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6E39-28CF-4FD9-87D0-4AA5C07739BC}">
      <dsp:nvSpPr>
        <dsp:cNvPr id="0" name=""/>
        <dsp:cNvSpPr/>
      </dsp:nvSpPr>
      <dsp:spPr>
        <a:xfrm>
          <a:off x="212643" y="161810"/>
          <a:ext cx="387001" cy="386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459F-483C-4506-9068-E627B74701C4}">
      <dsp:nvSpPr>
        <dsp:cNvPr id="0" name=""/>
        <dsp:cNvSpPr/>
      </dsp:nvSpPr>
      <dsp:spPr>
        <a:xfrm>
          <a:off x="812287" y="3646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Question</a:t>
          </a:r>
        </a:p>
      </dsp:txBody>
      <dsp:txXfrm>
        <a:off x="812287" y="3646"/>
        <a:ext cx="6118543" cy="746886"/>
      </dsp:txXfrm>
    </dsp:sp>
    <dsp:sp modelId="{4CAA2E3A-72A8-4210-BAF5-ADA1F47AD6FC}">
      <dsp:nvSpPr>
        <dsp:cNvPr id="0" name=""/>
        <dsp:cNvSpPr/>
      </dsp:nvSpPr>
      <dsp:spPr>
        <a:xfrm>
          <a:off x="0" y="937254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CC94E-C21F-4CA0-85FF-895275619FA8}">
      <dsp:nvSpPr>
        <dsp:cNvPr id="0" name=""/>
        <dsp:cNvSpPr/>
      </dsp:nvSpPr>
      <dsp:spPr>
        <a:xfrm>
          <a:off x="212643" y="1095418"/>
          <a:ext cx="387001" cy="386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B046C-22FE-4225-8509-DD8C873634A6}">
      <dsp:nvSpPr>
        <dsp:cNvPr id="0" name=""/>
        <dsp:cNvSpPr/>
      </dsp:nvSpPr>
      <dsp:spPr>
        <a:xfrm>
          <a:off x="812287" y="937254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Objective of the Study</a:t>
          </a:r>
        </a:p>
      </dsp:txBody>
      <dsp:txXfrm>
        <a:off x="812287" y="937254"/>
        <a:ext cx="6118543" cy="746886"/>
      </dsp:txXfrm>
    </dsp:sp>
    <dsp:sp modelId="{E0E8B41D-3760-40BD-AB52-61FB7B3929FE}">
      <dsp:nvSpPr>
        <dsp:cNvPr id="0" name=""/>
        <dsp:cNvSpPr/>
      </dsp:nvSpPr>
      <dsp:spPr>
        <a:xfrm>
          <a:off x="0" y="1870863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3CE94-504F-4BF6-9150-F1403D5B816D}">
      <dsp:nvSpPr>
        <dsp:cNvPr id="0" name=""/>
        <dsp:cNvSpPr/>
      </dsp:nvSpPr>
      <dsp:spPr>
        <a:xfrm>
          <a:off x="212643" y="2029027"/>
          <a:ext cx="387001" cy="386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940DA-3FD3-442C-A4B6-B83572CDFC28}">
      <dsp:nvSpPr>
        <dsp:cNvPr id="0" name=""/>
        <dsp:cNvSpPr/>
      </dsp:nvSpPr>
      <dsp:spPr>
        <a:xfrm>
          <a:off x="812287" y="1870863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Literature Review</a:t>
          </a:r>
        </a:p>
      </dsp:txBody>
      <dsp:txXfrm>
        <a:off x="812287" y="1870863"/>
        <a:ext cx="6118543" cy="746886"/>
      </dsp:txXfrm>
    </dsp:sp>
    <dsp:sp modelId="{7EECC309-94D8-4354-A2BD-22000F12D9AF}">
      <dsp:nvSpPr>
        <dsp:cNvPr id="0" name=""/>
        <dsp:cNvSpPr/>
      </dsp:nvSpPr>
      <dsp:spPr>
        <a:xfrm>
          <a:off x="0" y="2804471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E1719-8594-4601-8D8C-0719A584DA27}">
      <dsp:nvSpPr>
        <dsp:cNvPr id="0" name=""/>
        <dsp:cNvSpPr/>
      </dsp:nvSpPr>
      <dsp:spPr>
        <a:xfrm>
          <a:off x="212643" y="2962635"/>
          <a:ext cx="387001" cy="386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24217-4DF0-4E35-AE92-2E978E2D33C4}">
      <dsp:nvSpPr>
        <dsp:cNvPr id="0" name=""/>
        <dsp:cNvSpPr/>
      </dsp:nvSpPr>
      <dsp:spPr>
        <a:xfrm>
          <a:off x="812287" y="2804471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Study Area Profile</a:t>
          </a:r>
        </a:p>
      </dsp:txBody>
      <dsp:txXfrm>
        <a:off x="812287" y="2804471"/>
        <a:ext cx="6118543" cy="746886"/>
      </dsp:txXfrm>
    </dsp:sp>
    <dsp:sp modelId="{D6F64EAF-E779-4303-866F-F2C0E4A78D88}">
      <dsp:nvSpPr>
        <dsp:cNvPr id="0" name=""/>
        <dsp:cNvSpPr/>
      </dsp:nvSpPr>
      <dsp:spPr>
        <a:xfrm>
          <a:off x="0" y="3738080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FDB12-524A-4194-BAF0-0B665F795FB3}">
      <dsp:nvSpPr>
        <dsp:cNvPr id="0" name=""/>
        <dsp:cNvSpPr/>
      </dsp:nvSpPr>
      <dsp:spPr>
        <a:xfrm>
          <a:off x="212643" y="3896244"/>
          <a:ext cx="387001" cy="386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8FB7C-225C-4374-8FE5-849B7828933A}">
      <dsp:nvSpPr>
        <dsp:cNvPr id="0" name=""/>
        <dsp:cNvSpPr/>
      </dsp:nvSpPr>
      <dsp:spPr>
        <a:xfrm>
          <a:off x="812287" y="3738080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Methodology</a:t>
          </a:r>
        </a:p>
      </dsp:txBody>
      <dsp:txXfrm>
        <a:off x="812287" y="3738080"/>
        <a:ext cx="6118543" cy="746886"/>
      </dsp:txXfrm>
    </dsp:sp>
    <dsp:sp modelId="{303F1421-3B27-42A8-AFE5-9847F433062F}">
      <dsp:nvSpPr>
        <dsp:cNvPr id="0" name=""/>
        <dsp:cNvSpPr/>
      </dsp:nvSpPr>
      <dsp:spPr>
        <a:xfrm>
          <a:off x="0" y="4671688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53E5-8AAF-40D8-B8A5-2480B6C3F637}">
      <dsp:nvSpPr>
        <dsp:cNvPr id="0" name=""/>
        <dsp:cNvSpPr/>
      </dsp:nvSpPr>
      <dsp:spPr>
        <a:xfrm>
          <a:off x="212643" y="4829852"/>
          <a:ext cx="387001" cy="386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13770-21E6-4669-A66C-7275E27363CC}">
      <dsp:nvSpPr>
        <dsp:cNvPr id="0" name=""/>
        <dsp:cNvSpPr/>
      </dsp:nvSpPr>
      <dsp:spPr>
        <a:xfrm>
          <a:off x="812287" y="4671688"/>
          <a:ext cx="6118543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 and Discussion</a:t>
          </a:r>
        </a:p>
      </dsp:txBody>
      <dsp:txXfrm>
        <a:off x="812287" y="4671688"/>
        <a:ext cx="6118543" cy="746886"/>
      </dsp:txXfrm>
    </dsp:sp>
    <dsp:sp modelId="{7FEBBBE3-17E3-40E4-9B76-537555E0769F}">
      <dsp:nvSpPr>
        <dsp:cNvPr id="0" name=""/>
        <dsp:cNvSpPr/>
      </dsp:nvSpPr>
      <dsp:spPr>
        <a:xfrm>
          <a:off x="0" y="5605297"/>
          <a:ext cx="6955435" cy="702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DCFD8-A724-41B1-BC6F-4E5577E8AD32}">
      <dsp:nvSpPr>
        <dsp:cNvPr id="0" name=""/>
        <dsp:cNvSpPr/>
      </dsp:nvSpPr>
      <dsp:spPr>
        <a:xfrm>
          <a:off x="212850" y="5763461"/>
          <a:ext cx="387001" cy="386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D95B-38F0-43BB-BF5F-E79A90F20102}">
      <dsp:nvSpPr>
        <dsp:cNvPr id="0" name=""/>
        <dsp:cNvSpPr/>
      </dsp:nvSpPr>
      <dsp:spPr>
        <a:xfrm>
          <a:off x="812703" y="5605297"/>
          <a:ext cx="6091937" cy="7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46" tIns="79046" rIns="79046" bIns="7904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Recommendations and Implication in Transportation Planning</a:t>
          </a:r>
        </a:p>
      </dsp:txBody>
      <dsp:txXfrm>
        <a:off x="812703" y="5605297"/>
        <a:ext cx="6091937" cy="74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2980B-5DC1-468E-8C44-916D4D172E25}">
      <dsp:nvSpPr>
        <dsp:cNvPr id="0" name=""/>
        <dsp:cNvSpPr/>
      </dsp:nvSpPr>
      <dsp:spPr>
        <a:xfrm>
          <a:off x="1367" y="591502"/>
          <a:ext cx="4801426" cy="304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2801-8D90-4251-A605-B7BF38698959}">
      <dsp:nvSpPr>
        <dsp:cNvPr id="0" name=""/>
        <dsp:cNvSpPr/>
      </dsp:nvSpPr>
      <dsp:spPr>
        <a:xfrm>
          <a:off x="534859" y="1098320"/>
          <a:ext cx="4801426" cy="3048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To develop  ‘</a:t>
          </a:r>
          <a:r>
            <a:rPr lang="en-US" sz="2400" b="1" kern="1200" cap="none" dirty="0"/>
            <a:t>Transportation Justice Threshold Index (</a:t>
          </a:r>
          <a:r>
            <a:rPr lang="en-US" sz="2400" b="1" kern="1200" cap="none" dirty="0" err="1"/>
            <a:t>Tjtif</a:t>
          </a:r>
          <a:r>
            <a:rPr lang="en-US" sz="2400" b="1" kern="1200" cap="none" dirty="0"/>
            <a:t>) Framework’ </a:t>
          </a:r>
          <a:r>
            <a:rPr lang="en-US" sz="2400" kern="1200" cap="none" dirty="0"/>
            <a:t>to identify transportation justice (TJ) regions based on socio-economic and demographic factors.</a:t>
          </a:r>
        </a:p>
      </dsp:txBody>
      <dsp:txXfrm>
        <a:off x="624158" y="1187619"/>
        <a:ext cx="4622828" cy="2870308"/>
      </dsp:txXfrm>
    </dsp:sp>
    <dsp:sp modelId="{F95D5E82-BBE9-46B6-B867-AF1703054417}">
      <dsp:nvSpPr>
        <dsp:cNvPr id="0" name=""/>
        <dsp:cNvSpPr/>
      </dsp:nvSpPr>
      <dsp:spPr>
        <a:xfrm>
          <a:off x="5869778" y="591502"/>
          <a:ext cx="4801426" cy="304890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6953F-0AB0-4888-B2BB-9F008DDFF829}">
      <dsp:nvSpPr>
        <dsp:cNvPr id="0" name=""/>
        <dsp:cNvSpPr/>
      </dsp:nvSpPr>
      <dsp:spPr>
        <a:xfrm>
          <a:off x="6403270" y="1098320"/>
          <a:ext cx="4801426" cy="3048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/>
            <a:t>To identify unique challenges faced by residents in terms of transportation access and affordability</a:t>
          </a:r>
          <a:endParaRPr lang="en-US" sz="2800" kern="1200" dirty="0"/>
        </a:p>
      </dsp:txBody>
      <dsp:txXfrm>
        <a:off x="6492569" y="1187619"/>
        <a:ext cx="4622828" cy="2870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931FE-D21D-444F-AEF6-0053DDA36587}">
      <dsp:nvSpPr>
        <dsp:cNvPr id="0" name=""/>
        <dsp:cNvSpPr/>
      </dsp:nvSpPr>
      <dsp:spPr>
        <a:xfrm>
          <a:off x="0" y="2477"/>
          <a:ext cx="11887200" cy="1424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9622B-1994-4A31-82B1-5A25D3339256}">
      <dsp:nvSpPr>
        <dsp:cNvPr id="0" name=""/>
        <dsp:cNvSpPr/>
      </dsp:nvSpPr>
      <dsp:spPr>
        <a:xfrm>
          <a:off x="431019" y="323070"/>
          <a:ext cx="783671" cy="78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C062B-C23D-4F14-88C0-E67D01AC265E}">
      <dsp:nvSpPr>
        <dsp:cNvPr id="0" name=""/>
        <dsp:cNvSpPr/>
      </dsp:nvSpPr>
      <dsp:spPr>
        <a:xfrm>
          <a:off x="1645709" y="2477"/>
          <a:ext cx="10055364" cy="140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7" tIns="148437" rIns="148437" bIns="1484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Three dimensions are used to identify transport injustices: </a:t>
          </a:r>
          <a:r>
            <a:rPr lang="en-US" sz="2200" b="1" kern="1200" dirty="0"/>
            <a:t>exposure, space, and time</a:t>
          </a:r>
          <a:r>
            <a:rPr lang="en-US" sz="2200" kern="1200" dirty="0"/>
            <a:t>. </a:t>
          </a:r>
        </a:p>
      </dsp:txBody>
      <dsp:txXfrm>
        <a:off x="1645709" y="2477"/>
        <a:ext cx="10055364" cy="1402550"/>
      </dsp:txXfrm>
    </dsp:sp>
    <dsp:sp modelId="{8D7B2982-B87F-4FE5-AC3E-8979C9A94EBF}">
      <dsp:nvSpPr>
        <dsp:cNvPr id="0" name=""/>
        <dsp:cNvSpPr/>
      </dsp:nvSpPr>
      <dsp:spPr>
        <a:xfrm>
          <a:off x="0" y="1727303"/>
          <a:ext cx="11887200" cy="1424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3FAF-46A4-4CE9-B079-CB20980039D3}">
      <dsp:nvSpPr>
        <dsp:cNvPr id="0" name=""/>
        <dsp:cNvSpPr/>
      </dsp:nvSpPr>
      <dsp:spPr>
        <a:xfrm>
          <a:off x="431019" y="2047896"/>
          <a:ext cx="783671" cy="78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67C72-B6E5-406B-AE81-D6D964F48625}">
      <dsp:nvSpPr>
        <dsp:cNvPr id="0" name=""/>
        <dsp:cNvSpPr/>
      </dsp:nvSpPr>
      <dsp:spPr>
        <a:xfrm>
          <a:off x="1645709" y="1727303"/>
          <a:ext cx="10055364" cy="140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7" tIns="148437" rIns="148437" bIns="1484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Some organizations have broadened the definition of </a:t>
          </a:r>
          <a:r>
            <a:rPr lang="en-US" sz="2200" b="1" kern="1200" dirty="0"/>
            <a:t>environmental justice regions </a:t>
          </a:r>
          <a:r>
            <a:rPr lang="en-US" sz="2200" kern="1200" dirty="0"/>
            <a:t>to include populations such as </a:t>
          </a:r>
          <a:r>
            <a:rPr lang="en-US" sz="2200" b="1" kern="1200" dirty="0"/>
            <a:t>households without cars, persons with disabilities, and elderly, beyond age 65</a:t>
          </a:r>
          <a:r>
            <a:rPr lang="en-US" sz="2200" kern="1200" dirty="0"/>
            <a:t> with limited access to mobility (Bailey et al., 2012; </a:t>
          </a:r>
          <a:r>
            <a:rPr lang="en-US" sz="2200" kern="1200" dirty="0" err="1"/>
            <a:t>Forkenbrock</a:t>
          </a:r>
          <a:r>
            <a:rPr lang="en-US" sz="2200" kern="1200" dirty="0"/>
            <a:t> &amp; Schweitzer, 1999)</a:t>
          </a:r>
        </a:p>
      </dsp:txBody>
      <dsp:txXfrm>
        <a:off x="1645709" y="1727303"/>
        <a:ext cx="10055364" cy="1402550"/>
      </dsp:txXfrm>
    </dsp:sp>
    <dsp:sp modelId="{1677AEA4-D177-4080-B585-7A76234F94C9}">
      <dsp:nvSpPr>
        <dsp:cNvPr id="0" name=""/>
        <dsp:cNvSpPr/>
      </dsp:nvSpPr>
      <dsp:spPr>
        <a:xfrm>
          <a:off x="0" y="3401239"/>
          <a:ext cx="11887200" cy="1424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DB91-94E2-44F6-9A5A-B94A12D1E3B3}">
      <dsp:nvSpPr>
        <dsp:cNvPr id="0" name=""/>
        <dsp:cNvSpPr/>
      </dsp:nvSpPr>
      <dsp:spPr>
        <a:xfrm>
          <a:off x="424796" y="3721829"/>
          <a:ext cx="783671" cy="783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50271-ADA5-46DF-A014-97193DDBCF0A}">
      <dsp:nvSpPr>
        <dsp:cNvPr id="0" name=""/>
        <dsp:cNvSpPr/>
      </dsp:nvSpPr>
      <dsp:spPr>
        <a:xfrm>
          <a:off x="1743095" y="3357205"/>
          <a:ext cx="9848123" cy="14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7" tIns="148437" rIns="148437" bIns="14843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investigation of </a:t>
          </a:r>
          <a:r>
            <a:rPr lang="en-US" sz="2100" b="1" kern="1200" dirty="0"/>
            <a:t>mobility, access, and modal opportunity </a:t>
          </a:r>
          <a:r>
            <a:rPr lang="en-US" sz="2100" kern="1200" dirty="0"/>
            <a:t>is done through the lens of </a:t>
          </a:r>
          <a:r>
            <a:rPr lang="en-US" sz="2100" b="1" kern="1200" dirty="0"/>
            <a:t>transportation justice </a:t>
          </a:r>
          <a:r>
            <a:rPr lang="en-US" sz="2100" kern="1200" dirty="0"/>
            <a:t>explaining how </a:t>
          </a:r>
          <a:r>
            <a:rPr lang="en-US" sz="2100" b="1" kern="1200" dirty="0"/>
            <a:t>environmental justice concepts </a:t>
          </a:r>
          <a:r>
            <a:rPr lang="en-US" sz="2100" kern="1200" dirty="0"/>
            <a:t>are applied to the sector of transportation (</a:t>
          </a:r>
          <a:r>
            <a:rPr lang="en-US" sz="2100" kern="1200" dirty="0" err="1"/>
            <a:t>Forkenbrock</a:t>
          </a:r>
          <a:r>
            <a:rPr lang="en-US" sz="2100" kern="1200" dirty="0"/>
            <a:t> &amp; Schweitzer, 1999)</a:t>
          </a:r>
        </a:p>
      </dsp:txBody>
      <dsp:txXfrm>
        <a:off x="1743095" y="3357205"/>
        <a:ext cx="9848123" cy="1490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69A2-D562-4499-BB8A-97CA06C5C3CE}">
      <dsp:nvSpPr>
        <dsp:cNvPr id="0" name=""/>
        <dsp:cNvSpPr/>
      </dsp:nvSpPr>
      <dsp:spPr>
        <a:xfrm>
          <a:off x="0" y="583"/>
          <a:ext cx="11803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13C21-1E7B-487F-A60A-DE3970B4AB7F}">
      <dsp:nvSpPr>
        <dsp:cNvPr id="0" name=""/>
        <dsp:cNvSpPr/>
      </dsp:nvSpPr>
      <dsp:spPr>
        <a:xfrm>
          <a:off x="0" y="583"/>
          <a:ext cx="11791518" cy="159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 dirty="0"/>
            <a:t>Threshold Approach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An established threshold to determine if a community meets or exceeds specific demographic attributes (usually based on regional averages). Drawbacks include relativity and inability to represent intensity.</a:t>
          </a:r>
        </a:p>
      </dsp:txBody>
      <dsp:txXfrm>
        <a:off x="0" y="583"/>
        <a:ext cx="11791518" cy="1597560"/>
      </dsp:txXfrm>
    </dsp:sp>
    <dsp:sp modelId="{66A00D90-AA2E-4680-9603-8D553D8778CE}">
      <dsp:nvSpPr>
        <dsp:cNvPr id="0" name=""/>
        <dsp:cNvSpPr/>
      </dsp:nvSpPr>
      <dsp:spPr>
        <a:xfrm>
          <a:off x="0" y="1598144"/>
          <a:ext cx="11803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7D235-2EF5-4484-83D0-A5F3D8A62D61}">
      <dsp:nvSpPr>
        <dsp:cNvPr id="0" name=""/>
        <dsp:cNvSpPr/>
      </dsp:nvSpPr>
      <dsp:spPr>
        <a:xfrm>
          <a:off x="0" y="1598144"/>
          <a:ext cx="11803045" cy="149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 dirty="0"/>
            <a:t>Graduated Scale Approach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A rating scale instead of a threshold. Enables calculation of intensity in identifying EJ populations.</a:t>
          </a:r>
        </a:p>
      </dsp:txBody>
      <dsp:txXfrm>
        <a:off x="0" y="1598144"/>
        <a:ext cx="11803045" cy="1499930"/>
      </dsp:txXfrm>
    </dsp:sp>
    <dsp:sp modelId="{6086097C-C19C-4DA2-A642-AB620A841860}">
      <dsp:nvSpPr>
        <dsp:cNvPr id="0" name=""/>
        <dsp:cNvSpPr/>
      </dsp:nvSpPr>
      <dsp:spPr>
        <a:xfrm>
          <a:off x="0" y="3098074"/>
          <a:ext cx="11803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542A-93B2-46B8-9660-5BFF14D01EA7}">
      <dsp:nvSpPr>
        <dsp:cNvPr id="0" name=""/>
        <dsp:cNvSpPr/>
      </dsp:nvSpPr>
      <dsp:spPr>
        <a:xfrm>
          <a:off x="0" y="3098074"/>
          <a:ext cx="11803045" cy="149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 dirty="0"/>
            <a:t>Index Approach</a:t>
          </a:r>
          <a:endParaRPr lang="en-US" sz="2400" kern="1200" cap="none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Assigning points to regions based on attainment or non-attainment of a metric. Two index methodologies identified: buffer comparison index and area comparison index.</a:t>
          </a:r>
        </a:p>
      </dsp:txBody>
      <dsp:txXfrm>
        <a:off x="0" y="3098074"/>
        <a:ext cx="11803045" cy="1499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504EB-A58F-43E9-AF5C-1DC5209A0F3D}">
      <dsp:nvSpPr>
        <dsp:cNvPr id="0" name=""/>
        <dsp:cNvSpPr/>
      </dsp:nvSpPr>
      <dsp:spPr>
        <a:xfrm>
          <a:off x="468048" y="123654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7488B-60EA-4A4A-AAA4-6B5CA8A9C261}">
      <dsp:nvSpPr>
        <dsp:cNvPr id="0" name=""/>
        <dsp:cNvSpPr/>
      </dsp:nvSpPr>
      <dsp:spPr>
        <a:xfrm>
          <a:off x="77478" y="2568219"/>
          <a:ext cx="1962702" cy="197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Integrating Theories of Justice into Transportation Policy </a:t>
          </a:r>
        </a:p>
      </dsp:txBody>
      <dsp:txXfrm>
        <a:off x="77478" y="2568219"/>
        <a:ext cx="1962702" cy="1974017"/>
      </dsp:txXfrm>
    </dsp:sp>
    <dsp:sp modelId="{547A51E1-F1CA-4D60-9D06-0937FF066E62}">
      <dsp:nvSpPr>
        <dsp:cNvPr id="0" name=""/>
        <dsp:cNvSpPr/>
      </dsp:nvSpPr>
      <dsp:spPr>
        <a:xfrm>
          <a:off x="2954506" y="1310979"/>
          <a:ext cx="879052" cy="797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DEA7-D37B-46F3-8D42-B4C43896DE54}">
      <dsp:nvSpPr>
        <dsp:cNvPr id="0" name=""/>
        <dsp:cNvSpPr/>
      </dsp:nvSpPr>
      <dsp:spPr>
        <a:xfrm>
          <a:off x="2418270" y="2589506"/>
          <a:ext cx="1991357" cy="172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Focusing on Procedural and Distributive Justice</a:t>
          </a:r>
        </a:p>
      </dsp:txBody>
      <dsp:txXfrm>
        <a:off x="2418270" y="2589506"/>
        <a:ext cx="1991357" cy="1721131"/>
      </dsp:txXfrm>
    </dsp:sp>
    <dsp:sp modelId="{EBC251F3-920E-4160-BE74-B8583B6A594A}">
      <dsp:nvSpPr>
        <dsp:cNvPr id="0" name=""/>
        <dsp:cNvSpPr/>
      </dsp:nvSpPr>
      <dsp:spPr>
        <a:xfrm>
          <a:off x="5435242" y="1411516"/>
          <a:ext cx="902477" cy="596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05BD-303B-4F26-A03C-DFEDFF3E647E}">
      <dsp:nvSpPr>
        <dsp:cNvPr id="0" name=""/>
        <dsp:cNvSpPr/>
      </dsp:nvSpPr>
      <dsp:spPr>
        <a:xfrm>
          <a:off x="4722990" y="2589507"/>
          <a:ext cx="2613132" cy="172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Implementation of Comprehensive transportation Planning</a:t>
          </a:r>
        </a:p>
      </dsp:txBody>
      <dsp:txXfrm>
        <a:off x="4722990" y="2589507"/>
        <a:ext cx="2613132" cy="1721131"/>
      </dsp:txXfrm>
    </dsp:sp>
    <dsp:sp modelId="{578DE662-5D22-4D11-9C50-3917F7F18F91}">
      <dsp:nvSpPr>
        <dsp:cNvPr id="0" name=""/>
        <dsp:cNvSpPr/>
      </dsp:nvSpPr>
      <dsp:spPr>
        <a:xfrm>
          <a:off x="8130128" y="1407337"/>
          <a:ext cx="869324" cy="604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F600F-A6D3-489E-8D90-B0CCE18104FC}">
      <dsp:nvSpPr>
        <dsp:cNvPr id="0" name=""/>
        <dsp:cNvSpPr/>
      </dsp:nvSpPr>
      <dsp:spPr>
        <a:xfrm>
          <a:off x="7765025" y="2589502"/>
          <a:ext cx="1800000" cy="172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Promoting Sustainable and Inclusive Mobility </a:t>
          </a:r>
        </a:p>
      </dsp:txBody>
      <dsp:txXfrm>
        <a:off x="7765025" y="2589502"/>
        <a:ext cx="1800000" cy="1721131"/>
      </dsp:txXfrm>
    </dsp:sp>
    <dsp:sp modelId="{864A2F9D-8658-4009-B175-DBF51602E176}">
      <dsp:nvSpPr>
        <dsp:cNvPr id="0" name=""/>
        <dsp:cNvSpPr/>
      </dsp:nvSpPr>
      <dsp:spPr>
        <a:xfrm>
          <a:off x="10542842" y="1316880"/>
          <a:ext cx="908730" cy="7855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30B5F-332E-4325-B0C8-96016E140F8C}">
      <dsp:nvSpPr>
        <dsp:cNvPr id="0" name=""/>
        <dsp:cNvSpPr/>
      </dsp:nvSpPr>
      <dsp:spPr>
        <a:xfrm>
          <a:off x="9808572" y="2559704"/>
          <a:ext cx="2156129" cy="172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Enhancement of  Health and Transportation Integration</a:t>
          </a:r>
          <a:endParaRPr lang="en-US" sz="2200" kern="1200" dirty="0"/>
        </a:p>
      </dsp:txBody>
      <dsp:txXfrm>
        <a:off x="9808572" y="2559704"/>
        <a:ext cx="2156129" cy="1721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A2853-6B83-D948-B5E6-E12B492DC6E6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C51-920E-804C-831F-DF4A3E09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valley brook economic development , vehicle per </a:t>
            </a:r>
            <a:r>
              <a:rPr lang="en-US" err="1"/>
              <a:t>household</a:t>
            </a:r>
            <a:r>
              <a:rPr lang="en-US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B2C51-920E-804C-831F-DF4A3E09AC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B2C51-920E-804C-831F-DF4A3E09AC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891" y="378685"/>
            <a:ext cx="9280849" cy="2721103"/>
          </a:xfrm>
          <a:custGeom>
            <a:avLst/>
            <a:gdLst>
              <a:gd name="connsiteX0" fmla="*/ 0 w 9280849"/>
              <a:gd name="connsiteY0" fmla="*/ 0 h 2721103"/>
              <a:gd name="connsiteX1" fmla="*/ 394436 w 9280849"/>
              <a:gd name="connsiteY1" fmla="*/ 0 h 2721103"/>
              <a:gd name="connsiteX2" fmla="*/ 1067298 w 9280849"/>
              <a:gd name="connsiteY2" fmla="*/ 0 h 2721103"/>
              <a:gd name="connsiteX3" fmla="*/ 1740159 w 9280849"/>
              <a:gd name="connsiteY3" fmla="*/ 0 h 2721103"/>
              <a:gd name="connsiteX4" fmla="*/ 2413021 w 9280849"/>
              <a:gd name="connsiteY4" fmla="*/ 0 h 2721103"/>
              <a:gd name="connsiteX5" fmla="*/ 2714648 w 9280849"/>
              <a:gd name="connsiteY5" fmla="*/ 0 h 2721103"/>
              <a:gd name="connsiteX6" fmla="*/ 3387510 w 9280849"/>
              <a:gd name="connsiteY6" fmla="*/ 0 h 2721103"/>
              <a:gd name="connsiteX7" fmla="*/ 3689137 w 9280849"/>
              <a:gd name="connsiteY7" fmla="*/ 0 h 2721103"/>
              <a:gd name="connsiteX8" fmla="*/ 4176382 w 9280849"/>
              <a:gd name="connsiteY8" fmla="*/ 0 h 2721103"/>
              <a:gd name="connsiteX9" fmla="*/ 4942052 w 9280849"/>
              <a:gd name="connsiteY9" fmla="*/ 0 h 2721103"/>
              <a:gd name="connsiteX10" fmla="*/ 5522105 w 9280849"/>
              <a:gd name="connsiteY10" fmla="*/ 0 h 2721103"/>
              <a:gd name="connsiteX11" fmla="*/ 6287775 w 9280849"/>
              <a:gd name="connsiteY11" fmla="*/ 0 h 2721103"/>
              <a:gd name="connsiteX12" fmla="*/ 6682211 w 9280849"/>
              <a:gd name="connsiteY12" fmla="*/ 0 h 2721103"/>
              <a:gd name="connsiteX13" fmla="*/ 7355073 w 9280849"/>
              <a:gd name="connsiteY13" fmla="*/ 0 h 2721103"/>
              <a:gd name="connsiteX14" fmla="*/ 7842317 w 9280849"/>
              <a:gd name="connsiteY14" fmla="*/ 0 h 2721103"/>
              <a:gd name="connsiteX15" fmla="*/ 8607987 w 9280849"/>
              <a:gd name="connsiteY15" fmla="*/ 0 h 2721103"/>
              <a:gd name="connsiteX16" fmla="*/ 9280849 w 9280849"/>
              <a:gd name="connsiteY16" fmla="*/ 0 h 2721103"/>
              <a:gd name="connsiteX17" fmla="*/ 9280849 w 9280849"/>
              <a:gd name="connsiteY17" fmla="*/ 598643 h 2721103"/>
              <a:gd name="connsiteX18" fmla="*/ 9280849 w 9280849"/>
              <a:gd name="connsiteY18" fmla="*/ 1197285 h 2721103"/>
              <a:gd name="connsiteX19" fmla="*/ 9280849 w 9280849"/>
              <a:gd name="connsiteY19" fmla="*/ 1659873 h 2721103"/>
              <a:gd name="connsiteX20" fmla="*/ 9280849 w 9280849"/>
              <a:gd name="connsiteY20" fmla="*/ 2149671 h 2721103"/>
              <a:gd name="connsiteX21" fmla="*/ 9280849 w 9280849"/>
              <a:gd name="connsiteY21" fmla="*/ 2721103 h 2721103"/>
              <a:gd name="connsiteX22" fmla="*/ 8700796 w 9280849"/>
              <a:gd name="connsiteY22" fmla="*/ 2721103 h 2721103"/>
              <a:gd name="connsiteX23" fmla="*/ 8120743 w 9280849"/>
              <a:gd name="connsiteY23" fmla="*/ 2721103 h 2721103"/>
              <a:gd name="connsiteX24" fmla="*/ 7540690 w 9280849"/>
              <a:gd name="connsiteY24" fmla="*/ 2721103 h 2721103"/>
              <a:gd name="connsiteX25" fmla="*/ 7053445 w 9280849"/>
              <a:gd name="connsiteY25" fmla="*/ 2721103 h 2721103"/>
              <a:gd name="connsiteX26" fmla="*/ 6473392 w 9280849"/>
              <a:gd name="connsiteY26" fmla="*/ 2721103 h 2721103"/>
              <a:gd name="connsiteX27" fmla="*/ 5707722 w 9280849"/>
              <a:gd name="connsiteY27" fmla="*/ 2721103 h 2721103"/>
              <a:gd name="connsiteX28" fmla="*/ 5220478 w 9280849"/>
              <a:gd name="connsiteY28" fmla="*/ 2721103 h 2721103"/>
              <a:gd name="connsiteX29" fmla="*/ 4918850 w 9280849"/>
              <a:gd name="connsiteY29" fmla="*/ 2721103 h 2721103"/>
              <a:gd name="connsiteX30" fmla="*/ 4524414 w 9280849"/>
              <a:gd name="connsiteY30" fmla="*/ 2721103 h 2721103"/>
              <a:gd name="connsiteX31" fmla="*/ 3944361 w 9280849"/>
              <a:gd name="connsiteY31" fmla="*/ 2721103 h 2721103"/>
              <a:gd name="connsiteX32" fmla="*/ 3457116 w 9280849"/>
              <a:gd name="connsiteY32" fmla="*/ 2721103 h 2721103"/>
              <a:gd name="connsiteX33" fmla="*/ 2784255 w 9280849"/>
              <a:gd name="connsiteY33" fmla="*/ 2721103 h 2721103"/>
              <a:gd name="connsiteX34" fmla="*/ 2204202 w 9280849"/>
              <a:gd name="connsiteY34" fmla="*/ 2721103 h 2721103"/>
              <a:gd name="connsiteX35" fmla="*/ 1809766 w 9280849"/>
              <a:gd name="connsiteY35" fmla="*/ 2721103 h 2721103"/>
              <a:gd name="connsiteX36" fmla="*/ 1508138 w 9280849"/>
              <a:gd name="connsiteY36" fmla="*/ 2721103 h 2721103"/>
              <a:gd name="connsiteX37" fmla="*/ 928085 w 9280849"/>
              <a:gd name="connsiteY37" fmla="*/ 2721103 h 2721103"/>
              <a:gd name="connsiteX38" fmla="*/ 626457 w 9280849"/>
              <a:gd name="connsiteY38" fmla="*/ 2721103 h 2721103"/>
              <a:gd name="connsiteX39" fmla="*/ 0 w 9280849"/>
              <a:gd name="connsiteY39" fmla="*/ 2721103 h 2721103"/>
              <a:gd name="connsiteX40" fmla="*/ 0 w 9280849"/>
              <a:gd name="connsiteY40" fmla="*/ 2231304 h 2721103"/>
              <a:gd name="connsiteX41" fmla="*/ 0 w 9280849"/>
              <a:gd name="connsiteY41" fmla="*/ 1741506 h 2721103"/>
              <a:gd name="connsiteX42" fmla="*/ 0 w 9280849"/>
              <a:gd name="connsiteY42" fmla="*/ 1142863 h 2721103"/>
              <a:gd name="connsiteX43" fmla="*/ 0 w 9280849"/>
              <a:gd name="connsiteY43" fmla="*/ 625854 h 2721103"/>
              <a:gd name="connsiteX44" fmla="*/ 0 w 9280849"/>
              <a:gd name="connsiteY44" fmla="*/ 0 h 272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280849" h="2721103" fill="none" extrusionOk="0">
                <a:moveTo>
                  <a:pt x="0" y="0"/>
                </a:moveTo>
                <a:cubicBezTo>
                  <a:pt x="152287" y="-41913"/>
                  <a:pt x="250656" y="30303"/>
                  <a:pt x="394436" y="0"/>
                </a:cubicBezTo>
                <a:cubicBezTo>
                  <a:pt x="538216" y="-30303"/>
                  <a:pt x="854076" y="60513"/>
                  <a:pt x="1067298" y="0"/>
                </a:cubicBezTo>
                <a:cubicBezTo>
                  <a:pt x="1280520" y="-60513"/>
                  <a:pt x="1597103" y="12051"/>
                  <a:pt x="1740159" y="0"/>
                </a:cubicBezTo>
                <a:cubicBezTo>
                  <a:pt x="1883215" y="-12051"/>
                  <a:pt x="2154239" y="61925"/>
                  <a:pt x="2413021" y="0"/>
                </a:cubicBezTo>
                <a:cubicBezTo>
                  <a:pt x="2671803" y="-61925"/>
                  <a:pt x="2564078" y="35947"/>
                  <a:pt x="2714648" y="0"/>
                </a:cubicBezTo>
                <a:cubicBezTo>
                  <a:pt x="2865218" y="-35947"/>
                  <a:pt x="3234058" y="34321"/>
                  <a:pt x="3387510" y="0"/>
                </a:cubicBezTo>
                <a:cubicBezTo>
                  <a:pt x="3540962" y="-34321"/>
                  <a:pt x="3557763" y="29858"/>
                  <a:pt x="3689137" y="0"/>
                </a:cubicBezTo>
                <a:cubicBezTo>
                  <a:pt x="3820511" y="-29858"/>
                  <a:pt x="3934473" y="11243"/>
                  <a:pt x="4176382" y="0"/>
                </a:cubicBezTo>
                <a:cubicBezTo>
                  <a:pt x="4418292" y="-11243"/>
                  <a:pt x="4748839" y="33098"/>
                  <a:pt x="4942052" y="0"/>
                </a:cubicBezTo>
                <a:cubicBezTo>
                  <a:pt x="5135265" y="-33098"/>
                  <a:pt x="5393975" y="28793"/>
                  <a:pt x="5522105" y="0"/>
                </a:cubicBezTo>
                <a:cubicBezTo>
                  <a:pt x="5650235" y="-28793"/>
                  <a:pt x="6024795" y="4043"/>
                  <a:pt x="6287775" y="0"/>
                </a:cubicBezTo>
                <a:cubicBezTo>
                  <a:pt x="6550755" y="-4043"/>
                  <a:pt x="6487736" y="38326"/>
                  <a:pt x="6682211" y="0"/>
                </a:cubicBezTo>
                <a:cubicBezTo>
                  <a:pt x="6876686" y="-38326"/>
                  <a:pt x="7077633" y="38761"/>
                  <a:pt x="7355073" y="0"/>
                </a:cubicBezTo>
                <a:cubicBezTo>
                  <a:pt x="7632513" y="-38761"/>
                  <a:pt x="7736151" y="34330"/>
                  <a:pt x="7842317" y="0"/>
                </a:cubicBezTo>
                <a:cubicBezTo>
                  <a:pt x="7948483" y="-34330"/>
                  <a:pt x="8366643" y="28583"/>
                  <a:pt x="8607987" y="0"/>
                </a:cubicBezTo>
                <a:cubicBezTo>
                  <a:pt x="8849331" y="-28583"/>
                  <a:pt x="8960563" y="59166"/>
                  <a:pt x="9280849" y="0"/>
                </a:cubicBezTo>
                <a:cubicBezTo>
                  <a:pt x="9296553" y="212177"/>
                  <a:pt x="9263854" y="337629"/>
                  <a:pt x="9280849" y="598643"/>
                </a:cubicBezTo>
                <a:cubicBezTo>
                  <a:pt x="9297844" y="859657"/>
                  <a:pt x="9247502" y="928595"/>
                  <a:pt x="9280849" y="1197285"/>
                </a:cubicBezTo>
                <a:cubicBezTo>
                  <a:pt x="9314196" y="1465975"/>
                  <a:pt x="9254223" y="1439068"/>
                  <a:pt x="9280849" y="1659873"/>
                </a:cubicBezTo>
                <a:cubicBezTo>
                  <a:pt x="9307475" y="1880678"/>
                  <a:pt x="9259075" y="1954571"/>
                  <a:pt x="9280849" y="2149671"/>
                </a:cubicBezTo>
                <a:cubicBezTo>
                  <a:pt x="9302623" y="2344771"/>
                  <a:pt x="9247046" y="2436919"/>
                  <a:pt x="9280849" y="2721103"/>
                </a:cubicBezTo>
                <a:cubicBezTo>
                  <a:pt x="9071032" y="2786409"/>
                  <a:pt x="8915765" y="2716491"/>
                  <a:pt x="8700796" y="2721103"/>
                </a:cubicBezTo>
                <a:cubicBezTo>
                  <a:pt x="8485827" y="2725715"/>
                  <a:pt x="8291535" y="2664488"/>
                  <a:pt x="8120743" y="2721103"/>
                </a:cubicBezTo>
                <a:cubicBezTo>
                  <a:pt x="7949951" y="2777718"/>
                  <a:pt x="7732465" y="2712189"/>
                  <a:pt x="7540690" y="2721103"/>
                </a:cubicBezTo>
                <a:cubicBezTo>
                  <a:pt x="7348915" y="2730017"/>
                  <a:pt x="7177185" y="2689178"/>
                  <a:pt x="7053445" y="2721103"/>
                </a:cubicBezTo>
                <a:cubicBezTo>
                  <a:pt x="6929705" y="2753028"/>
                  <a:pt x="6721255" y="2658019"/>
                  <a:pt x="6473392" y="2721103"/>
                </a:cubicBezTo>
                <a:cubicBezTo>
                  <a:pt x="6225529" y="2784187"/>
                  <a:pt x="5917082" y="2648009"/>
                  <a:pt x="5707722" y="2721103"/>
                </a:cubicBezTo>
                <a:cubicBezTo>
                  <a:pt x="5498362" y="2794197"/>
                  <a:pt x="5376502" y="2666793"/>
                  <a:pt x="5220478" y="2721103"/>
                </a:cubicBezTo>
                <a:cubicBezTo>
                  <a:pt x="5064454" y="2775413"/>
                  <a:pt x="5034979" y="2705351"/>
                  <a:pt x="4918850" y="2721103"/>
                </a:cubicBezTo>
                <a:cubicBezTo>
                  <a:pt x="4802721" y="2736855"/>
                  <a:pt x="4655650" y="2713685"/>
                  <a:pt x="4524414" y="2721103"/>
                </a:cubicBezTo>
                <a:cubicBezTo>
                  <a:pt x="4393178" y="2728521"/>
                  <a:pt x="4146799" y="2675650"/>
                  <a:pt x="3944361" y="2721103"/>
                </a:cubicBezTo>
                <a:cubicBezTo>
                  <a:pt x="3741923" y="2766556"/>
                  <a:pt x="3643850" y="2669575"/>
                  <a:pt x="3457116" y="2721103"/>
                </a:cubicBezTo>
                <a:cubicBezTo>
                  <a:pt x="3270383" y="2772631"/>
                  <a:pt x="3056988" y="2685443"/>
                  <a:pt x="2784255" y="2721103"/>
                </a:cubicBezTo>
                <a:cubicBezTo>
                  <a:pt x="2511522" y="2756763"/>
                  <a:pt x="2406164" y="2683392"/>
                  <a:pt x="2204202" y="2721103"/>
                </a:cubicBezTo>
                <a:cubicBezTo>
                  <a:pt x="2002240" y="2758814"/>
                  <a:pt x="2006729" y="2718299"/>
                  <a:pt x="1809766" y="2721103"/>
                </a:cubicBezTo>
                <a:cubicBezTo>
                  <a:pt x="1612803" y="2723907"/>
                  <a:pt x="1645626" y="2701802"/>
                  <a:pt x="1508138" y="2721103"/>
                </a:cubicBezTo>
                <a:cubicBezTo>
                  <a:pt x="1370650" y="2740404"/>
                  <a:pt x="1213505" y="2713895"/>
                  <a:pt x="928085" y="2721103"/>
                </a:cubicBezTo>
                <a:cubicBezTo>
                  <a:pt x="642665" y="2728311"/>
                  <a:pt x="718981" y="2715284"/>
                  <a:pt x="626457" y="2721103"/>
                </a:cubicBezTo>
                <a:cubicBezTo>
                  <a:pt x="533933" y="2726922"/>
                  <a:pt x="142722" y="2685285"/>
                  <a:pt x="0" y="2721103"/>
                </a:cubicBezTo>
                <a:cubicBezTo>
                  <a:pt x="-41385" y="2490564"/>
                  <a:pt x="34159" y="2362919"/>
                  <a:pt x="0" y="2231304"/>
                </a:cubicBezTo>
                <a:cubicBezTo>
                  <a:pt x="-34159" y="2099689"/>
                  <a:pt x="57427" y="1913515"/>
                  <a:pt x="0" y="1741506"/>
                </a:cubicBezTo>
                <a:cubicBezTo>
                  <a:pt x="-57427" y="1569497"/>
                  <a:pt x="25042" y="1401264"/>
                  <a:pt x="0" y="1142863"/>
                </a:cubicBezTo>
                <a:cubicBezTo>
                  <a:pt x="-25042" y="884462"/>
                  <a:pt x="46198" y="858205"/>
                  <a:pt x="0" y="625854"/>
                </a:cubicBezTo>
                <a:cubicBezTo>
                  <a:pt x="-46198" y="393503"/>
                  <a:pt x="24262" y="284133"/>
                  <a:pt x="0" y="0"/>
                </a:cubicBezTo>
                <a:close/>
              </a:path>
              <a:path w="9280849" h="2721103" stroke="0" extrusionOk="0">
                <a:moveTo>
                  <a:pt x="0" y="0"/>
                </a:moveTo>
                <a:cubicBezTo>
                  <a:pt x="137293" y="-6900"/>
                  <a:pt x="158511" y="7733"/>
                  <a:pt x="301628" y="0"/>
                </a:cubicBezTo>
                <a:cubicBezTo>
                  <a:pt x="444745" y="-7733"/>
                  <a:pt x="739848" y="34939"/>
                  <a:pt x="881681" y="0"/>
                </a:cubicBezTo>
                <a:cubicBezTo>
                  <a:pt x="1023514" y="-34939"/>
                  <a:pt x="1090969" y="26975"/>
                  <a:pt x="1183308" y="0"/>
                </a:cubicBezTo>
                <a:cubicBezTo>
                  <a:pt x="1275647" y="-26975"/>
                  <a:pt x="1572228" y="61119"/>
                  <a:pt x="1763361" y="0"/>
                </a:cubicBezTo>
                <a:cubicBezTo>
                  <a:pt x="1954494" y="-61119"/>
                  <a:pt x="2258411" y="54922"/>
                  <a:pt x="2436223" y="0"/>
                </a:cubicBezTo>
                <a:cubicBezTo>
                  <a:pt x="2614035" y="-54922"/>
                  <a:pt x="2840872" y="1828"/>
                  <a:pt x="3109084" y="0"/>
                </a:cubicBezTo>
                <a:cubicBezTo>
                  <a:pt x="3377296" y="-1828"/>
                  <a:pt x="3497626" y="30906"/>
                  <a:pt x="3596329" y="0"/>
                </a:cubicBezTo>
                <a:cubicBezTo>
                  <a:pt x="3695032" y="-30906"/>
                  <a:pt x="3877870" y="30010"/>
                  <a:pt x="3990765" y="0"/>
                </a:cubicBezTo>
                <a:cubicBezTo>
                  <a:pt x="4103660" y="-30010"/>
                  <a:pt x="4445168" y="20527"/>
                  <a:pt x="4663627" y="0"/>
                </a:cubicBezTo>
                <a:cubicBezTo>
                  <a:pt x="4882086" y="-20527"/>
                  <a:pt x="5001818" y="6697"/>
                  <a:pt x="5150871" y="0"/>
                </a:cubicBezTo>
                <a:cubicBezTo>
                  <a:pt x="5299924" y="-6697"/>
                  <a:pt x="5632287" y="48831"/>
                  <a:pt x="5823733" y="0"/>
                </a:cubicBezTo>
                <a:cubicBezTo>
                  <a:pt x="6015179" y="-48831"/>
                  <a:pt x="6227584" y="40570"/>
                  <a:pt x="6496594" y="0"/>
                </a:cubicBezTo>
                <a:cubicBezTo>
                  <a:pt x="6765604" y="-40570"/>
                  <a:pt x="6749823" y="19780"/>
                  <a:pt x="6983839" y="0"/>
                </a:cubicBezTo>
                <a:cubicBezTo>
                  <a:pt x="7217856" y="-19780"/>
                  <a:pt x="7530910" y="40718"/>
                  <a:pt x="7749509" y="0"/>
                </a:cubicBezTo>
                <a:cubicBezTo>
                  <a:pt x="7968108" y="-40718"/>
                  <a:pt x="7976536" y="19349"/>
                  <a:pt x="8051137" y="0"/>
                </a:cubicBezTo>
                <a:cubicBezTo>
                  <a:pt x="8125738" y="-19349"/>
                  <a:pt x="8331113" y="33312"/>
                  <a:pt x="8538381" y="0"/>
                </a:cubicBezTo>
                <a:cubicBezTo>
                  <a:pt x="8745649" y="-33312"/>
                  <a:pt x="9009240" y="63964"/>
                  <a:pt x="9280849" y="0"/>
                </a:cubicBezTo>
                <a:cubicBezTo>
                  <a:pt x="9303571" y="215251"/>
                  <a:pt x="9240921" y="267273"/>
                  <a:pt x="9280849" y="489799"/>
                </a:cubicBezTo>
                <a:cubicBezTo>
                  <a:pt x="9320777" y="712325"/>
                  <a:pt x="9246631" y="790541"/>
                  <a:pt x="9280849" y="1061230"/>
                </a:cubicBezTo>
                <a:cubicBezTo>
                  <a:pt x="9315067" y="1331919"/>
                  <a:pt x="9237271" y="1527769"/>
                  <a:pt x="9280849" y="1659873"/>
                </a:cubicBezTo>
                <a:cubicBezTo>
                  <a:pt x="9324427" y="1791977"/>
                  <a:pt x="9230334" y="1963554"/>
                  <a:pt x="9280849" y="2122460"/>
                </a:cubicBezTo>
                <a:cubicBezTo>
                  <a:pt x="9331364" y="2281366"/>
                  <a:pt x="9256095" y="2549295"/>
                  <a:pt x="9280849" y="2721103"/>
                </a:cubicBezTo>
                <a:cubicBezTo>
                  <a:pt x="9137372" y="2728285"/>
                  <a:pt x="9083077" y="2696055"/>
                  <a:pt x="8886413" y="2721103"/>
                </a:cubicBezTo>
                <a:cubicBezTo>
                  <a:pt x="8689749" y="2746151"/>
                  <a:pt x="8608857" y="2704646"/>
                  <a:pt x="8399168" y="2721103"/>
                </a:cubicBezTo>
                <a:cubicBezTo>
                  <a:pt x="8189480" y="2737560"/>
                  <a:pt x="8111749" y="2690806"/>
                  <a:pt x="7911924" y="2721103"/>
                </a:cubicBezTo>
                <a:cubicBezTo>
                  <a:pt x="7712099" y="2751400"/>
                  <a:pt x="7502496" y="2677688"/>
                  <a:pt x="7146254" y="2721103"/>
                </a:cubicBezTo>
                <a:cubicBezTo>
                  <a:pt x="6790012" y="2764518"/>
                  <a:pt x="6849050" y="2693592"/>
                  <a:pt x="6751818" y="2721103"/>
                </a:cubicBezTo>
                <a:cubicBezTo>
                  <a:pt x="6654586" y="2748614"/>
                  <a:pt x="6574716" y="2715299"/>
                  <a:pt x="6450190" y="2721103"/>
                </a:cubicBezTo>
                <a:cubicBezTo>
                  <a:pt x="6325664" y="2726907"/>
                  <a:pt x="6170881" y="2713112"/>
                  <a:pt x="5962945" y="2721103"/>
                </a:cubicBezTo>
                <a:cubicBezTo>
                  <a:pt x="5755009" y="2729094"/>
                  <a:pt x="5656075" y="2696568"/>
                  <a:pt x="5382892" y="2721103"/>
                </a:cubicBezTo>
                <a:cubicBezTo>
                  <a:pt x="5109709" y="2745638"/>
                  <a:pt x="5183126" y="2702143"/>
                  <a:pt x="4988456" y="2721103"/>
                </a:cubicBezTo>
                <a:cubicBezTo>
                  <a:pt x="4793786" y="2740063"/>
                  <a:pt x="4639062" y="2674551"/>
                  <a:pt x="4315595" y="2721103"/>
                </a:cubicBezTo>
                <a:cubicBezTo>
                  <a:pt x="3992128" y="2767655"/>
                  <a:pt x="3937252" y="2706247"/>
                  <a:pt x="3735542" y="2721103"/>
                </a:cubicBezTo>
                <a:cubicBezTo>
                  <a:pt x="3533832" y="2735959"/>
                  <a:pt x="3328795" y="2656374"/>
                  <a:pt x="3155489" y="2721103"/>
                </a:cubicBezTo>
                <a:cubicBezTo>
                  <a:pt x="2982183" y="2785832"/>
                  <a:pt x="2799923" y="2717305"/>
                  <a:pt x="2575436" y="2721103"/>
                </a:cubicBezTo>
                <a:cubicBezTo>
                  <a:pt x="2350949" y="2724901"/>
                  <a:pt x="2205863" y="2660155"/>
                  <a:pt x="1995383" y="2721103"/>
                </a:cubicBezTo>
                <a:cubicBezTo>
                  <a:pt x="1784903" y="2782051"/>
                  <a:pt x="1726194" y="2717242"/>
                  <a:pt x="1508138" y="2721103"/>
                </a:cubicBezTo>
                <a:cubicBezTo>
                  <a:pt x="1290083" y="2724964"/>
                  <a:pt x="1277690" y="2714519"/>
                  <a:pt x="1206510" y="2721103"/>
                </a:cubicBezTo>
                <a:cubicBezTo>
                  <a:pt x="1135330" y="2727687"/>
                  <a:pt x="914440" y="2700388"/>
                  <a:pt x="812074" y="2721103"/>
                </a:cubicBezTo>
                <a:cubicBezTo>
                  <a:pt x="709708" y="2741818"/>
                  <a:pt x="200938" y="2632610"/>
                  <a:pt x="0" y="2721103"/>
                </a:cubicBezTo>
                <a:cubicBezTo>
                  <a:pt x="-31577" y="2463687"/>
                  <a:pt x="25249" y="2416584"/>
                  <a:pt x="0" y="2204093"/>
                </a:cubicBezTo>
                <a:cubicBezTo>
                  <a:pt x="-25249" y="1991602"/>
                  <a:pt x="21146" y="1838784"/>
                  <a:pt x="0" y="1605451"/>
                </a:cubicBezTo>
                <a:cubicBezTo>
                  <a:pt x="-21146" y="1372118"/>
                  <a:pt x="24203" y="1293858"/>
                  <a:pt x="0" y="1006808"/>
                </a:cubicBezTo>
                <a:cubicBezTo>
                  <a:pt x="-24203" y="719758"/>
                  <a:pt x="34491" y="711243"/>
                  <a:pt x="0" y="544221"/>
                </a:cubicBezTo>
                <a:cubicBezTo>
                  <a:pt x="-34491" y="377199"/>
                  <a:pt x="27801" y="267681"/>
                  <a:pt x="0" y="0"/>
                </a:cubicBezTo>
                <a:close/>
              </a:path>
            </a:pathLst>
          </a:custGeom>
          <a:ln w="57150">
            <a:solidFill>
              <a:schemeClr val="tx2">
                <a:lumMod val="10000"/>
                <a:lumOff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611219907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Exploring Transportation Justice through the “Transportation Justice Threshold Index Framework (TJTIF) ” in Oklahoma County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" y="3758212"/>
            <a:ext cx="12180486" cy="3099788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endParaRPr lang="en-US" sz="3200" b="1" dirty="0"/>
          </a:p>
          <a:p>
            <a:pPr indent="-22858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9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klahoma Sooners Logo PNG Vector (EPS) Free Download">
            <a:extLst>
              <a:ext uri="{FF2B5EF4-FFF2-40B4-BE49-F238E27FC236}">
                <a16:creationId xmlns:a16="http://schemas.microsoft.com/office/drawing/2014/main" id="{898D315A-09B6-8A01-C6BE-01BE5B69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98" y="5507190"/>
            <a:ext cx="787203" cy="10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0C197-3053-A249-D47B-BE6BA8940DEF}"/>
              </a:ext>
            </a:extLst>
          </p:cNvPr>
          <p:cNvSpPr txBox="1"/>
          <p:nvPr/>
        </p:nvSpPr>
        <p:spPr>
          <a:xfrm>
            <a:off x="2558081" y="3925040"/>
            <a:ext cx="69587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Tahsin Tabassum</a:t>
            </a:r>
          </a:p>
          <a:p>
            <a:pPr algn="ctr"/>
            <a:r>
              <a:rPr lang="en-US" sz="2200" dirty="0"/>
              <a:t>Masters in Regional and City Planning</a:t>
            </a:r>
          </a:p>
          <a:p>
            <a:pPr algn="ctr"/>
            <a:r>
              <a:rPr lang="en-US" sz="2200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5D49B-8823-F172-CD2D-A8D38DC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4B8484-EF06-1616-F20B-101C503AB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D5C-8720-6F07-D351-934F9DA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57" y="516051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Study Area Profile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CD48A-884F-2CE0-BCE0-DA407DDAE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CB469-9B92-4967-D400-EF6A67273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D03A9-2172-D03C-363D-D4D6A911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9" y="1815833"/>
            <a:ext cx="5928639" cy="363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B4BE9-15E5-1A6F-7131-31F7E187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72" y="2852298"/>
            <a:ext cx="1341363" cy="1073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9C8EC-92FB-2F58-6946-F104C6E5D9CD}"/>
              </a:ext>
            </a:extLst>
          </p:cNvPr>
          <p:cNvSpPr txBox="1"/>
          <p:nvPr/>
        </p:nvSpPr>
        <p:spPr>
          <a:xfrm>
            <a:off x="176369" y="5625918"/>
            <a:ext cx="1181307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000" dirty="0"/>
              <a:t>Population OKC metropolitan area of </a:t>
            </a:r>
            <a:r>
              <a:rPr lang="en-US" sz="2000" b="1" dirty="0"/>
              <a:t> 1,425,695 </a:t>
            </a:r>
            <a:r>
              <a:rPr lang="en-US" sz="2000" dirty="0"/>
              <a:t>in </a:t>
            </a:r>
            <a:r>
              <a:rPr lang="en-US" sz="2000" b="1" dirty="0"/>
              <a:t>2020</a:t>
            </a:r>
            <a:r>
              <a:rPr lang="en-US" sz="2000" dirty="0"/>
              <a:t>, up from </a:t>
            </a:r>
            <a:r>
              <a:rPr lang="en-US" sz="2000" b="1" dirty="0"/>
              <a:t>1,252,987</a:t>
            </a:r>
            <a:r>
              <a:rPr lang="en-US" sz="2000" dirty="0"/>
              <a:t> in </a:t>
            </a:r>
            <a:r>
              <a:rPr lang="en-US" sz="2000" b="1" dirty="0"/>
              <a:t>2010</a:t>
            </a: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000" b="1" dirty="0"/>
              <a:t>20</a:t>
            </a:r>
            <a:r>
              <a:rPr lang="en-US" sz="2000" dirty="0"/>
              <a:t> Municipalities in Oklahoma County</a:t>
            </a: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Aptos" panose="020B0004020202020204"/>
                <a:ea typeface="Aptos" panose="020B0004020202020204"/>
                <a:cs typeface="Times New Roman" panose="02020603050405020304" pitchFamily="18" charset="0"/>
              </a:rPr>
              <a:t>Mean travel time to work (minutes), workers 16 years+, 2018-2022 is </a:t>
            </a:r>
            <a:r>
              <a:rPr lang="en-US" sz="2000" b="1" kern="100" dirty="0">
                <a:latin typeface="Aptos" panose="020B0004020202020204"/>
                <a:ea typeface="Aptos" panose="020B0004020202020204"/>
                <a:cs typeface="Times New Roman" panose="02020603050405020304" pitchFamily="18" charset="0"/>
              </a:rPr>
              <a:t>21.8</a:t>
            </a:r>
            <a:r>
              <a:rPr lang="en-US" sz="2000" kern="100" dirty="0">
                <a:latin typeface="Aptos" panose="020B0004020202020204"/>
                <a:ea typeface="Aptos" panose="020B0004020202020204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E8C29-5B05-777E-DEE3-9B598CB4A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55" y="1852294"/>
            <a:ext cx="5717079" cy="36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7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BAD-CB38-7094-0001-BF598990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65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B29890-456A-F81A-295C-0C3FB50F3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25275"/>
              </p:ext>
            </p:extLst>
          </p:nvPr>
        </p:nvGraphicFramePr>
        <p:xfrm>
          <a:off x="558281" y="1909408"/>
          <a:ext cx="11075437" cy="39854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2282">
                  <a:extLst>
                    <a:ext uri="{9D8B030D-6E8A-4147-A177-3AD203B41FA5}">
                      <a16:colId xmlns:a16="http://schemas.microsoft.com/office/drawing/2014/main" val="2539797765"/>
                    </a:ext>
                  </a:extLst>
                </a:gridCol>
                <a:gridCol w="1754016">
                  <a:extLst>
                    <a:ext uri="{9D8B030D-6E8A-4147-A177-3AD203B41FA5}">
                      <a16:colId xmlns:a16="http://schemas.microsoft.com/office/drawing/2014/main" val="3148698126"/>
                    </a:ext>
                  </a:extLst>
                </a:gridCol>
                <a:gridCol w="2957448">
                  <a:extLst>
                    <a:ext uri="{9D8B030D-6E8A-4147-A177-3AD203B41FA5}">
                      <a16:colId xmlns:a16="http://schemas.microsoft.com/office/drawing/2014/main" val="1228180834"/>
                    </a:ext>
                  </a:extLst>
                </a:gridCol>
                <a:gridCol w="2270120">
                  <a:extLst>
                    <a:ext uri="{9D8B030D-6E8A-4147-A177-3AD203B41FA5}">
                      <a16:colId xmlns:a16="http://schemas.microsoft.com/office/drawing/2014/main" val="2078317822"/>
                    </a:ext>
                  </a:extLst>
                </a:gridCol>
                <a:gridCol w="2011571">
                  <a:extLst>
                    <a:ext uri="{9D8B030D-6E8A-4147-A177-3AD203B41FA5}">
                      <a16:colId xmlns:a16="http://schemas.microsoft.com/office/drawing/2014/main" val="3178587485"/>
                    </a:ext>
                  </a:extLst>
                </a:gridCol>
              </a:tblGrid>
              <a:tr h="7931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</a:rPr>
                        <a:t>TJ Variable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</a:rPr>
                        <a:t>Definition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</a:rPr>
                        <a:t> Data Source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</a:rPr>
                        <a:t>Direction of Need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931441"/>
                  </a:ext>
                </a:extLst>
              </a:tr>
              <a:tr h="974652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Demographics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</a:rPr>
                        <a:t>Race 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Aptos" panose="020B0004020202020204"/>
                          <a:cs typeface="Times New Roman" panose="02020603050405020304" pitchFamily="18" charset="0"/>
                        </a:rPr>
                        <a:t>Percentage of non-white population including two or more races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</a:rPr>
                        <a:t>Above average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447902"/>
                  </a:ext>
                </a:extLst>
              </a:tr>
              <a:tr h="8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Age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Percentage of the population below the age of 18, and above the age of 65 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</a:rPr>
                        <a:t>Above average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354031"/>
                  </a:ext>
                </a:extLst>
              </a:tr>
              <a:tr h="773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Disability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Percentage of population with a disability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</a:rPr>
                        <a:t>Above average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2236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4283CE-0264-7BBA-E9D4-D5A106E0875A}"/>
              </a:ext>
            </a:extLst>
          </p:cNvPr>
          <p:cNvSpPr txBox="1"/>
          <p:nvPr/>
        </p:nvSpPr>
        <p:spPr>
          <a:xfrm>
            <a:off x="4475769" y="915023"/>
            <a:ext cx="4105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Required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65ABC-A568-911E-FD85-3DA93E909911}"/>
              </a:ext>
            </a:extLst>
          </p:cNvPr>
          <p:cNvSpPr txBox="1"/>
          <p:nvPr/>
        </p:nvSpPr>
        <p:spPr>
          <a:xfrm>
            <a:off x="558281" y="1537353"/>
            <a:ext cx="907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Table 1: </a:t>
            </a:r>
            <a:r>
              <a:rPr lang="en-US" b="1" kern="100" dirty="0">
                <a:solidFill>
                  <a:srgbClr val="000000"/>
                </a:solidFill>
                <a:latin typeface="+mj-lt"/>
                <a:ea typeface="Aptos" panose="020B0004020202020204"/>
                <a:cs typeface="Times New Roman" panose="02020603050405020304" pitchFamily="18" charset="0"/>
              </a:rPr>
              <a:t>Transportation justice variables for demographics category</a:t>
            </a:r>
            <a:endParaRPr lang="en-US" b="1" i="1" kern="100" dirty="0">
              <a:solidFill>
                <a:srgbClr val="0E2841"/>
              </a:solidFill>
              <a:latin typeface="+mj-lt"/>
              <a:ea typeface="Aptos" panose="020B0004020202020204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9BF33-B9D3-31C3-ACE0-ADC2E7457D4F}"/>
              </a:ext>
            </a:extLst>
          </p:cNvPr>
          <p:cNvSpPr txBox="1"/>
          <p:nvPr/>
        </p:nvSpPr>
        <p:spPr>
          <a:xfrm>
            <a:off x="843642" y="5942977"/>
            <a:ext cx="1050471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AdvGulliv-R"/>
              </a:rPr>
              <a:t>Direction of Need: </a:t>
            </a:r>
            <a:r>
              <a:rPr lang="en-US" dirty="0">
                <a:latin typeface="AdvGulliv-R"/>
              </a:rPr>
              <a:t>The factor scale can be determined based on whether a lower percentage indicates</a:t>
            </a:r>
          </a:p>
          <a:p>
            <a:pPr algn="l"/>
            <a:r>
              <a:rPr lang="en-US" dirty="0">
                <a:latin typeface="AdvGulliv-R"/>
              </a:rPr>
              <a:t>a higher need (Below Average), or if a higher percentage indicates a higher need (Above Average).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4DE9796-7CE6-F47B-644C-0C490CBCA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149815"/>
              </p:ext>
            </p:extLst>
          </p:nvPr>
        </p:nvGraphicFramePr>
        <p:xfrm>
          <a:off x="126739" y="382137"/>
          <a:ext cx="11938521" cy="616110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43531">
                  <a:extLst>
                    <a:ext uri="{9D8B030D-6E8A-4147-A177-3AD203B41FA5}">
                      <a16:colId xmlns:a16="http://schemas.microsoft.com/office/drawing/2014/main" val="1887350784"/>
                    </a:ext>
                  </a:extLst>
                </a:gridCol>
                <a:gridCol w="1687330">
                  <a:extLst>
                    <a:ext uri="{9D8B030D-6E8A-4147-A177-3AD203B41FA5}">
                      <a16:colId xmlns:a16="http://schemas.microsoft.com/office/drawing/2014/main" val="1364720672"/>
                    </a:ext>
                  </a:extLst>
                </a:gridCol>
                <a:gridCol w="4739268">
                  <a:extLst>
                    <a:ext uri="{9D8B030D-6E8A-4147-A177-3AD203B41FA5}">
                      <a16:colId xmlns:a16="http://schemas.microsoft.com/office/drawing/2014/main" val="2363437430"/>
                    </a:ext>
                  </a:extLst>
                </a:gridCol>
                <a:gridCol w="1136556">
                  <a:extLst>
                    <a:ext uri="{9D8B030D-6E8A-4147-A177-3AD203B41FA5}">
                      <a16:colId xmlns:a16="http://schemas.microsoft.com/office/drawing/2014/main" val="3728189365"/>
                    </a:ext>
                  </a:extLst>
                </a:gridCol>
                <a:gridCol w="2531836">
                  <a:extLst>
                    <a:ext uri="{9D8B030D-6E8A-4147-A177-3AD203B41FA5}">
                      <a16:colId xmlns:a16="http://schemas.microsoft.com/office/drawing/2014/main" val="1255125235"/>
                    </a:ext>
                  </a:extLst>
                </a:gridCol>
              </a:tblGrid>
              <a:tr h="67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Category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TJ Variable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Definition 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 Data Source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Direction of Need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4225718039"/>
                  </a:ext>
                </a:extLst>
              </a:tr>
              <a:tr h="1028218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Socio-economic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  <a:latin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Household income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0" dirty="0">
                          <a:effectLst/>
                        </a:rPr>
                        <a:t>Percentage of households earning less than the average household income of the area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Above average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268464179"/>
                  </a:ext>
                </a:extLst>
              </a:tr>
              <a:tr h="1307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Single parent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household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0" dirty="0">
                          <a:effectLst/>
                        </a:rPr>
                        <a:t>Percentage of single parent household regardless of having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0" dirty="0">
                          <a:effectLst/>
                        </a:rPr>
                        <a:t>children under 18 as a compared to family households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Above average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995204708"/>
                  </a:ext>
                </a:extLst>
              </a:tr>
              <a:tr h="839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Vehicles per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household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0" dirty="0">
                          <a:effectLst/>
                        </a:rPr>
                        <a:t>Percentage of households with less than one vehicles per household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U.S. Census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Above average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1415729668"/>
                  </a:ext>
                </a:extLst>
              </a:tr>
              <a:tr h="925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Economic</a:t>
                      </a:r>
                      <a:endParaRPr lang="en-US" sz="2000" kern="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development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0" dirty="0">
                          <a:effectLst/>
                        </a:rPr>
                        <a:t>Percentage difference in people employed between 2017 and 2022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Above average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3651139177"/>
                  </a:ext>
                </a:extLst>
              </a:tr>
              <a:tr h="137668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Cost of living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percentage of people with median monthly housing costs for occupied housing units lower than the regional average.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U.S. Census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Above average</a:t>
                      </a:r>
                      <a:endParaRPr lang="en-US" sz="2000" kern="100" dirty="0">
                        <a:effectLst/>
                        <a:latin typeface="+mn-lt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9690241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5F5A38-6817-CA2E-91F8-4BC8BD8069E5}"/>
              </a:ext>
            </a:extLst>
          </p:cNvPr>
          <p:cNvSpPr txBox="1"/>
          <p:nvPr/>
        </p:nvSpPr>
        <p:spPr>
          <a:xfrm>
            <a:off x="253481" y="2"/>
            <a:ext cx="793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Table 2 : </a:t>
            </a:r>
            <a:r>
              <a:rPr lang="en-US" b="1" kern="100" dirty="0">
                <a:solidFill>
                  <a:srgbClr val="000000"/>
                </a:solidFill>
                <a:latin typeface="+mj-lt"/>
                <a:ea typeface="Aptos" panose="020B0004020202020204"/>
                <a:cs typeface="Times New Roman" panose="02020603050405020304" pitchFamily="18" charset="0"/>
              </a:rPr>
              <a:t>Transportation justice variables for socio economic category</a:t>
            </a:r>
            <a:endParaRPr lang="en-US" b="1" i="1" kern="100" dirty="0">
              <a:solidFill>
                <a:srgbClr val="0E2841"/>
              </a:solidFill>
              <a:latin typeface="+mj-lt"/>
              <a:ea typeface="Aptos" panose="020B0004020202020204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D3564F-A509-38B9-7B24-B8CF65DD3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587933"/>
              </p:ext>
            </p:extLst>
          </p:nvPr>
        </p:nvGraphicFramePr>
        <p:xfrm>
          <a:off x="228601" y="688292"/>
          <a:ext cx="11364686" cy="593996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71769">
                  <a:extLst>
                    <a:ext uri="{9D8B030D-6E8A-4147-A177-3AD203B41FA5}">
                      <a16:colId xmlns:a16="http://schemas.microsoft.com/office/drawing/2014/main" val="984588900"/>
                    </a:ext>
                  </a:extLst>
                </a:gridCol>
                <a:gridCol w="1369917">
                  <a:extLst>
                    <a:ext uri="{9D8B030D-6E8A-4147-A177-3AD203B41FA5}">
                      <a16:colId xmlns:a16="http://schemas.microsoft.com/office/drawing/2014/main" val="1520114794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1664119411"/>
                    </a:ext>
                  </a:extLst>
                </a:gridCol>
                <a:gridCol w="3200317">
                  <a:extLst>
                    <a:ext uri="{9D8B030D-6E8A-4147-A177-3AD203B41FA5}">
                      <a16:colId xmlns:a16="http://schemas.microsoft.com/office/drawing/2014/main" val="3053078611"/>
                    </a:ext>
                  </a:extLst>
                </a:gridCol>
                <a:gridCol w="1749508">
                  <a:extLst>
                    <a:ext uri="{9D8B030D-6E8A-4147-A177-3AD203B41FA5}">
                      <a16:colId xmlns:a16="http://schemas.microsoft.com/office/drawing/2014/main" val="2317930676"/>
                    </a:ext>
                  </a:extLst>
                </a:gridCol>
              </a:tblGrid>
              <a:tr h="83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Category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TJ Variable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Definition 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 Data Source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Direction of Need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2211351504"/>
                  </a:ext>
                </a:extLst>
              </a:tr>
              <a:tr h="169890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Transportation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and land use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Public transit</a:t>
                      </a:r>
                      <a:endParaRPr lang="en-US" sz="24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Access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Percentage of land within one mile of a fixed route transit stop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Bureau of Transportation Statistics</a:t>
                      </a:r>
                      <a:endParaRPr lang="en-US" sz="24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Above average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1866362874"/>
                  </a:ext>
                </a:extLst>
              </a:tr>
              <a:tr h="12742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Crash rates</a:t>
                      </a:r>
                      <a:endParaRPr lang="en-US" sz="24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>
                          <a:effectLst/>
                        </a:rPr>
                        <a:t>Percentage of fatal crashes per year </a:t>
                      </a:r>
                      <a:endParaRPr lang="en-US" sz="20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Oklahoma Highway Safety Office interactive crash map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Above average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152658993"/>
                  </a:ext>
                </a:extLst>
              </a:tr>
              <a:tr h="21299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Truck volume</a:t>
                      </a:r>
                      <a:endParaRPr lang="en-US" sz="24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0" dirty="0">
                          <a:effectLst/>
                        </a:rPr>
                        <a:t>Percentage of truck traffic per current annual average daily traffic rate</a:t>
                      </a:r>
                      <a:endParaRPr lang="en-US" sz="20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Oklahoma Freight Transportation Plan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Above average</a:t>
                      </a:r>
                      <a:endParaRPr lang="en-US" sz="24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13878" marR="13878" marT="0" marB="0"/>
                </a:tc>
                <a:extLst>
                  <a:ext uri="{0D108BD9-81ED-4DB2-BD59-A6C34878D82A}">
                    <a16:rowId xmlns:a16="http://schemas.microsoft.com/office/drawing/2014/main" val="3853748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314D93-9563-30F4-921D-60CA863785E0}"/>
              </a:ext>
            </a:extLst>
          </p:cNvPr>
          <p:cNvSpPr txBox="1"/>
          <p:nvPr/>
        </p:nvSpPr>
        <p:spPr>
          <a:xfrm>
            <a:off x="228601" y="365126"/>
            <a:ext cx="828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Table 3 : </a:t>
            </a:r>
            <a:r>
              <a:rPr lang="en-US" b="1" kern="100" dirty="0">
                <a:solidFill>
                  <a:srgbClr val="000000"/>
                </a:solidFill>
                <a:latin typeface="+mj-lt"/>
                <a:ea typeface="Aptos" panose="020B0004020202020204"/>
                <a:cs typeface="Times New Roman" panose="02020603050405020304" pitchFamily="18" charset="0"/>
              </a:rPr>
              <a:t>Transportation justice variables for transportation and land use</a:t>
            </a:r>
            <a:endParaRPr lang="en-US" b="1" i="1" kern="100" dirty="0">
              <a:solidFill>
                <a:srgbClr val="0E2841"/>
              </a:solidFill>
              <a:latin typeface="+mj-lt"/>
              <a:ea typeface="Aptos" panose="020B0004020202020204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CD34E1-85EC-EE4D-A8EB-8D58AABC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05" y="1042019"/>
            <a:ext cx="3779848" cy="513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8F6E4-4511-D6AB-7684-5DBCBFBAE24F}"/>
              </a:ext>
            </a:extLst>
          </p:cNvPr>
          <p:cNvSpPr txBox="1"/>
          <p:nvPr/>
        </p:nvSpPr>
        <p:spPr>
          <a:xfrm>
            <a:off x="5020466" y="209412"/>
            <a:ext cx="478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518D9-ACE0-0774-A79F-8BB36F756785}"/>
              </a:ext>
            </a:extLst>
          </p:cNvPr>
          <p:cNvSpPr txBox="1"/>
          <p:nvPr/>
        </p:nvSpPr>
        <p:spPr>
          <a:xfrm>
            <a:off x="402533" y="976346"/>
            <a:ext cx="7552427" cy="5570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latin typeface="AdvGulliv-R"/>
              </a:rPr>
              <a:t>The scale was calculated by dividing the scale into </a:t>
            </a:r>
            <a:r>
              <a:rPr lang="en-US" sz="2400" b="1" dirty="0">
                <a:latin typeface="AdvGulliv-R"/>
              </a:rPr>
              <a:t>seven different categories</a:t>
            </a:r>
            <a:r>
              <a:rPr lang="en-US" sz="2400" dirty="0">
                <a:latin typeface="AdvGulliv-R"/>
              </a:rPr>
              <a:t>, based on the distance between the ART (representing the</a:t>
            </a:r>
            <a:r>
              <a:rPr lang="en-US" sz="2400" b="1" dirty="0">
                <a:latin typeface="AdvGulliv-R"/>
              </a:rPr>
              <a:t> mid-point</a:t>
            </a:r>
            <a:r>
              <a:rPr lang="en-US" sz="2400" dirty="0">
                <a:latin typeface="AdvGulliv-R"/>
              </a:rPr>
              <a:t>) and the minimum and maximum values for every factor. </a:t>
            </a: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latin typeface="AdvGulliv-R"/>
              </a:rPr>
              <a:t>Any municipalities greater than the ART would receive a positive value, indicative of a higher need.</a:t>
            </a: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latin typeface="AdvGulliv-R"/>
              </a:rPr>
              <a:t>The threshold index values were generated</a:t>
            </a:r>
          </a:p>
          <a:p>
            <a:endParaRPr lang="en-US" sz="2400" dirty="0">
              <a:latin typeface="AdvGulliv-R"/>
            </a:endParaRPr>
          </a:p>
          <a:p>
            <a:endParaRPr lang="en-US" sz="2400" dirty="0">
              <a:latin typeface="AdvGulliv-R"/>
            </a:endParaRP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b="1" dirty="0">
                <a:latin typeface="AdvGulliv-R"/>
              </a:rPr>
              <a:t>A positive composite index value= A TJ area Negative composite index value= Not a TJ area</a:t>
            </a:r>
            <a:r>
              <a:rPr lang="en-US" sz="2400" dirty="0">
                <a:latin typeface="AdvGulliv-R"/>
              </a:rPr>
              <a:t>.</a:t>
            </a: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latin typeface="AdvGulliv-R"/>
              </a:rPr>
              <a:t>If </a:t>
            </a:r>
            <a:r>
              <a:rPr lang="en-US" sz="2400" b="1" dirty="0">
                <a:latin typeface="AdvGulliv-R"/>
              </a:rPr>
              <a:t>a composite index value = 0, </a:t>
            </a:r>
            <a:r>
              <a:rPr lang="en-US" sz="2400" dirty="0">
                <a:latin typeface="AdvGulliv-R"/>
              </a:rPr>
              <a:t>it is suggested      that the municipality be investigated more in depth as it may be a potential TJ area in the near future.</a:t>
            </a:r>
            <a:endParaRPr lang="en-US" sz="2000" dirty="0">
              <a:latin typeface="AdvGulliv-R"/>
            </a:endParaRPr>
          </a:p>
          <a:p>
            <a:pPr algn="l"/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3F789-D4FF-2011-4D30-90503662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56" y="3608658"/>
            <a:ext cx="5267712" cy="6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4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Result and Discussion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B4013213-E04F-B9E7-6761-3930DD0A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4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87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AAE5C06-0D76-C2BD-F02C-AAB07B5E0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777252"/>
              </p:ext>
            </p:extLst>
          </p:nvPr>
        </p:nvGraphicFramePr>
        <p:xfrm>
          <a:off x="11151" y="460527"/>
          <a:ext cx="12192003" cy="6460988"/>
        </p:xfrm>
        <a:graphic>
          <a:graphicData uri="http://schemas.openxmlformats.org/drawingml/2006/table">
            <a:tbl>
              <a:tblPr bandRow="1"/>
              <a:tblGrid>
                <a:gridCol w="467099">
                  <a:extLst>
                    <a:ext uri="{9D8B030D-6E8A-4147-A177-3AD203B41FA5}">
                      <a16:colId xmlns:a16="http://schemas.microsoft.com/office/drawing/2014/main" val="2745529207"/>
                    </a:ext>
                  </a:extLst>
                </a:gridCol>
                <a:gridCol w="665007">
                  <a:extLst>
                    <a:ext uri="{9D8B030D-6E8A-4147-A177-3AD203B41FA5}">
                      <a16:colId xmlns:a16="http://schemas.microsoft.com/office/drawing/2014/main" val="2643050925"/>
                    </a:ext>
                  </a:extLst>
                </a:gridCol>
                <a:gridCol w="511208">
                  <a:extLst>
                    <a:ext uri="{9D8B030D-6E8A-4147-A177-3AD203B41FA5}">
                      <a16:colId xmlns:a16="http://schemas.microsoft.com/office/drawing/2014/main" val="2096850087"/>
                    </a:ext>
                  </a:extLst>
                </a:gridCol>
                <a:gridCol w="436032">
                  <a:extLst>
                    <a:ext uri="{9D8B030D-6E8A-4147-A177-3AD203B41FA5}">
                      <a16:colId xmlns:a16="http://schemas.microsoft.com/office/drawing/2014/main" val="582625924"/>
                    </a:ext>
                  </a:extLst>
                </a:gridCol>
                <a:gridCol w="402261">
                  <a:extLst>
                    <a:ext uri="{9D8B030D-6E8A-4147-A177-3AD203B41FA5}">
                      <a16:colId xmlns:a16="http://schemas.microsoft.com/office/drawing/2014/main" val="649435605"/>
                    </a:ext>
                  </a:extLst>
                </a:gridCol>
                <a:gridCol w="585018">
                  <a:extLst>
                    <a:ext uri="{9D8B030D-6E8A-4147-A177-3AD203B41FA5}">
                      <a16:colId xmlns:a16="http://schemas.microsoft.com/office/drawing/2014/main" val="2514588830"/>
                    </a:ext>
                  </a:extLst>
                </a:gridCol>
                <a:gridCol w="585018">
                  <a:extLst>
                    <a:ext uri="{9D8B030D-6E8A-4147-A177-3AD203B41FA5}">
                      <a16:colId xmlns:a16="http://schemas.microsoft.com/office/drawing/2014/main" val="3881541329"/>
                    </a:ext>
                  </a:extLst>
                </a:gridCol>
                <a:gridCol w="486687">
                  <a:extLst>
                    <a:ext uri="{9D8B030D-6E8A-4147-A177-3AD203B41FA5}">
                      <a16:colId xmlns:a16="http://schemas.microsoft.com/office/drawing/2014/main" val="2510276461"/>
                    </a:ext>
                  </a:extLst>
                </a:gridCol>
                <a:gridCol w="486687">
                  <a:extLst>
                    <a:ext uri="{9D8B030D-6E8A-4147-A177-3AD203B41FA5}">
                      <a16:colId xmlns:a16="http://schemas.microsoft.com/office/drawing/2014/main" val="3541316046"/>
                    </a:ext>
                  </a:extLst>
                </a:gridCol>
                <a:gridCol w="446956">
                  <a:extLst>
                    <a:ext uri="{9D8B030D-6E8A-4147-A177-3AD203B41FA5}">
                      <a16:colId xmlns:a16="http://schemas.microsoft.com/office/drawing/2014/main" val="1751208900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327919857"/>
                    </a:ext>
                  </a:extLst>
                </a:gridCol>
                <a:gridCol w="492150">
                  <a:extLst>
                    <a:ext uri="{9D8B030D-6E8A-4147-A177-3AD203B41FA5}">
                      <a16:colId xmlns:a16="http://schemas.microsoft.com/office/drawing/2014/main" val="3278372149"/>
                    </a:ext>
                  </a:extLst>
                </a:gridCol>
                <a:gridCol w="636852">
                  <a:extLst>
                    <a:ext uri="{9D8B030D-6E8A-4147-A177-3AD203B41FA5}">
                      <a16:colId xmlns:a16="http://schemas.microsoft.com/office/drawing/2014/main" val="2928446716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926089793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3876965257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3218618470"/>
                    </a:ext>
                  </a:extLst>
                </a:gridCol>
                <a:gridCol w="529940">
                  <a:extLst>
                    <a:ext uri="{9D8B030D-6E8A-4147-A177-3AD203B41FA5}">
                      <a16:colId xmlns:a16="http://schemas.microsoft.com/office/drawing/2014/main" val="4251342609"/>
                    </a:ext>
                  </a:extLst>
                </a:gridCol>
                <a:gridCol w="628535">
                  <a:extLst>
                    <a:ext uri="{9D8B030D-6E8A-4147-A177-3AD203B41FA5}">
                      <a16:colId xmlns:a16="http://schemas.microsoft.com/office/drawing/2014/main" val="3963756316"/>
                    </a:ext>
                  </a:extLst>
                </a:gridCol>
                <a:gridCol w="361326">
                  <a:extLst>
                    <a:ext uri="{9D8B030D-6E8A-4147-A177-3AD203B41FA5}">
                      <a16:colId xmlns:a16="http://schemas.microsoft.com/office/drawing/2014/main" val="2365250305"/>
                    </a:ext>
                  </a:extLst>
                </a:gridCol>
                <a:gridCol w="361326">
                  <a:extLst>
                    <a:ext uri="{9D8B030D-6E8A-4147-A177-3AD203B41FA5}">
                      <a16:colId xmlns:a16="http://schemas.microsoft.com/office/drawing/2014/main" val="2608287318"/>
                    </a:ext>
                  </a:extLst>
                </a:gridCol>
                <a:gridCol w="361326">
                  <a:extLst>
                    <a:ext uri="{9D8B030D-6E8A-4147-A177-3AD203B41FA5}">
                      <a16:colId xmlns:a16="http://schemas.microsoft.com/office/drawing/2014/main" val="91097283"/>
                    </a:ext>
                  </a:extLst>
                </a:gridCol>
                <a:gridCol w="361326">
                  <a:extLst>
                    <a:ext uri="{9D8B030D-6E8A-4147-A177-3AD203B41FA5}">
                      <a16:colId xmlns:a16="http://schemas.microsoft.com/office/drawing/2014/main" val="3813746080"/>
                    </a:ext>
                  </a:extLst>
                </a:gridCol>
                <a:gridCol w="361326">
                  <a:extLst>
                    <a:ext uri="{9D8B030D-6E8A-4147-A177-3AD203B41FA5}">
                      <a16:colId xmlns:a16="http://schemas.microsoft.com/office/drawing/2014/main" val="2310988606"/>
                    </a:ext>
                  </a:extLst>
                </a:gridCol>
                <a:gridCol w="398288">
                  <a:extLst>
                    <a:ext uri="{9D8B030D-6E8A-4147-A177-3AD203B41FA5}">
                      <a16:colId xmlns:a16="http://schemas.microsoft.com/office/drawing/2014/main" val="1520798904"/>
                    </a:ext>
                  </a:extLst>
                </a:gridCol>
                <a:gridCol w="398288">
                  <a:extLst>
                    <a:ext uri="{9D8B030D-6E8A-4147-A177-3AD203B41FA5}">
                      <a16:colId xmlns:a16="http://schemas.microsoft.com/office/drawing/2014/main" val="4114763149"/>
                    </a:ext>
                  </a:extLst>
                </a:gridCol>
              </a:tblGrid>
              <a:tr h="33955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Regional Values (based on 7 counties)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Cities and towns in Oklahoma county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67363"/>
                  </a:ext>
                </a:extLst>
              </a:tr>
              <a:tr h="686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TJ Variable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Region Min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Region Max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ART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Lake Aluma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Woodlawn Park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Nichols Hills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Smith Village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Nicoma Park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Harrah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Jones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Choctaw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Luther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Edmond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The Village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Valley Brook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Bethany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Warr Acres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Oklahoma City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Midwest City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Del City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Arcadia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Spencer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Forest Park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284792"/>
                  </a:ext>
                </a:extLst>
              </a:tr>
              <a:tr h="311381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Demographics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Race 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6.40%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41205"/>
                  </a:ext>
                </a:extLst>
              </a:tr>
              <a:tr h="311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54556"/>
                  </a:ext>
                </a:extLst>
              </a:tr>
              <a:tr h="339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Disability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65316"/>
                  </a:ext>
                </a:extLst>
              </a:tr>
              <a:tr h="513157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Socio-economic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Household income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04337"/>
                  </a:ext>
                </a:extLst>
              </a:tr>
              <a:tr h="686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Single parent household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5478"/>
                  </a:ext>
                </a:extLst>
              </a:tr>
              <a:tr h="686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Vehicles per household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57194"/>
                  </a:ext>
                </a:extLst>
              </a:tr>
              <a:tr h="339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Cost of living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58698"/>
                  </a:ext>
                </a:extLst>
              </a:tr>
              <a:tr h="686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Economic </a:t>
                      </a:r>
                      <a:b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</a:b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development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936632"/>
                  </a:ext>
                </a:extLst>
              </a:tr>
              <a:tr h="629785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Transportation</a:t>
                      </a:r>
                      <a:b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and land use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Network</a:t>
                      </a:r>
                      <a:b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</a:b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connectivity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4.90%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2.20%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12.9%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1.5%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6.2%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11.7%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6.1%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1.1%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8485"/>
                  </a:ext>
                </a:extLst>
              </a:tr>
              <a:tr h="339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Truck Volume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3.88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732322"/>
                  </a:ext>
                </a:extLst>
              </a:tr>
              <a:tr h="411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Crash rates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8.29%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33.30%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1.57%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4.54%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5.88%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5.82%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5.37%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9.23%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5.82%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Aptos" panose="020B0004020202020204"/>
                          <a:ea typeface="Aptos" panose="020B0004020202020204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43205" marR="43205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31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476154-694A-932E-1082-7D669C1F2780}"/>
              </a:ext>
            </a:extLst>
          </p:cNvPr>
          <p:cNvSpPr txBox="1"/>
          <p:nvPr/>
        </p:nvSpPr>
        <p:spPr>
          <a:xfrm>
            <a:off x="-1" y="0"/>
            <a:ext cx="782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/>
              <a:t> Table 4 Oklahoma county TJTIF application compared to Oklahoma Metropolitan Area.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559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0F982-B67C-D5D8-BA19-0F44A2E025DC}"/>
              </a:ext>
            </a:extLst>
          </p:cNvPr>
          <p:cNvSpPr txBox="1"/>
          <p:nvPr/>
        </p:nvSpPr>
        <p:spPr>
          <a:xfrm>
            <a:off x="313898" y="828462"/>
            <a:ext cx="1136858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racial  composition has a general regional range of </a:t>
            </a:r>
            <a:r>
              <a:rPr lang="en-US" sz="2000" b="1" dirty="0"/>
              <a:t>6.40%</a:t>
            </a:r>
            <a:r>
              <a:rPr lang="en-US" sz="2000" dirty="0"/>
              <a:t> to </a:t>
            </a:r>
            <a:r>
              <a:rPr lang="en-US" sz="2000" b="1" dirty="0"/>
              <a:t>21%.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Municipalities like </a:t>
            </a:r>
            <a:r>
              <a:rPr lang="en-US" sz="2000" b="1" dirty="0"/>
              <a:t>Oklahoma City </a:t>
            </a:r>
            <a:r>
              <a:rPr lang="en-US" sz="2000" dirty="0"/>
              <a:t>and</a:t>
            </a:r>
            <a:r>
              <a:rPr lang="en-US" sz="2000" b="1" dirty="0"/>
              <a:t> Arcadia </a:t>
            </a:r>
            <a:r>
              <a:rPr lang="en-US" sz="2000" dirty="0"/>
              <a:t>have higher percentages, indicating a more diverse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age cohorts from </a:t>
            </a:r>
            <a:r>
              <a:rPr lang="en-US" sz="2000" b="1" dirty="0"/>
              <a:t>35% </a:t>
            </a:r>
            <a:r>
              <a:rPr lang="en-US" sz="2000" dirty="0"/>
              <a:t>to </a:t>
            </a:r>
            <a:r>
              <a:rPr lang="en-US" sz="2000" b="1" dirty="0"/>
              <a:t>42%</a:t>
            </a:r>
            <a:r>
              <a:rPr lang="en-US" sz="2000" dirty="0"/>
              <a:t>, with </a:t>
            </a:r>
            <a:r>
              <a:rPr lang="en-US" sz="2000" b="1" dirty="0"/>
              <a:t>Luther</a:t>
            </a:r>
            <a:r>
              <a:rPr lang="en-US" sz="2000" dirty="0"/>
              <a:t> and </a:t>
            </a:r>
            <a:r>
              <a:rPr lang="en-US" sz="2000" b="1" dirty="0"/>
              <a:t>Arcadia</a:t>
            </a:r>
            <a:r>
              <a:rPr lang="en-US" sz="2000" dirty="0"/>
              <a:t> showing higher percentages.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Disability rates range from </a:t>
            </a:r>
            <a:r>
              <a:rPr lang="en-US" sz="2000" b="1" dirty="0"/>
              <a:t>13% </a:t>
            </a:r>
            <a:r>
              <a:rPr lang="en-US" sz="2000" dirty="0"/>
              <a:t>to </a:t>
            </a:r>
            <a:r>
              <a:rPr lang="en-US" sz="2000" b="1" dirty="0"/>
              <a:t>20%, </a:t>
            </a:r>
            <a:r>
              <a:rPr lang="en-US" sz="2000" dirty="0"/>
              <a:t>with some towns having lower rates. Harrah has a higher prevalence at </a:t>
            </a:r>
            <a:r>
              <a:rPr lang="en-US" sz="2000" b="1" dirty="0"/>
              <a:t>24%.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2190F-21B8-EB59-4373-679CD3DDC909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Demographic Category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A1680E-5656-5DEA-24F1-B0D35C8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t="5215" r="2494" b="5703"/>
          <a:stretch/>
        </p:blipFill>
        <p:spPr>
          <a:xfrm>
            <a:off x="1319599" y="2767453"/>
            <a:ext cx="9380246" cy="37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F37377-09BB-4ACE-0690-CF4C17BFD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416246"/>
              </p:ext>
            </p:extLst>
          </p:nvPr>
        </p:nvGraphicFramePr>
        <p:xfrm>
          <a:off x="1462912" y="285283"/>
          <a:ext cx="9606116" cy="65727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8716">
                  <a:extLst>
                    <a:ext uri="{9D8B030D-6E8A-4147-A177-3AD203B41FA5}">
                      <a16:colId xmlns:a16="http://schemas.microsoft.com/office/drawing/2014/main" val="3171260779"/>
                    </a:ext>
                  </a:extLst>
                </a:gridCol>
                <a:gridCol w="1768490">
                  <a:extLst>
                    <a:ext uri="{9D8B030D-6E8A-4147-A177-3AD203B41FA5}">
                      <a16:colId xmlns:a16="http://schemas.microsoft.com/office/drawing/2014/main" val="3922120453"/>
                    </a:ext>
                  </a:extLst>
                </a:gridCol>
                <a:gridCol w="2019696">
                  <a:extLst>
                    <a:ext uri="{9D8B030D-6E8A-4147-A177-3AD203B41FA5}">
                      <a16:colId xmlns:a16="http://schemas.microsoft.com/office/drawing/2014/main" val="1359189146"/>
                    </a:ext>
                  </a:extLst>
                </a:gridCol>
                <a:gridCol w="1919214">
                  <a:extLst>
                    <a:ext uri="{9D8B030D-6E8A-4147-A177-3AD203B41FA5}">
                      <a16:colId xmlns:a16="http://schemas.microsoft.com/office/drawing/2014/main" val="1305819854"/>
                    </a:ext>
                  </a:extLst>
                </a:gridCol>
              </a:tblGrid>
              <a:tr h="32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City Name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Disability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3662293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Arcadia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482619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Del 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4552935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Smith Village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428007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Valley Brook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87283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3984261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Lake Aluma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388278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Forest Park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5382918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Choctaw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5651740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Spencer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207137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Midwest 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4683040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Nicoma Park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8548419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Edmond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239241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Oklahoma 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304897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Village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4309850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Nichols Hills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637339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Warr Acres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805300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Bethany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811066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Woodlawn Park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118760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Harrah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618616"/>
                  </a:ext>
                </a:extLst>
              </a:tr>
              <a:tr h="268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Luther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24207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38CE34-A087-F955-CE36-0950EDEF92B0}"/>
              </a:ext>
            </a:extLst>
          </p:cNvPr>
          <p:cNvSpPr txBox="1"/>
          <p:nvPr/>
        </p:nvSpPr>
        <p:spPr>
          <a:xfrm>
            <a:off x="3511890" y="-53271"/>
            <a:ext cx="5987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Table 5 :Index value for each matric of </a:t>
            </a:r>
            <a:r>
              <a:rPr lang="en-US" sz="1600" b="1" dirty="0"/>
              <a:t>d</a:t>
            </a:r>
            <a:r>
              <a:rPr lang="en-US" sz="1600" b="1" i="0" u="none" strike="noStrike" baseline="0" dirty="0"/>
              <a:t>emographic 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49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E11D12-59F1-E083-D8E7-B710F997BBEE}"/>
              </a:ext>
            </a:extLst>
          </p:cNvPr>
          <p:cNvSpPr txBox="1"/>
          <p:nvPr/>
        </p:nvSpPr>
        <p:spPr>
          <a:xfrm>
            <a:off x="330959" y="5391094"/>
            <a:ext cx="11501650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Low economic development </a:t>
            </a:r>
            <a:r>
              <a:rPr lang="en-US" sz="2000" dirty="0"/>
              <a:t>is prevalent, with some areas showing improvements.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Spencer</a:t>
            </a:r>
            <a:r>
              <a:rPr lang="en-US" sz="2000" dirty="0"/>
              <a:t>, with a </a:t>
            </a:r>
            <a:r>
              <a:rPr lang="en-US" sz="2000" b="1" dirty="0"/>
              <a:t>95% </a:t>
            </a:r>
            <a:r>
              <a:rPr lang="en-US" sz="2000" dirty="0"/>
              <a:t>median monthly housing income below the regional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0D509-01F2-ED54-4341-09F9BB46CC7B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Socio-economic 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2A1D0-86A5-1C55-DDC1-1B435D36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05" y="1198693"/>
            <a:ext cx="10501572" cy="3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1914-05E0-455E-F0EA-8179658A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336256" cy="683974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9C60D5-F1E8-5ABD-AAD5-B6A3CBF8D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64680"/>
              </p:ext>
            </p:extLst>
          </p:nvPr>
        </p:nvGraphicFramePr>
        <p:xfrm>
          <a:off x="4721903" y="314793"/>
          <a:ext cx="6955435" cy="635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75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3C8C17-8174-912A-4A16-C19FD4A8C0A8}"/>
              </a:ext>
            </a:extLst>
          </p:cNvPr>
          <p:cNvSpPr txBox="1"/>
          <p:nvPr/>
        </p:nvSpPr>
        <p:spPr>
          <a:xfrm>
            <a:off x="2477258" y="0"/>
            <a:ext cx="87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Table 6  : Index value for each matric of </a:t>
            </a:r>
            <a:r>
              <a:rPr lang="en-US" b="1" i="0" u="none" strike="noStrike" baseline="0" dirty="0"/>
              <a:t>socio-economic </a:t>
            </a:r>
            <a:r>
              <a:rPr lang="en-US" sz="1800" b="1" i="0" u="none" strike="noStrike" baseline="0" dirty="0"/>
              <a:t>category</a:t>
            </a: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5226EA-F8DE-52D2-C422-D8C56563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4062"/>
              </p:ext>
            </p:extLst>
          </p:nvPr>
        </p:nvGraphicFramePr>
        <p:xfrm>
          <a:off x="1030099" y="369332"/>
          <a:ext cx="10131802" cy="6221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11">
                  <a:extLst>
                    <a:ext uri="{9D8B030D-6E8A-4147-A177-3AD203B41FA5}">
                      <a16:colId xmlns:a16="http://schemas.microsoft.com/office/drawing/2014/main" val="4211636533"/>
                    </a:ext>
                  </a:extLst>
                </a:gridCol>
                <a:gridCol w="1692111">
                  <a:extLst>
                    <a:ext uri="{9D8B030D-6E8A-4147-A177-3AD203B41FA5}">
                      <a16:colId xmlns:a16="http://schemas.microsoft.com/office/drawing/2014/main" val="2345503474"/>
                    </a:ext>
                  </a:extLst>
                </a:gridCol>
                <a:gridCol w="1692111">
                  <a:extLst>
                    <a:ext uri="{9D8B030D-6E8A-4147-A177-3AD203B41FA5}">
                      <a16:colId xmlns:a16="http://schemas.microsoft.com/office/drawing/2014/main" val="3902227568"/>
                    </a:ext>
                  </a:extLst>
                </a:gridCol>
                <a:gridCol w="1692111">
                  <a:extLst>
                    <a:ext uri="{9D8B030D-6E8A-4147-A177-3AD203B41FA5}">
                      <a16:colId xmlns:a16="http://schemas.microsoft.com/office/drawing/2014/main" val="3570078049"/>
                    </a:ext>
                  </a:extLst>
                </a:gridCol>
                <a:gridCol w="1671247">
                  <a:extLst>
                    <a:ext uri="{9D8B030D-6E8A-4147-A177-3AD203B41FA5}">
                      <a16:colId xmlns:a16="http://schemas.microsoft.com/office/drawing/2014/main" val="1844179190"/>
                    </a:ext>
                  </a:extLst>
                </a:gridCol>
                <a:gridCol w="1692111">
                  <a:extLst>
                    <a:ext uri="{9D8B030D-6E8A-4147-A177-3AD203B41FA5}">
                      <a16:colId xmlns:a16="http://schemas.microsoft.com/office/drawing/2014/main" val="3525806389"/>
                    </a:ext>
                  </a:extLst>
                </a:gridCol>
              </a:tblGrid>
              <a:tr h="603437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City Name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Economic Development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Household income 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Single parent household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Vehicles per household 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Cost of living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4079231154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Arcadia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521639226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Del City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 dirty="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466914927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Smith Village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009662044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Valley Brook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 dirty="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-1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4222772996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Jones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-3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1959504911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Lake Aluma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4035101674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Forest Park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-1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551020203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Choctaw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-1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-2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988776493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Spencer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-3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817797299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Midwest City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730485675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Nicoma Park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-3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302598900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Edmond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-1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776599531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Oklahoma City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-3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3250810273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The Village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-3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4046539168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Nichols Hills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156443547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Warr Acres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-1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-3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640663561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Bethany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-1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highlight>
                            <a:srgbClr val="CCD2D8"/>
                          </a:highlight>
                        </a:rPr>
                        <a:t>-2</a:t>
                      </a:r>
                      <a:endParaRPr lang="en-US" sz="1800" kern="100" dirty="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916320390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Woodlawn Park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-1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2320488350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Harrah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-1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-3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-2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CCD2D8"/>
                          </a:highlight>
                        </a:rPr>
                        <a:t>0</a:t>
                      </a:r>
                      <a:endParaRPr lang="en-US" sz="1800" kern="100">
                        <a:effectLst/>
                        <a:highlight>
                          <a:srgbClr val="CCD2D8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503476100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Luther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highlight>
                            <a:srgbClr val="E7EAED"/>
                          </a:highlight>
                        </a:rPr>
                        <a:t>-3</a:t>
                      </a:r>
                      <a:endParaRPr lang="en-US" sz="1800" kern="10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-3</a:t>
                      </a:r>
                      <a:endParaRPr lang="en-US" sz="1800" kern="10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kern="100" dirty="0">
                        <a:effectLst/>
                        <a:highlight>
                          <a:srgbClr val="E7EAED"/>
                        </a:highlight>
                        <a:latin typeface="Aptos" panose="020B0004020202020204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5146" marR="5146" marT="5146" marB="0" anchor="b"/>
                </a:tc>
                <a:extLst>
                  <a:ext uri="{0D108BD9-81ED-4DB2-BD59-A6C34878D82A}">
                    <a16:rowId xmlns:a16="http://schemas.microsoft.com/office/drawing/2014/main" val="135006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40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1199E-8B96-9168-F2D5-5C94BC1B5DB0}"/>
              </a:ext>
            </a:extLst>
          </p:cNvPr>
          <p:cNvSpPr txBox="1"/>
          <p:nvPr/>
        </p:nvSpPr>
        <p:spPr>
          <a:xfrm>
            <a:off x="276366" y="888201"/>
            <a:ext cx="1158353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Transit access ranging from </a:t>
            </a:r>
            <a:r>
              <a:rPr lang="en-US" sz="2000" b="1" dirty="0"/>
              <a:t>0% </a:t>
            </a:r>
            <a:r>
              <a:rPr lang="en-US" sz="2000" dirty="0"/>
              <a:t>to </a:t>
            </a:r>
            <a:r>
              <a:rPr lang="en-US" sz="2000" b="1" dirty="0"/>
              <a:t>4.90%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Edmond and The Village having higher connectivity.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Truck volume </a:t>
            </a:r>
            <a:r>
              <a:rPr lang="en-US" sz="2000" dirty="0"/>
              <a:t>is highest in </a:t>
            </a:r>
            <a:r>
              <a:rPr lang="en-US" sz="2000" b="1" dirty="0"/>
              <a:t>Oklahoma City</a:t>
            </a:r>
            <a:r>
              <a:rPr lang="en-US" sz="2000" dirty="0"/>
              <a:t>, with 35 trucks and crash rates are highest in Oklahoma City at </a:t>
            </a:r>
            <a:r>
              <a:rPr lang="en-US" sz="2000" b="1" dirty="0"/>
              <a:t>9.23%.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CC3F-1736-6351-01F6-33D034BB547E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Transportation and Land Use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BB531-1A19-8F64-DF65-112B62A4475D}"/>
              </a:ext>
            </a:extLst>
          </p:cNvPr>
          <p:cNvSpPr txBox="1"/>
          <p:nvPr/>
        </p:nvSpPr>
        <p:spPr>
          <a:xfrm>
            <a:off x="1" y="2382111"/>
            <a:ext cx="1219199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Average Regional Threshold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5755C-58CD-07BB-5419-3CE1FEF0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" t="5042" r="2121" b="3196"/>
          <a:stretch/>
        </p:blipFill>
        <p:spPr>
          <a:xfrm>
            <a:off x="180830" y="3292374"/>
            <a:ext cx="6683993" cy="3135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8DBCE-3589-9D32-AC5C-32F2EAF899C1}"/>
              </a:ext>
            </a:extLst>
          </p:cNvPr>
          <p:cNvSpPr txBox="1"/>
          <p:nvPr/>
        </p:nvSpPr>
        <p:spPr>
          <a:xfrm>
            <a:off x="7058169" y="3429000"/>
            <a:ext cx="4378655" cy="25545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16% </a:t>
            </a:r>
            <a:r>
              <a:rPr lang="en-US" sz="2000" dirty="0"/>
              <a:t>of the population having disabilities.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households earn </a:t>
            </a:r>
            <a:r>
              <a:rPr lang="en-US" sz="2000" b="1" dirty="0"/>
              <a:t>below average</a:t>
            </a:r>
            <a:r>
              <a:rPr lang="en-US" sz="2000" dirty="0"/>
              <a:t>, indicating </a:t>
            </a:r>
            <a:r>
              <a:rPr lang="en-US" sz="2000" b="1" dirty="0"/>
              <a:t>income inequality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 vehicle ownership rate suggests reliance on automobiles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Economic development </a:t>
            </a:r>
            <a:r>
              <a:rPr lang="en-US" sz="2000" dirty="0"/>
              <a:t>is </a:t>
            </a:r>
            <a:r>
              <a:rPr lang="en-US" sz="2000" b="1" dirty="0"/>
              <a:t>slow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38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3C8C17-8174-912A-4A16-C19FD4A8C0A8}"/>
              </a:ext>
            </a:extLst>
          </p:cNvPr>
          <p:cNvSpPr txBox="1"/>
          <p:nvPr/>
        </p:nvSpPr>
        <p:spPr>
          <a:xfrm>
            <a:off x="2189763" y="28138"/>
            <a:ext cx="87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Table 7  : Index value for each matric of transportation and land-use</a:t>
            </a:r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EFBDC1-661D-DDF9-4B53-8E6DD56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69385"/>
              </p:ext>
            </p:extLst>
          </p:nvPr>
        </p:nvGraphicFramePr>
        <p:xfrm>
          <a:off x="988760" y="370174"/>
          <a:ext cx="9720304" cy="6154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076">
                  <a:extLst>
                    <a:ext uri="{9D8B030D-6E8A-4147-A177-3AD203B41FA5}">
                      <a16:colId xmlns:a16="http://schemas.microsoft.com/office/drawing/2014/main" val="2411429194"/>
                    </a:ext>
                  </a:extLst>
                </a:gridCol>
                <a:gridCol w="2430076">
                  <a:extLst>
                    <a:ext uri="{9D8B030D-6E8A-4147-A177-3AD203B41FA5}">
                      <a16:colId xmlns:a16="http://schemas.microsoft.com/office/drawing/2014/main" val="1622606297"/>
                    </a:ext>
                  </a:extLst>
                </a:gridCol>
                <a:gridCol w="2430076">
                  <a:extLst>
                    <a:ext uri="{9D8B030D-6E8A-4147-A177-3AD203B41FA5}">
                      <a16:colId xmlns:a16="http://schemas.microsoft.com/office/drawing/2014/main" val="1561463872"/>
                    </a:ext>
                  </a:extLst>
                </a:gridCol>
                <a:gridCol w="2430076">
                  <a:extLst>
                    <a:ext uri="{9D8B030D-6E8A-4147-A177-3AD203B41FA5}">
                      <a16:colId xmlns:a16="http://schemas.microsoft.com/office/drawing/2014/main" val="2317288401"/>
                    </a:ext>
                  </a:extLst>
                </a:gridCol>
              </a:tblGrid>
              <a:tr h="16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City Name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Public transit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0" dirty="0">
                          <a:effectLst/>
                        </a:rPr>
                        <a:t>Access</a:t>
                      </a:r>
                      <a:endParaRPr lang="en-US" sz="2000" b="0" kern="100" dirty="0">
                        <a:effectLst/>
                        <a:latin typeface="+mn-lt"/>
                        <a:ea typeface="Aptos" panose="020B0004020202020204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Truck Volume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Crash Rates 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640802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Arcadia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002269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Del City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100990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Smith Village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023487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Valley Brook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010492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9746776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Lake Aluma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172557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Forest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614557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Choctaw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017955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Spencer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6687905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Midwest City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533575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Nicoma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259299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Edmond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83720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Oklahoma City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603760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Village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924105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Nichols Hills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962033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Warr Acres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970185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Bethany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8784287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Woodlawn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922878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Harrah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19497"/>
                  </a:ext>
                </a:extLst>
              </a:tr>
              <a:tr h="29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Luther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560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63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EE6154-719B-10A5-CC27-0C22D948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9876"/>
              </p:ext>
            </p:extLst>
          </p:nvPr>
        </p:nvGraphicFramePr>
        <p:xfrm>
          <a:off x="541628" y="979937"/>
          <a:ext cx="11108743" cy="571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4066">
                  <a:extLst>
                    <a:ext uri="{9D8B030D-6E8A-4147-A177-3AD203B41FA5}">
                      <a16:colId xmlns:a16="http://schemas.microsoft.com/office/drawing/2014/main" val="4102951830"/>
                    </a:ext>
                  </a:extLst>
                </a:gridCol>
                <a:gridCol w="2861644">
                  <a:extLst>
                    <a:ext uri="{9D8B030D-6E8A-4147-A177-3AD203B41FA5}">
                      <a16:colId xmlns:a16="http://schemas.microsoft.com/office/drawing/2014/main" val="1233881958"/>
                    </a:ext>
                  </a:extLst>
                </a:gridCol>
                <a:gridCol w="5763033">
                  <a:extLst>
                    <a:ext uri="{9D8B030D-6E8A-4147-A177-3AD203B41FA5}">
                      <a16:colId xmlns:a16="http://schemas.microsoft.com/office/drawing/2014/main" val="1926773067"/>
                    </a:ext>
                  </a:extLst>
                </a:gridCol>
              </a:tblGrid>
              <a:tr h="27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City Name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Composite Index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Remarks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36629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Oklahoma City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-18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3274486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Bethany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0506546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Choctaw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069984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Village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601778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Midwest City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2263786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Nicoma Park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917304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Harrah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3783900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Jones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0302063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Warr Acres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8423814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Edmond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179018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Del City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776064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Luther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5803700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Forest Park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399347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Smith Village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400174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Spencer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NOT A TJ AREA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744329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Nichols Hills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POTENTIAL TJ AREA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288535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Lake Aluma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 POTENTIAL TJ AREA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118611"/>
                  </a:ext>
                </a:extLst>
              </a:tr>
              <a:tr h="266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Woodlawn Park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A TJ AREA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0074409"/>
                  </a:ext>
                </a:extLst>
              </a:tr>
              <a:tr h="390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Arcadia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A TJ AREA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114566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Valley Brook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A TJ AREA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0771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F6D10E-91AF-6909-00A5-B647F335099C}"/>
              </a:ext>
            </a:extLst>
          </p:cNvPr>
          <p:cNvSpPr txBox="1"/>
          <p:nvPr/>
        </p:nvSpPr>
        <p:spPr>
          <a:xfrm>
            <a:off x="2543010" y="285761"/>
            <a:ext cx="678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Table </a:t>
            </a:r>
            <a:r>
              <a:rPr lang="en-US" b="1" dirty="0"/>
              <a:t>8</a:t>
            </a:r>
            <a:r>
              <a:rPr lang="en-US" sz="1800" b="1" i="0" u="none" strike="noStrike" baseline="0" dirty="0"/>
              <a:t> :TJTIF results for municipalities in Oklahoma County, OK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8236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79A80D-1E8D-50A6-29E2-B3F3800899C2}"/>
              </a:ext>
            </a:extLst>
          </p:cNvPr>
          <p:cNvSpPr txBox="1"/>
          <p:nvPr/>
        </p:nvSpPr>
        <p:spPr>
          <a:xfrm>
            <a:off x="3675814" y="637740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/>
              <a:t>TJTIF results for municipalities in Oklahoma County, OK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B8241-7E75-D40D-B8A8-E9C2CF09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43" y="326702"/>
            <a:ext cx="8836182" cy="5604095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B67DAE-B465-B20C-2267-F4866FEB2FC6}"/>
              </a:ext>
            </a:extLst>
          </p:cNvPr>
          <p:cNvSpPr/>
          <p:nvPr/>
        </p:nvSpPr>
        <p:spPr>
          <a:xfrm flipV="1">
            <a:off x="5883214" y="2983636"/>
            <a:ext cx="97767" cy="7586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" y="494390"/>
            <a:ext cx="12191989" cy="90013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Times New Roman"/>
              </a:rPr>
              <a:t>Recommendations and Implication in Transportation Planning</a:t>
            </a:r>
            <a:endParaRPr lang="en-GB" sz="3600" b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33D-B7B2-0B6C-CC37-C13E7C1E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90" y="2638448"/>
            <a:ext cx="11017208" cy="3264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36" indent="-171436"/>
            <a:endParaRPr lang="en-GB" sz="2000">
              <a:solidFill>
                <a:srgbClr val="0D0D0D"/>
              </a:solidFill>
            </a:endParaRPr>
          </a:p>
          <a:p>
            <a:pPr marL="171436" indent="-171436"/>
            <a:endParaRPr lang="en-GB" sz="2000">
              <a:solidFill>
                <a:srgbClr val="0D0D0D"/>
              </a:solidFill>
            </a:endParaRPr>
          </a:p>
          <a:p>
            <a:endParaRPr lang="en-GB" sz="2000">
              <a:latin typeface="Helvetica Neu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893621-E288-9AC1-7FA1-BE74B3F06876}"/>
              </a:ext>
            </a:extLst>
          </p:cNvPr>
          <p:cNvSpPr txBox="1">
            <a:spLocks/>
          </p:cNvSpPr>
          <p:nvPr/>
        </p:nvSpPr>
        <p:spPr>
          <a:xfrm>
            <a:off x="592737" y="2643795"/>
            <a:ext cx="11017208" cy="326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Helvetica Neue"/>
            </a:endParaRPr>
          </a:p>
        </p:txBody>
      </p:sp>
      <p:graphicFrame>
        <p:nvGraphicFramePr>
          <p:cNvPr id="16" name="TextBox 8">
            <a:extLst>
              <a:ext uri="{FF2B5EF4-FFF2-40B4-BE49-F238E27FC236}">
                <a16:creationId xmlns:a16="http://schemas.microsoft.com/office/drawing/2014/main" id="{895DC580-9FE4-115B-7D6B-364AACA27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44690"/>
              </p:ext>
            </p:extLst>
          </p:nvPr>
        </p:nvGraphicFramePr>
        <p:xfrm>
          <a:off x="-10" y="1688641"/>
          <a:ext cx="11964702" cy="536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58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0D523-CD62-7ACD-5E76-4A2DBCB9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6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1" name="Graphic 200" descr="Help">
            <a:extLst>
              <a:ext uri="{FF2B5EF4-FFF2-40B4-BE49-F238E27FC236}">
                <a16:creationId xmlns:a16="http://schemas.microsoft.com/office/drawing/2014/main" id="{68CC384A-C9B7-6D8B-0102-6F141333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220" name="Oval 219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53" y="2209708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Research Question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33D-B7B2-0B6C-CC37-C13E7C1E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9" y="640081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8D10A9-16BF-A45A-3C49-C1F0F9D37FDA}"/>
              </a:ext>
            </a:extLst>
          </p:cNvPr>
          <p:cNvSpPr txBox="1">
            <a:spLocks/>
          </p:cNvSpPr>
          <p:nvPr/>
        </p:nvSpPr>
        <p:spPr>
          <a:xfrm>
            <a:off x="4991331" y="946906"/>
            <a:ext cx="6863636" cy="571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200" b="1" dirty="0"/>
              <a:t>What is the scenario of transportation justice in OKC Metropolitan Area?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effectLst/>
              </a:rPr>
              <a:t>How transportation justice in OKC metropolitan area impacts its residents in terms of transportation access and affordability?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4828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olorful triangle pattern&#10;&#10;Description automatically generated with medium confidence">
            <a:extLst>
              <a:ext uri="{FF2B5EF4-FFF2-40B4-BE49-F238E27FC236}">
                <a16:creationId xmlns:a16="http://schemas.microsoft.com/office/drawing/2014/main" id="{76969C2F-1028-D5D8-289C-68135787D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12191979" cy="156604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cs typeface="Times New Roman"/>
              </a:rPr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33D-B7B2-0B6C-CC37-C13E7C1E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0" y="2217347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 dirty="0">
              <a:latin typeface="Helvetica Neue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D7B8D18-4171-D10F-DC0F-39DC3EC55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557505"/>
              </p:ext>
            </p:extLst>
          </p:nvPr>
        </p:nvGraphicFramePr>
        <p:xfrm>
          <a:off x="503857" y="1643413"/>
          <a:ext cx="11206065" cy="473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9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041" y="483866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Concepts of Transportation Justice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33D-B7B2-0B6C-CC37-C13E7C1E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0" y="2217347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 dirty="0">
              <a:latin typeface="Helvetica Neue"/>
            </a:endParaRP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78C0F3-CF1A-DE1A-6AC1-8E3FC854CA66}"/>
              </a:ext>
            </a:extLst>
          </p:cNvPr>
          <p:cNvGrpSpPr/>
          <p:nvPr/>
        </p:nvGrpSpPr>
        <p:grpSpPr>
          <a:xfrm>
            <a:off x="546107" y="2548656"/>
            <a:ext cx="11099779" cy="3529919"/>
            <a:chOff x="424809" y="2056477"/>
            <a:chExt cx="11099779" cy="3529919"/>
          </a:xfrm>
        </p:grpSpPr>
        <p:sp>
          <p:nvSpPr>
            <p:cNvPr id="5" name="Rectangle 4" descr="Car">
              <a:extLst>
                <a:ext uri="{FF2B5EF4-FFF2-40B4-BE49-F238E27FC236}">
                  <a16:creationId xmlns:a16="http://schemas.microsoft.com/office/drawing/2014/main" id="{C2416798-E04A-D1A9-AF6A-BFE890FF611E}"/>
                </a:ext>
              </a:extLst>
            </p:cNvPr>
            <p:cNvSpPr/>
            <p:nvPr/>
          </p:nvSpPr>
          <p:spPr>
            <a:xfrm>
              <a:off x="2359910" y="2174180"/>
              <a:ext cx="1001390" cy="8075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76D7BA-C02C-A7E9-BA79-3ECD8D46598C}"/>
                </a:ext>
              </a:extLst>
            </p:cNvPr>
            <p:cNvSpPr/>
            <p:nvPr/>
          </p:nvSpPr>
          <p:spPr>
            <a:xfrm>
              <a:off x="424809" y="3207806"/>
              <a:ext cx="4871593" cy="2378590"/>
            </a:xfrm>
            <a:custGeom>
              <a:avLst/>
              <a:gdLst>
                <a:gd name="connsiteX0" fmla="*/ 0 w 6396229"/>
                <a:gd name="connsiteY0" fmla="*/ 0 h 1601493"/>
                <a:gd name="connsiteX1" fmla="*/ 6396229 w 6396229"/>
                <a:gd name="connsiteY1" fmla="*/ 0 h 1601493"/>
                <a:gd name="connsiteX2" fmla="*/ 6396229 w 6396229"/>
                <a:gd name="connsiteY2" fmla="*/ 1601493 h 1601493"/>
                <a:gd name="connsiteX3" fmla="*/ 0 w 6396229"/>
                <a:gd name="connsiteY3" fmla="*/ 1601493 h 1601493"/>
                <a:gd name="connsiteX4" fmla="*/ 0 w 6396229"/>
                <a:gd name="connsiteY4" fmla="*/ 0 h 160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229" h="1601493">
                  <a:moveTo>
                    <a:pt x="0" y="0"/>
                  </a:moveTo>
                  <a:lnTo>
                    <a:pt x="6396229" y="0"/>
                  </a:lnTo>
                  <a:lnTo>
                    <a:pt x="6396229" y="1601493"/>
                  </a:lnTo>
                  <a:lnTo>
                    <a:pt x="0" y="16014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/>
              <a:r>
                <a:rPr lang="en-US" sz="2400" dirty="0"/>
                <a:t>Transportation justice frequently focuses on the </a:t>
              </a:r>
              <a:r>
                <a:rPr lang="en-US" sz="2400" b="1" dirty="0"/>
                <a:t>social equity</a:t>
              </a:r>
              <a:r>
                <a:rPr lang="en-US" sz="2400" dirty="0"/>
                <a:t> resulting from urban-scale problems like </a:t>
              </a:r>
              <a:r>
                <a:rPr lang="en-US" sz="2400" b="1" dirty="0"/>
                <a:t>accessibility, travel time, and large transportation investments </a:t>
              </a:r>
              <a:r>
                <a:rPr lang="en-US" sz="2400" dirty="0"/>
                <a:t>(</a:t>
              </a:r>
              <a:r>
                <a:rPr lang="en-US" sz="2400" dirty="0" err="1"/>
                <a:t>Gössling</a:t>
              </a:r>
              <a:r>
                <a:rPr lang="en-US" sz="2400" dirty="0"/>
                <a:t>, 2016).</a:t>
              </a:r>
            </a:p>
          </p:txBody>
        </p:sp>
        <p:sp>
          <p:nvSpPr>
            <p:cNvPr id="7" name="Rectangle 6" descr="Bank">
              <a:extLst>
                <a:ext uri="{FF2B5EF4-FFF2-40B4-BE49-F238E27FC236}">
                  <a16:creationId xmlns:a16="http://schemas.microsoft.com/office/drawing/2014/main" id="{4747E611-B090-598B-C646-D51112463A66}"/>
                </a:ext>
              </a:extLst>
            </p:cNvPr>
            <p:cNvSpPr/>
            <p:nvPr/>
          </p:nvSpPr>
          <p:spPr>
            <a:xfrm>
              <a:off x="8189315" y="2056477"/>
              <a:ext cx="835582" cy="84523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06E3395-C395-BA5E-0649-74B59F3280A5}"/>
                </a:ext>
              </a:extLst>
            </p:cNvPr>
            <p:cNvSpPr/>
            <p:nvPr/>
          </p:nvSpPr>
          <p:spPr>
            <a:xfrm>
              <a:off x="6317105" y="3180879"/>
              <a:ext cx="5207483" cy="2285758"/>
            </a:xfrm>
            <a:custGeom>
              <a:avLst/>
              <a:gdLst>
                <a:gd name="connsiteX0" fmla="*/ 0 w 4241250"/>
                <a:gd name="connsiteY0" fmla="*/ 0 h 1603546"/>
                <a:gd name="connsiteX1" fmla="*/ 4241250 w 4241250"/>
                <a:gd name="connsiteY1" fmla="*/ 0 h 1603546"/>
                <a:gd name="connsiteX2" fmla="*/ 4241250 w 4241250"/>
                <a:gd name="connsiteY2" fmla="*/ 1603546 h 1603546"/>
                <a:gd name="connsiteX3" fmla="*/ 0 w 4241250"/>
                <a:gd name="connsiteY3" fmla="*/ 1603546 h 1603546"/>
                <a:gd name="connsiteX4" fmla="*/ 0 w 4241250"/>
                <a:gd name="connsiteY4" fmla="*/ 0 h 16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250" h="1603546">
                  <a:moveTo>
                    <a:pt x="0" y="0"/>
                  </a:moveTo>
                  <a:lnTo>
                    <a:pt x="4241250" y="0"/>
                  </a:lnTo>
                  <a:lnTo>
                    <a:pt x="4241250" y="1603546"/>
                  </a:lnTo>
                  <a:lnTo>
                    <a:pt x="0" y="16035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/>
              <a:r>
                <a:rPr lang="en-US" sz="2400" dirty="0"/>
                <a:t>Transportation justice aim to provide </a:t>
              </a:r>
              <a:r>
                <a:rPr lang="en-US" sz="2400" b="1" dirty="0"/>
                <a:t>safe, reliable, and affordable transportation options</a:t>
              </a:r>
              <a:r>
                <a:rPr lang="en-US" sz="2400" dirty="0"/>
                <a:t> for everybody, despite their physical attributes, race, or socioeconomic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3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023-FF91-D1AF-9D26-095591E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0" y="458467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Concepts of Transportation Justice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33D-B7B2-0B6C-CC37-C13E7C1E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0" y="2217347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>
              <a:latin typeface="Helvetica Neue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0149E8D-19F4-0FE3-9F7E-32B456819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123491"/>
              </p:ext>
            </p:extLst>
          </p:nvPr>
        </p:nvGraphicFramePr>
        <p:xfrm>
          <a:off x="158620" y="1772817"/>
          <a:ext cx="11887200" cy="49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A0BC-F943-375B-D18C-FF93D3A6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1" y="0"/>
            <a:ext cx="12194581" cy="133847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Methods of Measuring Transportation Justice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32DF10-3E7F-2336-C0BD-4CBDD1344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86136"/>
              </p:ext>
            </p:extLst>
          </p:nvPr>
        </p:nvGraphicFramePr>
        <p:xfrm>
          <a:off x="172646" y="1523908"/>
          <a:ext cx="11803045" cy="4598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9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0C599-1C00-9B1C-CB6C-C1C52ECE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2012"/>
            <a:ext cx="12191990" cy="900131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Transportation Justice Threshold Index Framework (TJTIF)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C6F6-46D0-9324-C22A-32C921E5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0" y="2033620"/>
            <a:ext cx="11592910" cy="66277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rigorous and comprehensive method, evaluates and identifies inequities in terms of factors related to </a:t>
            </a:r>
            <a:r>
              <a:rPr lang="en-US" b="1" dirty="0">
                <a:ea typeface="+mn-lt"/>
                <a:cs typeface="+mn-lt"/>
              </a:rPr>
              <a:t>Demographic, Socioeconomics and Transportation &amp; Land Use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DFF2A-717F-0CCE-2442-37AF297EFE84}"/>
              </a:ext>
            </a:extLst>
          </p:cNvPr>
          <p:cNvSpPr txBox="1"/>
          <p:nvPr/>
        </p:nvSpPr>
        <p:spPr>
          <a:xfrm>
            <a:off x="1614041" y="3429000"/>
            <a:ext cx="923536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 region is considered to be in a TJ area if its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composite index value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is positive (greater than 0).</a:t>
            </a: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If it is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negative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the locality is not in a TJ area. </a:t>
            </a: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28" indent="-28572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 composite index value of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zero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indicates that further investigation of the locality is recommended, as it might soon be considered a TJ area. </a:t>
            </a: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49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08D13-C946-4A66-E760-74D740D9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3E2504-D50C-4F06-6F34-3CC540222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B86EE-AC99-48C0-3C4B-E4092437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2" y="50025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Study Area Profile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54896-028F-2280-D5CF-A80D5E34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4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FC01D-5A14-C764-0EBD-6152B184E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61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FD2FCB-6776-876D-303F-B16AA3FD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15" y="2194599"/>
            <a:ext cx="8548269" cy="4274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DC9D46-03C6-DA08-0DA7-E17E702714A2}"/>
              </a:ext>
            </a:extLst>
          </p:cNvPr>
          <p:cNvSpPr txBox="1"/>
          <p:nvPr/>
        </p:nvSpPr>
        <p:spPr>
          <a:xfrm>
            <a:off x="84172" y="1850419"/>
            <a:ext cx="3010477" cy="489364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Oklahoma City metropolitan area, located </a:t>
            </a:r>
            <a:r>
              <a:rPr lang="en-US" sz="2400" b="1" dirty="0"/>
              <a:t>in Central Oklahoma</a:t>
            </a:r>
            <a:r>
              <a:rPr lang="en-US" sz="2400" dirty="0"/>
              <a:t>, largest urban region in the Oklahoma 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OKC MA area includes counties like </a:t>
            </a:r>
            <a:r>
              <a:rPr lang="en-US" sz="2400" b="1" dirty="0"/>
              <a:t>Canadian, Cleveland, Grady, Lincoln, Logan, McClain, and Oklahoma.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F5A53-A274-B65D-02A7-BFAFC91E1719}"/>
              </a:ext>
            </a:extLst>
          </p:cNvPr>
          <p:cNvSpPr txBox="1"/>
          <p:nvPr/>
        </p:nvSpPr>
        <p:spPr>
          <a:xfrm>
            <a:off x="4386703" y="1880125"/>
            <a:ext cx="7778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OKC Metropolitan Area (red) within the state of Oklahoma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2AB0A-8718-2A31-2DDE-35FD9A7E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05" y="4329513"/>
            <a:ext cx="3100469" cy="1971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991D5-4412-EFA0-8925-36C95D25604F}"/>
              </a:ext>
            </a:extLst>
          </p:cNvPr>
          <p:cNvSpPr txBox="1"/>
          <p:nvPr/>
        </p:nvSpPr>
        <p:spPr>
          <a:xfrm>
            <a:off x="3481905" y="3915239"/>
            <a:ext cx="33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OK state(Orange) within USA</a:t>
            </a:r>
          </a:p>
        </p:txBody>
      </p:sp>
    </p:spTree>
    <p:extLst>
      <p:ext uri="{BB962C8B-B14F-4D97-AF65-F5344CB8AC3E}">
        <p14:creationId xmlns:p14="http://schemas.microsoft.com/office/powerpoint/2010/main" val="76977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5614ef-c4ce-4215-955f-94dfd8b582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9861DA6A76A48B95C07CD63A7602F" ma:contentTypeVersion="13" ma:contentTypeDescription="Create a new document." ma:contentTypeScope="" ma:versionID="105e7a4c0cc4cdcb5cc2f3aab76b4112">
  <xsd:schema xmlns:xsd="http://www.w3.org/2001/XMLSchema" xmlns:xs="http://www.w3.org/2001/XMLSchema" xmlns:p="http://schemas.microsoft.com/office/2006/metadata/properties" xmlns:ns3="815614ef-c4ce-4215-955f-94dfd8b58286" xmlns:ns4="943ad982-d311-46d7-93d1-88c24967fde5" targetNamespace="http://schemas.microsoft.com/office/2006/metadata/properties" ma:root="true" ma:fieldsID="f687e23f040122fd23de10efb856ead9" ns3:_="" ns4:_="">
    <xsd:import namespace="815614ef-c4ce-4215-955f-94dfd8b58286"/>
    <xsd:import namespace="943ad982-d311-46d7-93d1-88c24967fde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614ef-c4ce-4215-955f-94dfd8b5828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ad982-d311-46d7-93d1-88c24967fde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24AF4F-9151-46DA-BBDC-CC0416613D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B8627-87B8-484D-8719-F3B6E2D43E90}">
  <ds:schemaRefs>
    <ds:schemaRef ds:uri="http://purl.org/dc/terms/"/>
    <ds:schemaRef ds:uri="http://purl.org/dc/dcmitype/"/>
    <ds:schemaRef ds:uri="http://purl.org/dc/elements/1.1/"/>
    <ds:schemaRef ds:uri="943ad982-d311-46d7-93d1-88c24967fde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15614ef-c4ce-4215-955f-94dfd8b58286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A0E4A8-43AF-417C-9970-1C4F9DEBB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5614ef-c4ce-4215-955f-94dfd8b58286"/>
    <ds:schemaRef ds:uri="943ad982-d311-46d7-93d1-88c24967f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23516</TotalTime>
  <Words>2489</Words>
  <Application>Microsoft Macintosh PowerPoint</Application>
  <PresentationFormat>Widescreen</PresentationFormat>
  <Paragraphs>830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AdvGulliv-R</vt:lpstr>
      <vt:lpstr>Aptos</vt:lpstr>
      <vt:lpstr>Aptos Display</vt:lpstr>
      <vt:lpstr>Aptos Narrow</vt:lpstr>
      <vt:lpstr>Arial</vt:lpstr>
      <vt:lpstr>Calibri</vt:lpstr>
      <vt:lpstr>Helvetica Neue</vt:lpstr>
      <vt:lpstr>Times New Roman</vt:lpstr>
      <vt:lpstr>Wingdings</vt:lpstr>
      <vt:lpstr>office theme</vt:lpstr>
      <vt:lpstr>Exploring Transportation Justice through the “Transportation Justice Threshold Index Framework (TJTIF) ” in Oklahoma County</vt:lpstr>
      <vt:lpstr>Overview</vt:lpstr>
      <vt:lpstr>Research Question</vt:lpstr>
      <vt:lpstr>Objective of the study</vt:lpstr>
      <vt:lpstr>Concepts of Transportation Justice</vt:lpstr>
      <vt:lpstr>Concepts of Transportation Justice</vt:lpstr>
      <vt:lpstr>Methods of Measuring Transportation Justice</vt:lpstr>
      <vt:lpstr>Transportation Justice Threshold Index Framework (TJTIF)</vt:lpstr>
      <vt:lpstr> Study Area Profile </vt:lpstr>
      <vt:lpstr> Study Area Profile </vt:lpstr>
      <vt:lpstr>Methodology</vt:lpstr>
      <vt:lpstr>PowerPoint Presentation</vt:lpstr>
      <vt:lpstr>PowerPoint Presentation</vt:lpstr>
      <vt:lpstr>PowerPoint Presentation</vt:lpstr>
      <vt:lpstr> Result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and Implication in Transportation Planning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Tabassum, Tahsin</cp:lastModifiedBy>
  <cp:revision>477</cp:revision>
  <dcterms:created xsi:type="dcterms:W3CDTF">2024-04-30T19:59:50Z</dcterms:created>
  <dcterms:modified xsi:type="dcterms:W3CDTF">2024-12-18T08:28:17Z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0x010100DB09861DA6A76A48B95C07CD63A7602F</vt:lpwstr>
  </property>
</Properties>
</file>