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7" r:id="rId8"/>
    <p:sldId id="268" r:id="rId9"/>
    <p:sldId id="269" r:id="rId10"/>
    <p:sldId id="265" r:id="rId11"/>
    <p:sldId id="264" r:id="rId12"/>
    <p:sldId id="27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70C74B-A424-4F71-8857-47095D01516B}" v="23" dt="2020-07-12T08:22:00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752E-D53C-4F0E-872B-5467C9EA9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D435C-C574-473B-A67D-F459E976E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550C8-402A-46FC-98C2-D6674119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6C37-25BD-4E54-91B6-974F913EF882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9DCAE-CC2B-4AFD-BAD6-65A68823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E5DCE-2931-40BD-ACA4-9D24573E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9CA8-1F4A-4275-9FE0-814461847D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923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5AE5A-E302-41F1-9EE0-E7EAA7E5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FE792-E89A-4A88-85CA-804C23AA5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1BD6-ECDF-4D32-BE07-256ECF6E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6C37-25BD-4E54-91B6-974F913EF882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859DD-BE83-452F-A395-0495201AB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7A46F-88D4-4AB5-AE8F-4D69A931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9CA8-1F4A-4275-9FE0-814461847D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519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0FEA2C-C1A1-4C3A-AC4D-5D60F6E9D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D7C8A-DF36-4FAB-B7C9-D68E6D4E2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FEC34-430E-4EE1-9BF2-649399DF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6C37-25BD-4E54-91B6-974F913EF882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E5381-7C70-4594-A43C-B265DBFB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47C1-0F28-4933-97A6-1F97B053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9CA8-1F4A-4275-9FE0-814461847D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3374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DCE4E-9776-4172-BC58-95ED1D4B3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5599-F8EC-4639-BD78-982451523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0B5B4-7E19-496F-AD6C-5018C5EB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6C37-25BD-4E54-91B6-974F913EF882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98D5C-93C7-4EEA-8EC6-BA54F1CC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DF821-FE1E-402A-80BA-65512F94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9CA8-1F4A-4275-9FE0-814461847D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64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38972-F217-44B8-A4A9-2E9F7C0EA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390D-AB6C-43A6-AA4A-4D2DA6C2F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589A7-1801-4E9E-9756-5C780FB2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6C37-25BD-4E54-91B6-974F913EF882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26C63-6F77-482A-B328-DAF7DD60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2A036-C594-4640-8701-D21FB9C4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9CA8-1F4A-4275-9FE0-814461847D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15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43AE-1C58-4396-9F54-496EB108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FA5D8-B992-4EF0-9998-ECD32ECE1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D4CF9-6298-4760-9D48-12042BDFC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AC3BE-296D-4AF4-9486-4D92C980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6C37-25BD-4E54-91B6-974F913EF882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E3F5A-2880-47C4-9060-DAFFE152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4C66E-F816-48B3-B537-004F8747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9CA8-1F4A-4275-9FE0-814461847D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993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5652-4D07-4D72-89F5-DAD8244B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CE647-2710-4727-AE13-444265B87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984C1-0E55-463B-9473-B4765B598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1CF19C-BACD-441F-ACE3-C57075D73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D3514-1A32-40F4-9DA0-D816526FA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591983-2678-4627-861E-4EFA9B2E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6C37-25BD-4E54-91B6-974F913EF882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F484D7-637E-4704-B683-DB1593CA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E352E0-D0C7-4D45-AF4B-0E214171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9CA8-1F4A-4275-9FE0-814461847D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138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5CE46-D784-4629-A239-93DAED5D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958214-6943-4BD2-A9C4-BE82837A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6C37-25BD-4E54-91B6-974F913EF882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6CC2F-8704-4090-A426-37E7A7AA7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39E22-F9A7-4CCF-B6F1-89D13642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9CA8-1F4A-4275-9FE0-814461847D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091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81EEA-FB84-4A5B-B88B-8BB55813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6C37-25BD-4E54-91B6-974F913EF882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ADAB7-F985-467E-9387-CE984B6D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51091-CAF1-414F-B68C-FCA4996FF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9CA8-1F4A-4275-9FE0-814461847D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054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3A7EF-A571-486F-9107-F9F1B66B0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1F747-CDA4-43FF-AA76-08BCE6F2E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8C470-5337-40CE-BBC0-8D963F04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C2024-C385-4624-875D-22D2D07DC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6C37-25BD-4E54-91B6-974F913EF882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43194-7F4F-4250-9205-AF1C8415A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C008E-62FE-428E-B2D4-5D250CB9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9CA8-1F4A-4275-9FE0-814461847D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530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E8A7-997E-4E6D-8A99-2712B86C6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1221D6-F5F5-4530-A454-90BE04971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6BABC-2294-424E-BFF1-A352DA7A1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47496-AD6F-460F-AF6C-FC3A1749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6C37-25BD-4E54-91B6-974F913EF882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4C0E5-48B7-44BC-B244-1CBEB8E0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463B5-8776-4FEF-9040-2D46E0EC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9CA8-1F4A-4275-9FE0-814461847D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684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3644AB-EDE4-41EF-9748-CCDA3F7B6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CAFAE-D2E9-4B5D-A41B-2CA3FC217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3E2C0-ADBD-4C4D-B0CB-D58038595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06C37-25BD-4E54-91B6-974F913EF882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8CDD-1666-4264-BE7F-94DF7938D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C00B9-AB89-4E7D-85E2-5B557CB5C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89CA8-1F4A-4275-9FE0-814461847D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486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1D029DF-6EA8-4EFF-B8B8-D93EF02316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20735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3C8AA-9F8A-4C55-ADA1-3C447EA3C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AU" sz="4800" dirty="0"/>
              <a:t>Electricity Demand In Victoria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C87F0-5D14-4BF3-8386-AF9E17310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AU" sz="2000" dirty="0"/>
              <a:t>Analysis on the effect of weather on electricity consumption.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8453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95EC78-3D2C-48E7-90BA-B6996EAB486E}"/>
              </a:ext>
            </a:extLst>
          </p:cNvPr>
          <p:cNvSpPr txBox="1"/>
          <p:nvPr/>
        </p:nvSpPr>
        <p:spPr>
          <a:xfrm>
            <a:off x="4060271" y="2424418"/>
            <a:ext cx="9521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Discussion? </a:t>
            </a:r>
          </a:p>
        </p:txBody>
      </p:sp>
    </p:spTree>
    <p:extLst>
      <p:ext uri="{BB962C8B-B14F-4D97-AF65-F5344CB8AC3E}">
        <p14:creationId xmlns:p14="http://schemas.microsoft.com/office/powerpoint/2010/main" val="178260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D476-B3ED-48F9-A536-DD5A0414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Core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152FA-F598-41E1-B74A-5E0817146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991"/>
            <a:ext cx="10515600" cy="512064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b="1" dirty="0"/>
              <a:t>Does weather affect electricity demand in Victoria?</a:t>
            </a:r>
          </a:p>
          <a:p>
            <a:pPr marL="0" indent="0">
              <a:buNone/>
            </a:pPr>
            <a:r>
              <a:rPr lang="en-AU" sz="2900" b="1" dirty="0"/>
              <a:t>Which Geographical areas in Victoria has the highest electricity demand and growth?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Hypothesis: </a:t>
            </a:r>
          </a:p>
          <a:p>
            <a:pPr marL="0" indent="0">
              <a:buNone/>
            </a:pPr>
            <a:r>
              <a:rPr lang="en-AU" b="1" dirty="0"/>
              <a:t>H1: </a:t>
            </a:r>
            <a:r>
              <a:rPr lang="en-AU" sz="2600" dirty="0"/>
              <a:t>Increase in temperature above mean will cause an increase in energy consumption. </a:t>
            </a:r>
          </a:p>
          <a:p>
            <a:pPr marL="0" indent="0">
              <a:buNone/>
            </a:pPr>
            <a:r>
              <a:rPr lang="en-AU" b="1" dirty="0"/>
              <a:t>H2: </a:t>
            </a:r>
            <a:r>
              <a:rPr lang="en-AU" sz="2600" dirty="0"/>
              <a:t>Decrease in temperature below mean will cause an increase in energy consumption. 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r>
              <a:rPr lang="en-AU" b="1" dirty="0"/>
              <a:t>Business problems and objectives:</a:t>
            </a:r>
          </a:p>
          <a:p>
            <a:pPr marL="0" indent="0">
              <a:buNone/>
            </a:pPr>
            <a:r>
              <a:rPr lang="en-AU" sz="2600" dirty="0"/>
              <a:t>Relationship of electricity demand and temperature, solar exposure and rainfall will help to forecast the electricity demand for electricity retail companies.</a:t>
            </a:r>
          </a:p>
          <a:p>
            <a:pPr marL="0" indent="0">
              <a:buNone/>
            </a:pPr>
            <a:r>
              <a:rPr lang="en-AU" sz="2600" dirty="0"/>
              <a:t>Knowing the electricity demand and growth helps electricity retailer to understand where to focus on </a:t>
            </a:r>
            <a:r>
              <a:rPr lang="en-AU" sz="2600"/>
              <a:t>sales and marketing</a:t>
            </a: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r>
              <a:rPr lang="en-AU" b="1" dirty="0"/>
              <a:t>Findings: </a:t>
            </a:r>
          </a:p>
          <a:p>
            <a:pPr marL="0" indent="0">
              <a:buNone/>
            </a:pPr>
            <a:r>
              <a:rPr lang="en-AU" sz="2600" dirty="0"/>
              <a:t>Temperature above or below mean causes the electricity demand to rise</a:t>
            </a:r>
          </a:p>
          <a:p>
            <a:pPr marL="0" indent="0">
              <a:buNone/>
            </a:pPr>
            <a:r>
              <a:rPr lang="en-AU" sz="2600" dirty="0"/>
              <a:t>Higher solar exposure causes reduction in electricity demand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066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5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42F74-0191-47A6-BB88-9190960B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Exploratory Data Analysis: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Observing the visual relationship between daily temperature and energy consumption. </a:t>
            </a:r>
            <a:br>
              <a:rPr lang="en-US" sz="3600" dirty="0">
                <a:solidFill>
                  <a:srgbClr val="FFFFFF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34CC3C6-5B03-4E77-AB86-C942BDAC0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" r="2200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2577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5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42F74-0191-47A6-BB88-9190960B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CitiPower</a:t>
            </a:r>
            <a:r>
              <a:rPr lang="en-US" sz="3600" dirty="0">
                <a:solidFill>
                  <a:srgbClr val="FFFFFF"/>
                </a:solidFill>
              </a:rPr>
              <a:t> and </a:t>
            </a:r>
            <a:r>
              <a:rPr lang="en-US" sz="3600" dirty="0" err="1">
                <a:solidFill>
                  <a:srgbClr val="FFFFFF"/>
                </a:solidFill>
              </a:rPr>
              <a:t>PowerCor</a:t>
            </a:r>
            <a:r>
              <a:rPr lang="en-US" sz="3600" dirty="0">
                <a:solidFill>
                  <a:srgbClr val="FFFFFF"/>
                </a:solidFill>
              </a:rPr>
              <a:t> electricity demand with temperature </a:t>
            </a:r>
            <a:br>
              <a:rPr lang="en-US" sz="3600" dirty="0">
                <a:solidFill>
                  <a:srgbClr val="FFFFFF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8A71C0-8AA6-4AE2-B165-B137B7164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33" y="1240005"/>
            <a:ext cx="8103431" cy="405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2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5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42F74-0191-47A6-BB88-9190960B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Electricity demand with Solar exposure</a:t>
            </a:r>
            <a:br>
              <a:rPr lang="en-US" sz="3600" dirty="0">
                <a:solidFill>
                  <a:srgbClr val="FFFFFF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39574E-A25F-4FD8-B079-F21017B0E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54" y="1143467"/>
            <a:ext cx="8115510" cy="418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1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5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42F74-0191-47A6-BB88-9190960B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Electricity demand with Rainfall</a:t>
            </a:r>
            <a:br>
              <a:rPr lang="en-US" sz="3600" dirty="0">
                <a:solidFill>
                  <a:srgbClr val="FFFFFF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D384B-44DB-468E-A8CC-511C0B1CB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54" y="776040"/>
            <a:ext cx="8113595" cy="490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5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42F74-0191-47A6-BB88-9190960B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Exploratory Data Analysis: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Energy providers in Victoria</a:t>
            </a:r>
            <a:br>
              <a:rPr lang="en-US" sz="3600" dirty="0">
                <a:solidFill>
                  <a:srgbClr val="FFFFFF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045BF5A-81D3-4F31-B1DC-3BA73F480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823" y="794743"/>
            <a:ext cx="5092268" cy="510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3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5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42F74-0191-47A6-BB88-9190960B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Exploratory Data Analysis: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Energy providers in Victoria</a:t>
            </a:r>
            <a:br>
              <a:rPr lang="en-US" sz="3600" dirty="0">
                <a:solidFill>
                  <a:srgbClr val="FFFFFF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E43B7A-5AE9-485C-BC3B-D3308CD7A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865" y="3118889"/>
            <a:ext cx="5057701" cy="3089887"/>
          </a:xfrm>
          <a:prstGeom prst="rect">
            <a:avLst/>
          </a:prstGeom>
        </p:spPr>
      </p:pic>
      <p:pic>
        <p:nvPicPr>
          <p:cNvPr id="9" name="Picture 8" descr="A picture containing colorful, food, bus&#10;&#10;Description automatically generated">
            <a:extLst>
              <a:ext uri="{FF2B5EF4-FFF2-40B4-BE49-F238E27FC236}">
                <a16:creationId xmlns:a16="http://schemas.microsoft.com/office/drawing/2014/main" id="{6157A905-7378-4570-B226-7759F3701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742" y="572029"/>
            <a:ext cx="4974824" cy="245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78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D476-B3ED-48F9-A536-DD5A0414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152FA-F598-41E1-B74A-5E0817146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991"/>
            <a:ext cx="10515600" cy="4705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b="1" dirty="0"/>
              <a:t>Does weather affect electricity demand in Victoria?</a:t>
            </a:r>
            <a:endParaRPr lang="en-AU" sz="2400" dirty="0"/>
          </a:p>
          <a:p>
            <a:pPr marL="0" indent="0">
              <a:buNone/>
            </a:pPr>
            <a:r>
              <a:rPr lang="en-AU" sz="2000" dirty="0"/>
              <a:t>When temperature move away from the mean temperature, demand has significant increase</a:t>
            </a:r>
          </a:p>
          <a:p>
            <a:pPr marL="0" indent="0">
              <a:buNone/>
            </a:pPr>
            <a:r>
              <a:rPr lang="en-AU" sz="2000" dirty="0"/>
              <a:t>- Use of air conditioning and heating could be possible cause of this.</a:t>
            </a:r>
          </a:p>
          <a:p>
            <a:pPr marL="0" indent="0">
              <a:buNone/>
            </a:pPr>
            <a:r>
              <a:rPr lang="en-AU" sz="2000" dirty="0"/>
              <a:t>When solar exposure increases, demand for electricity decreases.</a:t>
            </a:r>
          </a:p>
          <a:p>
            <a:pPr marL="0" indent="0">
              <a:buNone/>
            </a:pPr>
            <a:r>
              <a:rPr lang="en-AU" sz="2000" dirty="0"/>
              <a:t>- Residential solar generation could be the cause for this.</a:t>
            </a:r>
          </a:p>
          <a:p>
            <a:pPr marL="0" indent="0">
              <a:buNone/>
            </a:pPr>
            <a:r>
              <a:rPr lang="en-AU" sz="2000" dirty="0"/>
              <a:t>Rainfall had no significant affect on electricity demand.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400" b="1" dirty="0"/>
              <a:t>Which Geographical areas in Victoria has the highest electricity demand and growth? </a:t>
            </a:r>
          </a:p>
          <a:p>
            <a:pPr marL="0" indent="0">
              <a:buNone/>
            </a:pPr>
            <a:r>
              <a:rPr lang="en-AU" sz="2000" dirty="0" err="1"/>
              <a:t>Powercor</a:t>
            </a:r>
            <a:r>
              <a:rPr lang="en-AU" sz="2000" dirty="0"/>
              <a:t> in western Victoria has the highest electricity demand</a:t>
            </a:r>
          </a:p>
          <a:p>
            <a:pPr marL="0" indent="0">
              <a:buNone/>
            </a:pPr>
            <a:r>
              <a:rPr lang="en-AU" sz="2000" dirty="0"/>
              <a:t>Ausnet in eastern Victoria has the highest electricity demand growth </a:t>
            </a:r>
          </a:p>
        </p:txBody>
      </p:sp>
    </p:spTree>
    <p:extLst>
      <p:ext uri="{BB962C8B-B14F-4D97-AF65-F5344CB8AC3E}">
        <p14:creationId xmlns:p14="http://schemas.microsoft.com/office/powerpoint/2010/main" val="3147416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539F22E5A4404CAD34FB96C142FE3A" ma:contentTypeVersion="13" ma:contentTypeDescription="Create a new document." ma:contentTypeScope="" ma:versionID="007b3f3a912f112271816250b9555acf">
  <xsd:schema xmlns:xsd="http://www.w3.org/2001/XMLSchema" xmlns:xs="http://www.w3.org/2001/XMLSchema" xmlns:p="http://schemas.microsoft.com/office/2006/metadata/properties" xmlns:ns3="37131f3e-0989-4fa1-a557-0e693b5133ca" xmlns:ns4="1adeb048-267d-4a84-abfa-7db00b6784a1" targetNamespace="http://schemas.microsoft.com/office/2006/metadata/properties" ma:root="true" ma:fieldsID="5458722c96c3279d2a72c45d605244fb" ns3:_="" ns4:_="">
    <xsd:import namespace="37131f3e-0989-4fa1-a557-0e693b5133ca"/>
    <xsd:import namespace="1adeb048-267d-4a84-abfa-7db00b6784a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131f3e-0989-4fa1-a557-0e693b5133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deb048-267d-4a84-abfa-7db00b6784a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252334-705E-4AC0-9F4C-04876AFC8F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C33B2B-B185-41A8-9CC1-9FE2FF7F0D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131f3e-0989-4fa1-a557-0e693b5133ca"/>
    <ds:schemaRef ds:uri="1adeb048-267d-4a84-abfa-7db00b6784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48B4E9-8FDB-4CF6-BB5B-640855315E6F}">
  <ds:schemaRefs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1adeb048-267d-4a84-abfa-7db00b6784a1"/>
    <ds:schemaRef ds:uri="37131f3e-0989-4fa1-a557-0e693b5133ca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172</TotalTime>
  <Words>292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Electricity Demand In Victoria </vt:lpstr>
      <vt:lpstr>Core message</vt:lpstr>
      <vt:lpstr>Exploratory Data Analysis: Observing the visual relationship between daily temperature and energy consumption.  </vt:lpstr>
      <vt:lpstr>CitiPower and PowerCor electricity demand with temperature  </vt:lpstr>
      <vt:lpstr>Electricity demand with Solar exposure </vt:lpstr>
      <vt:lpstr>Electricity demand with Rainfall </vt:lpstr>
      <vt:lpstr>Exploratory Data Analysis: Energy providers in Victoria </vt:lpstr>
      <vt:lpstr>Exploratory Data Analysis: Energy providers in Victoria 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Demand In Victoria</dc:title>
  <dc:creator>Lawson, Alex</dc:creator>
  <cp:lastModifiedBy>Amil Walgamage</cp:lastModifiedBy>
  <cp:revision>17</cp:revision>
  <dcterms:created xsi:type="dcterms:W3CDTF">2020-07-12T07:50:23Z</dcterms:created>
  <dcterms:modified xsi:type="dcterms:W3CDTF">2020-07-12T11:43:11Z</dcterms:modified>
</cp:coreProperties>
</file>