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 Juan López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4147537" y="8834684"/>
            <a:ext cx="4915183" cy="853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914400">
              <a:defRPr sz="2400">
                <a:solidFill>
                  <a:srgbClr val="4C4C4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1600"/>
              <a:t>Fundamentos de Programación</a:t>
            </a:r>
            <a:endParaRPr sz="1600"/>
          </a:p>
          <a:p>
            <a:pPr defTabSz="914400">
              <a:defRPr sz="2400">
                <a:solidFill>
                  <a:srgbClr val="4C4C4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1600"/>
              <a:t>©  ESPOL </a:t>
            </a:r>
            <a:endParaRPr sz="1600"/>
          </a:p>
          <a:p>
            <a:pPr defTabSz="914400">
              <a:defRPr sz="2400">
                <a:solidFill>
                  <a:srgbClr val="4C4C4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1600"/>
              <a:t>2016</a:t>
            </a:r>
          </a:p>
        </p:txBody>
      </p:sp>
      <p:pic>
        <p:nvPicPr>
          <p:cNvPr id="118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186" y="8864035"/>
            <a:ext cx="2508392" cy="889566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356728" y="8852746"/>
            <a:ext cx="12291344" cy="1"/>
          </a:xfrm>
          <a:prstGeom prst="line">
            <a:avLst/>
          </a:prstGeom>
          <a:ln w="12700">
            <a:solidFill>
              <a:srgbClr val="4F81BD"/>
            </a:solidFill>
          </a:ln>
        </p:spPr>
        <p:txBody>
          <a:bodyPr lIns="65023" tIns="65023" rIns="65023" bIns="65023"/>
          <a:lstStyle/>
          <a:p>
            <a:pPr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11439835" y="9077508"/>
            <a:ext cx="996330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Sesión 1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xfrm>
            <a:off x="9320107" y="9114112"/>
            <a:ext cx="3034454" cy="3713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algn="r" defTabSz="914400">
              <a:defRPr sz="1600">
                <a:solidFill>
                  <a:srgbClr val="95959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4147537" y="8834684"/>
            <a:ext cx="4915183" cy="853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914400">
              <a:defRPr sz="2400">
                <a:solidFill>
                  <a:srgbClr val="4C4C4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1600"/>
              <a:t>Fundamentos de Programación</a:t>
            </a:r>
            <a:endParaRPr sz="1600"/>
          </a:p>
          <a:p>
            <a:pPr defTabSz="914400">
              <a:defRPr sz="2400">
                <a:solidFill>
                  <a:srgbClr val="4C4C4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1600"/>
              <a:t>©  ESPOL </a:t>
            </a:r>
            <a:endParaRPr sz="1600"/>
          </a:p>
          <a:p>
            <a:pPr defTabSz="914400">
              <a:defRPr sz="2400">
                <a:solidFill>
                  <a:srgbClr val="4C4C4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1600"/>
              <a:t>2015</a:t>
            </a:r>
          </a:p>
        </p:txBody>
      </p:sp>
      <p:pic>
        <p:nvPicPr>
          <p:cNvPr id="12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186" y="8864035"/>
            <a:ext cx="2508392" cy="889566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9369777" y="9076266"/>
            <a:ext cx="2765779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r" defTabSz="914400">
              <a:defRPr sz="1600">
                <a:solidFill>
                  <a:srgbClr val="4C4C4C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2400"/>
            </a:pPr>
            <a:r>
              <a:rPr sz="1600"/>
              <a:t>SINT-SEMA/ </a:t>
            </a:r>
          </a:p>
        </p:txBody>
      </p:sp>
      <p:sp>
        <p:nvSpPr>
          <p:cNvPr id="131" name="Shape 131"/>
          <p:cNvSpPr/>
          <p:nvPr/>
        </p:nvSpPr>
        <p:spPr>
          <a:xfrm>
            <a:off x="356728" y="8852746"/>
            <a:ext cx="12291344" cy="1"/>
          </a:xfrm>
          <a:prstGeom prst="line">
            <a:avLst/>
          </a:prstGeom>
          <a:ln w="12700">
            <a:solidFill>
              <a:srgbClr val="4F81BD"/>
            </a:solidFill>
          </a:ln>
        </p:spPr>
        <p:txBody>
          <a:bodyPr lIns="65023" tIns="65023" rIns="65023" bIns="65023"/>
          <a:lstStyle/>
          <a:p>
            <a:pPr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2" name="Shape 132"/>
          <p:cNvSpPr/>
          <p:nvPr>
            <p:ph type="sldNum" sz="quarter" idx="2"/>
          </p:nvPr>
        </p:nvSpPr>
        <p:spPr>
          <a:xfrm>
            <a:off x="9320107" y="9114112"/>
            <a:ext cx="3034454" cy="3713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algn="r" defTabSz="914400">
              <a:defRPr sz="1600">
                <a:solidFill>
                  <a:srgbClr val="95959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jetbrains.com/pycharm/download/" TargetMode="External"/><Relationship Id="rId3" Type="http://schemas.openxmlformats.org/officeDocument/2006/relationships/image" Target="../media/image20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repl.it/languages/python3" TargetMode="External"/><Relationship Id="rId3" Type="http://schemas.openxmlformats.org/officeDocument/2006/relationships/image" Target="../media/image21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tudio.code.org/s/mc/stage/1/puzzle/1" TargetMode="External"/><Relationship Id="rId3" Type="http://schemas.openxmlformats.org/officeDocument/2006/relationships/image" Target="../media/image2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youtube.com/v/OjEGx6MrvNc" TargetMode="External"/><Relationship Id="rId3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 idx="4294967295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/>
          <a:lstStyle>
            <a:lvl1pPr defTabSz="914400">
              <a:defRPr sz="6200">
                <a:solidFill>
                  <a:srgbClr val="4C4C4C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Introducción a la Programación</a:t>
            </a:r>
          </a:p>
        </p:txBody>
      </p:sp>
      <p:sp>
        <p:nvSpPr>
          <p:cNvPr id="142" name="Shape 142"/>
          <p:cNvSpPr/>
          <p:nvPr>
            <p:ph type="body" sz="quarter" idx="4294967295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 lIns="65023" tIns="65023" rIns="65023" bIns="65023" anchor="t"/>
          <a:lstStyle/>
          <a:p>
            <a:pPr marL="0" indent="0" algn="ctr" defTabSz="914400">
              <a:spcBef>
                <a:spcPts val="700"/>
              </a:spcBef>
              <a:buSzTx/>
              <a:buFont typeface="Arial"/>
              <a:buNone/>
              <a:defRPr sz="4400">
                <a:solidFill>
                  <a:srgbClr val="4C4C4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solidFill>
                  <a:srgbClr val="959595"/>
                </a:solidFill>
              </a:rPr>
              <a:t>Fundamentos de Programación</a:t>
            </a:r>
            <a:endParaRPr>
              <a:solidFill>
                <a:srgbClr val="959595"/>
              </a:solidFill>
            </a:endParaRPr>
          </a:p>
          <a:p>
            <a:pPr marL="0" indent="0" algn="ctr" defTabSz="914400">
              <a:spcBef>
                <a:spcPts val="700"/>
              </a:spcBef>
              <a:buSzTx/>
              <a:buFont typeface="Arial"/>
              <a:buNone/>
              <a:defRPr sz="4400">
                <a:solidFill>
                  <a:srgbClr val="4C4C4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solidFill>
                  <a:srgbClr val="959595"/>
                </a:solidFill>
              </a:rPr>
              <a:t>CCPG1001</a:t>
            </a:r>
            <a:endParaRPr>
              <a:solidFill>
                <a:srgbClr val="959595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b"/>
          <a:lstStyle>
            <a:lvl1pPr algn="l"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Conceptos básicos de lenguajes de programación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Lenguaje de programación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 lenguaje de programación es un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lenguaje formal</a:t>
            </a:r>
            <a:r>
              <a:t> diseñado para realizar procesos que pueden ser llevados a cabo por máquinas como las computadoras.</a:t>
            </a:r>
          </a:p>
          <a:p>
            <a:pPr/>
            <a:r>
              <a:t>Pueden usarse para crear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programas</a:t>
            </a:r>
            <a:r>
              <a:t> que controlen el comportamiento físico y lógico de una máquina, para expresar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algoritmos</a:t>
            </a:r>
            <a:r>
              <a:t> con precisión, o como modo de comunicación humana.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Lenguaje de programación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 lenguaje de programación es un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lenguaje formal</a:t>
            </a:r>
            <a:r>
              <a:t> diseñado para realizar procesos que pueden ser llevados a cabo por máquinas como las computadoras.</a:t>
            </a:r>
          </a:p>
          <a:p>
            <a:pPr/>
            <a:r>
              <a:t>Pueden usarse para crear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programas</a:t>
            </a:r>
            <a:r>
              <a:t> que controlen el comportamiento físico y lógico de una máquina, para expresar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algoritmos</a:t>
            </a:r>
            <a:r>
              <a:t> con precisión, o como modo de comunicación humana.</a:t>
            </a:r>
          </a:p>
        </p:txBody>
      </p:sp>
      <p:sp>
        <p:nvSpPr>
          <p:cNvPr id="176" name="Shape 176"/>
          <p:cNvSpPr/>
          <p:nvPr/>
        </p:nvSpPr>
        <p:spPr>
          <a:xfrm>
            <a:off x="6557433" y="6007100"/>
            <a:ext cx="2953081" cy="692812"/>
          </a:xfrm>
          <a:prstGeom prst="ellipse">
            <a:avLst/>
          </a:prstGeom>
          <a:ln w="50800">
            <a:solidFill>
              <a:schemeClr val="accent5"/>
            </a:solidFill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Programas!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Qué es un programa?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Secuencia ordenada de instrucciones para resolver un problema</a:t>
            </a:r>
          </a:p>
          <a:p>
            <a:pPr/>
            <a:r>
              <a:t>Es un conjunto de líneas de código de nuestra inteligencia dentro de una computadora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World!</a:t>
            </a:r>
          </a:p>
        </p:txBody>
      </p:sp>
      <p:pic>
        <p:nvPicPr>
          <p:cNvPr id="18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8300" y="3740150"/>
            <a:ext cx="7188200" cy="402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Programas por diversion!</a:t>
            </a:r>
          </a:p>
        </p:txBody>
      </p:sp>
      <p:pic>
        <p:nvPicPr>
          <p:cNvPr id="18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334" y="2827116"/>
            <a:ext cx="11099801" cy="60355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Programas mas complejos</a:t>
            </a:r>
          </a:p>
        </p:txBody>
      </p:sp>
      <p:pic>
        <p:nvPicPr>
          <p:cNvPr id="19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9983" y="2458639"/>
            <a:ext cx="10704834" cy="66905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Lenguajes de programación</a:t>
            </a:r>
          </a:p>
        </p:txBody>
      </p:sp>
      <p:pic>
        <p:nvPicPr>
          <p:cNvPr id="19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3050" y="3397250"/>
            <a:ext cx="7378700" cy="4711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Tipos de lenguajes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Lenguaje de Alto Nivel: representación simbólica, parecido al inglés y notación matemática</a:t>
            </a:r>
          </a:p>
          <a:p>
            <a:pPr/>
            <a:r>
              <a:t>Lenguaje de Bajo Nivel: control directo sobre el hardware y condicionado a la arquitectura de la computadora</a:t>
            </a:r>
          </a:p>
          <a:p>
            <a:pPr/>
            <a:r>
              <a:t>Lenguaje de Maquina: circuitos micro programables tales como un microprocesador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b"/>
          <a:lstStyle>
            <a:lvl1pPr algn="l"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Introducción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Traducción a lenguaje maquina</a:t>
            </a:r>
          </a:p>
        </p:txBody>
      </p:sp>
      <p:grpSp>
        <p:nvGrpSpPr>
          <p:cNvPr id="213" name="Group 213"/>
          <p:cNvGrpSpPr/>
          <p:nvPr/>
        </p:nvGrpSpPr>
        <p:grpSpPr>
          <a:xfrm>
            <a:off x="2078513" y="3465512"/>
            <a:ext cx="3139451" cy="4575176"/>
            <a:chOff x="0" y="0"/>
            <a:chExt cx="3139449" cy="4575175"/>
          </a:xfrm>
        </p:grpSpPr>
        <p:grpSp>
          <p:nvGrpSpPr>
            <p:cNvPr id="210" name="Group 210"/>
            <p:cNvGrpSpPr/>
            <p:nvPr/>
          </p:nvGrpSpPr>
          <p:grpSpPr>
            <a:xfrm>
              <a:off x="180346" y="233169"/>
              <a:ext cx="2706778" cy="3500054"/>
              <a:chOff x="0" y="0"/>
              <a:chExt cx="2706777" cy="3500053"/>
            </a:xfrm>
          </p:grpSpPr>
          <p:grpSp>
            <p:nvGrpSpPr>
              <p:cNvPr id="201" name="Group 201"/>
              <p:cNvGrpSpPr/>
              <p:nvPr/>
            </p:nvGrpSpPr>
            <p:grpSpPr>
              <a:xfrm>
                <a:off x="0" y="1279353"/>
                <a:ext cx="2698868" cy="873188"/>
                <a:chOff x="0" y="0"/>
                <a:chExt cx="2698867" cy="873187"/>
              </a:xfrm>
            </p:grpSpPr>
            <p:sp>
              <p:nvSpPr>
                <p:cNvPr id="199" name="Shape 199"/>
                <p:cNvSpPr/>
                <p:nvPr/>
              </p:nvSpPr>
              <p:spPr>
                <a:xfrm>
                  <a:off x="-1" y="0"/>
                  <a:ext cx="2698869" cy="873188"/>
                </a:xfrm>
                <a:prstGeom prst="rect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22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00" name="Shape 200"/>
                <p:cNvSpPr/>
                <p:nvPr/>
              </p:nvSpPr>
              <p:spPr>
                <a:xfrm>
                  <a:off x="-1" y="117011"/>
                  <a:ext cx="2698869" cy="63916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91424" tIns="91424" rIns="91424" bIns="91424" numCol="1" anchor="ctr">
                  <a:noAutofit/>
                </a:bodyPr>
                <a:lstStyle>
                  <a:lvl1pPr defTabSz="914400">
                    <a:defRPr sz="22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>
                    <a:defRPr sz="1800">
                      <a:solidFill>
                        <a:srgbClr val="4C4C4C"/>
                      </a:solidFill>
                    </a:defRPr>
                  </a:pPr>
                  <a:r>
                    <a:rPr sz="2200">
                      <a:solidFill>
                        <a:srgbClr val="000000"/>
                      </a:solidFill>
                    </a:rPr>
                    <a:t>Compilador</a:t>
                  </a:r>
                </a:p>
              </p:txBody>
            </p:sp>
          </p:grpSp>
          <p:grpSp>
            <p:nvGrpSpPr>
              <p:cNvPr id="204" name="Group 204"/>
              <p:cNvGrpSpPr/>
              <p:nvPr/>
            </p:nvGrpSpPr>
            <p:grpSpPr>
              <a:xfrm>
                <a:off x="7909" y="0"/>
                <a:ext cx="2698869" cy="872504"/>
                <a:chOff x="0" y="0"/>
                <a:chExt cx="2698867" cy="872503"/>
              </a:xfrm>
            </p:grpSpPr>
            <p:sp>
              <p:nvSpPr>
                <p:cNvPr id="202" name="Shape 202"/>
                <p:cNvSpPr/>
                <p:nvPr/>
              </p:nvSpPr>
              <p:spPr>
                <a:xfrm>
                  <a:off x="-1" y="0"/>
                  <a:ext cx="2698869" cy="872504"/>
                </a:xfrm>
                <a:prstGeom prst="rect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4C4C4C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03" name="Shape 203"/>
                <p:cNvSpPr/>
                <p:nvPr/>
              </p:nvSpPr>
              <p:spPr>
                <a:xfrm>
                  <a:off x="-1" y="116669"/>
                  <a:ext cx="2698869" cy="63916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91424" tIns="91424" rIns="91424" bIns="91424" numCol="1" anchor="ctr">
                  <a:noAutofit/>
                </a:bodyPr>
                <a:lstStyle>
                  <a:lvl1pPr defTabSz="914400">
                    <a:defRPr sz="22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>
                    <a:defRPr sz="1800">
                      <a:solidFill>
                        <a:srgbClr val="4C4C4C"/>
                      </a:solidFill>
                    </a:defRPr>
                  </a:pPr>
                  <a:r>
                    <a:rPr sz="2200">
                      <a:solidFill>
                        <a:srgbClr val="000000"/>
                      </a:solidFill>
                    </a:rPr>
                    <a:t>Código Fuente</a:t>
                  </a:r>
                </a:p>
              </p:txBody>
            </p:sp>
          </p:grpSp>
          <p:grpSp>
            <p:nvGrpSpPr>
              <p:cNvPr id="207" name="Group 207"/>
              <p:cNvGrpSpPr/>
              <p:nvPr/>
            </p:nvGrpSpPr>
            <p:grpSpPr>
              <a:xfrm>
                <a:off x="0" y="2449520"/>
                <a:ext cx="2698868" cy="1050534"/>
                <a:chOff x="0" y="0"/>
                <a:chExt cx="2698867" cy="1050533"/>
              </a:xfrm>
            </p:grpSpPr>
            <p:sp>
              <p:nvSpPr>
                <p:cNvPr id="205" name="Shape 205"/>
                <p:cNvSpPr/>
                <p:nvPr/>
              </p:nvSpPr>
              <p:spPr>
                <a:xfrm>
                  <a:off x="0" y="88672"/>
                  <a:ext cx="2698868" cy="873189"/>
                </a:xfrm>
                <a:prstGeom prst="rect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4C4C4C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06" name="Shape 206"/>
                <p:cNvSpPr/>
                <p:nvPr/>
              </p:nvSpPr>
              <p:spPr>
                <a:xfrm>
                  <a:off x="0" y="0"/>
                  <a:ext cx="2698868" cy="105053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91424" tIns="91424" rIns="91424" bIns="91424" numCol="1" anchor="ctr">
                  <a:noAutofit/>
                </a:bodyPr>
                <a:lstStyle>
                  <a:lvl1pPr defTabSz="914400">
                    <a:defRPr sz="22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>
                    <a:defRPr sz="1800">
                      <a:solidFill>
                        <a:srgbClr val="4C4C4C"/>
                      </a:solidFill>
                    </a:defRPr>
                  </a:pPr>
                  <a:r>
                    <a:rPr sz="2200">
                      <a:solidFill>
                        <a:srgbClr val="000000"/>
                      </a:solidFill>
                    </a:rPr>
                    <a:t>Programa Objeto</a:t>
                  </a:r>
                </a:p>
              </p:txBody>
            </p:sp>
          </p:grpSp>
          <p:sp>
            <p:nvSpPr>
              <p:cNvPr id="208" name="Shape 208"/>
              <p:cNvSpPr/>
              <p:nvPr/>
            </p:nvSpPr>
            <p:spPr>
              <a:xfrm>
                <a:off x="1263215" y="852674"/>
                <a:ext cx="1" cy="387704"/>
              </a:xfrm>
              <a:prstGeom prst="line">
                <a:avLst/>
              </a:prstGeom>
              <a:noFill/>
              <a:ln w="38100" cap="flat">
                <a:solidFill>
                  <a:srgbClr val="666666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1263215" y="2171002"/>
                <a:ext cx="1" cy="387705"/>
              </a:xfrm>
              <a:prstGeom prst="line">
                <a:avLst/>
              </a:prstGeom>
              <a:noFill/>
              <a:ln w="38100" cap="flat">
                <a:solidFill>
                  <a:srgbClr val="666666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sp>
          <p:nvSpPr>
            <p:cNvPr id="211" name="Shape 211"/>
            <p:cNvSpPr/>
            <p:nvPr/>
          </p:nvSpPr>
          <p:spPr>
            <a:xfrm>
              <a:off x="0" y="0"/>
              <a:ext cx="3139450" cy="4575175"/>
            </a:xfrm>
            <a:prstGeom prst="rect">
              <a:avLst/>
            </a:prstGeom>
            <a:noFill/>
            <a:ln w="9525" cap="flat">
              <a:solidFill>
                <a:srgbClr val="4C4C4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4C4C4C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2" name="Shape 212"/>
            <p:cNvSpPr/>
            <p:nvPr/>
          </p:nvSpPr>
          <p:spPr>
            <a:xfrm>
              <a:off x="257072" y="3840794"/>
              <a:ext cx="2523268" cy="4461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914400">
                <a:defRPr sz="1800">
                  <a:solidFill>
                    <a:srgbClr val="4C4C4C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Compilador</a:t>
              </a:r>
            </a:p>
          </p:txBody>
        </p:sp>
      </p:grpSp>
      <p:grpSp>
        <p:nvGrpSpPr>
          <p:cNvPr id="228" name="Group 228"/>
          <p:cNvGrpSpPr/>
          <p:nvPr/>
        </p:nvGrpSpPr>
        <p:grpSpPr>
          <a:xfrm>
            <a:off x="7524167" y="3415770"/>
            <a:ext cx="3211125" cy="4674660"/>
            <a:chOff x="0" y="0"/>
            <a:chExt cx="3211123" cy="4674658"/>
          </a:xfrm>
        </p:grpSpPr>
        <p:grpSp>
          <p:nvGrpSpPr>
            <p:cNvPr id="225" name="Group 225"/>
            <p:cNvGrpSpPr/>
            <p:nvPr/>
          </p:nvGrpSpPr>
          <p:grpSpPr>
            <a:xfrm>
              <a:off x="184463" y="238239"/>
              <a:ext cx="2768574" cy="3576392"/>
              <a:chOff x="0" y="0"/>
              <a:chExt cx="2768573" cy="3576391"/>
            </a:xfrm>
          </p:grpSpPr>
          <p:grpSp>
            <p:nvGrpSpPr>
              <p:cNvPr id="216" name="Group 216"/>
              <p:cNvGrpSpPr/>
              <p:nvPr/>
            </p:nvGrpSpPr>
            <p:grpSpPr>
              <a:xfrm>
                <a:off x="0" y="1307171"/>
                <a:ext cx="2760483" cy="892176"/>
                <a:chOff x="0" y="0"/>
                <a:chExt cx="2760482" cy="892174"/>
              </a:xfrm>
            </p:grpSpPr>
            <p:sp>
              <p:nvSpPr>
                <p:cNvPr id="214" name="Shape 214"/>
                <p:cNvSpPr/>
                <p:nvPr/>
              </p:nvSpPr>
              <p:spPr>
                <a:xfrm>
                  <a:off x="0" y="0"/>
                  <a:ext cx="2760483" cy="892175"/>
                </a:xfrm>
                <a:prstGeom prst="rect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22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15" name="Shape 215"/>
                <p:cNvSpPr/>
                <p:nvPr/>
              </p:nvSpPr>
              <p:spPr>
                <a:xfrm>
                  <a:off x="0" y="119414"/>
                  <a:ext cx="2760483" cy="65334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91424" tIns="91424" rIns="91424" bIns="91424" numCol="1" anchor="ctr">
                  <a:noAutofit/>
                </a:bodyPr>
                <a:lstStyle>
                  <a:lvl1pPr defTabSz="914400">
                    <a:defRPr sz="22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>
                    <a:defRPr sz="1800">
                      <a:solidFill>
                        <a:srgbClr val="4C4C4C"/>
                      </a:solidFill>
                    </a:defRPr>
                  </a:pPr>
                  <a:r>
                    <a:rPr sz="2200">
                      <a:solidFill>
                        <a:srgbClr val="000000"/>
                      </a:solidFill>
                    </a:rPr>
                    <a:t>Interpretador</a:t>
                  </a:r>
                </a:p>
              </p:txBody>
            </p:sp>
          </p:grpSp>
          <p:grpSp>
            <p:nvGrpSpPr>
              <p:cNvPr id="219" name="Group 219"/>
              <p:cNvGrpSpPr/>
              <p:nvPr/>
            </p:nvGrpSpPr>
            <p:grpSpPr>
              <a:xfrm>
                <a:off x="8090" y="0"/>
                <a:ext cx="2760484" cy="891476"/>
                <a:chOff x="0" y="0"/>
                <a:chExt cx="2760482" cy="891475"/>
              </a:xfrm>
            </p:grpSpPr>
            <p:sp>
              <p:nvSpPr>
                <p:cNvPr id="217" name="Shape 217"/>
                <p:cNvSpPr/>
                <p:nvPr/>
              </p:nvSpPr>
              <p:spPr>
                <a:xfrm>
                  <a:off x="0" y="0"/>
                  <a:ext cx="2760483" cy="891476"/>
                </a:xfrm>
                <a:prstGeom prst="rect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4C4C4C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18" name="Shape 218"/>
                <p:cNvSpPr/>
                <p:nvPr/>
              </p:nvSpPr>
              <p:spPr>
                <a:xfrm>
                  <a:off x="0" y="119064"/>
                  <a:ext cx="2760483" cy="65334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91424" tIns="91424" rIns="91424" bIns="91424" numCol="1" anchor="ctr">
                  <a:noAutofit/>
                </a:bodyPr>
                <a:lstStyle>
                  <a:lvl1pPr defTabSz="914400">
                    <a:defRPr sz="22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>
                    <a:defRPr sz="1800">
                      <a:solidFill>
                        <a:srgbClr val="4C4C4C"/>
                      </a:solidFill>
                    </a:defRPr>
                  </a:pPr>
                  <a:r>
                    <a:rPr sz="2200">
                      <a:solidFill>
                        <a:srgbClr val="000000"/>
                      </a:solidFill>
                    </a:rPr>
                    <a:t>Código Fuente</a:t>
                  </a:r>
                </a:p>
              </p:txBody>
            </p:sp>
          </p:grpSp>
          <p:grpSp>
            <p:nvGrpSpPr>
              <p:cNvPr id="222" name="Group 222"/>
              <p:cNvGrpSpPr/>
              <p:nvPr/>
            </p:nvGrpSpPr>
            <p:grpSpPr>
              <a:xfrm>
                <a:off x="0" y="2502550"/>
                <a:ext cx="2760483" cy="1073842"/>
                <a:chOff x="0" y="0"/>
                <a:chExt cx="2760482" cy="1073840"/>
              </a:xfrm>
            </p:grpSpPr>
            <p:sp>
              <p:nvSpPr>
                <p:cNvPr id="220" name="Shape 220"/>
                <p:cNvSpPr/>
                <p:nvPr/>
              </p:nvSpPr>
              <p:spPr>
                <a:xfrm>
                  <a:off x="0" y="90832"/>
                  <a:ext cx="2760483" cy="892176"/>
                </a:xfrm>
                <a:prstGeom prst="rect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4C4C4C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21" name="Shape 221"/>
                <p:cNvSpPr/>
                <p:nvPr/>
              </p:nvSpPr>
              <p:spPr>
                <a:xfrm>
                  <a:off x="0" y="-1"/>
                  <a:ext cx="2760483" cy="10738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91424" tIns="91424" rIns="91424" bIns="91424" numCol="1" anchor="ctr">
                  <a:noAutofit/>
                </a:bodyPr>
                <a:lstStyle>
                  <a:lvl1pPr defTabSz="914400">
                    <a:defRPr sz="22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>
                    <a:defRPr sz="1800">
                      <a:solidFill>
                        <a:srgbClr val="4C4C4C"/>
                      </a:solidFill>
                    </a:defRPr>
                  </a:pPr>
                  <a:r>
                    <a:rPr sz="2200">
                      <a:solidFill>
                        <a:srgbClr val="000000"/>
                      </a:solidFill>
                    </a:rPr>
                    <a:t>Programa Objeto</a:t>
                  </a:r>
                </a:p>
              </p:txBody>
            </p:sp>
          </p:grpSp>
          <p:sp>
            <p:nvSpPr>
              <p:cNvPr id="223" name="Shape 223"/>
              <p:cNvSpPr/>
              <p:nvPr/>
            </p:nvSpPr>
            <p:spPr>
              <a:xfrm>
                <a:off x="1292054" y="871214"/>
                <a:ext cx="1" cy="396135"/>
              </a:xfrm>
              <a:prstGeom prst="line">
                <a:avLst/>
              </a:prstGeom>
              <a:noFill/>
              <a:ln w="38100" cap="flat">
                <a:solidFill>
                  <a:srgbClr val="666666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1292054" y="2218209"/>
                <a:ext cx="1" cy="396135"/>
              </a:xfrm>
              <a:prstGeom prst="line">
                <a:avLst/>
              </a:prstGeom>
              <a:noFill/>
              <a:ln w="38100" cap="flat">
                <a:solidFill>
                  <a:srgbClr val="666666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sp>
          <p:nvSpPr>
            <p:cNvPr id="226" name="Shape 226"/>
            <p:cNvSpPr/>
            <p:nvPr/>
          </p:nvSpPr>
          <p:spPr>
            <a:xfrm>
              <a:off x="0" y="0"/>
              <a:ext cx="3211124" cy="4674659"/>
            </a:xfrm>
            <a:prstGeom prst="rect">
              <a:avLst/>
            </a:prstGeom>
            <a:noFill/>
            <a:ln w="9525" cap="flat">
              <a:solidFill>
                <a:srgbClr val="4C4C4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4C4C4C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7" name="Shape 227"/>
            <p:cNvSpPr/>
            <p:nvPr/>
          </p:nvSpPr>
          <p:spPr>
            <a:xfrm>
              <a:off x="262941" y="3924309"/>
              <a:ext cx="2580874" cy="456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914400">
                <a:defRPr sz="1800">
                  <a:solidFill>
                    <a:srgbClr val="4C4C4C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Interpretador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b"/>
          <a:lstStyle>
            <a:lvl1pPr algn="l">
              <a:defRPr b="1" sz="5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Interpretadores y Compiladores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asted-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98" t="0" r="34458" b="0"/>
          <a:stretch>
            <a:fillRect/>
          </a:stretch>
        </p:blipFill>
        <p:spPr>
          <a:xfrm>
            <a:off x="6718299" y="3397329"/>
            <a:ext cx="5334001" cy="3852176"/>
          </a:xfrm>
          <a:prstGeom prst="rect">
            <a:avLst/>
          </a:prstGeom>
        </p:spPr>
      </p:pic>
      <p:sp>
        <p:nvSpPr>
          <p:cNvPr id="233" name="Shape 2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Compilador vs Interpretador</a:t>
            </a:r>
          </a:p>
        </p:txBody>
      </p:sp>
      <p:sp>
        <p:nvSpPr>
          <p:cNvPr id="234" name="Shape 234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496570">
              <a:spcBef>
                <a:spcPts val="2700"/>
              </a:spcBef>
              <a:buSzTx/>
              <a:buNone/>
              <a:defRPr b="1" sz="2380">
                <a:latin typeface="Helvetica"/>
                <a:ea typeface="Helvetica"/>
                <a:cs typeface="Helvetica"/>
                <a:sym typeface="Helvetica"/>
              </a:defRPr>
            </a:pPr>
            <a:r>
              <a:t>Compilador</a:t>
            </a:r>
          </a:p>
          <a:p>
            <a:pPr marL="291465" indent="-291465" defTabSz="496570">
              <a:spcBef>
                <a:spcPts val="2700"/>
              </a:spcBef>
              <a:defRPr sz="2380"/>
            </a:pPr>
            <a:r>
              <a:t>Compilador toma como entrada todo el código fuente</a:t>
            </a:r>
          </a:p>
          <a:p>
            <a:pPr marL="291465" indent="-291465" defTabSz="496570">
              <a:spcBef>
                <a:spcPts val="2700"/>
              </a:spcBef>
              <a:defRPr sz="2380"/>
            </a:pPr>
            <a:r>
              <a:t>Genera un código intermedio de objeto independiente del compilador</a:t>
            </a:r>
          </a:p>
          <a:p>
            <a:pPr marL="291465" indent="-291465" defTabSz="496570">
              <a:spcBef>
                <a:spcPts val="2700"/>
              </a:spcBef>
              <a:defRPr sz="2380"/>
            </a:pPr>
            <a:r>
              <a:t>Es más rápido de ejecutar</a:t>
            </a:r>
          </a:p>
          <a:p>
            <a:pPr marL="291465" indent="-291465" defTabSz="496570">
              <a:spcBef>
                <a:spcPts val="2700"/>
              </a:spcBef>
              <a:defRPr sz="2380"/>
            </a:pPr>
            <a:r>
              <a:t>Los programas no necesitan ser compilados cada vez que se ejecutan</a:t>
            </a:r>
          </a:p>
          <a:p>
            <a:pPr marL="291465" indent="-291465" defTabSz="496570">
              <a:spcBef>
                <a:spcPts val="2700"/>
              </a:spcBef>
              <a:defRPr sz="2380"/>
            </a:pPr>
            <a:r>
              <a:t>Los errores son mostrados después que se verifica todo el programa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asted-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856" r="0" b="85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37" name="Shape 2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Compilador vs Interpretador</a:t>
            </a:r>
          </a:p>
        </p:txBody>
      </p:sp>
      <p:sp>
        <p:nvSpPr>
          <p:cNvPr id="238" name="Shape 238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531622">
              <a:spcBef>
                <a:spcPts val="2900"/>
              </a:spcBef>
              <a:buSzTx/>
              <a:buNone/>
              <a:defRPr b="1" sz="2548">
                <a:latin typeface="Helvetica"/>
                <a:ea typeface="Helvetica"/>
                <a:cs typeface="Helvetica"/>
                <a:sym typeface="Helvetica"/>
              </a:defRPr>
            </a:pPr>
            <a:r>
              <a:t>Interpretador</a:t>
            </a:r>
          </a:p>
          <a:p>
            <a:pPr marL="312039" indent="-312039" defTabSz="531622">
              <a:spcBef>
                <a:spcPts val="2900"/>
              </a:spcBef>
              <a:defRPr sz="2548"/>
            </a:pPr>
            <a:r>
              <a:t>Interpretador toma como entrada una simple instrucción (shell interactivo)</a:t>
            </a:r>
          </a:p>
          <a:p>
            <a:pPr marL="312039" indent="-312039" defTabSz="531622">
              <a:spcBef>
                <a:spcPts val="2900"/>
              </a:spcBef>
              <a:defRPr sz="2548"/>
            </a:pPr>
            <a:r>
              <a:t>No se genera código intermedio</a:t>
            </a:r>
          </a:p>
          <a:p>
            <a:pPr marL="312039" indent="-312039" defTabSz="531622">
              <a:spcBef>
                <a:spcPts val="2900"/>
              </a:spcBef>
              <a:defRPr sz="2548"/>
            </a:pPr>
            <a:r>
              <a:t>Es mas lento de ejecutar</a:t>
            </a:r>
          </a:p>
          <a:p>
            <a:pPr marL="312039" indent="-312039" defTabSz="531622">
              <a:spcBef>
                <a:spcPts val="2900"/>
              </a:spcBef>
              <a:defRPr sz="2548"/>
            </a:pPr>
            <a:r>
              <a:t>Los programas necesitan ser interpretados cada vez que se ejecutan</a:t>
            </a:r>
          </a:p>
          <a:p>
            <a:pPr marL="312039" indent="-312039" defTabSz="531622">
              <a:spcBef>
                <a:spcPts val="2900"/>
              </a:spcBef>
              <a:defRPr sz="2548"/>
            </a:pPr>
            <a:r>
              <a:t>Los errores son mostrados por cada instrucción interpretada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Compilador vs Interpretador</a:t>
            </a:r>
          </a:p>
        </p:txBody>
      </p:sp>
      <p:pic>
        <p:nvPicPr>
          <p:cNvPr id="24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200" y="3111500"/>
            <a:ext cx="9144000" cy="4013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b"/>
          <a:lstStyle>
            <a:lvl1pPr algn="l"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Ambientes de Programación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Console</a:t>
            </a:r>
          </a:p>
        </p:txBody>
      </p:sp>
      <p:pic>
        <p:nvPicPr>
          <p:cNvPr id="246" name="Screen Shot 2016-05-01 at 9.26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214" y="3358658"/>
            <a:ext cx="11916372" cy="30362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Text-Editor + Console</a:t>
            </a:r>
          </a:p>
        </p:txBody>
      </p:sp>
      <p:pic>
        <p:nvPicPr>
          <p:cNvPr id="249" name="Screen Shot 2016-05-01 at 9.32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00" y="2671788"/>
            <a:ext cx="8438671" cy="36528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Screen Shot 2016-05-01 at 9.32.0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96281" y="5289674"/>
            <a:ext cx="10105665" cy="23445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</a:t>
            </a:r>
          </a:p>
        </p:txBody>
      </p:sp>
      <p:sp>
        <p:nvSpPr>
          <p:cNvPr id="253" name="Shape 2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Integrated Development Environment</a:t>
            </a:r>
          </a:p>
          <a:p>
            <a:pPr/>
            <a:r>
              <a:t>Editor de código fuente con herramientas de construcción automáticas y un depurador.</a:t>
            </a:r>
          </a:p>
          <a:p>
            <a:pPr/>
            <a:r>
              <a:t>Poseen características como: autocompletar, arrastrar y soltar, break points, etc.</a:t>
            </a:r>
          </a:p>
          <a:p>
            <a:pPr/>
            <a:r>
              <a:t>Existen IDEs que son dirigidos a un lenguaje de programación específicos otros no.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</a:t>
            </a:r>
          </a:p>
        </p:txBody>
      </p:sp>
      <p:pic>
        <p:nvPicPr>
          <p:cNvPr id="25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1866" y="2577204"/>
            <a:ext cx="9381068" cy="6629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Qué es una computadora?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 defTabSz="457200">
              <a:spcBef>
                <a:spcPts val="0"/>
              </a:spcBef>
              <a:buSzPct val="73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Es un dispositivo electrónico que sirve para manipular datos. Una computadora permite almacenar, recuperar y procesar datos. </a:t>
            </a:r>
          </a:p>
          <a:p>
            <a:pPr algn="just" defTabSz="457200">
              <a:spcBef>
                <a:spcPts val="0"/>
              </a:spcBef>
              <a:buSzPct val="73000"/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just" defTabSz="457200">
              <a:spcBef>
                <a:spcPts val="0"/>
              </a:spcBef>
              <a:buSzPct val="73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Es un dispositivo capaz de realizar cálculos y tomar decisiones lógicas mucho más rápido que los humanos.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xfrm>
            <a:off x="952500" y="2667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PyCharm Community</a:t>
            </a:r>
          </a:p>
        </p:txBody>
      </p:sp>
      <p:pic>
        <p:nvPicPr>
          <p:cNvPr id="259" name="Screen Shot 2016-05-01 at 9.01.04 PM.png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1224" y="2271020"/>
            <a:ext cx="10302352" cy="5211560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Shape 260"/>
          <p:cNvSpPr/>
          <p:nvPr/>
        </p:nvSpPr>
        <p:spPr>
          <a:xfrm>
            <a:off x="5378170" y="8337550"/>
            <a:ext cx="927660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261" name="Shape 261"/>
          <p:cNvSpPr/>
          <p:nvPr/>
        </p:nvSpPr>
        <p:spPr>
          <a:xfrm>
            <a:off x="1398414" y="8147050"/>
            <a:ext cx="1020797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https://www.jetbrains.com/pycharm/download/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Online shells</a:t>
            </a:r>
          </a:p>
        </p:txBody>
      </p:sp>
      <p:pic>
        <p:nvPicPr>
          <p:cNvPr id="264" name="pasted-image.png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91783" y="2806700"/>
            <a:ext cx="9955114" cy="589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b"/>
          <a:lstStyle>
            <a:lvl1pPr algn="l" defTabSz="502412">
              <a:defRPr b="1" sz="688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El rol de los algoritmos en el proceso de resolución de problemas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Algoritmos</a:t>
            </a:r>
          </a:p>
        </p:txBody>
      </p:sp>
      <p:pic>
        <p:nvPicPr>
          <p:cNvPr id="26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2145" y="3175480"/>
            <a:ext cx="3780510" cy="51552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2250" y="235035"/>
            <a:ext cx="10744826" cy="9283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Problemas en el diario vivir</a:t>
            </a:r>
          </a:p>
        </p:txBody>
      </p:sp>
      <p:sp>
        <p:nvSpPr>
          <p:cNvPr id="274" name="Shape 2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Cuál es la mejor ruta para ir de un punto A a un punto B?</a:t>
            </a:r>
          </a:p>
          <a:p>
            <a:pPr/>
            <a:r>
              <a:t>Cálculo del IVA en alguna transacción.</a:t>
            </a:r>
          </a:p>
          <a:p>
            <a:pPr/>
            <a:r>
              <a:t>La compra de entradas para un evento.</a:t>
            </a:r>
          </a:p>
          <a:p>
            <a:pPr/>
            <a:r>
              <a:t>Ordenar comida a domicilio.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Metodología para resolver un problema</a:t>
            </a:r>
          </a:p>
        </p:txBody>
      </p:sp>
      <p:sp>
        <p:nvSpPr>
          <p:cNvPr id="277" name="Shape 277"/>
          <p:cNvSpPr/>
          <p:nvPr/>
        </p:nvSpPr>
        <p:spPr>
          <a:xfrm>
            <a:off x="1104106" y="4021666"/>
            <a:ext cx="2274624" cy="1001714"/>
          </a:xfrm>
          <a:prstGeom prst="rect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Análisis</a:t>
            </a:r>
          </a:p>
        </p:txBody>
      </p:sp>
      <p:sp>
        <p:nvSpPr>
          <p:cNvPr id="278" name="Shape 278"/>
          <p:cNvSpPr/>
          <p:nvPr/>
        </p:nvSpPr>
        <p:spPr>
          <a:xfrm>
            <a:off x="3940439" y="4021666"/>
            <a:ext cx="2274624" cy="1001714"/>
          </a:xfrm>
          <a:prstGeom prst="rect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Diseño</a:t>
            </a:r>
          </a:p>
        </p:txBody>
      </p:sp>
      <p:sp>
        <p:nvSpPr>
          <p:cNvPr id="279" name="Shape 279"/>
          <p:cNvSpPr/>
          <p:nvPr/>
        </p:nvSpPr>
        <p:spPr>
          <a:xfrm>
            <a:off x="6793706" y="4021666"/>
            <a:ext cx="2637897" cy="1001714"/>
          </a:xfrm>
          <a:prstGeom prst="rect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Implementación</a:t>
            </a:r>
          </a:p>
        </p:txBody>
      </p:sp>
      <p:sp>
        <p:nvSpPr>
          <p:cNvPr id="280" name="Shape 280"/>
          <p:cNvSpPr/>
          <p:nvPr/>
        </p:nvSpPr>
        <p:spPr>
          <a:xfrm>
            <a:off x="9959446" y="4021666"/>
            <a:ext cx="2274624" cy="1001714"/>
          </a:xfrm>
          <a:prstGeom prst="rect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Revisión</a:t>
            </a:r>
          </a:p>
        </p:txBody>
      </p:sp>
      <p:sp>
        <p:nvSpPr>
          <p:cNvPr id="281" name="Shape 281"/>
          <p:cNvSpPr/>
          <p:nvPr/>
        </p:nvSpPr>
        <p:spPr>
          <a:xfrm>
            <a:off x="1100666" y="5036079"/>
            <a:ext cx="2274624" cy="36533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246944" indent="-246944" algn="l">
              <a:spcBef>
                <a:spcPts val="1000"/>
              </a:spcBef>
              <a:buSzPct val="75000"/>
              <a:buChar char="•"/>
              <a:defRPr b="1"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Definir y entender el problema.</a:t>
            </a:r>
          </a:p>
          <a:p>
            <a:pPr marL="246944" indent="-246944" algn="l">
              <a:spcBef>
                <a:spcPts val="1000"/>
              </a:spcBef>
              <a:buSzPct val="75000"/>
              <a:buChar char="•"/>
              <a:defRPr b="1"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Conocer las variables de entrada, los procesos y las salidas.</a:t>
            </a:r>
          </a:p>
          <a:p>
            <a:pPr marL="246944" indent="-246944" algn="l">
              <a:spcBef>
                <a:spcPts val="1000"/>
              </a:spcBef>
              <a:buSzPct val="75000"/>
              <a:buChar char="•"/>
              <a:defRPr b="1"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Cuál es el objetivo esperado?</a:t>
            </a:r>
          </a:p>
        </p:txBody>
      </p:sp>
      <p:sp>
        <p:nvSpPr>
          <p:cNvPr id="282" name="Shape 282"/>
          <p:cNvSpPr/>
          <p:nvPr/>
        </p:nvSpPr>
        <p:spPr>
          <a:xfrm>
            <a:off x="3940439" y="5036079"/>
            <a:ext cx="2274624" cy="36533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246944" indent="-246944" algn="l">
              <a:spcBef>
                <a:spcPts val="1000"/>
              </a:spcBef>
              <a:buSzPct val="75000"/>
              <a:buChar char="•"/>
              <a:defRPr b="1"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Cómo se va a resolver el problema?</a:t>
            </a:r>
          </a:p>
          <a:p>
            <a:pPr marL="246944" indent="-246944" algn="l">
              <a:spcBef>
                <a:spcPts val="1000"/>
              </a:spcBef>
              <a:buSzPct val="75000"/>
              <a:buChar char="•"/>
              <a:defRPr b="1"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Algoritmo que lo resuelve</a:t>
            </a:r>
          </a:p>
          <a:p>
            <a:pPr marL="246944" indent="-246944" algn="l">
              <a:spcBef>
                <a:spcPts val="1000"/>
              </a:spcBef>
              <a:buSzPct val="75000"/>
              <a:buChar char="•"/>
              <a:defRPr b="1"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Técnicas de representación de la solución</a:t>
            </a:r>
          </a:p>
        </p:txBody>
      </p:sp>
      <p:sp>
        <p:nvSpPr>
          <p:cNvPr id="283" name="Shape 283"/>
          <p:cNvSpPr/>
          <p:nvPr/>
        </p:nvSpPr>
        <p:spPr>
          <a:xfrm>
            <a:off x="6814873" y="5036079"/>
            <a:ext cx="2595563" cy="36533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46944" indent="-246944" algn="l">
              <a:spcBef>
                <a:spcPts val="1000"/>
              </a:spcBef>
              <a:buSzPct val="75000"/>
              <a:buChar char="•"/>
              <a:defRPr b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Implementar la solución en un lenguaje formal que el computador entienda</a:t>
            </a:r>
          </a:p>
        </p:txBody>
      </p:sp>
      <p:sp>
        <p:nvSpPr>
          <p:cNvPr id="284" name="Shape 284"/>
          <p:cNvSpPr/>
          <p:nvPr/>
        </p:nvSpPr>
        <p:spPr>
          <a:xfrm>
            <a:off x="9959446" y="5036079"/>
            <a:ext cx="2274624" cy="36533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246944" indent="-246944" algn="l">
              <a:spcBef>
                <a:spcPts val="1000"/>
              </a:spcBef>
              <a:buSzPct val="75000"/>
              <a:buChar char="•"/>
              <a:defRPr b="1"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Pruebas en cada etapa del proceso</a:t>
            </a:r>
          </a:p>
          <a:p>
            <a:pPr marL="246944" indent="-246944" algn="l">
              <a:spcBef>
                <a:spcPts val="1000"/>
              </a:spcBef>
              <a:buSzPct val="75000"/>
              <a:buChar char="•"/>
              <a:defRPr b="1"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La solución es correcta?</a:t>
            </a:r>
          </a:p>
          <a:p>
            <a:pPr marL="246944" indent="-246944" algn="l">
              <a:spcBef>
                <a:spcPts val="1000"/>
              </a:spcBef>
              <a:buSzPct val="75000"/>
              <a:buChar char="•"/>
              <a:defRPr b="1"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Se puede optimizar la solución?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  computación …</a:t>
            </a:r>
          </a:p>
        </p:txBody>
      </p:sp>
      <p:sp>
        <p:nvSpPr>
          <p:cNvPr id="287" name="Shape 2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 proceso de resolución de un problema culmina en la generación de un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Algoritmo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pPr/>
            <a:r>
              <a:t>Conceptos y Propiedades de los algoritmos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Qué es un Algoritmo?</a:t>
            </a:r>
          </a:p>
        </p:txBody>
      </p:sp>
      <p:sp>
        <p:nvSpPr>
          <p:cNvPr id="292" name="Shape 2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93" name="Screen Shot 2016-05-02 at 12.15.47 AM.png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988" y="2462933"/>
            <a:ext cx="11590824" cy="65676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1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Cómo le decimos a la computadora qué tiene que hacer?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 algn="just" defTabSz="457200">
              <a:spcBef>
                <a:spcPts val="0"/>
              </a:spcBef>
              <a:buSzPct val="73000"/>
              <a:defRPr sz="4900">
                <a:latin typeface="Helvetica"/>
                <a:ea typeface="Helvetica"/>
                <a:cs typeface="Helvetica"/>
                <a:sym typeface="Helvetica"/>
              </a:defRPr>
            </a:pPr>
            <a:r>
              <a:t>Los usuarios a través de diferentes </a:t>
            </a:r>
            <a:r>
              <a:rPr b="1" i="1"/>
              <a:t>programas</a:t>
            </a:r>
            <a:r>
              <a:t> (instrucciones) le dicen a la computadora que hacer.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Definición de un algoritmo</a:t>
            </a:r>
          </a:p>
        </p:txBody>
      </p:sp>
      <p:sp>
        <p:nvSpPr>
          <p:cNvPr id="296" name="Shape 2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SzTx/>
              <a:buNone/>
            </a:lvl1pPr>
          </a:lstStyle>
          <a:p>
            <a:pPr/>
            <a:r>
              <a:t>Un algoritmo es una descripción ordenada de las instrucciones que deben realizarse para resolver un problema en un tiempo finito.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Estructura de un Algoritmo</a:t>
            </a:r>
          </a:p>
        </p:txBody>
      </p:sp>
      <p:pic>
        <p:nvPicPr>
          <p:cNvPr id="29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5910" y="3625979"/>
            <a:ext cx="9852980" cy="19428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Propiedades de los algoritmos</a:t>
            </a:r>
          </a:p>
        </p:txBody>
      </p:sp>
      <p:sp>
        <p:nvSpPr>
          <p:cNvPr id="302" name="Shape 302"/>
          <p:cNvSpPr/>
          <p:nvPr/>
        </p:nvSpPr>
        <p:spPr>
          <a:xfrm>
            <a:off x="5206801" y="5118100"/>
            <a:ext cx="2591198" cy="1270000"/>
          </a:xfrm>
          <a:prstGeom prst="roundRect">
            <a:avLst>
              <a:gd name="adj" fmla="val 15000"/>
            </a:avLst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Algoritmo</a:t>
            </a:r>
          </a:p>
        </p:txBody>
      </p:sp>
      <p:sp>
        <p:nvSpPr>
          <p:cNvPr id="303" name="Shape 303"/>
          <p:cNvSpPr/>
          <p:nvPr/>
        </p:nvSpPr>
        <p:spPr>
          <a:xfrm>
            <a:off x="5006346" y="2870200"/>
            <a:ext cx="2992108" cy="1270000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Preciso</a:t>
            </a:r>
          </a:p>
        </p:txBody>
      </p:sp>
      <p:sp>
        <p:nvSpPr>
          <p:cNvPr id="304" name="Shape 304"/>
          <p:cNvSpPr/>
          <p:nvPr/>
        </p:nvSpPr>
        <p:spPr>
          <a:xfrm>
            <a:off x="9383613" y="4741333"/>
            <a:ext cx="2992107" cy="1270001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Definido</a:t>
            </a:r>
          </a:p>
        </p:txBody>
      </p:sp>
      <p:sp>
        <p:nvSpPr>
          <p:cNvPr id="305" name="Shape 305"/>
          <p:cNvSpPr/>
          <p:nvPr/>
        </p:nvSpPr>
        <p:spPr>
          <a:xfrm>
            <a:off x="908479" y="4741333"/>
            <a:ext cx="2992108" cy="1270001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Efectividad</a:t>
            </a:r>
          </a:p>
        </p:txBody>
      </p:sp>
      <p:sp>
        <p:nvSpPr>
          <p:cNvPr id="306" name="Shape 306"/>
          <p:cNvSpPr/>
          <p:nvPr/>
        </p:nvSpPr>
        <p:spPr>
          <a:xfrm>
            <a:off x="5006346" y="7526866"/>
            <a:ext cx="2992108" cy="1270001"/>
          </a:xfrm>
          <a:prstGeom prst="ellipse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Finito</a:t>
            </a:r>
          </a:p>
        </p:txBody>
      </p:sp>
      <p:sp>
        <p:nvSpPr>
          <p:cNvPr id="307" name="Shape 307"/>
          <p:cNvSpPr/>
          <p:nvPr/>
        </p:nvSpPr>
        <p:spPr>
          <a:xfrm flipV="1">
            <a:off x="6498166" y="4094525"/>
            <a:ext cx="1" cy="1080990"/>
          </a:xfrm>
          <a:prstGeom prst="line">
            <a:avLst/>
          </a:prstGeom>
          <a:ln w="127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8" name="Shape 308"/>
          <p:cNvSpPr/>
          <p:nvPr/>
        </p:nvSpPr>
        <p:spPr>
          <a:xfrm flipV="1">
            <a:off x="7528718" y="5450152"/>
            <a:ext cx="1914292" cy="326695"/>
          </a:xfrm>
          <a:prstGeom prst="line">
            <a:avLst/>
          </a:prstGeom>
          <a:ln w="127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9" name="Shape 309"/>
          <p:cNvSpPr/>
          <p:nvPr/>
        </p:nvSpPr>
        <p:spPr>
          <a:xfrm flipH="1" flipV="1">
            <a:off x="3675820" y="5462752"/>
            <a:ext cx="1751314" cy="301494"/>
          </a:xfrm>
          <a:prstGeom prst="line">
            <a:avLst/>
          </a:prstGeom>
          <a:ln w="127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0" name="Shape 310"/>
          <p:cNvSpPr/>
          <p:nvPr/>
        </p:nvSpPr>
        <p:spPr>
          <a:xfrm>
            <a:off x="6490222" y="6154208"/>
            <a:ext cx="1" cy="1443860"/>
          </a:xfrm>
          <a:prstGeom prst="line">
            <a:avLst/>
          </a:prstGeom>
          <a:ln w="127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Representar un algoritmo</a:t>
            </a:r>
          </a:p>
        </p:txBody>
      </p:sp>
      <p:sp>
        <p:nvSpPr>
          <p:cNvPr id="313" name="Shape 3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Lenguaje Natural</a:t>
            </a:r>
          </a:p>
          <a:p>
            <a:pPr/>
            <a:r>
              <a:t>Diagrama de flujos</a:t>
            </a:r>
          </a:p>
          <a:p>
            <a:pPr/>
            <a:r>
              <a:t>Pseudocódigo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Ok, entonces,un problema…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Calcular el pago de un trabajador por horas?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Lenguaje Natural</a:t>
            </a:r>
          </a:p>
        </p:txBody>
      </p:sp>
      <p:sp>
        <p:nvSpPr>
          <p:cNvPr id="320" name="Shape 3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Inicio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Pedir el numero de horas trabajadas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Pedir el salario por hora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Multiplicar el numero de horas trabajadas por el salario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Presentar el pago total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Fin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Diagrama de Flujo</a:t>
            </a:r>
          </a:p>
        </p:txBody>
      </p:sp>
      <p:sp>
        <p:nvSpPr>
          <p:cNvPr id="323" name="Shape 323"/>
          <p:cNvSpPr/>
          <p:nvPr/>
        </p:nvSpPr>
        <p:spPr>
          <a:xfrm>
            <a:off x="5007504" y="2633133"/>
            <a:ext cx="2162507" cy="892837"/>
          </a:xfrm>
          <a:prstGeom prst="roundRect">
            <a:avLst>
              <a:gd name="adj" fmla="val 21336"/>
            </a:avLst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Inicio</a:t>
            </a:r>
          </a:p>
        </p:txBody>
      </p:sp>
      <p:sp>
        <p:nvSpPr>
          <p:cNvPr id="324" name="Shape 324"/>
          <p:cNvSpPr/>
          <p:nvPr/>
        </p:nvSpPr>
        <p:spPr>
          <a:xfrm>
            <a:off x="5007504" y="8178800"/>
            <a:ext cx="2162506" cy="892837"/>
          </a:xfrm>
          <a:prstGeom prst="roundRect">
            <a:avLst>
              <a:gd name="adj" fmla="val 21336"/>
            </a:avLst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Fin</a:t>
            </a:r>
          </a:p>
        </p:txBody>
      </p:sp>
      <p:sp>
        <p:nvSpPr>
          <p:cNvPr id="325" name="Shape 325"/>
          <p:cNvSpPr/>
          <p:nvPr/>
        </p:nvSpPr>
        <p:spPr>
          <a:xfrm>
            <a:off x="4695361" y="3778927"/>
            <a:ext cx="2857704" cy="1068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420" y="0"/>
                </a:lnTo>
                <a:lnTo>
                  <a:pt x="21600" y="274"/>
                </a:lnTo>
                <a:lnTo>
                  <a:pt x="17019" y="2141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Horas trabajadas</a:t>
            </a:r>
          </a:p>
        </p:txBody>
      </p:sp>
      <p:sp>
        <p:nvSpPr>
          <p:cNvPr id="326" name="Shape 326"/>
          <p:cNvSpPr/>
          <p:nvPr/>
        </p:nvSpPr>
        <p:spPr>
          <a:xfrm>
            <a:off x="4695361" y="5100339"/>
            <a:ext cx="2857704" cy="1068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420" y="0"/>
                </a:lnTo>
                <a:lnTo>
                  <a:pt x="21600" y="274"/>
                </a:lnTo>
                <a:lnTo>
                  <a:pt x="17019" y="21419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Salario por hora</a:t>
            </a:r>
          </a:p>
        </p:txBody>
      </p:sp>
      <p:sp>
        <p:nvSpPr>
          <p:cNvPr id="327" name="Shape 327"/>
          <p:cNvSpPr/>
          <p:nvPr/>
        </p:nvSpPr>
        <p:spPr>
          <a:xfrm>
            <a:off x="4241800" y="6538797"/>
            <a:ext cx="3403600" cy="1270001"/>
          </a:xfrm>
          <a:prstGeom prst="rect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pago = horas * salario</a:t>
            </a:r>
          </a:p>
        </p:txBody>
      </p:sp>
      <p:sp>
        <p:nvSpPr>
          <p:cNvPr id="328" name="Shape 328"/>
          <p:cNvSpPr/>
          <p:nvPr/>
        </p:nvSpPr>
        <p:spPr>
          <a:xfrm>
            <a:off x="6124213" y="3432889"/>
            <a:ext cx="1" cy="407063"/>
          </a:xfrm>
          <a:prstGeom prst="line">
            <a:avLst/>
          </a:prstGeom>
          <a:ln w="508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9" name="Shape 329"/>
          <p:cNvSpPr/>
          <p:nvPr/>
        </p:nvSpPr>
        <p:spPr>
          <a:xfrm>
            <a:off x="6136913" y="4753689"/>
            <a:ext cx="1" cy="407063"/>
          </a:xfrm>
          <a:prstGeom prst="line">
            <a:avLst/>
          </a:prstGeom>
          <a:ln w="508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0" name="Shape 330"/>
          <p:cNvSpPr/>
          <p:nvPr/>
        </p:nvSpPr>
        <p:spPr>
          <a:xfrm>
            <a:off x="6149613" y="6150689"/>
            <a:ext cx="1" cy="407063"/>
          </a:xfrm>
          <a:prstGeom prst="line">
            <a:avLst/>
          </a:prstGeom>
          <a:ln w="508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1" name="Shape 331"/>
          <p:cNvSpPr/>
          <p:nvPr/>
        </p:nvSpPr>
        <p:spPr>
          <a:xfrm>
            <a:off x="6149613" y="7788989"/>
            <a:ext cx="1" cy="407063"/>
          </a:xfrm>
          <a:prstGeom prst="line">
            <a:avLst/>
          </a:prstGeom>
          <a:ln w="508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Pseudocódigo</a:t>
            </a:r>
          </a:p>
        </p:txBody>
      </p:sp>
      <p:sp>
        <p:nvSpPr>
          <p:cNvPr id="334" name="Shape 3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BEGIN</a:t>
            </a:r>
          </a:p>
          <a:p>
            <a:pPr marL="0" indent="0">
              <a:buSzTx/>
              <a:buNone/>
            </a:pPr>
            <a:r>
              <a:t>INPUT horas</a:t>
            </a:r>
          </a:p>
          <a:p>
            <a:pPr marL="0" indent="0">
              <a:spcBef>
                <a:spcPts val="2000"/>
              </a:spcBef>
              <a:buSzTx/>
              <a:buNone/>
            </a:pPr>
            <a:r>
              <a:t>INPUT salarioxhora</a:t>
            </a:r>
          </a:p>
          <a:p>
            <a:pPr marL="0" indent="0">
              <a:spcBef>
                <a:spcPts val="2000"/>
              </a:spcBef>
              <a:buSzTx/>
              <a:buNone/>
            </a:pPr>
            <a:r>
              <a:t>pago = horas*salarioxhora</a:t>
            </a:r>
          </a:p>
          <a:p>
            <a:pPr marL="0" indent="0">
              <a:spcBef>
                <a:spcPts val="2000"/>
              </a:spcBef>
              <a:buSzTx/>
              <a:buNone/>
            </a:pPr>
            <a:r>
              <a:t>OUTPUT pago</a:t>
            </a:r>
          </a:p>
          <a:p>
            <a:pPr marL="0" indent="0">
              <a:buSzTx/>
              <a:buNone/>
            </a:pPr>
            <a: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7" name="Shape 337"/>
          <p:cNvSpPr/>
          <p:nvPr/>
        </p:nvSpPr>
        <p:spPr>
          <a:xfrm>
            <a:off x="6010275" y="3784599"/>
            <a:ext cx="984251" cy="21844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700">
                <a:solidFill>
                  <a:srgbClr val="FFFFFF"/>
                </a:solidFill>
              </a:defRPr>
            </a:lvl1pPr>
          </a:lstStyle>
          <a:p>
            <a:pPr/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0383" y="720631"/>
            <a:ext cx="5388876" cy="3419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96100" y="720631"/>
            <a:ext cx="5424066" cy="3419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78750" y="4654550"/>
            <a:ext cx="1308100" cy="1308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115550" y="4724400"/>
            <a:ext cx="1155700" cy="1168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50383" y="5120340"/>
            <a:ext cx="5388876" cy="3068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913695" y="6451016"/>
            <a:ext cx="5388876" cy="2343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Tarea</a:t>
            </a:r>
          </a:p>
        </p:txBody>
      </p:sp>
      <p:sp>
        <p:nvSpPr>
          <p:cNvPr id="340" name="Shape 3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Escribir un Programa en Python que muestre:</a:t>
            </a:r>
          </a:p>
          <a:p>
            <a:pPr marL="0" indent="0">
              <a:buSzTx/>
              <a:buNone/>
            </a:pPr>
            <a:r>
              <a:t>Nombre:</a:t>
            </a:r>
          </a:p>
          <a:p>
            <a:pPr marL="0" indent="0">
              <a:buSzTx/>
              <a:buNone/>
            </a:pPr>
            <a:r>
              <a:t>Matrícula:</a:t>
            </a:r>
          </a:p>
          <a:p>
            <a:pPr marL="0" indent="0">
              <a:buSzTx/>
              <a:buNone/>
            </a:pPr>
            <a:r>
              <a:t>Equipo de Fútbol Favorito:</a:t>
            </a:r>
          </a:p>
          <a:p>
            <a:pPr/>
            <a:r>
              <a:t>Escribir un algoritmo en lenguaje natural que calcule la edad de una persona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body" idx="1"/>
          </p:nvPr>
        </p:nvSpPr>
        <p:spPr>
          <a:xfrm>
            <a:off x="952500" y="19558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44499" indent="-444499" algn="just" defTabSz="457200">
              <a:spcBef>
                <a:spcPts val="0"/>
              </a:spcBef>
              <a:buSzPct val="73000"/>
              <a:defRPr sz="4900">
                <a:latin typeface="Helvetica"/>
                <a:ea typeface="Helvetica"/>
                <a:cs typeface="Helvetica"/>
                <a:sym typeface="Helvetica"/>
              </a:defRPr>
            </a:pPr>
            <a:r>
              <a:t>Los programadores a través de un </a:t>
            </a:r>
            <a:r>
              <a:rPr b="1"/>
              <a:t>lenguaje de programación</a:t>
            </a:r>
            <a:r>
              <a:t> construyen esos programas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Por qué aprender a programar?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1752" indent="-301752" algn="just" defTabSz="402336">
              <a:spcBef>
                <a:spcPts val="0"/>
              </a:spcBef>
              <a:buSzTx/>
              <a:buNone/>
              <a:defRPr sz="3168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301752" indent="-301752" algn="just" defTabSz="402336">
              <a:spcBef>
                <a:spcPts val="0"/>
              </a:spcBef>
              <a:buSzTx/>
              <a:buNone/>
              <a:defRPr sz="3168">
                <a:latin typeface="Helvetica"/>
                <a:ea typeface="Helvetica"/>
                <a:cs typeface="Helvetica"/>
                <a:sym typeface="Helvetica"/>
              </a:defRPr>
            </a:pPr>
            <a:r>
              <a:t>Entre otras cosas me permite:</a:t>
            </a:r>
          </a:p>
          <a:p>
            <a:pPr marL="301752" indent="-301752" algn="just" defTabSz="402336">
              <a:spcBef>
                <a:spcPts val="0"/>
              </a:spcBef>
              <a:buSzTx/>
              <a:buNone/>
              <a:defRPr sz="3168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391159" indent="-391159" algn="just" defTabSz="402336">
              <a:spcBef>
                <a:spcPts val="0"/>
              </a:spcBef>
              <a:defRPr b="1" sz="3168">
                <a:latin typeface="Helvetica"/>
                <a:ea typeface="Helvetica"/>
                <a:cs typeface="Helvetica"/>
                <a:sym typeface="Helvetica"/>
              </a:defRPr>
            </a:pPr>
            <a:r>
              <a:t>Automatizar tareas repetitivas y ser más productivo</a:t>
            </a:r>
          </a:p>
          <a:p>
            <a:pPr marL="391159" indent="-391159" algn="just" defTabSz="402336">
              <a:spcBef>
                <a:spcPts val="0"/>
              </a:spcBef>
              <a:defRPr sz="3168">
                <a:latin typeface="Helvetica"/>
                <a:ea typeface="Helvetica"/>
                <a:cs typeface="Helvetica"/>
                <a:sym typeface="Helvetica"/>
              </a:defRPr>
            </a:pPr>
            <a:r>
              <a:t>Crear herramientas que otros usan (trabajo de programador)</a:t>
            </a:r>
          </a:p>
          <a:p>
            <a:pPr marL="391159" indent="-391159" algn="just" defTabSz="402336">
              <a:spcBef>
                <a:spcPts val="0"/>
              </a:spcBef>
              <a:defRPr sz="3168">
                <a:latin typeface="Helvetica"/>
                <a:ea typeface="Helvetica"/>
                <a:cs typeface="Helvetica"/>
                <a:sym typeface="Helvetica"/>
              </a:defRPr>
            </a:pPr>
            <a:r>
              <a:t>Ganar dinero</a:t>
            </a:r>
          </a:p>
          <a:p>
            <a:pPr marL="301752" indent="-301752" algn="just" defTabSz="402336">
              <a:spcBef>
                <a:spcPts val="0"/>
              </a:spcBef>
              <a:buSzTx/>
              <a:buNone/>
              <a:defRPr sz="3168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301752" indent="-301752" algn="just" defTabSz="402336">
              <a:spcBef>
                <a:spcPts val="0"/>
              </a:spcBef>
              <a:buSzTx/>
              <a:buNone/>
              <a:defRPr sz="3168">
                <a:latin typeface="Helvetica"/>
                <a:ea typeface="Helvetica"/>
                <a:cs typeface="Helvetica"/>
                <a:sym typeface="Helvetica"/>
              </a:defRPr>
            </a:pPr>
            <a:r>
              <a:t>Otras razones:</a:t>
            </a:r>
          </a:p>
          <a:p>
            <a:pPr marL="391159" indent="-391159" algn="just" defTabSz="402336">
              <a:spcBef>
                <a:spcPts val="0"/>
              </a:spcBef>
              <a:defRPr sz="3168">
                <a:latin typeface="Helvetica"/>
                <a:ea typeface="Helvetica"/>
                <a:cs typeface="Helvetica"/>
                <a:sym typeface="Helvetica"/>
              </a:defRPr>
            </a:pPr>
            <a:r>
              <a:t>Fomenta la creatividad</a:t>
            </a:r>
          </a:p>
          <a:p>
            <a:pPr marL="391159" indent="-391159" algn="just" defTabSz="402336">
              <a:spcBef>
                <a:spcPts val="0"/>
              </a:spcBef>
              <a:defRPr sz="3168">
                <a:latin typeface="Helvetica"/>
                <a:ea typeface="Helvetica"/>
                <a:cs typeface="Helvetica"/>
                <a:sym typeface="Helvetica"/>
              </a:defRPr>
            </a:pPr>
            <a:r>
              <a:t>Crear cosas de interés personal </a:t>
            </a:r>
          </a:p>
          <a:p>
            <a:pPr marL="391159" indent="-391159" algn="just" defTabSz="402336">
              <a:spcBef>
                <a:spcPts val="0"/>
              </a:spcBef>
              <a:defRPr sz="3168">
                <a:latin typeface="Helvetica"/>
                <a:ea typeface="Helvetica"/>
                <a:cs typeface="Helvetica"/>
                <a:sym typeface="Helvetica"/>
              </a:defRPr>
            </a:pPr>
            <a:r>
              <a:t>Es divertido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 Steve Jobs</a:t>
            </a:r>
          </a:p>
        </p:txBody>
      </p:sp>
      <p:sp>
        <p:nvSpPr>
          <p:cNvPr id="165" name="Shape 165"/>
          <p:cNvSpPr/>
          <p:nvPr>
            <p:ph type="body" idx="14"/>
          </p:nvPr>
        </p:nvSpPr>
        <p:spPr>
          <a:xfrm>
            <a:off x="1270000" y="3683000"/>
            <a:ext cx="10464800" cy="1854201"/>
          </a:xfrm>
          <a:prstGeom prst="rect">
            <a:avLst/>
          </a:prstGeom>
        </p:spPr>
        <p:txBody>
          <a:bodyPr/>
          <a:lstStyle/>
          <a:p>
            <a:pPr/>
            <a:r>
              <a:t>“Todos en este país deberían aprender a programar una computadora porque te enseña a pensar”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>
            <a:hlinkClick r:id="rId2" invalidUrl="" action="" tgtFrame="" tooltip="" history="1" highlightClick="0" endSnd="0"/>
          </p:cNvPr>
          <p:cNvSpPr/>
          <p:nvPr/>
        </p:nvSpPr>
        <p:spPr>
          <a:xfrm>
            <a:off x="3114145" y="2482850"/>
            <a:ext cx="6776510" cy="47879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solidFill>
                  <a:srgbClr val="4C4C4C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