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368" r:id="rId2"/>
    <p:sldId id="453" r:id="rId3"/>
    <p:sldId id="454" r:id="rId4"/>
    <p:sldId id="352" r:id="rId5"/>
    <p:sldId id="450" r:id="rId6"/>
    <p:sldId id="452" r:id="rId7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4679"/>
  </p:normalViewPr>
  <p:slideViewPr>
    <p:cSldViewPr>
      <p:cViewPr varScale="1">
        <p:scale>
          <a:sx n="67" d="100"/>
          <a:sy n="67" d="100"/>
        </p:scale>
        <p:origin x="208" y="2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60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2BFA48F-C328-6B55-A8B4-3CB7FBD871DA}"/>
              </a:ext>
            </a:extLst>
          </p:cNvPr>
          <p:cNvSpPr/>
          <p:nvPr userDrawn="1"/>
        </p:nvSpPr>
        <p:spPr>
          <a:xfrm>
            <a:off x="1" y="1600"/>
            <a:ext cx="4050799" cy="15969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8120B-2C31-5D3C-0DE6-B60C6145704D}"/>
              </a:ext>
            </a:extLst>
          </p:cNvPr>
          <p:cNvSpPr/>
          <p:nvPr userDrawn="1"/>
        </p:nvSpPr>
        <p:spPr>
          <a:xfrm>
            <a:off x="0" y="8524896"/>
            <a:ext cx="17349294" cy="1228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875BD63-0DCE-1182-E1DF-539BBF39BE5C}"/>
              </a:ext>
            </a:extLst>
          </p:cNvPr>
          <p:cNvSpPr/>
          <p:nvPr userDrawn="1"/>
        </p:nvSpPr>
        <p:spPr>
          <a:xfrm flipV="1">
            <a:off x="-10693" y="1581871"/>
            <a:ext cx="4516309" cy="423140"/>
          </a:xfrm>
          <a:custGeom>
            <a:avLst/>
            <a:gdLst>
              <a:gd name="connsiteX0" fmla="*/ 0 w 3611251"/>
              <a:gd name="connsiteY0" fmla="*/ 351802 h 351802"/>
              <a:gd name="connsiteX1" fmla="*/ 1895907 w 3611251"/>
              <a:gd name="connsiteY1" fmla="*/ 0 h 351802"/>
              <a:gd name="connsiteX2" fmla="*/ 3611251 w 3611251"/>
              <a:gd name="connsiteY2" fmla="*/ 351802 h 351802"/>
              <a:gd name="connsiteX3" fmla="*/ 0 w 3611251"/>
              <a:gd name="connsiteY3" fmla="*/ 351802 h 351802"/>
              <a:gd name="connsiteX0" fmla="*/ 0 w 3611251"/>
              <a:gd name="connsiteY0" fmla="*/ 366793 h 366793"/>
              <a:gd name="connsiteX1" fmla="*/ 2300641 w 3611251"/>
              <a:gd name="connsiteY1" fmla="*/ 0 h 366793"/>
              <a:gd name="connsiteX2" fmla="*/ 3611251 w 3611251"/>
              <a:gd name="connsiteY2" fmla="*/ 366793 h 366793"/>
              <a:gd name="connsiteX3" fmla="*/ 0 w 3611251"/>
              <a:gd name="connsiteY3" fmla="*/ 366793 h 366793"/>
              <a:gd name="connsiteX0" fmla="*/ 0 w 3611251"/>
              <a:gd name="connsiteY0" fmla="*/ 366793 h 366793"/>
              <a:gd name="connsiteX1" fmla="*/ 2525493 w 3611251"/>
              <a:gd name="connsiteY1" fmla="*/ 0 h 366793"/>
              <a:gd name="connsiteX2" fmla="*/ 3611251 w 3611251"/>
              <a:gd name="connsiteY2" fmla="*/ 366793 h 366793"/>
              <a:gd name="connsiteX3" fmla="*/ 0 w 3611251"/>
              <a:gd name="connsiteY3" fmla="*/ 366793 h 366793"/>
              <a:gd name="connsiteX0" fmla="*/ 0 w 3611251"/>
              <a:gd name="connsiteY0" fmla="*/ 291842 h 291842"/>
              <a:gd name="connsiteX1" fmla="*/ 2555474 w 3611251"/>
              <a:gd name="connsiteY1" fmla="*/ 0 h 291842"/>
              <a:gd name="connsiteX2" fmla="*/ 3611251 w 3611251"/>
              <a:gd name="connsiteY2" fmla="*/ 291842 h 291842"/>
              <a:gd name="connsiteX3" fmla="*/ 0 w 3611251"/>
              <a:gd name="connsiteY3" fmla="*/ 291842 h 291842"/>
              <a:gd name="connsiteX0" fmla="*/ 0 w 3611251"/>
              <a:gd name="connsiteY0" fmla="*/ 291842 h 291842"/>
              <a:gd name="connsiteX1" fmla="*/ 432643 w 3611251"/>
              <a:gd name="connsiteY1" fmla="*/ 244047 h 291842"/>
              <a:gd name="connsiteX2" fmla="*/ 2555474 w 3611251"/>
              <a:gd name="connsiteY2" fmla="*/ 0 h 291842"/>
              <a:gd name="connsiteX3" fmla="*/ 3611251 w 3611251"/>
              <a:gd name="connsiteY3" fmla="*/ 291842 h 291842"/>
              <a:gd name="connsiteX4" fmla="*/ 0 w 3611251"/>
              <a:gd name="connsiteY4" fmla="*/ 291842 h 291842"/>
              <a:gd name="connsiteX0" fmla="*/ 0 w 3611251"/>
              <a:gd name="connsiteY0" fmla="*/ 291842 h 297520"/>
              <a:gd name="connsiteX1" fmla="*/ 432643 w 3611251"/>
              <a:gd name="connsiteY1" fmla="*/ 244047 h 297520"/>
              <a:gd name="connsiteX2" fmla="*/ 2555474 w 3611251"/>
              <a:gd name="connsiteY2" fmla="*/ 0 h 297520"/>
              <a:gd name="connsiteX3" fmla="*/ 3611251 w 3611251"/>
              <a:gd name="connsiteY3" fmla="*/ 291842 h 297520"/>
              <a:gd name="connsiteX4" fmla="*/ 427296 w 3611251"/>
              <a:gd name="connsiteY4" fmla="*/ 297520 h 297520"/>
              <a:gd name="connsiteX5" fmla="*/ 0 w 3611251"/>
              <a:gd name="connsiteY5" fmla="*/ 291842 h 297520"/>
              <a:gd name="connsiteX0" fmla="*/ 0 w 3183955"/>
              <a:gd name="connsiteY0" fmla="*/ 297520 h 297520"/>
              <a:gd name="connsiteX1" fmla="*/ 5347 w 3183955"/>
              <a:gd name="connsiteY1" fmla="*/ 244047 h 297520"/>
              <a:gd name="connsiteX2" fmla="*/ 2128178 w 3183955"/>
              <a:gd name="connsiteY2" fmla="*/ 0 h 297520"/>
              <a:gd name="connsiteX3" fmla="*/ 3183955 w 3183955"/>
              <a:gd name="connsiteY3" fmla="*/ 291842 h 297520"/>
              <a:gd name="connsiteX4" fmla="*/ 0 w 3183955"/>
              <a:gd name="connsiteY4" fmla="*/ 297520 h 297520"/>
              <a:gd name="connsiteX0" fmla="*/ 7353 w 3178608"/>
              <a:gd name="connsiteY0" fmla="*/ 297520 h 297520"/>
              <a:gd name="connsiteX1" fmla="*/ 0 w 3178608"/>
              <a:gd name="connsiteY1" fmla="*/ 244047 h 297520"/>
              <a:gd name="connsiteX2" fmla="*/ 2122831 w 3178608"/>
              <a:gd name="connsiteY2" fmla="*/ 0 h 297520"/>
              <a:gd name="connsiteX3" fmla="*/ 3178608 w 3178608"/>
              <a:gd name="connsiteY3" fmla="*/ 291842 h 297520"/>
              <a:gd name="connsiteX4" fmla="*/ 7353 w 3178608"/>
              <a:gd name="connsiteY4" fmla="*/ 297520 h 297520"/>
              <a:gd name="connsiteX0" fmla="*/ 0 w 3171255"/>
              <a:gd name="connsiteY0" fmla="*/ 297520 h 297520"/>
              <a:gd name="connsiteX1" fmla="*/ 8522 w 3171255"/>
              <a:gd name="connsiteY1" fmla="*/ 240872 h 297520"/>
              <a:gd name="connsiteX2" fmla="*/ 2115478 w 3171255"/>
              <a:gd name="connsiteY2" fmla="*/ 0 h 297520"/>
              <a:gd name="connsiteX3" fmla="*/ 3171255 w 3171255"/>
              <a:gd name="connsiteY3" fmla="*/ 291842 h 297520"/>
              <a:gd name="connsiteX4" fmla="*/ 0 w 3171255"/>
              <a:gd name="connsiteY4" fmla="*/ 297520 h 297520"/>
              <a:gd name="connsiteX0" fmla="*/ 4178 w 3175433"/>
              <a:gd name="connsiteY0" fmla="*/ 297520 h 297520"/>
              <a:gd name="connsiteX1" fmla="*/ 0 w 3175433"/>
              <a:gd name="connsiteY1" fmla="*/ 237697 h 297520"/>
              <a:gd name="connsiteX2" fmla="*/ 2119656 w 3175433"/>
              <a:gd name="connsiteY2" fmla="*/ 0 h 297520"/>
              <a:gd name="connsiteX3" fmla="*/ 3175433 w 3175433"/>
              <a:gd name="connsiteY3" fmla="*/ 291842 h 297520"/>
              <a:gd name="connsiteX4" fmla="*/ 4178 w 3175433"/>
              <a:gd name="connsiteY4" fmla="*/ 297520 h 29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433" h="297520">
                <a:moveTo>
                  <a:pt x="4178" y="297520"/>
                </a:moveTo>
                <a:lnTo>
                  <a:pt x="0" y="237697"/>
                </a:lnTo>
                <a:lnTo>
                  <a:pt x="2119656" y="0"/>
                </a:lnTo>
                <a:lnTo>
                  <a:pt x="3175433" y="291842"/>
                </a:lnTo>
                <a:lnTo>
                  <a:pt x="4178" y="2975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0CE3411-799A-A2EE-E803-30BCA7BCED40}"/>
              </a:ext>
            </a:extLst>
          </p:cNvPr>
          <p:cNvSpPr/>
          <p:nvPr userDrawn="1"/>
        </p:nvSpPr>
        <p:spPr>
          <a:xfrm flipV="1">
            <a:off x="2471485" y="1061863"/>
            <a:ext cx="5136158" cy="931952"/>
          </a:xfrm>
          <a:prstGeom prst="triangle">
            <a:avLst>
              <a:gd name="adj" fmla="val 525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351BECF1-DBCC-0758-3A5B-D9A73DA4288D}"/>
              </a:ext>
            </a:extLst>
          </p:cNvPr>
          <p:cNvSpPr/>
          <p:nvPr userDrawn="1"/>
        </p:nvSpPr>
        <p:spPr>
          <a:xfrm flipV="1">
            <a:off x="5104590" y="1405580"/>
            <a:ext cx="4628035" cy="642066"/>
          </a:xfrm>
          <a:prstGeom prst="triangle">
            <a:avLst>
              <a:gd name="adj" fmla="val 525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485E2F7-7288-659F-B8EB-135D92506C1A}"/>
              </a:ext>
            </a:extLst>
          </p:cNvPr>
          <p:cNvSpPr/>
          <p:nvPr userDrawn="1"/>
        </p:nvSpPr>
        <p:spPr>
          <a:xfrm flipV="1">
            <a:off x="8011030" y="1358798"/>
            <a:ext cx="7436255" cy="931952"/>
          </a:xfrm>
          <a:prstGeom prst="triangle">
            <a:avLst>
              <a:gd name="adj" fmla="val 593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3715DE8-8BA4-FC8D-5105-C5193091E50C}"/>
              </a:ext>
            </a:extLst>
          </p:cNvPr>
          <p:cNvSpPr/>
          <p:nvPr userDrawn="1"/>
        </p:nvSpPr>
        <p:spPr>
          <a:xfrm flipV="1">
            <a:off x="13050589" y="1598506"/>
            <a:ext cx="4298706" cy="500370"/>
          </a:xfrm>
          <a:custGeom>
            <a:avLst/>
            <a:gdLst>
              <a:gd name="connsiteX0" fmla="*/ 0 w 3611251"/>
              <a:gd name="connsiteY0" fmla="*/ 351802 h 351802"/>
              <a:gd name="connsiteX1" fmla="*/ 1895907 w 3611251"/>
              <a:gd name="connsiteY1" fmla="*/ 0 h 351802"/>
              <a:gd name="connsiteX2" fmla="*/ 3611251 w 3611251"/>
              <a:gd name="connsiteY2" fmla="*/ 351802 h 351802"/>
              <a:gd name="connsiteX3" fmla="*/ 0 w 3611251"/>
              <a:gd name="connsiteY3" fmla="*/ 351802 h 351802"/>
              <a:gd name="connsiteX0" fmla="*/ 0 w 3611251"/>
              <a:gd name="connsiteY0" fmla="*/ 351802 h 351823"/>
              <a:gd name="connsiteX1" fmla="*/ 1895907 w 3611251"/>
              <a:gd name="connsiteY1" fmla="*/ 0 h 351823"/>
              <a:gd name="connsiteX2" fmla="*/ 3611251 w 3611251"/>
              <a:gd name="connsiteY2" fmla="*/ 351802 h 351823"/>
              <a:gd name="connsiteX3" fmla="*/ 3022435 w 3611251"/>
              <a:gd name="connsiteY3" fmla="*/ 351823 h 351823"/>
              <a:gd name="connsiteX4" fmla="*/ 0 w 3611251"/>
              <a:gd name="connsiteY4" fmla="*/ 351802 h 351823"/>
              <a:gd name="connsiteX0" fmla="*/ 0 w 3611251"/>
              <a:gd name="connsiteY0" fmla="*/ 351802 h 351823"/>
              <a:gd name="connsiteX1" fmla="*/ 1895907 w 3611251"/>
              <a:gd name="connsiteY1" fmla="*/ 0 h 351823"/>
              <a:gd name="connsiteX2" fmla="*/ 3019260 w 3611251"/>
              <a:gd name="connsiteY2" fmla="*/ 231172 h 351823"/>
              <a:gd name="connsiteX3" fmla="*/ 3611251 w 3611251"/>
              <a:gd name="connsiteY3" fmla="*/ 351802 h 351823"/>
              <a:gd name="connsiteX4" fmla="*/ 3022435 w 3611251"/>
              <a:gd name="connsiteY4" fmla="*/ 351823 h 351823"/>
              <a:gd name="connsiteX5" fmla="*/ 0 w 3611251"/>
              <a:gd name="connsiteY5" fmla="*/ 351802 h 351823"/>
              <a:gd name="connsiteX0" fmla="*/ 0 w 3022435"/>
              <a:gd name="connsiteY0" fmla="*/ 351802 h 351823"/>
              <a:gd name="connsiteX1" fmla="*/ 1895907 w 3022435"/>
              <a:gd name="connsiteY1" fmla="*/ 0 h 351823"/>
              <a:gd name="connsiteX2" fmla="*/ 3019260 w 3022435"/>
              <a:gd name="connsiteY2" fmla="*/ 231172 h 351823"/>
              <a:gd name="connsiteX3" fmla="*/ 3022435 w 3022435"/>
              <a:gd name="connsiteY3" fmla="*/ 351823 h 351823"/>
              <a:gd name="connsiteX4" fmla="*/ 0 w 3022435"/>
              <a:gd name="connsiteY4" fmla="*/ 351802 h 35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2435" h="351823">
                <a:moveTo>
                  <a:pt x="0" y="351802"/>
                </a:moveTo>
                <a:lnTo>
                  <a:pt x="1895907" y="0"/>
                </a:lnTo>
                <a:lnTo>
                  <a:pt x="3019260" y="231172"/>
                </a:lnTo>
                <a:cubicBezTo>
                  <a:pt x="3020318" y="271389"/>
                  <a:pt x="3021377" y="311606"/>
                  <a:pt x="3022435" y="351823"/>
                </a:cubicBezTo>
                <a:lnTo>
                  <a:pt x="0" y="3518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1EC93-0096-94E4-E366-88D0A8030A44}"/>
              </a:ext>
            </a:extLst>
          </p:cNvPr>
          <p:cNvSpPr/>
          <p:nvPr userDrawn="1"/>
        </p:nvSpPr>
        <p:spPr>
          <a:xfrm>
            <a:off x="13721426" y="-3124"/>
            <a:ext cx="3618836" cy="1675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6343-3A6A-8313-3ED1-9648882A3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533" y="2643385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EE94E-8389-4F04-DF52-4A946C31A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533" y="6170034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D9FC-2C4D-BC52-9178-7D134C89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ED9-6257-4449-9988-A327B2B68C6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4AD7-52E3-4882-5CA5-60B575FC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617B-7923-C5DB-8DC8-1AFA9770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48A0-BB91-7E4E-9F1D-B565EB4D82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60631-5DBD-E326-8582-93A8EE20DECE}"/>
              </a:ext>
            </a:extLst>
          </p:cNvPr>
          <p:cNvSpPr/>
          <p:nvPr userDrawn="1"/>
        </p:nvSpPr>
        <p:spPr>
          <a:xfrm>
            <a:off x="1" y="0"/>
            <a:ext cx="17340263" cy="1405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5392F-B1D9-7593-ACF4-D463D206C968}"/>
              </a:ext>
            </a:extLst>
          </p:cNvPr>
          <p:cNvSpPr txBox="1"/>
          <p:nvPr userDrawn="1"/>
        </p:nvSpPr>
        <p:spPr>
          <a:xfrm>
            <a:off x="195968" y="500341"/>
            <a:ext cx="3406574" cy="967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89" dirty="0">
                <a:solidFill>
                  <a:schemeClr val="bg1"/>
                </a:solidFill>
              </a:rPr>
              <a:t>Paul Rosen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D970BD1-0281-44CA-ECC5-7B6BBAF2B6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591" y="243794"/>
            <a:ext cx="2951439" cy="15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7C2763F8-13B5-0CD4-93FF-558E509442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713" y="243794"/>
            <a:ext cx="2204580" cy="151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DCF586-80B3-EE6E-DF19-8BB1E66DCA15}"/>
              </a:ext>
            </a:extLst>
          </p:cNvPr>
          <p:cNvSpPr txBox="1"/>
          <p:nvPr userDrawn="1"/>
        </p:nvSpPr>
        <p:spPr>
          <a:xfrm>
            <a:off x="3900281" y="347137"/>
            <a:ext cx="3162399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60" dirty="0" err="1">
                <a:solidFill>
                  <a:schemeClr val="bg1"/>
                </a:solidFill>
              </a:rPr>
              <a:t>paul.rosen@utah.edu</a:t>
            </a:r>
            <a:endParaRPr lang="en-US" sz="2560" dirty="0">
              <a:solidFill>
                <a:schemeClr val="bg1"/>
              </a:solidFill>
            </a:endParaRPr>
          </a:p>
          <a:p>
            <a:r>
              <a:rPr lang="en-US" sz="2560" dirty="0">
                <a:solidFill>
                  <a:schemeClr val="bg1"/>
                </a:solidFill>
              </a:rPr>
              <a:t>@</a:t>
            </a:r>
            <a:r>
              <a:rPr lang="en-US" sz="2560" dirty="0" err="1">
                <a:solidFill>
                  <a:schemeClr val="bg1"/>
                </a:solidFill>
              </a:rPr>
              <a:t>paulrosenphd</a:t>
            </a:r>
            <a:endParaRPr lang="en-US" sz="2560" dirty="0">
              <a:solidFill>
                <a:schemeClr val="bg1"/>
              </a:solidFill>
            </a:endParaRPr>
          </a:p>
          <a:p>
            <a:r>
              <a:rPr lang="en-US" sz="2560" dirty="0">
                <a:solidFill>
                  <a:schemeClr val="bg1"/>
                </a:solidFill>
              </a:rPr>
              <a:t>https://</a:t>
            </a:r>
            <a:r>
              <a:rPr lang="en-US" sz="2560" dirty="0" err="1">
                <a:solidFill>
                  <a:schemeClr val="bg1"/>
                </a:solidFill>
              </a:rPr>
              <a:t>cspaul.com</a:t>
            </a:r>
            <a:endParaRPr lang="en-US" sz="256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1CD20-A450-7D31-497B-2823E0F544A7}"/>
              </a:ext>
            </a:extLst>
          </p:cNvPr>
          <p:cNvCxnSpPr/>
          <p:nvPr userDrawn="1"/>
        </p:nvCxnSpPr>
        <p:spPr>
          <a:xfrm>
            <a:off x="3789692" y="319461"/>
            <a:ext cx="0" cy="1368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FAD50B-3C72-C70A-BC5A-86B5C19C6584}"/>
              </a:ext>
            </a:extLst>
          </p:cNvPr>
          <p:cNvSpPr/>
          <p:nvPr userDrawn="1"/>
        </p:nvSpPr>
        <p:spPr>
          <a:xfrm>
            <a:off x="9031" y="9627749"/>
            <a:ext cx="17340263" cy="3027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</p:spTree>
    <p:extLst>
      <p:ext uri="{BB962C8B-B14F-4D97-AF65-F5344CB8AC3E}">
        <p14:creationId xmlns:p14="http://schemas.microsoft.com/office/powerpoint/2010/main" val="420299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BFF-7537-4804-32AD-E90DDAEB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7A0A6-01F0-7D21-5AFE-0D5BFA115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24ADD-7440-6DF3-B20F-CE644AC8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A72C6A3-F2F3-F6A5-CC9A-25396E56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85B452C-3144-BAB0-C7E1-D5E7EEF1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B8EE798-082E-C9FB-1755-42E9F55F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95B2-4B2A-26DF-B6A6-F6E3E672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488C8-9440-774C-540F-DC8644A8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A4892A7-F394-75F5-D59A-B6BEA259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56582BD-EE49-118C-2D56-764DF229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17656D-B5C8-5C66-C0E3-25D1043A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2828A-D100-67B8-066E-7E18A153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5E2B0-34A3-544E-26A0-0FE003C7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42C69D4-1291-0F2B-0A47-13DD52D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08DD05D-5707-2A62-1F6D-89A30E01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2F2EC2-169A-CF5C-40AF-AB21C4DE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7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l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2" tIns="86696" rIns="173392" bIns="866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8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342232"/>
            <a:ext cx="14955977" cy="1943768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Nunito" pitchFamily="2" charset="77"/>
              </a:defRPr>
            </a:lvl1pPr>
            <a:lvl2pPr marL="0" indent="0" algn="r" defTabSz="167064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1" y="8920194"/>
            <a:ext cx="9144001" cy="833407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399" u="none" cap="small" baseline="0">
                <a:latin typeface="Nunito" pitchFamily="2" charset="77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u="none">
                <a:latin typeface="Nunito" pitchFamily="2" charset="77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1" u="none">
                <a:latin typeface="Nunito" pitchFamily="2" charset="77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399" u="none">
                <a:latin typeface="Nunito" pitchFamily="2" charset="77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399" u="none">
                <a:latin typeface="Nunito" pitchFamily="2" charset="7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2" tIns="86696" rIns="173392" bIns="866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81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381000"/>
            <a:ext cx="14955977" cy="110878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Nunito" pitchFamily="2" charset="77"/>
              </a:defRPr>
            </a:lvl1pPr>
            <a:lvl2pPr marL="0" indent="0" algn="r" defTabSz="167064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1" y="8901877"/>
            <a:ext cx="9144001" cy="84969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399" u="none" cap="small" baseline="0">
                <a:latin typeface="Nunito" pitchFamily="2" charset="77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u="none">
                <a:latin typeface="Nunito" pitchFamily="2" charset="77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1" u="none">
                <a:latin typeface="Nunito" pitchFamily="2" charset="77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399" u="none">
                <a:latin typeface="Nunito" pitchFamily="2" charset="77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399" u="none">
                <a:latin typeface="Nunito" pitchFamily="2" charset="7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40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3B16-DD37-8FEE-0378-AF152FDA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6124-431E-3C5A-A98B-70E97736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E8EB-0FF7-CBA9-0388-132F20D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568E-9065-A7EF-A580-8F2BDCBD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0CFC-B2EB-175F-640C-87E8922F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3B16-DD37-8FEE-0378-AF152FDA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037" y="2317045"/>
            <a:ext cx="12888188" cy="511951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E8EB-0FF7-CBA9-0388-132F20D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568E-9065-A7EF-A580-8F2BDCBD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0CFC-B2EB-175F-640C-87E8922F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08CE-F179-8962-AA94-9A6A882B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92244-92DE-5B45-5AD9-6870B57D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01096E9-8EB6-8E9C-2621-80966E7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89FACB3-97BB-8636-D112-70139EF4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9C798FC-1927-93D7-6D90-A1628E63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27D9-4054-A2F8-4CCA-A5378C9E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CB40-A6AA-CD0D-8FA3-910C4666C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CB477-9AAC-B7DF-75CD-C1A861472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BCCC7F8-7015-D4A7-6106-A9EEF5A5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A74F8D4-B6DB-92FD-16CC-87A9F073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495CB6-FFDD-1927-10E1-ACC2A8B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3D8F-7396-7FDE-2C86-D5D1D938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0BEA-9367-951F-1854-D57B5407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104F-6447-11FB-A92F-7DEEC09F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B3DA1-8707-07DC-F2BC-4CB067AD9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ACCF8-ECC7-E357-21A7-3428908C0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0C7C512-FB84-A224-BE3B-B3A0C05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99B8105-F5BF-70A4-FB57-8BA68A71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5C92E3-3693-B9A6-E78B-8CE2991D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A1B1-1C30-615D-73FA-C15E91CD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3CC44E5-AE2A-9D7B-C138-E958528B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D1732B3-463D-5831-3D4F-8A3A1915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E23086-DE26-E2BE-5B59-8F1D0263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64A5591-BCA1-6D93-CF64-A2032B53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DBF555-FEFE-C8D5-DBE0-6080E17F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CF0F294-451B-8A0B-D658-A1E6420D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6368-EC8F-684A-2897-4AABA37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4C72-54E4-1520-87EA-C444AFEE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DF1BA-90B5-F5AB-A831-5BBE21B8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4D7E0AB-CE10-CF4D-96EE-A176BF8C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371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E72A337-E183-3DCA-ED7F-1A10044D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3962" y="9175254"/>
            <a:ext cx="585233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9E2530-F2C2-100E-6FE1-983C5561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46561" y="9175254"/>
            <a:ext cx="3901559" cy="519289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1DDC41-4894-EE98-3C5C-D6A47D74817D}"/>
              </a:ext>
            </a:extLst>
          </p:cNvPr>
          <p:cNvSpPr/>
          <p:nvPr userDrawn="1"/>
        </p:nvSpPr>
        <p:spPr>
          <a:xfrm>
            <a:off x="13740511" y="9176239"/>
            <a:ext cx="3599753" cy="6265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D0D31B-8AB0-C135-6421-AE42BBE7E38F}"/>
              </a:ext>
            </a:extLst>
          </p:cNvPr>
          <p:cNvGrpSpPr/>
          <p:nvPr userDrawn="1"/>
        </p:nvGrpSpPr>
        <p:grpSpPr>
          <a:xfrm flipV="1">
            <a:off x="-4514" y="8921082"/>
            <a:ext cx="17352357" cy="519289"/>
            <a:chOff x="-3174" y="926502"/>
            <a:chExt cx="12200503" cy="729151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9C77D1A-2F57-EBC7-97AD-3B17F74E3A2A}"/>
                </a:ext>
              </a:extLst>
            </p:cNvPr>
            <p:cNvSpPr/>
            <p:nvPr userDrawn="1"/>
          </p:nvSpPr>
          <p:spPr>
            <a:xfrm flipV="1">
              <a:off x="-3174" y="1152429"/>
              <a:ext cx="3171088" cy="358240"/>
            </a:xfrm>
            <a:custGeom>
              <a:avLst/>
              <a:gdLst>
                <a:gd name="connsiteX0" fmla="*/ 0 w 3611251"/>
                <a:gd name="connsiteY0" fmla="*/ 176166 h 176166"/>
                <a:gd name="connsiteX1" fmla="*/ 1895907 w 3611251"/>
                <a:gd name="connsiteY1" fmla="*/ 0 h 176166"/>
                <a:gd name="connsiteX2" fmla="*/ 3611251 w 3611251"/>
                <a:gd name="connsiteY2" fmla="*/ 176166 h 176166"/>
                <a:gd name="connsiteX3" fmla="*/ 0 w 3611251"/>
                <a:gd name="connsiteY3" fmla="*/ 176166 h 176166"/>
                <a:gd name="connsiteX0" fmla="*/ 0 w 3611251"/>
                <a:gd name="connsiteY0" fmla="*/ 176166 h 176166"/>
                <a:gd name="connsiteX1" fmla="*/ 433813 w 3611251"/>
                <a:gd name="connsiteY1" fmla="*/ 131765 h 176166"/>
                <a:gd name="connsiteX2" fmla="*/ 1895907 w 3611251"/>
                <a:gd name="connsiteY2" fmla="*/ 0 h 176166"/>
                <a:gd name="connsiteX3" fmla="*/ 3611251 w 3611251"/>
                <a:gd name="connsiteY3" fmla="*/ 176166 h 176166"/>
                <a:gd name="connsiteX4" fmla="*/ 0 w 3611251"/>
                <a:gd name="connsiteY4" fmla="*/ 176166 h 176166"/>
                <a:gd name="connsiteX0" fmla="*/ 0 w 3611251"/>
                <a:gd name="connsiteY0" fmla="*/ 176166 h 176215"/>
                <a:gd name="connsiteX1" fmla="*/ 433813 w 3611251"/>
                <a:gd name="connsiteY1" fmla="*/ 131765 h 176215"/>
                <a:gd name="connsiteX2" fmla="*/ 1895907 w 3611251"/>
                <a:gd name="connsiteY2" fmla="*/ 0 h 176215"/>
                <a:gd name="connsiteX3" fmla="*/ 3611251 w 3611251"/>
                <a:gd name="connsiteY3" fmla="*/ 176166 h 176215"/>
                <a:gd name="connsiteX4" fmla="*/ 430638 w 3611251"/>
                <a:gd name="connsiteY4" fmla="*/ 176215 h 176215"/>
                <a:gd name="connsiteX5" fmla="*/ 0 w 3611251"/>
                <a:gd name="connsiteY5" fmla="*/ 176166 h 176215"/>
                <a:gd name="connsiteX0" fmla="*/ 0 w 3180613"/>
                <a:gd name="connsiteY0" fmla="*/ 176215 h 176215"/>
                <a:gd name="connsiteX1" fmla="*/ 3175 w 3180613"/>
                <a:gd name="connsiteY1" fmla="*/ 131765 h 176215"/>
                <a:gd name="connsiteX2" fmla="*/ 1465269 w 3180613"/>
                <a:gd name="connsiteY2" fmla="*/ 0 h 176215"/>
                <a:gd name="connsiteX3" fmla="*/ 3180613 w 3180613"/>
                <a:gd name="connsiteY3" fmla="*/ 176166 h 176215"/>
                <a:gd name="connsiteX4" fmla="*/ 0 w 3180613"/>
                <a:gd name="connsiteY4" fmla="*/ 176215 h 176215"/>
                <a:gd name="connsiteX0" fmla="*/ 6350 w 3177438"/>
                <a:gd name="connsiteY0" fmla="*/ 179390 h 179390"/>
                <a:gd name="connsiteX1" fmla="*/ 0 w 3177438"/>
                <a:gd name="connsiteY1" fmla="*/ 131765 h 179390"/>
                <a:gd name="connsiteX2" fmla="*/ 1462094 w 3177438"/>
                <a:gd name="connsiteY2" fmla="*/ 0 h 179390"/>
                <a:gd name="connsiteX3" fmla="*/ 3177438 w 3177438"/>
                <a:gd name="connsiteY3" fmla="*/ 176166 h 179390"/>
                <a:gd name="connsiteX4" fmla="*/ 6350 w 3177438"/>
                <a:gd name="connsiteY4" fmla="*/ 179390 h 179390"/>
                <a:gd name="connsiteX0" fmla="*/ 0 w 3171088"/>
                <a:gd name="connsiteY0" fmla="*/ 179390 h 179390"/>
                <a:gd name="connsiteX1" fmla="*/ 0 w 3171088"/>
                <a:gd name="connsiteY1" fmla="*/ 131765 h 179390"/>
                <a:gd name="connsiteX2" fmla="*/ 1455744 w 3171088"/>
                <a:gd name="connsiteY2" fmla="*/ 0 h 179390"/>
                <a:gd name="connsiteX3" fmla="*/ 3171088 w 3171088"/>
                <a:gd name="connsiteY3" fmla="*/ 176166 h 179390"/>
                <a:gd name="connsiteX4" fmla="*/ 0 w 3171088"/>
                <a:gd name="connsiteY4" fmla="*/ 179390 h 17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1088" h="179390">
                  <a:moveTo>
                    <a:pt x="0" y="179390"/>
                  </a:moveTo>
                  <a:lnTo>
                    <a:pt x="0" y="131765"/>
                  </a:lnTo>
                  <a:lnTo>
                    <a:pt x="1455744" y="0"/>
                  </a:lnTo>
                  <a:lnTo>
                    <a:pt x="3171088" y="176166"/>
                  </a:lnTo>
                  <a:lnTo>
                    <a:pt x="0" y="17939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6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7EB3E34-CDE5-3FFC-44B6-D24059BB5EA2}"/>
                </a:ext>
              </a:extLst>
            </p:cNvPr>
            <p:cNvSpPr/>
            <p:nvPr userDrawn="1"/>
          </p:nvSpPr>
          <p:spPr>
            <a:xfrm flipV="1">
              <a:off x="1737709" y="926502"/>
              <a:ext cx="3611251" cy="655279"/>
            </a:xfrm>
            <a:prstGeom prst="triangle">
              <a:avLst>
                <a:gd name="adj" fmla="val 5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60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CC562A12-21B6-E002-1689-6ABD50E82D82}"/>
                </a:ext>
              </a:extLst>
            </p:cNvPr>
            <p:cNvSpPr/>
            <p:nvPr userDrawn="1"/>
          </p:nvSpPr>
          <p:spPr>
            <a:xfrm flipV="1">
              <a:off x="3589055" y="1078238"/>
              <a:ext cx="3253988" cy="451453"/>
            </a:xfrm>
            <a:prstGeom prst="triangle">
              <a:avLst>
                <a:gd name="adj" fmla="val 5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6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678FB352-504F-F8C6-BE41-164A4CC9EDC6}"/>
                </a:ext>
              </a:extLst>
            </p:cNvPr>
            <p:cNvSpPr/>
            <p:nvPr userDrawn="1"/>
          </p:nvSpPr>
          <p:spPr>
            <a:xfrm flipV="1">
              <a:off x="5632583" y="1000374"/>
              <a:ext cx="5228457" cy="655279"/>
            </a:xfrm>
            <a:prstGeom prst="triangle">
              <a:avLst>
                <a:gd name="adj" fmla="val 525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6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EDB6F2E-3EA2-CAAC-0795-2F619DDB77F1}"/>
                </a:ext>
              </a:extLst>
            </p:cNvPr>
            <p:cNvSpPr/>
            <p:nvPr userDrawn="1"/>
          </p:nvSpPr>
          <p:spPr>
            <a:xfrm flipV="1">
              <a:off x="9175915" y="1294086"/>
              <a:ext cx="3021414" cy="351802"/>
            </a:xfrm>
            <a:custGeom>
              <a:avLst/>
              <a:gdLst>
                <a:gd name="connsiteX0" fmla="*/ 0 w 3611251"/>
                <a:gd name="connsiteY0" fmla="*/ 176166 h 176166"/>
                <a:gd name="connsiteX1" fmla="*/ 1895907 w 3611251"/>
                <a:gd name="connsiteY1" fmla="*/ 0 h 176166"/>
                <a:gd name="connsiteX2" fmla="*/ 3611251 w 3611251"/>
                <a:gd name="connsiteY2" fmla="*/ 176166 h 176166"/>
                <a:gd name="connsiteX3" fmla="*/ 0 w 3611251"/>
                <a:gd name="connsiteY3" fmla="*/ 176166 h 176166"/>
                <a:gd name="connsiteX0" fmla="*/ 0 w 3611251"/>
                <a:gd name="connsiteY0" fmla="*/ 176166 h 176166"/>
                <a:gd name="connsiteX1" fmla="*/ 1895907 w 3611251"/>
                <a:gd name="connsiteY1" fmla="*/ 0 h 176166"/>
                <a:gd name="connsiteX2" fmla="*/ 3021414 w 3611251"/>
                <a:gd name="connsiteY2" fmla="*/ 112179 h 176166"/>
                <a:gd name="connsiteX3" fmla="*/ 3611251 w 3611251"/>
                <a:gd name="connsiteY3" fmla="*/ 176166 h 176166"/>
                <a:gd name="connsiteX4" fmla="*/ 0 w 3611251"/>
                <a:gd name="connsiteY4" fmla="*/ 176166 h 176166"/>
                <a:gd name="connsiteX0" fmla="*/ 0 w 3611251"/>
                <a:gd name="connsiteY0" fmla="*/ 176166 h 176166"/>
                <a:gd name="connsiteX1" fmla="*/ 1895907 w 3611251"/>
                <a:gd name="connsiteY1" fmla="*/ 0 h 176166"/>
                <a:gd name="connsiteX2" fmla="*/ 3021414 w 3611251"/>
                <a:gd name="connsiteY2" fmla="*/ 112179 h 176166"/>
                <a:gd name="connsiteX3" fmla="*/ 3611251 w 3611251"/>
                <a:gd name="connsiteY3" fmla="*/ 176166 h 176166"/>
                <a:gd name="connsiteX4" fmla="*/ 3021414 w 3611251"/>
                <a:gd name="connsiteY4" fmla="*/ 176123 h 176166"/>
                <a:gd name="connsiteX5" fmla="*/ 0 w 3611251"/>
                <a:gd name="connsiteY5" fmla="*/ 176166 h 176166"/>
                <a:gd name="connsiteX0" fmla="*/ 0 w 3021414"/>
                <a:gd name="connsiteY0" fmla="*/ 176166 h 176166"/>
                <a:gd name="connsiteX1" fmla="*/ 1895907 w 3021414"/>
                <a:gd name="connsiteY1" fmla="*/ 0 h 176166"/>
                <a:gd name="connsiteX2" fmla="*/ 3021414 w 3021414"/>
                <a:gd name="connsiteY2" fmla="*/ 112179 h 176166"/>
                <a:gd name="connsiteX3" fmla="*/ 3021414 w 3021414"/>
                <a:gd name="connsiteY3" fmla="*/ 176123 h 176166"/>
                <a:gd name="connsiteX4" fmla="*/ 0 w 3021414"/>
                <a:gd name="connsiteY4" fmla="*/ 176166 h 17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1414" h="176166">
                  <a:moveTo>
                    <a:pt x="0" y="176166"/>
                  </a:moveTo>
                  <a:lnTo>
                    <a:pt x="1895907" y="0"/>
                  </a:lnTo>
                  <a:lnTo>
                    <a:pt x="3021414" y="112179"/>
                  </a:lnTo>
                  <a:lnTo>
                    <a:pt x="3021414" y="176123"/>
                  </a:lnTo>
                  <a:lnTo>
                    <a:pt x="0" y="17616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6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EB34F-8E4D-5024-617A-30CA5ECA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9AF5-4457-DD86-5280-C0618564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32F22-B6B3-689D-9705-19F27BD794A1}"/>
              </a:ext>
            </a:extLst>
          </p:cNvPr>
          <p:cNvSpPr/>
          <p:nvPr userDrawn="1"/>
        </p:nvSpPr>
        <p:spPr>
          <a:xfrm>
            <a:off x="0" y="9276243"/>
            <a:ext cx="17340263" cy="6265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6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9B1204E-B126-48C8-B7C4-A018D2E04A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771" r="1741" b="24549"/>
          <a:stretch/>
        </p:blipFill>
        <p:spPr bwMode="auto">
          <a:xfrm>
            <a:off x="186045" y="9180206"/>
            <a:ext cx="1307088" cy="5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FC11F1D-321B-E727-1702-BC77B93882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0" r="19704" b="46335"/>
          <a:stretch/>
        </p:blipFill>
        <p:spPr bwMode="auto">
          <a:xfrm>
            <a:off x="16526457" y="9180206"/>
            <a:ext cx="584019" cy="5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66AE-D216-9F15-7B4F-FF57BF40B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7ED9-6257-4449-9988-A327B2B68C6C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9BCA-FE45-260D-1237-808730AE3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1C9A-8946-1A6A-4F80-3016547F6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48A0-BB91-7E4E-9F1D-B565EB4D8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8800" u="sng" dirty="0"/>
              <a:t>Coffee Shop Menu Abstraction and Design Sprint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0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18F58-940F-560C-D7F3-B1826BF4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F4ECE6B-8057-19A0-8BFE-0C07411B2885}"/>
              </a:ext>
            </a:extLst>
          </p:cNvPr>
          <p:cNvSpPr/>
          <p:nvPr/>
        </p:nvSpPr>
        <p:spPr>
          <a:xfrm>
            <a:off x="3462241" y="4789623"/>
            <a:ext cx="3668102" cy="90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8182312-7C99-B0BE-C91E-71B159C496CC}"/>
              </a:ext>
            </a:extLst>
          </p:cNvPr>
          <p:cNvSpPr/>
          <p:nvPr/>
        </p:nvSpPr>
        <p:spPr>
          <a:xfrm>
            <a:off x="2444639" y="5899849"/>
            <a:ext cx="4571405" cy="578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690F4FF5-F9E0-A88F-B860-5C30C47446B0}"/>
              </a:ext>
            </a:extLst>
          </p:cNvPr>
          <p:cNvSpPr/>
          <p:nvPr/>
        </p:nvSpPr>
        <p:spPr>
          <a:xfrm>
            <a:off x="12509589" y="5603830"/>
            <a:ext cx="2104017" cy="1303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A832BFD-63F7-FCC0-8264-DB9BF30DF958}"/>
              </a:ext>
            </a:extLst>
          </p:cNvPr>
          <p:cNvSpPr/>
          <p:nvPr/>
        </p:nvSpPr>
        <p:spPr>
          <a:xfrm>
            <a:off x="11216584" y="6855018"/>
            <a:ext cx="3397022" cy="525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B9C19E9A-E016-57D4-0F8D-CCDB93530908}"/>
              </a:ext>
            </a:extLst>
          </p:cNvPr>
          <p:cNvSpPr/>
          <p:nvPr/>
        </p:nvSpPr>
        <p:spPr>
          <a:xfrm>
            <a:off x="7605407" y="4689430"/>
            <a:ext cx="2992037" cy="116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B4F793C-DF6C-B6A6-1CC4-4A87978F8C23}"/>
              </a:ext>
            </a:extLst>
          </p:cNvPr>
          <p:cNvSpPr/>
          <p:nvPr/>
        </p:nvSpPr>
        <p:spPr>
          <a:xfrm>
            <a:off x="8687733" y="5627820"/>
            <a:ext cx="1620155" cy="17235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25E58-7518-52C3-81EB-ADFA664CD464}"/>
              </a:ext>
            </a:extLst>
          </p:cNvPr>
          <p:cNvSpPr txBox="1"/>
          <p:nvPr/>
        </p:nvSpPr>
        <p:spPr>
          <a:xfrm>
            <a:off x="1964531" y="3581400"/>
            <a:ext cx="12626762" cy="172354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2400" b="1" dirty="0">
                <a:latin typeface="Gill Sans MT" panose="020B0502020104020203" pitchFamily="34" charset="0"/>
              </a:rPr>
              <a:t>Categorical</a:t>
            </a:r>
          </a:p>
          <a:p>
            <a:pPr algn="r"/>
            <a:r>
              <a:rPr lang="en-US" dirty="0">
                <a:latin typeface="Gill Sans MT" panose="020B0502020104020203" pitchFamily="34" charset="0"/>
              </a:rPr>
              <a:t>no implicit ordering</a:t>
            </a:r>
          </a:p>
          <a:p>
            <a:pPr algn="r"/>
            <a:endParaRPr lang="en-US" dirty="0">
              <a:latin typeface="Gill Sans MT" panose="020B0502020104020203" pitchFamily="34" charset="0"/>
            </a:endParaRPr>
          </a:p>
          <a:p>
            <a:pPr algn="r"/>
            <a:endParaRPr lang="en-US" dirty="0">
              <a:latin typeface="Gill Sans MT" panose="020B0502020104020203" pitchFamily="34" charset="0"/>
            </a:endParaRPr>
          </a:p>
          <a:p>
            <a:pPr algn="r"/>
            <a:endParaRPr lang="en-US" dirty="0">
              <a:latin typeface="Gill Sans MT" panose="020B0502020104020203" pitchFamily="34" charset="0"/>
            </a:endParaRPr>
          </a:p>
          <a:p>
            <a:pPr algn="r"/>
            <a:endParaRPr lang="en-US" sz="2400" dirty="0">
              <a:latin typeface="Gill Sans MT" panose="020B0502020104020203" pitchFamily="34" charset="0"/>
            </a:endParaRPr>
          </a:p>
          <a:p>
            <a:pPr algn="r">
              <a:spcBef>
                <a:spcPts val="1200"/>
              </a:spcBef>
            </a:pPr>
            <a:r>
              <a:rPr lang="en-US" sz="2000" i="1" u="sng" dirty="0">
                <a:latin typeface="Gill Sans MT" panose="020B0502020104020203" pitchFamily="34" charset="0"/>
              </a:rPr>
              <a:t>Ordinal</a:t>
            </a:r>
            <a:endParaRPr lang="en-US" i="1" u="sng" dirty="0">
              <a:latin typeface="Gill Sans MT" panose="020B0502020104020203" pitchFamily="34" charset="0"/>
            </a:endParaRPr>
          </a:p>
          <a:p>
            <a:pPr algn="r"/>
            <a:endParaRPr lang="en-US" dirty="0">
              <a:latin typeface="Gill Sans MT" panose="020B0502020104020203" pitchFamily="34" charset="0"/>
            </a:endParaRPr>
          </a:p>
          <a:p>
            <a:pPr algn="r"/>
            <a:endParaRPr lang="en-US" dirty="0">
              <a:latin typeface="Gill Sans MT" panose="020B0502020104020203" pitchFamily="34" charset="0"/>
            </a:endParaRPr>
          </a:p>
          <a:p>
            <a:r>
              <a:rPr lang="en-US" sz="2400" b="1" dirty="0">
                <a:latin typeface="Gill Sans MT" panose="020B0502020104020203" pitchFamily="34" charset="0"/>
              </a:rPr>
              <a:t>Ordered</a:t>
            </a:r>
          </a:p>
          <a:p>
            <a:pPr algn="r">
              <a:spcBef>
                <a:spcPts val="1200"/>
              </a:spcBef>
            </a:pPr>
            <a:r>
              <a:rPr lang="en-US" sz="2000" i="1" u="sng" dirty="0">
                <a:latin typeface="Gill Sans MT" panose="020B0502020104020203" pitchFamily="34" charset="0"/>
              </a:rPr>
              <a:t>Quantitative</a:t>
            </a:r>
            <a:endParaRPr lang="en-US" i="1" u="sng" dirty="0">
              <a:latin typeface="Gill Sans MT" panose="020B0502020104020203" pitchFamily="34" charset="0"/>
            </a:endParaRPr>
          </a:p>
          <a:p>
            <a:pPr algn="r">
              <a:spcBef>
                <a:spcPts val="600"/>
              </a:spcBef>
            </a:pPr>
            <a:r>
              <a:rPr lang="en-US" dirty="0">
                <a:latin typeface="Gill Sans MT" panose="020B0502020104020203" pitchFamily="34" charset="0"/>
              </a:rPr>
              <a:t>meaningful magnitude </a:t>
            </a:r>
          </a:p>
          <a:p>
            <a:pPr algn="r"/>
            <a:r>
              <a:rPr lang="en-US" dirty="0">
                <a:latin typeface="Gill Sans MT" panose="020B0502020104020203" pitchFamily="34" charset="0"/>
              </a:rPr>
              <a:t>(can do arithmetic)</a:t>
            </a:r>
          </a:p>
        </p:txBody>
      </p:sp>
    </p:spTree>
    <p:extLst>
      <p:ext uri="{BB962C8B-B14F-4D97-AF65-F5344CB8AC3E}">
        <p14:creationId xmlns:p14="http://schemas.microsoft.com/office/powerpoint/2010/main" val="255424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8266-DF48-2734-3665-934FA79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0678275-E17F-C5E9-2E60-6C05CB717FD2}"/>
              </a:ext>
            </a:extLst>
          </p:cNvPr>
          <p:cNvSpPr/>
          <p:nvPr/>
        </p:nvSpPr>
        <p:spPr>
          <a:xfrm>
            <a:off x="3945731" y="2404535"/>
            <a:ext cx="9144000" cy="6248400"/>
          </a:xfrm>
          <a:prstGeom prst="rect">
            <a:avLst/>
          </a:prstGeom>
          <a:blipFill>
            <a:blip r:embed="rId2" cstate="print"/>
            <a:srcRect/>
            <a:stretch>
              <a:fillRect l="-2070" t="-4210" r="-3736" b="-41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9781E24-CFC8-7826-30B9-30755B287155}"/>
              </a:ext>
            </a:extLst>
          </p:cNvPr>
          <p:cNvSpPr txBox="1"/>
          <p:nvPr/>
        </p:nvSpPr>
        <p:spPr>
          <a:xfrm>
            <a:off x="12861131" y="7706452"/>
            <a:ext cx="4298187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spcBef>
                <a:spcPts val="1330"/>
              </a:spcBef>
              <a:tabLst>
                <a:tab pos="4655185" algn="l"/>
              </a:tabLst>
            </a:pPr>
            <a:r>
              <a:rPr sz="3000" i="1" dirty="0">
                <a:solidFill>
                  <a:srgbClr val="FF2F92"/>
                </a:solidFill>
                <a:latin typeface="Arial"/>
                <a:cs typeface="Arial"/>
              </a:rPr>
              <a:t>iden</a:t>
            </a:r>
            <a:r>
              <a:rPr sz="3000" i="1" spc="-10" dirty="0">
                <a:solidFill>
                  <a:srgbClr val="FF2F92"/>
                </a:solidFill>
                <a:latin typeface="Arial"/>
                <a:cs typeface="Arial"/>
              </a:rPr>
              <a:t>tity</a:t>
            </a:r>
            <a:r>
              <a:rPr sz="3000" i="1" spc="-5" dirty="0">
                <a:solidFill>
                  <a:srgbClr val="FF2F92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2F92"/>
                </a:solidFill>
                <a:latin typeface="Arial"/>
                <a:cs typeface="Arial"/>
              </a:rPr>
              <a:t>(wha</a:t>
            </a:r>
            <a:r>
              <a:rPr sz="3000" i="1" spc="-10" dirty="0">
                <a:solidFill>
                  <a:srgbClr val="FF2F92"/>
                </a:solidFill>
                <a:latin typeface="Arial"/>
                <a:cs typeface="Arial"/>
              </a:rPr>
              <a:t>t</a:t>
            </a:r>
            <a:r>
              <a:rPr sz="3000" i="1" spc="-5" dirty="0">
                <a:solidFill>
                  <a:srgbClr val="FF2F92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2F92"/>
                </a:solidFill>
                <a:latin typeface="Arial"/>
                <a:cs typeface="Arial"/>
              </a:rPr>
              <a:t>or</a:t>
            </a:r>
            <a:r>
              <a:rPr sz="3000" i="1" spc="-5" dirty="0">
                <a:solidFill>
                  <a:srgbClr val="FF2F92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F2F92"/>
                </a:solidFill>
                <a:latin typeface="Arial"/>
                <a:cs typeface="Arial"/>
              </a:rPr>
              <a:t>where)</a:t>
            </a:r>
            <a:endParaRPr lang="en-US" sz="3000" i="1" dirty="0">
              <a:solidFill>
                <a:srgbClr val="FF2F92"/>
              </a:solidFill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17B7849-441F-0B75-0039-34725DCBE4AD}"/>
              </a:ext>
            </a:extLst>
          </p:cNvPr>
          <p:cNvSpPr/>
          <p:nvPr/>
        </p:nvSpPr>
        <p:spPr>
          <a:xfrm>
            <a:off x="3894930" y="4761302"/>
            <a:ext cx="4254500" cy="1701800"/>
          </a:xfrm>
          <a:custGeom>
            <a:avLst/>
            <a:gdLst/>
            <a:ahLst/>
            <a:cxnLst/>
            <a:rect l="l" t="t" r="r" b="b"/>
            <a:pathLst>
              <a:path w="4254500" h="1701800">
                <a:moveTo>
                  <a:pt x="0" y="0"/>
                </a:moveTo>
                <a:lnTo>
                  <a:pt x="4254500" y="0"/>
                </a:lnTo>
                <a:lnTo>
                  <a:pt x="4254500" y="1701799"/>
                </a:lnTo>
                <a:lnTo>
                  <a:pt x="0" y="170179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8004063-A224-79DB-DB5A-D6AFEF050A11}"/>
              </a:ext>
            </a:extLst>
          </p:cNvPr>
          <p:cNvSpPr/>
          <p:nvPr/>
        </p:nvSpPr>
        <p:spPr>
          <a:xfrm>
            <a:off x="9787730" y="2411802"/>
            <a:ext cx="3441700" cy="1828800"/>
          </a:xfrm>
          <a:custGeom>
            <a:avLst/>
            <a:gdLst/>
            <a:ahLst/>
            <a:cxnLst/>
            <a:rect l="l" t="t" r="r" b="b"/>
            <a:pathLst>
              <a:path w="3441700" h="1828800">
                <a:moveTo>
                  <a:pt x="0" y="0"/>
                </a:moveTo>
                <a:lnTo>
                  <a:pt x="3441700" y="0"/>
                </a:lnTo>
                <a:lnTo>
                  <a:pt x="3441700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B2DB84E-4577-047B-DFC0-614EBCEAD262}"/>
              </a:ext>
            </a:extLst>
          </p:cNvPr>
          <p:cNvSpPr/>
          <p:nvPr/>
        </p:nvSpPr>
        <p:spPr>
          <a:xfrm>
            <a:off x="3996530" y="2475302"/>
            <a:ext cx="5321300" cy="1828800"/>
          </a:xfrm>
          <a:custGeom>
            <a:avLst/>
            <a:gdLst/>
            <a:ahLst/>
            <a:cxnLst/>
            <a:rect l="l" t="t" r="r" b="b"/>
            <a:pathLst>
              <a:path w="5321300" h="1828800">
                <a:moveTo>
                  <a:pt x="0" y="0"/>
                </a:moveTo>
                <a:lnTo>
                  <a:pt x="5321300" y="0"/>
                </a:lnTo>
                <a:lnTo>
                  <a:pt x="5321300" y="1828799"/>
                </a:lnTo>
                <a:lnTo>
                  <a:pt x="0" y="182879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F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9B36B98-501E-AA17-0C93-FE7E2CBE7520}"/>
              </a:ext>
            </a:extLst>
          </p:cNvPr>
          <p:cNvSpPr/>
          <p:nvPr/>
        </p:nvSpPr>
        <p:spPr>
          <a:xfrm>
            <a:off x="3907630" y="2386402"/>
            <a:ext cx="5499100" cy="1993900"/>
          </a:xfrm>
          <a:custGeom>
            <a:avLst/>
            <a:gdLst/>
            <a:ahLst/>
            <a:cxnLst/>
            <a:rect l="l" t="t" r="r" b="b"/>
            <a:pathLst>
              <a:path w="5499100" h="1993900">
                <a:moveTo>
                  <a:pt x="0" y="0"/>
                </a:moveTo>
                <a:lnTo>
                  <a:pt x="5499100" y="0"/>
                </a:lnTo>
                <a:lnTo>
                  <a:pt x="5499100" y="1993899"/>
                </a:lnTo>
                <a:lnTo>
                  <a:pt x="0" y="199389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5F251C7-CAF4-36BC-C727-AF0FE2AD245F}"/>
              </a:ext>
            </a:extLst>
          </p:cNvPr>
          <p:cNvSpPr/>
          <p:nvPr/>
        </p:nvSpPr>
        <p:spPr>
          <a:xfrm>
            <a:off x="9698831" y="2335602"/>
            <a:ext cx="3619500" cy="1993900"/>
          </a:xfrm>
          <a:custGeom>
            <a:avLst/>
            <a:gdLst/>
            <a:ahLst/>
            <a:cxnLst/>
            <a:rect l="l" t="t" r="r" b="b"/>
            <a:pathLst>
              <a:path w="3619500" h="1993900">
                <a:moveTo>
                  <a:pt x="0" y="0"/>
                </a:moveTo>
                <a:lnTo>
                  <a:pt x="3619499" y="0"/>
                </a:lnTo>
                <a:lnTo>
                  <a:pt x="3619499" y="1993899"/>
                </a:lnTo>
                <a:lnTo>
                  <a:pt x="0" y="199389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3F41607F-6683-B411-31E9-35AA574483BD}"/>
              </a:ext>
            </a:extLst>
          </p:cNvPr>
          <p:cNvSpPr/>
          <p:nvPr/>
        </p:nvSpPr>
        <p:spPr>
          <a:xfrm>
            <a:off x="9800431" y="4761301"/>
            <a:ext cx="2451100" cy="1727200"/>
          </a:xfrm>
          <a:custGeom>
            <a:avLst/>
            <a:gdLst/>
            <a:ahLst/>
            <a:cxnLst/>
            <a:rect l="l" t="t" r="r" b="b"/>
            <a:pathLst>
              <a:path w="2451100" h="1727200">
                <a:moveTo>
                  <a:pt x="0" y="0"/>
                </a:moveTo>
                <a:lnTo>
                  <a:pt x="2451099" y="0"/>
                </a:lnTo>
                <a:lnTo>
                  <a:pt x="2451099" y="1727200"/>
                </a:lnTo>
                <a:lnTo>
                  <a:pt x="0" y="1727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CA40C4EA-4A6C-1511-E123-DA14DC1AD0F2}"/>
              </a:ext>
            </a:extLst>
          </p:cNvPr>
          <p:cNvSpPr/>
          <p:nvPr/>
        </p:nvSpPr>
        <p:spPr>
          <a:xfrm>
            <a:off x="3907630" y="6869502"/>
            <a:ext cx="8534400" cy="1739900"/>
          </a:xfrm>
          <a:custGeom>
            <a:avLst/>
            <a:gdLst/>
            <a:ahLst/>
            <a:cxnLst/>
            <a:rect l="l" t="t" r="r" b="b"/>
            <a:pathLst>
              <a:path w="8534400" h="1739900">
                <a:moveTo>
                  <a:pt x="0" y="0"/>
                </a:moveTo>
                <a:lnTo>
                  <a:pt x="8534400" y="0"/>
                </a:lnTo>
                <a:lnTo>
                  <a:pt x="85344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49BECE1C-1DF5-7B16-840E-5939999EFB50}"/>
              </a:ext>
            </a:extLst>
          </p:cNvPr>
          <p:cNvSpPr txBox="1"/>
          <p:nvPr/>
        </p:nvSpPr>
        <p:spPr>
          <a:xfrm>
            <a:off x="12861131" y="8137444"/>
            <a:ext cx="41148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spcBef>
                <a:spcPts val="1330"/>
              </a:spcBef>
              <a:tabLst>
                <a:tab pos="4655185" algn="l"/>
              </a:tabLst>
            </a:pPr>
            <a:r>
              <a:rPr sz="3000" i="1" dirty="0">
                <a:solidFill>
                  <a:srgbClr val="0096FF"/>
                </a:solidFill>
                <a:latin typeface="Arial"/>
                <a:cs typeface="Arial"/>
              </a:rPr>
              <a:t>magni</a:t>
            </a:r>
            <a:r>
              <a:rPr sz="3000" i="1" spc="-10" dirty="0">
                <a:solidFill>
                  <a:srgbClr val="0096FF"/>
                </a:solidFill>
                <a:latin typeface="Arial"/>
                <a:cs typeface="Arial"/>
              </a:rPr>
              <a:t>t</a:t>
            </a:r>
            <a:r>
              <a:rPr sz="3000" i="1" dirty="0">
                <a:solidFill>
                  <a:srgbClr val="0096FF"/>
                </a:solidFill>
                <a:latin typeface="Arial"/>
                <a:cs typeface="Arial"/>
              </a:rPr>
              <a:t>ude</a:t>
            </a:r>
            <a:r>
              <a:rPr sz="3000" i="1" spc="-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0096FF"/>
                </a:solidFill>
                <a:latin typeface="Arial"/>
                <a:cs typeface="Arial"/>
              </a:rPr>
              <a:t>(how</a:t>
            </a:r>
            <a:r>
              <a:rPr sz="3000" i="1" spc="-5" dirty="0">
                <a:solidFill>
                  <a:srgbClr val="0096FF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0096FF"/>
                </a:solidFill>
                <a:latin typeface="Arial"/>
                <a:cs typeface="Arial"/>
              </a:rPr>
              <a:t>much)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88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AF5D99-B5B8-40A2-9569-8F5665FD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Part 1: Coffee Shop Menu Abstraction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871AD-3970-4234-7E18-613BA11F82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Determine all the data attributes included on the menu (around 5). For each attribute, determine the type (categorical, ordinal, or quantitative).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Develop some possible derived quantities, along with their type (typically 5-10).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Given the attributes identified in #1 and #2, build a spreadsheet to hold the attributes and the data.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72F244-D39E-3AA4-1403-96B383992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5564" y="2597150"/>
            <a:ext cx="6042473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59819-D429-AFF8-374D-3C550681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Coffee Shop Menu Visualization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Your next goal is to use that data to develop a static visualization for that data</a:t>
            </a:r>
          </a:p>
          <a:p>
            <a:pPr marL="700088" lvl="2" indent="-341313"/>
            <a:r>
              <a:rPr lang="en-US" sz="4000" dirty="0"/>
              <a:t>You can use any tools you want</a:t>
            </a:r>
          </a:p>
          <a:p>
            <a:pPr marL="700088" lvl="2" indent="-341313"/>
            <a:r>
              <a:rPr lang="en-US" sz="4000" dirty="0"/>
              <a:t>Your visualization can convey any information about the menu you wish </a:t>
            </a:r>
          </a:p>
          <a:p>
            <a:pPr marL="700088" lvl="2" indent="-341313"/>
            <a:r>
              <a:rPr lang="en-US" sz="4000" dirty="0"/>
              <a:t>Keep in mind how perception principles influence the utility of your visualization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44F172-CD8C-997E-1486-ECD2584770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42226" y="2597150"/>
            <a:ext cx="6042473" cy="6188075"/>
          </a:xfrm>
        </p:spPr>
      </p:pic>
    </p:spTree>
    <p:extLst>
      <p:ext uri="{BB962C8B-B14F-4D97-AF65-F5344CB8AC3E}">
        <p14:creationId xmlns:p14="http://schemas.microsoft.com/office/powerpoint/2010/main" val="195830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9ACB6-C12B-EB78-230E-DF99EE1D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Present your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402591-FEDA-262C-4BCE-49F898B07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5564" y="2597150"/>
            <a:ext cx="6042473" cy="61880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E8D32-7926-A67E-90DA-668A3EB9B3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 a 2-minute elevator pitch about your design to the group</a:t>
            </a:r>
          </a:p>
          <a:p>
            <a:r>
              <a:rPr lang="en-US" dirty="0"/>
              <a:t>Should we vote on the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197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184</Words>
  <Application>Microsoft Macintosh PowerPoint</Application>
  <PresentationFormat>Custom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Nunito</vt:lpstr>
      <vt:lpstr>1_Office Theme</vt:lpstr>
      <vt:lpstr>Coffee Shop Menu Abstraction and Design Sprint</vt:lpstr>
      <vt:lpstr>Data Abstraction</vt:lpstr>
      <vt:lpstr>Visual Encoding</vt:lpstr>
      <vt:lpstr>Part 1: Coffee Shop Menu Abstraction</vt:lpstr>
      <vt:lpstr>Part 2: Coffee Shop Menu Visualization</vt:lpstr>
      <vt:lpstr>Part 3: Present your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4930/6930-902 Scientific Visualization</dc:title>
  <cp:lastModifiedBy>Paul Rosen</cp:lastModifiedBy>
  <cp:revision>70</cp:revision>
  <dcterms:created xsi:type="dcterms:W3CDTF">2015-08-26T14:48:13Z</dcterms:created>
  <dcterms:modified xsi:type="dcterms:W3CDTF">2023-02-27T16:01:14Z</dcterms:modified>
</cp:coreProperties>
</file>